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50"/>
  </p:notesMasterIdLst>
  <p:handoutMasterIdLst>
    <p:handoutMasterId r:id="rId51"/>
  </p:handoutMasterIdLst>
  <p:sldIdLst>
    <p:sldId id="256"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257" r:id="rId43"/>
    <p:sldId id="262" r:id="rId44"/>
    <p:sldId id="264" r:id="rId45"/>
    <p:sldId id="307" r:id="rId46"/>
    <p:sldId id="308" r:id="rId47"/>
    <p:sldId id="266" r:id="rId48"/>
    <p:sldId id="261" r:id="rId49"/>
  </p:sldIdLst>
  <p:sldSz cx="9144000" cy="6858000" type="screen4x3"/>
  <p:notesSz cx="7104063" cy="10234613"/>
  <p:custDataLst>
    <p:tags r:id="rId5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81" d="100"/>
          <a:sy n="81" d="100"/>
        </p:scale>
        <p:origin x="-84" y="-6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45</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828247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83640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2754827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1076937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40</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41</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42</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43</a:t>
            </a:fld>
            <a:endParaRPr lang="el-GR" dirty="0"/>
          </a:p>
        </p:txBody>
      </p:sp>
    </p:spTree>
    <p:extLst>
      <p:ext uri="{BB962C8B-B14F-4D97-AF65-F5344CB8AC3E}">
        <p14:creationId xmlns:p14="http://schemas.microsoft.com/office/powerpoint/2010/main"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117630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lvl1pPr>
              <a:lnSpc>
                <a:spcPct val="114000"/>
              </a:lnSpc>
              <a:spcBef>
                <a:spcPts val="1200"/>
              </a:spcBef>
              <a:defRPr/>
            </a:lvl1pPr>
            <a:lvl2pPr>
              <a:lnSpc>
                <a:spcPct val="114000"/>
              </a:lnSpc>
              <a:spcBef>
                <a:spcPts val="1200"/>
              </a:spcBef>
              <a:defRPr/>
            </a:lvl2pPr>
            <a:lvl3pPr>
              <a:lnSpc>
                <a:spcPct val="114000"/>
              </a:lnSpc>
              <a:spcBef>
                <a:spcPts val="1200"/>
              </a:spcBef>
              <a:defRPr/>
            </a:lvl3pPr>
            <a:lvl4pPr>
              <a:lnSpc>
                <a:spcPct val="114000"/>
              </a:lnSpc>
              <a:spcBef>
                <a:spcPts val="1200"/>
              </a:spcBef>
              <a:defRPr/>
            </a:lvl4pPr>
            <a:lvl5pPr>
              <a:lnSpc>
                <a:spcPct val="114000"/>
              </a:lnSpc>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26865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8157617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915593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0627277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2060"/>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0477548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5085408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6794004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l-GR"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783380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409158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565980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400" b="1" dirty="0" smtClean="0">
                <a:solidFill>
                  <a:srgbClr val="000000"/>
                </a:solidFill>
                <a:latin typeface="Calibri"/>
              </a:rPr>
              <a:t>Φαρμακολογία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323528" y="2564904"/>
            <a:ext cx="8496944" cy="2592288"/>
          </a:xfrm>
        </p:spPr>
        <p:txBody>
          <a:bodyPr>
            <a:normAutofit fontScale="85000" lnSpcReduction="20000"/>
          </a:bodyPr>
          <a:lstStyle/>
          <a:p>
            <a:pPr>
              <a:spcBef>
                <a:spcPts val="0"/>
              </a:spcBef>
              <a:spcAft>
                <a:spcPts val="1200"/>
              </a:spcAft>
            </a:pPr>
            <a:r>
              <a:rPr lang="el-GR" sz="2800" b="1" dirty="0" smtClean="0"/>
              <a:t>Ενότητα </a:t>
            </a:r>
            <a:r>
              <a:rPr lang="en-US" sz="2800" b="1" dirty="0" smtClean="0"/>
              <a:t>5</a:t>
            </a:r>
            <a:r>
              <a:rPr lang="el-GR" sz="2800" dirty="0" smtClean="0"/>
              <a:t>:</a:t>
            </a:r>
            <a:r>
              <a:rPr lang="en-US" sz="2800" dirty="0" smtClean="0"/>
              <a:t> </a:t>
            </a:r>
            <a:r>
              <a:rPr lang="el-GR" sz="2800" dirty="0"/>
              <a:t>Αντιυπερτασικά, αντιστηθαγχικά, φάρμακα στο έμφραγμα, στην καρδιακή ανεπάρκεια, αντιαρρυθμικά και αντιπηκτικά φάρμακα</a:t>
            </a:r>
          </a:p>
          <a:p>
            <a:pPr lvl="0">
              <a:spcBef>
                <a:spcPts val="1200"/>
              </a:spcBef>
              <a:spcAft>
                <a:spcPts val="1200"/>
              </a:spcAft>
            </a:pPr>
            <a:r>
              <a:rPr lang="el-GR" sz="2400" dirty="0" smtClean="0"/>
              <a:t>Μαρία </a:t>
            </a:r>
            <a:r>
              <a:rPr lang="en-US" sz="2400" dirty="0" smtClean="0"/>
              <a:t>B</a:t>
            </a:r>
            <a:r>
              <a:rPr lang="el-GR" sz="2400" dirty="0"/>
              <a:t>ενετίκου</a:t>
            </a:r>
            <a:r>
              <a:rPr lang="en-US" sz="2400" dirty="0"/>
              <a:t>, MD, MSc, DipEndo, PhD,</a:t>
            </a:r>
            <a:endParaRPr lang="el-GR" sz="2400" dirty="0"/>
          </a:p>
          <a:p>
            <a:pPr lvl="0">
              <a:spcBef>
                <a:spcPts val="500"/>
              </a:spcBef>
            </a:pPr>
            <a:r>
              <a:rPr lang="el-GR" sz="2400" dirty="0"/>
              <a:t>Ιατρός ενδοκρινολόγος</a:t>
            </a:r>
            <a:r>
              <a:rPr lang="en-US" sz="2400" dirty="0"/>
              <a:t>, </a:t>
            </a:r>
            <a:r>
              <a:rPr lang="el-GR" sz="2400" dirty="0"/>
              <a:t>καθηγήτρια παθοφυσιολογίας</a:t>
            </a:r>
            <a:r>
              <a:rPr lang="en-US" sz="2400" dirty="0"/>
              <a:t> </a:t>
            </a:r>
            <a:r>
              <a:rPr lang="el-GR" sz="2400" dirty="0"/>
              <a:t>– νοσολογίας</a:t>
            </a:r>
            <a:r>
              <a:rPr lang="en-US" sz="2400" dirty="0"/>
              <a:t>, </a:t>
            </a:r>
            <a:r>
              <a:rPr lang="el-GR" sz="2400" dirty="0"/>
              <a:t>διδάκτωρ πανεπιστήμιου Αθηνών και Λονδίνου</a:t>
            </a:r>
          </a:p>
          <a:p>
            <a:pPr lvl="0">
              <a:spcBef>
                <a:spcPts val="500"/>
              </a:spcBef>
            </a:pPr>
            <a:r>
              <a:rPr lang="el-GR" sz="2400" dirty="0"/>
              <a:t>Τμήμα Νοσηλευτικής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Τίτλος"/>
          <p:cNvSpPr>
            <a:spLocks noGrp="1"/>
          </p:cNvSpPr>
          <p:nvPr>
            <p:ph type="title"/>
          </p:nvPr>
        </p:nvSpPr>
        <p:spPr/>
        <p:txBody>
          <a:bodyPr>
            <a:normAutofit fontScale="90000"/>
          </a:bodyPr>
          <a:lstStyle/>
          <a:p>
            <a:r>
              <a:rPr lang="el-GR" altLang="el-GR" sz="4400" dirty="0">
                <a:latin typeface="Calibri" pitchFamily="34" charset="0"/>
              </a:rPr>
              <a:t>Αντιυπερτασικά – Διουρητικά </a:t>
            </a:r>
            <a:r>
              <a:rPr lang="el-GR" altLang="el-GR" sz="3600" b="0" dirty="0" smtClean="0">
                <a:latin typeface="Calibri" pitchFamily="34" charset="0"/>
              </a:rPr>
              <a:t>(</a:t>
            </a:r>
            <a:r>
              <a:rPr lang="en-US" altLang="el-GR" sz="3600" b="0" dirty="0">
                <a:latin typeface="Calibri" pitchFamily="34" charset="0"/>
              </a:rPr>
              <a:t>2</a:t>
            </a:r>
            <a:r>
              <a:rPr lang="el-GR" altLang="el-GR" sz="3600" b="0" dirty="0" smtClean="0">
                <a:latin typeface="Calibri" pitchFamily="34" charset="0"/>
              </a:rPr>
              <a:t> </a:t>
            </a:r>
            <a:r>
              <a:rPr lang="el-GR" altLang="el-GR" sz="3600" b="0" dirty="0">
                <a:latin typeface="Calibri" pitchFamily="34" charset="0"/>
              </a:rPr>
              <a:t>από 2)</a:t>
            </a:r>
            <a:endParaRPr lang="en-US" altLang="el-GR" sz="3600" dirty="0" smtClean="0"/>
          </a:p>
        </p:txBody>
      </p:sp>
      <p:sp>
        <p:nvSpPr>
          <p:cNvPr id="10243" name="2 - Θέση περιεχομένου"/>
          <p:cNvSpPr>
            <a:spLocks noGrp="1"/>
          </p:cNvSpPr>
          <p:nvPr>
            <p:ph idx="1"/>
          </p:nvPr>
        </p:nvSpPr>
        <p:spPr/>
        <p:txBody>
          <a:bodyPr>
            <a:normAutofit/>
          </a:bodyPr>
          <a:lstStyle/>
          <a:p>
            <a:pPr marL="457200" indent="-457200" eaLnBrk="1" hangingPunct="1">
              <a:lnSpc>
                <a:spcPct val="100000"/>
              </a:lnSpc>
              <a:buFont typeface="+mj-lt"/>
              <a:buAutoNum type="arabicPeriod"/>
            </a:pPr>
            <a:r>
              <a:rPr lang="el-GR" altLang="el-GR" b="1" dirty="0" smtClean="0">
                <a:solidFill>
                  <a:srgbClr val="002060"/>
                </a:solidFill>
                <a:latin typeface="Calibri" pitchFamily="34" charset="0"/>
              </a:rPr>
              <a:t>Διουρητικά θειαζίδης </a:t>
            </a:r>
            <a:r>
              <a:rPr lang="el-GR" altLang="el-GR" dirty="0" smtClean="0">
                <a:latin typeface="Calibri" pitchFamily="34" charset="0"/>
              </a:rPr>
              <a:t>(υδροχλωροθειαζίδη, βενζοθειαζίδη, τριχλωροθειαζίδη, χλωρθαλιδόνη)</a:t>
            </a:r>
            <a:r>
              <a:rPr lang="en-US" altLang="el-GR" dirty="0" smtClean="0">
                <a:latin typeface="Calibri" pitchFamily="34" charset="0"/>
              </a:rPr>
              <a:t>,</a:t>
            </a:r>
            <a:endParaRPr lang="el-GR" altLang="el-GR" dirty="0" smtClean="0">
              <a:latin typeface="Calibri" pitchFamily="34" charset="0"/>
            </a:endParaRPr>
          </a:p>
          <a:p>
            <a:pPr marL="457200" indent="-457200" eaLnBrk="1" hangingPunct="1">
              <a:lnSpc>
                <a:spcPct val="100000"/>
              </a:lnSpc>
              <a:buFont typeface="+mj-lt"/>
              <a:buAutoNum type="arabicPeriod"/>
            </a:pPr>
            <a:r>
              <a:rPr lang="el-GR" altLang="el-GR" b="1" dirty="0" smtClean="0">
                <a:solidFill>
                  <a:srgbClr val="002060"/>
                </a:solidFill>
                <a:latin typeface="Calibri" pitchFamily="34" charset="0"/>
              </a:rPr>
              <a:t>Διουρητικά αγκύλης </a:t>
            </a:r>
            <a:r>
              <a:rPr lang="el-GR" altLang="el-GR" dirty="0" smtClean="0">
                <a:latin typeface="Calibri" pitchFamily="34" charset="0"/>
              </a:rPr>
              <a:t>(φουροσεμίδη, πιρετανίδη)</a:t>
            </a:r>
          </a:p>
          <a:p>
            <a:pPr marL="457200" indent="-457200" eaLnBrk="1" hangingPunct="1">
              <a:lnSpc>
                <a:spcPct val="100000"/>
              </a:lnSpc>
              <a:buFont typeface="+mj-lt"/>
              <a:buAutoNum type="arabicPeriod"/>
            </a:pPr>
            <a:r>
              <a:rPr lang="el-GR" altLang="el-GR" b="1" dirty="0" smtClean="0">
                <a:solidFill>
                  <a:srgbClr val="002060"/>
                </a:solidFill>
                <a:latin typeface="Calibri" pitchFamily="34" charset="0"/>
              </a:rPr>
              <a:t>Διουρητικά σουλφοναμίδης </a:t>
            </a:r>
            <a:r>
              <a:rPr lang="el-GR" altLang="el-GR" dirty="0" smtClean="0">
                <a:latin typeface="Calibri" pitchFamily="34" charset="0"/>
              </a:rPr>
              <a:t>(ακεταζολαμίδη)</a:t>
            </a:r>
            <a:r>
              <a:rPr lang="en-US" altLang="el-GR" dirty="0" smtClean="0">
                <a:latin typeface="Calibri" pitchFamily="34" charset="0"/>
              </a:rPr>
              <a:t>,</a:t>
            </a:r>
            <a:endParaRPr lang="el-GR" altLang="el-GR" dirty="0" smtClean="0">
              <a:latin typeface="Calibri" pitchFamily="34" charset="0"/>
            </a:endParaRPr>
          </a:p>
          <a:p>
            <a:pPr marL="457200" indent="-457200" eaLnBrk="1" hangingPunct="1">
              <a:lnSpc>
                <a:spcPct val="100000"/>
              </a:lnSpc>
              <a:buFont typeface="+mj-lt"/>
              <a:buAutoNum type="arabicPeriod"/>
            </a:pPr>
            <a:r>
              <a:rPr lang="el-GR" altLang="el-GR" b="1" dirty="0" smtClean="0">
                <a:solidFill>
                  <a:srgbClr val="002060"/>
                </a:solidFill>
                <a:latin typeface="Calibri" pitchFamily="34" charset="0"/>
              </a:rPr>
              <a:t>Καλιοσυντηρητικά </a:t>
            </a:r>
            <a:r>
              <a:rPr lang="el-GR" altLang="el-GR" dirty="0" smtClean="0">
                <a:latin typeface="Calibri" pitchFamily="34" charset="0"/>
              </a:rPr>
              <a:t>(</a:t>
            </a:r>
            <a:r>
              <a:rPr lang="en-US" altLang="el-GR" dirty="0" smtClean="0">
                <a:latin typeface="Calibri" pitchFamily="34" charset="0"/>
              </a:rPr>
              <a:t>potassium sparing diuretics</a:t>
            </a:r>
            <a:r>
              <a:rPr lang="el-GR" altLang="el-GR" dirty="0" smtClean="0">
                <a:latin typeface="Calibri" pitchFamily="34" charset="0"/>
              </a:rPr>
              <a:t>) τριαμτερένη, αμιλορίδη, σπιρονολακτόνη) </a:t>
            </a:r>
            <a:r>
              <a:rPr lang="en-US" altLang="el-GR" dirty="0" smtClean="0">
                <a:latin typeface="Calibri" pitchFamily="34" charset="0"/>
              </a:rPr>
              <a:t>,</a:t>
            </a:r>
            <a:endParaRPr lang="el-GR" altLang="el-GR" dirty="0" smtClean="0">
              <a:latin typeface="Calibri" pitchFamily="34" charset="0"/>
            </a:endParaRPr>
          </a:p>
          <a:p>
            <a:pPr marL="457200" indent="-457200" eaLnBrk="1" hangingPunct="1">
              <a:lnSpc>
                <a:spcPct val="100000"/>
              </a:lnSpc>
              <a:buFont typeface="+mj-lt"/>
              <a:buAutoNum type="arabicPeriod"/>
            </a:pPr>
            <a:r>
              <a:rPr lang="el-GR" altLang="el-GR" b="1" dirty="0" smtClean="0">
                <a:solidFill>
                  <a:srgbClr val="002060"/>
                </a:solidFill>
                <a:latin typeface="Calibri" pitchFamily="34" charset="0"/>
              </a:rPr>
              <a:t>Ανταγωνιστές αλδοστερόνης </a:t>
            </a:r>
            <a:r>
              <a:rPr lang="el-GR" altLang="el-GR" dirty="0" smtClean="0">
                <a:latin typeface="Calibri" pitchFamily="34" charset="0"/>
              </a:rPr>
              <a:t>( σπιρονολακτόνη)</a:t>
            </a:r>
            <a:r>
              <a:rPr lang="en-US" altLang="el-GR" dirty="0" smtClean="0">
                <a:latin typeface="Calibri" pitchFamily="34" charset="0"/>
              </a:rPr>
              <a:t>.</a:t>
            </a:r>
            <a:endParaRPr lang="en-US"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534145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a:xfrm>
            <a:off x="0" y="116632"/>
            <a:ext cx="9144000" cy="908720"/>
          </a:xfrm>
        </p:spPr>
        <p:txBody>
          <a:bodyPr>
            <a:noAutofit/>
          </a:bodyPr>
          <a:lstStyle/>
          <a:p>
            <a:r>
              <a:rPr lang="el-GR" altLang="el-GR" sz="3600" b="1" dirty="0" smtClean="0">
                <a:solidFill>
                  <a:srgbClr val="002060"/>
                </a:solidFill>
                <a:latin typeface="Calibri" pitchFamily="34" charset="0"/>
              </a:rPr>
              <a:t>Αντιυπερτασικά - Ανταγωνιστές ασβεστίου </a:t>
            </a:r>
            <a:endParaRPr lang="en-US" altLang="el-GR" sz="3600" dirty="0" smtClean="0">
              <a:solidFill>
                <a:srgbClr val="002060"/>
              </a:solidFill>
            </a:endParaRPr>
          </a:p>
        </p:txBody>
      </p:sp>
      <p:sp>
        <p:nvSpPr>
          <p:cNvPr id="11267" name="2 - Θέση περιεχομένου"/>
          <p:cNvSpPr>
            <a:spLocks noGrp="1"/>
          </p:cNvSpPr>
          <p:nvPr>
            <p:ph idx="1"/>
          </p:nvPr>
        </p:nvSpPr>
        <p:spPr/>
        <p:txBody>
          <a:bodyPr>
            <a:normAutofit/>
          </a:bodyPr>
          <a:lstStyle/>
          <a:p>
            <a:pPr marL="571500" indent="-571500" eaLnBrk="1" hangingPunct="1">
              <a:lnSpc>
                <a:spcPct val="100000"/>
              </a:lnSpc>
              <a:buFont typeface="+mj-lt"/>
              <a:buAutoNum type="romanUcPeriod" startAt="3"/>
            </a:pPr>
            <a:r>
              <a:rPr lang="el-GR" altLang="el-GR" b="1" dirty="0" smtClean="0">
                <a:solidFill>
                  <a:srgbClr val="002060"/>
                </a:solidFill>
                <a:latin typeface="Calibri" pitchFamily="34" charset="0"/>
              </a:rPr>
              <a:t>Ανταγωνιστές ασβεστίου </a:t>
            </a:r>
            <a:r>
              <a:rPr lang="el-GR" altLang="el-GR" dirty="0" smtClean="0">
                <a:latin typeface="Calibri" pitchFamily="34" charset="0"/>
              </a:rPr>
              <a:t>– Νιφεδιπίνη – Βεραπαμίλη</a:t>
            </a:r>
            <a:r>
              <a:rPr lang="en-US" altLang="el-GR" dirty="0" smtClean="0">
                <a:latin typeface="Calibri" pitchFamily="34" charset="0"/>
              </a:rPr>
              <a:t>.</a:t>
            </a:r>
          </a:p>
          <a:p>
            <a:pPr marL="571500" indent="-571500" eaLnBrk="1" hangingPunct="1">
              <a:lnSpc>
                <a:spcPct val="100000"/>
              </a:lnSpc>
              <a:buFont typeface="+mj-lt"/>
              <a:buAutoNum type="romanUcPeriod" startAt="3"/>
            </a:pPr>
            <a:r>
              <a:rPr lang="el-GR" altLang="el-GR" b="1" dirty="0" smtClean="0">
                <a:solidFill>
                  <a:srgbClr val="002060"/>
                </a:solidFill>
                <a:latin typeface="Calibri" pitchFamily="34" charset="0"/>
              </a:rPr>
              <a:t>α- </a:t>
            </a:r>
            <a:r>
              <a:rPr lang="en-US" altLang="el-GR" b="1" dirty="0" smtClean="0">
                <a:solidFill>
                  <a:srgbClr val="002060"/>
                </a:solidFill>
                <a:latin typeface="Calibri" pitchFamily="34" charset="0"/>
              </a:rPr>
              <a:t>blockers </a:t>
            </a:r>
            <a:r>
              <a:rPr lang="en-US" altLang="el-GR" dirty="0" smtClean="0">
                <a:latin typeface="Calibri" pitchFamily="34" charset="0"/>
              </a:rPr>
              <a:t>: </a:t>
            </a:r>
            <a:r>
              <a:rPr lang="el-GR" altLang="el-GR" dirty="0" smtClean="0">
                <a:latin typeface="Calibri" pitchFamily="34" charset="0"/>
              </a:rPr>
              <a:t>πραζοσίνη</a:t>
            </a:r>
            <a:r>
              <a:rPr lang="en-US" altLang="el-GR" dirty="0" smtClean="0">
                <a:latin typeface="Calibri" pitchFamily="34" charset="0"/>
              </a:rPr>
              <a:t>.</a:t>
            </a:r>
          </a:p>
          <a:p>
            <a:pPr marL="571500" indent="-571500" eaLnBrk="1" hangingPunct="1">
              <a:lnSpc>
                <a:spcPct val="100000"/>
              </a:lnSpc>
              <a:buFont typeface="+mj-lt"/>
              <a:buAutoNum type="romanUcPeriod" startAt="3"/>
            </a:pPr>
            <a:r>
              <a:rPr lang="el-GR" altLang="el-GR" b="1" dirty="0" smtClean="0">
                <a:solidFill>
                  <a:srgbClr val="002060"/>
                </a:solidFill>
                <a:latin typeface="Calibri" pitchFamily="34" charset="0"/>
              </a:rPr>
              <a:t>Ανταγωνιστές του μετατρεπτικού ενζύμου της αγγειοτενσίνης (αMEA)(</a:t>
            </a:r>
            <a:r>
              <a:rPr lang="en-US" altLang="el-GR" b="1" dirty="0" smtClean="0">
                <a:solidFill>
                  <a:srgbClr val="002060"/>
                </a:solidFill>
                <a:latin typeface="Calibri" pitchFamily="34" charset="0"/>
              </a:rPr>
              <a:t>Angiotensin enzyme inhibitors</a:t>
            </a:r>
            <a:r>
              <a:rPr lang="el-GR" altLang="el-GR" b="1" dirty="0" smtClean="0">
                <a:solidFill>
                  <a:srgbClr val="002060"/>
                </a:solidFill>
                <a:latin typeface="Calibri" pitchFamily="34" charset="0"/>
              </a:rPr>
              <a:t>) </a:t>
            </a:r>
            <a:r>
              <a:rPr lang="el-GR" altLang="el-GR" dirty="0" smtClean="0">
                <a:latin typeface="Calibri" pitchFamily="34" charset="0"/>
              </a:rPr>
              <a:t>και αναστολείς των υποδοχέων της αγγειοτενσίνης (τα νεότατα) – καπτοπρίλη, εναλαπρίλη)</a:t>
            </a:r>
            <a:r>
              <a:rPr lang="en-US" altLang="el-GR" dirty="0" smtClean="0">
                <a:latin typeface="Calibri" pitchFamily="34" charset="0"/>
              </a:rPr>
              <a:t>.</a:t>
            </a:r>
            <a:endParaRPr lang="el-GR" altLang="el-GR" dirty="0" smtClean="0">
              <a:latin typeface="Calibri" pitchFamily="34" charset="0"/>
            </a:endParaRPr>
          </a:p>
          <a:p>
            <a:pPr eaLnBrk="1" hangingPunct="1">
              <a:lnSpc>
                <a:spcPct val="110000"/>
              </a:lnSpc>
              <a:buNone/>
            </a:pPr>
            <a:endParaRPr lang="el-GR" altLang="el-GR"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3530038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p:txBody>
          <a:bodyPr>
            <a:noAutofit/>
          </a:bodyPr>
          <a:lstStyle/>
          <a:p>
            <a:r>
              <a:rPr lang="el-GR" altLang="el-GR" sz="2800" b="1" dirty="0" smtClean="0">
                <a:solidFill>
                  <a:srgbClr val="002060"/>
                </a:solidFill>
                <a:latin typeface="Calibri" pitchFamily="34" charset="0"/>
              </a:rPr>
              <a:t>Αντιυπερτασικά – ανταγωνιστές του μεττρεπτικού ενζύμου της αγγιοτενσίνης</a:t>
            </a:r>
            <a:r>
              <a:rPr lang="el-GR" altLang="el-GR" sz="2800" dirty="0" smtClean="0">
                <a:latin typeface="Calibri" pitchFamily="34" charset="0"/>
              </a:rPr>
              <a:t> (</a:t>
            </a:r>
            <a:r>
              <a:rPr lang="el-GR" altLang="el-GR" sz="2800" b="1" dirty="0" smtClean="0">
                <a:solidFill>
                  <a:srgbClr val="002060"/>
                </a:solidFill>
                <a:latin typeface="Calibri" pitchFamily="34" charset="0"/>
              </a:rPr>
              <a:t>αΜΕΑ)</a:t>
            </a:r>
            <a:endParaRPr lang="en-US" altLang="el-GR" sz="2800" dirty="0" smtClean="0"/>
          </a:p>
        </p:txBody>
      </p:sp>
      <p:sp>
        <p:nvSpPr>
          <p:cNvPr id="12291" name="2 - Θέση περιεχομένου"/>
          <p:cNvSpPr>
            <a:spLocks noGrp="1"/>
          </p:cNvSpPr>
          <p:nvPr>
            <p:ph idx="1"/>
          </p:nvPr>
        </p:nvSpPr>
        <p:spPr/>
        <p:txBody>
          <a:bodyPr/>
          <a:lstStyle/>
          <a:p>
            <a:pPr eaLnBrk="1" hangingPunct="1">
              <a:lnSpc>
                <a:spcPct val="110000"/>
              </a:lnSpc>
            </a:pPr>
            <a:r>
              <a:rPr lang="el-GR" altLang="el-GR" b="1" dirty="0" smtClean="0">
                <a:solidFill>
                  <a:srgbClr val="002060"/>
                </a:solidFill>
                <a:latin typeface="Calibri" pitchFamily="34" charset="0"/>
              </a:rPr>
              <a:t>Οι αΜΕΑ </a:t>
            </a:r>
            <a:r>
              <a:rPr lang="el-GR" altLang="el-GR" dirty="0" smtClean="0">
                <a:latin typeface="Calibri" pitchFamily="34" charset="0"/>
              </a:rPr>
              <a:t>ελαττώνουν την αρτηριακή πίεση και αυξάνουν το καρδιακό </a:t>
            </a:r>
            <a:r>
              <a:rPr lang="en-US" altLang="el-GR" dirty="0" smtClean="0">
                <a:latin typeface="Calibri" pitchFamily="34" charset="0"/>
              </a:rPr>
              <a:t>output.</a:t>
            </a:r>
            <a:endParaRPr lang="el-GR" altLang="el-GR" dirty="0" smtClean="0">
              <a:latin typeface="Calibri" pitchFamily="34" charset="0"/>
            </a:endParaRPr>
          </a:p>
          <a:p>
            <a:pPr marL="0" indent="0" eaLnBrk="1" hangingPunct="1">
              <a:lnSpc>
                <a:spcPct val="110000"/>
              </a:lnSpc>
              <a:buNone/>
            </a:pPr>
            <a:r>
              <a:rPr lang="el-GR" altLang="el-GR" b="1" dirty="0" smtClean="0">
                <a:solidFill>
                  <a:srgbClr val="002060"/>
                </a:solidFill>
                <a:latin typeface="Calibri" pitchFamily="34" charset="0"/>
              </a:rPr>
              <a:t>Παρενέργειες</a:t>
            </a:r>
          </a:p>
          <a:p>
            <a:pPr eaLnBrk="1" hangingPunct="1">
              <a:lnSpc>
                <a:spcPct val="110000"/>
              </a:lnSpc>
            </a:pPr>
            <a:r>
              <a:rPr lang="el-GR" altLang="el-GR" dirty="0" smtClean="0">
                <a:latin typeface="Calibri" pitchFamily="34" charset="0"/>
              </a:rPr>
              <a:t>Ξηρός βήχας, νεφρική ανεπάρκεια, εξάνθημα, ουδετεροπενία, πρωτεινουρία και αγγειονευρωτικό οίδημα</a:t>
            </a:r>
            <a:r>
              <a:rPr lang="en-US" altLang="el-GR" dirty="0" smtClean="0">
                <a:latin typeface="Calibri" pitchFamily="34" charset="0"/>
              </a:rPr>
              <a:t>.</a:t>
            </a:r>
            <a:endParaRPr lang="el-GR" altLang="el-GR" dirty="0" smtClean="0">
              <a:latin typeface="Calibri" pitchFamily="34" charset="0"/>
            </a:endParaRPr>
          </a:p>
          <a:p>
            <a:pPr eaLnBrk="1" hangingPunct="1">
              <a:lnSpc>
                <a:spcPct val="110000"/>
              </a:lnSpc>
            </a:pPr>
            <a:r>
              <a:rPr lang="el-GR" altLang="el-GR" dirty="0" smtClean="0">
                <a:latin typeface="Calibri" pitchFamily="34" charset="0"/>
              </a:rPr>
              <a:t>Είναι πολλές φορές τα πιο επιθυμητά αντιυπερτασικά (πχ Διαβητικοί με υπέρταση κτλ)</a:t>
            </a:r>
            <a:r>
              <a:rPr lang="en-US" altLang="el-GR" dirty="0" smtClean="0">
                <a:latin typeface="Calibri" pitchFamily="34" charset="0"/>
              </a:rPr>
              <a:t>.</a:t>
            </a:r>
            <a:endParaRPr lang="el-GR" altLang="el-GR"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2757528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a:xfrm>
            <a:off x="0" y="116632"/>
            <a:ext cx="9144000" cy="908720"/>
          </a:xfrm>
        </p:spPr>
        <p:txBody>
          <a:bodyPr>
            <a:normAutofit fontScale="90000"/>
          </a:bodyPr>
          <a:lstStyle/>
          <a:p>
            <a:r>
              <a:rPr lang="el-GR" altLang="el-GR" sz="4400" b="1" dirty="0" smtClean="0">
                <a:solidFill>
                  <a:srgbClr val="002060"/>
                </a:solidFill>
                <a:latin typeface="Calibri" pitchFamily="34" charset="0"/>
              </a:rPr>
              <a:t>Αντιυπερτασικά – ειδικές καταστάσεις</a:t>
            </a:r>
            <a:br>
              <a:rPr lang="el-GR" altLang="el-GR" sz="4400" b="1" dirty="0" smtClean="0">
                <a:solidFill>
                  <a:srgbClr val="002060"/>
                </a:solidFill>
                <a:latin typeface="Calibri" pitchFamily="34" charset="0"/>
              </a:rPr>
            </a:br>
            <a:r>
              <a:rPr lang="el-GR" altLang="el-GR" sz="3600" b="0" dirty="0" smtClean="0">
                <a:solidFill>
                  <a:srgbClr val="002060"/>
                </a:solidFill>
                <a:latin typeface="Calibri" pitchFamily="34" charset="0"/>
              </a:rPr>
              <a:t>(1 από 2)</a:t>
            </a:r>
            <a:endParaRPr lang="en-US" altLang="el-GR" sz="3600" b="0" dirty="0" smtClean="0"/>
          </a:p>
        </p:txBody>
      </p:sp>
      <p:sp>
        <p:nvSpPr>
          <p:cNvPr id="13315" name="2 - Θέση περιεχομένου"/>
          <p:cNvSpPr>
            <a:spLocks noGrp="1"/>
          </p:cNvSpPr>
          <p:nvPr>
            <p:ph idx="1"/>
          </p:nvPr>
        </p:nvSpPr>
        <p:spPr/>
        <p:txBody>
          <a:bodyPr>
            <a:normAutofit/>
          </a:bodyPr>
          <a:lstStyle/>
          <a:p>
            <a:pPr eaLnBrk="1" hangingPunct="1">
              <a:lnSpc>
                <a:spcPct val="110000"/>
              </a:lnSpc>
              <a:buFontTx/>
              <a:buNone/>
            </a:pPr>
            <a:r>
              <a:rPr lang="el-GR" altLang="el-GR" b="1" dirty="0" smtClean="0">
                <a:solidFill>
                  <a:srgbClr val="002060"/>
                </a:solidFill>
                <a:latin typeface="Calibri" pitchFamily="34" charset="0"/>
              </a:rPr>
              <a:t>Σε πολυφαρμακία </a:t>
            </a:r>
            <a:r>
              <a:rPr lang="el-GR" altLang="el-GR" dirty="0" smtClean="0">
                <a:latin typeface="Calibri" pitchFamily="34" charset="0"/>
              </a:rPr>
              <a:t>μία καλή προτίμηση είναι ο συνδυασμός β-</a:t>
            </a:r>
            <a:r>
              <a:rPr lang="en-US" altLang="el-GR" dirty="0" smtClean="0">
                <a:latin typeface="Calibri" pitchFamily="34" charset="0"/>
              </a:rPr>
              <a:t>blocker </a:t>
            </a:r>
            <a:r>
              <a:rPr lang="el-GR" altLang="el-GR" dirty="0" smtClean="0">
                <a:latin typeface="Calibri" pitchFamily="34" charset="0"/>
              </a:rPr>
              <a:t>και νιφεδιπίνης καθώς και αγγειοδιασταλτικών ουσιών (υδραλαζίνης και μινοξιδίλης)</a:t>
            </a:r>
            <a:r>
              <a:rPr lang="en-US" altLang="el-GR" dirty="0" smtClean="0">
                <a:latin typeface="Calibri" pitchFamily="34" charset="0"/>
              </a:rPr>
              <a:t>.</a:t>
            </a:r>
            <a:endParaRPr lang="el-GR" altLang="el-GR" dirty="0" smtClean="0">
              <a:latin typeface="Calibri" pitchFamily="34" charset="0"/>
            </a:endParaRPr>
          </a:p>
          <a:p>
            <a:pPr eaLnBrk="1" hangingPunct="1">
              <a:lnSpc>
                <a:spcPct val="110000"/>
              </a:lnSpc>
              <a:buFontTx/>
              <a:buNone/>
            </a:pPr>
            <a:r>
              <a:rPr lang="el-GR" altLang="el-GR" b="1" dirty="0" smtClean="0">
                <a:solidFill>
                  <a:srgbClr val="002060"/>
                </a:solidFill>
                <a:latin typeface="Calibri" pitchFamily="34" charset="0"/>
              </a:rPr>
              <a:t>Σε υπερτασική κρίση</a:t>
            </a:r>
          </a:p>
          <a:p>
            <a:pPr eaLnBrk="1" hangingPunct="1">
              <a:lnSpc>
                <a:spcPct val="110000"/>
              </a:lnSpc>
            </a:pPr>
            <a:r>
              <a:rPr lang="el-GR" altLang="el-GR" dirty="0" smtClean="0">
                <a:latin typeface="Calibri" pitchFamily="34" charset="0"/>
              </a:rPr>
              <a:t>Νιφεδιπίνη.</a:t>
            </a:r>
          </a:p>
          <a:p>
            <a:pPr eaLnBrk="1" hangingPunct="1">
              <a:lnSpc>
                <a:spcPct val="110000"/>
              </a:lnSpc>
            </a:pPr>
            <a:r>
              <a:rPr lang="el-GR" altLang="el-GR" dirty="0" smtClean="0">
                <a:latin typeface="Calibri" pitchFamily="34" charset="0"/>
              </a:rPr>
              <a:t>Κλονιδίνη.</a:t>
            </a:r>
          </a:p>
          <a:p>
            <a:pPr eaLnBrk="1" hangingPunct="1">
              <a:lnSpc>
                <a:spcPct val="110000"/>
              </a:lnSpc>
            </a:pPr>
            <a:r>
              <a:rPr lang="el-GR" altLang="el-GR" dirty="0" smtClean="0">
                <a:latin typeface="Calibri" pitchFamily="34" charset="0"/>
              </a:rPr>
              <a:t>Διυδραλαζίνη.</a:t>
            </a:r>
          </a:p>
          <a:p>
            <a:pPr eaLnBrk="1" hangingPunct="1">
              <a:lnSpc>
                <a:spcPct val="110000"/>
              </a:lnSpc>
            </a:pPr>
            <a:r>
              <a:rPr lang="el-GR" altLang="el-GR" dirty="0" smtClean="0">
                <a:latin typeface="Calibri" pitchFamily="34" charset="0"/>
              </a:rPr>
              <a:t>Νιτροπρωσσικό νάτριο.</a:t>
            </a:r>
          </a:p>
          <a:p>
            <a:pPr eaLnBrk="1" hangingPunct="1">
              <a:lnSpc>
                <a:spcPct val="110000"/>
              </a:lnSpc>
            </a:pPr>
            <a:r>
              <a:rPr lang="el-GR" altLang="el-GR" dirty="0" smtClean="0">
                <a:latin typeface="Calibri" pitchFamily="34" charset="0"/>
              </a:rPr>
              <a:t>Φαιντολαμίνη αλλά μόνο σε φαιοχρωμοκύττωμα.</a:t>
            </a:r>
            <a:endParaRPr lang="en-US" altLang="el-GR"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1757668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Τίτλος"/>
          <p:cNvSpPr>
            <a:spLocks noGrp="1"/>
          </p:cNvSpPr>
          <p:nvPr>
            <p:ph type="title"/>
          </p:nvPr>
        </p:nvSpPr>
        <p:spPr>
          <a:xfrm>
            <a:off x="0" y="116632"/>
            <a:ext cx="9144000" cy="908720"/>
          </a:xfrm>
        </p:spPr>
        <p:txBody>
          <a:bodyPr>
            <a:normAutofit fontScale="90000"/>
          </a:bodyPr>
          <a:lstStyle/>
          <a:p>
            <a:r>
              <a:rPr lang="el-GR" altLang="el-GR" sz="4400" dirty="0">
                <a:latin typeface="Calibri" pitchFamily="34" charset="0"/>
              </a:rPr>
              <a:t>Αντιυπερτασικά – ειδικές καταστάσεις</a:t>
            </a:r>
            <a:br>
              <a:rPr lang="el-GR" altLang="el-GR" sz="4400" dirty="0">
                <a:latin typeface="Calibri" pitchFamily="34" charset="0"/>
              </a:rPr>
            </a:br>
            <a:r>
              <a:rPr lang="el-GR" altLang="el-GR" sz="3600" b="0" dirty="0" smtClean="0">
                <a:latin typeface="Calibri" pitchFamily="34" charset="0"/>
              </a:rPr>
              <a:t>(</a:t>
            </a:r>
            <a:r>
              <a:rPr lang="en-US" altLang="el-GR" sz="3600" b="0" dirty="0" smtClean="0">
                <a:latin typeface="Calibri" pitchFamily="34" charset="0"/>
              </a:rPr>
              <a:t>2</a:t>
            </a:r>
            <a:r>
              <a:rPr lang="el-GR" altLang="el-GR" sz="3600" b="0" dirty="0" smtClean="0">
                <a:latin typeface="Calibri" pitchFamily="34" charset="0"/>
              </a:rPr>
              <a:t> </a:t>
            </a:r>
            <a:r>
              <a:rPr lang="el-GR" altLang="el-GR" sz="3600" b="0" dirty="0">
                <a:latin typeface="Calibri" pitchFamily="34" charset="0"/>
              </a:rPr>
              <a:t>από 2)</a:t>
            </a:r>
            <a:endParaRPr lang="en-US" altLang="el-GR" sz="4000" dirty="0" smtClean="0"/>
          </a:p>
        </p:txBody>
      </p:sp>
      <p:sp>
        <p:nvSpPr>
          <p:cNvPr id="14339" name="2 - Θέση περιεχομένου"/>
          <p:cNvSpPr>
            <a:spLocks noGrp="1"/>
          </p:cNvSpPr>
          <p:nvPr>
            <p:ph idx="1"/>
          </p:nvPr>
        </p:nvSpPr>
        <p:spPr/>
        <p:txBody>
          <a:bodyPr/>
          <a:lstStyle/>
          <a:p>
            <a:pPr eaLnBrk="1" hangingPunct="1">
              <a:lnSpc>
                <a:spcPct val="90000"/>
              </a:lnSpc>
              <a:buFontTx/>
              <a:buNone/>
            </a:pPr>
            <a:r>
              <a:rPr lang="el-GR" altLang="el-GR" b="1" dirty="0" smtClean="0"/>
              <a:t> </a:t>
            </a:r>
            <a:r>
              <a:rPr lang="el-GR" altLang="el-GR" b="1" dirty="0" smtClean="0">
                <a:solidFill>
                  <a:srgbClr val="002060"/>
                </a:solidFill>
                <a:latin typeface="Calibri" pitchFamily="34" charset="0"/>
              </a:rPr>
              <a:t>Σε εγκυμοσύνη</a:t>
            </a:r>
          </a:p>
          <a:p>
            <a:pPr eaLnBrk="1" hangingPunct="1">
              <a:lnSpc>
                <a:spcPct val="90000"/>
              </a:lnSpc>
            </a:pPr>
            <a:r>
              <a:rPr lang="el-GR" altLang="el-GR" dirty="0" smtClean="0">
                <a:latin typeface="Calibri" pitchFamily="34" charset="0"/>
              </a:rPr>
              <a:t>Υπερεκλεκτικούς αναστολείς των β-υποδοχέων,</a:t>
            </a:r>
          </a:p>
          <a:p>
            <a:pPr eaLnBrk="1" hangingPunct="1">
              <a:lnSpc>
                <a:spcPct val="90000"/>
              </a:lnSpc>
            </a:pPr>
            <a:r>
              <a:rPr lang="el-GR" altLang="el-GR" dirty="0" smtClean="0">
                <a:latin typeface="Calibri" pitchFamily="34" charset="0"/>
              </a:rPr>
              <a:t>Μεθυλδόπα,</a:t>
            </a:r>
          </a:p>
          <a:p>
            <a:pPr eaLnBrk="1" hangingPunct="1">
              <a:lnSpc>
                <a:spcPct val="90000"/>
              </a:lnSpc>
            </a:pPr>
            <a:r>
              <a:rPr lang="el-GR" altLang="el-GR" dirty="0" smtClean="0">
                <a:latin typeface="Calibri" pitchFamily="34" charset="0"/>
              </a:rPr>
              <a:t>Διυδραλαζίνη (πχ σε εκλαμψία </a:t>
            </a:r>
            <a:r>
              <a:rPr lang="en-US" altLang="el-GR" dirty="0" smtClean="0">
                <a:latin typeface="Calibri" pitchFamily="34" charset="0"/>
              </a:rPr>
              <a:t>IV</a:t>
            </a:r>
            <a:r>
              <a:rPr lang="el-GR" altLang="el-GR" dirty="0" smtClean="0">
                <a:latin typeface="Calibri" pitchFamily="34" charset="0"/>
              </a:rPr>
              <a:t>).</a:t>
            </a:r>
            <a:endParaRPr lang="en-US" altLang="el-GR"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31064881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p:txBody>
          <a:bodyPr/>
          <a:lstStyle/>
          <a:p>
            <a:r>
              <a:rPr lang="el-GR" altLang="el-GR" b="1" dirty="0" smtClean="0">
                <a:solidFill>
                  <a:srgbClr val="002060"/>
                </a:solidFill>
                <a:latin typeface="Calibri" pitchFamily="34" charset="0"/>
              </a:rPr>
              <a:t>Αντιστηθαγχικά φάρμακα </a:t>
            </a:r>
            <a:r>
              <a:rPr lang="el-GR" altLang="el-GR" sz="3200" b="0" dirty="0" smtClean="0">
                <a:solidFill>
                  <a:srgbClr val="002060"/>
                </a:solidFill>
                <a:latin typeface="Calibri" pitchFamily="34" charset="0"/>
              </a:rPr>
              <a:t>(1 από 6)</a:t>
            </a:r>
            <a:endParaRPr lang="en-US" altLang="el-GR" sz="3200" b="0" dirty="0" smtClean="0">
              <a:solidFill>
                <a:srgbClr val="002060"/>
              </a:solidFill>
            </a:endParaRPr>
          </a:p>
        </p:txBody>
      </p:sp>
      <p:sp>
        <p:nvSpPr>
          <p:cNvPr id="15363" name="2 - Θέση περιεχομένου"/>
          <p:cNvSpPr>
            <a:spLocks noGrp="1"/>
          </p:cNvSpPr>
          <p:nvPr>
            <p:ph idx="1"/>
          </p:nvPr>
        </p:nvSpPr>
        <p:spPr/>
        <p:txBody>
          <a:bodyPr>
            <a:normAutofit/>
          </a:bodyPr>
          <a:lstStyle/>
          <a:p>
            <a:pPr marL="514350" indent="-514350" eaLnBrk="1" hangingPunct="1">
              <a:lnSpc>
                <a:spcPct val="100000"/>
              </a:lnSpc>
              <a:buFont typeface="+mj-lt"/>
              <a:buAutoNum type="arabicPeriod"/>
            </a:pPr>
            <a:r>
              <a:rPr lang="el-GR" altLang="el-GR" dirty="0" smtClean="0">
                <a:latin typeface="Calibri" pitchFamily="34" charset="0"/>
              </a:rPr>
              <a:t>Νιτρώδη.</a:t>
            </a:r>
          </a:p>
          <a:p>
            <a:pPr marL="514350" indent="-514350" eaLnBrk="1" hangingPunct="1">
              <a:lnSpc>
                <a:spcPct val="100000"/>
              </a:lnSpc>
              <a:buFont typeface="+mj-lt"/>
              <a:buAutoNum type="arabicPeriod"/>
            </a:pPr>
            <a:r>
              <a:rPr lang="el-GR" altLang="el-GR" dirty="0" smtClean="0">
                <a:latin typeface="Calibri" pitchFamily="34" charset="0"/>
              </a:rPr>
              <a:t>Ανταγωνιστές του </a:t>
            </a:r>
            <a:r>
              <a:rPr lang="en-US" altLang="el-GR" dirty="0" smtClean="0">
                <a:latin typeface="Calibri" pitchFamily="34" charset="0"/>
              </a:rPr>
              <a:t>Ca</a:t>
            </a:r>
            <a:r>
              <a:rPr lang="el-GR" altLang="el-GR" dirty="0" smtClean="0">
                <a:latin typeface="Calibri" pitchFamily="34" charset="0"/>
              </a:rPr>
              <a:t>+.</a:t>
            </a:r>
          </a:p>
          <a:p>
            <a:pPr marL="514350" indent="-514350" eaLnBrk="1" hangingPunct="1">
              <a:lnSpc>
                <a:spcPct val="100000"/>
              </a:lnSpc>
              <a:buFont typeface="+mj-lt"/>
              <a:buAutoNum type="arabicPeriod"/>
            </a:pPr>
            <a:r>
              <a:rPr lang="el-GR" altLang="el-GR" dirty="0" smtClean="0">
                <a:latin typeface="Calibri" pitchFamily="34" charset="0"/>
              </a:rPr>
              <a:t>Β- αναστολείς.</a:t>
            </a:r>
          </a:p>
          <a:p>
            <a:pPr marL="0" indent="0" eaLnBrk="1" hangingPunct="1">
              <a:lnSpc>
                <a:spcPct val="100000"/>
              </a:lnSpc>
              <a:buNone/>
            </a:pPr>
            <a:endParaRPr lang="el-GR" altLang="el-GR" dirty="0" smtClean="0">
              <a:latin typeface="Calibri" pitchFamily="34" charset="0"/>
            </a:endParaRPr>
          </a:p>
          <a:p>
            <a:pPr marL="457200" indent="-457200" eaLnBrk="1" hangingPunct="1">
              <a:lnSpc>
                <a:spcPct val="110000"/>
              </a:lnSpc>
              <a:buFont typeface="+mj-lt"/>
              <a:buAutoNum type="arabicPeriod"/>
            </a:pPr>
            <a:r>
              <a:rPr lang="el-GR" altLang="el-GR" b="1" dirty="0" smtClean="0">
                <a:solidFill>
                  <a:srgbClr val="002060"/>
                </a:solidFill>
                <a:latin typeface="Calibri" pitchFamily="34" charset="0"/>
              </a:rPr>
              <a:t>Νιτρώδη </a:t>
            </a:r>
            <a:r>
              <a:rPr lang="el-GR" altLang="el-GR" dirty="0" smtClean="0">
                <a:latin typeface="Calibri" pitchFamily="34" charset="0"/>
              </a:rPr>
              <a:t>– αυξάνουν την ροή του αίματος στα στεφανιαία αγγεία. Αυξάνουν το Ο2 λόγω της ελάττωσης της διαστολικής τάσης των αγγείων και έτσι ελαττώνουν την αντίσταση του μυοκαρδίου, παρακάμπτοντας τον σπασμό του μυοκαρδίου (εφ’ όσον υπάρχει σπασμός) η επιδιορθώνοντας την περιέγχυση αίματος στα φυσιολογικά επίπεδα.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2591439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Τίτλος"/>
          <p:cNvSpPr>
            <a:spLocks noGrp="1"/>
          </p:cNvSpPr>
          <p:nvPr>
            <p:ph type="title"/>
          </p:nvPr>
        </p:nvSpPr>
        <p:spPr/>
        <p:txBody>
          <a:bodyPr/>
          <a:lstStyle/>
          <a:p>
            <a:r>
              <a:rPr lang="el-GR" altLang="el-GR" dirty="0">
                <a:latin typeface="Calibri" pitchFamily="34" charset="0"/>
              </a:rPr>
              <a:t>Αντιστηθαγχικά φάρμακα </a:t>
            </a:r>
            <a:r>
              <a:rPr lang="el-GR" altLang="el-GR" sz="3200" b="0" dirty="0" smtClean="0">
                <a:latin typeface="Calibri" pitchFamily="34" charset="0"/>
              </a:rPr>
              <a:t>(2 </a:t>
            </a:r>
            <a:r>
              <a:rPr lang="el-GR" altLang="el-GR" sz="3200" b="0" dirty="0">
                <a:latin typeface="Calibri" pitchFamily="34" charset="0"/>
              </a:rPr>
              <a:t>από 6)</a:t>
            </a:r>
            <a:endParaRPr lang="en-US" altLang="el-GR" sz="3600" dirty="0" smtClean="0"/>
          </a:p>
        </p:txBody>
      </p:sp>
      <p:sp>
        <p:nvSpPr>
          <p:cNvPr id="16387" name="2 - Θέση περιεχομένου"/>
          <p:cNvSpPr>
            <a:spLocks noGrp="1"/>
          </p:cNvSpPr>
          <p:nvPr>
            <p:ph idx="1"/>
          </p:nvPr>
        </p:nvSpPr>
        <p:spPr/>
        <p:txBody>
          <a:bodyPr>
            <a:normAutofit/>
          </a:bodyPr>
          <a:lstStyle/>
          <a:p>
            <a:r>
              <a:rPr lang="el-GR" altLang="el-GR" dirty="0" smtClean="0">
                <a:latin typeface="Calibri" pitchFamily="34" charset="0"/>
              </a:rPr>
              <a:t>Η δράση τους είναι περισσότερο εμφανής στα φλεβικά απ’ ότι στα αρτηριακά μέρη. Ελαττώνουν τον φόρτο έργου του καρδιακού μυός και βελτιώνουν την ισορροπία του οξυγόνου.  Εάν η δόση αυξηθεί η χορηγηθούν επί μακρόν τότε αναπτύσσεται αντοχή (αντοχή των νιτρωδών). Ελαττώνουν τον τόνο των λείων μυικών ινών λόγω ενεργοποίησης του </a:t>
            </a:r>
            <a:r>
              <a:rPr lang="en-US" altLang="el-GR" dirty="0" smtClean="0">
                <a:latin typeface="Calibri" pitchFamily="34" charset="0"/>
              </a:rPr>
              <a:t>cGMP</a:t>
            </a:r>
            <a:r>
              <a:rPr lang="el-GR" altLang="el-GR" dirty="0" smtClean="0">
                <a:latin typeface="Calibri" pitchFamily="34" charset="0"/>
              </a:rPr>
              <a:t> και πιθανώς εκλύουν ΝΟ από οργανικά νιτρώδη (το ΝΟ είναι μόριο μεταβιβαστής – αγγελιοφόρος).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14838932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p:cNvSpPr>
            <a:spLocks noGrp="1"/>
          </p:cNvSpPr>
          <p:nvPr>
            <p:ph type="title"/>
          </p:nvPr>
        </p:nvSpPr>
        <p:spPr/>
        <p:txBody>
          <a:bodyPr/>
          <a:lstStyle/>
          <a:p>
            <a:r>
              <a:rPr lang="el-GR" altLang="el-GR" dirty="0">
                <a:latin typeface="Calibri" pitchFamily="34" charset="0"/>
              </a:rPr>
              <a:t>Αντιστηθαγχικά φάρμακα </a:t>
            </a:r>
            <a:r>
              <a:rPr lang="el-GR" altLang="el-GR" sz="3200" b="0" dirty="0" smtClean="0">
                <a:latin typeface="Calibri" pitchFamily="34" charset="0"/>
              </a:rPr>
              <a:t>(3 </a:t>
            </a:r>
            <a:r>
              <a:rPr lang="el-GR" altLang="el-GR" sz="3200" b="0" dirty="0">
                <a:latin typeface="Calibri" pitchFamily="34" charset="0"/>
              </a:rPr>
              <a:t>από 6)</a:t>
            </a:r>
            <a:endParaRPr lang="en-US" altLang="el-GR" sz="3600" dirty="0" smtClean="0"/>
          </a:p>
        </p:txBody>
      </p:sp>
      <p:sp>
        <p:nvSpPr>
          <p:cNvPr id="17411" name="2 - Θέση περιεχομένου"/>
          <p:cNvSpPr>
            <a:spLocks noGrp="1"/>
          </p:cNvSpPr>
          <p:nvPr>
            <p:ph idx="1"/>
          </p:nvPr>
        </p:nvSpPr>
        <p:spPr/>
        <p:txBody>
          <a:bodyPr/>
          <a:lstStyle/>
          <a:p>
            <a:pPr eaLnBrk="1" hangingPunct="1">
              <a:buFontTx/>
              <a:buNone/>
            </a:pPr>
            <a:r>
              <a:rPr lang="el-GR" altLang="el-GR" b="1" dirty="0" smtClean="0">
                <a:solidFill>
                  <a:srgbClr val="002060"/>
                </a:solidFill>
                <a:latin typeface="Calibri" pitchFamily="34" charset="0"/>
              </a:rPr>
              <a:t>Ανεπιθύμητες ενέργειες νιτρωδών αποτελούν : </a:t>
            </a:r>
          </a:p>
          <a:p>
            <a:pPr eaLnBrk="1" hangingPunct="1"/>
            <a:r>
              <a:rPr lang="el-GR" altLang="el-GR" dirty="0" smtClean="0">
                <a:latin typeface="Calibri" pitchFamily="34" charset="0"/>
              </a:rPr>
              <a:t>Κεφαλαλγία λόγω αγγειοδιαστολής,</a:t>
            </a:r>
          </a:p>
          <a:p>
            <a:pPr eaLnBrk="1" hangingPunct="1"/>
            <a:r>
              <a:rPr lang="el-GR" altLang="el-GR" dirty="0" smtClean="0">
                <a:latin typeface="Calibri" pitchFamily="34" charset="0"/>
              </a:rPr>
              <a:t>Ανοχή,</a:t>
            </a:r>
          </a:p>
          <a:p>
            <a:pPr eaLnBrk="1" hangingPunct="1"/>
            <a:r>
              <a:rPr lang="el-GR" altLang="el-GR" dirty="0" smtClean="0">
                <a:latin typeface="Calibri" pitchFamily="34" charset="0"/>
              </a:rPr>
              <a:t>Υπόταση,</a:t>
            </a:r>
          </a:p>
          <a:p>
            <a:pPr eaLnBrk="1" hangingPunct="1"/>
            <a:r>
              <a:rPr lang="el-GR" altLang="el-GR" dirty="0" smtClean="0">
                <a:latin typeface="Calibri" pitchFamily="34" charset="0"/>
              </a:rPr>
              <a:t>Αντανακλαστική ταχυκαρδία,</a:t>
            </a:r>
          </a:p>
          <a:p>
            <a:pPr eaLnBrk="1" hangingPunct="1"/>
            <a:r>
              <a:rPr lang="el-GR" altLang="el-GR" dirty="0" smtClean="0">
                <a:latin typeface="Calibri" pitchFamily="34" charset="0"/>
              </a:rPr>
              <a:t>Κυκλοφορική καταπληξία </a:t>
            </a:r>
            <a:r>
              <a:rPr lang="en-US" altLang="el-GR" dirty="0" smtClean="0">
                <a:latin typeface="Calibri" pitchFamily="34" charset="0"/>
              </a:rPr>
              <a:t>(circulatory collapse)</a:t>
            </a:r>
            <a:r>
              <a:rPr lang="el-GR" altLang="el-GR" dirty="0" smtClean="0">
                <a:latin typeface="Calibri" pitchFamily="34" charset="0"/>
              </a:rPr>
              <a:t>.</a:t>
            </a:r>
          </a:p>
          <a:p>
            <a:pPr eaLnBrk="1" hangingPunct="1">
              <a:buFontTx/>
              <a:buNone/>
            </a:pPr>
            <a:r>
              <a:rPr lang="el-GR" altLang="el-GR" b="1" dirty="0" smtClean="0"/>
              <a:t> </a:t>
            </a:r>
          </a:p>
          <a:p>
            <a:endParaRPr lang="en-US"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1920133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Τίτλος"/>
          <p:cNvSpPr>
            <a:spLocks noGrp="1"/>
          </p:cNvSpPr>
          <p:nvPr>
            <p:ph type="title"/>
          </p:nvPr>
        </p:nvSpPr>
        <p:spPr/>
        <p:txBody>
          <a:bodyPr/>
          <a:lstStyle/>
          <a:p>
            <a:r>
              <a:rPr lang="el-GR" altLang="el-GR" dirty="0">
                <a:latin typeface="Calibri" pitchFamily="34" charset="0"/>
              </a:rPr>
              <a:t>Αντιστηθαγχικά φάρμακα </a:t>
            </a:r>
            <a:r>
              <a:rPr lang="el-GR" altLang="el-GR" sz="3200" b="0" dirty="0" smtClean="0">
                <a:latin typeface="Calibri" pitchFamily="34" charset="0"/>
              </a:rPr>
              <a:t>(4 </a:t>
            </a:r>
            <a:r>
              <a:rPr lang="el-GR" altLang="el-GR" sz="3200" b="0" dirty="0">
                <a:latin typeface="Calibri" pitchFamily="34" charset="0"/>
              </a:rPr>
              <a:t>από 6)</a:t>
            </a:r>
            <a:endParaRPr lang="en-US" altLang="el-GR" sz="3600" dirty="0" smtClean="0"/>
          </a:p>
        </p:txBody>
      </p:sp>
      <p:sp>
        <p:nvSpPr>
          <p:cNvPr id="18435" name="2 - Θέση περιεχομένου"/>
          <p:cNvSpPr>
            <a:spLocks noGrp="1"/>
          </p:cNvSpPr>
          <p:nvPr>
            <p:ph idx="1"/>
          </p:nvPr>
        </p:nvSpPr>
        <p:spPr/>
        <p:txBody>
          <a:bodyPr/>
          <a:lstStyle/>
          <a:p>
            <a:pPr marL="0" indent="0" eaLnBrk="1" hangingPunct="1">
              <a:buNone/>
            </a:pPr>
            <a:r>
              <a:rPr lang="el-GR" altLang="el-GR" b="1" dirty="0" smtClean="0">
                <a:solidFill>
                  <a:srgbClr val="002060"/>
                </a:solidFill>
                <a:latin typeface="Calibri" pitchFamily="34" charset="0"/>
              </a:rPr>
              <a:t>Παραδείγματα νιτρωδών </a:t>
            </a:r>
          </a:p>
          <a:p>
            <a:pPr eaLnBrk="1" hangingPunct="1"/>
            <a:r>
              <a:rPr lang="el-GR" altLang="el-GR" dirty="0" smtClean="0">
                <a:latin typeface="Calibri" pitchFamily="34" charset="0"/>
              </a:rPr>
              <a:t>Νιτρογλυκερίνη (</a:t>
            </a:r>
            <a:r>
              <a:rPr lang="en-US" altLang="el-GR" dirty="0" smtClean="0">
                <a:latin typeface="Calibri" pitchFamily="34" charset="0"/>
              </a:rPr>
              <a:t>NTG</a:t>
            </a:r>
            <a:r>
              <a:rPr lang="el-GR" altLang="el-GR" dirty="0" smtClean="0">
                <a:latin typeface="Calibri" pitchFamily="34" charset="0"/>
              </a:rPr>
              <a:t>)</a:t>
            </a:r>
          </a:p>
          <a:p>
            <a:pPr eaLnBrk="1" hangingPunct="1"/>
            <a:r>
              <a:rPr lang="el-GR" altLang="el-GR" dirty="0" smtClean="0">
                <a:latin typeface="Calibri" pitchFamily="34" charset="0"/>
              </a:rPr>
              <a:t>Δινιτρική ισοσορβίδη</a:t>
            </a:r>
          </a:p>
          <a:p>
            <a:pPr eaLnBrk="1" hangingPunct="1"/>
            <a:r>
              <a:rPr lang="el-GR" altLang="el-GR" dirty="0" smtClean="0">
                <a:latin typeface="Calibri" pitchFamily="34" charset="0"/>
              </a:rPr>
              <a:t>Διπρωσσικό νάτριο</a:t>
            </a:r>
          </a:p>
          <a:p>
            <a:pPr eaLnBrk="1" hangingPunct="1">
              <a:buFont typeface="Wingdings" panose="05000000000000000000" pitchFamily="2" charset="2"/>
              <a:buChar char="ü"/>
            </a:pPr>
            <a:r>
              <a:rPr lang="el-GR" altLang="el-GR" dirty="0" smtClean="0">
                <a:latin typeface="Calibri" pitchFamily="34" charset="0"/>
              </a:rPr>
              <a:t>Δίδονται είτε υπογλώσσια είτε σε </a:t>
            </a:r>
            <a:r>
              <a:rPr lang="en-US" altLang="el-GR" dirty="0" smtClean="0">
                <a:latin typeface="Calibri" pitchFamily="34" charset="0"/>
              </a:rPr>
              <a:t>spray </a:t>
            </a:r>
            <a:r>
              <a:rPr lang="el-GR" altLang="el-GR" dirty="0" smtClean="0">
                <a:latin typeface="Calibri" pitchFamily="34" charset="0"/>
              </a:rPr>
              <a:t>είτε σε αυτοκόλλητα (</a:t>
            </a:r>
            <a:r>
              <a:rPr lang="en-US" altLang="el-GR" dirty="0" smtClean="0">
                <a:latin typeface="Calibri" pitchFamily="34" charset="0"/>
              </a:rPr>
              <a:t>TTS</a:t>
            </a:r>
            <a:r>
              <a:rPr lang="el-GR" altLang="el-GR" dirty="0" smtClean="0">
                <a:latin typeface="Calibri" pitchFamily="34" charset="0"/>
              </a:rPr>
              <a:t>).</a:t>
            </a:r>
          </a:p>
          <a:p>
            <a:endParaRPr lang="en-US"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24273960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p:txBody>
          <a:bodyPr/>
          <a:lstStyle/>
          <a:p>
            <a:r>
              <a:rPr lang="el-GR" altLang="el-GR" dirty="0">
                <a:latin typeface="Calibri" pitchFamily="34" charset="0"/>
              </a:rPr>
              <a:t>Αντιστηθαγχικά φάρμακα </a:t>
            </a:r>
            <a:r>
              <a:rPr lang="el-GR" altLang="el-GR" sz="3200" b="0" dirty="0" smtClean="0">
                <a:latin typeface="Calibri" pitchFamily="34" charset="0"/>
              </a:rPr>
              <a:t>(5 </a:t>
            </a:r>
            <a:r>
              <a:rPr lang="el-GR" altLang="el-GR" sz="3200" b="0" dirty="0">
                <a:latin typeface="Calibri" pitchFamily="34" charset="0"/>
              </a:rPr>
              <a:t>από 6)</a:t>
            </a:r>
            <a:endParaRPr lang="en-US" altLang="el-GR" sz="3600" dirty="0" smtClean="0"/>
          </a:p>
        </p:txBody>
      </p:sp>
      <p:sp>
        <p:nvSpPr>
          <p:cNvPr id="19459" name="2 - Θέση περιεχομένου"/>
          <p:cNvSpPr>
            <a:spLocks noGrp="1"/>
          </p:cNvSpPr>
          <p:nvPr>
            <p:ph idx="1"/>
          </p:nvPr>
        </p:nvSpPr>
        <p:spPr/>
        <p:txBody>
          <a:bodyPr/>
          <a:lstStyle/>
          <a:p>
            <a:pPr marL="457200" indent="-457200" eaLnBrk="1" hangingPunct="1">
              <a:lnSpc>
                <a:spcPct val="110000"/>
              </a:lnSpc>
              <a:buFont typeface="+mj-lt"/>
              <a:buAutoNum type="arabicPeriod" startAt="2"/>
            </a:pPr>
            <a:r>
              <a:rPr lang="el-GR" altLang="el-GR" b="1" dirty="0" smtClean="0">
                <a:solidFill>
                  <a:srgbClr val="002060"/>
                </a:solidFill>
                <a:latin typeface="Calibri" pitchFamily="34" charset="0"/>
              </a:rPr>
              <a:t>Ανταγωνιστές του ασβεστίου </a:t>
            </a:r>
            <a:r>
              <a:rPr lang="el-GR" altLang="el-GR" dirty="0" smtClean="0">
                <a:latin typeface="Calibri" pitchFamily="34" charset="0"/>
              </a:rPr>
              <a:t>– εμποδίζουν την ροή εντός των κυττάρων των ιόντων του ασβεστίου (</a:t>
            </a:r>
            <a:r>
              <a:rPr lang="en-US" altLang="el-GR" dirty="0" smtClean="0">
                <a:latin typeface="Calibri" pitchFamily="34" charset="0"/>
              </a:rPr>
              <a:t>influx</a:t>
            </a:r>
            <a:r>
              <a:rPr lang="el-GR" altLang="el-GR" dirty="0" smtClean="0">
                <a:latin typeface="Calibri" pitchFamily="34" charset="0"/>
              </a:rPr>
              <a:t>) επηρεάζοντας εντός το Να και εκτός το Κ.  Είναι παράγωγα της διυδροπυριδίνης όπως η νιφεδιπίνη που προκαλεί αρτηριακή αγγειοδιαστολή, ελαττώνει το καρδιακό μεταφορτίο και τις απαιτήσεις σε Ο2, προλαμβάνει δε τον αρτηριακό σπασμό των στεφανιαίων.</a:t>
            </a:r>
          </a:p>
          <a:p>
            <a:pPr eaLnBrk="1" hangingPunct="1">
              <a:lnSpc>
                <a:spcPct val="110000"/>
              </a:lnSpc>
              <a:buFont typeface="Wingdings" panose="05000000000000000000" pitchFamily="2" charset="2"/>
              <a:buChar char="ü"/>
            </a:pPr>
            <a:r>
              <a:rPr lang="el-GR" altLang="el-GR" dirty="0" smtClean="0">
                <a:latin typeface="Calibri" pitchFamily="34" charset="0"/>
              </a:rPr>
              <a:t>Μπορεί να προκαλέσουν αντανακλαστική ταχυκαρδία και προκνημιαίο μυξοίδημα.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996058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 Τίτλος"/>
          <p:cNvSpPr>
            <a:spLocks noGrp="1"/>
          </p:cNvSpPr>
          <p:nvPr>
            <p:ph type="title"/>
          </p:nvPr>
        </p:nvSpPr>
        <p:spPr/>
        <p:txBody>
          <a:bodyPr>
            <a:normAutofit/>
          </a:bodyPr>
          <a:lstStyle/>
          <a:p>
            <a:r>
              <a:rPr lang="el-GR" altLang="el-GR" b="1" dirty="0" smtClean="0">
                <a:solidFill>
                  <a:srgbClr val="002060"/>
                </a:solidFill>
                <a:latin typeface="Calibri" pitchFamily="34" charset="0"/>
              </a:rPr>
              <a:t>Αντιυπερτασικά φάρμακα </a:t>
            </a:r>
            <a:r>
              <a:rPr lang="el-GR" altLang="el-GR" sz="3200" b="0" dirty="0" smtClean="0">
                <a:solidFill>
                  <a:srgbClr val="002060"/>
                </a:solidFill>
                <a:latin typeface="Calibri" pitchFamily="34" charset="0"/>
              </a:rPr>
              <a:t>(1 από </a:t>
            </a:r>
            <a:r>
              <a:rPr lang="en-US" altLang="el-GR" sz="3200" b="0" dirty="0" smtClean="0">
                <a:solidFill>
                  <a:srgbClr val="002060"/>
                </a:solidFill>
                <a:latin typeface="Calibri" pitchFamily="34" charset="0"/>
              </a:rPr>
              <a:t>3</a:t>
            </a:r>
            <a:r>
              <a:rPr lang="el-GR" altLang="el-GR" sz="3200" b="0" dirty="0" smtClean="0">
                <a:solidFill>
                  <a:srgbClr val="002060"/>
                </a:solidFill>
                <a:latin typeface="Calibri" pitchFamily="34" charset="0"/>
              </a:rPr>
              <a:t>) </a:t>
            </a:r>
            <a:endParaRPr lang="en-US" altLang="el-GR" sz="3200" b="0" dirty="0" smtClean="0">
              <a:solidFill>
                <a:srgbClr val="002060"/>
              </a:solidFill>
              <a:latin typeface="Calibri" pitchFamily="34" charset="0"/>
            </a:endParaRPr>
          </a:p>
        </p:txBody>
      </p:sp>
      <p:sp>
        <p:nvSpPr>
          <p:cNvPr id="3075" name="2 - Θέση περιεχομένου"/>
          <p:cNvSpPr>
            <a:spLocks noGrp="1"/>
          </p:cNvSpPr>
          <p:nvPr>
            <p:ph idx="1"/>
          </p:nvPr>
        </p:nvSpPr>
        <p:spPr/>
        <p:txBody>
          <a:bodyPr/>
          <a:lstStyle/>
          <a:p>
            <a:pPr marL="0" indent="0" eaLnBrk="1" hangingPunct="1">
              <a:lnSpc>
                <a:spcPct val="100000"/>
              </a:lnSpc>
              <a:spcBef>
                <a:spcPts val="1800"/>
              </a:spcBef>
              <a:buNone/>
            </a:pPr>
            <a:r>
              <a:rPr lang="el-GR" altLang="el-GR" dirty="0" smtClean="0">
                <a:latin typeface="Calibri" pitchFamily="34" charset="0"/>
              </a:rPr>
              <a:t>Αρχικά μέτρα για την ιδιοπαθή υπέρταση</a:t>
            </a:r>
            <a:r>
              <a:rPr lang="en-US" altLang="el-GR" dirty="0">
                <a:latin typeface="Calibri" pitchFamily="34" charset="0"/>
              </a:rPr>
              <a:t>.</a:t>
            </a:r>
            <a:endParaRPr lang="el-GR" altLang="el-GR" dirty="0" smtClean="0">
              <a:latin typeface="Calibri" pitchFamily="34" charset="0"/>
            </a:endParaRPr>
          </a:p>
          <a:p>
            <a:pPr marL="457200" indent="-457200" eaLnBrk="1" hangingPunct="1">
              <a:lnSpc>
                <a:spcPct val="100000"/>
              </a:lnSpc>
              <a:spcBef>
                <a:spcPts val="1800"/>
              </a:spcBef>
              <a:buFont typeface="+mj-lt"/>
              <a:buAutoNum type="arabicPeriod"/>
            </a:pPr>
            <a:r>
              <a:rPr lang="el-GR" altLang="el-GR" dirty="0" smtClean="0">
                <a:latin typeface="Calibri" pitchFamily="34" charset="0"/>
              </a:rPr>
              <a:t>Ελάττωση του βάρους</a:t>
            </a:r>
          </a:p>
          <a:p>
            <a:pPr marL="457200" indent="-457200" eaLnBrk="1" hangingPunct="1">
              <a:lnSpc>
                <a:spcPct val="100000"/>
              </a:lnSpc>
              <a:spcBef>
                <a:spcPts val="1800"/>
              </a:spcBef>
              <a:buFont typeface="+mj-lt"/>
              <a:buAutoNum type="arabicPeriod"/>
            </a:pPr>
            <a:r>
              <a:rPr lang="el-GR" altLang="el-GR" dirty="0" smtClean="0">
                <a:latin typeface="Calibri" pitchFamily="34" charset="0"/>
              </a:rPr>
              <a:t>Δίαιτα χαμηλή σε περιεκτικότητα άλατος</a:t>
            </a:r>
          </a:p>
          <a:p>
            <a:pPr marL="457200" indent="-457200" eaLnBrk="1" hangingPunct="1">
              <a:lnSpc>
                <a:spcPct val="100000"/>
              </a:lnSpc>
              <a:spcBef>
                <a:spcPts val="1800"/>
              </a:spcBef>
              <a:buFont typeface="+mj-lt"/>
              <a:buAutoNum type="arabicPeriod"/>
            </a:pPr>
            <a:r>
              <a:rPr lang="el-GR" altLang="el-GR" dirty="0" smtClean="0">
                <a:latin typeface="Calibri" pitchFamily="34" charset="0"/>
              </a:rPr>
              <a:t>Φαρμακευτική αγωγή</a:t>
            </a:r>
          </a:p>
          <a:p>
            <a:pPr eaLnBrk="1" hangingPunct="1">
              <a:lnSpc>
                <a:spcPct val="100000"/>
              </a:lnSpc>
              <a:spcBef>
                <a:spcPts val="1800"/>
              </a:spcBef>
              <a:buFont typeface="Courier New" panose="02070309020205020404" pitchFamily="49" charset="0"/>
              <a:buChar char="o"/>
            </a:pPr>
            <a:r>
              <a:rPr lang="el-GR" altLang="el-GR" dirty="0" smtClean="0">
                <a:latin typeface="Calibri" pitchFamily="34" charset="0"/>
              </a:rPr>
              <a:t>Σκοπός είναι η ελάττωση του καρδιακού </a:t>
            </a:r>
            <a:r>
              <a:rPr lang="en-US" altLang="el-GR" dirty="0" smtClean="0">
                <a:latin typeface="Calibri" pitchFamily="34" charset="0"/>
              </a:rPr>
              <a:t>output</a:t>
            </a:r>
            <a:endParaRPr lang="el-GR" altLang="el-GR" dirty="0" smtClean="0">
              <a:latin typeface="Calibri" pitchFamily="34" charset="0"/>
            </a:endParaRPr>
          </a:p>
          <a:p>
            <a:pPr eaLnBrk="1" hangingPunct="1">
              <a:lnSpc>
                <a:spcPct val="100000"/>
              </a:lnSpc>
              <a:spcBef>
                <a:spcPts val="1800"/>
              </a:spcBef>
              <a:buFont typeface="Courier New" panose="02070309020205020404" pitchFamily="49" charset="0"/>
              <a:buChar char="o"/>
            </a:pPr>
            <a:r>
              <a:rPr lang="el-GR" altLang="el-GR" dirty="0" smtClean="0">
                <a:latin typeface="Calibri" pitchFamily="34" charset="0"/>
              </a:rPr>
              <a:t>και των περιφερικών αντιστάσεων.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26435791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p:txBody>
          <a:bodyPr/>
          <a:lstStyle/>
          <a:p>
            <a:r>
              <a:rPr lang="el-GR" altLang="el-GR" dirty="0">
                <a:latin typeface="Calibri" pitchFamily="34" charset="0"/>
              </a:rPr>
              <a:t>Αντιστηθαγχικά φάρμακα </a:t>
            </a:r>
            <a:r>
              <a:rPr lang="el-GR" altLang="el-GR" sz="3200" b="0" dirty="0" smtClean="0">
                <a:latin typeface="Calibri" pitchFamily="34" charset="0"/>
              </a:rPr>
              <a:t>(6 </a:t>
            </a:r>
            <a:r>
              <a:rPr lang="el-GR" altLang="el-GR" sz="3200" b="0" dirty="0">
                <a:latin typeface="Calibri" pitchFamily="34" charset="0"/>
              </a:rPr>
              <a:t>από 6)</a:t>
            </a:r>
            <a:endParaRPr lang="en-US" altLang="el-GR" sz="3600" dirty="0" smtClean="0"/>
          </a:p>
        </p:txBody>
      </p:sp>
      <p:sp>
        <p:nvSpPr>
          <p:cNvPr id="20483" name="2 - Θέση περιεχομένου"/>
          <p:cNvSpPr>
            <a:spLocks noGrp="1"/>
          </p:cNvSpPr>
          <p:nvPr>
            <p:ph idx="1"/>
          </p:nvPr>
        </p:nvSpPr>
        <p:spPr/>
        <p:txBody>
          <a:bodyPr/>
          <a:lstStyle/>
          <a:p>
            <a:pPr eaLnBrk="1" hangingPunct="1">
              <a:lnSpc>
                <a:spcPct val="110000"/>
              </a:lnSpc>
            </a:pPr>
            <a:r>
              <a:rPr lang="el-GR" altLang="el-GR" dirty="0" smtClean="0">
                <a:latin typeface="Calibri" pitchFamily="34" charset="0"/>
              </a:rPr>
              <a:t>Άλλα είναι η φελοδιπίνη, νιμοδιπίνη και βεραπαμίλη.</a:t>
            </a:r>
          </a:p>
          <a:p>
            <a:pPr eaLnBrk="1" hangingPunct="1">
              <a:lnSpc>
                <a:spcPct val="110000"/>
              </a:lnSpc>
            </a:pPr>
            <a:r>
              <a:rPr lang="el-GR" altLang="el-GR" dirty="0" smtClean="0">
                <a:latin typeface="Calibri" pitchFamily="34" charset="0"/>
              </a:rPr>
              <a:t>Η βεραπαμίλη είναι κατιονικό αμφίφιλο μόριο με αρνητική χρονότροπο και δρομότροπο ινοτροπική δράση, κύρια αντιαρρυθμικό φάρμακο.  Δρα προφυλακτικά στην στηθάγχη, μπορεί δε να προκαλέσει αντανακλαστική ταχυκαρδία.</a:t>
            </a:r>
          </a:p>
          <a:p>
            <a:pPr marL="457200" indent="-457200" eaLnBrk="1" hangingPunct="1">
              <a:lnSpc>
                <a:spcPct val="110000"/>
              </a:lnSpc>
              <a:buFont typeface="+mj-lt"/>
              <a:buAutoNum type="arabicPeriod" startAt="3"/>
            </a:pPr>
            <a:r>
              <a:rPr lang="el-GR" altLang="el-GR" b="1" dirty="0" smtClean="0">
                <a:solidFill>
                  <a:srgbClr val="002060"/>
                </a:solidFill>
                <a:latin typeface="Calibri" pitchFamily="34" charset="0"/>
              </a:rPr>
              <a:t>Β-αναστολείς</a:t>
            </a:r>
            <a:r>
              <a:rPr lang="el-GR" altLang="el-GR" dirty="0" smtClean="0">
                <a:latin typeface="Calibri" pitchFamily="34" charset="0"/>
              </a:rPr>
              <a:t> (όπως υπέρταση) (βλ. αντιυπερτασικά).</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34785453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Τίτλος"/>
          <p:cNvSpPr>
            <a:spLocks noGrp="1"/>
          </p:cNvSpPr>
          <p:nvPr>
            <p:ph type="title"/>
          </p:nvPr>
        </p:nvSpPr>
        <p:spPr>
          <a:xfrm>
            <a:off x="467544" y="116632"/>
            <a:ext cx="8229600" cy="1152128"/>
          </a:xfrm>
        </p:spPr>
        <p:txBody>
          <a:bodyPr>
            <a:noAutofit/>
          </a:bodyPr>
          <a:lstStyle/>
          <a:p>
            <a:r>
              <a:rPr lang="el-GR" altLang="el-GR" b="1" dirty="0" smtClean="0">
                <a:solidFill>
                  <a:srgbClr val="002060"/>
                </a:solidFill>
                <a:latin typeface="Calibri" pitchFamily="34" charset="0"/>
              </a:rPr>
              <a:t>Καρδιακή ανεπάρκεια – Καρδιακές γλυκοσίδες </a:t>
            </a:r>
            <a:r>
              <a:rPr lang="el-GR" altLang="el-GR" sz="3200" b="0" dirty="0" smtClean="0">
                <a:solidFill>
                  <a:srgbClr val="002060"/>
                </a:solidFill>
                <a:latin typeface="Calibri" pitchFamily="34" charset="0"/>
              </a:rPr>
              <a:t>(1 από 5)</a:t>
            </a:r>
            <a:endParaRPr lang="en-US" altLang="el-GR" sz="3200" b="0" dirty="0" smtClean="0">
              <a:solidFill>
                <a:srgbClr val="002060"/>
              </a:solidFill>
              <a:latin typeface="Calibri" pitchFamily="34" charset="0"/>
            </a:endParaRPr>
          </a:p>
        </p:txBody>
      </p:sp>
      <p:sp>
        <p:nvSpPr>
          <p:cNvPr id="21507" name="2 - Θέση περιεχομένου"/>
          <p:cNvSpPr>
            <a:spLocks noGrp="1"/>
          </p:cNvSpPr>
          <p:nvPr>
            <p:ph idx="1"/>
          </p:nvPr>
        </p:nvSpPr>
        <p:spPr>
          <a:xfrm>
            <a:off x="457200" y="1556792"/>
            <a:ext cx="8229600" cy="4680520"/>
          </a:xfrm>
        </p:spPr>
        <p:txBody>
          <a:bodyPr>
            <a:normAutofit/>
          </a:bodyPr>
          <a:lstStyle/>
          <a:p>
            <a:pPr eaLnBrk="1" hangingPunct="1">
              <a:lnSpc>
                <a:spcPct val="110000"/>
              </a:lnSpc>
            </a:pPr>
            <a:r>
              <a:rPr lang="el-GR" altLang="el-GR" dirty="0" smtClean="0">
                <a:latin typeface="Calibri" pitchFamily="34" charset="0"/>
              </a:rPr>
              <a:t>Φάρμακα </a:t>
            </a:r>
            <a:r>
              <a:rPr lang="el-GR" altLang="el-GR" b="1" dirty="0" smtClean="0">
                <a:solidFill>
                  <a:srgbClr val="002060"/>
                </a:solidFill>
                <a:latin typeface="Calibri" pitchFamily="34" charset="0"/>
              </a:rPr>
              <a:t>καρδιοτονωτικά με ινοτροπικές δράσεις </a:t>
            </a:r>
            <a:r>
              <a:rPr lang="el-GR" altLang="el-GR" dirty="0" smtClean="0">
                <a:latin typeface="Calibri" pitchFamily="34" charset="0"/>
              </a:rPr>
              <a:t>(κλασσικός εκπρόσωπος </a:t>
            </a:r>
            <a:r>
              <a:rPr lang="en-US" altLang="el-GR" dirty="0" smtClean="0">
                <a:latin typeface="Calibri" pitchFamily="34" charset="0"/>
              </a:rPr>
              <a:t>digitalis</a:t>
            </a:r>
            <a:r>
              <a:rPr lang="el-GR" altLang="el-GR" dirty="0" smtClean="0">
                <a:latin typeface="Calibri" pitchFamily="34" charset="0"/>
              </a:rPr>
              <a:t>).</a:t>
            </a:r>
          </a:p>
          <a:p>
            <a:pPr eaLnBrk="1" hangingPunct="1">
              <a:lnSpc>
                <a:spcPct val="110000"/>
              </a:lnSpc>
            </a:pPr>
            <a:r>
              <a:rPr lang="el-GR" altLang="el-GR" dirty="0" smtClean="0">
                <a:latin typeface="Calibri" pitchFamily="34" charset="0"/>
              </a:rPr>
              <a:t>Ενώνονται με την εξωκυτταρική πλευρά της </a:t>
            </a:r>
            <a:r>
              <a:rPr lang="en-US" altLang="el-GR" dirty="0" smtClean="0">
                <a:latin typeface="Calibri" pitchFamily="34" charset="0"/>
              </a:rPr>
              <a:t>Na</a:t>
            </a:r>
            <a:r>
              <a:rPr lang="el-GR" altLang="el-GR" dirty="0" smtClean="0">
                <a:latin typeface="Calibri" pitchFamily="34" charset="0"/>
              </a:rPr>
              <a:t>/</a:t>
            </a:r>
            <a:r>
              <a:rPr lang="en-US" altLang="el-GR" dirty="0" smtClean="0">
                <a:latin typeface="Calibri" pitchFamily="34" charset="0"/>
              </a:rPr>
              <a:t>K</a:t>
            </a:r>
            <a:r>
              <a:rPr lang="el-GR" altLang="el-GR" dirty="0" smtClean="0">
                <a:latin typeface="Calibri" pitchFamily="34" charset="0"/>
              </a:rPr>
              <a:t>/</a:t>
            </a:r>
            <a:r>
              <a:rPr lang="en-US" altLang="el-GR" dirty="0" smtClean="0">
                <a:latin typeface="Calibri" pitchFamily="34" charset="0"/>
              </a:rPr>
              <a:t>ATPase</a:t>
            </a:r>
            <a:r>
              <a:rPr lang="el-GR" altLang="el-GR" dirty="0" smtClean="0">
                <a:latin typeface="Calibri" pitchFamily="34" charset="0"/>
              </a:rPr>
              <a:t> (δηλ αντλίας νατρίου-καλίου) των καρδιακών μυικών κυττάρων, και εμποδίζουν την ενζυματική δραστηριότητα.  </a:t>
            </a:r>
          </a:p>
          <a:p>
            <a:pPr eaLnBrk="1" hangingPunct="1">
              <a:lnSpc>
                <a:spcPct val="110000"/>
              </a:lnSpc>
            </a:pPr>
            <a:r>
              <a:rPr lang="el-GR" altLang="el-GR" dirty="0" smtClean="0">
                <a:latin typeface="Calibri" pitchFamily="34" charset="0"/>
              </a:rPr>
              <a:t>Διατηρούν το αρνητικό δυναμικό ενέργειας και την φυσιολογική ηλεκτρική δραστηριότητα.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42215666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Τίτλος"/>
          <p:cNvSpPr>
            <a:spLocks noGrp="1"/>
          </p:cNvSpPr>
          <p:nvPr>
            <p:ph type="title"/>
          </p:nvPr>
        </p:nvSpPr>
        <p:spPr>
          <a:xfrm>
            <a:off x="467544" y="116632"/>
            <a:ext cx="8229600" cy="1152128"/>
          </a:xfrm>
        </p:spPr>
        <p:txBody>
          <a:bodyPr>
            <a:normAutofit fontScale="90000"/>
          </a:bodyPr>
          <a:lstStyle/>
          <a:p>
            <a:r>
              <a:rPr lang="el-GR" altLang="el-GR" sz="4400" b="1" dirty="0" smtClean="0">
                <a:solidFill>
                  <a:srgbClr val="002060"/>
                </a:solidFill>
                <a:latin typeface="Calibri" pitchFamily="34" charset="0"/>
              </a:rPr>
              <a:t>Καρδιακή ανεπάρκεια – Καρδιακές γλυκοσίδες </a:t>
            </a:r>
            <a:r>
              <a:rPr lang="el-GR" altLang="el-GR" sz="3600" b="0" dirty="0" smtClean="0">
                <a:solidFill>
                  <a:srgbClr val="002060"/>
                </a:solidFill>
                <a:latin typeface="Calibri" pitchFamily="34" charset="0"/>
              </a:rPr>
              <a:t>(2 από 5)</a:t>
            </a:r>
            <a:endParaRPr lang="en-US" altLang="el-GR" sz="3600" b="0" dirty="0" smtClean="0">
              <a:latin typeface="Calibri" pitchFamily="34" charset="0"/>
            </a:endParaRPr>
          </a:p>
        </p:txBody>
      </p:sp>
      <p:sp>
        <p:nvSpPr>
          <p:cNvPr id="22531" name="2 - Θέση περιεχομένου"/>
          <p:cNvSpPr>
            <a:spLocks noGrp="1"/>
          </p:cNvSpPr>
          <p:nvPr>
            <p:ph idx="1"/>
          </p:nvPr>
        </p:nvSpPr>
        <p:spPr>
          <a:xfrm>
            <a:off x="457200" y="1556792"/>
            <a:ext cx="8229600" cy="4680520"/>
          </a:xfrm>
        </p:spPr>
        <p:txBody>
          <a:bodyPr/>
          <a:lstStyle/>
          <a:p>
            <a:pPr eaLnBrk="1" hangingPunct="1">
              <a:lnSpc>
                <a:spcPct val="110000"/>
              </a:lnSpc>
            </a:pPr>
            <a:r>
              <a:rPr lang="el-GR" altLang="el-GR" dirty="0" smtClean="0">
                <a:latin typeface="Calibri" pitchFamily="34" charset="0"/>
              </a:rPr>
              <a:t>Αυξάνουν την δύναμη συστολής κινητοποιώντας το ποσό του </a:t>
            </a:r>
            <a:r>
              <a:rPr lang="en-US" altLang="el-GR" dirty="0" smtClean="0">
                <a:latin typeface="Calibri" pitchFamily="34" charset="0"/>
              </a:rPr>
              <a:t>Ca</a:t>
            </a:r>
            <a:r>
              <a:rPr lang="el-GR" altLang="el-GR" dirty="0" smtClean="0">
                <a:latin typeface="Calibri" pitchFamily="34" charset="0"/>
              </a:rPr>
              <a:t>++ στην συστολή.  Το ενδοφλέβιο </a:t>
            </a:r>
            <a:r>
              <a:rPr lang="en-US" altLang="el-GR" dirty="0" smtClean="0">
                <a:latin typeface="Calibri" pitchFamily="34" charset="0"/>
              </a:rPr>
              <a:t>Ca</a:t>
            </a:r>
            <a:r>
              <a:rPr lang="el-GR" altLang="el-GR" dirty="0" smtClean="0">
                <a:latin typeface="Calibri" pitchFamily="34" charset="0"/>
              </a:rPr>
              <a:t>+ +έτσι αυξάνεται.  </a:t>
            </a:r>
          </a:p>
          <a:p>
            <a:pPr eaLnBrk="1" hangingPunct="1">
              <a:lnSpc>
                <a:spcPct val="110000"/>
              </a:lnSpc>
            </a:pPr>
            <a:r>
              <a:rPr lang="el-GR" altLang="el-GR" dirty="0" smtClean="0">
                <a:latin typeface="Calibri" pitchFamily="34" charset="0"/>
              </a:rPr>
              <a:t>Μπορεί να διεγείρουν την δραστηριότητα του πνευμονογαστρικού νεύρου (παρασυμπαθητικό σύστημα).  Με αυτόν τον τρόπο ελαττώνεται η καρδιακή αγωγιμότητα και προκαλείται βραδυκαρδία.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21252716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p:cNvSpPr>
            <a:spLocks noGrp="1"/>
          </p:cNvSpPr>
          <p:nvPr>
            <p:ph type="title"/>
          </p:nvPr>
        </p:nvSpPr>
        <p:spPr>
          <a:xfrm>
            <a:off x="467544" y="116632"/>
            <a:ext cx="8229600" cy="1152128"/>
          </a:xfrm>
        </p:spPr>
        <p:txBody>
          <a:bodyPr>
            <a:normAutofit fontScale="90000"/>
          </a:bodyPr>
          <a:lstStyle/>
          <a:p>
            <a:r>
              <a:rPr lang="el-GR" altLang="el-GR" sz="4400" b="1" dirty="0" smtClean="0">
                <a:solidFill>
                  <a:srgbClr val="002060"/>
                </a:solidFill>
                <a:latin typeface="Calibri" pitchFamily="34" charset="0"/>
              </a:rPr>
              <a:t>Καρδιακή ανεπάρκεια – Καρδιακές γλυκοσίδες </a:t>
            </a:r>
            <a:r>
              <a:rPr lang="el-GR" altLang="el-GR" sz="3600" b="0" dirty="0" smtClean="0">
                <a:solidFill>
                  <a:srgbClr val="002060"/>
                </a:solidFill>
                <a:latin typeface="Calibri" pitchFamily="34" charset="0"/>
              </a:rPr>
              <a:t>(3 από 5)</a:t>
            </a:r>
            <a:endParaRPr lang="en-US" altLang="el-GR" sz="3600" b="0" dirty="0" smtClean="0"/>
          </a:p>
        </p:txBody>
      </p:sp>
      <p:sp>
        <p:nvSpPr>
          <p:cNvPr id="23555" name="2 - Θέση περιεχομένου"/>
          <p:cNvSpPr>
            <a:spLocks noGrp="1"/>
          </p:cNvSpPr>
          <p:nvPr>
            <p:ph idx="1"/>
          </p:nvPr>
        </p:nvSpPr>
        <p:spPr>
          <a:xfrm>
            <a:off x="457200" y="1556792"/>
            <a:ext cx="8229600" cy="4680520"/>
          </a:xfrm>
        </p:spPr>
        <p:txBody>
          <a:bodyPr>
            <a:normAutofit/>
          </a:bodyPr>
          <a:lstStyle/>
          <a:p>
            <a:pPr eaLnBrk="1" hangingPunct="1">
              <a:lnSpc>
                <a:spcPct val="110000"/>
              </a:lnSpc>
            </a:pPr>
            <a:r>
              <a:rPr lang="el-GR" altLang="el-GR" dirty="0" smtClean="0">
                <a:latin typeface="Calibri" pitchFamily="34" charset="0"/>
              </a:rPr>
              <a:t>Η θεραπευτική δόση είναι κοντά στην τοξική (στενό θεραπευτικό παράθυρο – </a:t>
            </a:r>
            <a:r>
              <a:rPr lang="en-US" altLang="el-GR" dirty="0" smtClean="0">
                <a:latin typeface="Calibri" pitchFamily="34" charset="0"/>
              </a:rPr>
              <a:t>close therapeutic window</a:t>
            </a:r>
            <a:r>
              <a:rPr lang="el-GR" altLang="el-GR" dirty="0" smtClean="0">
                <a:latin typeface="Calibri" pitchFamily="34" charset="0"/>
              </a:rPr>
              <a:t>) και χρειάζεται προσοχή στην δοσολογία και στενή παρακολούθηση (</a:t>
            </a:r>
            <a:r>
              <a:rPr lang="en-US" altLang="el-GR" dirty="0" smtClean="0">
                <a:latin typeface="Calibri" pitchFamily="34" charset="0"/>
              </a:rPr>
              <a:t>close monitoring</a:t>
            </a:r>
            <a:r>
              <a:rPr lang="el-GR" altLang="el-GR" dirty="0" smtClean="0">
                <a:latin typeface="Calibri" pitchFamily="34" charset="0"/>
              </a:rPr>
              <a:t>).</a:t>
            </a:r>
          </a:p>
          <a:p>
            <a:pPr eaLnBrk="1" hangingPunct="1">
              <a:lnSpc>
                <a:spcPct val="110000"/>
              </a:lnSpc>
            </a:pPr>
            <a:r>
              <a:rPr lang="el-GR" altLang="el-GR" dirty="0" smtClean="0">
                <a:latin typeface="Calibri" pitchFamily="34" charset="0"/>
              </a:rPr>
              <a:t>Επίσης ημερήσιες η διημερήσιες διακοπές του φαρμάκου ανά εβδομάδα συνηθίζονται προς αποφυγή του φαινομένου </a:t>
            </a:r>
            <a:r>
              <a:rPr lang="el-GR" altLang="el-GR" b="1" dirty="0" smtClean="0">
                <a:solidFill>
                  <a:srgbClr val="002060"/>
                </a:solidFill>
                <a:latin typeface="Calibri" pitchFamily="34" charset="0"/>
              </a:rPr>
              <a:t>του τοξικού δακτυλιδισμού</a:t>
            </a:r>
            <a:r>
              <a:rPr lang="el-GR" altLang="el-GR" dirty="0" smtClean="0">
                <a:latin typeface="Calibri" pitchFamily="34" charset="0"/>
              </a:rPr>
              <a:t>.</a:t>
            </a:r>
          </a:p>
          <a:p>
            <a:pPr eaLnBrk="1" hangingPunct="1">
              <a:lnSpc>
                <a:spcPct val="110000"/>
              </a:lnSpc>
            </a:pPr>
            <a:r>
              <a:rPr lang="el-GR" altLang="el-GR" dirty="0" smtClean="0">
                <a:latin typeface="Calibri" pitchFamily="34" charset="0"/>
              </a:rPr>
              <a:t>Εκπρόσωποι </a:t>
            </a:r>
            <a:r>
              <a:rPr lang="el-GR" altLang="el-GR" b="1" dirty="0" smtClean="0">
                <a:solidFill>
                  <a:srgbClr val="002060"/>
                </a:solidFill>
                <a:latin typeface="Calibri" pitchFamily="34" charset="0"/>
              </a:rPr>
              <a:t>είναι η διγιτοξίνη, η διγοξίνη και η ουαμπαίνη.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3262956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a:xfrm>
            <a:off x="467544" y="116632"/>
            <a:ext cx="8229600" cy="1152128"/>
          </a:xfrm>
        </p:spPr>
        <p:txBody>
          <a:bodyPr>
            <a:normAutofit fontScale="90000"/>
          </a:bodyPr>
          <a:lstStyle/>
          <a:p>
            <a:r>
              <a:rPr lang="el-GR" altLang="el-GR" sz="4400" b="1" dirty="0" smtClean="0">
                <a:solidFill>
                  <a:srgbClr val="002060"/>
                </a:solidFill>
                <a:latin typeface="Calibri" pitchFamily="34" charset="0"/>
              </a:rPr>
              <a:t>Καρδιακή ανεπάρκεια – Καρδιακές γλυκοσίδες </a:t>
            </a:r>
            <a:r>
              <a:rPr lang="el-GR" altLang="el-GR" sz="3600" b="0" dirty="0" smtClean="0">
                <a:solidFill>
                  <a:srgbClr val="002060"/>
                </a:solidFill>
                <a:latin typeface="Calibri" pitchFamily="34" charset="0"/>
              </a:rPr>
              <a:t>(4 από 5)</a:t>
            </a:r>
            <a:endParaRPr lang="en-US" altLang="el-GR" sz="3600" b="0" dirty="0" smtClean="0"/>
          </a:p>
        </p:txBody>
      </p:sp>
      <p:sp>
        <p:nvSpPr>
          <p:cNvPr id="24579" name="2 - Θέση περιεχομένου"/>
          <p:cNvSpPr>
            <a:spLocks noGrp="1"/>
          </p:cNvSpPr>
          <p:nvPr>
            <p:ph idx="1"/>
          </p:nvPr>
        </p:nvSpPr>
        <p:spPr>
          <a:xfrm>
            <a:off x="457200" y="1556792"/>
            <a:ext cx="8229600" cy="4680520"/>
          </a:xfrm>
        </p:spPr>
        <p:txBody>
          <a:bodyPr/>
          <a:lstStyle/>
          <a:p>
            <a:pPr marL="0" indent="0" eaLnBrk="1" hangingPunct="1">
              <a:lnSpc>
                <a:spcPct val="90000"/>
              </a:lnSpc>
              <a:buNone/>
            </a:pPr>
            <a:r>
              <a:rPr lang="el-GR" altLang="el-GR" dirty="0" smtClean="0">
                <a:latin typeface="Calibri" pitchFamily="34" charset="0"/>
              </a:rPr>
              <a:t>Οι καρδιακές γλυκοσίδες δίδονται σε :</a:t>
            </a:r>
          </a:p>
          <a:p>
            <a:pPr marL="457200" indent="-457200" eaLnBrk="1" hangingPunct="1">
              <a:lnSpc>
                <a:spcPct val="90000"/>
              </a:lnSpc>
              <a:buFont typeface="+mj-lt"/>
              <a:buAutoNum type="arabicPeriod"/>
            </a:pPr>
            <a:r>
              <a:rPr lang="el-GR" altLang="el-GR" dirty="0" smtClean="0">
                <a:latin typeface="Calibri" pitchFamily="34" charset="0"/>
              </a:rPr>
              <a:t>Συμφορητική καρδιακή ανεπάρκεια,</a:t>
            </a:r>
          </a:p>
          <a:p>
            <a:pPr marL="457200" indent="-457200" eaLnBrk="1" hangingPunct="1">
              <a:lnSpc>
                <a:spcPct val="90000"/>
              </a:lnSpc>
              <a:buFont typeface="+mj-lt"/>
              <a:buAutoNum type="arabicPeriod"/>
            </a:pPr>
            <a:r>
              <a:rPr lang="el-GR" altLang="el-GR" dirty="0" smtClean="0">
                <a:latin typeface="Calibri" pitchFamily="34" charset="0"/>
              </a:rPr>
              <a:t>Σε κολπικό πτερυγισμό και</a:t>
            </a:r>
          </a:p>
          <a:p>
            <a:pPr marL="457200" indent="-457200" eaLnBrk="1" hangingPunct="1">
              <a:lnSpc>
                <a:spcPct val="90000"/>
              </a:lnSpc>
              <a:spcAft>
                <a:spcPts val="2400"/>
              </a:spcAft>
              <a:buFont typeface="+mj-lt"/>
              <a:buAutoNum type="arabicPeriod"/>
            </a:pPr>
            <a:r>
              <a:rPr lang="el-GR" altLang="el-GR" dirty="0" smtClean="0">
                <a:latin typeface="Calibri" pitchFamily="34" charset="0"/>
              </a:rPr>
              <a:t>Σε κολπική μαρμαρυγή.</a:t>
            </a:r>
          </a:p>
          <a:p>
            <a:pPr marL="0" indent="0" eaLnBrk="1" hangingPunct="1">
              <a:lnSpc>
                <a:spcPct val="90000"/>
              </a:lnSpc>
              <a:buNone/>
            </a:pPr>
            <a:r>
              <a:rPr lang="el-GR" altLang="el-GR" dirty="0" smtClean="0">
                <a:latin typeface="Calibri" pitchFamily="34" charset="0"/>
              </a:rPr>
              <a:t>Άρα σε καρδιακή ανεπάρκεια δίδουμε :</a:t>
            </a:r>
          </a:p>
          <a:p>
            <a:pPr marL="457200" indent="-457200" eaLnBrk="1" hangingPunct="1">
              <a:lnSpc>
                <a:spcPct val="90000"/>
              </a:lnSpc>
              <a:buFont typeface="+mj-lt"/>
              <a:buAutoNum type="arabicPeriod"/>
            </a:pPr>
            <a:r>
              <a:rPr lang="el-GR" altLang="el-GR" dirty="0" smtClean="0">
                <a:latin typeface="Calibri" pitchFamily="34" charset="0"/>
              </a:rPr>
              <a:t>Διουρητική αγωγή (πχ θειαζίδη),</a:t>
            </a:r>
          </a:p>
          <a:p>
            <a:pPr marL="457200" indent="-457200" eaLnBrk="1" hangingPunct="1">
              <a:lnSpc>
                <a:spcPct val="90000"/>
              </a:lnSpc>
              <a:buFont typeface="+mj-lt"/>
              <a:buAutoNum type="arabicPeriod"/>
            </a:pPr>
            <a:r>
              <a:rPr lang="el-GR" altLang="el-GR" dirty="0" smtClean="0">
                <a:latin typeface="Calibri" pitchFamily="34" charset="0"/>
              </a:rPr>
              <a:t>εάν σοβαρότερα συμπτώματα προσθέτουμε τις γλυκοσίδες (πχ διγοξίνη).</a:t>
            </a:r>
            <a:endParaRPr lang="en-US"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37107719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Τίτλος"/>
          <p:cNvSpPr>
            <a:spLocks noGrp="1"/>
          </p:cNvSpPr>
          <p:nvPr>
            <p:ph type="title"/>
          </p:nvPr>
        </p:nvSpPr>
        <p:spPr>
          <a:xfrm>
            <a:off x="467544" y="116632"/>
            <a:ext cx="8229600" cy="1152128"/>
          </a:xfrm>
        </p:spPr>
        <p:txBody>
          <a:bodyPr>
            <a:normAutofit fontScale="90000"/>
          </a:bodyPr>
          <a:lstStyle/>
          <a:p>
            <a:r>
              <a:rPr lang="el-GR" altLang="el-GR" sz="4400" b="1" dirty="0" smtClean="0">
                <a:solidFill>
                  <a:srgbClr val="002060"/>
                </a:solidFill>
                <a:latin typeface="Calibri" pitchFamily="34" charset="0"/>
              </a:rPr>
              <a:t>Καρδιακή ανεπάρκεια – Καρδιακές γλυκοσίδες </a:t>
            </a:r>
            <a:r>
              <a:rPr lang="el-GR" altLang="el-GR" sz="3600" b="0" dirty="0" smtClean="0">
                <a:solidFill>
                  <a:srgbClr val="002060"/>
                </a:solidFill>
                <a:latin typeface="Calibri" pitchFamily="34" charset="0"/>
              </a:rPr>
              <a:t>(5 από 5)</a:t>
            </a:r>
            <a:endParaRPr lang="en-US" altLang="el-GR" sz="3600" b="0" dirty="0" smtClean="0"/>
          </a:p>
        </p:txBody>
      </p:sp>
      <p:sp>
        <p:nvSpPr>
          <p:cNvPr id="25603" name="2 - Θέση περιεχομένου"/>
          <p:cNvSpPr>
            <a:spLocks noGrp="1"/>
          </p:cNvSpPr>
          <p:nvPr>
            <p:ph idx="1"/>
          </p:nvPr>
        </p:nvSpPr>
        <p:spPr>
          <a:xfrm>
            <a:off x="457200" y="1556792"/>
            <a:ext cx="8229600" cy="4680520"/>
          </a:xfrm>
        </p:spPr>
        <p:txBody>
          <a:bodyPr>
            <a:normAutofit/>
          </a:bodyPr>
          <a:lstStyle/>
          <a:p>
            <a:pPr marL="0" indent="0" eaLnBrk="1" hangingPunct="1">
              <a:buFontTx/>
              <a:buNone/>
            </a:pPr>
            <a:r>
              <a:rPr lang="el-GR" altLang="el-GR" dirty="0" smtClean="0">
                <a:latin typeface="Calibri" pitchFamily="34" charset="0"/>
              </a:rPr>
              <a:t>Φαινόμενα τοξίκωσης με καρδιακές γλυκοσίδες υποψιαζόμαστε όταν έχουμε :</a:t>
            </a:r>
          </a:p>
          <a:p>
            <a:pPr marL="457200" indent="-457200" eaLnBrk="1" hangingPunct="1">
              <a:buFont typeface="+mj-lt"/>
              <a:buAutoNum type="arabicPeriod"/>
            </a:pPr>
            <a:r>
              <a:rPr lang="el-GR" altLang="el-GR" dirty="0" smtClean="0">
                <a:latin typeface="Calibri" pitchFamily="34" charset="0"/>
              </a:rPr>
              <a:t>Καρδιακές αρρυθμίες (βραδυκαρδία, κολποκοιλιακό αποκλεισμό).</a:t>
            </a:r>
          </a:p>
          <a:p>
            <a:pPr marL="457200" indent="-457200" eaLnBrk="1" hangingPunct="1">
              <a:buFont typeface="+mj-lt"/>
              <a:buAutoNum type="arabicPeriod"/>
            </a:pPr>
            <a:r>
              <a:rPr lang="el-GR" altLang="el-GR" dirty="0" smtClean="0">
                <a:latin typeface="Calibri" pitchFamily="34" charset="0"/>
              </a:rPr>
              <a:t>Διαταραχές από το ΚΝΣ (ξανθοψία, διέγερση και σύγχυση).</a:t>
            </a:r>
          </a:p>
          <a:p>
            <a:pPr marL="457200" indent="-457200" eaLnBrk="1" hangingPunct="1">
              <a:buFont typeface="+mj-lt"/>
              <a:buAutoNum type="arabicPeriod"/>
            </a:pPr>
            <a:r>
              <a:rPr lang="el-GR" altLang="el-GR" dirty="0" smtClean="0">
                <a:latin typeface="Calibri" pitchFamily="34" charset="0"/>
              </a:rPr>
              <a:t>Γαστρεντερικές διαταραχές όπως ανορεξία, έμετο και διάρροια.</a:t>
            </a:r>
          </a:p>
          <a:p>
            <a:pPr marL="457200" indent="-457200" eaLnBrk="1" hangingPunct="1">
              <a:buFont typeface="+mj-lt"/>
              <a:buAutoNum type="arabicPeriod"/>
            </a:pPr>
            <a:r>
              <a:rPr lang="el-GR" altLang="el-GR" dirty="0" smtClean="0">
                <a:latin typeface="Calibri" pitchFamily="34" charset="0"/>
              </a:rPr>
              <a:t>Νεφρικές διαταραχές ( ελάττωση ύδατος και ηλεκτρολυτών).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4980575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Τίτλος"/>
          <p:cNvSpPr>
            <a:spLocks noGrp="1"/>
          </p:cNvSpPr>
          <p:nvPr>
            <p:ph type="title"/>
          </p:nvPr>
        </p:nvSpPr>
        <p:spPr/>
        <p:txBody>
          <a:bodyPr>
            <a:normAutofit/>
          </a:bodyPr>
          <a:lstStyle/>
          <a:p>
            <a:r>
              <a:rPr lang="el-GR" altLang="el-GR" b="1" dirty="0" smtClean="0">
                <a:solidFill>
                  <a:srgbClr val="002060"/>
                </a:solidFill>
                <a:latin typeface="Calibri" pitchFamily="34" charset="0"/>
              </a:rPr>
              <a:t>Οξύ έμφραγμα του μυοκαρδίου</a:t>
            </a:r>
            <a:endParaRPr lang="en-US" altLang="el-GR" dirty="0" smtClean="0">
              <a:solidFill>
                <a:srgbClr val="002060"/>
              </a:solidFill>
              <a:latin typeface="Calibri" pitchFamily="34" charset="0"/>
            </a:endParaRPr>
          </a:p>
        </p:txBody>
      </p:sp>
      <p:sp>
        <p:nvSpPr>
          <p:cNvPr id="26627" name="2 - Θέση περιεχομένου"/>
          <p:cNvSpPr>
            <a:spLocks noGrp="1"/>
          </p:cNvSpPr>
          <p:nvPr>
            <p:ph idx="1"/>
          </p:nvPr>
        </p:nvSpPr>
        <p:spPr>
          <a:xfrm>
            <a:off x="467544" y="1484784"/>
            <a:ext cx="8229600" cy="4824536"/>
          </a:xfrm>
        </p:spPr>
        <p:txBody>
          <a:bodyPr/>
          <a:lstStyle/>
          <a:p>
            <a:pPr eaLnBrk="1" hangingPunct="1">
              <a:lnSpc>
                <a:spcPct val="150000"/>
              </a:lnSpc>
            </a:pPr>
            <a:r>
              <a:rPr lang="el-GR" altLang="el-GR" dirty="0" smtClean="0">
                <a:latin typeface="Calibri" pitchFamily="34" charset="0"/>
              </a:rPr>
              <a:t>Παθοφυσιολογικά επισυμβαίνει οξεία θρομβωτική απόφραξη της στεφανιαίας αρτηρίας.</a:t>
            </a:r>
            <a:endParaRPr lang="en-US" altLang="el-GR"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10781471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Τίτλος"/>
          <p:cNvSpPr>
            <a:spLocks noGrp="1"/>
          </p:cNvSpPr>
          <p:nvPr>
            <p:ph type="title"/>
          </p:nvPr>
        </p:nvSpPr>
        <p:spPr>
          <a:xfrm>
            <a:off x="0" y="116632"/>
            <a:ext cx="9144000" cy="908720"/>
          </a:xfrm>
        </p:spPr>
        <p:txBody>
          <a:bodyPr>
            <a:normAutofit fontScale="90000"/>
          </a:bodyPr>
          <a:lstStyle/>
          <a:p>
            <a:r>
              <a:rPr lang="el-GR" altLang="el-GR" sz="4400" b="1" dirty="0" smtClean="0">
                <a:solidFill>
                  <a:srgbClr val="002060"/>
                </a:solidFill>
                <a:latin typeface="Calibri" pitchFamily="34" charset="0"/>
              </a:rPr>
              <a:t>Φάρμακα κατά του εμφράγματος </a:t>
            </a:r>
            <a:r>
              <a:rPr lang="el-GR" altLang="el-GR" sz="3600" b="0" dirty="0" smtClean="0">
                <a:solidFill>
                  <a:srgbClr val="002060"/>
                </a:solidFill>
                <a:latin typeface="Calibri" pitchFamily="34" charset="0"/>
              </a:rPr>
              <a:t>(1 από 2)</a:t>
            </a:r>
            <a:endParaRPr lang="en-US" altLang="el-GR" sz="3600" b="0" dirty="0" smtClean="0">
              <a:solidFill>
                <a:srgbClr val="002060"/>
              </a:solidFill>
              <a:latin typeface="Calibri" pitchFamily="34" charset="0"/>
            </a:endParaRPr>
          </a:p>
        </p:txBody>
      </p:sp>
      <p:sp>
        <p:nvSpPr>
          <p:cNvPr id="27651" name="2 - Θέση περιεχομένου"/>
          <p:cNvSpPr>
            <a:spLocks noGrp="1"/>
          </p:cNvSpPr>
          <p:nvPr>
            <p:ph idx="1"/>
          </p:nvPr>
        </p:nvSpPr>
        <p:spPr/>
        <p:txBody>
          <a:bodyPr>
            <a:normAutofit/>
          </a:bodyPr>
          <a:lstStyle/>
          <a:p>
            <a:pPr marL="0" indent="0" eaLnBrk="1" hangingPunct="1">
              <a:lnSpc>
                <a:spcPct val="80000"/>
              </a:lnSpc>
              <a:buNone/>
            </a:pPr>
            <a:r>
              <a:rPr lang="el-GR" altLang="el-GR" b="1" dirty="0" smtClean="0">
                <a:solidFill>
                  <a:srgbClr val="002060"/>
                </a:solidFill>
                <a:latin typeface="Calibri" pitchFamily="34" charset="0"/>
              </a:rPr>
              <a:t>Σε υποψία εμφράγματος λόγω κλινικής εικόνας , δίνουμε :</a:t>
            </a:r>
          </a:p>
          <a:p>
            <a:pPr eaLnBrk="1" hangingPunct="1">
              <a:lnSpc>
                <a:spcPct val="80000"/>
              </a:lnSpc>
            </a:pPr>
            <a:r>
              <a:rPr lang="el-GR" altLang="el-GR" dirty="0" smtClean="0">
                <a:latin typeface="Calibri" pitchFamily="34" charset="0"/>
              </a:rPr>
              <a:t>Ακετυλοσαλυκιλικό οξύ (</a:t>
            </a:r>
            <a:r>
              <a:rPr lang="en-US" altLang="el-GR" dirty="0" smtClean="0">
                <a:latin typeface="Calibri" pitchFamily="34" charset="0"/>
              </a:rPr>
              <a:t>ASA)</a:t>
            </a:r>
            <a:r>
              <a:rPr lang="el-GR" altLang="el-GR" dirty="0" smtClean="0">
                <a:latin typeface="Calibri" pitchFamily="34" charset="0"/>
              </a:rPr>
              <a:t>,</a:t>
            </a:r>
          </a:p>
          <a:p>
            <a:pPr eaLnBrk="1" hangingPunct="1">
              <a:lnSpc>
                <a:spcPct val="80000"/>
              </a:lnSpc>
            </a:pPr>
            <a:r>
              <a:rPr lang="el-GR" altLang="el-GR" dirty="0" smtClean="0">
                <a:latin typeface="Calibri" pitchFamily="34" charset="0"/>
              </a:rPr>
              <a:t>Νιτρώδη (Εάν δεν υπάρχει ανταπόκριση σε 30 </a:t>
            </a:r>
            <a:r>
              <a:rPr lang="en-US" altLang="el-GR" dirty="0" smtClean="0">
                <a:latin typeface="Calibri" pitchFamily="34" charset="0"/>
              </a:rPr>
              <a:t>min</a:t>
            </a:r>
            <a:r>
              <a:rPr lang="el-GR" altLang="el-GR" dirty="0" smtClean="0">
                <a:latin typeface="Calibri" pitchFamily="34" charset="0"/>
              </a:rPr>
              <a:t>),</a:t>
            </a:r>
          </a:p>
          <a:p>
            <a:pPr eaLnBrk="1" hangingPunct="1">
              <a:lnSpc>
                <a:spcPct val="80000"/>
              </a:lnSpc>
            </a:pPr>
            <a:r>
              <a:rPr lang="el-GR" altLang="el-GR" dirty="0" smtClean="0">
                <a:latin typeface="Calibri" pitchFamily="34" charset="0"/>
              </a:rPr>
              <a:t>Μορφίνη (+ αντιεμετική ουσία - Προλαμβάνει την έμεση που προκαλείται από την μορφίνη),</a:t>
            </a:r>
          </a:p>
          <a:p>
            <a:pPr eaLnBrk="1" hangingPunct="1">
              <a:lnSpc>
                <a:spcPct val="80000"/>
              </a:lnSpc>
            </a:pPr>
            <a:r>
              <a:rPr lang="el-GR" altLang="el-GR" dirty="0" smtClean="0">
                <a:latin typeface="Calibri" pitchFamily="34" charset="0"/>
              </a:rPr>
              <a:t>(Μεταφορά στο νοσοκομείο, Ο2, ΗΚΓ, μονάδα, </a:t>
            </a:r>
            <a:r>
              <a:rPr lang="en-US" altLang="el-GR" dirty="0" smtClean="0">
                <a:latin typeface="Calibri" pitchFamily="34" charset="0"/>
              </a:rPr>
              <a:t>monitoring</a:t>
            </a:r>
            <a:r>
              <a:rPr lang="el-GR" altLang="el-GR" dirty="0" smtClean="0">
                <a:latin typeface="Calibri" pitchFamily="34" charset="0"/>
              </a:rPr>
              <a:t>) κτλ,</a:t>
            </a:r>
          </a:p>
          <a:p>
            <a:pPr eaLnBrk="1" hangingPunct="1">
              <a:lnSpc>
                <a:spcPct val="80000"/>
              </a:lnSpc>
            </a:pPr>
            <a:r>
              <a:rPr lang="el-GR" altLang="el-GR" dirty="0" smtClean="0">
                <a:latin typeface="Calibri" pitchFamily="34" charset="0"/>
              </a:rPr>
              <a:t>Θρομβολυτική αγωγή (στρεπτοκινάση, διάταση </a:t>
            </a:r>
            <a:r>
              <a:rPr lang="en-US" altLang="el-GR" dirty="0" smtClean="0">
                <a:latin typeface="Calibri" pitchFamily="34" charset="0"/>
              </a:rPr>
              <a:t>balloon</a:t>
            </a:r>
            <a:r>
              <a:rPr lang="el-GR" altLang="el-GR" dirty="0" smtClean="0">
                <a:latin typeface="Calibri" pitchFamily="34" charset="0"/>
              </a:rPr>
              <a:t>, ηπαρίνη),</a:t>
            </a:r>
          </a:p>
          <a:p>
            <a:pPr eaLnBrk="1" hangingPunct="1">
              <a:lnSpc>
                <a:spcPct val="80000"/>
              </a:lnSpc>
            </a:pPr>
            <a:r>
              <a:rPr lang="el-GR" altLang="el-GR" dirty="0" smtClean="0">
                <a:latin typeface="Calibri" pitchFamily="34" charset="0"/>
              </a:rPr>
              <a:t>Αντιαρρυθμική αγωγή (β-αναστολέα για αρρυθμίες ή πρόληψη κοιλιακών αρρυθμιών με </a:t>
            </a:r>
            <a:r>
              <a:rPr lang="el-GR" altLang="el-GR" dirty="0" smtClean="0">
                <a:latin typeface="Calibri" pitchFamily="34" charset="0"/>
              </a:rPr>
              <a:t>λιδοκαΐνη</a:t>
            </a:r>
            <a:r>
              <a:rPr lang="el-GR" altLang="el-GR" dirty="0" smtClean="0">
                <a:latin typeface="Calibri" pitchFamily="34" charset="0"/>
              </a:rPr>
              <a:t>),</a:t>
            </a:r>
          </a:p>
          <a:p>
            <a:pPr eaLnBrk="1" hangingPunct="1">
              <a:lnSpc>
                <a:spcPct val="80000"/>
              </a:lnSpc>
            </a:pPr>
            <a:r>
              <a:rPr lang="el-GR" altLang="el-GR" dirty="0" smtClean="0">
                <a:latin typeface="Calibri" pitchFamily="34" charset="0"/>
              </a:rPr>
              <a:t>Παραμονή στην μονάδα και παρακολούθηση.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2538683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Τίτλος"/>
          <p:cNvSpPr>
            <a:spLocks noGrp="1"/>
          </p:cNvSpPr>
          <p:nvPr>
            <p:ph type="title"/>
          </p:nvPr>
        </p:nvSpPr>
        <p:spPr>
          <a:xfrm>
            <a:off x="0" y="116632"/>
            <a:ext cx="9144000" cy="908720"/>
          </a:xfrm>
        </p:spPr>
        <p:txBody>
          <a:bodyPr/>
          <a:lstStyle/>
          <a:p>
            <a:r>
              <a:rPr lang="el-GR" altLang="el-GR" dirty="0">
                <a:latin typeface="Calibri" pitchFamily="34" charset="0"/>
              </a:rPr>
              <a:t>Φάρμακα κατά του εμφράγματος </a:t>
            </a:r>
            <a:r>
              <a:rPr lang="el-GR" altLang="el-GR" sz="3200" b="0" dirty="0" smtClean="0">
                <a:latin typeface="Calibri" pitchFamily="34" charset="0"/>
              </a:rPr>
              <a:t>(2 </a:t>
            </a:r>
            <a:r>
              <a:rPr lang="el-GR" altLang="el-GR" sz="3200" b="0" dirty="0">
                <a:latin typeface="Calibri" pitchFamily="34" charset="0"/>
              </a:rPr>
              <a:t>από 2)</a:t>
            </a:r>
            <a:endParaRPr lang="en-US" altLang="el-GR" sz="3200" dirty="0" smtClean="0"/>
          </a:p>
        </p:txBody>
      </p:sp>
      <p:sp>
        <p:nvSpPr>
          <p:cNvPr id="28675" name="2 - Θέση περιεχομένου"/>
          <p:cNvSpPr>
            <a:spLocks noGrp="1"/>
          </p:cNvSpPr>
          <p:nvPr>
            <p:ph idx="1"/>
          </p:nvPr>
        </p:nvSpPr>
        <p:spPr/>
        <p:txBody>
          <a:bodyPr>
            <a:normAutofit/>
          </a:bodyPr>
          <a:lstStyle/>
          <a:p>
            <a:pPr marL="0" indent="0" eaLnBrk="1" hangingPunct="1">
              <a:buNone/>
            </a:pPr>
            <a:r>
              <a:rPr lang="el-GR" altLang="el-GR" b="1" dirty="0" smtClean="0">
                <a:solidFill>
                  <a:srgbClr val="002060"/>
                </a:solidFill>
                <a:latin typeface="Calibri" pitchFamily="34" charset="0"/>
              </a:rPr>
              <a:t>Μακροχρόνια στο έμφραγμα του μυοκαρδίου, δίδεται : </a:t>
            </a:r>
          </a:p>
          <a:p>
            <a:pPr eaLnBrk="1" hangingPunct="1"/>
            <a:r>
              <a:rPr lang="el-GR" altLang="el-GR" dirty="0" smtClean="0">
                <a:latin typeface="Calibri" pitchFamily="34" charset="0"/>
              </a:rPr>
              <a:t>β-αναστολέας,</a:t>
            </a:r>
          </a:p>
          <a:p>
            <a:pPr eaLnBrk="1" hangingPunct="1"/>
            <a:r>
              <a:rPr lang="el-GR" altLang="el-GR" dirty="0" smtClean="0">
                <a:latin typeface="Calibri" pitchFamily="34" charset="0"/>
              </a:rPr>
              <a:t>Αναστολείς του μετατρεπτικού ενζύμου της αγγειοτανσίνης (αΜΕΑ), προφυλακτική θρομβόλυση (</a:t>
            </a:r>
            <a:r>
              <a:rPr lang="en-US" altLang="el-GR" dirty="0" smtClean="0">
                <a:latin typeface="Calibri" pitchFamily="34" charset="0"/>
              </a:rPr>
              <a:t>ASA </a:t>
            </a:r>
            <a:r>
              <a:rPr lang="el-GR" altLang="el-GR" dirty="0" smtClean="0">
                <a:latin typeface="Calibri" pitchFamily="34" charset="0"/>
              </a:rPr>
              <a:t>κτλ), ανάλογη αντιαρρυθμική αγωγή ως ενδείκνυται),</a:t>
            </a:r>
          </a:p>
          <a:p>
            <a:pPr eaLnBrk="1" hangingPunct="1"/>
            <a:r>
              <a:rPr lang="el-GR" altLang="el-GR" dirty="0" smtClean="0">
                <a:latin typeface="Calibri" pitchFamily="34" charset="0"/>
              </a:rPr>
              <a:t>Αποκατάσταση στην φυσιολογική ζωή, αλλαγή συνηθειών και τρόπου διαβίωσης, δραστηριότητας κα.</a:t>
            </a:r>
          </a:p>
          <a:p>
            <a:endParaRPr lang="en-US" altLang="el-GR"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6229933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Τίτλος"/>
          <p:cNvSpPr>
            <a:spLocks noGrp="1"/>
          </p:cNvSpPr>
          <p:nvPr>
            <p:ph type="title"/>
          </p:nvPr>
        </p:nvSpPr>
        <p:spPr/>
        <p:txBody>
          <a:bodyPr>
            <a:normAutofit/>
          </a:bodyPr>
          <a:lstStyle/>
          <a:p>
            <a:r>
              <a:rPr lang="el-GR" altLang="el-GR" b="1" dirty="0" smtClean="0">
                <a:solidFill>
                  <a:srgbClr val="002060"/>
                </a:solidFill>
                <a:latin typeface="Calibri" pitchFamily="34" charset="0"/>
              </a:rPr>
              <a:t>Υπόταση</a:t>
            </a:r>
            <a:endParaRPr lang="en-US" altLang="el-GR" dirty="0" smtClean="0">
              <a:solidFill>
                <a:srgbClr val="002060"/>
              </a:solidFill>
              <a:latin typeface="Calibri" pitchFamily="34" charset="0"/>
            </a:endParaRPr>
          </a:p>
        </p:txBody>
      </p:sp>
      <p:sp>
        <p:nvSpPr>
          <p:cNvPr id="29699" name="2 - Θέση περιεχομένου"/>
          <p:cNvSpPr>
            <a:spLocks noGrp="1"/>
          </p:cNvSpPr>
          <p:nvPr>
            <p:ph idx="1"/>
          </p:nvPr>
        </p:nvSpPr>
        <p:spPr/>
        <p:txBody>
          <a:bodyPr/>
          <a:lstStyle/>
          <a:p>
            <a:pPr eaLnBrk="1" hangingPunct="1">
              <a:lnSpc>
                <a:spcPct val="80000"/>
              </a:lnSpc>
            </a:pPr>
            <a:r>
              <a:rPr lang="el-GR" altLang="el-GR" sz="2400" dirty="0" smtClean="0">
                <a:latin typeface="Calibri" pitchFamily="34" charset="0"/>
              </a:rPr>
              <a:t>Εάν είναι </a:t>
            </a:r>
            <a:r>
              <a:rPr lang="el-GR" altLang="el-GR" sz="2400" b="1" dirty="0" smtClean="0">
                <a:solidFill>
                  <a:srgbClr val="002060"/>
                </a:solidFill>
                <a:latin typeface="Calibri" pitchFamily="34" charset="0"/>
              </a:rPr>
              <a:t>ιδιοπαθής, πρωτοπαθής </a:t>
            </a:r>
            <a:r>
              <a:rPr lang="el-GR" altLang="el-GR" sz="2400" dirty="0" smtClean="0">
                <a:latin typeface="Calibri" pitchFamily="34" charset="0"/>
              </a:rPr>
              <a:t>και μη σημαντική συνιστάται άσκηση και βελτίωση.</a:t>
            </a:r>
          </a:p>
          <a:p>
            <a:pPr eaLnBrk="1" hangingPunct="1">
              <a:lnSpc>
                <a:spcPct val="80000"/>
              </a:lnSpc>
            </a:pPr>
            <a:r>
              <a:rPr lang="el-GR" altLang="el-GR" sz="2400" dirty="0" smtClean="0">
                <a:latin typeface="Calibri" pitchFamily="34" charset="0"/>
              </a:rPr>
              <a:t>Εάν </a:t>
            </a:r>
            <a:r>
              <a:rPr lang="el-GR" altLang="el-GR" sz="2400" b="1" dirty="0" smtClean="0">
                <a:solidFill>
                  <a:srgbClr val="002060"/>
                </a:solidFill>
                <a:latin typeface="Calibri" pitchFamily="34" charset="0"/>
              </a:rPr>
              <a:t>δευτεροπαθής</a:t>
            </a:r>
            <a:r>
              <a:rPr lang="el-GR" altLang="el-GR" sz="2400" dirty="0" smtClean="0">
                <a:latin typeface="Calibri" pitchFamily="34" charset="0"/>
              </a:rPr>
              <a:t> (ανάλογα </a:t>
            </a:r>
            <a:r>
              <a:rPr lang="el-GR" altLang="el-GR" sz="2400" b="1" dirty="0" smtClean="0">
                <a:solidFill>
                  <a:srgbClr val="002060"/>
                </a:solidFill>
                <a:latin typeface="Calibri" pitchFamily="34" charset="0"/>
              </a:rPr>
              <a:t>την αιτία</a:t>
            </a:r>
            <a:r>
              <a:rPr lang="el-GR" altLang="el-GR" sz="2400" dirty="0" smtClean="0">
                <a:latin typeface="Calibri" pitchFamily="34" charset="0"/>
              </a:rPr>
              <a:t>)</a:t>
            </a:r>
          </a:p>
          <a:p>
            <a:pPr marL="457200" indent="-457200" eaLnBrk="1" hangingPunct="1">
              <a:lnSpc>
                <a:spcPct val="80000"/>
              </a:lnSpc>
              <a:buFont typeface="+mj-lt"/>
              <a:buAutoNum type="arabicPeriod"/>
            </a:pPr>
            <a:r>
              <a:rPr lang="el-GR" altLang="el-GR" sz="2400" dirty="0" smtClean="0">
                <a:latin typeface="Calibri" pitchFamily="34" charset="0"/>
              </a:rPr>
              <a:t>Μετά από καρδιακή ανεπάρκεια, γλυκοσίδες.</a:t>
            </a:r>
          </a:p>
          <a:p>
            <a:pPr marL="457200" indent="-457200" eaLnBrk="1" hangingPunct="1">
              <a:lnSpc>
                <a:spcPct val="80000"/>
              </a:lnSpc>
              <a:buFont typeface="+mj-lt"/>
              <a:buAutoNum type="arabicPeriod"/>
            </a:pPr>
            <a:r>
              <a:rPr lang="el-GR" altLang="el-GR" sz="2400" dirty="0" smtClean="0">
                <a:latin typeface="Calibri" pitchFamily="34" charset="0"/>
              </a:rPr>
              <a:t>Εάν μετά ελάττωση του όγκου του πλάσματος, </a:t>
            </a:r>
            <a:r>
              <a:rPr lang="en-US" altLang="el-GR" sz="2400" dirty="0" smtClean="0">
                <a:latin typeface="Calibri" pitchFamily="34" charset="0"/>
              </a:rPr>
              <a:t>plasma expanders</a:t>
            </a:r>
            <a:r>
              <a:rPr lang="el-GR" altLang="el-GR" sz="2400" dirty="0" smtClean="0">
                <a:latin typeface="Calibri" pitchFamily="34" charset="0"/>
              </a:rPr>
              <a:t>.</a:t>
            </a:r>
          </a:p>
          <a:p>
            <a:pPr marL="457200" indent="-457200" eaLnBrk="1" hangingPunct="1">
              <a:lnSpc>
                <a:spcPct val="80000"/>
              </a:lnSpc>
              <a:buFont typeface="+mj-lt"/>
              <a:buAutoNum type="arabicPeriod"/>
            </a:pPr>
            <a:r>
              <a:rPr lang="el-GR" altLang="el-GR" sz="2400" dirty="0" smtClean="0">
                <a:latin typeface="Calibri" pitchFamily="34" charset="0"/>
              </a:rPr>
              <a:t>Εάν υπάρχει έλλειψη της αλδοστερόνης, αλδοστερόνη – φλουδροκορτιζόνη.</a:t>
            </a:r>
          </a:p>
          <a:p>
            <a:pPr marL="457200" indent="-457200" eaLnBrk="1" hangingPunct="1">
              <a:lnSpc>
                <a:spcPct val="80000"/>
              </a:lnSpc>
              <a:buFont typeface="+mj-lt"/>
              <a:buAutoNum type="arabicPeriod"/>
            </a:pPr>
            <a:r>
              <a:rPr lang="el-GR" altLang="el-GR" sz="2400" dirty="0" smtClean="0">
                <a:latin typeface="Calibri" pitchFamily="34" charset="0"/>
              </a:rPr>
              <a:t>Εάν είναι ιδιοπαθής αλλά σχετικά σοβαρή, φλουδροκορτιζόνη.</a:t>
            </a:r>
          </a:p>
          <a:p>
            <a:pPr marL="457200" indent="-457200" eaLnBrk="1" hangingPunct="1">
              <a:lnSpc>
                <a:spcPct val="80000"/>
              </a:lnSpc>
              <a:buFont typeface="+mj-lt"/>
              <a:buAutoNum type="arabicPeriod"/>
            </a:pPr>
            <a:r>
              <a:rPr lang="el-GR" altLang="el-GR" sz="2400" dirty="0" smtClean="0">
                <a:latin typeface="Calibri" pitchFamily="34" charset="0"/>
              </a:rPr>
              <a:t>Οξεία υπόταση και αύξηση της καρδιακής συχνότητας, </a:t>
            </a:r>
            <a:r>
              <a:rPr lang="en-US" altLang="el-GR" sz="2400" dirty="0" smtClean="0">
                <a:latin typeface="Calibri" pitchFamily="34" charset="0"/>
              </a:rPr>
              <a:t>Nacl</a:t>
            </a:r>
            <a:r>
              <a:rPr lang="el-GR" altLang="el-GR" sz="2400" dirty="0" smtClean="0">
                <a:latin typeface="Calibri" pitchFamily="34" charset="0"/>
              </a:rPr>
              <a:t>, εργοταμίνη και συμπαθητικομιμητικά.</a:t>
            </a:r>
          </a:p>
          <a:p>
            <a:endParaRPr lang="en-US" altLang="el-GR" sz="2400"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80561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 Τίτλος"/>
          <p:cNvSpPr>
            <a:spLocks noGrp="1"/>
          </p:cNvSpPr>
          <p:nvPr>
            <p:ph type="title"/>
          </p:nvPr>
        </p:nvSpPr>
        <p:spPr/>
        <p:txBody>
          <a:bodyPr>
            <a:normAutofit/>
          </a:bodyPr>
          <a:lstStyle/>
          <a:p>
            <a:r>
              <a:rPr lang="el-GR" altLang="el-GR" dirty="0" smtClean="0">
                <a:solidFill>
                  <a:srgbClr val="002060"/>
                </a:solidFill>
                <a:latin typeface="Calibri" pitchFamily="34" charset="0"/>
              </a:rPr>
              <a:t>Αντιυπερτασικά φάρμακα </a:t>
            </a:r>
            <a:r>
              <a:rPr lang="el-GR" altLang="el-GR" sz="3200" b="0" dirty="0" smtClean="0">
                <a:solidFill>
                  <a:srgbClr val="002060"/>
                </a:solidFill>
                <a:latin typeface="Calibri" pitchFamily="34" charset="0"/>
              </a:rPr>
              <a:t>(2 από </a:t>
            </a:r>
            <a:r>
              <a:rPr lang="en-US" altLang="el-GR" sz="3200" b="0" dirty="0" smtClean="0">
                <a:solidFill>
                  <a:srgbClr val="002060"/>
                </a:solidFill>
                <a:latin typeface="Calibri" pitchFamily="34" charset="0"/>
              </a:rPr>
              <a:t>3</a:t>
            </a:r>
            <a:r>
              <a:rPr lang="el-GR" altLang="el-GR" sz="3200" b="0" dirty="0" smtClean="0">
                <a:solidFill>
                  <a:srgbClr val="002060"/>
                </a:solidFill>
                <a:latin typeface="Calibri" pitchFamily="34" charset="0"/>
              </a:rPr>
              <a:t>) </a:t>
            </a:r>
            <a:endParaRPr lang="en-US" altLang="el-GR" sz="3200" b="0" dirty="0" smtClean="0">
              <a:latin typeface="Calibri" pitchFamily="34" charset="0"/>
            </a:endParaRPr>
          </a:p>
        </p:txBody>
      </p:sp>
      <p:sp>
        <p:nvSpPr>
          <p:cNvPr id="4099" name="2 - Θέση περιεχομένου"/>
          <p:cNvSpPr>
            <a:spLocks noGrp="1"/>
          </p:cNvSpPr>
          <p:nvPr>
            <p:ph idx="1"/>
          </p:nvPr>
        </p:nvSpPr>
        <p:spPr/>
        <p:txBody>
          <a:bodyPr>
            <a:noAutofit/>
          </a:bodyPr>
          <a:lstStyle/>
          <a:p>
            <a:pPr marL="514350" indent="-514350" eaLnBrk="1" hangingPunct="1">
              <a:lnSpc>
                <a:spcPct val="100000"/>
              </a:lnSpc>
              <a:buFont typeface="+mj-lt"/>
              <a:buAutoNum type="romanUcPeriod"/>
            </a:pPr>
            <a:r>
              <a:rPr lang="el-GR" altLang="el-GR" b="1" dirty="0" smtClean="0">
                <a:solidFill>
                  <a:srgbClr val="002060"/>
                </a:solidFill>
                <a:latin typeface="Calibri" pitchFamily="34" charset="0"/>
              </a:rPr>
              <a:t>Μονοθεραπεία </a:t>
            </a:r>
            <a:r>
              <a:rPr lang="el-GR" altLang="el-GR" dirty="0" smtClean="0">
                <a:latin typeface="Calibri" pitchFamily="34" charset="0"/>
              </a:rPr>
              <a:t>(β αναστολείς/διουρητικά)</a:t>
            </a:r>
          </a:p>
          <a:p>
            <a:pPr marL="514350" indent="-514350" eaLnBrk="1" hangingPunct="1">
              <a:lnSpc>
                <a:spcPct val="100000"/>
              </a:lnSpc>
              <a:buFont typeface="+mj-lt"/>
              <a:buAutoNum type="alphaLcParenR"/>
            </a:pPr>
            <a:r>
              <a:rPr lang="el-GR" altLang="el-GR" dirty="0" smtClean="0">
                <a:latin typeface="Calibri" pitchFamily="34" charset="0"/>
              </a:rPr>
              <a:t>Οι β-αναστολείς νεανική υπέρταση με ταχυκαρδία και αυξημένο καρδιακό </a:t>
            </a:r>
            <a:r>
              <a:rPr lang="en-US" altLang="el-GR" dirty="0" smtClean="0">
                <a:latin typeface="Calibri" pitchFamily="34" charset="0"/>
              </a:rPr>
              <a:t>output.</a:t>
            </a:r>
          </a:p>
          <a:p>
            <a:pPr marL="514350" indent="-514350" eaLnBrk="1" hangingPunct="1">
              <a:lnSpc>
                <a:spcPct val="100000"/>
              </a:lnSpc>
              <a:buFont typeface="+mj-lt"/>
              <a:buAutoNum type="alphaLcParenR"/>
            </a:pPr>
            <a:r>
              <a:rPr lang="el-GR" altLang="el-GR" dirty="0" smtClean="0">
                <a:latin typeface="Calibri" pitchFamily="34" charset="0"/>
              </a:rPr>
              <a:t>Διουρητικά της θειαζίδης σε υπέρταση με συμφορητική καρδιακή ανεπάρκεια (προσοχή στα επίπεδα Κ+)</a:t>
            </a:r>
            <a:r>
              <a:rPr lang="en-US" altLang="el-GR" dirty="0" smtClean="0">
                <a:latin typeface="Calibri" pitchFamily="34" charset="0"/>
              </a:rPr>
              <a:t>.</a:t>
            </a:r>
            <a:endParaRPr lang="el-GR" altLang="el-GR" dirty="0" smtClean="0">
              <a:latin typeface="Calibri" pitchFamily="34" charset="0"/>
            </a:endParaRPr>
          </a:p>
          <a:p>
            <a:pPr marL="514350" indent="-514350" eaLnBrk="1" hangingPunct="1">
              <a:lnSpc>
                <a:spcPct val="100000"/>
              </a:lnSpc>
              <a:buFont typeface="+mj-lt"/>
              <a:buAutoNum type="alphaLcParenR"/>
            </a:pPr>
            <a:r>
              <a:rPr lang="el-GR" altLang="el-GR" dirty="0" smtClean="0">
                <a:latin typeface="Calibri" pitchFamily="34" charset="0"/>
              </a:rPr>
              <a:t>Εάν η υπέρταση έχει και στηθάγχη τότε δίνουμε και β-αναστολέα η ανταγωνιστή </a:t>
            </a:r>
            <a:r>
              <a:rPr lang="en-US" altLang="el-GR" dirty="0" smtClean="0">
                <a:latin typeface="Calibri" pitchFamily="34" charset="0"/>
              </a:rPr>
              <a:t>Ca</a:t>
            </a:r>
            <a:r>
              <a:rPr lang="el-GR" altLang="el-GR" dirty="0" smtClean="0">
                <a:latin typeface="Calibri" pitchFamily="34" charset="0"/>
              </a:rPr>
              <a:t>++ (βεραπαμίλη έχει καρδιοανασταλτική δράση σε αντίθεση με την νιφεδιπίνη).</a:t>
            </a:r>
          </a:p>
          <a:p>
            <a:pPr marL="514350" indent="-514350" eaLnBrk="1" hangingPunct="1">
              <a:lnSpc>
                <a:spcPct val="100000"/>
              </a:lnSpc>
              <a:buFont typeface="+mj-lt"/>
              <a:buAutoNum type="alphaLcParenR"/>
            </a:pPr>
            <a:r>
              <a:rPr lang="el-GR" altLang="el-GR" dirty="0" smtClean="0">
                <a:latin typeface="Calibri" pitchFamily="34" charset="0"/>
              </a:rPr>
              <a:t>α-</a:t>
            </a:r>
            <a:r>
              <a:rPr lang="en-US" altLang="el-GR" dirty="0" smtClean="0">
                <a:latin typeface="Calibri" pitchFamily="34" charset="0"/>
              </a:rPr>
              <a:t>blockers</a:t>
            </a:r>
            <a:r>
              <a:rPr lang="el-GR" altLang="el-GR" dirty="0" smtClean="0">
                <a:latin typeface="Calibri" pitchFamily="34" charset="0"/>
              </a:rPr>
              <a:t>- προτιμούνται σε ασθενείς με υπέρταση και υπερτροφία προστάτου</a:t>
            </a:r>
            <a:r>
              <a:rPr lang="en-US" altLang="el-GR" dirty="0" smtClean="0">
                <a:latin typeface="Calibri" pitchFamily="34" charset="0"/>
              </a:rPr>
              <a:t>.</a:t>
            </a:r>
            <a:endParaRPr lang="el-GR" altLang="el-GR"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28899360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Τίτλος"/>
          <p:cNvSpPr>
            <a:spLocks noGrp="1"/>
          </p:cNvSpPr>
          <p:nvPr>
            <p:ph type="title"/>
          </p:nvPr>
        </p:nvSpPr>
        <p:spPr/>
        <p:txBody>
          <a:bodyPr>
            <a:normAutofit/>
          </a:bodyPr>
          <a:lstStyle/>
          <a:p>
            <a:r>
              <a:rPr lang="el-GR" altLang="el-GR" b="1" dirty="0" smtClean="0">
                <a:solidFill>
                  <a:srgbClr val="002060"/>
                </a:solidFill>
                <a:latin typeface="Calibri" pitchFamily="34" charset="0"/>
              </a:rPr>
              <a:t>Αντιαρρυθμικά φάρμακα</a:t>
            </a:r>
            <a:endParaRPr lang="en-US" altLang="el-GR" b="1" dirty="0" smtClean="0">
              <a:solidFill>
                <a:srgbClr val="002060"/>
              </a:solidFill>
              <a:latin typeface="Calibri" pitchFamily="34" charset="0"/>
            </a:endParaRPr>
          </a:p>
        </p:txBody>
      </p:sp>
      <p:sp>
        <p:nvSpPr>
          <p:cNvPr id="30723" name="2 - Θέση περιεχομένου"/>
          <p:cNvSpPr>
            <a:spLocks noGrp="1"/>
          </p:cNvSpPr>
          <p:nvPr>
            <p:ph idx="1"/>
          </p:nvPr>
        </p:nvSpPr>
        <p:spPr/>
        <p:txBody>
          <a:bodyPr/>
          <a:lstStyle/>
          <a:p>
            <a:r>
              <a:rPr lang="el-GR" altLang="el-GR" dirty="0" smtClean="0">
                <a:latin typeface="Calibri" pitchFamily="34" charset="0"/>
              </a:rPr>
              <a:t>Τα φάρμακα αυτά χρειάζονται άλλοτε μόνα, άλλοτε σε συνδυασμό με άλλα καρδιολογικά φάρμακα για την αντιμετώπιση των αρρυθμιών που είναι ποικίλες τόσο σε κλινική οντότητα όσο και σε βαθμό.</a:t>
            </a:r>
          </a:p>
          <a:p>
            <a:endParaRPr lang="en-US" altLang="el-GR"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16366035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Τίτλος"/>
          <p:cNvSpPr>
            <a:spLocks noGrp="1"/>
          </p:cNvSpPr>
          <p:nvPr>
            <p:ph type="title"/>
          </p:nvPr>
        </p:nvSpPr>
        <p:spPr>
          <a:xfrm>
            <a:off x="467544" y="116632"/>
            <a:ext cx="8229600" cy="1080120"/>
          </a:xfrm>
        </p:spPr>
        <p:txBody>
          <a:bodyPr>
            <a:noAutofit/>
          </a:bodyPr>
          <a:lstStyle/>
          <a:p>
            <a:r>
              <a:rPr lang="el-GR" altLang="el-GR" b="1" dirty="0" smtClean="0">
                <a:solidFill>
                  <a:srgbClr val="002060"/>
                </a:solidFill>
                <a:latin typeface="Calibri" pitchFamily="34" charset="0"/>
              </a:rPr>
              <a:t>Θεωρία </a:t>
            </a:r>
            <a:r>
              <a:rPr lang="el-GR" altLang="el-GR" b="1" dirty="0" smtClean="0">
                <a:solidFill>
                  <a:srgbClr val="002060"/>
                </a:solidFill>
                <a:latin typeface="Calibri" pitchFamily="34" charset="0"/>
              </a:rPr>
              <a:t>σχετικά με τα αντιαρρυθμικά φάρμακα</a:t>
            </a:r>
            <a:endParaRPr lang="en-US" altLang="el-GR" b="1" dirty="0" smtClean="0">
              <a:solidFill>
                <a:srgbClr val="002060"/>
              </a:solidFill>
            </a:endParaRPr>
          </a:p>
        </p:txBody>
      </p:sp>
      <p:sp>
        <p:nvSpPr>
          <p:cNvPr id="31747" name="2 - Θέση περιεχομένου"/>
          <p:cNvSpPr>
            <a:spLocks noGrp="1"/>
          </p:cNvSpPr>
          <p:nvPr>
            <p:ph idx="1"/>
          </p:nvPr>
        </p:nvSpPr>
        <p:spPr>
          <a:xfrm>
            <a:off x="457200" y="1628800"/>
            <a:ext cx="8229600" cy="4608512"/>
          </a:xfrm>
        </p:spPr>
        <p:txBody>
          <a:bodyPr/>
          <a:lstStyle/>
          <a:p>
            <a:pPr eaLnBrk="1" hangingPunct="1">
              <a:lnSpc>
                <a:spcPct val="110000"/>
              </a:lnSpc>
            </a:pPr>
            <a:r>
              <a:rPr lang="el-GR" altLang="el-GR" dirty="0" smtClean="0">
                <a:latin typeface="Calibri" pitchFamily="34" charset="0"/>
              </a:rPr>
              <a:t>Φαινόμενο </a:t>
            </a:r>
            <a:r>
              <a:rPr lang="en-US" altLang="el-GR" dirty="0" smtClean="0">
                <a:latin typeface="Calibri" pitchFamily="34" charset="0"/>
              </a:rPr>
              <a:t>re</a:t>
            </a:r>
            <a:r>
              <a:rPr lang="el-GR" altLang="el-GR" dirty="0" smtClean="0">
                <a:latin typeface="Calibri" pitchFamily="34" charset="0"/>
              </a:rPr>
              <a:t>-</a:t>
            </a:r>
            <a:r>
              <a:rPr lang="en-US" altLang="el-GR" dirty="0" smtClean="0">
                <a:latin typeface="Calibri" pitchFamily="34" charset="0"/>
              </a:rPr>
              <a:t>entry</a:t>
            </a:r>
            <a:r>
              <a:rPr lang="el-GR" altLang="el-GR" dirty="0" smtClean="0">
                <a:latin typeface="Calibri" pitchFamily="34" charset="0"/>
              </a:rPr>
              <a:t>.</a:t>
            </a:r>
          </a:p>
          <a:p>
            <a:pPr eaLnBrk="1" hangingPunct="1">
              <a:lnSpc>
                <a:spcPct val="110000"/>
              </a:lnSpc>
            </a:pPr>
            <a:r>
              <a:rPr lang="el-GR" altLang="el-GR" dirty="0" smtClean="0">
                <a:latin typeface="Calibri" pitchFamily="34" charset="0"/>
              </a:rPr>
              <a:t>Φαινόμενα έκτοπης δραστηριότητας καρδιακού βηματοδότη.</a:t>
            </a:r>
          </a:p>
          <a:p>
            <a:pPr eaLnBrk="1" hangingPunct="1">
              <a:lnSpc>
                <a:spcPct val="110000"/>
              </a:lnSpc>
            </a:pPr>
            <a:r>
              <a:rPr lang="el-GR" altLang="el-GR" dirty="0" smtClean="0">
                <a:latin typeface="Calibri" pitchFamily="34" charset="0"/>
              </a:rPr>
              <a:t>Καρδιακός αποκλεισμός (καθυστέρηση στην εκπόλωση και αύξηση του ενδοκυτταρίου ασβεστίου).</a:t>
            </a:r>
          </a:p>
          <a:p>
            <a:pPr eaLnBrk="1" hangingPunct="1">
              <a:lnSpc>
                <a:spcPct val="110000"/>
              </a:lnSpc>
            </a:pPr>
            <a:r>
              <a:rPr lang="el-GR" altLang="el-GR" dirty="0" smtClean="0">
                <a:latin typeface="Calibri" pitchFamily="34" charset="0"/>
              </a:rPr>
              <a:t>Αυξημένη συμπαθητική δραστηριότητα και έκτοπη δραστηριότητα βηματοδότη.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1044773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 Τίτλος"/>
          <p:cNvSpPr>
            <a:spLocks noGrp="1"/>
          </p:cNvSpPr>
          <p:nvPr>
            <p:ph type="title"/>
          </p:nvPr>
        </p:nvSpPr>
        <p:spPr/>
        <p:txBody>
          <a:bodyPr/>
          <a:lstStyle/>
          <a:p>
            <a:r>
              <a:rPr lang="el-GR" altLang="el-GR" b="1" dirty="0" smtClean="0">
                <a:solidFill>
                  <a:srgbClr val="002060"/>
                </a:solidFill>
                <a:latin typeface="Calibri" pitchFamily="34" charset="0"/>
              </a:rPr>
              <a:t>Τάξεις αντιαρρυθμικών </a:t>
            </a:r>
            <a:r>
              <a:rPr lang="el-GR" altLang="el-GR" sz="3200" b="0" dirty="0" smtClean="0">
                <a:solidFill>
                  <a:srgbClr val="002060"/>
                </a:solidFill>
                <a:latin typeface="Calibri" pitchFamily="34" charset="0"/>
              </a:rPr>
              <a:t>(1 από 3)</a:t>
            </a:r>
            <a:endParaRPr lang="en-US" altLang="el-GR" sz="3200" b="0" dirty="0" smtClean="0">
              <a:solidFill>
                <a:srgbClr val="002060"/>
              </a:solidFill>
              <a:latin typeface="Calibri" pitchFamily="34" charset="0"/>
            </a:endParaRPr>
          </a:p>
        </p:txBody>
      </p:sp>
      <p:sp>
        <p:nvSpPr>
          <p:cNvPr id="32771" name="2 - Θέση περιεχομένου"/>
          <p:cNvSpPr>
            <a:spLocks noGrp="1"/>
          </p:cNvSpPr>
          <p:nvPr>
            <p:ph idx="1"/>
          </p:nvPr>
        </p:nvSpPr>
        <p:spPr/>
        <p:txBody>
          <a:bodyPr/>
          <a:lstStyle/>
          <a:p>
            <a:r>
              <a:rPr lang="el-GR" altLang="el-GR" dirty="0" smtClean="0">
                <a:latin typeface="Calibri" pitchFamily="34" charset="0"/>
              </a:rPr>
              <a:t>Τα αντιαρρυθμικά φάρμακα διαχωρίζονται </a:t>
            </a:r>
            <a:r>
              <a:rPr lang="el-GR" altLang="el-GR" b="1" dirty="0" smtClean="0">
                <a:solidFill>
                  <a:srgbClr val="002060"/>
                </a:solidFill>
                <a:latin typeface="Calibri" pitchFamily="34" charset="0"/>
              </a:rPr>
              <a:t>σε τάξεις </a:t>
            </a:r>
            <a:r>
              <a:rPr lang="el-GR" altLang="el-GR" dirty="0" smtClean="0">
                <a:latin typeface="Calibri" pitchFamily="34" charset="0"/>
              </a:rPr>
              <a:t>(</a:t>
            </a:r>
            <a:r>
              <a:rPr lang="en-US" altLang="el-GR" dirty="0" smtClean="0">
                <a:latin typeface="Calibri" pitchFamily="34" charset="0"/>
              </a:rPr>
              <a:t>classes</a:t>
            </a:r>
            <a:r>
              <a:rPr lang="el-GR" altLang="el-GR" dirty="0" smtClean="0">
                <a:latin typeface="Calibri" pitchFamily="34" charset="0"/>
              </a:rPr>
              <a:t>) και συγγράφονται ανάλογα των αναγκών, της κλινικής εικόνας των ασθενών και το προηγούμενο ιστορικό τους.</a:t>
            </a:r>
          </a:p>
          <a:p>
            <a:endParaRPr lang="en-US"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15238208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Τίτλος"/>
          <p:cNvSpPr>
            <a:spLocks noGrp="1"/>
          </p:cNvSpPr>
          <p:nvPr>
            <p:ph type="title"/>
          </p:nvPr>
        </p:nvSpPr>
        <p:spPr/>
        <p:txBody>
          <a:bodyPr/>
          <a:lstStyle/>
          <a:p>
            <a:r>
              <a:rPr lang="el-GR" altLang="el-GR" dirty="0">
                <a:latin typeface="Calibri" pitchFamily="34" charset="0"/>
              </a:rPr>
              <a:t>Τάξεις αντιαρρυθμικών </a:t>
            </a:r>
            <a:r>
              <a:rPr lang="el-GR" altLang="el-GR" sz="3200" b="0" dirty="0" smtClean="0">
                <a:latin typeface="Calibri" pitchFamily="34" charset="0"/>
              </a:rPr>
              <a:t>(2 </a:t>
            </a:r>
            <a:r>
              <a:rPr lang="el-GR" altLang="el-GR" sz="3200" b="0" dirty="0">
                <a:latin typeface="Calibri" pitchFamily="34" charset="0"/>
              </a:rPr>
              <a:t>από 3)</a:t>
            </a:r>
            <a:endParaRPr lang="en-US" altLang="el-GR" sz="3600" dirty="0" smtClean="0"/>
          </a:p>
        </p:txBody>
      </p:sp>
      <p:sp>
        <p:nvSpPr>
          <p:cNvPr id="33795" name="2 - Θέση περιεχομένου"/>
          <p:cNvSpPr>
            <a:spLocks noGrp="1"/>
          </p:cNvSpPr>
          <p:nvPr>
            <p:ph idx="1"/>
          </p:nvPr>
        </p:nvSpPr>
        <p:spPr/>
        <p:txBody>
          <a:bodyPr>
            <a:normAutofit/>
          </a:bodyPr>
          <a:lstStyle/>
          <a:p>
            <a:pPr eaLnBrk="1" hangingPunct="1">
              <a:lnSpc>
                <a:spcPct val="100000"/>
              </a:lnSpc>
            </a:pPr>
            <a:r>
              <a:rPr lang="en-US" altLang="el-GR" b="1" dirty="0" smtClean="0">
                <a:solidFill>
                  <a:srgbClr val="002060"/>
                </a:solidFill>
                <a:latin typeface="Calibri" pitchFamily="34" charset="0"/>
              </a:rPr>
              <a:t>Class I </a:t>
            </a:r>
            <a:endParaRPr lang="el-GR" altLang="el-GR" b="1" dirty="0" smtClean="0">
              <a:solidFill>
                <a:srgbClr val="002060"/>
              </a:solidFill>
              <a:latin typeface="Calibri" pitchFamily="34" charset="0"/>
            </a:endParaRPr>
          </a:p>
          <a:p>
            <a:pPr marL="630238" lvl="1" indent="-390525">
              <a:lnSpc>
                <a:spcPct val="100000"/>
              </a:lnSpc>
              <a:buFont typeface="Courier New" panose="02070309020205020404" pitchFamily="49" charset="0"/>
              <a:buChar char="o"/>
            </a:pPr>
            <a:r>
              <a:rPr lang="el-GR" altLang="el-GR" dirty="0" smtClean="0">
                <a:latin typeface="Calibri" pitchFamily="34" charset="0"/>
              </a:rPr>
              <a:t>Εμποδίζουν τα κανάλια Να, δρουν σε φάση Ο και σχετίζονται με γρήγορη εκπόλωση.</a:t>
            </a:r>
          </a:p>
          <a:p>
            <a:pPr marL="630238" lvl="1" indent="-390525">
              <a:lnSpc>
                <a:spcPct val="100000"/>
              </a:lnSpc>
              <a:buFont typeface="Courier New" panose="02070309020205020404" pitchFamily="49" charset="0"/>
              <a:buChar char="o"/>
            </a:pPr>
            <a:r>
              <a:rPr lang="el-GR" altLang="el-GR" dirty="0" smtClean="0">
                <a:latin typeface="Calibri" pitchFamily="34" charset="0"/>
              </a:rPr>
              <a:t>Ια – κινιδίνη (παλαιά, ιστορικής αξίας), προκαιναμίδη, δισοπυραμίδη.</a:t>
            </a:r>
          </a:p>
          <a:p>
            <a:pPr marL="630238" lvl="1" indent="-390525">
              <a:lnSpc>
                <a:spcPct val="100000"/>
              </a:lnSpc>
              <a:buFont typeface="Courier New" panose="02070309020205020404" pitchFamily="49" charset="0"/>
              <a:buChar char="o"/>
            </a:pPr>
            <a:r>
              <a:rPr lang="el-GR" altLang="el-GR" dirty="0" smtClean="0">
                <a:latin typeface="Calibri" pitchFamily="34" charset="0"/>
              </a:rPr>
              <a:t>Ιβ – </a:t>
            </a:r>
            <a:r>
              <a:rPr lang="el-GR" altLang="el-GR" dirty="0" smtClean="0">
                <a:latin typeface="Calibri" pitchFamily="34" charset="0"/>
              </a:rPr>
              <a:t>λιδοκαΐνη, </a:t>
            </a:r>
            <a:r>
              <a:rPr lang="el-GR" altLang="el-GR" dirty="0" smtClean="0">
                <a:latin typeface="Calibri" pitchFamily="34" charset="0"/>
              </a:rPr>
              <a:t>(</a:t>
            </a:r>
            <a:r>
              <a:rPr lang="en-US" altLang="el-GR" dirty="0" smtClean="0">
                <a:latin typeface="Calibri" pitchFamily="34" charset="0"/>
              </a:rPr>
              <a:t>IV</a:t>
            </a:r>
            <a:r>
              <a:rPr lang="el-GR" altLang="el-GR" dirty="0" smtClean="0">
                <a:latin typeface="Calibri" pitchFamily="34" charset="0"/>
              </a:rPr>
              <a:t>, κοιλιακές αρρυθμίες), </a:t>
            </a:r>
            <a:r>
              <a:rPr lang="el-GR" altLang="el-GR" dirty="0">
                <a:latin typeface="Calibri" pitchFamily="34" charset="0"/>
              </a:rPr>
              <a:t>φαινυντοΐνη </a:t>
            </a:r>
            <a:r>
              <a:rPr lang="el-GR" altLang="el-GR" dirty="0" smtClean="0">
                <a:latin typeface="Calibri" pitchFamily="34" charset="0"/>
              </a:rPr>
              <a:t>(με προσοχή-αντιεπιληπτικό φάρμακο).</a:t>
            </a:r>
          </a:p>
          <a:p>
            <a:pPr marL="630238" lvl="1" indent="-390525">
              <a:lnSpc>
                <a:spcPct val="100000"/>
              </a:lnSpc>
              <a:buFont typeface="Courier New" panose="02070309020205020404" pitchFamily="49" charset="0"/>
              <a:buChar char="o"/>
            </a:pPr>
            <a:r>
              <a:rPr lang="el-GR" altLang="el-GR" dirty="0" smtClean="0">
                <a:latin typeface="Calibri" pitchFamily="34" charset="0"/>
              </a:rPr>
              <a:t>Ιγ </a:t>
            </a:r>
            <a:r>
              <a:rPr lang="el-GR" altLang="el-GR" dirty="0">
                <a:latin typeface="Calibri" pitchFamily="34" charset="0"/>
              </a:rPr>
              <a:t>φλεκαϊνίδη, </a:t>
            </a:r>
            <a:r>
              <a:rPr lang="el-GR" altLang="el-GR" dirty="0" smtClean="0">
                <a:latin typeface="Calibri" pitchFamily="34" charset="0"/>
              </a:rPr>
              <a:t>ενκανιδίνη (έκτοπες κοιλιακές).</a:t>
            </a:r>
            <a:endParaRPr lang="en-US" altLang="el-GR" u="sng" dirty="0" smtClean="0">
              <a:latin typeface="Calibri" pitchFamily="34" charset="0"/>
            </a:endParaRPr>
          </a:p>
          <a:p>
            <a:pPr eaLnBrk="1" hangingPunct="1">
              <a:lnSpc>
                <a:spcPct val="100000"/>
              </a:lnSpc>
            </a:pPr>
            <a:r>
              <a:rPr lang="en-US" altLang="el-GR" b="1" dirty="0" smtClean="0">
                <a:solidFill>
                  <a:srgbClr val="002060"/>
                </a:solidFill>
                <a:latin typeface="Calibri" pitchFamily="34" charset="0"/>
              </a:rPr>
              <a:t>Class II</a:t>
            </a:r>
            <a:r>
              <a:rPr lang="el-GR" altLang="el-GR" b="1" dirty="0" smtClean="0">
                <a:solidFill>
                  <a:srgbClr val="002060"/>
                </a:solidFill>
                <a:latin typeface="Calibri" pitchFamily="34" charset="0"/>
              </a:rPr>
              <a:t> </a:t>
            </a:r>
            <a:r>
              <a:rPr lang="el-GR" altLang="el-GR" dirty="0" smtClean="0">
                <a:latin typeface="Calibri" pitchFamily="34" charset="0"/>
              </a:rPr>
              <a:t>– (</a:t>
            </a:r>
            <a:r>
              <a:rPr lang="en-US" altLang="el-GR" dirty="0" smtClean="0">
                <a:latin typeface="Calibri" pitchFamily="34" charset="0"/>
              </a:rPr>
              <a:t>phase</a:t>
            </a:r>
            <a:r>
              <a:rPr lang="el-GR" altLang="el-GR" dirty="0" smtClean="0">
                <a:latin typeface="Calibri" pitchFamily="34" charset="0"/>
              </a:rPr>
              <a:t> 2 – </a:t>
            </a:r>
            <a:r>
              <a:rPr lang="en-US" altLang="el-GR" dirty="0" smtClean="0">
                <a:latin typeface="Calibri" pitchFamily="34" charset="0"/>
              </a:rPr>
              <a:t>plateau</a:t>
            </a:r>
            <a:r>
              <a:rPr lang="el-GR" altLang="el-GR" dirty="0" smtClean="0">
                <a:latin typeface="Calibri" pitchFamily="34" charset="0"/>
              </a:rPr>
              <a:t>)</a:t>
            </a:r>
          </a:p>
          <a:p>
            <a:pPr marL="630238" indent="-363538" eaLnBrk="1" hangingPunct="1">
              <a:lnSpc>
                <a:spcPct val="100000"/>
              </a:lnSpc>
              <a:buFont typeface="Courier New" panose="02070309020205020404" pitchFamily="49" charset="0"/>
              <a:buChar char="o"/>
            </a:pPr>
            <a:r>
              <a:rPr lang="el-GR" altLang="el-GR" dirty="0" smtClean="0">
                <a:latin typeface="Calibri" pitchFamily="34" charset="0"/>
              </a:rPr>
              <a:t>β – αναστολείς (προπρανολόλη, ατενολόλη).</a:t>
            </a:r>
            <a:endParaRPr lang="en-US" altLang="el-GR" u="sng"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11751784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Τίτλος"/>
          <p:cNvSpPr>
            <a:spLocks noGrp="1"/>
          </p:cNvSpPr>
          <p:nvPr>
            <p:ph type="title"/>
          </p:nvPr>
        </p:nvSpPr>
        <p:spPr/>
        <p:txBody>
          <a:bodyPr/>
          <a:lstStyle/>
          <a:p>
            <a:r>
              <a:rPr lang="el-GR" altLang="el-GR" dirty="0">
                <a:latin typeface="Calibri" pitchFamily="34" charset="0"/>
              </a:rPr>
              <a:t>Τάξεις αντιαρρυθμικών </a:t>
            </a:r>
            <a:r>
              <a:rPr lang="el-GR" altLang="el-GR" sz="3200" b="0" dirty="0" smtClean="0">
                <a:latin typeface="Calibri" pitchFamily="34" charset="0"/>
              </a:rPr>
              <a:t>(3 </a:t>
            </a:r>
            <a:r>
              <a:rPr lang="el-GR" altLang="el-GR" sz="3200" b="0" dirty="0">
                <a:latin typeface="Calibri" pitchFamily="34" charset="0"/>
              </a:rPr>
              <a:t>από 3)</a:t>
            </a:r>
            <a:endParaRPr lang="en-US" altLang="el-GR" sz="3600" dirty="0" smtClean="0"/>
          </a:p>
        </p:txBody>
      </p:sp>
      <p:sp>
        <p:nvSpPr>
          <p:cNvPr id="34819" name="2 - Θέση περιεχομένου"/>
          <p:cNvSpPr>
            <a:spLocks noGrp="1"/>
          </p:cNvSpPr>
          <p:nvPr>
            <p:ph idx="1"/>
          </p:nvPr>
        </p:nvSpPr>
        <p:spPr/>
        <p:txBody>
          <a:bodyPr>
            <a:normAutofit/>
          </a:bodyPr>
          <a:lstStyle/>
          <a:p>
            <a:pPr eaLnBrk="1" hangingPunct="1">
              <a:lnSpc>
                <a:spcPct val="100000"/>
              </a:lnSpc>
            </a:pPr>
            <a:r>
              <a:rPr lang="en-US" altLang="el-GR" b="1" dirty="0" smtClean="0">
                <a:solidFill>
                  <a:srgbClr val="002060"/>
                </a:solidFill>
                <a:latin typeface="Calibri" pitchFamily="34" charset="0"/>
              </a:rPr>
              <a:t>Class III </a:t>
            </a:r>
            <a:r>
              <a:rPr lang="el-GR" altLang="el-GR" b="1" dirty="0" smtClean="0">
                <a:solidFill>
                  <a:srgbClr val="002060"/>
                </a:solidFill>
                <a:latin typeface="Calibri" pitchFamily="34" charset="0"/>
              </a:rPr>
              <a:t>– (</a:t>
            </a:r>
            <a:r>
              <a:rPr lang="en-US" altLang="el-GR" b="1" dirty="0" smtClean="0">
                <a:solidFill>
                  <a:srgbClr val="002060"/>
                </a:solidFill>
                <a:latin typeface="Calibri" pitchFamily="34" charset="0"/>
              </a:rPr>
              <a:t>phase</a:t>
            </a:r>
            <a:r>
              <a:rPr lang="el-GR" altLang="el-GR" b="1" dirty="0" smtClean="0">
                <a:solidFill>
                  <a:srgbClr val="002060"/>
                </a:solidFill>
                <a:latin typeface="Calibri" pitchFamily="34" charset="0"/>
              </a:rPr>
              <a:t> 3)</a:t>
            </a:r>
          </a:p>
          <a:p>
            <a:pPr lvl="1" indent="-476250">
              <a:lnSpc>
                <a:spcPct val="100000"/>
              </a:lnSpc>
              <a:buFont typeface="Courier New" panose="02070309020205020404" pitchFamily="49" charset="0"/>
              <a:buChar char="o"/>
            </a:pPr>
            <a:r>
              <a:rPr lang="el-GR" altLang="el-GR" dirty="0" smtClean="0">
                <a:latin typeface="Calibri" pitchFamily="34" charset="0"/>
              </a:rPr>
              <a:t>Αμιοδαρόνη και Σοταλόλη,</a:t>
            </a:r>
          </a:p>
          <a:p>
            <a:pPr lvl="1" indent="-476250">
              <a:lnSpc>
                <a:spcPct val="100000"/>
              </a:lnSpc>
              <a:buFont typeface="Courier New" panose="02070309020205020404" pitchFamily="49" charset="0"/>
              <a:buChar char="o"/>
            </a:pPr>
            <a:r>
              <a:rPr lang="el-GR" altLang="el-GR" dirty="0" smtClean="0">
                <a:latin typeface="Calibri" pitchFamily="34" charset="0"/>
              </a:rPr>
              <a:t>Αναστέλλουν μερικά από τα κανάλια του Κ,</a:t>
            </a:r>
          </a:p>
          <a:p>
            <a:pPr lvl="1" indent="-476250">
              <a:lnSpc>
                <a:spcPct val="100000"/>
              </a:lnSpc>
              <a:buFont typeface="Courier New" panose="02070309020205020404" pitchFamily="49" charset="0"/>
              <a:buChar char="o"/>
            </a:pPr>
            <a:r>
              <a:rPr lang="el-GR" altLang="el-GR" dirty="0" smtClean="0">
                <a:latin typeface="Calibri" pitchFamily="34" charset="0"/>
              </a:rPr>
              <a:t>Είναι αποτελεσματικά αντιαρρυθμικά φάρμακα.</a:t>
            </a:r>
            <a:endParaRPr lang="en-US" altLang="el-GR" u="sng" dirty="0" smtClean="0">
              <a:latin typeface="Calibri" pitchFamily="34" charset="0"/>
            </a:endParaRPr>
          </a:p>
          <a:p>
            <a:pPr eaLnBrk="1" hangingPunct="1">
              <a:lnSpc>
                <a:spcPct val="100000"/>
              </a:lnSpc>
            </a:pPr>
            <a:r>
              <a:rPr lang="en-US" altLang="el-GR" b="1" dirty="0" smtClean="0">
                <a:solidFill>
                  <a:srgbClr val="002060"/>
                </a:solidFill>
                <a:latin typeface="Calibri" pitchFamily="34" charset="0"/>
              </a:rPr>
              <a:t>Class IV</a:t>
            </a:r>
            <a:endParaRPr lang="el-GR" altLang="el-GR" b="1" dirty="0" smtClean="0">
              <a:solidFill>
                <a:srgbClr val="002060"/>
              </a:solidFill>
              <a:latin typeface="Calibri" pitchFamily="34" charset="0"/>
            </a:endParaRPr>
          </a:p>
          <a:p>
            <a:pPr lvl="1" indent="-476250">
              <a:lnSpc>
                <a:spcPct val="100000"/>
              </a:lnSpc>
              <a:buFont typeface="Courier New" panose="02070309020205020404" pitchFamily="49" charset="0"/>
              <a:buChar char="o"/>
            </a:pPr>
            <a:r>
              <a:rPr lang="el-GR" altLang="el-GR" dirty="0" smtClean="0">
                <a:latin typeface="Calibri" pitchFamily="34" charset="0"/>
              </a:rPr>
              <a:t>Από του στόματος,</a:t>
            </a:r>
          </a:p>
          <a:p>
            <a:pPr lvl="1" indent="-476250">
              <a:lnSpc>
                <a:spcPct val="100000"/>
              </a:lnSpc>
              <a:buFont typeface="Courier New" panose="02070309020205020404" pitchFamily="49" charset="0"/>
              <a:buChar char="o"/>
            </a:pPr>
            <a:r>
              <a:rPr lang="el-GR" altLang="el-GR" dirty="0" smtClean="0">
                <a:latin typeface="Calibri" pitchFamily="34" charset="0"/>
              </a:rPr>
              <a:t>βεραπαμίλη και διλτιαζέμη (</a:t>
            </a:r>
            <a:r>
              <a:rPr lang="en-US" altLang="el-GR" dirty="0" smtClean="0">
                <a:latin typeface="Calibri" pitchFamily="34" charset="0"/>
              </a:rPr>
              <a:t>Tildiem</a:t>
            </a:r>
            <a:r>
              <a:rPr lang="el-GR" altLang="el-GR" dirty="0" smtClean="0">
                <a:latin typeface="Calibri" pitchFamily="34" charset="0"/>
              </a:rPr>
              <a:t>),</a:t>
            </a:r>
          </a:p>
          <a:p>
            <a:pPr lvl="1" indent="-476250">
              <a:lnSpc>
                <a:spcPct val="100000"/>
              </a:lnSpc>
              <a:buFont typeface="Courier New" panose="02070309020205020404" pitchFamily="49" charset="0"/>
              <a:buChar char="o"/>
            </a:pPr>
            <a:r>
              <a:rPr lang="el-GR" altLang="el-GR" dirty="0" smtClean="0">
                <a:latin typeface="Calibri" pitchFamily="34" charset="0"/>
              </a:rPr>
              <a:t>Η βεραπαμίλη και η διγοξίνη μπορούν να χορηγηθούν μαζί σε μη καλώς ελεγχόμενη κολπική μαρμαρυγή.</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28164177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 Τίτλος"/>
          <p:cNvSpPr>
            <a:spLocks noGrp="1"/>
          </p:cNvSpPr>
          <p:nvPr>
            <p:ph type="title"/>
          </p:nvPr>
        </p:nvSpPr>
        <p:spPr>
          <a:xfrm>
            <a:off x="467544" y="116632"/>
            <a:ext cx="8229600" cy="1080120"/>
          </a:xfrm>
        </p:spPr>
        <p:txBody>
          <a:bodyPr>
            <a:noAutofit/>
          </a:bodyPr>
          <a:lstStyle/>
          <a:p>
            <a:r>
              <a:rPr lang="el-GR" altLang="el-GR" b="1" dirty="0" smtClean="0">
                <a:solidFill>
                  <a:srgbClr val="002060"/>
                </a:solidFill>
              </a:rPr>
              <a:t>Φάρμακα που επηρεάζουν την πήξη του αίματος</a:t>
            </a:r>
            <a:endParaRPr lang="en-US" altLang="el-GR" dirty="0" smtClean="0">
              <a:solidFill>
                <a:srgbClr val="002060"/>
              </a:solidFill>
            </a:endParaRPr>
          </a:p>
        </p:txBody>
      </p:sp>
      <p:sp>
        <p:nvSpPr>
          <p:cNvPr id="35843" name="2 - Θέση περιεχομένου"/>
          <p:cNvSpPr>
            <a:spLocks noGrp="1"/>
          </p:cNvSpPr>
          <p:nvPr>
            <p:ph idx="1"/>
          </p:nvPr>
        </p:nvSpPr>
        <p:spPr>
          <a:xfrm>
            <a:off x="457200" y="1484784"/>
            <a:ext cx="8229600" cy="4752528"/>
          </a:xfrm>
        </p:spPr>
        <p:txBody>
          <a:bodyPr/>
          <a:lstStyle/>
          <a:p>
            <a:r>
              <a:rPr lang="el-GR" altLang="el-GR" dirty="0" smtClean="0">
                <a:latin typeface="Calibri" pitchFamily="34" charset="0"/>
              </a:rPr>
              <a:t>Από φυσιολογία, φυσιολογία της αιμόστασης (αγγειοσύσπαση, συσσώρευση των αιμοπεταλίων, παραγωγή ινώδους μέσω μονοπατιών και παραγόντων πήξεως όπως έχει συζητηθεί στην φυσιολογία και σε αυτούς που κάνουν παθολογική φυσιολογία, μηχανισμοί της θρόμβωσης και των φαινομένων του εμβολισμού.</a:t>
            </a:r>
            <a:endParaRPr lang="en-US" altLang="el-GR"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34725875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Τίτλος"/>
          <p:cNvSpPr>
            <a:spLocks noGrp="1"/>
          </p:cNvSpPr>
          <p:nvPr>
            <p:ph type="title"/>
          </p:nvPr>
        </p:nvSpPr>
        <p:spPr/>
        <p:txBody>
          <a:bodyPr/>
          <a:lstStyle/>
          <a:p>
            <a:r>
              <a:rPr lang="el-GR" altLang="el-GR" b="1" dirty="0" smtClean="0">
                <a:solidFill>
                  <a:srgbClr val="002060"/>
                </a:solidFill>
                <a:latin typeface="Calibri" pitchFamily="34" charset="0"/>
              </a:rPr>
              <a:t>Αντιπηκτικά φάρμακα </a:t>
            </a:r>
            <a:r>
              <a:rPr lang="el-GR" altLang="el-GR" sz="3200" b="0" dirty="0" smtClean="0">
                <a:solidFill>
                  <a:srgbClr val="002060"/>
                </a:solidFill>
                <a:latin typeface="Calibri" pitchFamily="34" charset="0"/>
              </a:rPr>
              <a:t>(1 από 5)</a:t>
            </a:r>
            <a:endParaRPr lang="en-US" altLang="el-GR" sz="3200" b="0" dirty="0" smtClean="0">
              <a:solidFill>
                <a:srgbClr val="002060"/>
              </a:solidFill>
              <a:latin typeface="Calibri" pitchFamily="34" charset="0"/>
            </a:endParaRPr>
          </a:p>
        </p:txBody>
      </p:sp>
      <p:sp>
        <p:nvSpPr>
          <p:cNvPr id="36867" name="2 - Θέση περιεχομένου"/>
          <p:cNvSpPr>
            <a:spLocks noGrp="1"/>
          </p:cNvSpPr>
          <p:nvPr>
            <p:ph idx="1"/>
          </p:nvPr>
        </p:nvSpPr>
        <p:spPr/>
        <p:txBody>
          <a:bodyPr/>
          <a:lstStyle/>
          <a:p>
            <a:pPr eaLnBrk="1" hangingPunct="1"/>
            <a:r>
              <a:rPr lang="el-GR" altLang="el-GR" b="1" dirty="0" smtClean="0">
                <a:solidFill>
                  <a:srgbClr val="002060"/>
                </a:solidFill>
                <a:latin typeface="Calibri" pitchFamily="34" charset="0"/>
              </a:rPr>
              <a:t>Αντιαιμοπεταλικά φάρμακα </a:t>
            </a:r>
            <a:r>
              <a:rPr lang="el-GR" altLang="el-GR" dirty="0" smtClean="0">
                <a:latin typeface="Calibri" pitchFamily="34" charset="0"/>
              </a:rPr>
              <a:t>- αναστέλλουν την συσσώρευση των αιμοπεταλίων</a:t>
            </a:r>
          </a:p>
          <a:p>
            <a:pPr eaLnBrk="1" hangingPunct="1"/>
            <a:r>
              <a:rPr lang="el-GR" altLang="el-GR" b="1" dirty="0" smtClean="0">
                <a:solidFill>
                  <a:srgbClr val="002060"/>
                </a:solidFill>
                <a:latin typeface="Calibri" pitchFamily="34" charset="0"/>
              </a:rPr>
              <a:t>Ασπιρίνη (</a:t>
            </a:r>
            <a:r>
              <a:rPr lang="en-US" altLang="el-GR" b="1" dirty="0" smtClean="0">
                <a:solidFill>
                  <a:srgbClr val="002060"/>
                </a:solidFill>
                <a:latin typeface="Calibri" pitchFamily="34" charset="0"/>
              </a:rPr>
              <a:t>ASA</a:t>
            </a:r>
            <a:r>
              <a:rPr lang="el-GR" altLang="el-GR" b="1" dirty="0" smtClean="0">
                <a:solidFill>
                  <a:srgbClr val="002060"/>
                </a:solidFill>
                <a:latin typeface="Calibri" pitchFamily="34" charset="0"/>
              </a:rPr>
              <a:t>) (</a:t>
            </a:r>
            <a:r>
              <a:rPr lang="en-US" altLang="el-GR" b="1" dirty="0" smtClean="0">
                <a:solidFill>
                  <a:srgbClr val="002060"/>
                </a:solidFill>
                <a:latin typeface="Calibri" pitchFamily="34" charset="0"/>
              </a:rPr>
              <a:t>Acetylosalicylic acid</a:t>
            </a:r>
            <a:r>
              <a:rPr lang="el-GR" altLang="el-GR" b="1" dirty="0" smtClean="0">
                <a:solidFill>
                  <a:srgbClr val="002060"/>
                </a:solidFill>
                <a:latin typeface="Calibri" pitchFamily="34" charset="0"/>
              </a:rPr>
              <a:t>) </a:t>
            </a:r>
            <a:r>
              <a:rPr lang="el-GR" altLang="el-GR" dirty="0" smtClean="0">
                <a:latin typeface="Calibri" pitchFamily="34" charset="0"/>
              </a:rPr>
              <a:t>αναστέλλει την κυκλοοξυγενάση και την θρομβοξάνη.  Έτσι ελαττώνει την φωσφορική αδενοσίνη και τα αιμοπετάλια.</a:t>
            </a:r>
          </a:p>
          <a:p>
            <a:pPr marL="0" indent="0" eaLnBrk="1" hangingPunct="1">
              <a:buNone/>
            </a:pPr>
            <a:r>
              <a:rPr lang="el-GR" altLang="el-GR" dirty="0" smtClean="0">
                <a:latin typeface="Calibri" pitchFamily="34" charset="0"/>
              </a:rPr>
              <a:t>Επίσης,</a:t>
            </a:r>
          </a:p>
          <a:p>
            <a:pPr eaLnBrk="1" hangingPunct="1"/>
            <a:r>
              <a:rPr lang="el-GR" altLang="el-GR" dirty="0" smtClean="0">
                <a:latin typeface="Calibri" pitchFamily="34" charset="0"/>
              </a:rPr>
              <a:t>Ουροκινάση,</a:t>
            </a:r>
          </a:p>
          <a:p>
            <a:pPr eaLnBrk="1" hangingPunct="1"/>
            <a:r>
              <a:rPr lang="el-GR" altLang="el-GR" dirty="0" smtClean="0">
                <a:latin typeface="Calibri" pitchFamily="34" charset="0"/>
              </a:rPr>
              <a:t>Στρεπτοκινάση.</a:t>
            </a:r>
            <a:endParaRPr lang="en-US" altLang="el-GR"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41398161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 Τίτλος"/>
          <p:cNvSpPr>
            <a:spLocks noGrp="1"/>
          </p:cNvSpPr>
          <p:nvPr>
            <p:ph type="title"/>
          </p:nvPr>
        </p:nvSpPr>
        <p:spPr/>
        <p:txBody>
          <a:bodyPr/>
          <a:lstStyle/>
          <a:p>
            <a:r>
              <a:rPr lang="el-GR" altLang="el-GR" dirty="0">
                <a:latin typeface="Calibri" pitchFamily="34" charset="0"/>
              </a:rPr>
              <a:t>Αντιπηκτικά φάρμακα </a:t>
            </a:r>
            <a:r>
              <a:rPr lang="el-GR" altLang="el-GR" sz="3200" b="0" dirty="0" smtClean="0">
                <a:latin typeface="Calibri" pitchFamily="34" charset="0"/>
              </a:rPr>
              <a:t>(2 </a:t>
            </a:r>
            <a:r>
              <a:rPr lang="el-GR" altLang="el-GR" sz="3200" b="0" dirty="0">
                <a:latin typeface="Calibri" pitchFamily="34" charset="0"/>
              </a:rPr>
              <a:t>από 5)</a:t>
            </a:r>
            <a:endParaRPr lang="en-US" altLang="el-GR" sz="3600" dirty="0" smtClean="0"/>
          </a:p>
        </p:txBody>
      </p:sp>
      <p:sp>
        <p:nvSpPr>
          <p:cNvPr id="37891" name="2 - Θέση περιεχομένου"/>
          <p:cNvSpPr>
            <a:spLocks noGrp="1"/>
          </p:cNvSpPr>
          <p:nvPr>
            <p:ph idx="1"/>
          </p:nvPr>
        </p:nvSpPr>
        <p:spPr/>
        <p:txBody>
          <a:bodyPr/>
          <a:lstStyle/>
          <a:p>
            <a:pPr marL="0" indent="0" eaLnBrk="1" hangingPunct="1">
              <a:lnSpc>
                <a:spcPct val="100000"/>
              </a:lnSpc>
              <a:buNone/>
            </a:pPr>
            <a:r>
              <a:rPr lang="el-GR" altLang="el-GR" b="1" dirty="0" smtClean="0">
                <a:solidFill>
                  <a:srgbClr val="002060"/>
                </a:solidFill>
                <a:latin typeface="Calibri" pitchFamily="34" charset="0"/>
              </a:rPr>
              <a:t>Κουμαρινικά παράγωγα</a:t>
            </a:r>
          </a:p>
          <a:p>
            <a:pPr eaLnBrk="1" hangingPunct="1">
              <a:lnSpc>
                <a:spcPct val="100000"/>
              </a:lnSpc>
            </a:pPr>
            <a:r>
              <a:rPr lang="el-GR" altLang="el-GR" dirty="0" smtClean="0">
                <a:latin typeface="Calibri" pitchFamily="34" charset="0"/>
              </a:rPr>
              <a:t>Βαρφαρίνη </a:t>
            </a:r>
            <a:r>
              <a:rPr lang="en-US" altLang="el-GR" dirty="0" smtClean="0">
                <a:latin typeface="Calibri" pitchFamily="34" charset="0"/>
              </a:rPr>
              <a:t>(</a:t>
            </a:r>
            <a:r>
              <a:rPr lang="el-GR" altLang="el-GR" dirty="0" smtClean="0">
                <a:latin typeface="Calibri" pitchFamily="34" charset="0"/>
              </a:rPr>
              <a:t>Ουαρφαρίνη) (</a:t>
            </a:r>
            <a:r>
              <a:rPr lang="en-US" altLang="el-GR" dirty="0" smtClean="0">
                <a:latin typeface="Calibri" pitchFamily="34" charset="0"/>
              </a:rPr>
              <a:t>Sintrom</a:t>
            </a:r>
            <a:r>
              <a:rPr lang="el-GR" altLang="el-GR" dirty="0" smtClean="0">
                <a:latin typeface="Calibri" pitchFamily="34" charset="0"/>
              </a:rPr>
              <a:t>),</a:t>
            </a:r>
          </a:p>
          <a:p>
            <a:pPr eaLnBrk="1" hangingPunct="1">
              <a:lnSpc>
                <a:spcPct val="100000"/>
              </a:lnSpc>
            </a:pPr>
            <a:r>
              <a:rPr lang="el-GR" altLang="el-GR" dirty="0" smtClean="0">
                <a:latin typeface="Calibri" pitchFamily="34" charset="0"/>
              </a:rPr>
              <a:t>Ανήκει στα κουμαρινικά παράγωγα και ανταγωνίζεται την βιταμίνη Κ</a:t>
            </a:r>
            <a:r>
              <a:rPr lang="el-GR" altLang="el-GR" dirty="0">
                <a:latin typeface="Calibri" pitchFamily="34" charset="0"/>
              </a:rPr>
              <a:t>,</a:t>
            </a:r>
            <a:endParaRPr lang="el-GR" altLang="el-GR" dirty="0" smtClean="0">
              <a:latin typeface="Calibri" pitchFamily="34" charset="0"/>
            </a:endParaRPr>
          </a:p>
          <a:p>
            <a:pPr eaLnBrk="1" hangingPunct="1">
              <a:lnSpc>
                <a:spcPct val="100000"/>
              </a:lnSpc>
            </a:pPr>
            <a:r>
              <a:rPr lang="el-GR" altLang="el-GR" dirty="0" smtClean="0">
                <a:latin typeface="Calibri" pitchFamily="34" charset="0"/>
              </a:rPr>
              <a:t>Αναστέλλει επίσης την σύνθεση των παραγώγων ΙΙ, </a:t>
            </a:r>
            <a:r>
              <a:rPr lang="en-US" altLang="el-GR" dirty="0" smtClean="0">
                <a:latin typeface="Calibri" pitchFamily="34" charset="0"/>
              </a:rPr>
              <a:t>VII</a:t>
            </a:r>
            <a:r>
              <a:rPr lang="el-GR" altLang="el-GR" dirty="0" smtClean="0">
                <a:latin typeface="Calibri" pitchFamily="34" charset="0"/>
              </a:rPr>
              <a:t>, </a:t>
            </a:r>
            <a:r>
              <a:rPr lang="en-US" altLang="el-GR" dirty="0" smtClean="0">
                <a:latin typeface="Calibri" pitchFamily="34" charset="0"/>
              </a:rPr>
              <a:t>IX</a:t>
            </a:r>
            <a:r>
              <a:rPr lang="el-GR" altLang="el-GR" dirty="0" smtClean="0">
                <a:latin typeface="Calibri" pitchFamily="34" charset="0"/>
              </a:rPr>
              <a:t>, </a:t>
            </a:r>
            <a:r>
              <a:rPr lang="en-US" altLang="el-GR" dirty="0" smtClean="0">
                <a:latin typeface="Calibri" pitchFamily="34" charset="0"/>
              </a:rPr>
              <a:t>X </a:t>
            </a:r>
            <a:r>
              <a:rPr lang="el-GR" altLang="el-GR" dirty="0" smtClean="0">
                <a:latin typeface="Calibri" pitchFamily="34" charset="0"/>
              </a:rPr>
              <a:t>στο ήπαρ,</a:t>
            </a:r>
          </a:p>
          <a:p>
            <a:pPr eaLnBrk="1" hangingPunct="1">
              <a:lnSpc>
                <a:spcPct val="100000"/>
              </a:lnSpc>
            </a:pPr>
            <a:r>
              <a:rPr lang="el-GR" altLang="el-GR" dirty="0" smtClean="0">
                <a:latin typeface="Calibri" pitchFamily="34" charset="0"/>
              </a:rPr>
              <a:t>Απορροφάται από το γαστρεντερικό σύστημα και ο χρόνος ημισείας ζωής της είναι 36 ώρες</a:t>
            </a:r>
            <a:r>
              <a:rPr lang="el-GR" altLang="el-GR" dirty="0">
                <a:latin typeface="Calibri" pitchFamily="34" charset="0"/>
              </a:rPr>
              <a:t>,</a:t>
            </a:r>
            <a:endParaRPr lang="el-GR" altLang="el-GR" dirty="0" smtClean="0">
              <a:latin typeface="Calibri" pitchFamily="34" charset="0"/>
            </a:endParaRPr>
          </a:p>
          <a:p>
            <a:pPr eaLnBrk="1" hangingPunct="1">
              <a:lnSpc>
                <a:spcPct val="100000"/>
              </a:lnSpc>
            </a:pPr>
            <a:r>
              <a:rPr lang="el-GR" altLang="el-GR" dirty="0" smtClean="0">
                <a:latin typeface="Calibri" pitchFamily="34" charset="0"/>
              </a:rPr>
              <a:t>Έναρξη δράσης σε τουλάχιστον 2 ημέρες και διάρκεια δράσης περίπου 72 ώρες.</a:t>
            </a:r>
            <a:endParaRPr lang="en-US" altLang="el-GR"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31385519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Τίτλος"/>
          <p:cNvSpPr>
            <a:spLocks noGrp="1"/>
          </p:cNvSpPr>
          <p:nvPr>
            <p:ph type="title"/>
          </p:nvPr>
        </p:nvSpPr>
        <p:spPr/>
        <p:txBody>
          <a:bodyPr/>
          <a:lstStyle/>
          <a:p>
            <a:r>
              <a:rPr lang="el-GR" altLang="el-GR" dirty="0">
                <a:latin typeface="Calibri" pitchFamily="34" charset="0"/>
              </a:rPr>
              <a:t>Αντιπηκτικά φάρμακα </a:t>
            </a:r>
            <a:r>
              <a:rPr lang="el-GR" altLang="el-GR" sz="3200" b="0" dirty="0" smtClean="0">
                <a:latin typeface="Calibri" pitchFamily="34" charset="0"/>
              </a:rPr>
              <a:t>(3 </a:t>
            </a:r>
            <a:r>
              <a:rPr lang="el-GR" altLang="el-GR" sz="3200" b="0" dirty="0">
                <a:latin typeface="Calibri" pitchFamily="34" charset="0"/>
              </a:rPr>
              <a:t>από 5)</a:t>
            </a:r>
            <a:endParaRPr lang="en-US" altLang="el-GR" sz="3600" dirty="0" smtClean="0"/>
          </a:p>
        </p:txBody>
      </p:sp>
      <p:sp>
        <p:nvSpPr>
          <p:cNvPr id="38915" name="2 - Θέση περιεχομένου"/>
          <p:cNvSpPr>
            <a:spLocks noGrp="1"/>
          </p:cNvSpPr>
          <p:nvPr>
            <p:ph idx="1"/>
          </p:nvPr>
        </p:nvSpPr>
        <p:spPr/>
        <p:txBody>
          <a:bodyPr/>
          <a:lstStyle/>
          <a:p>
            <a:pPr eaLnBrk="1" hangingPunct="1">
              <a:lnSpc>
                <a:spcPct val="100000"/>
              </a:lnSpc>
            </a:pPr>
            <a:r>
              <a:rPr lang="el-GR" altLang="el-GR" dirty="0" smtClean="0">
                <a:latin typeface="Calibri" pitchFamily="34" charset="0"/>
              </a:rPr>
              <a:t>Η μέτρηση του αποτελέσματος γίνεται με μέτρηση του χρόνου προθρομβίνης (</a:t>
            </a:r>
            <a:r>
              <a:rPr lang="en-US" altLang="el-GR" dirty="0" smtClean="0">
                <a:latin typeface="Calibri" pitchFamily="34" charset="0"/>
              </a:rPr>
              <a:t>PT</a:t>
            </a:r>
            <a:r>
              <a:rPr lang="el-GR" altLang="el-GR" dirty="0" smtClean="0">
                <a:latin typeface="Calibri" pitchFamily="34" charset="0"/>
              </a:rPr>
              <a:t>).  </a:t>
            </a:r>
          </a:p>
          <a:p>
            <a:pPr eaLnBrk="1" hangingPunct="1">
              <a:lnSpc>
                <a:spcPct val="100000"/>
              </a:lnSpc>
            </a:pPr>
            <a:r>
              <a:rPr lang="el-GR" altLang="el-GR" dirty="0" smtClean="0">
                <a:latin typeface="Calibri" pitchFamily="34" charset="0"/>
              </a:rPr>
              <a:t>Μεταβολίζεται στο ήπαρ (</a:t>
            </a:r>
            <a:r>
              <a:rPr lang="en-US" altLang="el-GR" dirty="0" smtClean="0">
                <a:latin typeface="Calibri" pitchFamily="34" charset="0"/>
              </a:rPr>
              <a:t>P</a:t>
            </a:r>
            <a:r>
              <a:rPr lang="el-GR" altLang="el-GR" dirty="0" smtClean="0">
                <a:latin typeface="Calibri" pitchFamily="34" charset="0"/>
              </a:rPr>
              <a:t>450).</a:t>
            </a:r>
          </a:p>
          <a:p>
            <a:pPr eaLnBrk="1" hangingPunct="1">
              <a:lnSpc>
                <a:spcPct val="100000"/>
              </a:lnSpc>
            </a:pPr>
            <a:r>
              <a:rPr lang="el-GR" altLang="el-GR" dirty="0" smtClean="0">
                <a:latin typeface="Calibri" pitchFamily="34" charset="0"/>
              </a:rPr>
              <a:t>Αντίδοτο αιμορραγίας είναι το φρέσκο πλάσμα (</a:t>
            </a:r>
            <a:r>
              <a:rPr lang="en-US" altLang="el-GR" dirty="0" smtClean="0">
                <a:latin typeface="Calibri" pitchFamily="34" charset="0"/>
              </a:rPr>
              <a:t>FFP</a:t>
            </a:r>
            <a:r>
              <a:rPr lang="el-GR" altLang="el-GR" dirty="0" smtClean="0">
                <a:latin typeface="Calibri" pitchFamily="34" charset="0"/>
              </a:rPr>
              <a:t>) ή η βιταμίνη </a:t>
            </a:r>
            <a:r>
              <a:rPr lang="en-US" altLang="el-GR" dirty="0" smtClean="0">
                <a:latin typeface="Calibri" pitchFamily="34" charset="0"/>
              </a:rPr>
              <a:t> K</a:t>
            </a:r>
            <a:r>
              <a:rPr lang="el-GR" altLang="el-GR" dirty="0" smtClean="0">
                <a:latin typeface="Calibri" pitchFamily="34" charset="0"/>
              </a:rPr>
              <a:t> (η οποία ωστόσο αργεί να δράσει).</a:t>
            </a:r>
          </a:p>
          <a:p>
            <a:pPr eaLnBrk="1" hangingPunct="1">
              <a:lnSpc>
                <a:spcPct val="100000"/>
              </a:lnSpc>
            </a:pPr>
            <a:r>
              <a:rPr lang="el-GR" altLang="el-GR" dirty="0" smtClean="0">
                <a:latin typeface="Calibri" pitchFamily="34" charset="0"/>
              </a:rPr>
              <a:t>Με την έναρξη αγωγής με βαρφαρίνη ο ασθενής παραμένει στην ηπαρίνη 3-5 μέρες μέχρις ότου επιτευχθεί ο κατάλληλος χρόνος προθρομβίνης (</a:t>
            </a:r>
            <a:r>
              <a:rPr lang="en-US" altLang="el-GR" dirty="0" smtClean="0">
                <a:latin typeface="Calibri" pitchFamily="34" charset="0"/>
              </a:rPr>
              <a:t>PT</a:t>
            </a:r>
            <a:r>
              <a:rPr lang="el-GR" altLang="el-GR" dirty="0" smtClean="0">
                <a:latin typeface="Calibri" pitchFamily="34" charset="0"/>
              </a:rPr>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29781155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 Τίτλος"/>
          <p:cNvSpPr>
            <a:spLocks noGrp="1"/>
          </p:cNvSpPr>
          <p:nvPr>
            <p:ph type="title"/>
          </p:nvPr>
        </p:nvSpPr>
        <p:spPr/>
        <p:txBody>
          <a:bodyPr/>
          <a:lstStyle/>
          <a:p>
            <a:r>
              <a:rPr lang="el-GR" altLang="el-GR" dirty="0">
                <a:latin typeface="Calibri" pitchFamily="34" charset="0"/>
              </a:rPr>
              <a:t>Αντιπηκτικά φάρμακα </a:t>
            </a:r>
            <a:r>
              <a:rPr lang="el-GR" altLang="el-GR" sz="3200" b="0" dirty="0" smtClean="0">
                <a:latin typeface="Calibri" pitchFamily="34" charset="0"/>
              </a:rPr>
              <a:t>(4 </a:t>
            </a:r>
            <a:r>
              <a:rPr lang="el-GR" altLang="el-GR" sz="3200" b="0" dirty="0">
                <a:latin typeface="Calibri" pitchFamily="34" charset="0"/>
              </a:rPr>
              <a:t>από 5)</a:t>
            </a:r>
            <a:endParaRPr lang="en-US" altLang="el-GR" sz="3600" dirty="0" smtClean="0"/>
          </a:p>
        </p:txBody>
      </p:sp>
      <p:sp>
        <p:nvSpPr>
          <p:cNvPr id="39939" name="2 - Θέση περιεχομένου"/>
          <p:cNvSpPr>
            <a:spLocks noGrp="1"/>
          </p:cNvSpPr>
          <p:nvPr>
            <p:ph idx="1"/>
          </p:nvPr>
        </p:nvSpPr>
        <p:spPr/>
        <p:txBody>
          <a:bodyPr>
            <a:normAutofit/>
          </a:bodyPr>
          <a:lstStyle/>
          <a:p>
            <a:pPr marL="0" indent="0" eaLnBrk="1" hangingPunct="1">
              <a:lnSpc>
                <a:spcPct val="100000"/>
              </a:lnSpc>
              <a:buNone/>
            </a:pPr>
            <a:r>
              <a:rPr lang="el-GR" altLang="el-GR" b="1" dirty="0" smtClean="0">
                <a:solidFill>
                  <a:srgbClr val="002060"/>
                </a:solidFill>
                <a:latin typeface="Calibri" pitchFamily="34" charset="0"/>
              </a:rPr>
              <a:t>Ηπαρίνη </a:t>
            </a:r>
          </a:p>
          <a:p>
            <a:pPr eaLnBrk="1" hangingPunct="1">
              <a:lnSpc>
                <a:spcPct val="100000"/>
              </a:lnSpc>
            </a:pPr>
            <a:r>
              <a:rPr lang="el-GR" altLang="el-GR" dirty="0" smtClean="0">
                <a:latin typeface="Calibri" pitchFamily="34" charset="0"/>
              </a:rPr>
              <a:t>Είναι </a:t>
            </a:r>
            <a:r>
              <a:rPr lang="el-GR" altLang="el-GR" dirty="0" smtClean="0">
                <a:latin typeface="Calibri" pitchFamily="34" charset="0"/>
              </a:rPr>
              <a:t>θεϊκή </a:t>
            </a:r>
            <a:r>
              <a:rPr lang="el-GR" altLang="el-GR" dirty="0" smtClean="0">
                <a:latin typeface="Calibri" pitchFamily="34" charset="0"/>
              </a:rPr>
              <a:t>γλυκοζαμινογλυκάνη.</a:t>
            </a:r>
          </a:p>
          <a:p>
            <a:pPr eaLnBrk="1" hangingPunct="1">
              <a:lnSpc>
                <a:spcPct val="100000"/>
              </a:lnSpc>
            </a:pPr>
            <a:r>
              <a:rPr lang="el-GR" altLang="el-GR" dirty="0" smtClean="0">
                <a:latin typeface="Calibri" pitchFamily="34" charset="0"/>
              </a:rPr>
              <a:t>Δεσμεύεται με την αντιθρομβίνη ΙΙΙ και πολλαπλασιάζει κατά 1000 φορές την δράση της εναντίον της θρομβίνης και των παραγόντων </a:t>
            </a:r>
            <a:r>
              <a:rPr lang="en-US" altLang="el-GR" dirty="0" smtClean="0">
                <a:latin typeface="Calibri" pitchFamily="34" charset="0"/>
              </a:rPr>
              <a:t>IXa</a:t>
            </a:r>
            <a:r>
              <a:rPr lang="el-GR" altLang="el-GR" dirty="0" smtClean="0">
                <a:latin typeface="Calibri" pitchFamily="34" charset="0"/>
              </a:rPr>
              <a:t>, </a:t>
            </a:r>
            <a:r>
              <a:rPr lang="en-US" altLang="el-GR" dirty="0" smtClean="0">
                <a:latin typeface="Calibri" pitchFamily="34" charset="0"/>
              </a:rPr>
              <a:t>Xa</a:t>
            </a:r>
            <a:r>
              <a:rPr lang="el-GR" altLang="el-GR" dirty="0" smtClean="0">
                <a:latin typeface="Calibri" pitchFamily="34" charset="0"/>
              </a:rPr>
              <a:t>.</a:t>
            </a:r>
            <a:endParaRPr lang="en-US" altLang="el-GR" dirty="0" smtClean="0">
              <a:latin typeface="Calibri" pitchFamily="34" charset="0"/>
            </a:endParaRPr>
          </a:p>
          <a:p>
            <a:pPr eaLnBrk="1" hangingPunct="1">
              <a:lnSpc>
                <a:spcPct val="100000"/>
              </a:lnSpc>
            </a:pPr>
            <a:r>
              <a:rPr lang="en-US" altLang="el-GR" dirty="0" smtClean="0">
                <a:latin typeface="Calibri" pitchFamily="34" charset="0"/>
              </a:rPr>
              <a:t>(*a=activated)</a:t>
            </a:r>
            <a:r>
              <a:rPr lang="el-GR" altLang="el-GR" dirty="0" smtClean="0">
                <a:latin typeface="Calibri" pitchFamily="34" charset="0"/>
              </a:rPr>
              <a:t>.</a:t>
            </a:r>
          </a:p>
          <a:p>
            <a:pPr eaLnBrk="1" hangingPunct="1">
              <a:lnSpc>
                <a:spcPct val="100000"/>
              </a:lnSpc>
            </a:pPr>
            <a:r>
              <a:rPr lang="el-GR" altLang="el-GR" dirty="0" smtClean="0">
                <a:latin typeface="Calibri" pitchFamily="34" charset="0"/>
              </a:rPr>
              <a:t>Δεν απορροφάται από το γαστρεντερικό σύστημα και χορηγείται ενδοφλεβίως σε συνεχή έγχυση.</a:t>
            </a:r>
          </a:p>
          <a:p>
            <a:pPr eaLnBrk="1" hangingPunct="1">
              <a:lnSpc>
                <a:spcPct val="100000"/>
              </a:lnSpc>
            </a:pPr>
            <a:r>
              <a:rPr lang="el-GR" altLang="el-GR" dirty="0" smtClean="0">
                <a:latin typeface="Calibri" pitchFamily="34" charset="0"/>
              </a:rPr>
              <a:t>Η καλσιπαρίνη χορηγείται υποδορίως.</a:t>
            </a:r>
          </a:p>
          <a:p>
            <a:pPr eaLnBrk="1" hangingPunct="1">
              <a:lnSpc>
                <a:spcPct val="100000"/>
              </a:lnSpc>
            </a:pPr>
            <a:r>
              <a:rPr lang="el-GR" altLang="el-GR" dirty="0" smtClean="0">
                <a:latin typeface="Calibri" pitchFamily="34" charset="0"/>
              </a:rPr>
              <a:t>Υπάρχει και χαμηλού μοριακού βάρους ηπαρίνη η οποία χορηγείται επίσης υποδορίως η </a:t>
            </a:r>
            <a:r>
              <a:rPr lang="en-US" altLang="el-GR" dirty="0" smtClean="0">
                <a:latin typeface="Calibri" pitchFamily="34" charset="0"/>
              </a:rPr>
              <a:t>Fraxiparine</a:t>
            </a:r>
            <a:r>
              <a:rPr lang="el-GR" altLang="el-GR" b="1" dirty="0" smtClean="0">
                <a:latin typeface="Calibri" pitchFamily="34" charset="0"/>
              </a:rPr>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1713318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 Τίτλος"/>
          <p:cNvSpPr>
            <a:spLocks noGrp="1"/>
          </p:cNvSpPr>
          <p:nvPr>
            <p:ph type="title"/>
          </p:nvPr>
        </p:nvSpPr>
        <p:spPr/>
        <p:txBody>
          <a:bodyPr>
            <a:normAutofit/>
          </a:bodyPr>
          <a:lstStyle/>
          <a:p>
            <a:r>
              <a:rPr lang="el-GR" altLang="el-GR" dirty="0" smtClean="0">
                <a:solidFill>
                  <a:srgbClr val="002060"/>
                </a:solidFill>
                <a:latin typeface="Calibri" pitchFamily="34" charset="0"/>
              </a:rPr>
              <a:t>Αντιυπερτασικά φάρμακα </a:t>
            </a:r>
            <a:r>
              <a:rPr lang="el-GR" altLang="el-GR" sz="3200" b="0" dirty="0" smtClean="0">
                <a:solidFill>
                  <a:srgbClr val="002060"/>
                </a:solidFill>
                <a:latin typeface="Calibri" pitchFamily="34" charset="0"/>
              </a:rPr>
              <a:t>(</a:t>
            </a:r>
            <a:r>
              <a:rPr lang="en-US" altLang="el-GR" sz="3200" b="0" dirty="0" smtClean="0">
                <a:solidFill>
                  <a:srgbClr val="002060"/>
                </a:solidFill>
                <a:latin typeface="Calibri" pitchFamily="34" charset="0"/>
              </a:rPr>
              <a:t>3</a:t>
            </a:r>
            <a:r>
              <a:rPr lang="el-GR" altLang="el-GR" sz="3200" b="0" dirty="0" smtClean="0">
                <a:solidFill>
                  <a:srgbClr val="002060"/>
                </a:solidFill>
                <a:latin typeface="Calibri" pitchFamily="34" charset="0"/>
              </a:rPr>
              <a:t> από </a:t>
            </a:r>
            <a:r>
              <a:rPr lang="en-US" altLang="el-GR" sz="3200" b="0" dirty="0" smtClean="0">
                <a:solidFill>
                  <a:srgbClr val="002060"/>
                </a:solidFill>
                <a:latin typeface="Calibri" pitchFamily="34" charset="0"/>
              </a:rPr>
              <a:t>3</a:t>
            </a:r>
            <a:r>
              <a:rPr lang="el-GR" altLang="el-GR" sz="3200" b="0" dirty="0" smtClean="0">
                <a:solidFill>
                  <a:srgbClr val="002060"/>
                </a:solidFill>
                <a:latin typeface="Calibri" pitchFamily="34" charset="0"/>
              </a:rPr>
              <a:t>) </a:t>
            </a:r>
            <a:endParaRPr lang="en-US" altLang="el-GR" sz="3200" b="0" dirty="0" smtClean="0">
              <a:latin typeface="Calibri" pitchFamily="34" charset="0"/>
            </a:endParaRPr>
          </a:p>
        </p:txBody>
      </p:sp>
      <p:sp>
        <p:nvSpPr>
          <p:cNvPr id="4099" name="2 - Θέση περιεχομένου"/>
          <p:cNvSpPr>
            <a:spLocks noGrp="1"/>
          </p:cNvSpPr>
          <p:nvPr>
            <p:ph idx="1"/>
          </p:nvPr>
        </p:nvSpPr>
        <p:spPr/>
        <p:txBody>
          <a:bodyPr>
            <a:noAutofit/>
          </a:bodyPr>
          <a:lstStyle/>
          <a:p>
            <a:pPr eaLnBrk="1" hangingPunct="1">
              <a:lnSpc>
                <a:spcPct val="110000"/>
              </a:lnSpc>
            </a:pPr>
            <a:r>
              <a:rPr lang="el-GR" altLang="el-GR" dirty="0" smtClean="0">
                <a:latin typeface="Calibri" pitchFamily="34" charset="0"/>
              </a:rPr>
              <a:t>Μέχρι σήμερα τα διουρητικά και οι β-αναστολείς έχουν υποστεί πολλές δοκιμές και έχουν αποδείξει ότι ελαττώνουν την αρτηριακή πίεση και οδηγούν σε ελαττωμένη νοσηρότητα και θνητότητα κυρίως σε σχέση με εγκεφαλικά επεισόδια και συμφορητική καρδιακή ανεπάρκεια.</a:t>
            </a:r>
          </a:p>
          <a:p>
            <a:pPr marL="514350" indent="-514350" eaLnBrk="1" hangingPunct="1">
              <a:lnSpc>
                <a:spcPct val="110000"/>
              </a:lnSpc>
              <a:buFont typeface="+mj-lt"/>
              <a:buAutoNum type="romanUcPeriod" startAt="2"/>
            </a:pPr>
            <a:r>
              <a:rPr lang="el-GR" altLang="el-GR" b="1" dirty="0" smtClean="0">
                <a:solidFill>
                  <a:srgbClr val="002060"/>
                </a:solidFill>
                <a:latin typeface="Calibri" pitchFamily="34" charset="0"/>
              </a:rPr>
              <a:t>Πολυθεραπεία </a:t>
            </a:r>
            <a:r>
              <a:rPr lang="el-GR" altLang="el-GR" dirty="0" smtClean="0">
                <a:latin typeface="Calibri" pitchFamily="34" charset="0"/>
              </a:rPr>
              <a:t>– Συνδυασμοί </a:t>
            </a:r>
            <a:endParaRPr lang="en-US" altLang="el-GR"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9550794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 Τίτλος"/>
          <p:cNvSpPr>
            <a:spLocks noGrp="1"/>
          </p:cNvSpPr>
          <p:nvPr>
            <p:ph type="title"/>
          </p:nvPr>
        </p:nvSpPr>
        <p:spPr/>
        <p:txBody>
          <a:bodyPr/>
          <a:lstStyle/>
          <a:p>
            <a:r>
              <a:rPr lang="el-GR" altLang="el-GR" dirty="0">
                <a:latin typeface="Calibri" pitchFamily="34" charset="0"/>
              </a:rPr>
              <a:t>Αντιπηκτικά φάρμακα </a:t>
            </a:r>
            <a:r>
              <a:rPr lang="el-GR" altLang="el-GR" sz="3200" b="0" dirty="0" smtClean="0">
                <a:latin typeface="Calibri" pitchFamily="34" charset="0"/>
              </a:rPr>
              <a:t>(5 </a:t>
            </a:r>
            <a:r>
              <a:rPr lang="el-GR" altLang="el-GR" sz="3200" b="0" dirty="0">
                <a:latin typeface="Calibri" pitchFamily="34" charset="0"/>
              </a:rPr>
              <a:t>από 5)</a:t>
            </a:r>
            <a:endParaRPr lang="en-US" altLang="el-GR" sz="3600" dirty="0" smtClean="0"/>
          </a:p>
        </p:txBody>
      </p:sp>
      <p:sp>
        <p:nvSpPr>
          <p:cNvPr id="40963" name="2 - Θέση περιεχομένου"/>
          <p:cNvSpPr>
            <a:spLocks noGrp="1"/>
          </p:cNvSpPr>
          <p:nvPr>
            <p:ph idx="1"/>
          </p:nvPr>
        </p:nvSpPr>
        <p:spPr/>
        <p:txBody>
          <a:bodyPr>
            <a:normAutofit/>
          </a:bodyPr>
          <a:lstStyle/>
          <a:p>
            <a:pPr eaLnBrk="1" hangingPunct="1">
              <a:lnSpc>
                <a:spcPct val="100000"/>
              </a:lnSpc>
            </a:pPr>
            <a:r>
              <a:rPr lang="el-GR" altLang="el-GR" dirty="0" smtClean="0">
                <a:latin typeface="Calibri" pitchFamily="34" charset="0"/>
              </a:rPr>
              <a:t>Η έναρξη της δράσης της ηπαρίνης είναι άμεση.</a:t>
            </a:r>
          </a:p>
          <a:p>
            <a:pPr eaLnBrk="1" hangingPunct="1">
              <a:lnSpc>
                <a:spcPct val="100000"/>
              </a:lnSpc>
            </a:pPr>
            <a:r>
              <a:rPr lang="el-GR" altLang="el-GR" dirty="0" smtClean="0">
                <a:latin typeface="Calibri" pitchFamily="34" charset="0"/>
              </a:rPr>
              <a:t>Διαρκεί 4 ώρες.  </a:t>
            </a:r>
          </a:p>
          <a:p>
            <a:pPr eaLnBrk="1" hangingPunct="1">
              <a:lnSpc>
                <a:spcPct val="100000"/>
              </a:lnSpc>
            </a:pPr>
            <a:r>
              <a:rPr lang="el-GR" altLang="el-GR" dirty="0" smtClean="0">
                <a:latin typeface="Calibri" pitchFamily="34" charset="0"/>
              </a:rPr>
              <a:t>Ο χρόνος ημισείας ζωής του φαρμάκου είναι 1.5 ώρες.</a:t>
            </a:r>
          </a:p>
          <a:p>
            <a:pPr eaLnBrk="1" hangingPunct="1">
              <a:lnSpc>
                <a:spcPct val="100000"/>
              </a:lnSpc>
            </a:pPr>
            <a:r>
              <a:rPr lang="el-GR" altLang="el-GR" dirty="0" smtClean="0">
                <a:latin typeface="Calibri" pitchFamily="34" charset="0"/>
              </a:rPr>
              <a:t>Η μέτρηση του αποτελέσματος δράσης γίνεται με τον χρόνο ενεργού θρομβοπλαστίνης (</a:t>
            </a:r>
            <a:r>
              <a:rPr lang="en-US" altLang="el-GR" dirty="0" smtClean="0">
                <a:latin typeface="Calibri" pitchFamily="34" charset="0"/>
              </a:rPr>
              <a:t>APTT</a:t>
            </a:r>
            <a:r>
              <a:rPr lang="el-GR" altLang="el-GR" dirty="0" smtClean="0">
                <a:latin typeface="Calibri" pitchFamily="34" charset="0"/>
              </a:rPr>
              <a:t>).</a:t>
            </a:r>
          </a:p>
          <a:p>
            <a:pPr eaLnBrk="1" hangingPunct="1">
              <a:lnSpc>
                <a:spcPct val="100000"/>
              </a:lnSpc>
            </a:pPr>
            <a:r>
              <a:rPr lang="el-GR" altLang="el-GR" dirty="0" smtClean="0">
                <a:latin typeface="Calibri" pitchFamily="34" charset="0"/>
              </a:rPr>
              <a:t>Το φάρμακο μεταβολίζεται στο ήπαρ.</a:t>
            </a:r>
          </a:p>
          <a:p>
            <a:pPr eaLnBrk="1" hangingPunct="1">
              <a:lnSpc>
                <a:spcPct val="100000"/>
              </a:lnSpc>
            </a:pPr>
            <a:r>
              <a:rPr lang="el-GR" altLang="el-GR" dirty="0" smtClean="0">
                <a:latin typeface="Calibri" pitchFamily="34" charset="0"/>
              </a:rPr>
              <a:t>Η ηπαρίνη μετριέται διεθνείς μονάδες (</a:t>
            </a:r>
            <a:r>
              <a:rPr lang="en-US" altLang="el-GR" dirty="0" smtClean="0">
                <a:latin typeface="Calibri" pitchFamily="34" charset="0"/>
              </a:rPr>
              <a:t>International Units</a:t>
            </a:r>
            <a:r>
              <a:rPr lang="el-GR" altLang="el-GR" dirty="0" smtClean="0">
                <a:latin typeface="Calibri" pitchFamily="34" charset="0"/>
              </a:rPr>
              <a:t> – </a:t>
            </a:r>
            <a:r>
              <a:rPr lang="en-US" altLang="el-GR" dirty="0" smtClean="0">
                <a:latin typeface="Calibri" pitchFamily="34" charset="0"/>
              </a:rPr>
              <a:t>IU</a:t>
            </a:r>
            <a:r>
              <a:rPr lang="el-GR" altLang="el-GR" dirty="0" smtClean="0">
                <a:latin typeface="Calibri" pitchFamily="34" charset="0"/>
              </a:rPr>
              <a:t>).</a:t>
            </a:r>
          </a:p>
          <a:p>
            <a:pPr eaLnBrk="1" hangingPunct="1">
              <a:lnSpc>
                <a:spcPct val="100000"/>
              </a:lnSpc>
            </a:pPr>
            <a:r>
              <a:rPr lang="el-GR" altLang="el-GR" dirty="0" smtClean="0">
                <a:latin typeface="Calibri" pitchFamily="34" charset="0"/>
              </a:rPr>
              <a:t>Επί αιμορραγίας </a:t>
            </a:r>
            <a:r>
              <a:rPr lang="el-GR" altLang="el-GR" b="1" dirty="0" smtClean="0">
                <a:solidFill>
                  <a:srgbClr val="002060"/>
                </a:solidFill>
                <a:latin typeface="Calibri" pitchFamily="34" charset="0"/>
              </a:rPr>
              <a:t>αντίδοτο αποτελεί η θειική πρωταμίνη (1 </a:t>
            </a:r>
            <a:r>
              <a:rPr lang="en-US" altLang="el-GR" b="1" dirty="0" smtClean="0">
                <a:solidFill>
                  <a:srgbClr val="002060"/>
                </a:solidFill>
                <a:latin typeface="Calibri" pitchFamily="34" charset="0"/>
              </a:rPr>
              <a:t>mg</a:t>
            </a:r>
            <a:r>
              <a:rPr lang="el-GR" altLang="el-GR" b="1" dirty="0" smtClean="0">
                <a:solidFill>
                  <a:srgbClr val="002060"/>
                </a:solidFill>
                <a:latin typeface="Calibri" pitchFamily="34" charset="0"/>
              </a:rPr>
              <a:t> πρωταμίνης για 100 μονάδες ηπαρίνης).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42317226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Μαρία </a:t>
            </a:r>
            <a:r>
              <a:rPr lang="en-US" sz="2000" dirty="0"/>
              <a:t>B</a:t>
            </a:r>
            <a:r>
              <a:rPr lang="el-GR" sz="2000" dirty="0" smtClean="0"/>
              <a:t>ενετίκου 2014. </a:t>
            </a:r>
            <a:r>
              <a:rPr lang="el-GR" sz="2000" dirty="0"/>
              <a:t>Μαρία </a:t>
            </a:r>
            <a:r>
              <a:rPr lang="en-US" sz="2000" dirty="0"/>
              <a:t>B</a:t>
            </a:r>
            <a:r>
              <a:rPr lang="el-GR" sz="2000" dirty="0"/>
              <a:t>ενετίκου. </a:t>
            </a:r>
            <a:r>
              <a:rPr lang="el-GR" sz="2000" dirty="0" smtClean="0"/>
              <a:t>«Φαρμακολογία. Ενότητα </a:t>
            </a:r>
            <a:r>
              <a:rPr lang="en-US" sz="2000" dirty="0" smtClean="0"/>
              <a:t>5:</a:t>
            </a:r>
            <a:r>
              <a:rPr lang="el-GR" sz="2000" dirty="0"/>
              <a:t> Αντιυπερτασικά, αντιστηθαγχικά, φάρμακα στο έμφραγμα, στην καρδιακή ανεπάρκεια, αντιαρρυθμικά και αντιπηκτικά </a:t>
            </a:r>
            <a:r>
              <a:rPr lang="el-GR" sz="2000" dirty="0" smtClean="0"/>
              <a:t>φάρμακα».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14184594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9882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 Τίτλος"/>
          <p:cNvSpPr>
            <a:spLocks noGrp="1"/>
          </p:cNvSpPr>
          <p:nvPr>
            <p:ph type="title"/>
          </p:nvPr>
        </p:nvSpPr>
        <p:spPr/>
        <p:txBody>
          <a:bodyPr>
            <a:normAutofit fontScale="90000"/>
          </a:bodyPr>
          <a:lstStyle/>
          <a:p>
            <a:r>
              <a:rPr lang="el-GR" altLang="el-GR" b="1" dirty="0" smtClean="0">
                <a:solidFill>
                  <a:srgbClr val="002060"/>
                </a:solidFill>
                <a:latin typeface="Calibri" pitchFamily="34" charset="0"/>
              </a:rPr>
              <a:t>Αντιυπερτασικά – β-αναστολείς </a:t>
            </a:r>
            <a:r>
              <a:rPr lang="el-GR" altLang="el-GR" sz="3600" b="0" dirty="0" smtClean="0">
                <a:solidFill>
                  <a:srgbClr val="002060"/>
                </a:solidFill>
                <a:latin typeface="Calibri" pitchFamily="34" charset="0"/>
              </a:rPr>
              <a:t>(1 από 4)</a:t>
            </a:r>
            <a:endParaRPr lang="en-US" altLang="el-GR" sz="3600" b="0" dirty="0" smtClean="0">
              <a:solidFill>
                <a:srgbClr val="002060"/>
              </a:solidFill>
              <a:latin typeface="Calibri" pitchFamily="34" charset="0"/>
            </a:endParaRPr>
          </a:p>
        </p:txBody>
      </p:sp>
      <p:sp>
        <p:nvSpPr>
          <p:cNvPr id="5123" name="2 - Θέση περιεχομένου"/>
          <p:cNvSpPr>
            <a:spLocks noGrp="1"/>
          </p:cNvSpPr>
          <p:nvPr>
            <p:ph idx="1"/>
          </p:nvPr>
        </p:nvSpPr>
        <p:spPr/>
        <p:txBody>
          <a:bodyPr>
            <a:normAutofit/>
          </a:bodyPr>
          <a:lstStyle/>
          <a:p>
            <a:pPr marL="514350" indent="-514350" eaLnBrk="1" hangingPunct="1">
              <a:lnSpc>
                <a:spcPct val="110000"/>
              </a:lnSpc>
              <a:buFont typeface="+mj-lt"/>
              <a:buAutoNum type="romanUcPeriod"/>
            </a:pPr>
            <a:r>
              <a:rPr lang="el-GR" altLang="el-GR" b="1" dirty="0" smtClean="0">
                <a:solidFill>
                  <a:srgbClr val="002060"/>
                </a:solidFill>
                <a:latin typeface="Calibri" pitchFamily="34" charset="0"/>
              </a:rPr>
              <a:t>Β-αναστολείς</a:t>
            </a:r>
            <a:r>
              <a:rPr lang="el-GR" altLang="el-GR" dirty="0" smtClean="0">
                <a:latin typeface="Calibri" pitchFamily="34" charset="0"/>
              </a:rPr>
              <a:t> – ανταγωνίζονται ΝΕ / Ε στους β-υποδοχείς</a:t>
            </a:r>
            <a:r>
              <a:rPr lang="en-US" altLang="el-GR" dirty="0" smtClean="0">
                <a:latin typeface="Calibri" pitchFamily="34" charset="0"/>
              </a:rPr>
              <a:t>.</a:t>
            </a:r>
            <a:endParaRPr lang="el-GR" altLang="el-GR" dirty="0" smtClean="0">
              <a:latin typeface="Calibri" pitchFamily="34" charset="0"/>
            </a:endParaRPr>
          </a:p>
          <a:p>
            <a:pPr eaLnBrk="1" hangingPunct="1">
              <a:lnSpc>
                <a:spcPct val="110000"/>
              </a:lnSpc>
            </a:pPr>
            <a:r>
              <a:rPr lang="el-GR" altLang="el-GR" dirty="0" smtClean="0">
                <a:latin typeface="Calibri" pitchFamily="34" charset="0"/>
              </a:rPr>
              <a:t>Προστατεύουν την καρδιά από την φθορά Ο2 που συμβαίνει από την ινότροπη δράση του συμπαθητικού συστήματος, μπλοκάροντας τους β-υποδοχείς και έτσι η καρδιακή λειτουργία δεν μπορεί να αυξηθεί πέραν των βασικών ορίων.  </a:t>
            </a:r>
          </a:p>
          <a:p>
            <a:pPr eaLnBrk="1" hangingPunct="1">
              <a:lnSpc>
                <a:spcPct val="110000"/>
              </a:lnSpc>
            </a:pPr>
            <a:r>
              <a:rPr lang="el-GR" altLang="el-GR" dirty="0" smtClean="0">
                <a:latin typeface="Calibri" pitchFamily="34" charset="0"/>
              </a:rPr>
              <a:t>Οι β-υποδοχείς ελαττώνουν την καρδιακή συχνότητα και ελαττώνουν την αυξημένη αρτηριακή πίεση.  Τοπικά χρησιμοποιούνται στην θεραπεία του γλαυκώματος.</a:t>
            </a:r>
            <a:endParaRPr lang="el-GR" altLang="el-GR" u="sng" dirty="0" smtClean="0">
              <a:latin typeface="Calibri"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2753976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 Τίτλος"/>
          <p:cNvSpPr>
            <a:spLocks noGrp="1"/>
          </p:cNvSpPr>
          <p:nvPr>
            <p:ph type="title"/>
          </p:nvPr>
        </p:nvSpPr>
        <p:spPr/>
        <p:txBody>
          <a:bodyPr/>
          <a:lstStyle/>
          <a:p>
            <a:r>
              <a:rPr lang="el-GR" altLang="el-GR" sz="3600" dirty="0">
                <a:latin typeface="Calibri" pitchFamily="34" charset="0"/>
              </a:rPr>
              <a:t>Αντιυπερτασικά – β-αναστολείς </a:t>
            </a:r>
            <a:r>
              <a:rPr lang="el-GR" altLang="el-GR" sz="3200" b="0" dirty="0" smtClean="0">
                <a:latin typeface="Calibri" pitchFamily="34" charset="0"/>
              </a:rPr>
              <a:t>(</a:t>
            </a:r>
            <a:r>
              <a:rPr lang="en-US" altLang="el-GR" sz="3200" b="0" dirty="0" smtClean="0">
                <a:latin typeface="Calibri" pitchFamily="34" charset="0"/>
              </a:rPr>
              <a:t>2</a:t>
            </a:r>
            <a:r>
              <a:rPr lang="el-GR" altLang="el-GR" sz="3200" b="0" dirty="0" smtClean="0">
                <a:latin typeface="Calibri" pitchFamily="34" charset="0"/>
              </a:rPr>
              <a:t> </a:t>
            </a:r>
            <a:r>
              <a:rPr lang="el-GR" altLang="el-GR" sz="3200" b="0" dirty="0">
                <a:latin typeface="Calibri" pitchFamily="34" charset="0"/>
              </a:rPr>
              <a:t>από 4)</a:t>
            </a:r>
            <a:endParaRPr lang="en-US" altLang="el-GR" sz="3600" dirty="0" smtClean="0"/>
          </a:p>
        </p:txBody>
      </p:sp>
      <p:sp>
        <p:nvSpPr>
          <p:cNvPr id="6147" name="2 - Θέση περιεχομένου"/>
          <p:cNvSpPr>
            <a:spLocks noGrp="1"/>
          </p:cNvSpPr>
          <p:nvPr>
            <p:ph idx="1"/>
          </p:nvPr>
        </p:nvSpPr>
        <p:spPr/>
        <p:txBody>
          <a:bodyPr/>
          <a:lstStyle/>
          <a:p>
            <a:pPr marL="0" indent="0" eaLnBrk="1" hangingPunct="1">
              <a:lnSpc>
                <a:spcPct val="100000"/>
              </a:lnSpc>
              <a:buNone/>
            </a:pPr>
            <a:r>
              <a:rPr lang="el-GR" altLang="el-GR" sz="2400" b="1" dirty="0" smtClean="0">
                <a:solidFill>
                  <a:srgbClr val="002060"/>
                </a:solidFill>
                <a:latin typeface="Calibri" pitchFamily="34" charset="0"/>
              </a:rPr>
              <a:t>Ανεπιθύμητες ενέργειες</a:t>
            </a:r>
          </a:p>
          <a:p>
            <a:pPr marL="457200" indent="-457200" eaLnBrk="1" hangingPunct="1">
              <a:lnSpc>
                <a:spcPct val="100000"/>
              </a:lnSpc>
              <a:buFont typeface="+mj-lt"/>
              <a:buAutoNum type="arabicPeriod"/>
            </a:pPr>
            <a:r>
              <a:rPr lang="el-GR" altLang="el-GR" sz="2400" dirty="0" smtClean="0">
                <a:latin typeface="Calibri" pitchFamily="34" charset="0"/>
              </a:rPr>
              <a:t>Συμφορητική καρδιακή ανεπάρκεια η οποία εμφανίζεται όταν μπλοκάρεται η συμπαθητική δραστηριότητα</a:t>
            </a:r>
          </a:p>
          <a:p>
            <a:pPr marL="457200" indent="-457200" eaLnBrk="1" hangingPunct="1">
              <a:lnSpc>
                <a:spcPct val="100000"/>
              </a:lnSpc>
              <a:buFont typeface="+mj-lt"/>
              <a:buAutoNum type="arabicPeriod"/>
            </a:pPr>
            <a:r>
              <a:rPr lang="el-GR" altLang="el-GR" sz="2400" dirty="0" smtClean="0">
                <a:latin typeface="Calibri" pitchFamily="34" charset="0"/>
              </a:rPr>
              <a:t>Βραδυκαρδία (Α-</a:t>
            </a:r>
            <a:r>
              <a:rPr lang="en-US" altLang="el-GR" sz="2400" dirty="0" smtClean="0">
                <a:latin typeface="Calibri" pitchFamily="34" charset="0"/>
              </a:rPr>
              <a:t>V block</a:t>
            </a:r>
            <a:r>
              <a:rPr lang="el-GR" altLang="el-GR" sz="2400" dirty="0" smtClean="0">
                <a:latin typeface="Calibri" pitchFamily="34" charset="0"/>
              </a:rPr>
              <a:t>)</a:t>
            </a:r>
          </a:p>
          <a:p>
            <a:pPr marL="457200" indent="-457200" eaLnBrk="1" hangingPunct="1">
              <a:lnSpc>
                <a:spcPct val="100000"/>
              </a:lnSpc>
              <a:buFont typeface="+mj-lt"/>
              <a:buAutoNum type="arabicPeriod"/>
            </a:pPr>
            <a:r>
              <a:rPr lang="el-GR" altLang="el-GR" sz="2400" dirty="0" smtClean="0">
                <a:latin typeface="Calibri" pitchFamily="34" charset="0"/>
              </a:rPr>
              <a:t>Βρογχικό άσθμα (παροξυσμική σύσπαση και συστολή του βρογχικού δένδρου)</a:t>
            </a:r>
          </a:p>
          <a:p>
            <a:pPr marL="457200" indent="-457200" eaLnBrk="1" hangingPunct="1">
              <a:lnSpc>
                <a:spcPct val="100000"/>
              </a:lnSpc>
              <a:buFont typeface="+mj-lt"/>
              <a:buAutoNum type="arabicPeriod"/>
            </a:pPr>
            <a:r>
              <a:rPr lang="el-GR" altLang="el-GR" sz="2400" dirty="0" smtClean="0">
                <a:latin typeface="Calibri" pitchFamily="34" charset="0"/>
              </a:rPr>
              <a:t>Υπογλυκαιμία σε διαβητικούς ασθενείς</a:t>
            </a:r>
          </a:p>
          <a:p>
            <a:pPr marL="457200" indent="-457200" eaLnBrk="1" hangingPunct="1">
              <a:lnSpc>
                <a:spcPct val="100000"/>
              </a:lnSpc>
              <a:buFont typeface="+mj-lt"/>
              <a:buAutoNum type="arabicPeriod"/>
            </a:pPr>
            <a:r>
              <a:rPr lang="el-GR" altLang="el-GR" sz="2400" dirty="0" smtClean="0">
                <a:latin typeface="Calibri" pitchFamily="34" charset="0"/>
              </a:rPr>
              <a:t>Διαταραχές αγγειακής λειτουργίας (</a:t>
            </a:r>
            <a:r>
              <a:rPr lang="en-US" altLang="el-GR" sz="2400" dirty="0" smtClean="0">
                <a:latin typeface="Calibri" pitchFamily="34" charset="0"/>
              </a:rPr>
              <a:t>cold hands and feet</a:t>
            </a:r>
            <a:r>
              <a:rPr lang="el-GR" altLang="el-GR" sz="2400" dirty="0" smtClean="0">
                <a:latin typeface="Calibri" pitchFamily="34" charset="0"/>
              </a:rPr>
              <a:t>)</a:t>
            </a:r>
          </a:p>
          <a:p>
            <a:pPr marL="457200" indent="-457200" eaLnBrk="1" hangingPunct="1">
              <a:lnSpc>
                <a:spcPct val="100000"/>
              </a:lnSpc>
              <a:buFont typeface="+mj-lt"/>
              <a:buAutoNum type="arabicPeriod"/>
            </a:pPr>
            <a:r>
              <a:rPr lang="el-GR" altLang="el-GR" sz="2400" dirty="0" smtClean="0">
                <a:latin typeface="Calibri" pitchFamily="34" charset="0"/>
              </a:rPr>
              <a:t>Έχουν μια αγχολυτική δράση (ελαττώνουν τις έκτακτες συστολές), αλλά αυξάνουν τον φόβο σκηνής (</a:t>
            </a:r>
            <a:r>
              <a:rPr lang="en-US" altLang="el-GR" sz="2400" dirty="0" smtClean="0">
                <a:latin typeface="Calibri" pitchFamily="34" charset="0"/>
              </a:rPr>
              <a:t>stage fright</a:t>
            </a:r>
            <a:r>
              <a:rPr lang="el-GR" altLang="el-GR" sz="2400" dirty="0" smtClean="0">
                <a:latin typeface="Calibri" pitchFamily="34" charset="0"/>
              </a:rPr>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4256098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Τίτλος"/>
          <p:cNvSpPr>
            <a:spLocks noGrp="1"/>
          </p:cNvSpPr>
          <p:nvPr>
            <p:ph type="title"/>
          </p:nvPr>
        </p:nvSpPr>
        <p:spPr/>
        <p:txBody>
          <a:bodyPr/>
          <a:lstStyle/>
          <a:p>
            <a:r>
              <a:rPr lang="el-GR" altLang="el-GR" sz="3600" dirty="0">
                <a:latin typeface="Calibri" pitchFamily="34" charset="0"/>
              </a:rPr>
              <a:t>Αντιυπερτασικά – β-αναστολείς </a:t>
            </a:r>
            <a:r>
              <a:rPr lang="el-GR" altLang="el-GR" sz="3200" b="0" dirty="0" smtClean="0">
                <a:latin typeface="Calibri" pitchFamily="34" charset="0"/>
              </a:rPr>
              <a:t>(</a:t>
            </a:r>
            <a:r>
              <a:rPr lang="en-US" altLang="el-GR" sz="3200" b="0" dirty="0" smtClean="0">
                <a:latin typeface="Calibri" pitchFamily="34" charset="0"/>
              </a:rPr>
              <a:t>3</a:t>
            </a:r>
            <a:r>
              <a:rPr lang="el-GR" altLang="el-GR" sz="3200" b="0" dirty="0" smtClean="0">
                <a:latin typeface="Calibri" pitchFamily="34" charset="0"/>
              </a:rPr>
              <a:t> </a:t>
            </a:r>
            <a:r>
              <a:rPr lang="el-GR" altLang="el-GR" sz="3200" b="0" dirty="0">
                <a:latin typeface="Calibri" pitchFamily="34" charset="0"/>
              </a:rPr>
              <a:t>από 4)</a:t>
            </a:r>
            <a:endParaRPr lang="en-US" altLang="el-GR" sz="3600" dirty="0" smtClean="0"/>
          </a:p>
        </p:txBody>
      </p:sp>
      <p:sp>
        <p:nvSpPr>
          <p:cNvPr id="7171" name="2 - Θέση περιεχομένου"/>
          <p:cNvSpPr>
            <a:spLocks noGrp="1"/>
          </p:cNvSpPr>
          <p:nvPr>
            <p:ph idx="1"/>
          </p:nvPr>
        </p:nvSpPr>
        <p:spPr/>
        <p:txBody>
          <a:bodyPr>
            <a:normAutofit/>
          </a:bodyPr>
          <a:lstStyle/>
          <a:p>
            <a:pPr eaLnBrk="1" hangingPunct="1"/>
            <a:r>
              <a:rPr lang="el-GR" altLang="el-GR" dirty="0" smtClean="0">
                <a:latin typeface="Calibri" pitchFamily="34" charset="0"/>
              </a:rPr>
              <a:t>Η βασική τους πλευρική δομή είναι η πλευρική άλυσος των β-συμπαθητικομιμητικών.  </a:t>
            </a:r>
          </a:p>
          <a:p>
            <a:pPr eaLnBrk="1" hangingPunct="1"/>
            <a:r>
              <a:rPr lang="el-GR" altLang="el-GR" dirty="0" smtClean="0">
                <a:latin typeface="Calibri" pitchFamily="34" charset="0"/>
              </a:rPr>
              <a:t>Η βασική δομή συνδέεται με αρωματικό δακτύλιο (πυρήνα) από μεθυλένιο και γέφυρα Ο2.  </a:t>
            </a:r>
          </a:p>
          <a:p>
            <a:pPr eaLnBrk="1" hangingPunct="1"/>
            <a:r>
              <a:rPr lang="el-GR" altLang="el-GR" dirty="0" smtClean="0">
                <a:latin typeface="Calibri" pitchFamily="34" charset="0"/>
              </a:rPr>
              <a:t>Οι αριστερόστροφες ουσίες έχουν 100 φορές μεγαλύτερη χημική συγγένεια με τον β-υποδοχέα.  Επειδή είναι «αμφίφιλα» έχουν μια σταθεροποιητική χημική δράση, διότι τα πιο λιπόφιλα εμποδίζουν την αντλία Να+ και την αγωγιμότητά της καρδιακής ίνας.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3780268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 Τίτλος"/>
          <p:cNvSpPr>
            <a:spLocks noGrp="1"/>
          </p:cNvSpPr>
          <p:nvPr>
            <p:ph type="title"/>
          </p:nvPr>
        </p:nvSpPr>
        <p:spPr/>
        <p:txBody>
          <a:bodyPr/>
          <a:lstStyle/>
          <a:p>
            <a:r>
              <a:rPr lang="el-GR" altLang="el-GR" sz="3600" dirty="0">
                <a:latin typeface="Calibri" pitchFamily="34" charset="0"/>
              </a:rPr>
              <a:t>Αντιυπερτασικά – β-αναστολείς </a:t>
            </a:r>
            <a:r>
              <a:rPr lang="el-GR" altLang="el-GR" sz="3200" b="0" dirty="0" smtClean="0">
                <a:latin typeface="Calibri" pitchFamily="34" charset="0"/>
              </a:rPr>
              <a:t>(</a:t>
            </a:r>
            <a:r>
              <a:rPr lang="en-US" altLang="el-GR" sz="3200" b="0" dirty="0" smtClean="0">
                <a:latin typeface="Calibri" pitchFamily="34" charset="0"/>
              </a:rPr>
              <a:t>4</a:t>
            </a:r>
            <a:r>
              <a:rPr lang="el-GR" altLang="el-GR" sz="3200" b="0" dirty="0" smtClean="0">
                <a:latin typeface="Calibri" pitchFamily="34" charset="0"/>
              </a:rPr>
              <a:t> </a:t>
            </a:r>
            <a:r>
              <a:rPr lang="el-GR" altLang="el-GR" sz="3200" b="0" dirty="0">
                <a:latin typeface="Calibri" pitchFamily="34" charset="0"/>
              </a:rPr>
              <a:t>από 4)</a:t>
            </a:r>
            <a:endParaRPr lang="en-US" altLang="el-GR" sz="3600" dirty="0" smtClean="0"/>
          </a:p>
        </p:txBody>
      </p:sp>
      <p:sp>
        <p:nvSpPr>
          <p:cNvPr id="8195" name="2 - Θέση περιεχομένου"/>
          <p:cNvSpPr>
            <a:spLocks noGrp="1"/>
          </p:cNvSpPr>
          <p:nvPr>
            <p:ph idx="1"/>
          </p:nvPr>
        </p:nvSpPr>
        <p:spPr/>
        <p:txBody>
          <a:bodyPr/>
          <a:lstStyle/>
          <a:p>
            <a:r>
              <a:rPr lang="el-GR" altLang="el-GR" b="1" dirty="0" smtClean="0">
                <a:solidFill>
                  <a:srgbClr val="002060"/>
                </a:solidFill>
                <a:latin typeface="Calibri" pitchFamily="34" charset="0"/>
              </a:rPr>
              <a:t>Μερικοί β-</a:t>
            </a:r>
            <a:r>
              <a:rPr lang="en-US" altLang="el-GR" b="1" dirty="0" smtClean="0">
                <a:solidFill>
                  <a:srgbClr val="002060"/>
                </a:solidFill>
                <a:latin typeface="Calibri" pitchFamily="34" charset="0"/>
              </a:rPr>
              <a:t>blockers</a:t>
            </a:r>
            <a:r>
              <a:rPr lang="el-GR" altLang="el-GR" b="1" dirty="0" smtClean="0">
                <a:solidFill>
                  <a:srgbClr val="002060"/>
                </a:solidFill>
                <a:latin typeface="Calibri" pitchFamily="34" charset="0"/>
              </a:rPr>
              <a:t> : </a:t>
            </a:r>
            <a:r>
              <a:rPr lang="el-GR" altLang="el-GR" dirty="0" smtClean="0">
                <a:latin typeface="Calibri" pitchFamily="34" charset="0"/>
              </a:rPr>
              <a:t>πινδολόλη, ισοπροτερενόλη, μετπρολόλη, ασεβουτόλη, ατενολόλη, προπαρανολόλη, αλπρενολόλη, σοταλόλη, τιμολόλη, βεταξολόλη και τερτατολόλη.</a:t>
            </a:r>
          </a:p>
          <a:p>
            <a:endParaRPr lang="en-US"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2225646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p:txBody>
          <a:bodyPr>
            <a:normAutofit fontScale="90000"/>
          </a:bodyPr>
          <a:lstStyle/>
          <a:p>
            <a:r>
              <a:rPr lang="el-GR" altLang="el-GR" sz="4400" b="1" dirty="0" smtClean="0">
                <a:solidFill>
                  <a:srgbClr val="002060"/>
                </a:solidFill>
                <a:latin typeface="Calibri" pitchFamily="34" charset="0"/>
              </a:rPr>
              <a:t>Αντιυπερτασικά – Διουρητικά </a:t>
            </a:r>
            <a:r>
              <a:rPr lang="el-GR" altLang="el-GR" sz="3600" b="0" dirty="0" smtClean="0">
                <a:solidFill>
                  <a:srgbClr val="002060"/>
                </a:solidFill>
                <a:latin typeface="Calibri" pitchFamily="34" charset="0"/>
              </a:rPr>
              <a:t>(1 από 2)</a:t>
            </a:r>
            <a:endParaRPr lang="en-US" altLang="el-GR" sz="3600" b="0" dirty="0" smtClean="0">
              <a:solidFill>
                <a:srgbClr val="002060"/>
              </a:solidFill>
            </a:endParaRPr>
          </a:p>
        </p:txBody>
      </p:sp>
      <p:sp>
        <p:nvSpPr>
          <p:cNvPr id="9219" name="2 - Θέση περιεχομένου"/>
          <p:cNvSpPr>
            <a:spLocks noGrp="1"/>
          </p:cNvSpPr>
          <p:nvPr>
            <p:ph idx="1"/>
          </p:nvPr>
        </p:nvSpPr>
        <p:spPr/>
        <p:txBody>
          <a:bodyPr>
            <a:normAutofit/>
          </a:bodyPr>
          <a:lstStyle/>
          <a:p>
            <a:pPr marL="571500" indent="-571500" eaLnBrk="1" hangingPunct="1">
              <a:lnSpc>
                <a:spcPct val="100000"/>
              </a:lnSpc>
              <a:buFont typeface="+mj-lt"/>
              <a:buAutoNum type="romanUcPeriod" startAt="2"/>
            </a:pPr>
            <a:r>
              <a:rPr lang="el-GR" altLang="el-GR" b="1" dirty="0" smtClean="0">
                <a:solidFill>
                  <a:srgbClr val="002060"/>
                </a:solidFill>
                <a:latin typeface="Calibri" pitchFamily="34" charset="0"/>
              </a:rPr>
              <a:t>ΔΙΟΥΡΗΤΙΚΑ</a:t>
            </a:r>
          </a:p>
          <a:p>
            <a:pPr eaLnBrk="1" hangingPunct="1">
              <a:lnSpc>
                <a:spcPct val="100000"/>
              </a:lnSpc>
            </a:pPr>
            <a:r>
              <a:rPr lang="el-GR" altLang="el-GR" dirty="0" smtClean="0">
                <a:latin typeface="Calibri" pitchFamily="34" charset="0"/>
              </a:rPr>
              <a:t>Έχουν απ’ ευθείας νεφρική δράση.</a:t>
            </a:r>
          </a:p>
          <a:p>
            <a:pPr eaLnBrk="1" hangingPunct="1">
              <a:lnSpc>
                <a:spcPct val="100000"/>
              </a:lnSpc>
            </a:pPr>
            <a:r>
              <a:rPr lang="el-GR" altLang="el-GR" dirty="0" smtClean="0">
                <a:latin typeface="Calibri" pitchFamily="34" charset="0"/>
              </a:rPr>
              <a:t>Χρησιμεύουν για</a:t>
            </a:r>
          </a:p>
          <a:p>
            <a:pPr lvl="1">
              <a:lnSpc>
                <a:spcPct val="100000"/>
              </a:lnSpc>
              <a:buFont typeface="Courier New" panose="02070309020205020404" pitchFamily="49" charset="0"/>
              <a:buChar char="o"/>
            </a:pPr>
            <a:r>
              <a:rPr lang="el-GR" altLang="el-GR" dirty="0" smtClean="0">
                <a:latin typeface="Calibri" pitchFamily="34" charset="0"/>
              </a:rPr>
              <a:t>Απομάκρυνση οιδημάτων</a:t>
            </a:r>
            <a:r>
              <a:rPr lang="en-US" altLang="el-GR" dirty="0" smtClean="0">
                <a:latin typeface="Calibri" pitchFamily="34" charset="0"/>
              </a:rPr>
              <a:t>,</a:t>
            </a:r>
            <a:endParaRPr lang="el-GR" altLang="el-GR" dirty="0" smtClean="0">
              <a:latin typeface="Calibri" pitchFamily="34" charset="0"/>
            </a:endParaRPr>
          </a:p>
          <a:p>
            <a:pPr lvl="1">
              <a:lnSpc>
                <a:spcPct val="100000"/>
              </a:lnSpc>
              <a:buFont typeface="Courier New" panose="02070309020205020404" pitchFamily="49" charset="0"/>
              <a:buChar char="o"/>
            </a:pPr>
            <a:r>
              <a:rPr lang="el-GR" altLang="el-GR" dirty="0" smtClean="0">
                <a:latin typeface="Calibri" pitchFamily="34" charset="0"/>
              </a:rPr>
              <a:t>Αντιυπερτασική αγωγή</a:t>
            </a:r>
            <a:r>
              <a:rPr lang="en-US" altLang="el-GR" dirty="0" smtClean="0">
                <a:latin typeface="Calibri" pitchFamily="34" charset="0"/>
              </a:rPr>
              <a:t>,</a:t>
            </a:r>
            <a:endParaRPr lang="el-GR" altLang="el-GR" dirty="0" smtClean="0">
              <a:latin typeface="Calibri" pitchFamily="34" charset="0"/>
            </a:endParaRPr>
          </a:p>
          <a:p>
            <a:pPr lvl="1">
              <a:lnSpc>
                <a:spcPct val="100000"/>
              </a:lnSpc>
              <a:buFont typeface="Courier New" panose="02070309020205020404" pitchFamily="49" charset="0"/>
              <a:buChar char="o"/>
            </a:pPr>
            <a:r>
              <a:rPr lang="el-GR" altLang="el-GR" dirty="0" smtClean="0">
                <a:latin typeface="Calibri" pitchFamily="34" charset="0"/>
              </a:rPr>
              <a:t>Συμφορητική καρδιακή ανεπάρκεια</a:t>
            </a:r>
            <a:r>
              <a:rPr lang="en-US" altLang="el-GR" dirty="0" smtClean="0">
                <a:latin typeface="Calibri" pitchFamily="34" charset="0"/>
              </a:rPr>
              <a:t>,</a:t>
            </a:r>
            <a:endParaRPr lang="el-GR" altLang="el-GR" dirty="0" smtClean="0">
              <a:latin typeface="Calibri" pitchFamily="34" charset="0"/>
            </a:endParaRPr>
          </a:p>
          <a:p>
            <a:pPr lvl="1">
              <a:lnSpc>
                <a:spcPct val="100000"/>
              </a:lnSpc>
              <a:buFont typeface="Courier New" panose="02070309020205020404" pitchFamily="49" charset="0"/>
              <a:buChar char="o"/>
            </a:pPr>
            <a:r>
              <a:rPr lang="el-GR" altLang="el-GR" dirty="0" smtClean="0">
                <a:latin typeface="Calibri" pitchFamily="34" charset="0"/>
              </a:rPr>
              <a:t>Προφύλαξη στην νεφρική ανεπάρκεια ειδικά μετά από μαζική αιμορραγία και κυκλοφορική ανεπάρκεια</a:t>
            </a:r>
            <a:r>
              <a:rPr lang="en-US" altLang="el-GR" dirty="0" smtClean="0">
                <a:latin typeface="Calibri" pitchFamily="34" charset="0"/>
              </a:rPr>
              <a:t>.</a:t>
            </a:r>
            <a:endParaRPr lang="el-GR" altLang="el-GR" dirty="0" smtClean="0">
              <a:latin typeface="Calibri" pitchFamily="34" charset="0"/>
            </a:endParaRPr>
          </a:p>
          <a:p>
            <a:pPr eaLnBrk="1" hangingPunct="1">
              <a:lnSpc>
                <a:spcPct val="100000"/>
              </a:lnSpc>
            </a:pPr>
            <a:r>
              <a:rPr lang="el-GR" altLang="el-GR" dirty="0" smtClean="0">
                <a:latin typeface="Calibri" pitchFamily="34" charset="0"/>
              </a:rPr>
              <a:t>Μπορεί να προκαλέσουν υπόταση και κυκλοφορική καταπληξία (</a:t>
            </a:r>
            <a:r>
              <a:rPr lang="en-US" altLang="el-GR" dirty="0" smtClean="0">
                <a:latin typeface="Calibri" pitchFamily="34" charset="0"/>
              </a:rPr>
              <a:t>collapse</a:t>
            </a:r>
            <a:r>
              <a:rPr lang="el-GR" altLang="el-GR" dirty="0" smtClean="0">
                <a:latin typeface="Calibri" pitchFamily="34" charset="0"/>
              </a:rPr>
              <a:t>, </a:t>
            </a:r>
            <a:r>
              <a:rPr lang="en-US" altLang="el-GR" dirty="0" smtClean="0">
                <a:latin typeface="Calibri" pitchFamily="34" charset="0"/>
              </a:rPr>
              <a:t>shock</a:t>
            </a:r>
            <a:r>
              <a:rPr lang="el-GR" altLang="el-GR" dirty="0" smtClean="0">
                <a:latin typeface="Calibri" pitchFamily="34" charset="0"/>
              </a:rPr>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23290467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61c5766cdc779903e85906c75e3b35d5a305d1"/>
</p:tagLst>
</file>

<file path=ppt/theme/theme1.xml><?xml version="1.0" encoding="utf-8"?>
<a:theme xmlns:a="http://schemas.openxmlformats.org/drawingml/2006/main" name="OC_template_updated">
  <a:themeElements>
    <a:clrScheme name="Προσαρμοσμένο 12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_phar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TotalTime>
  <Words>2829</Words>
  <Application>Microsoft Office PowerPoint</Application>
  <PresentationFormat>Προβολή στην οθόνη (4:3)</PresentationFormat>
  <Paragraphs>321</Paragraphs>
  <Slides>47</Slides>
  <Notes>11</Notes>
  <HiddenSlides>0</HiddenSlides>
  <MMClips>0</MMClips>
  <ScaleCrop>false</ScaleCrop>
  <HeadingPairs>
    <vt:vector size="4" baseType="variant">
      <vt:variant>
        <vt:lpstr>Θέμα</vt:lpstr>
      </vt:variant>
      <vt:variant>
        <vt:i4>2</vt:i4>
      </vt:variant>
      <vt:variant>
        <vt:lpstr>Τίτλοι διαφανειών</vt:lpstr>
      </vt:variant>
      <vt:variant>
        <vt:i4>47</vt:i4>
      </vt:variant>
    </vt:vector>
  </HeadingPairs>
  <TitlesOfParts>
    <vt:vector size="49" baseType="lpstr">
      <vt:lpstr>OC_template_updated</vt:lpstr>
      <vt:lpstr>template_pharm</vt:lpstr>
      <vt:lpstr>Φαρμακολογία</vt:lpstr>
      <vt:lpstr>Αντιυπερτασικά φάρμακα (1 από 3) </vt:lpstr>
      <vt:lpstr>Αντιυπερτασικά φάρμακα (2 από 3) </vt:lpstr>
      <vt:lpstr>Αντιυπερτασικά φάρμακα (3 από 3) </vt:lpstr>
      <vt:lpstr>Αντιυπερτασικά – β-αναστολείς (1 από 4)</vt:lpstr>
      <vt:lpstr>Αντιυπερτασικά – β-αναστολείς (2 από 4)</vt:lpstr>
      <vt:lpstr>Αντιυπερτασικά – β-αναστολείς (3 από 4)</vt:lpstr>
      <vt:lpstr>Αντιυπερτασικά – β-αναστολείς (4 από 4)</vt:lpstr>
      <vt:lpstr>Αντιυπερτασικά – Διουρητικά (1 από 2)</vt:lpstr>
      <vt:lpstr>Αντιυπερτασικά – Διουρητικά (2 από 2)</vt:lpstr>
      <vt:lpstr>Αντιυπερτασικά - Ανταγωνιστές ασβεστίου </vt:lpstr>
      <vt:lpstr>Αντιυπερτασικά – ανταγωνιστές του μεττρεπτικού ενζύμου της αγγιοτενσίνης (αΜΕΑ)</vt:lpstr>
      <vt:lpstr>Αντιυπερτασικά – ειδικές καταστάσεις (1 από 2)</vt:lpstr>
      <vt:lpstr>Αντιυπερτασικά – ειδικές καταστάσεις (2 από 2)</vt:lpstr>
      <vt:lpstr>Αντιστηθαγχικά φάρμακα (1 από 6)</vt:lpstr>
      <vt:lpstr>Αντιστηθαγχικά φάρμακα (2 από 6)</vt:lpstr>
      <vt:lpstr>Αντιστηθαγχικά φάρμακα (3 από 6)</vt:lpstr>
      <vt:lpstr>Αντιστηθαγχικά φάρμακα (4 από 6)</vt:lpstr>
      <vt:lpstr>Αντιστηθαγχικά φάρμακα (5 από 6)</vt:lpstr>
      <vt:lpstr>Αντιστηθαγχικά φάρμακα (6 από 6)</vt:lpstr>
      <vt:lpstr>Καρδιακή ανεπάρκεια – Καρδιακές γλυκοσίδες (1 από 5)</vt:lpstr>
      <vt:lpstr>Καρδιακή ανεπάρκεια – Καρδιακές γλυκοσίδες (2 από 5)</vt:lpstr>
      <vt:lpstr>Καρδιακή ανεπάρκεια – Καρδιακές γλυκοσίδες (3 από 5)</vt:lpstr>
      <vt:lpstr>Καρδιακή ανεπάρκεια – Καρδιακές γλυκοσίδες (4 από 5)</vt:lpstr>
      <vt:lpstr>Καρδιακή ανεπάρκεια – Καρδιακές γλυκοσίδες (5 από 5)</vt:lpstr>
      <vt:lpstr>Οξύ έμφραγμα του μυοκαρδίου</vt:lpstr>
      <vt:lpstr>Φάρμακα κατά του εμφράγματος (1 από 2)</vt:lpstr>
      <vt:lpstr>Φάρμακα κατά του εμφράγματος (2 από 2)</vt:lpstr>
      <vt:lpstr>Υπόταση</vt:lpstr>
      <vt:lpstr>Αντιαρρυθμικά φάρμακα</vt:lpstr>
      <vt:lpstr>Θεωρία σχετικά με τα αντιαρρυθμικά φάρμακα</vt:lpstr>
      <vt:lpstr>Τάξεις αντιαρρυθμικών (1 από 3)</vt:lpstr>
      <vt:lpstr>Τάξεις αντιαρρυθμικών (2 από 3)</vt:lpstr>
      <vt:lpstr>Τάξεις αντιαρρυθμικών (3 από 3)</vt:lpstr>
      <vt:lpstr>Φάρμακα που επηρεάζουν την πήξη του αίματος</vt:lpstr>
      <vt:lpstr>Αντιπηκτικά φάρμακα (1 από 5)</vt:lpstr>
      <vt:lpstr>Αντιπηκτικά φάρμακα (2 από 5)</vt:lpstr>
      <vt:lpstr>Αντιπηκτικά φάρμακα (3 από 5)</vt:lpstr>
      <vt:lpstr>Αντιπηκτικά φάρμακα (4 από 5)</vt:lpstr>
      <vt:lpstr>Αντιπηκτικά φάρμακα (5 από 5)</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41</cp:revision>
  <dcterms:created xsi:type="dcterms:W3CDTF">2013-03-04T13:35:19Z</dcterms:created>
  <dcterms:modified xsi:type="dcterms:W3CDTF">2015-02-13T09:06:46Z</dcterms:modified>
</cp:coreProperties>
</file>