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31"/>
  </p:notesMasterIdLst>
  <p:handoutMasterIdLst>
    <p:handoutMasterId r:id="rId32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57" r:id="rId24"/>
    <p:sldId id="262" r:id="rId25"/>
    <p:sldId id="264" r:id="rId26"/>
    <p:sldId id="288" r:id="rId27"/>
    <p:sldId id="289" r:id="rId28"/>
    <p:sldId id="266" r:id="rId29"/>
    <p:sldId id="261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668B4D-4321-4FE2-829C-CCF7492AB3D3}" type="slidenum">
              <a:rPr lang="el-GR" altLang="el-GR" smtClean="0"/>
              <a:pPr eaLnBrk="1" hangingPunct="1">
                <a:spcBef>
                  <a:spcPct val="0"/>
                </a:spcBef>
              </a:pPr>
              <a:t>9</a:t>
            </a:fld>
            <a:endParaRPr lang="el-GR" altLang="el-G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C43BBC-0B74-45BC-A16C-6CB6E666E4AB}" type="slidenum">
              <a:rPr lang="el-GR" altLang="el-GR" smtClean="0"/>
              <a:pPr eaLnBrk="1" hangingPunct="1">
                <a:spcBef>
                  <a:spcPct val="0"/>
                </a:spcBef>
              </a:pPr>
              <a:t>10</a:t>
            </a:fld>
            <a:endParaRPr lang="el-GR" altLang="el-G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5DFC4C-E1AE-489D-9C6A-5438BD0E8109}" type="slidenum">
              <a:rPr lang="el-GR" altLang="el-GR" smtClean="0"/>
              <a:pPr eaLnBrk="1" hangingPunct="1">
                <a:spcBef>
                  <a:spcPct val="0"/>
                </a:spcBef>
              </a:pPr>
              <a:t>11</a:t>
            </a:fld>
            <a:endParaRPr lang="el-GR" altLang="el-G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82CD7E-2E6C-4231-AB04-A800DA6E0DA3}" type="slidenum">
              <a:rPr lang="el-GR" altLang="el-GR" smtClean="0"/>
              <a:pPr eaLnBrk="1" hangingPunct="1">
                <a:spcBef>
                  <a:spcPct val="0"/>
                </a:spcBef>
              </a:pPr>
              <a:t>12</a:t>
            </a:fld>
            <a:endParaRPr lang="el-GR" altLang="el-G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57863B-4A3D-4252-86BF-E262297D48B1}" type="slidenum">
              <a:rPr lang="el-GR" altLang="el-GR" smtClean="0"/>
              <a:pPr eaLnBrk="1" hangingPunct="1">
                <a:spcBef>
                  <a:spcPct val="0"/>
                </a:spcBef>
              </a:pPr>
              <a:t>13</a:t>
            </a:fld>
            <a:endParaRPr lang="el-GR" altLang="el-G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927100"/>
            <a:ext cx="5113338" cy="38354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534B6D-7439-4363-A9D4-9DCA26733C1B}" type="slidenum">
              <a:rPr lang="el-GR" altLang="el-GR" smtClean="0"/>
              <a:pPr eaLnBrk="1" hangingPunct="1">
                <a:spcBef>
                  <a:spcPct val="0"/>
                </a:spcBef>
              </a:pPr>
              <a:t>14</a:t>
            </a:fld>
            <a:endParaRPr lang="el-GR" alt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CA1CC0-DD96-42B7-9ECF-24671DA0983F}" type="slidenum">
              <a:rPr lang="el-GR" altLang="el-GR" smtClean="0"/>
              <a:pPr eaLnBrk="1" hangingPunct="1">
                <a:spcBef>
                  <a:spcPct val="0"/>
                </a:spcBef>
              </a:pPr>
              <a:t>15</a:t>
            </a:fld>
            <a:endParaRPr lang="el-GR" altLang="el-G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631" y="4874789"/>
            <a:ext cx="5683250" cy="46060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l-GR" altLang="el-G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5B67BA-E4D4-4015-A2BC-4FABA9198657}" type="slidenum">
              <a:rPr lang="el-GR" altLang="el-GR" smtClean="0"/>
              <a:pPr eaLnBrk="1" hangingPunct="1">
                <a:spcBef>
                  <a:spcPct val="0"/>
                </a:spcBef>
              </a:pPr>
              <a:t>16</a:t>
            </a:fld>
            <a:endParaRPr lang="el-GR" altLang="el-G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0A6884-2FA3-46EA-ADA0-9305CD829613}" type="slidenum">
              <a:rPr lang="el-GR" altLang="el-GR" smtClean="0"/>
              <a:pPr eaLnBrk="1" hangingPunct="1">
                <a:spcBef>
                  <a:spcPct val="0"/>
                </a:spcBef>
              </a:pPr>
              <a:t>17</a:t>
            </a:fld>
            <a:endParaRPr lang="el-GR" altLang="el-G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8826B0-3F32-4D49-B435-902684174F15}" type="slidenum">
              <a:rPr lang="el-GR" altLang="el-GR" smtClean="0"/>
              <a:pPr eaLnBrk="1" hangingPunct="1">
                <a:spcBef>
                  <a:spcPct val="0"/>
                </a:spcBef>
              </a:pPr>
              <a:t>18</a:t>
            </a:fld>
            <a:endParaRPr lang="el-GR" altLang="el-G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l-GR" altLang="el-G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AD6261-6FE1-4B42-9757-09D6621A6D5F}" type="slidenum">
              <a:rPr lang="el-GR" altLang="el-GR" smtClean="0"/>
              <a:pPr eaLnBrk="1" hangingPunct="1">
                <a:spcBef>
                  <a:spcPct val="0"/>
                </a:spcBef>
              </a:pPr>
              <a:t>1</a:t>
            </a:fld>
            <a:endParaRPr lang="el-GR" altLang="el-G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774275-2A25-4DEA-B910-73189CC7C8DB}" type="slidenum">
              <a:rPr lang="el-GR" altLang="el-GR" smtClean="0"/>
              <a:pPr eaLnBrk="1" hangingPunct="1">
                <a:spcBef>
                  <a:spcPct val="0"/>
                </a:spcBef>
              </a:pPr>
              <a:t>19</a:t>
            </a:fld>
            <a:endParaRPr lang="el-GR" altLang="el-G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graphicFrame>
        <p:nvGraphicFramePr>
          <p:cNvPr id="46084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389569" y="4972494"/>
          <a:ext cx="4035502" cy="195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Έγγραφο" r:id="rId5" imgW="5435590" imgH="2475760" progId="Word.Document.8">
                  <p:embed/>
                </p:oleObj>
              </mc:Choice>
              <mc:Fallback>
                <p:oleObj name="Έγγραφο" r:id="rId5" imgW="5435590" imgH="2475760" progId="Word.Document.8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569" y="4972494"/>
                        <a:ext cx="4035502" cy="195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940630" y="7170348"/>
            <a:ext cx="5073157" cy="24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042" tIns="49021" rIns="98042" bIns="49021" anchor="ctr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l-GR">
                <a:latin typeface="Tahoma" charset="0"/>
              </a:rPr>
              <a:t>Ειδικότερα για τους εσωτερικούς</a:t>
            </a:r>
            <a:r>
              <a:rPr lang="el-GR" altLang="el-GR" sz="1900">
                <a:latin typeface="Tahoma" charset="0"/>
              </a:rPr>
              <a:t> </a:t>
            </a:r>
            <a:r>
              <a:rPr lang="el-GR" altLang="el-GR">
                <a:latin typeface="Tahoma" charset="0"/>
              </a:rPr>
              <a:t>παράγοντας που καθορίζουν την Ποιότητα Ανάλυσης, οι εσωτερικοί μόνιμοι παράγοντες αναφέρονται στην εφαρμογή της μεθόδου στο Εργαστήριο. Η μέθοδος ελέγχεται για την εγκυρότητά της. Οι εξωτερικοί μόνιμοι παράγοντες σχετίζονται με όλα τα τυχαία σφάλματα που μπορεί να συμβούν εντός του Εργαστηρίου, και ο εντοπισμός τους είναι ευθύνη του Εσωτερικού Ποιοτικού Ελέγχου. Η διαχείριση των εσωτερικών σφαλμάτων δεν είναι μόνο αντικείμενο της αναλυτικής φάσης αλλά αφορά και στην εκπαίδευση και την κατάρτιση του προσωπικού, την προ-αναλυτική και μετά-αναλυτική φάση.  Ο πίνακας  5  παρουσιάζει περιληπτικά τα κυριότερα στοιχεία της Διαχείρισης Ποιότητας Ανάλυσης. </a:t>
            </a:r>
          </a:p>
          <a:p>
            <a:pPr>
              <a:spcBef>
                <a:spcPct val="0"/>
              </a:spcBef>
            </a:pPr>
            <a:endParaRPr lang="el-GR" alt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23DAF-D0E4-4B40-89A5-86456E3C0460}" type="slidenum">
              <a:rPr lang="el-GR" altLang="el-GR" smtClean="0"/>
              <a:pPr eaLnBrk="1" hangingPunct="1">
                <a:spcBef>
                  <a:spcPct val="0"/>
                </a:spcBef>
              </a:pPr>
              <a:t>20</a:t>
            </a:fld>
            <a:endParaRPr lang="el-GR" altLang="el-G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DED704-4D25-472F-82AD-1B1F9FA6678F}" type="slidenum">
              <a:rPr lang="el-GR" altLang="el-GR" smtClean="0"/>
              <a:pPr eaLnBrk="1" hangingPunct="1">
                <a:spcBef>
                  <a:spcPct val="0"/>
                </a:spcBef>
              </a:pPr>
              <a:t>2</a:t>
            </a:fld>
            <a:endParaRPr lang="el-GR" altLang="el-G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37C934-8276-403D-842B-4A1D3E399E6C}" type="slidenum">
              <a:rPr lang="el-GR" altLang="el-GR" smtClean="0"/>
              <a:pPr eaLnBrk="1" hangingPunct="1">
                <a:spcBef>
                  <a:spcPct val="0"/>
                </a:spcBef>
              </a:pPr>
              <a:t>3</a:t>
            </a:fld>
            <a:endParaRPr lang="el-GR" altLang="el-G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C8A9A4-D91B-4623-9BA2-026D2DB53E16}" type="slidenum">
              <a:rPr lang="el-GR" altLang="el-GR" smtClean="0"/>
              <a:pPr eaLnBrk="1" hangingPunct="1">
                <a:spcBef>
                  <a:spcPct val="0"/>
                </a:spcBef>
              </a:pPr>
              <a:t>4</a:t>
            </a:fld>
            <a:endParaRPr lang="el-GR" altLang="el-G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07" y="4860831"/>
            <a:ext cx="5683250" cy="50928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DD084E-B9AC-4475-9E38-8085A064B1E3}" type="slidenum">
              <a:rPr lang="el-GR" altLang="el-GR" smtClean="0"/>
              <a:pPr eaLnBrk="1" hangingPunct="1">
                <a:spcBef>
                  <a:spcPct val="0"/>
                </a:spcBef>
              </a:pPr>
              <a:t>5</a:t>
            </a:fld>
            <a:endParaRPr lang="el-GR" altLang="el-G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07" y="4634016"/>
            <a:ext cx="5683250" cy="53999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b="1" smtClean="0"/>
              <a:t>Σημείο φλεβοκέντησης</a:t>
            </a:r>
            <a:r>
              <a:rPr lang="el-GR" altLang="el-GR" smtClean="0"/>
              <a:t>: Προτιμώνται οι μεγάλες φλέβες του βραχίονα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	Δεν θα πρέπει να υπάρχουν υπολείμματα αλκοόλης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	Σφάλμα=ανάμιξη με </a:t>
            </a:r>
            <a:r>
              <a:rPr lang="en-US" altLang="el-GR" smtClean="0"/>
              <a:t>Dextran </a:t>
            </a:r>
            <a:endParaRPr lang="el-GR" altLang="el-GR" smtClean="0"/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	Για καθετήρες= τα πρώτα 5 </a:t>
            </a:r>
            <a:r>
              <a:rPr lang="en-US" altLang="el-GR" smtClean="0"/>
              <a:t>mL</a:t>
            </a:r>
            <a:r>
              <a:rPr lang="el-GR" altLang="el-GR" smtClean="0"/>
              <a:t>  αίματος ή όγκος αίματος </a:t>
            </a:r>
            <a:r>
              <a:rPr lang="en-US" altLang="el-GR" smtClean="0"/>
              <a:t>	</a:t>
            </a:r>
            <a:r>
              <a:rPr lang="el-GR" altLang="el-GR" smtClean="0"/>
              <a:t>ίσος με αυτόν του καθετήρα συν 2</a:t>
            </a:r>
            <a:r>
              <a:rPr lang="en-US" altLang="el-GR" smtClean="0"/>
              <a:t>mL</a:t>
            </a:r>
            <a:r>
              <a:rPr lang="el-GR" altLang="el-GR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b="1" smtClean="0"/>
              <a:t>Περίδεση:</a:t>
            </a:r>
            <a:r>
              <a:rPr lang="el-GR" altLang="el-GR" smtClean="0"/>
              <a:t> 	αύξηση του παράγοντα </a:t>
            </a:r>
            <a:r>
              <a:rPr lang="en-US" altLang="el-GR" smtClean="0"/>
              <a:t>VIII</a:t>
            </a:r>
            <a:r>
              <a:rPr lang="el-GR" altLang="el-GR" smtClean="0"/>
              <a:t>, του </a:t>
            </a:r>
            <a:r>
              <a:rPr lang="en-US" altLang="el-GR" smtClean="0"/>
              <a:t>tPA</a:t>
            </a:r>
            <a:r>
              <a:rPr lang="el-GR" altLang="el-GR" smtClean="0"/>
              <a:t>, του </a:t>
            </a:r>
            <a:r>
              <a:rPr lang="en-US" altLang="el-GR" smtClean="0"/>
              <a:t>vWF</a:t>
            </a:r>
            <a:r>
              <a:rPr lang="el-GR" altLang="el-GR" smtClean="0"/>
              <a:t> και των 	παραγόντων 	ινωδόλυσης. </a:t>
            </a:r>
            <a:endParaRPr lang="el-GR" altLang="el-GR" b="1" smtClean="0"/>
          </a:p>
          <a:p>
            <a:pPr eaLnBrk="1" hangingPunct="1">
              <a:lnSpc>
                <a:spcPct val="90000"/>
              </a:lnSpc>
            </a:pPr>
            <a:r>
              <a:rPr lang="el-GR" altLang="el-GR" b="1" smtClean="0"/>
              <a:t>	</a:t>
            </a:r>
            <a:r>
              <a:rPr lang="el-GR" altLang="el-GR" smtClean="0"/>
              <a:t>παρατεταμένη περίδεση πρέπει να αποφεύγεται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b="1" smtClean="0"/>
              <a:t>Θόρυβος:</a:t>
            </a:r>
            <a:r>
              <a:rPr lang="el-GR" altLang="el-GR" smtClean="0"/>
              <a:t> 	αύξηση του ινωδογόνου και των </a:t>
            </a:r>
            <a:r>
              <a:rPr lang="en-US" altLang="el-GR" smtClean="0"/>
              <a:t>D</a:t>
            </a:r>
            <a:r>
              <a:rPr lang="el-GR" altLang="el-GR" smtClean="0"/>
              <a:t>-</a:t>
            </a:r>
            <a:r>
              <a:rPr lang="en-US" altLang="el-GR" smtClean="0"/>
              <a:t>Dimers</a:t>
            </a:r>
            <a:r>
              <a:rPr lang="el-GR" altLang="el-GR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b="1" smtClean="0"/>
              <a:t>Αιμολυμένα,</a:t>
            </a:r>
            <a:r>
              <a:rPr lang="el-GR" altLang="el-GR" smtClean="0"/>
              <a:t> ικτερικά, λιπιδαιμικά: απορρίπτονται.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b="1" smtClean="0"/>
              <a:t>Συντήρηση:</a:t>
            </a:r>
            <a:r>
              <a:rPr lang="el-GR" altLang="el-GR" smtClean="0"/>
              <a:t> 	στο ψυγείο=ενεργοποιούνται οι παράγοντες </a:t>
            </a:r>
            <a:r>
              <a:rPr lang="en-US" altLang="el-GR" smtClean="0"/>
              <a:t>XII</a:t>
            </a:r>
            <a:r>
              <a:rPr lang="el-GR" altLang="el-GR" smtClean="0"/>
              <a:t>,</a:t>
            </a:r>
            <a:r>
              <a:rPr lang="en-US" altLang="el-GR" smtClean="0"/>
              <a:t>XI</a:t>
            </a:r>
            <a:r>
              <a:rPr lang="el-GR" altLang="el-GR" smtClean="0"/>
              <a:t> και </a:t>
            </a:r>
            <a:r>
              <a:rPr lang="en-US" altLang="el-GR" smtClean="0"/>
              <a:t>VII </a:t>
            </a:r>
            <a:endParaRPr lang="el-GR" altLang="el-GR" smtClean="0"/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	για </a:t>
            </a:r>
            <a:r>
              <a:rPr lang="en-US" altLang="el-GR" smtClean="0"/>
              <a:t>tPA</a:t>
            </a:r>
            <a:r>
              <a:rPr lang="el-GR" altLang="el-GR" smtClean="0"/>
              <a:t> και </a:t>
            </a:r>
            <a:r>
              <a:rPr lang="en-US" altLang="el-GR" smtClean="0"/>
              <a:t>PAI</a:t>
            </a:r>
            <a:r>
              <a:rPr lang="el-GR" altLang="el-GR" smtClean="0"/>
              <a:t>-1και </a:t>
            </a:r>
            <a:r>
              <a:rPr lang="en-US" altLang="el-GR" smtClean="0"/>
              <a:t>in vivo</a:t>
            </a:r>
            <a:r>
              <a:rPr lang="el-GR" altLang="el-GR" smtClean="0"/>
              <a:t>  ενεργοποίηση των αιμοπεταλίων 	=θρυμματισμένος πάγο.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	για </a:t>
            </a:r>
            <a:r>
              <a:rPr lang="en-US" altLang="el-GR" smtClean="0"/>
              <a:t>PF</a:t>
            </a:r>
            <a:r>
              <a:rPr lang="el-GR" altLang="el-GR" smtClean="0"/>
              <a:t>4 και της β-θρομβογλοβουλίνης =θρυμματισμένος πάγο 	και φυγοκέντρηση στους 4 °</a:t>
            </a:r>
            <a:r>
              <a:rPr lang="en-US" altLang="el-GR" smtClean="0"/>
              <a:t>C</a:t>
            </a:r>
            <a:r>
              <a:rPr lang="el-GR" altLang="el-GR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mtClean="0"/>
              <a:t>	για συσσώρευση αιμοπεταλίων </a:t>
            </a:r>
            <a:r>
              <a:rPr lang="en-US" altLang="el-GR" smtClean="0"/>
              <a:t>LA</a:t>
            </a:r>
            <a:r>
              <a:rPr lang="el-GR" altLang="el-GR" smtClean="0"/>
              <a:t> και </a:t>
            </a:r>
            <a:r>
              <a:rPr lang="en-US" altLang="el-GR" smtClean="0"/>
              <a:t>APC</a:t>
            </a:r>
            <a:r>
              <a:rPr lang="el-GR" altLang="el-GR" smtClean="0"/>
              <a:t>-</a:t>
            </a:r>
            <a:r>
              <a:rPr lang="en-US" altLang="el-GR" smtClean="0"/>
              <a:t>R= </a:t>
            </a:r>
            <a:r>
              <a:rPr lang="el-GR" altLang="el-GR" smtClean="0"/>
              <a:t>θερμοκρασία </a:t>
            </a:r>
            <a:r>
              <a:rPr lang="en-US" altLang="el-GR" smtClean="0"/>
              <a:t>	</a:t>
            </a:r>
            <a:r>
              <a:rPr lang="el-GR" altLang="el-GR" smtClean="0"/>
              <a:t>δωματίου </a:t>
            </a:r>
            <a:endParaRPr lang="en-US" altLang="el-GR" smtClean="0"/>
          </a:p>
          <a:p>
            <a:pPr eaLnBrk="1" hangingPunct="1">
              <a:lnSpc>
                <a:spcPct val="90000"/>
              </a:lnSpc>
            </a:pPr>
            <a:r>
              <a:rPr lang="el-GR" altLang="el-GR" b="1" smtClean="0"/>
              <a:t>Φυγοκέντρηση:</a:t>
            </a:r>
            <a:r>
              <a:rPr lang="el-GR" altLang="el-GR" smtClean="0"/>
              <a:t> </a:t>
            </a:r>
            <a:r>
              <a:rPr lang="en-US" altLang="el-GR" smtClean="0"/>
              <a:t>PPP</a:t>
            </a:r>
            <a:r>
              <a:rPr lang="el-GR" altLang="el-GR" smtClean="0"/>
              <a:t>= 3500 στροφές για 15 λεπτά,</a:t>
            </a:r>
            <a:r>
              <a:rPr lang="en-US" altLang="el-GR" smtClean="0"/>
              <a:t>PRP</a:t>
            </a:r>
            <a:r>
              <a:rPr lang="el-GR" altLang="el-GR" smtClean="0"/>
              <a:t>= 800-1000 στροφές </a:t>
            </a:r>
            <a:r>
              <a:rPr lang="en-US" altLang="el-GR" smtClean="0"/>
              <a:t>		</a:t>
            </a:r>
            <a:r>
              <a:rPr lang="el-GR" altLang="el-GR" smtClean="0"/>
              <a:t>για 10-15 λεπτά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mtClean="0"/>
              <a:t>	</a:t>
            </a:r>
            <a:r>
              <a:rPr lang="el-GR" altLang="el-GR" smtClean="0"/>
              <a:t>Ψυχόμενη=</a:t>
            </a:r>
            <a:r>
              <a:rPr lang="en-US" altLang="el-GR" smtClean="0"/>
              <a:t>PF</a:t>
            </a:r>
            <a:r>
              <a:rPr lang="el-GR" altLang="el-GR" smtClean="0"/>
              <a:t>4,β-θρομβογλοβουλίνη,</a:t>
            </a:r>
            <a:r>
              <a:rPr lang="en-US" altLang="el-GR" smtClean="0"/>
              <a:t>VIII</a:t>
            </a:r>
            <a:r>
              <a:rPr lang="el-GR" altLang="el-GR" smtClean="0"/>
              <a:t>, μελέτη της </a:t>
            </a:r>
            <a:r>
              <a:rPr lang="en-US" altLang="el-GR" smtClean="0"/>
              <a:t>	</a:t>
            </a:r>
            <a:r>
              <a:rPr lang="el-GR" altLang="el-GR" smtClean="0"/>
              <a:t>ινωδόλυσης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mtClean="0"/>
              <a:t>	</a:t>
            </a:r>
            <a:r>
              <a:rPr lang="el-GR" altLang="el-GR" smtClean="0"/>
              <a:t>Φυγόκεντρο σε θερμοκρασία δωματίου=</a:t>
            </a:r>
            <a:r>
              <a:rPr lang="en-US" altLang="el-GR" smtClean="0"/>
              <a:t>LA</a:t>
            </a:r>
            <a:r>
              <a:rPr lang="el-GR" altLang="el-GR" smtClean="0"/>
              <a:t> </a:t>
            </a:r>
            <a:r>
              <a:rPr lang="en-US" altLang="el-GR" smtClean="0"/>
              <a:t>, APC</a:t>
            </a:r>
            <a:r>
              <a:rPr lang="el-GR" altLang="el-GR" smtClean="0"/>
              <a:t>-</a:t>
            </a:r>
            <a:r>
              <a:rPr lang="en-US" altLang="el-GR" smtClean="0"/>
              <a:t>R</a:t>
            </a:r>
            <a:r>
              <a:rPr lang="el-GR" altLang="el-GR" smtClean="0"/>
              <a:t>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474238-7C90-4694-9B60-12722FD44FD2}" type="slidenum">
              <a:rPr lang="el-GR" altLang="el-GR" smtClean="0"/>
              <a:pPr eaLnBrk="1" hangingPunct="1">
                <a:spcBef>
                  <a:spcPct val="0"/>
                </a:spcBef>
              </a:pPr>
              <a:t>6</a:t>
            </a:fld>
            <a:endParaRPr lang="el-GR" altLang="el-G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endParaRPr lang="en-US" altLang="el-GR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9C914A-598B-4983-A900-2AB1F235A2F2}" type="slidenum">
              <a:rPr lang="el-GR" altLang="el-GR" smtClean="0"/>
              <a:pPr eaLnBrk="1" hangingPunct="1">
                <a:spcBef>
                  <a:spcPct val="0"/>
                </a:spcBef>
              </a:pPr>
              <a:t>7</a:t>
            </a:fld>
            <a:endParaRPr lang="el-GR" altLang="el-G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graphicFrame>
        <p:nvGraphicFramePr>
          <p:cNvPr id="33797" name="Object 4"/>
          <p:cNvGraphicFramePr>
            <a:graphicFrameLocks noChangeAspect="1"/>
          </p:cNvGraphicFramePr>
          <p:nvPr/>
        </p:nvGraphicFramePr>
        <p:xfrm>
          <a:off x="666007" y="5682601"/>
          <a:ext cx="5768762" cy="1367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Έγγραφο" r:id="rId5" imgW="5468382" imgH="1222557" progId="Word.Document.8">
                  <p:embed/>
                </p:oleObj>
              </mc:Choice>
              <mc:Fallback>
                <p:oleObj name="Έγγραφο" r:id="rId5" imgW="5468382" imgH="1222557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07" y="5682601"/>
                        <a:ext cx="5768762" cy="1367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96591" indent="-30638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25525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1573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05944" indent="-24510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9615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8636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7657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66784" indent="-24510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72642F-3A8F-485A-AB31-292F7077D925}" type="slidenum">
              <a:rPr lang="el-GR" altLang="el-GR" smtClean="0"/>
              <a:pPr eaLnBrk="1" hangingPunct="1">
                <a:spcBef>
                  <a:spcPct val="0"/>
                </a:spcBef>
              </a:pPr>
              <a:t>8</a:t>
            </a:fld>
            <a:endParaRPr lang="el-GR" altLang="el-G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5175"/>
            <a:ext cx="5118100" cy="38385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8ACF3-7E4F-45DB-ABCF-DEDDDDFFB4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353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1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9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5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6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4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1245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 Εσωτερικός Ποιοτικός Έλεγχος στην Αιμόσταση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Ορθογώνιο 12"/>
          <p:cNvSpPr/>
          <p:nvPr/>
        </p:nvSpPr>
        <p:spPr>
          <a:xfrm>
            <a:off x="4566078" y="400506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Αναστάσιος </a:t>
            </a: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Κριεμπάρδης</a:t>
            </a:r>
            <a:endParaRPr lang="el-GR" sz="2200" dirty="0" smtClean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Τμήμα Ιατρικών εργαστηρίων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46478" y="393305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Παύλου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Ευθυμία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Εργαστηριακός Συνεργάτης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Τμήμα Ιατρικών εργαστηρίων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Αναλυτική φάση</a:t>
            </a:r>
            <a:r>
              <a:rPr lang="en-US" dirty="0"/>
              <a:t> </a:t>
            </a:r>
            <a:r>
              <a:rPr lang="en-US" sz="3000" b="0" dirty="0" smtClean="0"/>
              <a:t>3/6</a:t>
            </a:r>
            <a:endParaRPr lang="el-GR" sz="4800" b="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l-GR" sz="2400" b="1" dirty="0" smtClean="0"/>
              <a:t>Χαρακτηριστικά </a:t>
            </a:r>
            <a:r>
              <a:rPr lang="en-US" sz="2400" b="1" dirty="0" smtClean="0"/>
              <a:t>Control</a:t>
            </a:r>
            <a:endParaRPr lang="el-GR" sz="2400" b="1" dirty="0" smtClean="0"/>
          </a:p>
          <a:p>
            <a:pPr lvl="1">
              <a:lnSpc>
                <a:spcPct val="120000"/>
              </a:lnSpc>
              <a:defRPr/>
            </a:pPr>
            <a:r>
              <a:rPr lang="el-GR" sz="2400" dirty="0" smtClean="0"/>
              <a:t>Σταθερότητα στο χρόνο κατά τη συντήρηση και τη χρήση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lvl="1">
              <a:lnSpc>
                <a:spcPct val="120000"/>
              </a:lnSpc>
              <a:defRPr/>
            </a:pPr>
            <a:r>
              <a:rPr lang="el-GR" sz="2400" dirty="0" smtClean="0"/>
              <a:t>Παρόμοιες ιδιότητες με τα προς μέτρηση δείγματα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lvl="1">
              <a:lnSpc>
                <a:spcPct val="120000"/>
              </a:lnSpc>
              <a:defRPr/>
            </a:pPr>
            <a:r>
              <a:rPr lang="el-GR" sz="2400" dirty="0" smtClean="0"/>
              <a:t>Προκαθορισμένα όρια τιμών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lvl="1">
              <a:lnSpc>
                <a:spcPct val="120000"/>
              </a:lnSpc>
              <a:defRPr/>
            </a:pPr>
            <a:r>
              <a:rPr lang="el-GR" sz="2400" dirty="0" smtClean="0"/>
              <a:t>Ελάχιστη μεταβλητότητα από φιαλίδιο σε φιαλίδιο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lvl="1">
              <a:lnSpc>
                <a:spcPct val="120000"/>
              </a:lnSpc>
              <a:defRPr/>
            </a:pPr>
            <a:r>
              <a:rPr lang="el-GR" sz="2400" dirty="0" smtClean="0"/>
              <a:t>Μη αντιδρώντα στους ιούς </a:t>
            </a:r>
            <a:r>
              <a:rPr lang="en-US" sz="2400" dirty="0" smtClean="0"/>
              <a:t>HIV, HBC, HCV.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9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Αναλυτική φάση</a:t>
            </a:r>
            <a:r>
              <a:rPr lang="en-US" dirty="0"/>
              <a:t> </a:t>
            </a:r>
            <a:r>
              <a:rPr lang="en-US" sz="3000" b="0" dirty="0" smtClean="0"/>
              <a:t>4/6</a:t>
            </a:r>
            <a:endParaRPr lang="el-GR" sz="4800" b="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>
              <a:defRPr/>
            </a:pPr>
            <a:r>
              <a:rPr lang="el-GR" sz="2400" b="1" dirty="0" smtClean="0"/>
              <a:t>Έλεγχος </a:t>
            </a:r>
            <a:r>
              <a:rPr lang="el-GR" sz="2400" b="1" dirty="0" err="1" smtClean="0"/>
              <a:t>επαναληψιμότητας</a:t>
            </a:r>
            <a:r>
              <a:rPr lang="el-GR" sz="2400" b="1" dirty="0" smtClean="0"/>
              <a:t> με χρήση </a:t>
            </a:r>
            <a:r>
              <a:rPr lang="en-US" sz="2400" b="1" dirty="0" smtClean="0"/>
              <a:t>control </a:t>
            </a:r>
          </a:p>
          <a:p>
            <a:pPr marL="803275" lvl="3" indent="-342900">
              <a:buFont typeface="Courier New" panose="02070309020205020404" pitchFamily="49" charset="0"/>
              <a:buChar char="o"/>
              <a:defRPr/>
            </a:pPr>
            <a:r>
              <a:rPr lang="el-GR" sz="2400" dirty="0" smtClean="0"/>
              <a:t>Εντός της ίδιας ημέρας (</a:t>
            </a:r>
            <a:r>
              <a:rPr lang="en-US" sz="2400" dirty="0" smtClean="0"/>
              <a:t>within day)</a:t>
            </a:r>
            <a:r>
              <a:rPr lang="el-GR" sz="2400" dirty="0" smtClean="0"/>
              <a:t>: Διπλή μέτρηση του ιδίου </a:t>
            </a:r>
            <a:r>
              <a:rPr lang="en-US" sz="2400" dirty="0" smtClean="0"/>
              <a:t>control 5 </a:t>
            </a:r>
            <a:r>
              <a:rPr lang="el-GR" sz="2400" dirty="0" smtClean="0"/>
              <a:t>φορές</a:t>
            </a:r>
            <a:r>
              <a:rPr lang="en-US" sz="2400" dirty="0" smtClean="0"/>
              <a:t>.</a:t>
            </a:r>
          </a:p>
          <a:p>
            <a:pPr marL="803275" lvl="3" indent="-342900">
              <a:buFont typeface="Courier New" panose="02070309020205020404" pitchFamily="49" charset="0"/>
              <a:buChar char="o"/>
              <a:defRPr/>
            </a:pPr>
            <a:r>
              <a:rPr lang="el-GR" sz="2400" dirty="0" smtClean="0"/>
              <a:t>Από ημέρα σε ημέρα (</a:t>
            </a:r>
            <a:r>
              <a:rPr lang="en-US" sz="2400" dirty="0" smtClean="0"/>
              <a:t>day-to-day)</a:t>
            </a:r>
            <a:r>
              <a:rPr lang="el-GR" sz="2400" dirty="0" smtClean="0"/>
              <a:t>:</a:t>
            </a:r>
          </a:p>
          <a:p>
            <a:pPr marL="811213" lvl="2" indent="0">
              <a:spcBef>
                <a:spcPts val="0"/>
              </a:spcBef>
              <a:buNone/>
              <a:defRPr/>
            </a:pPr>
            <a:r>
              <a:rPr lang="el-GR" sz="2400" dirty="0" smtClean="0"/>
              <a:t>Μία μέτρηση του ιδίου </a:t>
            </a:r>
            <a:r>
              <a:rPr lang="en-US" sz="2400" dirty="0" smtClean="0"/>
              <a:t>control</a:t>
            </a:r>
            <a:r>
              <a:rPr lang="el-GR" sz="2400" dirty="0" smtClean="0"/>
              <a:t> σε διάστημα 10 έως 30 ημέρες.</a:t>
            </a:r>
          </a:p>
          <a:p>
            <a:pPr marL="811213" lvl="1" indent="0">
              <a:buNone/>
              <a:defRPr/>
            </a:pPr>
            <a:r>
              <a:rPr lang="el-GR" sz="2400" b="1" dirty="0" smtClean="0">
                <a:solidFill>
                  <a:srgbClr val="004A82"/>
                </a:solidFill>
              </a:rPr>
              <a:t>Μέγιστο επιτρεπτό όριο: 5%.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89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Αναλυτική φάση</a:t>
            </a:r>
            <a:r>
              <a:rPr lang="en-US" dirty="0"/>
              <a:t> </a:t>
            </a:r>
            <a:r>
              <a:rPr lang="en-US" sz="3000" b="0" dirty="0" smtClean="0"/>
              <a:t>5/6</a:t>
            </a:r>
            <a:endParaRPr lang="el-GR" sz="4800" b="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b="1" dirty="0" smtClean="0"/>
              <a:t>Εκτίμηση καλής λειτουργίας του αναλυτή</a:t>
            </a:r>
            <a:endParaRPr lang="en-US" sz="2400" b="1" dirty="0" smtClean="0"/>
          </a:p>
          <a:p>
            <a:pPr marL="800100" lvl="3" indent="-342900"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/>
              <a:t>PT/INR: </a:t>
            </a:r>
            <a:r>
              <a:rPr lang="el-GR" sz="2400" dirty="0" smtClean="0"/>
              <a:t>Μέτρηση 50 δειγμάτων από ασθενείς υπό  αντιπηκτική αγωγή (όλο το θεραπευτικό εύρος του </a:t>
            </a:r>
            <a:r>
              <a:rPr lang="en-US" sz="2400" dirty="0" smtClean="0"/>
              <a:t>INR)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800100" lvl="3" indent="-342900"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/>
              <a:t>APTT: </a:t>
            </a:r>
            <a:r>
              <a:rPr lang="el-GR" sz="2400" dirty="0" smtClean="0"/>
              <a:t>Μέτρηση 20 δειγμάτων ασθενών που λαμβάνουν Ηπαρίνη, 12 δειγμάτων θετικών σε </a:t>
            </a:r>
            <a:r>
              <a:rPr lang="en-US" sz="2400" dirty="0" smtClean="0"/>
              <a:t>LA </a:t>
            </a:r>
            <a:r>
              <a:rPr lang="el-GR" sz="2400" dirty="0" smtClean="0"/>
              <a:t>και 12 δειγμάτων με συγγενή ανεπάρκεια παραγόντων.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3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Αναλυτική φάση</a:t>
            </a:r>
            <a:r>
              <a:rPr lang="en-US" dirty="0"/>
              <a:t> </a:t>
            </a:r>
            <a:r>
              <a:rPr lang="en-US" sz="3000" b="0" dirty="0" smtClean="0"/>
              <a:t>6/6</a:t>
            </a:r>
            <a:endParaRPr lang="el-GR" sz="4800" b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l-GR" sz="2400" b="1" dirty="0" smtClean="0"/>
                  <a:t>Εκτίμηση του σφάλματος μεταφοράς από δείγμα σε δείγμα </a:t>
                </a:r>
                <a:r>
                  <a:rPr lang="el-GR" sz="2400" dirty="0" smtClean="0"/>
                  <a:t>(</a:t>
                </a:r>
                <a:r>
                  <a:rPr lang="en-US" sz="2400" dirty="0" smtClean="0"/>
                  <a:t>carryover</a:t>
                </a:r>
                <a:r>
                  <a:rPr lang="el-GR" sz="2400" dirty="0" smtClean="0"/>
                  <a:t>):</a:t>
                </a:r>
              </a:p>
              <a:p>
                <a:pPr marL="971550" lvl="1" indent="-514350">
                  <a:lnSpc>
                    <a:spcPct val="120000"/>
                  </a:lnSpc>
                  <a:spcAft>
                    <a:spcPts val="3000"/>
                  </a:spcAft>
                  <a:buFont typeface="+mj-lt"/>
                  <a:buAutoNum type="romanLcPeriod"/>
                  <a:defRPr/>
                </a:pPr>
                <a:r>
                  <a:rPr lang="el-GR" sz="2400" dirty="0" smtClean="0"/>
                  <a:t>Από παθολογικά σε φυσιολογικά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3200" b="0" i="1" smtClean="0">
                            <a:latin typeface="Cambria Math"/>
                          </a:rPr>
                          <m:t>3−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l-GR" sz="3200" dirty="0" smtClean="0"/>
              </a:p>
              <a:p>
                <a:pPr marL="971550" lvl="1" indent="-514350">
                  <a:lnSpc>
                    <a:spcPct val="120000"/>
                  </a:lnSpc>
                  <a:buFont typeface="+mj-lt"/>
                  <a:buAutoNum type="romanLcPeriod"/>
                  <a:defRPr/>
                </a:pPr>
                <a:r>
                  <a:rPr lang="el-GR" sz="2400" dirty="0" smtClean="0"/>
                  <a:t>Από φυσιολογικά σε παθολογικά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i="1">
                            <a:latin typeface="Cambria Math"/>
                          </a:rPr>
                          <m:t>3−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l-GR" sz="3200" b="1" dirty="0" smtClean="0"/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963" t="-121" r="-4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/>
              <a:t>Ορισμός:</a:t>
            </a:r>
            <a:endParaRPr lang="en-US" b="1" dirty="0" smtClean="0"/>
          </a:p>
          <a:p>
            <a:pPr marL="0" indent="0" eaLnBrk="1" hangingPunct="1">
              <a:buNone/>
              <a:defRPr/>
            </a:pPr>
            <a:r>
              <a:rPr lang="el-GR" dirty="0" smtClean="0"/>
              <a:t>Διαγράμματα όπου οι παρατηρούμενες τιμές του </a:t>
            </a:r>
            <a:r>
              <a:rPr lang="en-US" dirty="0" smtClean="0"/>
              <a:t>control</a:t>
            </a:r>
            <a:r>
              <a:rPr lang="el-GR" dirty="0" smtClean="0"/>
              <a:t> (άξονας </a:t>
            </a:r>
            <a:r>
              <a:rPr lang="en-US" dirty="0" smtClean="0"/>
              <a:t>y</a:t>
            </a:r>
            <a:r>
              <a:rPr lang="el-GR" dirty="0" smtClean="0"/>
              <a:t>)  καταγράφονται έναντι του χρόνου παρατήρησης (άξονας </a:t>
            </a:r>
            <a:r>
              <a:rPr lang="en-US" dirty="0" smtClean="0"/>
              <a:t>x</a:t>
            </a:r>
            <a:r>
              <a:rPr lang="el-GR" dirty="0" smtClean="0"/>
              <a:t>) ενώ τα αποδεκτά όρια τιμών παριστάνονται με γραμμές παράλληλες προς τον άξονα </a:t>
            </a:r>
            <a:r>
              <a:rPr lang="en-US" dirty="0" smtClean="0"/>
              <a:t>x</a:t>
            </a:r>
            <a:r>
              <a:rPr lang="el-GR" dirty="0" smtClean="0"/>
              <a:t>.</a:t>
            </a:r>
          </a:p>
        </p:txBody>
      </p:sp>
      <p:pic>
        <p:nvPicPr>
          <p:cNvPr id="25604" name="Picture 4" descr="1026-385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26" y="3429000"/>
            <a:ext cx="5857948" cy="30963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Διαγράμματα Ποιοτικού </a:t>
            </a:r>
            <a:r>
              <a:rPr lang="el-GR" dirty="0" smtClean="0"/>
              <a:t>Ελέγχου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b="0" dirty="0" smtClean="0"/>
              <a:t>(</a:t>
            </a:r>
            <a:r>
              <a:rPr lang="en-US" sz="3000" b="0" dirty="0" err="1"/>
              <a:t>Levey</a:t>
            </a:r>
            <a:r>
              <a:rPr lang="en-US" sz="3000" b="0" dirty="0"/>
              <a:t>-Jennings)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40862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84784"/>
            <a:ext cx="8003232" cy="4752528"/>
          </a:xfrm>
        </p:spPr>
        <p:txBody>
          <a:bodyPr/>
          <a:lstStyle/>
          <a:p>
            <a:pPr eaLnBrk="1" hangingPunct="1">
              <a:spcBef>
                <a:spcPts val="14400"/>
              </a:spcBef>
              <a:defRPr/>
            </a:pPr>
            <a:r>
              <a:rPr lang="el-GR" b="1" dirty="0" smtClean="0"/>
              <a:t>Μετατόπιση (</a:t>
            </a:r>
            <a:r>
              <a:rPr lang="en-US" b="1" dirty="0" smtClean="0"/>
              <a:t>shift)</a:t>
            </a:r>
          </a:p>
          <a:p>
            <a:pPr eaLnBrk="1" hangingPunct="1">
              <a:spcBef>
                <a:spcPts val="14400"/>
              </a:spcBef>
              <a:defRPr/>
            </a:pPr>
            <a:r>
              <a:rPr lang="el-GR" b="1" dirty="0" smtClean="0"/>
              <a:t>Ροπή (</a:t>
            </a:r>
            <a:r>
              <a:rPr lang="en-US" b="1" dirty="0" smtClean="0"/>
              <a:t>trend)</a:t>
            </a:r>
            <a:endParaRPr lang="el-GR" b="1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76484"/>
            <a:ext cx="4035895" cy="244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063" y="3718718"/>
            <a:ext cx="3965921" cy="251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Μορφές Εκτροπών</a:t>
            </a:r>
          </a:p>
        </p:txBody>
      </p:sp>
    </p:spTree>
    <p:extLst>
      <p:ext uri="{BB962C8B-B14F-4D97-AF65-F5344CB8AC3E}">
        <p14:creationId xmlns:p14="http://schemas.microsoft.com/office/powerpoint/2010/main" val="4512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66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l-GR" sz="2400" b="1" dirty="0" smtClean="0"/>
              <a:t>Κανόνες που διευκολύνουν στη διάγνωση σφαλμάτων</a:t>
            </a:r>
          </a:p>
          <a:p>
            <a:pPr marL="808038" lvl="1" indent="-434975" eaLnBrk="1" hangingPunct="1">
              <a:buFont typeface="Wingdings" pitchFamily="2" charset="2"/>
              <a:buAutoNum type="romanUcPeriod"/>
              <a:defRPr/>
            </a:pPr>
            <a:r>
              <a:rPr lang="el-GR" sz="2400" dirty="0" smtClean="0"/>
              <a:t>Διάγνωση τυχαίου σφάλματος:</a:t>
            </a:r>
          </a:p>
          <a:p>
            <a:pPr marL="1252538" lvl="3" indent="-422275">
              <a:buFont typeface="Courier New" panose="02070309020205020404" pitchFamily="49" charset="0"/>
              <a:buChar char="o"/>
              <a:defRPr/>
            </a:pPr>
            <a:r>
              <a:rPr lang="el-GR" sz="2400" b="1" dirty="0" smtClean="0"/>
              <a:t>1</a:t>
            </a:r>
            <a:r>
              <a:rPr lang="el-GR" sz="2400" b="1" baseline="-25000" dirty="0" smtClean="0"/>
              <a:t>2</a:t>
            </a:r>
            <a:r>
              <a:rPr lang="en-US" sz="2400" b="1" baseline="-25000" dirty="0" smtClean="0"/>
              <a:t>s</a:t>
            </a:r>
            <a:r>
              <a:rPr lang="el-GR" sz="2400" dirty="0" smtClean="0"/>
              <a:t> </a:t>
            </a:r>
          </a:p>
          <a:p>
            <a:pPr marL="1252538" lvl="3" indent="-422275">
              <a:buFont typeface="Courier New" panose="02070309020205020404" pitchFamily="49" charset="0"/>
              <a:buChar char="o"/>
              <a:defRPr/>
            </a:pPr>
            <a:r>
              <a:rPr lang="el-GR" sz="2400" b="1" dirty="0" smtClean="0"/>
              <a:t>1</a:t>
            </a:r>
            <a:r>
              <a:rPr lang="el-GR" sz="2400" b="1" baseline="-25000" dirty="0" smtClean="0"/>
              <a:t>3</a:t>
            </a:r>
            <a:r>
              <a:rPr lang="en-US" sz="2400" b="1" baseline="-25000" dirty="0" smtClean="0"/>
              <a:t>s</a:t>
            </a:r>
            <a:endParaRPr lang="el-GR" sz="2400" b="1" baseline="-25000" dirty="0" smtClean="0"/>
          </a:p>
          <a:p>
            <a:pPr marL="1252538" lvl="3" indent="-422275"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/>
              <a:t>R</a:t>
            </a:r>
            <a:r>
              <a:rPr lang="el-GR" sz="2400" b="1" baseline="-25000" dirty="0" smtClean="0"/>
              <a:t>4</a:t>
            </a:r>
            <a:r>
              <a:rPr lang="en-US" sz="2400" b="1" baseline="-25000" dirty="0" smtClean="0"/>
              <a:t>s</a:t>
            </a:r>
            <a:endParaRPr lang="el-GR" sz="2400" dirty="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25" y="2347293"/>
            <a:ext cx="421163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25" y="2348880"/>
            <a:ext cx="417671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94" y="2348880"/>
            <a:ext cx="459364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Κριτήρια </a:t>
            </a:r>
            <a:r>
              <a:rPr lang="en-US" dirty="0" err="1" smtClean="0"/>
              <a:t>Westgard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409039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12800" indent="-812800" eaLnBrk="1" hangingPunct="1">
              <a:buFont typeface="Wingdings" pitchFamily="2" charset="2"/>
              <a:buNone/>
              <a:defRPr/>
            </a:pPr>
            <a:r>
              <a:rPr lang="el-GR" sz="2400" b="1" dirty="0" smtClean="0"/>
              <a:t>Κανόνες που διευκολύνουν στη διάγνωση σφαλμάτων</a:t>
            </a:r>
          </a:p>
          <a:p>
            <a:pPr marL="896938" lvl="1" indent="-541338" eaLnBrk="1" hangingPunct="1">
              <a:buFontTx/>
              <a:buAutoNum type="romanUcPeriod" startAt="2"/>
              <a:tabLst>
                <a:tab pos="896938" algn="l"/>
              </a:tabLst>
              <a:defRPr/>
            </a:pPr>
            <a:r>
              <a:rPr lang="el-GR" sz="2400" dirty="0" smtClean="0"/>
              <a:t>Διάγνωση συστηματικού σφάλματος</a:t>
            </a:r>
          </a:p>
          <a:p>
            <a:pPr marL="1524000" lvl="2" indent="-609600" eaLnBrk="1" hangingPunct="1">
              <a:spcBef>
                <a:spcPts val="3000"/>
              </a:spcBef>
              <a:buFontTx/>
              <a:buChar char="•"/>
              <a:defRPr/>
            </a:pPr>
            <a:r>
              <a:rPr lang="el-GR" sz="2400" b="1" dirty="0" smtClean="0"/>
              <a:t>2</a:t>
            </a:r>
            <a:r>
              <a:rPr lang="el-GR" sz="2400" b="1" baseline="-25000" dirty="0" smtClean="0"/>
              <a:t>2</a:t>
            </a:r>
            <a:r>
              <a:rPr lang="en-US" sz="2400" b="1" baseline="-25000" dirty="0" smtClean="0"/>
              <a:t>s</a:t>
            </a:r>
            <a:r>
              <a:rPr lang="el-GR" sz="2400" dirty="0" smtClean="0"/>
              <a:t> </a:t>
            </a:r>
          </a:p>
          <a:p>
            <a:pPr marL="1524000" lvl="2" indent="-609600" eaLnBrk="1" hangingPunct="1">
              <a:spcBef>
                <a:spcPts val="3000"/>
              </a:spcBef>
              <a:buFontTx/>
              <a:buChar char="•"/>
              <a:defRPr/>
            </a:pPr>
            <a:r>
              <a:rPr lang="el-GR" sz="2400" b="1" dirty="0" smtClean="0"/>
              <a:t>4</a:t>
            </a:r>
            <a:r>
              <a:rPr lang="el-GR" sz="2400" b="1" baseline="-25000" dirty="0" smtClean="0"/>
              <a:t>1</a:t>
            </a:r>
            <a:r>
              <a:rPr lang="en-US" sz="2400" b="1" baseline="-25000" dirty="0" smtClean="0"/>
              <a:t>s</a:t>
            </a:r>
            <a:r>
              <a:rPr lang="el-GR" sz="2400" dirty="0" smtClean="0"/>
              <a:t> </a:t>
            </a:r>
          </a:p>
          <a:p>
            <a:pPr marL="1524000" lvl="2" indent="-609600" eaLnBrk="1" hangingPunct="1">
              <a:spcBef>
                <a:spcPts val="3000"/>
              </a:spcBef>
              <a:buFontTx/>
              <a:buChar char="•"/>
              <a:defRPr/>
            </a:pPr>
            <a:r>
              <a:rPr lang="el-GR" sz="2400" b="1" dirty="0" smtClean="0"/>
              <a:t>10</a:t>
            </a:r>
            <a:r>
              <a:rPr lang="el-GR" sz="2400" b="1" baseline="-25000" dirty="0" smtClean="0"/>
              <a:t>χ</a:t>
            </a:r>
            <a:r>
              <a:rPr lang="el-GR" sz="2400" dirty="0" smtClean="0"/>
              <a:t> 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39" y="2492896"/>
            <a:ext cx="4535488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5370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5370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Κριτήρια </a:t>
            </a:r>
            <a:r>
              <a:rPr lang="en-US" dirty="0" err="1"/>
              <a:t>Westgard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50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Καταγραφή/καταχώρηση του αποτελέσματος.</a:t>
            </a:r>
          </a:p>
          <a:p>
            <a:pPr eaLnBrk="1" hangingPunct="1">
              <a:defRPr/>
            </a:pPr>
            <a:r>
              <a:rPr lang="el-GR" sz="2400" dirty="0" smtClean="0"/>
              <a:t>Σωστή αντιστοίχηση δείγματος-τιμής.</a:t>
            </a:r>
          </a:p>
          <a:p>
            <a:pPr eaLnBrk="1" hangingPunct="1">
              <a:defRPr/>
            </a:pPr>
            <a:r>
              <a:rPr lang="el-GR" sz="2400" dirty="0" smtClean="0"/>
              <a:t>Έγκαιρη και έγκυρη κοινοποίηση του αποτελέσματος.</a:t>
            </a:r>
          </a:p>
          <a:p>
            <a:pPr eaLnBrk="1" hangingPunct="1">
              <a:defRPr/>
            </a:pPr>
            <a:r>
              <a:rPr lang="el-GR" sz="2400" dirty="0" smtClean="0"/>
              <a:t>Ερμηνεία των αποτελεσμάτων από τους ίδιους τους κλινικούς ιατρούς.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Μετά-αναλυτική φάση</a:t>
            </a:r>
          </a:p>
        </p:txBody>
      </p:sp>
    </p:spTree>
    <p:extLst>
      <p:ext uri="{BB962C8B-B14F-4D97-AF65-F5344CB8AC3E}">
        <p14:creationId xmlns:p14="http://schemas.microsoft.com/office/powerpoint/2010/main" val="758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008112"/>
          </a:xfrm>
          <a:ln w="28575">
            <a:solidFill>
              <a:srgbClr val="004A82"/>
            </a:solidFill>
          </a:ln>
        </p:spPr>
        <p:txBody>
          <a:bodyPr/>
          <a:lstStyle/>
          <a:p>
            <a:r>
              <a:rPr lang="el-GR" dirty="0"/>
              <a:t>Σύστημα Ποιότητας (</a:t>
            </a:r>
            <a:r>
              <a:rPr lang="en-US" dirty="0"/>
              <a:t>GMLS)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30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Εισαγωγή</a:t>
            </a:r>
            <a:r>
              <a:rPr lang="en-US" sz="2400" dirty="0" smtClean="0"/>
              <a:t>.</a:t>
            </a:r>
          </a:p>
          <a:p>
            <a:pPr eaLnBrk="1" hangingPunct="1">
              <a:defRPr/>
            </a:pPr>
            <a:r>
              <a:rPr lang="el-GR" sz="2400" dirty="0" smtClean="0"/>
              <a:t>Φάσεις Ποιοτικού Ελέγχου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l-GR" sz="2400" dirty="0" smtClean="0"/>
              <a:t>Προ-αναλυτική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l-GR" sz="2400" dirty="0" smtClean="0"/>
              <a:t>Αναλυτική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l-GR" sz="2400" dirty="0" smtClean="0"/>
              <a:t>Μετά-αναλυτική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Σύστημα Ποιότητας (</a:t>
            </a:r>
            <a:r>
              <a:rPr lang="en-US" sz="2400" dirty="0" smtClean="0"/>
              <a:t>GMLS).</a:t>
            </a:r>
            <a:endParaRPr lang="el-GR" sz="2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Εσωτερικός Ποιοτικός Έλεγχος στην Αιμόσταση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6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Ομάδα 12"/>
          <p:cNvGrpSpPr/>
          <p:nvPr/>
        </p:nvGrpSpPr>
        <p:grpSpPr>
          <a:xfrm>
            <a:off x="396751" y="332656"/>
            <a:ext cx="8567737" cy="6573111"/>
            <a:chOff x="468313" y="332656"/>
            <a:chExt cx="8567737" cy="6573111"/>
          </a:xfrm>
        </p:grpSpPr>
        <p:grpSp>
          <p:nvGrpSpPr>
            <p:cNvPr id="2" name="Group 82"/>
            <p:cNvGrpSpPr>
              <a:grpSpLocks/>
            </p:cNvGrpSpPr>
            <p:nvPr/>
          </p:nvGrpSpPr>
          <p:grpSpPr bwMode="auto">
            <a:xfrm>
              <a:off x="1547813" y="570880"/>
              <a:ext cx="2160587" cy="647700"/>
              <a:chOff x="975" y="255"/>
              <a:chExt cx="1361" cy="408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22603" name="Rectangle 2"/>
              <p:cNvSpPr>
                <a:spLocks noChangeArrowheads="1"/>
              </p:cNvSpPr>
              <p:nvPr/>
            </p:nvSpPr>
            <p:spPr bwMode="auto">
              <a:xfrm>
                <a:off x="975" y="255"/>
                <a:ext cx="1361" cy="4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604" name="Text Box 79"/>
              <p:cNvSpPr txBox="1">
                <a:spLocks noChangeArrowheads="1"/>
              </p:cNvSpPr>
              <p:nvPr/>
            </p:nvSpPr>
            <p:spPr bwMode="auto">
              <a:xfrm>
                <a:off x="1157" y="255"/>
                <a:ext cx="1179" cy="17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200" b="1">
                    <a:solidFill>
                      <a:schemeClr val="bg1"/>
                    </a:solidFill>
                  </a:rPr>
                  <a:t>Δειγματοληψία</a:t>
                </a:r>
              </a:p>
            </p:txBody>
          </p:sp>
        </p:grpSp>
        <p:grpSp>
          <p:nvGrpSpPr>
            <p:cNvPr id="3" name="Group 81"/>
            <p:cNvGrpSpPr>
              <a:grpSpLocks/>
            </p:cNvGrpSpPr>
            <p:nvPr/>
          </p:nvGrpSpPr>
          <p:grpSpPr bwMode="auto">
            <a:xfrm>
              <a:off x="1258888" y="786780"/>
              <a:ext cx="2160587" cy="647700"/>
              <a:chOff x="793" y="391"/>
              <a:chExt cx="1361" cy="408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22601" name="Rectangle 3"/>
              <p:cNvSpPr>
                <a:spLocks noChangeArrowheads="1"/>
              </p:cNvSpPr>
              <p:nvPr/>
            </p:nvSpPr>
            <p:spPr bwMode="auto">
              <a:xfrm>
                <a:off x="793" y="391"/>
                <a:ext cx="1361" cy="4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602" name="Text Box 78"/>
              <p:cNvSpPr txBox="1">
                <a:spLocks noChangeArrowheads="1"/>
              </p:cNvSpPr>
              <p:nvPr/>
            </p:nvSpPr>
            <p:spPr bwMode="auto">
              <a:xfrm>
                <a:off x="884" y="391"/>
                <a:ext cx="1270" cy="17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200" b="1">
                    <a:solidFill>
                      <a:schemeClr val="bg1"/>
                    </a:solidFill>
                  </a:rPr>
                  <a:t>Προετοιμασία ασθενούς</a:t>
                </a:r>
              </a:p>
            </p:txBody>
          </p:sp>
        </p:grpSp>
        <p:grpSp>
          <p:nvGrpSpPr>
            <p:cNvPr id="4" name="Group 80"/>
            <p:cNvGrpSpPr>
              <a:grpSpLocks/>
            </p:cNvGrpSpPr>
            <p:nvPr/>
          </p:nvGrpSpPr>
          <p:grpSpPr bwMode="auto">
            <a:xfrm>
              <a:off x="971550" y="1074117"/>
              <a:ext cx="2232025" cy="649288"/>
              <a:chOff x="612" y="572"/>
              <a:chExt cx="1406" cy="409"/>
            </a:xfrm>
          </p:grpSpPr>
          <p:sp>
            <p:nvSpPr>
              <p:cNvPr id="22599" name="Rectangle 4"/>
              <p:cNvSpPr>
                <a:spLocks noChangeArrowheads="1"/>
              </p:cNvSpPr>
              <p:nvPr/>
            </p:nvSpPr>
            <p:spPr bwMode="auto">
              <a:xfrm>
                <a:off x="612" y="573"/>
                <a:ext cx="1361" cy="40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600" name="Text Box 77"/>
              <p:cNvSpPr txBox="1">
                <a:spLocks noChangeArrowheads="1"/>
              </p:cNvSpPr>
              <p:nvPr/>
            </p:nvSpPr>
            <p:spPr bwMode="auto">
              <a:xfrm>
                <a:off x="839" y="572"/>
                <a:ext cx="117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200" b="1" dirty="0">
                    <a:solidFill>
                      <a:schemeClr val="bg1"/>
                    </a:solidFill>
                  </a:rPr>
                  <a:t>Επιλογή εξέτασης</a:t>
                </a:r>
              </a:p>
            </p:txBody>
          </p:sp>
        </p:grp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339975" y="2947367"/>
              <a:ext cx="4608513" cy="720725"/>
              <a:chOff x="3016" y="1706"/>
              <a:chExt cx="1905" cy="318"/>
            </a:xfrm>
          </p:grpSpPr>
          <p:sp>
            <p:nvSpPr>
              <p:cNvPr id="22597" name="Rectangle 6"/>
              <p:cNvSpPr>
                <a:spLocks noChangeArrowheads="1"/>
              </p:cNvSpPr>
              <p:nvPr/>
            </p:nvSpPr>
            <p:spPr bwMode="auto">
              <a:xfrm>
                <a:off x="3016" y="1706"/>
                <a:ext cx="1905" cy="31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98" name="Text Box 7"/>
              <p:cNvSpPr txBox="1">
                <a:spLocks noChangeArrowheads="1"/>
              </p:cNvSpPr>
              <p:nvPr/>
            </p:nvSpPr>
            <p:spPr bwMode="auto">
              <a:xfrm>
                <a:off x="3152" y="1752"/>
                <a:ext cx="1633" cy="14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600" b="1">
                    <a:solidFill>
                      <a:schemeClr val="bg1"/>
                    </a:solidFill>
                    <a:latin typeface="Arial" charset="0"/>
                  </a:rPr>
                  <a:t>Διαχείριση Ιατρικής Ποιότητας </a:t>
                </a: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692275" y="3379167"/>
              <a:ext cx="4751388" cy="720725"/>
              <a:chOff x="3016" y="1706"/>
              <a:chExt cx="1905" cy="318"/>
            </a:xfrm>
          </p:grpSpPr>
          <p:sp>
            <p:nvSpPr>
              <p:cNvPr id="22595" name="Rectangle 9"/>
              <p:cNvSpPr>
                <a:spLocks noChangeArrowheads="1"/>
              </p:cNvSpPr>
              <p:nvPr/>
            </p:nvSpPr>
            <p:spPr bwMode="auto">
              <a:xfrm>
                <a:off x="3016" y="1706"/>
                <a:ext cx="1905" cy="31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96" name="Text Box 10"/>
              <p:cNvSpPr txBox="1">
                <a:spLocks noChangeArrowheads="1"/>
              </p:cNvSpPr>
              <p:nvPr/>
            </p:nvSpPr>
            <p:spPr bwMode="auto">
              <a:xfrm>
                <a:off x="3152" y="1752"/>
                <a:ext cx="1633" cy="14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600" b="1">
                    <a:solidFill>
                      <a:schemeClr val="bg1"/>
                    </a:solidFill>
                    <a:latin typeface="Arial" charset="0"/>
                  </a:rPr>
                  <a:t>Διαχείριση  Ποιότητας Ανάλυσης</a:t>
                </a: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1258888" y="3810967"/>
              <a:ext cx="4751387" cy="792163"/>
              <a:chOff x="3016" y="1706"/>
              <a:chExt cx="1905" cy="318"/>
            </a:xfrm>
          </p:grpSpPr>
          <p:sp>
            <p:nvSpPr>
              <p:cNvPr id="22593" name="Rectangle 12"/>
              <p:cNvSpPr>
                <a:spLocks noChangeArrowheads="1"/>
              </p:cNvSpPr>
              <p:nvPr/>
            </p:nvSpPr>
            <p:spPr bwMode="auto">
              <a:xfrm>
                <a:off x="3016" y="1706"/>
                <a:ext cx="1905" cy="31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94" name="Text Box 13"/>
              <p:cNvSpPr txBox="1">
                <a:spLocks noChangeArrowheads="1"/>
              </p:cNvSpPr>
              <p:nvPr/>
            </p:nvSpPr>
            <p:spPr bwMode="auto">
              <a:xfrm>
                <a:off x="3152" y="1752"/>
                <a:ext cx="1633" cy="13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600" b="1">
                    <a:solidFill>
                      <a:schemeClr val="bg1"/>
                    </a:solidFill>
                    <a:latin typeface="Arial" charset="0"/>
                  </a:rPr>
                  <a:t>Διαχείριση  Ποιότητας Συστήματος</a:t>
                </a:r>
              </a:p>
            </p:txBody>
          </p:sp>
        </p:grpSp>
        <p:grpSp>
          <p:nvGrpSpPr>
            <p:cNvPr id="22536" name="Group 75"/>
            <p:cNvGrpSpPr>
              <a:grpSpLocks/>
            </p:cNvGrpSpPr>
            <p:nvPr/>
          </p:nvGrpSpPr>
          <p:grpSpPr bwMode="auto">
            <a:xfrm>
              <a:off x="900113" y="1291605"/>
              <a:ext cx="1871662" cy="935037"/>
              <a:chOff x="567" y="709"/>
              <a:chExt cx="1179" cy="589"/>
            </a:xfrm>
          </p:grpSpPr>
          <p:sp>
            <p:nvSpPr>
              <p:cNvPr id="22591" name="Rectangle 15"/>
              <p:cNvSpPr>
                <a:spLocks noChangeArrowheads="1"/>
              </p:cNvSpPr>
              <p:nvPr/>
            </p:nvSpPr>
            <p:spPr bwMode="auto">
              <a:xfrm>
                <a:off x="567" y="709"/>
                <a:ext cx="1179" cy="589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92" name="Text Box 16"/>
              <p:cNvSpPr txBox="1">
                <a:spLocks noChangeArrowheads="1"/>
              </p:cNvSpPr>
              <p:nvPr/>
            </p:nvSpPr>
            <p:spPr bwMode="auto">
              <a:xfrm>
                <a:off x="749" y="754"/>
                <a:ext cx="952" cy="523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200" b="1" dirty="0">
                    <a:solidFill>
                      <a:schemeClr val="bg1"/>
                    </a:solidFill>
                    <a:latin typeface="Arial" charset="0"/>
                  </a:rPr>
                  <a:t>Προ-εργαστηριακό Επίπεδο Ιατρικής Ποιότητας</a:t>
                </a:r>
              </a:p>
            </p:txBody>
          </p:sp>
        </p:grpSp>
        <p:grpSp>
          <p:nvGrpSpPr>
            <p:cNvPr id="22537" name="Group 76"/>
            <p:cNvGrpSpPr>
              <a:grpSpLocks/>
            </p:cNvGrpSpPr>
            <p:nvPr/>
          </p:nvGrpSpPr>
          <p:grpSpPr bwMode="auto">
            <a:xfrm>
              <a:off x="3203575" y="1291604"/>
              <a:ext cx="2016125" cy="901699"/>
              <a:chOff x="2018" y="709"/>
              <a:chExt cx="1270" cy="568"/>
            </a:xfrm>
          </p:grpSpPr>
          <p:sp>
            <p:nvSpPr>
              <p:cNvPr id="22589" name="Rectangle 17"/>
              <p:cNvSpPr>
                <a:spLocks noChangeArrowheads="1"/>
              </p:cNvSpPr>
              <p:nvPr/>
            </p:nvSpPr>
            <p:spPr bwMode="auto">
              <a:xfrm>
                <a:off x="2018" y="709"/>
                <a:ext cx="1270" cy="544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90" name="Text Box 18"/>
              <p:cNvSpPr txBox="1">
                <a:spLocks noChangeArrowheads="1"/>
              </p:cNvSpPr>
              <p:nvPr/>
            </p:nvSpPr>
            <p:spPr bwMode="auto">
              <a:xfrm>
                <a:off x="2200" y="754"/>
                <a:ext cx="1026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200" b="1">
                    <a:solidFill>
                      <a:schemeClr val="bg1"/>
                    </a:solidFill>
                    <a:latin typeface="Arial" charset="0"/>
                  </a:rPr>
                  <a:t>Προ-εργαστηριακό Επίπεδο Αναλυτικής Ποιότητας</a:t>
                </a:r>
              </a:p>
            </p:txBody>
          </p:sp>
        </p:grp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476375" y="5250830"/>
              <a:ext cx="1871663" cy="360362"/>
              <a:chOff x="748" y="3385"/>
              <a:chExt cx="1179" cy="227"/>
            </a:xfrm>
          </p:grpSpPr>
          <p:sp>
            <p:nvSpPr>
              <p:cNvPr id="22587" name="Rectangle 20"/>
              <p:cNvSpPr>
                <a:spLocks noChangeArrowheads="1"/>
              </p:cNvSpPr>
              <p:nvPr/>
            </p:nvSpPr>
            <p:spPr bwMode="auto">
              <a:xfrm>
                <a:off x="748" y="3385"/>
                <a:ext cx="1179" cy="227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88" name="Text Box 21"/>
              <p:cNvSpPr txBox="1">
                <a:spLocks noChangeArrowheads="1"/>
              </p:cNvSpPr>
              <p:nvPr/>
            </p:nvSpPr>
            <p:spPr bwMode="auto">
              <a:xfrm>
                <a:off x="885" y="3404"/>
                <a:ext cx="952" cy="17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200" b="1">
                    <a:solidFill>
                      <a:schemeClr val="bg1"/>
                    </a:solidFill>
                    <a:latin typeface="Arial" charset="0"/>
                  </a:rPr>
                  <a:t>Ιατρική Κατάρτιση </a:t>
                </a:r>
              </a:p>
            </p:txBody>
          </p:sp>
        </p:grp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1258888" y="5538167"/>
              <a:ext cx="1871662" cy="360363"/>
              <a:chOff x="748" y="3385"/>
              <a:chExt cx="1179" cy="227"/>
            </a:xfrm>
          </p:grpSpPr>
          <p:sp>
            <p:nvSpPr>
              <p:cNvPr id="22585" name="Rectangle 23"/>
              <p:cNvSpPr>
                <a:spLocks noChangeArrowheads="1"/>
              </p:cNvSpPr>
              <p:nvPr/>
            </p:nvSpPr>
            <p:spPr bwMode="auto">
              <a:xfrm>
                <a:off x="748" y="3385"/>
                <a:ext cx="1179" cy="227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86" name="Text Box 24"/>
              <p:cNvSpPr txBox="1">
                <a:spLocks noChangeArrowheads="1"/>
              </p:cNvSpPr>
              <p:nvPr/>
            </p:nvSpPr>
            <p:spPr bwMode="auto">
              <a:xfrm>
                <a:off x="885" y="3404"/>
                <a:ext cx="952" cy="17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200" b="1" dirty="0" err="1" smtClean="0">
                    <a:solidFill>
                      <a:schemeClr val="bg1"/>
                    </a:solidFill>
                    <a:latin typeface="Arial" charset="0"/>
                  </a:rPr>
                  <a:t>ΤεχνικήΚατάρτιση</a:t>
                </a:r>
                <a:r>
                  <a:rPr lang="el-GR" altLang="el-GR" sz="1200" b="1" dirty="0" smtClean="0">
                    <a:solidFill>
                      <a:schemeClr val="bg1"/>
                    </a:solidFill>
                    <a:latin typeface="Arial" charset="0"/>
                  </a:rPr>
                  <a:t> </a:t>
                </a:r>
                <a:endParaRPr lang="el-GR" altLang="el-GR" sz="12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22540" name="Group 73"/>
            <p:cNvGrpSpPr>
              <a:grpSpLocks/>
            </p:cNvGrpSpPr>
            <p:nvPr/>
          </p:nvGrpSpPr>
          <p:grpSpPr bwMode="auto">
            <a:xfrm>
              <a:off x="971550" y="5827092"/>
              <a:ext cx="1871663" cy="863600"/>
              <a:chOff x="612" y="3566"/>
              <a:chExt cx="1179" cy="544"/>
            </a:xfrm>
          </p:grpSpPr>
          <p:sp>
            <p:nvSpPr>
              <p:cNvPr id="22583" name="Rectangle 26"/>
              <p:cNvSpPr>
                <a:spLocks noChangeArrowheads="1"/>
              </p:cNvSpPr>
              <p:nvPr/>
            </p:nvSpPr>
            <p:spPr bwMode="auto">
              <a:xfrm>
                <a:off x="612" y="3566"/>
                <a:ext cx="1179" cy="544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84" name="Text Box 27"/>
              <p:cNvSpPr txBox="1">
                <a:spLocks noChangeArrowheads="1"/>
              </p:cNvSpPr>
              <p:nvPr/>
            </p:nvSpPr>
            <p:spPr bwMode="auto">
              <a:xfrm>
                <a:off x="794" y="3611"/>
                <a:ext cx="952" cy="407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200" b="1" dirty="0">
                    <a:solidFill>
                      <a:schemeClr val="bg1"/>
                    </a:solidFill>
                    <a:latin typeface="Arial" charset="0"/>
                  </a:rPr>
                  <a:t>Επιστημονική κατάρτιση Εργαστηρίου</a:t>
                </a:r>
              </a:p>
            </p:txBody>
          </p:sp>
        </p:grpSp>
        <p:grpSp>
          <p:nvGrpSpPr>
            <p:cNvPr id="22541" name="Group 74"/>
            <p:cNvGrpSpPr>
              <a:grpSpLocks/>
            </p:cNvGrpSpPr>
            <p:nvPr/>
          </p:nvGrpSpPr>
          <p:grpSpPr bwMode="auto">
            <a:xfrm>
              <a:off x="4716463" y="5827095"/>
              <a:ext cx="1871662" cy="901701"/>
              <a:chOff x="2971" y="3566"/>
              <a:chExt cx="1179" cy="568"/>
            </a:xfrm>
          </p:grpSpPr>
          <p:sp>
            <p:nvSpPr>
              <p:cNvPr id="22581" name="Rectangle 29"/>
              <p:cNvSpPr>
                <a:spLocks noChangeArrowheads="1"/>
              </p:cNvSpPr>
              <p:nvPr/>
            </p:nvSpPr>
            <p:spPr bwMode="auto">
              <a:xfrm>
                <a:off x="2971" y="3566"/>
                <a:ext cx="1179" cy="544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82" name="Text Box 30"/>
              <p:cNvSpPr txBox="1">
                <a:spLocks noChangeArrowheads="1"/>
              </p:cNvSpPr>
              <p:nvPr/>
            </p:nvSpPr>
            <p:spPr bwMode="auto">
              <a:xfrm>
                <a:off x="3153" y="3611"/>
                <a:ext cx="952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200" b="1">
                    <a:solidFill>
                      <a:schemeClr val="bg1"/>
                    </a:solidFill>
                    <a:latin typeface="Arial" charset="0"/>
                  </a:rPr>
                  <a:t>Μετά-εργαστηριακό Επίπεδο  Ποιότητας</a:t>
                </a:r>
              </a:p>
            </p:txBody>
          </p:sp>
        </p:grpSp>
        <p:sp>
          <p:nvSpPr>
            <p:cNvPr id="39967" name="Text Box 31"/>
            <p:cNvSpPr txBox="1">
              <a:spLocks noChangeArrowheads="1"/>
            </p:cNvSpPr>
            <p:nvPr/>
          </p:nvSpPr>
          <p:spPr bwMode="auto">
            <a:xfrm>
              <a:off x="2945283" y="6326330"/>
              <a:ext cx="1800225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l-GR" b="1" dirty="0">
                  <a:latin typeface="Arial" charset="0"/>
                </a:rPr>
                <a:t>GMLS</a:t>
              </a:r>
              <a:endParaRPr lang="el-GR" altLang="el-GR" b="1" dirty="0">
                <a:latin typeface="Arial" charset="0"/>
              </a:endParaRPr>
            </a:p>
          </p:txBody>
        </p:sp>
        <p:sp>
          <p:nvSpPr>
            <p:cNvPr id="22543" name="Line 32"/>
            <p:cNvSpPr>
              <a:spLocks noChangeShapeType="1"/>
            </p:cNvSpPr>
            <p:nvPr/>
          </p:nvSpPr>
          <p:spPr bwMode="auto">
            <a:xfrm flipV="1">
              <a:off x="5219700" y="1147142"/>
              <a:ext cx="792163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solidFill>
                  <a:schemeClr val="bg1"/>
                </a:solidFill>
              </a:endParaRPr>
            </a:p>
          </p:txBody>
        </p:sp>
        <p:sp>
          <p:nvSpPr>
            <p:cNvPr id="22544" name="Line 33"/>
            <p:cNvSpPr>
              <a:spLocks noChangeShapeType="1"/>
            </p:cNvSpPr>
            <p:nvPr/>
          </p:nvSpPr>
          <p:spPr bwMode="auto">
            <a:xfrm>
              <a:off x="5221288" y="2156792"/>
              <a:ext cx="1079500" cy="358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solidFill>
                  <a:schemeClr val="bg1"/>
                </a:solidFill>
              </a:endParaRPr>
            </a:p>
          </p:txBody>
        </p:sp>
        <p:grpSp>
          <p:nvGrpSpPr>
            <p:cNvPr id="14" name="Group 34"/>
            <p:cNvGrpSpPr>
              <a:grpSpLocks/>
            </p:cNvGrpSpPr>
            <p:nvPr/>
          </p:nvGrpSpPr>
          <p:grpSpPr bwMode="auto">
            <a:xfrm>
              <a:off x="6372225" y="332656"/>
              <a:ext cx="1441450" cy="352425"/>
              <a:chOff x="2546" y="164"/>
              <a:chExt cx="908" cy="232"/>
            </a:xfrm>
          </p:grpSpPr>
          <p:sp>
            <p:nvSpPr>
              <p:cNvPr id="22579" name="Rectangle 35"/>
              <p:cNvSpPr>
                <a:spLocks noChangeArrowheads="1"/>
              </p:cNvSpPr>
              <p:nvPr/>
            </p:nvSpPr>
            <p:spPr bwMode="auto">
              <a:xfrm>
                <a:off x="2546" y="164"/>
                <a:ext cx="908" cy="23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80" name="Text Box 36"/>
              <p:cNvSpPr txBox="1">
                <a:spLocks noChangeArrowheads="1"/>
              </p:cNvSpPr>
              <p:nvPr/>
            </p:nvSpPr>
            <p:spPr bwMode="auto">
              <a:xfrm>
                <a:off x="2744" y="210"/>
                <a:ext cx="695" cy="18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200" b="1">
                    <a:solidFill>
                      <a:schemeClr val="bg1"/>
                    </a:solidFill>
                    <a:latin typeface="Arial" charset="0"/>
                  </a:rPr>
                  <a:t>Μεταφορά</a:t>
                </a:r>
              </a:p>
            </p:txBody>
          </p:sp>
        </p:grpSp>
        <p:grpSp>
          <p:nvGrpSpPr>
            <p:cNvPr id="15" name="Group 37"/>
            <p:cNvGrpSpPr>
              <a:grpSpLocks/>
            </p:cNvGrpSpPr>
            <p:nvPr/>
          </p:nvGrpSpPr>
          <p:grpSpPr bwMode="auto">
            <a:xfrm>
              <a:off x="6083301" y="642317"/>
              <a:ext cx="1512808" cy="352425"/>
              <a:chOff x="2546" y="164"/>
              <a:chExt cx="954" cy="232"/>
            </a:xfrm>
          </p:grpSpPr>
          <p:sp>
            <p:nvSpPr>
              <p:cNvPr id="22577" name="Rectangle 38"/>
              <p:cNvSpPr>
                <a:spLocks noChangeArrowheads="1"/>
              </p:cNvSpPr>
              <p:nvPr/>
            </p:nvSpPr>
            <p:spPr bwMode="auto">
              <a:xfrm>
                <a:off x="2546" y="164"/>
                <a:ext cx="908" cy="23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78" name="Text Box 39"/>
              <p:cNvSpPr txBox="1">
                <a:spLocks noChangeArrowheads="1"/>
              </p:cNvSpPr>
              <p:nvPr/>
            </p:nvSpPr>
            <p:spPr bwMode="auto">
              <a:xfrm>
                <a:off x="2744" y="210"/>
                <a:ext cx="756" cy="18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200" b="1" dirty="0">
                    <a:solidFill>
                      <a:schemeClr val="bg1"/>
                    </a:solidFill>
                    <a:latin typeface="Arial" charset="0"/>
                  </a:rPr>
                  <a:t>Αποθήκευση</a:t>
                </a:r>
              </a:p>
            </p:txBody>
          </p:sp>
        </p:grpSp>
        <p:grpSp>
          <p:nvGrpSpPr>
            <p:cNvPr id="22547" name="Group 72"/>
            <p:cNvGrpSpPr>
              <a:grpSpLocks/>
            </p:cNvGrpSpPr>
            <p:nvPr/>
          </p:nvGrpSpPr>
          <p:grpSpPr bwMode="auto">
            <a:xfrm>
              <a:off x="5867400" y="905842"/>
              <a:ext cx="1225550" cy="528638"/>
              <a:chOff x="3696" y="466"/>
              <a:chExt cx="772" cy="333"/>
            </a:xfrm>
          </p:grpSpPr>
          <p:sp>
            <p:nvSpPr>
              <p:cNvPr id="22575" name="Rectangle 41"/>
              <p:cNvSpPr>
                <a:spLocks noChangeArrowheads="1"/>
              </p:cNvSpPr>
              <p:nvPr/>
            </p:nvSpPr>
            <p:spPr bwMode="auto">
              <a:xfrm>
                <a:off x="3696" y="466"/>
                <a:ext cx="772" cy="333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76" name="Text Box 42"/>
              <p:cNvSpPr txBox="1">
                <a:spLocks noChangeArrowheads="1"/>
              </p:cNvSpPr>
              <p:nvPr/>
            </p:nvSpPr>
            <p:spPr bwMode="auto">
              <a:xfrm>
                <a:off x="3787" y="482"/>
                <a:ext cx="590" cy="288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200" b="1">
                    <a:solidFill>
                      <a:schemeClr val="bg1"/>
                    </a:solidFill>
                    <a:latin typeface="Arial" charset="0"/>
                  </a:rPr>
                  <a:t>Ποιότητα δείγματος</a:t>
                </a:r>
              </a:p>
            </p:txBody>
          </p:sp>
        </p:grpSp>
        <p:grpSp>
          <p:nvGrpSpPr>
            <p:cNvPr id="17" name="Group 43"/>
            <p:cNvGrpSpPr>
              <a:grpSpLocks/>
            </p:cNvGrpSpPr>
            <p:nvPr/>
          </p:nvGrpSpPr>
          <p:grpSpPr bwMode="auto">
            <a:xfrm>
              <a:off x="5940425" y="1456010"/>
              <a:ext cx="3095625" cy="604838"/>
              <a:chOff x="3787" y="845"/>
              <a:chExt cx="1950" cy="381"/>
            </a:xfrm>
          </p:grpSpPr>
          <p:sp>
            <p:nvSpPr>
              <p:cNvPr id="22573" name="Rectangle 44"/>
              <p:cNvSpPr>
                <a:spLocks noChangeArrowheads="1"/>
              </p:cNvSpPr>
              <p:nvPr/>
            </p:nvSpPr>
            <p:spPr bwMode="auto">
              <a:xfrm>
                <a:off x="3787" y="845"/>
                <a:ext cx="1950" cy="27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74" name="Text Box 45"/>
              <p:cNvSpPr txBox="1">
                <a:spLocks noChangeArrowheads="1"/>
              </p:cNvSpPr>
              <p:nvPr/>
            </p:nvSpPr>
            <p:spPr bwMode="auto">
              <a:xfrm>
                <a:off x="3968" y="935"/>
                <a:ext cx="1633" cy="29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200" b="1">
                    <a:solidFill>
                      <a:schemeClr val="bg1"/>
                    </a:solidFill>
                    <a:latin typeface="Arial" charset="0"/>
                  </a:rPr>
                  <a:t>Μεταβλητοί Εξωτερικοί Παράγοντες</a:t>
                </a:r>
              </a:p>
            </p:txBody>
          </p:sp>
        </p:grpSp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5724525" y="2009155"/>
              <a:ext cx="3095625" cy="433387"/>
              <a:chOff x="3560" y="1117"/>
              <a:chExt cx="1950" cy="273"/>
            </a:xfrm>
          </p:grpSpPr>
          <p:sp>
            <p:nvSpPr>
              <p:cNvPr id="22571" name="Rectangle 47"/>
              <p:cNvSpPr>
                <a:spLocks noChangeArrowheads="1"/>
              </p:cNvSpPr>
              <p:nvPr/>
            </p:nvSpPr>
            <p:spPr bwMode="auto">
              <a:xfrm>
                <a:off x="3560" y="1117"/>
                <a:ext cx="1950" cy="27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72" name="Text Box 48"/>
              <p:cNvSpPr txBox="1">
                <a:spLocks noChangeArrowheads="1"/>
              </p:cNvSpPr>
              <p:nvPr/>
            </p:nvSpPr>
            <p:spPr bwMode="auto">
              <a:xfrm>
                <a:off x="3741" y="1163"/>
                <a:ext cx="1633" cy="17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200" b="1">
                    <a:solidFill>
                      <a:schemeClr val="bg1"/>
                    </a:solidFill>
                    <a:latin typeface="Arial" charset="0"/>
                  </a:rPr>
                  <a:t>Μόνιμοι Εξωτερικοί Παράγοντες</a:t>
                </a:r>
              </a:p>
            </p:txBody>
          </p:sp>
        </p:grpSp>
        <p:grpSp>
          <p:nvGrpSpPr>
            <p:cNvPr id="22550" name="Group 49"/>
            <p:cNvGrpSpPr>
              <a:grpSpLocks/>
            </p:cNvGrpSpPr>
            <p:nvPr/>
          </p:nvGrpSpPr>
          <p:grpSpPr bwMode="auto">
            <a:xfrm>
              <a:off x="5148263" y="2298080"/>
              <a:ext cx="3311525" cy="504825"/>
              <a:chOff x="3379" y="1389"/>
              <a:chExt cx="1950" cy="318"/>
            </a:xfrm>
          </p:grpSpPr>
          <p:sp>
            <p:nvSpPr>
              <p:cNvPr id="22569" name="Rectangle 50"/>
              <p:cNvSpPr>
                <a:spLocks noChangeArrowheads="1"/>
              </p:cNvSpPr>
              <p:nvPr/>
            </p:nvSpPr>
            <p:spPr bwMode="auto">
              <a:xfrm>
                <a:off x="3379" y="1389"/>
                <a:ext cx="1950" cy="318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70" name="Text Box 51"/>
              <p:cNvSpPr txBox="1">
                <a:spLocks noChangeArrowheads="1"/>
              </p:cNvSpPr>
              <p:nvPr/>
            </p:nvSpPr>
            <p:spPr bwMode="auto">
              <a:xfrm>
                <a:off x="3560" y="1389"/>
                <a:ext cx="1633" cy="288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200" b="1">
                    <a:solidFill>
                      <a:schemeClr val="bg1"/>
                    </a:solidFill>
                    <a:latin typeface="Arial" charset="0"/>
                  </a:rPr>
                  <a:t>Ποιότητα αντιδραστηρίου,ποιότητα εξοπλισμού</a:t>
                </a:r>
              </a:p>
            </p:txBody>
          </p:sp>
        </p:grpSp>
        <p:grpSp>
          <p:nvGrpSpPr>
            <p:cNvPr id="22551" name="Group 52"/>
            <p:cNvGrpSpPr>
              <a:grpSpLocks/>
            </p:cNvGrpSpPr>
            <p:nvPr/>
          </p:nvGrpSpPr>
          <p:grpSpPr bwMode="auto">
            <a:xfrm>
              <a:off x="971550" y="4315792"/>
              <a:ext cx="4535488" cy="863600"/>
              <a:chOff x="2608" y="2568"/>
              <a:chExt cx="2857" cy="544"/>
            </a:xfrm>
          </p:grpSpPr>
          <p:sp>
            <p:nvSpPr>
              <p:cNvPr id="22567" name="Rectangle 53"/>
              <p:cNvSpPr>
                <a:spLocks noChangeArrowheads="1"/>
              </p:cNvSpPr>
              <p:nvPr/>
            </p:nvSpPr>
            <p:spPr bwMode="auto">
              <a:xfrm>
                <a:off x="2608" y="2568"/>
                <a:ext cx="2857" cy="544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68" name="Text Box 54"/>
              <p:cNvSpPr txBox="1">
                <a:spLocks noChangeArrowheads="1"/>
              </p:cNvSpPr>
              <p:nvPr/>
            </p:nvSpPr>
            <p:spPr bwMode="auto">
              <a:xfrm>
                <a:off x="2653" y="2602"/>
                <a:ext cx="2753" cy="404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800" b="1">
                    <a:solidFill>
                      <a:schemeClr val="bg1"/>
                    </a:solidFill>
                    <a:latin typeface="Arial" charset="0"/>
                  </a:rPr>
                  <a:t>Επίπεδο Ποιότητας Ιατρικού Εργαστηρίου</a:t>
                </a:r>
              </a:p>
            </p:txBody>
          </p:sp>
        </p:grpSp>
        <p:sp>
          <p:nvSpPr>
            <p:cNvPr id="22552" name="Line 55"/>
            <p:cNvSpPr>
              <a:spLocks noChangeShapeType="1"/>
            </p:cNvSpPr>
            <p:nvPr/>
          </p:nvSpPr>
          <p:spPr bwMode="auto">
            <a:xfrm>
              <a:off x="1116013" y="2226642"/>
              <a:ext cx="0" cy="2089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solidFill>
                  <a:schemeClr val="bg1"/>
                </a:solidFill>
              </a:endParaRPr>
            </a:p>
          </p:txBody>
        </p:sp>
        <p:sp>
          <p:nvSpPr>
            <p:cNvPr id="22553" name="Line 56"/>
            <p:cNvSpPr>
              <a:spLocks noChangeShapeType="1"/>
            </p:cNvSpPr>
            <p:nvPr/>
          </p:nvSpPr>
          <p:spPr bwMode="auto">
            <a:xfrm>
              <a:off x="5076825" y="5179392"/>
              <a:ext cx="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solidFill>
                  <a:schemeClr val="bg1"/>
                </a:solidFill>
              </a:endParaRPr>
            </a:p>
          </p:txBody>
        </p:sp>
        <p:sp>
          <p:nvSpPr>
            <p:cNvPr id="39993" name="Line 57"/>
            <p:cNvSpPr>
              <a:spLocks noChangeShapeType="1"/>
            </p:cNvSpPr>
            <p:nvPr/>
          </p:nvSpPr>
          <p:spPr bwMode="auto">
            <a:xfrm>
              <a:off x="3851275" y="5250830"/>
              <a:ext cx="0" cy="11271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solidFill>
                  <a:schemeClr val="bg1"/>
                </a:solidFill>
              </a:endParaRPr>
            </a:p>
          </p:txBody>
        </p:sp>
        <p:sp>
          <p:nvSpPr>
            <p:cNvPr id="22555" name="Line 58"/>
            <p:cNvSpPr>
              <a:spLocks noChangeShapeType="1"/>
            </p:cNvSpPr>
            <p:nvPr/>
          </p:nvSpPr>
          <p:spPr bwMode="auto">
            <a:xfrm flipH="1">
              <a:off x="468313" y="6258892"/>
              <a:ext cx="5032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solidFill>
                  <a:schemeClr val="bg1"/>
                </a:solidFill>
              </a:endParaRPr>
            </a:p>
          </p:txBody>
        </p:sp>
        <p:sp>
          <p:nvSpPr>
            <p:cNvPr id="22556" name="Line 59"/>
            <p:cNvSpPr>
              <a:spLocks noChangeShapeType="1"/>
            </p:cNvSpPr>
            <p:nvPr/>
          </p:nvSpPr>
          <p:spPr bwMode="auto">
            <a:xfrm flipV="1">
              <a:off x="468313" y="354980"/>
              <a:ext cx="0" cy="5903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solidFill>
                  <a:schemeClr val="bg1"/>
                </a:solidFill>
              </a:endParaRPr>
            </a:p>
          </p:txBody>
        </p:sp>
        <p:sp>
          <p:nvSpPr>
            <p:cNvPr id="22557" name="Line 60"/>
            <p:cNvSpPr>
              <a:spLocks noChangeShapeType="1"/>
            </p:cNvSpPr>
            <p:nvPr/>
          </p:nvSpPr>
          <p:spPr bwMode="auto">
            <a:xfrm>
              <a:off x="468313" y="354980"/>
              <a:ext cx="3598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solidFill>
                  <a:schemeClr val="bg1"/>
                </a:solidFill>
              </a:endParaRPr>
            </a:p>
          </p:txBody>
        </p:sp>
        <p:sp>
          <p:nvSpPr>
            <p:cNvPr id="22558" name="Line 61"/>
            <p:cNvSpPr>
              <a:spLocks noChangeShapeType="1"/>
            </p:cNvSpPr>
            <p:nvPr/>
          </p:nvSpPr>
          <p:spPr bwMode="auto">
            <a:xfrm>
              <a:off x="4067175" y="354980"/>
              <a:ext cx="0" cy="936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solidFill>
                  <a:schemeClr val="bg1"/>
                </a:solidFill>
              </a:endParaRPr>
            </a:p>
          </p:txBody>
        </p:sp>
        <p:sp>
          <p:nvSpPr>
            <p:cNvPr id="22559" name="Line 62"/>
            <p:cNvSpPr>
              <a:spLocks noChangeShapeType="1"/>
            </p:cNvSpPr>
            <p:nvPr/>
          </p:nvSpPr>
          <p:spPr bwMode="auto">
            <a:xfrm>
              <a:off x="468313" y="1723405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solidFill>
                  <a:schemeClr val="bg1"/>
                </a:solidFill>
              </a:endParaRPr>
            </a:p>
          </p:txBody>
        </p:sp>
        <p:sp>
          <p:nvSpPr>
            <p:cNvPr id="22560" name="Line 63"/>
            <p:cNvSpPr>
              <a:spLocks noChangeShapeType="1"/>
            </p:cNvSpPr>
            <p:nvPr/>
          </p:nvSpPr>
          <p:spPr bwMode="auto">
            <a:xfrm>
              <a:off x="468313" y="4747592"/>
              <a:ext cx="5032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b="1">
                <a:solidFill>
                  <a:schemeClr val="bg1"/>
                </a:solidFill>
              </a:endParaRPr>
            </a:p>
          </p:txBody>
        </p:sp>
        <p:grpSp>
          <p:nvGrpSpPr>
            <p:cNvPr id="21" name="Group 64"/>
            <p:cNvGrpSpPr>
              <a:grpSpLocks/>
            </p:cNvGrpSpPr>
            <p:nvPr/>
          </p:nvGrpSpPr>
          <p:grpSpPr bwMode="auto">
            <a:xfrm>
              <a:off x="5221288" y="5250830"/>
              <a:ext cx="2087562" cy="504825"/>
              <a:chOff x="3198" y="3203"/>
              <a:chExt cx="1315" cy="318"/>
            </a:xfrm>
          </p:grpSpPr>
          <p:sp>
            <p:nvSpPr>
              <p:cNvPr id="22565" name="Oval 65"/>
              <p:cNvSpPr>
                <a:spLocks noChangeArrowheads="1"/>
              </p:cNvSpPr>
              <p:nvPr/>
            </p:nvSpPr>
            <p:spPr bwMode="auto">
              <a:xfrm>
                <a:off x="3198" y="3203"/>
                <a:ext cx="1270" cy="317"/>
              </a:xfrm>
              <a:prstGeom prst="ellipse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66" name="Text Box 66"/>
              <p:cNvSpPr txBox="1">
                <a:spLocks noChangeArrowheads="1"/>
              </p:cNvSpPr>
              <p:nvPr/>
            </p:nvSpPr>
            <p:spPr bwMode="auto">
              <a:xfrm>
                <a:off x="3334" y="3233"/>
                <a:ext cx="11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200" b="1">
                    <a:solidFill>
                      <a:schemeClr val="bg1"/>
                    </a:solidFill>
                    <a:latin typeface="Arial" charset="0"/>
                  </a:rPr>
                  <a:t>Επικοινωνία κλινικού-εργαστηρίου</a:t>
                </a:r>
              </a:p>
            </p:txBody>
          </p:sp>
        </p:grpSp>
        <p:grpSp>
          <p:nvGrpSpPr>
            <p:cNvPr id="22" name="Group 67"/>
            <p:cNvGrpSpPr>
              <a:grpSpLocks/>
            </p:cNvGrpSpPr>
            <p:nvPr/>
          </p:nvGrpSpPr>
          <p:grpSpPr bwMode="auto">
            <a:xfrm>
              <a:off x="1260475" y="2299667"/>
              <a:ext cx="2087563" cy="504825"/>
              <a:chOff x="3198" y="3203"/>
              <a:chExt cx="1315" cy="318"/>
            </a:xfrm>
          </p:grpSpPr>
          <p:sp>
            <p:nvSpPr>
              <p:cNvPr id="22563" name="Oval 68"/>
              <p:cNvSpPr>
                <a:spLocks noChangeArrowheads="1"/>
              </p:cNvSpPr>
              <p:nvPr/>
            </p:nvSpPr>
            <p:spPr bwMode="auto">
              <a:xfrm>
                <a:off x="3198" y="3203"/>
                <a:ext cx="1270" cy="317"/>
              </a:xfrm>
              <a:prstGeom prst="ellipse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l-GR" altLang="el-GR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64" name="Text Box 69"/>
              <p:cNvSpPr txBox="1">
                <a:spLocks noChangeArrowheads="1"/>
              </p:cNvSpPr>
              <p:nvPr/>
            </p:nvSpPr>
            <p:spPr bwMode="auto">
              <a:xfrm>
                <a:off x="3334" y="3233"/>
                <a:ext cx="11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l-GR" altLang="el-GR" sz="1200" b="1">
                    <a:solidFill>
                      <a:schemeClr val="bg1"/>
                    </a:solidFill>
                    <a:latin typeface="Arial" charset="0"/>
                  </a:rPr>
                  <a:t>Επικοινωνία κλινικού-εργαστηρίου</a:t>
                </a:r>
              </a:p>
            </p:txBody>
          </p:sp>
        </p:grpSp>
      </p:grp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GMLS</a:t>
            </a:r>
            <a:endParaRPr lang="el-GR" dirty="0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08141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l-GR" sz="2400" dirty="0" smtClean="0"/>
              <a:t>Δομή Συστήματος Ποιότητας.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l-GR" sz="2400" dirty="0" smtClean="0"/>
              <a:t>Εξοπλισμός και υλικά.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l-GR" sz="2400" dirty="0" smtClean="0"/>
              <a:t>Ανθρώπινο Δυναμικό.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l-GR" sz="2400" dirty="0" smtClean="0"/>
              <a:t>Έλεγχος και συνεχής αξιολόγηση.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l-GR" sz="2400" dirty="0" smtClean="0"/>
              <a:t>Συνεχή εκπαίδευση και κατάρτιση προσωπικού.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</a:p>
        </p:txBody>
      </p:sp>
    </p:spTree>
    <p:extLst>
      <p:ext uri="{BB962C8B-B14F-4D97-AF65-F5344CB8AC3E}">
        <p14:creationId xmlns:p14="http://schemas.microsoft.com/office/powerpoint/2010/main" val="7596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ΙΙΙ </a:t>
            </a:r>
            <a:r>
              <a:rPr lang="el-GR" sz="2000"/>
              <a:t>(Ε).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1: </a:t>
            </a:r>
            <a:r>
              <a:rPr lang="el-GR" sz="2000" dirty="0" smtClean="0"/>
              <a:t>Εσωτερικός </a:t>
            </a:r>
            <a:r>
              <a:rPr lang="el-GR" sz="2000" dirty="0"/>
              <a:t>Ποιοτικός Έλεγχος στην </a:t>
            </a:r>
            <a:r>
              <a:rPr lang="el-GR" sz="2000" dirty="0" smtClean="0"/>
              <a:t>Αιμόσταση».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1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Με τον όρο </a:t>
            </a:r>
            <a:r>
              <a:rPr lang="el-GR" sz="2400" b="1" dirty="0">
                <a:solidFill>
                  <a:srgbClr val="004A82"/>
                </a:solidFill>
              </a:rPr>
              <a:t>Ποιοτικός Έλεγχος </a:t>
            </a:r>
            <a:r>
              <a:rPr lang="el-GR" sz="2400" dirty="0"/>
              <a:t>εννοούμε το σύνολο των διαδικασιών που επιτελεί ένα Εργαστήριο προκειμένου: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sz="2400" dirty="0" smtClean="0"/>
              <a:t>Να </a:t>
            </a:r>
            <a:r>
              <a:rPr lang="el-GR" sz="2400" dirty="0"/>
              <a:t>εξασφαλίσει την αξιοπιστία των αποτελεσμάτων που παράγει. 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sz="2400" dirty="0" smtClean="0"/>
              <a:t>Να </a:t>
            </a:r>
            <a:r>
              <a:rPr lang="el-GR" sz="2400" dirty="0"/>
              <a:t>εντοπίσει αλλά και να αποκλείσει την οποιαδήποτε συμμετοχή σφάλματος κατά τη μέτρηση και 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sz="2400" dirty="0" smtClean="0"/>
              <a:t>Να </a:t>
            </a:r>
            <a:r>
              <a:rPr lang="el-GR" sz="2400" dirty="0"/>
              <a:t>διασφαλίσει την συμφωνία των μετρήσεων μεταξύ διαφόρων εργαστηρίων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69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accurac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79" y="2777331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precac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79" y="4361656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reci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93006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Βασικές Έννοιες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Πρότυπα υλικά αναφοράς (</a:t>
            </a:r>
            <a:r>
              <a:rPr lang="en-US" dirty="0"/>
              <a:t>standards).</a:t>
            </a:r>
          </a:p>
          <a:p>
            <a:r>
              <a:rPr lang="el-GR" dirty="0"/>
              <a:t>Ρυθμιστικά παρασκευάσματα (</a:t>
            </a:r>
            <a:r>
              <a:rPr lang="en-US" dirty="0"/>
              <a:t>calibrators). </a:t>
            </a:r>
          </a:p>
          <a:p>
            <a:r>
              <a:rPr lang="el-GR" dirty="0"/>
              <a:t>Υλικά ελέγχου Ποιότητας (</a:t>
            </a:r>
            <a:r>
              <a:rPr lang="en-US" dirty="0"/>
              <a:t>controls).</a:t>
            </a:r>
          </a:p>
          <a:p>
            <a:r>
              <a:rPr lang="el-GR" dirty="0"/>
              <a:t>Ορθότητα ή αυθεντικότητα της μέτρησης (</a:t>
            </a:r>
            <a:r>
              <a:rPr lang="en-US" dirty="0"/>
              <a:t>Accuracy).</a:t>
            </a:r>
          </a:p>
          <a:p>
            <a:r>
              <a:rPr lang="el-GR" dirty="0"/>
              <a:t>Ακρίβεια (</a:t>
            </a:r>
            <a:r>
              <a:rPr lang="en-US" dirty="0"/>
              <a:t>Precision). </a:t>
            </a:r>
          </a:p>
          <a:p>
            <a:r>
              <a:rPr lang="el-GR" dirty="0"/>
              <a:t>Αξιοπιστία (</a:t>
            </a:r>
            <a:r>
              <a:rPr lang="en-US" dirty="0"/>
              <a:t>reliability).</a:t>
            </a:r>
          </a:p>
          <a:p>
            <a:r>
              <a:rPr lang="el-GR" dirty="0"/>
              <a:t>Σφάλμα μέτρησης. </a:t>
            </a:r>
          </a:p>
          <a:p>
            <a:r>
              <a:rPr lang="el-GR" dirty="0" smtClean="0"/>
              <a:t>Τυχαίο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Συστηματικό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47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defRPr/>
            </a:pPr>
            <a:r>
              <a:rPr lang="el-GR" sz="2400" b="1" dirty="0" err="1" smtClean="0"/>
              <a:t>Προαναλυτική</a:t>
            </a:r>
            <a:r>
              <a:rPr lang="el-GR" sz="2400" b="1" dirty="0" smtClean="0"/>
              <a:t> φάση </a:t>
            </a:r>
          </a:p>
          <a:p>
            <a:pPr marL="990600" lvl="1" indent="-533400" eaLnBrk="1" hangingPunct="1">
              <a:defRPr/>
            </a:pPr>
            <a:r>
              <a:rPr lang="el-GR" sz="2400" dirty="0" smtClean="0"/>
              <a:t>Συνθήκες αιμοληψίας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990600" lvl="1" indent="-533400" eaLnBrk="1" hangingPunct="1">
              <a:defRPr/>
            </a:pPr>
            <a:r>
              <a:rPr lang="el-GR" sz="2400" dirty="0" smtClean="0"/>
              <a:t>Επιλογή της βελόνας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990600" lvl="1" indent="-533400" eaLnBrk="1" hangingPunct="1">
              <a:defRPr/>
            </a:pPr>
            <a:r>
              <a:rPr lang="el-GR" sz="2400" dirty="0" smtClean="0"/>
              <a:t>Λήψη ιστορικού ασθενούς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990600" lvl="1" indent="-533400" eaLnBrk="1" hangingPunct="1">
              <a:defRPr/>
            </a:pPr>
            <a:r>
              <a:rPr lang="el-GR" sz="2400" dirty="0" smtClean="0"/>
              <a:t>Η χρονική στιγμή της αιμοληψίας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990600" lvl="1" indent="-533400" eaLnBrk="1" hangingPunct="1">
              <a:defRPr/>
            </a:pPr>
            <a:r>
              <a:rPr lang="el-GR" sz="2400" dirty="0" smtClean="0"/>
              <a:t>Χρονική διάρκεια που μεσολαβεί μεταξύ αιμοληψίας και </a:t>
            </a:r>
            <a:r>
              <a:rPr lang="el-GR" sz="2400" dirty="0" err="1" smtClean="0"/>
              <a:t>φυγοκέντρησης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Επιμέρους  </a:t>
            </a:r>
            <a:r>
              <a:rPr lang="el-GR" dirty="0" smtClean="0"/>
              <a:t>φάσεις</a:t>
            </a:r>
            <a:r>
              <a:rPr lang="en-US" dirty="0" smtClean="0"/>
              <a:t>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0410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Επιμέρους  φάσεις</a:t>
            </a:r>
            <a:r>
              <a:rPr lang="en-US" dirty="0"/>
              <a:t> </a:t>
            </a:r>
            <a:r>
              <a:rPr lang="el-GR" sz="3000" b="0" dirty="0" smtClean="0"/>
              <a:t>2/3</a:t>
            </a:r>
            <a:endParaRPr lang="el-GR" sz="4800" b="0" dirty="0" smtClean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l-GR" sz="2400" b="1" dirty="0" err="1" smtClean="0"/>
              <a:t>Προαναλυτική</a:t>
            </a:r>
            <a:r>
              <a:rPr lang="el-GR" sz="2400" b="1" dirty="0" smtClean="0"/>
              <a:t> φάση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l-GR" sz="2400" dirty="0" err="1" smtClean="0"/>
              <a:t>Φλεβοκέντηση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l-GR" sz="2400" dirty="0" smtClean="0"/>
              <a:t>Περίδεση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l-GR" sz="2400" dirty="0" smtClean="0"/>
              <a:t>Θόρυβος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l-GR" sz="2400" dirty="0" err="1" smtClean="0"/>
              <a:t>Αιμολυμένα</a:t>
            </a:r>
            <a:r>
              <a:rPr lang="el-GR" sz="2400" dirty="0" smtClean="0"/>
              <a:t>, ικτερικά και </a:t>
            </a:r>
            <a:r>
              <a:rPr lang="el-GR" sz="2400" dirty="0" err="1" smtClean="0"/>
              <a:t>λιπιδαιμικά</a:t>
            </a:r>
            <a:r>
              <a:rPr lang="el-GR" sz="2400" dirty="0" smtClean="0"/>
              <a:t> δείγματα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l-GR" sz="2400" dirty="0" smtClean="0"/>
              <a:t>Συντήρηση και μεταφορά του δείγματος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l-GR" sz="2400" dirty="0" err="1" smtClean="0"/>
              <a:t>Φυγοκέντρηση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88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23528" y="807266"/>
            <a:ext cx="3265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latin typeface="+mn-lt"/>
              </a:rPr>
              <a:t> </a:t>
            </a:r>
            <a:r>
              <a:rPr lang="el-GR" sz="2400" b="1" dirty="0" err="1">
                <a:latin typeface="+mn-lt"/>
              </a:rPr>
              <a:t>Προαναλυτική</a:t>
            </a:r>
            <a:r>
              <a:rPr lang="el-GR" sz="2400" b="1" dirty="0">
                <a:latin typeface="+mn-lt"/>
              </a:rPr>
              <a:t> φάση</a:t>
            </a: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18105"/>
              </p:ext>
            </p:extLst>
          </p:nvPr>
        </p:nvGraphicFramePr>
        <p:xfrm>
          <a:off x="395536" y="1281210"/>
          <a:ext cx="8424936" cy="53292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75126"/>
                <a:gridCol w="2813506"/>
                <a:gridCol w="2736304"/>
              </a:tblGrid>
              <a:tr h="387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Προετοιμασία ασθενούς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Συλλογή δείγματος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Διαχείριση δείγματος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6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Διατροφή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Παράγοντες περιβάλλοντος κατά τη διάρκεια της αιμοληψίας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Μεταφορά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</a:tr>
              <a:tr h="3877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Νηστεία ή μη νηστεία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Χρόνος αιμοληψίας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Ύπαρξη </a:t>
                      </a:r>
                      <a:r>
                        <a:rPr lang="el-GR" sz="1800" dirty="0" err="1">
                          <a:effectLst/>
                        </a:rPr>
                        <a:t>μικροπηγμάτων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</a:tr>
              <a:tr h="775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Φαρμακευτική αγωγή  ή μη χορήγηση φαρμάκων 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Θέση σώματος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Διαχωρισμός πλάσματος-ορού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</a:tr>
              <a:tr h="9692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Ώρα αιμοληψίας σε σχέση με βιολογικούς ρυθμούς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Τύπος δείγματος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Συντήρηση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</a:tr>
              <a:tr h="3877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Σωματική δραστηριότητα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Σημείο φλεβοκέντησης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Προετοιμασία για ανάλυση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</a:tr>
              <a:tr h="775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Περίοδος ανάπαυσης πριν την αιμοληψία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Προετοιμασία σημείου φλεβοκέντησης 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</a:tr>
              <a:tr h="193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Στρες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Ροή αίματος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</a:tr>
              <a:tr h="193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Εξοπλισμός 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</a:tr>
              <a:tr h="1938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Τεχνική 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618" marR="43618" marT="0" marB="0"/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76538" y="1042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Επιμέρους  φάσεις</a:t>
            </a:r>
            <a:r>
              <a:rPr lang="en-US" dirty="0"/>
              <a:t> </a:t>
            </a:r>
            <a:r>
              <a:rPr lang="el-GR" sz="3000" b="0" dirty="0" smtClean="0"/>
              <a:t>3/3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55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b="1" dirty="0" smtClean="0"/>
              <a:t>Μέτρηση απόκλισης</a:t>
            </a:r>
          </a:p>
          <a:p>
            <a:pPr lvl="1" eaLnBrk="1" hangingPunct="1">
              <a:buFontTx/>
              <a:buNone/>
              <a:defRPr/>
            </a:pPr>
            <a:r>
              <a:rPr lang="el-GR" sz="2400" dirty="0" smtClean="0"/>
              <a:t>Ορισμοί</a:t>
            </a:r>
            <a:r>
              <a:rPr lang="el-GR" sz="2400" dirty="0"/>
              <a:t>:</a:t>
            </a:r>
            <a:endParaRPr lang="el-GR" sz="2400" dirty="0" smtClean="0"/>
          </a:p>
          <a:p>
            <a:pPr lvl="1" eaLnBrk="1" hangingPunct="1">
              <a:defRPr/>
            </a:pPr>
            <a:r>
              <a:rPr lang="el-GR" sz="2400" b="1" dirty="0" smtClean="0"/>
              <a:t>Μέση τιμή:</a:t>
            </a:r>
            <a:r>
              <a:rPr lang="el-GR" sz="2400" dirty="0" smtClean="0"/>
              <a:t> Είναι το αλγεβρικό άθροισμα των επί μέρους μετρήσεων, διαιρούμενο με τον αριθμό των μετρήσεων.</a:t>
            </a:r>
          </a:p>
          <a:p>
            <a:pPr lvl="1" eaLnBrk="1" hangingPunct="1">
              <a:defRPr/>
            </a:pPr>
            <a:r>
              <a:rPr lang="el-GR" sz="2400" b="1" dirty="0" smtClean="0"/>
              <a:t>Σταθερή</a:t>
            </a:r>
            <a:r>
              <a:rPr lang="en-GB" sz="2400" b="1" dirty="0" smtClean="0"/>
              <a:t> </a:t>
            </a:r>
            <a:r>
              <a:rPr lang="el-GR" sz="2400" b="1" dirty="0" smtClean="0"/>
              <a:t>απόκλιση</a:t>
            </a:r>
            <a:r>
              <a:rPr lang="en-GB" sz="2400" b="1" dirty="0" smtClean="0"/>
              <a:t> (</a:t>
            </a:r>
            <a:r>
              <a:rPr lang="en-US" sz="2400" b="1" dirty="0" smtClean="0"/>
              <a:t>standard deviation-SD)</a:t>
            </a:r>
            <a:r>
              <a:rPr lang="el-GR" sz="2400" b="1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Αποτελεί μέτρο της απόκλισης μιας ομάδας μετρήσεων από τη μέση τιμή.</a:t>
            </a:r>
          </a:p>
          <a:p>
            <a:pPr lvl="1" eaLnBrk="1" hangingPunct="1">
              <a:defRPr/>
            </a:pPr>
            <a:r>
              <a:rPr lang="el-GR" sz="2400" b="1" dirty="0" smtClean="0"/>
              <a:t>Συντελεστής μεταβλητότητας (</a:t>
            </a:r>
            <a:r>
              <a:rPr lang="en-US" sz="2400" b="1" dirty="0" smtClean="0"/>
              <a:t>coefficient of variation</a:t>
            </a:r>
            <a:r>
              <a:rPr lang="el-GR" sz="2400" b="1" dirty="0" smtClean="0"/>
              <a:t>-</a:t>
            </a:r>
            <a:r>
              <a:rPr lang="en-US" sz="2400" b="1" dirty="0" smtClean="0"/>
              <a:t>CV</a:t>
            </a:r>
            <a:r>
              <a:rPr lang="el-GR" sz="2400" b="1" dirty="0" smtClean="0"/>
              <a:t>):</a:t>
            </a:r>
            <a:r>
              <a:rPr lang="el-GR" sz="2400" dirty="0" smtClean="0"/>
              <a:t> Εκφράζει το % ποσοστό της </a:t>
            </a:r>
            <a:r>
              <a:rPr lang="el-GR" sz="2400" dirty="0" err="1" smtClean="0"/>
              <a:t>επαναληψιμότητας</a:t>
            </a:r>
            <a:r>
              <a:rPr lang="el-GR" sz="2400" dirty="0" smtClean="0"/>
              <a:t> των μετρήσεων.</a:t>
            </a:r>
            <a:endParaRPr lang="el-GR" sz="2400" b="1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Αναλυτική </a:t>
            </a:r>
            <a:r>
              <a:rPr lang="el-GR" dirty="0" smtClean="0"/>
              <a:t>φάση</a:t>
            </a:r>
            <a:r>
              <a:rPr lang="en-US" dirty="0" smtClean="0"/>
              <a:t> </a:t>
            </a:r>
            <a:r>
              <a:rPr lang="en-US" sz="3000" b="0" dirty="0" smtClean="0"/>
              <a:t>1/6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9193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1268760"/>
            <a:ext cx="7826375" cy="180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400" b="1" dirty="0" smtClean="0"/>
              <a:t>Ευαισθησία</a:t>
            </a:r>
          </a:p>
          <a:p>
            <a:pPr marL="0" indent="0" eaLnBrk="1" hangingPunct="1">
              <a:lnSpc>
                <a:spcPct val="112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400" dirty="0" smtClean="0"/>
              <a:t>Η κλινική σημασία κάθε προσδιορισμού προσδιορίζει τα επιθυμητά όρια ευαισθησίας κάθε δοκιμασίας πηκτικότητας.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999213"/>
              </p:ext>
            </p:extLst>
          </p:nvPr>
        </p:nvGraphicFramePr>
        <p:xfrm>
          <a:off x="1547664" y="3351213"/>
          <a:ext cx="6048672" cy="1828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05735"/>
                <a:gridCol w="3342937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Είδος εξέτασης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Παθολογικά αποτελέσματα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PT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&lt;15% FII </a:t>
                      </a:r>
                      <a:r>
                        <a:rPr lang="el-G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ή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&lt;30% FV, FVII, FX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PTT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&lt;30%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FVIII, IX, XI, XII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Ινωδογόνο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&lt;50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mg/dl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ινωδογόνου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66900" y="3351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Αναλυτική φάση</a:t>
            </a:r>
            <a:r>
              <a:rPr lang="en-US" dirty="0"/>
              <a:t> </a:t>
            </a:r>
            <a:r>
              <a:rPr lang="en-US" sz="3000" b="0" dirty="0" smtClean="0"/>
              <a:t>2/6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25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37</TotalTime>
  <Words>1497</Words>
  <Application>Microsoft Office PowerPoint</Application>
  <PresentationFormat>Προβολή στην οθόνη (4:3)</PresentationFormat>
  <Paragraphs>284</Paragraphs>
  <Slides>28</Slides>
  <Notes>27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1" baseType="lpstr">
      <vt:lpstr>OC_template</vt:lpstr>
      <vt:lpstr>OC_template_updated</vt:lpstr>
      <vt:lpstr>Έγγραφο</vt:lpstr>
      <vt:lpstr>Αιματολογία ΙΙΙ (Ε)</vt:lpstr>
      <vt:lpstr>Εσωτερικός Ποιοτικός Έλεγχος στην Αιμόσταση</vt:lpstr>
      <vt:lpstr>Ορισμός </vt:lpstr>
      <vt:lpstr>Βασικές Έννοιες</vt:lpstr>
      <vt:lpstr>Επιμέρους  φάσεις 1/3</vt:lpstr>
      <vt:lpstr>Επιμέρους  φάσεις 2/3</vt:lpstr>
      <vt:lpstr>Επιμέρους  φάσεις 3/3</vt:lpstr>
      <vt:lpstr>Αναλυτική φάση 1/6</vt:lpstr>
      <vt:lpstr>Αναλυτική φάση 2/6</vt:lpstr>
      <vt:lpstr>Αναλυτική φάση 3/6</vt:lpstr>
      <vt:lpstr>Αναλυτική φάση 4/6</vt:lpstr>
      <vt:lpstr>Αναλυτική φάση 5/6</vt:lpstr>
      <vt:lpstr>Αναλυτική φάση 6/6</vt:lpstr>
      <vt:lpstr>Διαγράμματα Ποιοτικού Ελέγχου (Levey-Jennings)</vt:lpstr>
      <vt:lpstr>Μορφές Εκτροπών</vt:lpstr>
      <vt:lpstr> Κριτήρια Westgard 1/2</vt:lpstr>
      <vt:lpstr> Κριτήρια Westgard 2/2</vt:lpstr>
      <vt:lpstr>Μετά-αναλυτική φάση</vt:lpstr>
      <vt:lpstr>Σύστημα Ποιότητας (GMLS)</vt:lpstr>
      <vt:lpstr>GMLS</vt:lpstr>
      <vt:lpstr>Συμπεράσματα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- Ε</dc:title>
  <dc:creator>opencourses@teiath.gr</dc:creator>
  <cp:lastModifiedBy>fkaram2</cp:lastModifiedBy>
  <cp:revision>11</cp:revision>
  <dcterms:created xsi:type="dcterms:W3CDTF">2015-01-23T13:48:36Z</dcterms:created>
  <dcterms:modified xsi:type="dcterms:W3CDTF">2015-03-02T08:23:18Z</dcterms:modified>
</cp:coreProperties>
</file>