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4"/>
  </p:notesMasterIdLst>
  <p:handoutMasterIdLst>
    <p:handoutMasterId r:id="rId55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314" r:id="rId19"/>
    <p:sldId id="283" r:id="rId20"/>
    <p:sldId id="284" r:id="rId21"/>
    <p:sldId id="285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257" r:id="rId47"/>
    <p:sldId id="262" r:id="rId48"/>
    <p:sldId id="264" r:id="rId49"/>
    <p:sldId id="315" r:id="rId50"/>
    <p:sldId id="316" r:id="rId51"/>
    <p:sldId id="266" r:id="rId52"/>
    <p:sldId id="261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9.wmf"/><Relationship Id="rId18" Type="http://schemas.openxmlformats.org/officeDocument/2006/relationships/image" Target="../media/image63.wmf"/><Relationship Id="rId3" Type="http://schemas.openxmlformats.org/officeDocument/2006/relationships/image" Target="../media/image54.wmf"/><Relationship Id="rId7" Type="http://schemas.openxmlformats.org/officeDocument/2006/relationships/image" Target="../media/image43.wmf"/><Relationship Id="rId12" Type="http://schemas.openxmlformats.org/officeDocument/2006/relationships/image" Target="../media/image58.wmf"/><Relationship Id="rId17" Type="http://schemas.openxmlformats.org/officeDocument/2006/relationships/image" Target="../media/image62.wmf"/><Relationship Id="rId2" Type="http://schemas.openxmlformats.org/officeDocument/2006/relationships/image" Target="../media/image53.wmf"/><Relationship Id="rId16" Type="http://schemas.openxmlformats.org/officeDocument/2006/relationships/image" Target="../media/image46.wmf"/><Relationship Id="rId20" Type="http://schemas.openxmlformats.org/officeDocument/2006/relationships/image" Target="../media/image50.wmf"/><Relationship Id="rId1" Type="http://schemas.openxmlformats.org/officeDocument/2006/relationships/image" Target="../media/image52.wmf"/><Relationship Id="rId6" Type="http://schemas.openxmlformats.org/officeDocument/2006/relationships/image" Target="../media/image42.wmf"/><Relationship Id="rId11" Type="http://schemas.openxmlformats.org/officeDocument/2006/relationships/image" Target="../media/image57.wmf"/><Relationship Id="rId5" Type="http://schemas.openxmlformats.org/officeDocument/2006/relationships/image" Target="../media/image41.wmf"/><Relationship Id="rId15" Type="http://schemas.openxmlformats.org/officeDocument/2006/relationships/image" Target="../media/image61.wmf"/><Relationship Id="rId10" Type="http://schemas.openxmlformats.org/officeDocument/2006/relationships/image" Target="../media/image56.wmf"/><Relationship Id="rId19" Type="http://schemas.openxmlformats.org/officeDocument/2006/relationships/image" Target="../media/image49.wmf"/><Relationship Id="rId4" Type="http://schemas.openxmlformats.org/officeDocument/2006/relationships/image" Target="../media/image55.wmf"/><Relationship Id="rId9" Type="http://schemas.openxmlformats.org/officeDocument/2006/relationships/image" Target="../media/image45.wmf"/><Relationship Id="rId1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18" Type="http://schemas.openxmlformats.org/officeDocument/2006/relationships/image" Target="../media/image50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60.wmf"/><Relationship Id="rId17" Type="http://schemas.openxmlformats.org/officeDocument/2006/relationships/image" Target="../media/image49.wmf"/><Relationship Id="rId2" Type="http://schemas.openxmlformats.org/officeDocument/2006/relationships/image" Target="../media/image65.wmf"/><Relationship Id="rId16" Type="http://schemas.openxmlformats.org/officeDocument/2006/relationships/image" Target="../media/image63.wmf"/><Relationship Id="rId1" Type="http://schemas.openxmlformats.org/officeDocument/2006/relationships/image" Target="../media/image64.wmf"/><Relationship Id="rId6" Type="http://schemas.openxmlformats.org/officeDocument/2006/relationships/image" Target="../media/image44.wmf"/><Relationship Id="rId11" Type="http://schemas.openxmlformats.org/officeDocument/2006/relationships/image" Target="../media/image59.wmf"/><Relationship Id="rId5" Type="http://schemas.openxmlformats.org/officeDocument/2006/relationships/image" Target="../media/image43.wmf"/><Relationship Id="rId15" Type="http://schemas.openxmlformats.org/officeDocument/2006/relationships/image" Target="../media/image62.wmf"/><Relationship Id="rId10" Type="http://schemas.openxmlformats.org/officeDocument/2006/relationships/image" Target="../media/image58.wmf"/><Relationship Id="rId4" Type="http://schemas.openxmlformats.org/officeDocument/2006/relationships/image" Target="../media/image42.wmf"/><Relationship Id="rId9" Type="http://schemas.openxmlformats.org/officeDocument/2006/relationships/image" Target="../media/image57.wmf"/><Relationship Id="rId1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3.wmf"/><Relationship Id="rId7" Type="http://schemas.openxmlformats.org/officeDocument/2006/relationships/image" Target="../media/image62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63.wmf"/><Relationship Id="rId4" Type="http://schemas.openxmlformats.org/officeDocument/2006/relationships/image" Target="../media/image44.wmf"/><Relationship Id="rId9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63.wmf"/><Relationship Id="rId2" Type="http://schemas.openxmlformats.org/officeDocument/2006/relationships/image" Target="../media/image41.wmf"/><Relationship Id="rId1" Type="http://schemas.openxmlformats.org/officeDocument/2006/relationships/image" Target="../media/image66.wmf"/><Relationship Id="rId6" Type="http://schemas.openxmlformats.org/officeDocument/2006/relationships/image" Target="../media/image45.wmf"/><Relationship Id="rId11" Type="http://schemas.openxmlformats.org/officeDocument/2006/relationships/image" Target="../media/image67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3.wmf"/><Relationship Id="rId7" Type="http://schemas.openxmlformats.org/officeDocument/2006/relationships/image" Target="../media/image62.wmf"/><Relationship Id="rId12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46.wmf"/><Relationship Id="rId11" Type="http://schemas.openxmlformats.org/officeDocument/2006/relationships/image" Target="../media/image63.wmf"/><Relationship Id="rId5" Type="http://schemas.openxmlformats.org/officeDocument/2006/relationships/image" Target="../media/image45.wmf"/><Relationship Id="rId10" Type="http://schemas.openxmlformats.org/officeDocument/2006/relationships/image" Target="../media/image67.wmf"/><Relationship Id="rId4" Type="http://schemas.openxmlformats.org/officeDocument/2006/relationships/image" Target="../media/image44.wmf"/><Relationship Id="rId9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3.wmf"/><Relationship Id="rId7" Type="http://schemas.openxmlformats.org/officeDocument/2006/relationships/image" Target="../media/image62.wmf"/><Relationship Id="rId12" Type="http://schemas.openxmlformats.org/officeDocument/2006/relationships/image" Target="../media/image71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46.wmf"/><Relationship Id="rId11" Type="http://schemas.openxmlformats.org/officeDocument/2006/relationships/image" Target="../media/image63.wmf"/><Relationship Id="rId5" Type="http://schemas.openxmlformats.org/officeDocument/2006/relationships/image" Target="../media/image45.wmf"/><Relationship Id="rId10" Type="http://schemas.openxmlformats.org/officeDocument/2006/relationships/image" Target="../media/image67.wmf"/><Relationship Id="rId4" Type="http://schemas.openxmlformats.org/officeDocument/2006/relationships/image" Target="../media/image44.wmf"/><Relationship Id="rId9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3.wmf"/><Relationship Id="rId7" Type="http://schemas.openxmlformats.org/officeDocument/2006/relationships/image" Target="../media/image62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46.wmf"/><Relationship Id="rId11" Type="http://schemas.openxmlformats.org/officeDocument/2006/relationships/image" Target="../media/image63.wmf"/><Relationship Id="rId5" Type="http://schemas.openxmlformats.org/officeDocument/2006/relationships/image" Target="../media/image45.wmf"/><Relationship Id="rId10" Type="http://schemas.openxmlformats.org/officeDocument/2006/relationships/image" Target="../media/image67.wmf"/><Relationship Id="rId4" Type="http://schemas.openxmlformats.org/officeDocument/2006/relationships/image" Target="../media/image44.wmf"/><Relationship Id="rId9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3.wmf"/><Relationship Id="rId7" Type="http://schemas.openxmlformats.org/officeDocument/2006/relationships/image" Target="../media/image62.wmf"/><Relationship Id="rId12" Type="http://schemas.openxmlformats.org/officeDocument/2006/relationships/image" Target="../media/image75.wmf"/><Relationship Id="rId2" Type="http://schemas.openxmlformats.org/officeDocument/2006/relationships/image" Target="../media/image73.wmf"/><Relationship Id="rId1" Type="http://schemas.openxmlformats.org/officeDocument/2006/relationships/image" Target="../media/image74.wmf"/><Relationship Id="rId6" Type="http://schemas.openxmlformats.org/officeDocument/2006/relationships/image" Target="../media/image46.wmf"/><Relationship Id="rId11" Type="http://schemas.openxmlformats.org/officeDocument/2006/relationships/image" Target="../media/image63.wmf"/><Relationship Id="rId5" Type="http://schemas.openxmlformats.org/officeDocument/2006/relationships/image" Target="../media/image45.wmf"/><Relationship Id="rId10" Type="http://schemas.openxmlformats.org/officeDocument/2006/relationships/image" Target="../media/image67.wmf"/><Relationship Id="rId4" Type="http://schemas.openxmlformats.org/officeDocument/2006/relationships/image" Target="../media/image44.wmf"/><Relationship Id="rId9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3.wmf"/><Relationship Id="rId7" Type="http://schemas.openxmlformats.org/officeDocument/2006/relationships/image" Target="../media/image62.wmf"/><Relationship Id="rId12" Type="http://schemas.openxmlformats.org/officeDocument/2006/relationships/image" Target="../media/image76.wmf"/><Relationship Id="rId2" Type="http://schemas.openxmlformats.org/officeDocument/2006/relationships/image" Target="../media/image73.wmf"/><Relationship Id="rId1" Type="http://schemas.openxmlformats.org/officeDocument/2006/relationships/image" Target="../media/image74.wmf"/><Relationship Id="rId6" Type="http://schemas.openxmlformats.org/officeDocument/2006/relationships/image" Target="../media/image46.wmf"/><Relationship Id="rId11" Type="http://schemas.openxmlformats.org/officeDocument/2006/relationships/image" Target="../media/image63.wmf"/><Relationship Id="rId5" Type="http://schemas.openxmlformats.org/officeDocument/2006/relationships/image" Target="../media/image45.wmf"/><Relationship Id="rId10" Type="http://schemas.openxmlformats.org/officeDocument/2006/relationships/image" Target="../media/image67.wmf"/><Relationship Id="rId4" Type="http://schemas.openxmlformats.org/officeDocument/2006/relationships/image" Target="../media/image44.wmf"/><Relationship Id="rId9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74.wmf"/><Relationship Id="rId7" Type="http://schemas.openxmlformats.org/officeDocument/2006/relationships/image" Target="../media/image62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77.wmf"/><Relationship Id="rId11" Type="http://schemas.openxmlformats.org/officeDocument/2006/relationships/image" Target="../media/image78.wmf"/><Relationship Id="rId5" Type="http://schemas.openxmlformats.org/officeDocument/2006/relationships/image" Target="../media/image45.wmf"/><Relationship Id="rId10" Type="http://schemas.openxmlformats.org/officeDocument/2006/relationships/image" Target="../media/image63.wmf"/><Relationship Id="rId4" Type="http://schemas.openxmlformats.org/officeDocument/2006/relationships/image" Target="../media/image73.wmf"/><Relationship Id="rId9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80.wmf"/><Relationship Id="rId6" Type="http://schemas.openxmlformats.org/officeDocument/2006/relationships/image" Target="../media/image45.wmf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81.wmf"/><Relationship Id="rId6" Type="http://schemas.openxmlformats.org/officeDocument/2006/relationships/image" Target="../media/image45.wmf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82.wmf"/><Relationship Id="rId6" Type="http://schemas.openxmlformats.org/officeDocument/2006/relationships/image" Target="../media/image45.wmf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83.wmf"/><Relationship Id="rId6" Type="http://schemas.openxmlformats.org/officeDocument/2006/relationships/image" Target="../media/image45.wmf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84.wmf"/><Relationship Id="rId6" Type="http://schemas.openxmlformats.org/officeDocument/2006/relationships/image" Target="../media/image45.wmf"/><Relationship Id="rId11" Type="http://schemas.openxmlformats.org/officeDocument/2006/relationships/image" Target="../media/image63.wmf"/><Relationship Id="rId5" Type="http://schemas.openxmlformats.org/officeDocument/2006/relationships/image" Target="../media/image44.wmf"/><Relationship Id="rId10" Type="http://schemas.openxmlformats.org/officeDocument/2006/relationships/image" Target="../media/image50.wmf"/><Relationship Id="rId4" Type="http://schemas.openxmlformats.org/officeDocument/2006/relationships/image" Target="../media/image43.wmf"/><Relationship Id="rId9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Θέση κεφαλίδας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4η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 marL="1165225" indent="-266700">
              <a:lnSpc>
                <a:spcPct val="112000"/>
              </a:lnSpc>
              <a:spcBef>
                <a:spcPts val="1200"/>
              </a:spcBef>
              <a:defRPr sz="2200"/>
            </a:lvl4pPr>
            <a:lvl5pPr marL="1528763" indent="-228600"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51.png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7.wmf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4.wmf"/><Relationship Id="rId24" Type="http://schemas.openxmlformats.org/officeDocument/2006/relationships/image" Target="../media/image50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32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57.wmf"/><Relationship Id="rId39" Type="http://schemas.openxmlformats.org/officeDocument/2006/relationships/oleObject" Target="../embeddings/oleObject53.bin"/><Relationship Id="rId21" Type="http://schemas.openxmlformats.org/officeDocument/2006/relationships/image" Target="../media/image45.wmf"/><Relationship Id="rId34" Type="http://schemas.openxmlformats.org/officeDocument/2006/relationships/image" Target="../media/image60.wmf"/><Relationship Id="rId42" Type="http://schemas.openxmlformats.org/officeDocument/2006/relationships/image" Target="../media/image63.wmf"/><Relationship Id="rId47" Type="http://schemas.openxmlformats.org/officeDocument/2006/relationships/image" Target="../media/image50.w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image" Target="../media/image51.png"/><Relationship Id="rId24" Type="http://schemas.openxmlformats.org/officeDocument/2006/relationships/oleObject" Target="../embeddings/oleObject44.bin"/><Relationship Id="rId32" Type="http://schemas.openxmlformats.org/officeDocument/2006/relationships/image" Target="../media/image59.wmf"/><Relationship Id="rId37" Type="http://schemas.openxmlformats.org/officeDocument/2006/relationships/oleObject" Target="../embeddings/oleObject52.bin"/><Relationship Id="rId40" Type="http://schemas.openxmlformats.org/officeDocument/2006/relationships/image" Target="../media/image62.wmf"/><Relationship Id="rId45" Type="http://schemas.openxmlformats.org/officeDocument/2006/relationships/oleObject" Target="../embeddings/oleObject56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4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47.bin"/><Relationship Id="rId36" Type="http://schemas.openxmlformats.org/officeDocument/2006/relationships/image" Target="../media/image61.wmf"/><Relationship Id="rId10" Type="http://schemas.openxmlformats.org/officeDocument/2006/relationships/image" Target="../media/image55.wmf"/><Relationship Id="rId19" Type="http://schemas.openxmlformats.org/officeDocument/2006/relationships/image" Target="../media/image44.wmf"/><Relationship Id="rId31" Type="http://schemas.openxmlformats.org/officeDocument/2006/relationships/oleObject" Target="../embeddings/oleObject49.bin"/><Relationship Id="rId44" Type="http://schemas.openxmlformats.org/officeDocument/2006/relationships/image" Target="../media/image49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oleObject" Target="../embeddings/oleObject46.bin"/><Relationship Id="rId30" Type="http://schemas.openxmlformats.org/officeDocument/2006/relationships/oleObject" Target="../embeddings/oleObject48.bin"/><Relationship Id="rId35" Type="http://schemas.openxmlformats.org/officeDocument/2006/relationships/oleObject" Target="../embeddings/oleObject51.bin"/><Relationship Id="rId43" Type="http://schemas.openxmlformats.org/officeDocument/2006/relationships/oleObject" Target="../embeddings/oleObject55.bin"/><Relationship Id="rId48" Type="http://schemas.openxmlformats.org/officeDocument/2006/relationships/oleObject" Target="../embeddings/oleObject58.bin"/><Relationship Id="rId8" Type="http://schemas.openxmlformats.org/officeDocument/2006/relationships/image" Target="../media/image54.wmf"/><Relationship Id="rId3" Type="http://schemas.openxmlformats.org/officeDocument/2006/relationships/oleObject" Target="../embeddings/oleObject34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3.wmf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50.bin"/><Relationship Id="rId38" Type="http://schemas.openxmlformats.org/officeDocument/2006/relationships/image" Target="../media/image46.wmf"/><Relationship Id="rId46" Type="http://schemas.openxmlformats.org/officeDocument/2006/relationships/oleObject" Target="../embeddings/oleObject57.bin"/><Relationship Id="rId20" Type="http://schemas.openxmlformats.org/officeDocument/2006/relationships/oleObject" Target="../embeddings/oleObject42.bin"/><Relationship Id="rId41" Type="http://schemas.openxmlformats.org/officeDocument/2006/relationships/oleObject" Target="../embeddings/oleObject54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45.wmf"/><Relationship Id="rId26" Type="http://schemas.openxmlformats.org/officeDocument/2006/relationships/image" Target="../media/image58.wmf"/><Relationship Id="rId39" Type="http://schemas.openxmlformats.org/officeDocument/2006/relationships/image" Target="../media/image63.wmf"/><Relationship Id="rId21" Type="http://schemas.openxmlformats.org/officeDocument/2006/relationships/oleObject" Target="../embeddings/oleObject67.bin"/><Relationship Id="rId34" Type="http://schemas.openxmlformats.org/officeDocument/2006/relationships/oleObject" Target="../embeddings/oleObject75.bin"/><Relationship Id="rId42" Type="http://schemas.openxmlformats.org/officeDocument/2006/relationships/oleObject" Target="../embeddings/oleObject79.bin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2.bin"/><Relationship Id="rId24" Type="http://schemas.openxmlformats.org/officeDocument/2006/relationships/oleObject" Target="../embeddings/oleObject69.bin"/><Relationship Id="rId32" Type="http://schemas.openxmlformats.org/officeDocument/2006/relationships/oleObject" Target="../embeddings/oleObject74.bin"/><Relationship Id="rId37" Type="http://schemas.openxmlformats.org/officeDocument/2006/relationships/image" Target="../media/image62.wmf"/><Relationship Id="rId40" Type="http://schemas.openxmlformats.org/officeDocument/2006/relationships/oleObject" Target="../embeddings/oleObject78.bin"/><Relationship Id="rId45" Type="http://schemas.openxmlformats.org/officeDocument/2006/relationships/oleObject" Target="../embeddings/oleObject81.bin"/><Relationship Id="rId5" Type="http://schemas.openxmlformats.org/officeDocument/2006/relationships/image" Target="../media/image64.wmf"/><Relationship Id="rId15" Type="http://schemas.openxmlformats.org/officeDocument/2006/relationships/oleObject" Target="../embeddings/oleObject64.bin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72.bin"/><Relationship Id="rId36" Type="http://schemas.openxmlformats.org/officeDocument/2006/relationships/oleObject" Target="../embeddings/oleObject76.bin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66.bin"/><Relationship Id="rId31" Type="http://schemas.openxmlformats.org/officeDocument/2006/relationships/image" Target="../media/image60.wmf"/><Relationship Id="rId44" Type="http://schemas.openxmlformats.org/officeDocument/2006/relationships/image" Target="../media/image50.w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43.wmf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1.bin"/><Relationship Id="rId30" Type="http://schemas.openxmlformats.org/officeDocument/2006/relationships/oleObject" Target="../embeddings/oleObject73.bin"/><Relationship Id="rId35" Type="http://schemas.openxmlformats.org/officeDocument/2006/relationships/image" Target="../media/image46.wmf"/><Relationship Id="rId43" Type="http://schemas.openxmlformats.org/officeDocument/2006/relationships/oleObject" Target="../embeddings/oleObject80.bin"/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0.bin"/><Relationship Id="rId33" Type="http://schemas.openxmlformats.org/officeDocument/2006/relationships/image" Target="../media/image61.wmf"/><Relationship Id="rId38" Type="http://schemas.openxmlformats.org/officeDocument/2006/relationships/oleObject" Target="../embeddings/oleObject77.bin"/><Relationship Id="rId20" Type="http://schemas.openxmlformats.org/officeDocument/2006/relationships/image" Target="../media/image56.wmf"/><Relationship Id="rId41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62.wmf"/><Relationship Id="rId26" Type="http://schemas.openxmlformats.org/officeDocument/2006/relationships/image" Target="../media/image63.wmf"/><Relationship Id="rId3" Type="http://schemas.openxmlformats.org/officeDocument/2006/relationships/image" Target="../media/image66.png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85.bin"/><Relationship Id="rId24" Type="http://schemas.openxmlformats.org/officeDocument/2006/relationships/oleObject" Target="../embeddings/oleObject92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23" Type="http://schemas.openxmlformats.org/officeDocument/2006/relationships/image" Target="../media/image50.wmf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45.wmf"/><Relationship Id="rId22" Type="http://schemas.openxmlformats.org/officeDocument/2006/relationships/oleObject" Target="../embeddings/oleObject9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6.bin"/><Relationship Id="rId3" Type="http://schemas.openxmlformats.org/officeDocument/2006/relationships/oleObject" Target="../embeddings/oleObject94.bin"/><Relationship Id="rId21" Type="http://schemas.openxmlformats.org/officeDocument/2006/relationships/image" Target="../media/image49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46.wmf"/><Relationship Id="rId25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29" Type="http://schemas.openxmlformats.org/officeDocument/2006/relationships/image" Target="../media/image63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43.wmf"/><Relationship Id="rId24" Type="http://schemas.openxmlformats.org/officeDocument/2006/relationships/image" Target="../media/image50.wmf"/><Relationship Id="rId5" Type="http://schemas.openxmlformats.org/officeDocument/2006/relationships/image" Target="../media/image51.png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104.bin"/><Relationship Id="rId28" Type="http://schemas.openxmlformats.org/officeDocument/2006/relationships/oleObject" Target="../embeddings/oleObject107.bin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62.wmf"/><Relationship Id="rId4" Type="http://schemas.openxmlformats.org/officeDocument/2006/relationships/image" Target="../media/image66.wmf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6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20.bin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117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62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29" Type="http://schemas.openxmlformats.org/officeDocument/2006/relationships/image" Target="../media/image70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119.bin"/><Relationship Id="rId5" Type="http://schemas.openxmlformats.org/officeDocument/2006/relationships/image" Target="../media/image68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118.bin"/><Relationship Id="rId28" Type="http://schemas.openxmlformats.org/officeDocument/2006/relationships/oleObject" Target="../embeddings/oleObject121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13.bin"/><Relationship Id="rId22" Type="http://schemas.openxmlformats.org/officeDocument/2006/relationships/image" Target="../media/image50.wmf"/><Relationship Id="rId27" Type="http://schemas.openxmlformats.org/officeDocument/2006/relationships/image" Target="../media/image6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29.bin"/><Relationship Id="rId26" Type="http://schemas.openxmlformats.org/officeDocument/2006/relationships/oleObject" Target="../embeddings/oleObject134.bin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131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62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8.bin"/><Relationship Id="rId20" Type="http://schemas.openxmlformats.org/officeDocument/2006/relationships/oleObject" Target="../embeddings/oleObject130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133.bin"/><Relationship Id="rId5" Type="http://schemas.openxmlformats.org/officeDocument/2006/relationships/image" Target="../media/image68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132.bin"/><Relationship Id="rId28" Type="http://schemas.openxmlformats.org/officeDocument/2006/relationships/oleObject" Target="../embeddings/oleObject135.bin"/><Relationship Id="rId10" Type="http://schemas.openxmlformats.org/officeDocument/2006/relationships/oleObject" Target="../embeddings/oleObject125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27.bin"/><Relationship Id="rId22" Type="http://schemas.openxmlformats.org/officeDocument/2006/relationships/image" Target="../media/image50.wmf"/><Relationship Id="rId27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43.bin"/><Relationship Id="rId26" Type="http://schemas.openxmlformats.org/officeDocument/2006/relationships/oleObject" Target="../embeddings/oleObject148.bin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145.bin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62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2.bin"/><Relationship Id="rId20" Type="http://schemas.openxmlformats.org/officeDocument/2006/relationships/oleObject" Target="../embeddings/oleObject14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147.bin"/><Relationship Id="rId5" Type="http://schemas.openxmlformats.org/officeDocument/2006/relationships/image" Target="../media/image72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146.bin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41.bin"/><Relationship Id="rId22" Type="http://schemas.openxmlformats.org/officeDocument/2006/relationships/image" Target="../media/image50.wmf"/><Relationship Id="rId27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56.bin"/><Relationship Id="rId26" Type="http://schemas.openxmlformats.org/officeDocument/2006/relationships/oleObject" Target="../embeddings/oleObject161.bin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158.bin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62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20" Type="http://schemas.openxmlformats.org/officeDocument/2006/relationships/oleObject" Target="../embeddings/oleObject157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160.bin"/><Relationship Id="rId5" Type="http://schemas.openxmlformats.org/officeDocument/2006/relationships/image" Target="../media/image74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159.bin"/><Relationship Id="rId28" Type="http://schemas.openxmlformats.org/officeDocument/2006/relationships/oleObject" Target="../embeddings/oleObject162.bin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54.bin"/><Relationship Id="rId22" Type="http://schemas.openxmlformats.org/officeDocument/2006/relationships/image" Target="../media/image50.wmf"/><Relationship Id="rId27" Type="http://schemas.openxmlformats.org/officeDocument/2006/relationships/image" Target="../media/image6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70.bin"/><Relationship Id="rId26" Type="http://schemas.openxmlformats.org/officeDocument/2006/relationships/oleObject" Target="../embeddings/oleObject175.bin"/><Relationship Id="rId3" Type="http://schemas.openxmlformats.org/officeDocument/2006/relationships/image" Target="../media/image51.png"/><Relationship Id="rId21" Type="http://schemas.openxmlformats.org/officeDocument/2006/relationships/oleObject" Target="../embeddings/oleObject172.bin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62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9.bin"/><Relationship Id="rId20" Type="http://schemas.openxmlformats.org/officeDocument/2006/relationships/oleObject" Target="../embeddings/oleObject171.bin"/><Relationship Id="rId29" Type="http://schemas.openxmlformats.org/officeDocument/2006/relationships/image" Target="../media/image76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174.bin"/><Relationship Id="rId5" Type="http://schemas.openxmlformats.org/officeDocument/2006/relationships/image" Target="../media/image74.wmf"/><Relationship Id="rId15" Type="http://schemas.openxmlformats.org/officeDocument/2006/relationships/image" Target="../media/image46.wmf"/><Relationship Id="rId23" Type="http://schemas.openxmlformats.org/officeDocument/2006/relationships/oleObject" Target="../embeddings/oleObject173.bin"/><Relationship Id="rId28" Type="http://schemas.openxmlformats.org/officeDocument/2006/relationships/oleObject" Target="../embeddings/oleObject176.bin"/><Relationship Id="rId10" Type="http://schemas.openxmlformats.org/officeDocument/2006/relationships/oleObject" Target="../embeddings/oleObject166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68.bin"/><Relationship Id="rId22" Type="http://schemas.openxmlformats.org/officeDocument/2006/relationships/image" Target="../media/image50.wmf"/><Relationship Id="rId27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84.bin"/><Relationship Id="rId26" Type="http://schemas.openxmlformats.org/officeDocument/2006/relationships/oleObject" Target="../embeddings/oleObject189.bin"/><Relationship Id="rId3" Type="http://schemas.openxmlformats.org/officeDocument/2006/relationships/oleObject" Target="../embeddings/oleObject177.bin"/><Relationship Id="rId21" Type="http://schemas.openxmlformats.org/officeDocument/2006/relationships/oleObject" Target="../embeddings/oleObject186.bin"/><Relationship Id="rId7" Type="http://schemas.openxmlformats.org/officeDocument/2006/relationships/image" Target="../media/image79.png"/><Relationship Id="rId12" Type="http://schemas.openxmlformats.org/officeDocument/2006/relationships/oleObject" Target="../embeddings/oleObject181.bin"/><Relationship Id="rId17" Type="http://schemas.openxmlformats.org/officeDocument/2006/relationships/image" Target="../media/image62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5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wmf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188.bin"/><Relationship Id="rId5" Type="http://schemas.openxmlformats.org/officeDocument/2006/relationships/oleObject" Target="../embeddings/oleObject178.bin"/><Relationship Id="rId15" Type="http://schemas.openxmlformats.org/officeDocument/2006/relationships/image" Target="../media/image77.wmf"/><Relationship Id="rId23" Type="http://schemas.openxmlformats.org/officeDocument/2006/relationships/oleObject" Target="../embeddings/oleObject187.bin"/><Relationship Id="rId10" Type="http://schemas.openxmlformats.org/officeDocument/2006/relationships/oleObject" Target="../embeddings/oleObject180.bin"/><Relationship Id="rId19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82.bin"/><Relationship Id="rId22" Type="http://schemas.openxmlformats.org/officeDocument/2006/relationships/image" Target="../media/image50.wmf"/><Relationship Id="rId27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77.wmf"/><Relationship Id="rId26" Type="http://schemas.openxmlformats.org/officeDocument/2006/relationships/oleObject" Target="../embeddings/oleObject201.bin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98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196.bin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203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193.bin"/><Relationship Id="rId24" Type="http://schemas.openxmlformats.org/officeDocument/2006/relationships/oleObject" Target="../embeddings/oleObject200.bin"/><Relationship Id="rId5" Type="http://schemas.openxmlformats.org/officeDocument/2006/relationships/image" Target="../media/image80.wmf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199.bin"/><Relationship Id="rId28" Type="http://schemas.openxmlformats.org/officeDocument/2006/relationships/image" Target="../media/image63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197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2.bin"/><Relationship Id="rId14" Type="http://schemas.openxmlformats.org/officeDocument/2006/relationships/image" Target="../media/image44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202.bin"/><Relationship Id="rId30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11.bin"/><Relationship Id="rId26" Type="http://schemas.openxmlformats.org/officeDocument/2006/relationships/oleObject" Target="../embeddings/oleObject216.bin"/><Relationship Id="rId3" Type="http://schemas.openxmlformats.org/officeDocument/2006/relationships/oleObject" Target="../embeddings/oleObject204.bin"/><Relationship Id="rId21" Type="http://schemas.openxmlformats.org/officeDocument/2006/relationships/image" Target="../media/image49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208.bin"/><Relationship Id="rId17" Type="http://schemas.openxmlformats.org/officeDocument/2006/relationships/image" Target="../media/image77.wmf"/><Relationship Id="rId25" Type="http://schemas.openxmlformats.org/officeDocument/2006/relationships/oleObject" Target="../embeddings/oleObject2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0.bin"/><Relationship Id="rId20" Type="http://schemas.openxmlformats.org/officeDocument/2006/relationships/oleObject" Target="../embeddings/oleObject212.bin"/><Relationship Id="rId29" Type="http://schemas.openxmlformats.org/officeDocument/2006/relationships/image" Target="../media/image78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43.wmf"/><Relationship Id="rId24" Type="http://schemas.openxmlformats.org/officeDocument/2006/relationships/image" Target="../media/image50.wmf"/><Relationship Id="rId5" Type="http://schemas.openxmlformats.org/officeDocument/2006/relationships/image" Target="../media/image79.png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214.bin"/><Relationship Id="rId28" Type="http://schemas.openxmlformats.org/officeDocument/2006/relationships/oleObject" Target="../embeddings/oleObject217.bin"/><Relationship Id="rId10" Type="http://schemas.openxmlformats.org/officeDocument/2006/relationships/oleObject" Target="../embeddings/oleObject207.bin"/><Relationship Id="rId19" Type="http://schemas.openxmlformats.org/officeDocument/2006/relationships/image" Target="../media/image62.wmf"/><Relationship Id="rId4" Type="http://schemas.openxmlformats.org/officeDocument/2006/relationships/image" Target="../media/image81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09.bin"/><Relationship Id="rId22" Type="http://schemas.openxmlformats.org/officeDocument/2006/relationships/oleObject" Target="../embeddings/oleObject213.bin"/><Relationship Id="rId27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25.bin"/><Relationship Id="rId26" Type="http://schemas.openxmlformats.org/officeDocument/2006/relationships/oleObject" Target="../embeddings/oleObject230.bin"/><Relationship Id="rId3" Type="http://schemas.openxmlformats.org/officeDocument/2006/relationships/oleObject" Target="../embeddings/oleObject218.bin"/><Relationship Id="rId21" Type="http://schemas.openxmlformats.org/officeDocument/2006/relationships/image" Target="../media/image49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77.wmf"/><Relationship Id="rId25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29" Type="http://schemas.openxmlformats.org/officeDocument/2006/relationships/image" Target="../media/image78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43.wmf"/><Relationship Id="rId24" Type="http://schemas.openxmlformats.org/officeDocument/2006/relationships/image" Target="../media/image50.wmf"/><Relationship Id="rId5" Type="http://schemas.openxmlformats.org/officeDocument/2006/relationships/image" Target="../media/image79.png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228.bin"/><Relationship Id="rId28" Type="http://schemas.openxmlformats.org/officeDocument/2006/relationships/oleObject" Target="../embeddings/oleObject231.bin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62.wmf"/><Relationship Id="rId4" Type="http://schemas.openxmlformats.org/officeDocument/2006/relationships/image" Target="../media/image82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Relationship Id="rId27" Type="http://schemas.openxmlformats.org/officeDocument/2006/relationships/image" Target="../media/image6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39.bin"/><Relationship Id="rId26" Type="http://schemas.openxmlformats.org/officeDocument/2006/relationships/oleObject" Target="../embeddings/oleObject244.bin"/><Relationship Id="rId3" Type="http://schemas.openxmlformats.org/officeDocument/2006/relationships/oleObject" Target="../embeddings/oleObject232.bin"/><Relationship Id="rId21" Type="http://schemas.openxmlformats.org/officeDocument/2006/relationships/image" Target="../media/image49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236.bin"/><Relationship Id="rId17" Type="http://schemas.openxmlformats.org/officeDocument/2006/relationships/image" Target="../media/image77.wmf"/><Relationship Id="rId25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8.bin"/><Relationship Id="rId20" Type="http://schemas.openxmlformats.org/officeDocument/2006/relationships/oleObject" Target="../embeddings/oleObject240.bin"/><Relationship Id="rId29" Type="http://schemas.openxmlformats.org/officeDocument/2006/relationships/image" Target="../media/image78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43.wmf"/><Relationship Id="rId24" Type="http://schemas.openxmlformats.org/officeDocument/2006/relationships/image" Target="../media/image50.wmf"/><Relationship Id="rId5" Type="http://schemas.openxmlformats.org/officeDocument/2006/relationships/image" Target="../media/image79.png"/><Relationship Id="rId15" Type="http://schemas.openxmlformats.org/officeDocument/2006/relationships/image" Target="../media/image45.wmf"/><Relationship Id="rId23" Type="http://schemas.openxmlformats.org/officeDocument/2006/relationships/oleObject" Target="../embeddings/oleObject242.bin"/><Relationship Id="rId28" Type="http://schemas.openxmlformats.org/officeDocument/2006/relationships/oleObject" Target="../embeddings/oleObject245.bin"/><Relationship Id="rId10" Type="http://schemas.openxmlformats.org/officeDocument/2006/relationships/oleObject" Target="../embeddings/oleObject235.bin"/><Relationship Id="rId19" Type="http://schemas.openxmlformats.org/officeDocument/2006/relationships/image" Target="../media/image62.wmf"/><Relationship Id="rId4" Type="http://schemas.openxmlformats.org/officeDocument/2006/relationships/image" Target="../media/image83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37.bin"/><Relationship Id="rId22" Type="http://schemas.openxmlformats.org/officeDocument/2006/relationships/oleObject" Target="../embeddings/oleObject241.bin"/><Relationship Id="rId27" Type="http://schemas.openxmlformats.org/officeDocument/2006/relationships/image" Target="../media/image6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250.bin"/><Relationship Id="rId18" Type="http://schemas.openxmlformats.org/officeDocument/2006/relationships/image" Target="../media/image77.wmf"/><Relationship Id="rId26" Type="http://schemas.openxmlformats.org/officeDocument/2006/relationships/oleObject" Target="../embeddings/oleObject257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254.bin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252.bin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259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249.bin"/><Relationship Id="rId24" Type="http://schemas.openxmlformats.org/officeDocument/2006/relationships/oleObject" Target="../embeddings/oleObject256.bin"/><Relationship Id="rId5" Type="http://schemas.openxmlformats.org/officeDocument/2006/relationships/image" Target="../media/image84.wmf"/><Relationship Id="rId15" Type="http://schemas.openxmlformats.org/officeDocument/2006/relationships/oleObject" Target="../embeddings/oleObject251.bin"/><Relationship Id="rId23" Type="http://schemas.openxmlformats.org/officeDocument/2006/relationships/oleObject" Target="../embeddings/oleObject255.bin"/><Relationship Id="rId28" Type="http://schemas.openxmlformats.org/officeDocument/2006/relationships/image" Target="../media/image63.wmf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253.bin"/><Relationship Id="rId4" Type="http://schemas.openxmlformats.org/officeDocument/2006/relationships/oleObject" Target="../embeddings/oleObject246.bin"/><Relationship Id="rId9" Type="http://schemas.openxmlformats.org/officeDocument/2006/relationships/oleObject" Target="../embeddings/oleObject248.bin"/><Relationship Id="rId14" Type="http://schemas.openxmlformats.org/officeDocument/2006/relationships/image" Target="../media/image44.wmf"/><Relationship Id="rId22" Type="http://schemas.openxmlformats.org/officeDocument/2006/relationships/image" Target="../media/image49.wmf"/><Relationship Id="rId27" Type="http://schemas.openxmlformats.org/officeDocument/2006/relationships/oleObject" Target="../embeddings/oleObject258.bin"/><Relationship Id="rId30" Type="http://schemas.openxmlformats.org/officeDocument/2006/relationships/image" Target="../media/image7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Ιατρικά Ηλεκτρονικά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Κυκλώματα Ενίσχυσης Διαφορών 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Δρ.Π.Ασβεστάς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Μηχανικών Βιοϊατρικής Τεχνολογίας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8/18</a:t>
            </a:r>
            <a:endParaRPr lang="el-GR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55446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el-GR" sz="2200" dirty="0">
                <a:cs typeface="Times New Roman" pitchFamily="18" charset="0"/>
              </a:rPr>
              <a:t>Ο ενισχυτής διαφορών απαιτεί οι λόγοι </a:t>
            </a:r>
            <a:r>
              <a:rPr lang="en-GB" sz="2200" dirty="0">
                <a:cs typeface="Times New Roman" pitchFamily="18" charset="0"/>
              </a:rPr>
              <a:t>R2/R1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n-GB" sz="2200" dirty="0">
                <a:cs typeface="Times New Roman" pitchFamily="18" charset="0"/>
              </a:rPr>
              <a:t>R</a:t>
            </a:r>
            <a:r>
              <a:rPr lang="el-GR" sz="2200" dirty="0">
                <a:cs typeface="Times New Roman" pitchFamily="18" charset="0"/>
              </a:rPr>
              <a:t>4/</a:t>
            </a:r>
            <a:r>
              <a:rPr lang="en-GB" sz="2200" dirty="0">
                <a:cs typeface="Times New Roman" pitchFamily="18" charset="0"/>
              </a:rPr>
              <a:t>R</a:t>
            </a:r>
            <a:r>
              <a:rPr lang="el-GR" sz="2200" dirty="0">
                <a:cs typeface="Times New Roman" pitchFamily="18" charset="0"/>
              </a:rPr>
              <a:t>3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να έχουν την ίδια τιμή, διαφορετικά θα ελαττωθεί το </a:t>
            </a:r>
            <a:r>
              <a:rPr lang="en-GB" sz="2200" dirty="0">
                <a:cs typeface="Times New Roman" pitchFamily="18" charset="0"/>
              </a:rPr>
              <a:t>CMRR.</a:t>
            </a:r>
            <a:endParaRPr lang="el-GR" sz="2200" dirty="0">
              <a:cs typeface="Times New Roman" pitchFamily="18" charset="0"/>
            </a:endParaRPr>
          </a:p>
          <a:p>
            <a:pPr algn="just"/>
            <a:r>
              <a:rPr lang="el-GR" sz="2200" dirty="0">
                <a:cs typeface="Times New Roman" pitchFamily="18" charset="0"/>
              </a:rPr>
              <a:t>Για παράδειγμα, όταν το διαφορικό κέρδος </a:t>
            </a:r>
            <a:r>
              <a:rPr lang="en-GB" sz="2200" i="1" dirty="0">
                <a:cs typeface="Times New Roman" pitchFamily="18" charset="0"/>
              </a:rPr>
              <a:t>A</a:t>
            </a:r>
            <a:r>
              <a:rPr lang="en-GB" sz="2200" i="1" baseline="-25000" dirty="0">
                <a:cs typeface="Times New Roman" pitchFamily="18" charset="0"/>
              </a:rPr>
              <a:t>d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είναι</a:t>
            </a:r>
            <a:r>
              <a:rPr lang="en-GB" sz="2200" dirty="0">
                <a:cs typeface="Times New Roman" pitchFamily="18" charset="0"/>
              </a:rPr>
              <a:t> 1, </a:t>
            </a:r>
            <a:r>
              <a:rPr lang="el-GR" sz="2200" dirty="0">
                <a:cs typeface="Times New Roman" pitchFamily="18" charset="0"/>
              </a:rPr>
              <a:t>τότε μία διαφοροποίηση 0,1% σε μία από τις αντιστάσεις θα προκαλέσει πτώση του </a:t>
            </a:r>
            <a:r>
              <a:rPr lang="en-GB" sz="2200" dirty="0">
                <a:cs typeface="Times New Roman" pitchFamily="18" charset="0"/>
              </a:rPr>
              <a:t>CMRR </a:t>
            </a:r>
            <a:r>
              <a:rPr lang="el-GR" sz="2200" dirty="0">
                <a:cs typeface="Times New Roman" pitchFamily="18" charset="0"/>
              </a:rPr>
              <a:t>στα 66</a:t>
            </a:r>
            <a:r>
              <a:rPr lang="en-GB" sz="2200" dirty="0">
                <a:cs typeface="Times New Roman" pitchFamily="18" charset="0"/>
              </a:rPr>
              <a:t>dB</a:t>
            </a:r>
            <a:r>
              <a:rPr lang="en-GB" sz="2200" dirty="0" smtClean="0">
                <a:cs typeface="Times New Roman" pitchFamily="18" charset="0"/>
              </a:rPr>
              <a:t>.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8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9/18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Άσκηση</a:t>
            </a:r>
          </a:p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Σε έναν ενισχυτή διαφορών χρησιμοποιούνται αντιστάσεις με ανοχή </a:t>
            </a:r>
            <a:r>
              <a:rPr lang="el-GR" i="1" dirty="0">
                <a:cs typeface="Times New Roman" pitchFamily="18" charset="0"/>
              </a:rPr>
              <a:t>ε</a:t>
            </a:r>
            <a:r>
              <a:rPr lang="el-GR" dirty="0">
                <a:cs typeface="Times New Roman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l-GR" dirty="0">
                <a:cs typeface="Times New Roman" pitchFamily="18" charset="0"/>
              </a:rPr>
              <a:t>Αν </a:t>
            </a:r>
            <a:r>
              <a:rPr lang="en-GB" i="1" dirty="0">
                <a:cs typeface="Times New Roman" pitchFamily="18" charset="0"/>
              </a:rPr>
              <a:t>R</a:t>
            </a:r>
            <a:r>
              <a:rPr lang="en-GB" baseline="-25000" dirty="0">
                <a:cs typeface="Times New Roman" pitchFamily="18" charset="0"/>
              </a:rPr>
              <a:t>2nom</a:t>
            </a:r>
            <a:r>
              <a:rPr lang="en-GB" dirty="0">
                <a:cs typeface="Times New Roman" pitchFamily="18" charset="0"/>
              </a:rPr>
              <a:t>/</a:t>
            </a:r>
            <a:r>
              <a:rPr lang="en-GB" i="1" dirty="0">
                <a:cs typeface="Times New Roman" pitchFamily="18" charset="0"/>
              </a:rPr>
              <a:t>R</a:t>
            </a:r>
            <a:r>
              <a:rPr lang="en-GB" baseline="-25000" dirty="0">
                <a:cs typeface="Times New Roman" pitchFamily="18" charset="0"/>
              </a:rPr>
              <a:t>1nom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>
                <a:cs typeface="Times New Roman" pitchFamily="18" charset="0"/>
              </a:rPr>
              <a:t>R</a:t>
            </a:r>
            <a:r>
              <a:rPr lang="en-GB" baseline="-25000" dirty="0">
                <a:cs typeface="Times New Roman" pitchFamily="18" charset="0"/>
              </a:rPr>
              <a:t>4nom</a:t>
            </a:r>
            <a:r>
              <a:rPr lang="en-GB" dirty="0">
                <a:cs typeface="Times New Roman" pitchFamily="18" charset="0"/>
              </a:rPr>
              <a:t>/</a:t>
            </a:r>
            <a:r>
              <a:rPr lang="en-GB" i="1" dirty="0">
                <a:cs typeface="Times New Roman" pitchFamily="18" charset="0"/>
              </a:rPr>
              <a:t>R</a:t>
            </a:r>
            <a:r>
              <a:rPr lang="en-GB" baseline="-25000" dirty="0">
                <a:cs typeface="Times New Roman" pitchFamily="18" charset="0"/>
              </a:rPr>
              <a:t>3nom</a:t>
            </a:r>
            <a:r>
              <a:rPr lang="el-GR" dirty="0">
                <a:cs typeface="Times New Roman" pitchFamily="18" charset="0"/>
              </a:rPr>
              <a:t> = </a:t>
            </a:r>
            <a:r>
              <a:rPr lang="el-GR" i="1" dirty="0">
                <a:cs typeface="Times New Roman" pitchFamily="18" charset="0"/>
              </a:rPr>
              <a:t>Κ</a:t>
            </a:r>
            <a:r>
              <a:rPr lang="el-GR" dirty="0">
                <a:cs typeface="Times New Roman" pitchFamily="18" charset="0"/>
              </a:rPr>
              <a:t>, όπου ο δείκτης </a:t>
            </a:r>
            <a:r>
              <a:rPr lang="en-GB" dirty="0">
                <a:cs typeface="Times New Roman" pitchFamily="18" charset="0"/>
              </a:rPr>
              <a:t>nom</a:t>
            </a:r>
            <a:r>
              <a:rPr lang="el-GR" dirty="0">
                <a:cs typeface="Times New Roman" pitchFamily="18" charset="0"/>
              </a:rPr>
              <a:t> υποδηλώνει την ονομαστική τιμή μιας αντίστασης, ποια είναι η χειρότερη τιμή του</a:t>
            </a:r>
            <a:r>
              <a:rPr lang="en-GB" dirty="0">
                <a:cs typeface="Times New Roman" pitchFamily="18" charset="0"/>
              </a:rPr>
              <a:t> CMRR</a:t>
            </a:r>
            <a:r>
              <a:rPr lang="el-GR" dirty="0">
                <a:cs typeface="Times New Roman" pitchFamily="18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l-GR" dirty="0">
                <a:cs typeface="Times New Roman" pitchFamily="18" charset="0"/>
              </a:rPr>
              <a:t>Υπολογίστε την τιμή του </a:t>
            </a:r>
            <a:r>
              <a:rPr lang="en-GB" dirty="0">
                <a:cs typeface="Times New Roman" pitchFamily="18" charset="0"/>
              </a:rPr>
              <a:t>CMRR </a:t>
            </a:r>
            <a:r>
              <a:rPr lang="el-GR" dirty="0">
                <a:cs typeface="Times New Roman" pitchFamily="18" charset="0"/>
              </a:rPr>
              <a:t>που προέκυψε στο προηγούμενο ερώτημα, όταν </a:t>
            </a:r>
            <a:r>
              <a:rPr lang="el-GR" i="1" dirty="0">
                <a:cs typeface="Times New Roman" pitchFamily="18" charset="0"/>
              </a:rPr>
              <a:t>ε</a:t>
            </a:r>
            <a:r>
              <a:rPr lang="el-GR" dirty="0">
                <a:cs typeface="Times New Roman" pitchFamily="18" charset="0"/>
              </a:rPr>
              <a:t> = 0,05 και </a:t>
            </a:r>
            <a:r>
              <a:rPr lang="el-GR" i="1" dirty="0">
                <a:cs typeface="Times New Roman" pitchFamily="18" charset="0"/>
              </a:rPr>
              <a:t>Κ</a:t>
            </a:r>
            <a:r>
              <a:rPr lang="el-GR" dirty="0">
                <a:cs typeface="Times New Roman" pitchFamily="18" charset="0"/>
              </a:rPr>
              <a:t> = 100</a:t>
            </a:r>
            <a:r>
              <a:rPr lang="el-GR" dirty="0" smtClean="0">
                <a:cs typeface="Times New Roman" pitchFamily="18" charset="0"/>
              </a:rPr>
              <a:t>.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10/18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/>
              <a:t>Το CMRR δίνεται από τη σχέση:</a:t>
            </a: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14908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Η χειρότερη περίπτωση είναι όταν ο παρανομαστής στην έκφραση για το </a:t>
            </a:r>
            <a:r>
              <a:rPr lang="en-GB" sz="2200" dirty="0" smtClean="0">
                <a:latin typeface="+mn-lt"/>
                <a:cs typeface="Times New Roman" pitchFamily="18" charset="0"/>
              </a:rPr>
              <a:t>CMRR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πάρει τη μεγαλύτερη τιμή του. Αυτό συμβαίνει όταν:</a:t>
            </a:r>
          </a:p>
        </p:txBody>
      </p:sp>
      <p:graphicFrame>
        <p:nvGraphicFramePr>
          <p:cNvPr id="90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174384"/>
              </p:ext>
            </p:extLst>
          </p:nvPr>
        </p:nvGraphicFramePr>
        <p:xfrm>
          <a:off x="2339752" y="5085184"/>
          <a:ext cx="40830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2120760" imgH="507960" progId="Equation.DSMT4">
                  <p:embed/>
                </p:oleObj>
              </mc:Choice>
              <mc:Fallback>
                <p:oleObj name="Equation" r:id="rId4" imgW="2120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085184"/>
                        <a:ext cx="40830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54389"/>
              </p:ext>
            </p:extLst>
          </p:nvPr>
        </p:nvGraphicFramePr>
        <p:xfrm>
          <a:off x="2339752" y="2204864"/>
          <a:ext cx="3986212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6" imgW="2070000" imgH="914400" progId="Equation.DSMT4">
                  <p:embed/>
                </p:oleObj>
              </mc:Choice>
              <mc:Fallback>
                <p:oleObj name="Equation" r:id="rId6" imgW="2070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04864"/>
                        <a:ext cx="3986212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74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11/18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200" dirty="0"/>
              <a:t>Αντικαθιστώντας έχουμε ότι:</a:t>
            </a:r>
          </a:p>
          <a:p>
            <a:pPr marL="0" indent="0">
              <a:buNone/>
            </a:pPr>
            <a:endParaRPr lang="el-GR" sz="2200" dirty="0"/>
          </a:p>
        </p:txBody>
      </p:sp>
      <p:graphicFrame>
        <p:nvGraphicFramePr>
          <p:cNvPr id="910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95058"/>
              </p:ext>
            </p:extLst>
          </p:nvPr>
        </p:nvGraphicFramePr>
        <p:xfrm>
          <a:off x="542923" y="2204864"/>
          <a:ext cx="76295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3" imgW="3962160" imgH="838080" progId="Equation.DSMT4">
                  <p:embed/>
                </p:oleObj>
              </mc:Choice>
              <mc:Fallback>
                <p:oleObj name="Equation" r:id="rId3" imgW="3962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3" y="2204864"/>
                        <a:ext cx="7629525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3933056"/>
            <a:ext cx="7286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Θεωρώντας ότι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ε</a:t>
            </a:r>
            <a:r>
              <a:rPr lang="el-GR" sz="2200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&lt;&lt; 1, έχουμε τελικά ότι: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896556"/>
              </p:ext>
            </p:extLst>
          </p:nvPr>
        </p:nvGraphicFramePr>
        <p:xfrm>
          <a:off x="2843808" y="4509120"/>
          <a:ext cx="27638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509120"/>
                        <a:ext cx="27638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578" y="5269364"/>
            <a:ext cx="7286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2200" dirty="0" smtClean="0">
                <a:latin typeface="+mn-lt"/>
                <a:cs typeface="Times New Roman" pitchFamily="18" charset="0"/>
              </a:rPr>
              <a:t>Για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Κ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 100 και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ε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 0,05, έχουμε ότι: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431216"/>
              </p:ext>
            </p:extLst>
          </p:nvPr>
        </p:nvGraphicFramePr>
        <p:xfrm>
          <a:off x="2051720" y="5710370"/>
          <a:ext cx="44275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7" imgW="2298600" imgH="444240" progId="Equation.DSMT4">
                  <p:embed/>
                </p:oleObj>
              </mc:Choice>
              <mc:Fallback>
                <p:oleObj name="Equation" r:id="rId7" imgW="2298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710370"/>
                        <a:ext cx="442753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3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12/18</a:t>
            </a:r>
            <a:endParaRPr lang="el-GR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87130" y="1340768"/>
            <a:ext cx="7984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Ελάχιστη τιμή </a:t>
            </a:r>
            <a:r>
              <a:rPr lang="en-US" sz="2200" b="1" dirty="0" smtClean="0">
                <a:latin typeface="+mn-lt"/>
                <a:cs typeface="Times New Roman" pitchFamily="18" charset="0"/>
              </a:rPr>
              <a:t>CMRR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 (</a:t>
            </a:r>
            <a:r>
              <a:rPr lang="en-US" sz="2200" b="1" dirty="0" smtClean="0">
                <a:latin typeface="+mn-lt"/>
                <a:cs typeface="Times New Roman" pitchFamily="18" charset="0"/>
              </a:rPr>
              <a:t>dB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)</a:t>
            </a:r>
            <a:r>
              <a:rPr lang="en-US" sz="2200" b="1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ως προς την ανοχή των αντιστάσεων</a:t>
            </a:r>
            <a:r>
              <a:rPr lang="en-US" sz="2200" b="1" dirty="0" smtClean="0">
                <a:latin typeface="+mn-lt"/>
                <a:cs typeface="Times New Roman" pitchFamily="18" charset="0"/>
              </a:rPr>
              <a:t> (%)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pic>
        <p:nvPicPr>
          <p:cNvPr id="846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2" y="1988840"/>
            <a:ext cx="6955208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13/18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98548" y="1556792"/>
            <a:ext cx="5161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Αντίσταση εισόδου, όταν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R</a:t>
            </a:r>
            <a:r>
              <a:rPr lang="en-GB" sz="2200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R</a:t>
            </a:r>
            <a:r>
              <a:rPr lang="en-GB" sz="22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και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R</a:t>
            </a:r>
            <a:r>
              <a:rPr lang="en-GB" sz="22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R</a:t>
            </a:r>
            <a:r>
              <a:rPr lang="en-GB" sz="2200" baseline="-25000" dirty="0" smtClean="0">
                <a:latin typeface="+mn-lt"/>
                <a:cs typeface="Times New Roman" pitchFamily="18" charset="0"/>
              </a:rPr>
              <a:t>1</a:t>
            </a:r>
            <a:endParaRPr lang="el-GR" sz="2200" baseline="-25000" dirty="0">
              <a:latin typeface="+mn-lt"/>
              <a:cs typeface="Times New Roman" pitchFamily="18" charset="0"/>
            </a:endParaRPr>
          </a:p>
        </p:txBody>
      </p:sp>
      <p:pic>
        <p:nvPicPr>
          <p:cNvPr id="86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388" y="1985420"/>
            <a:ext cx="50055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52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48717"/>
              </p:ext>
            </p:extLst>
          </p:nvPr>
        </p:nvGraphicFramePr>
        <p:xfrm>
          <a:off x="2044690" y="2034640"/>
          <a:ext cx="10985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4" imgW="571320" imgH="431640" progId="Equation.DSMT4">
                  <p:embed/>
                </p:oleObj>
              </mc:Choice>
              <mc:Fallback>
                <p:oleObj name="Equation" r:id="rId4" imgW="57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690" y="2034640"/>
                        <a:ext cx="109855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rot="5400000">
            <a:off x="6469475" y="2914114"/>
            <a:ext cx="42862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929454" y="2914114"/>
            <a:ext cx="882906" cy="874926"/>
          </a:xfrm>
          <a:prstGeom prst="straightConnector1">
            <a:avLst/>
          </a:prstGeom>
          <a:ln w="19050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20272" y="3717032"/>
            <a:ext cx="2016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Κατ’ ουσία βραχυκύκλωμα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830534"/>
            <a:ext cx="242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Από το νόμο τάσεων του </a:t>
            </a:r>
            <a:r>
              <a:rPr lang="en-GB" sz="2200" dirty="0" smtClean="0">
                <a:latin typeface="+mn-lt"/>
                <a:cs typeface="Times New Roman" pitchFamily="18" charset="0"/>
              </a:rPr>
              <a:t>Kirchhoff:</a:t>
            </a:r>
            <a:endParaRPr lang="el-GR" sz="2200" baseline="-25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65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189077"/>
              </p:ext>
            </p:extLst>
          </p:nvPr>
        </p:nvGraphicFramePr>
        <p:xfrm>
          <a:off x="1894481" y="3742755"/>
          <a:ext cx="22463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6" imgW="1168200" imgH="228600" progId="Equation.DSMT4">
                  <p:embed/>
                </p:oleObj>
              </mc:Choice>
              <mc:Fallback>
                <p:oleObj name="Equation" r:id="rId6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481" y="3742755"/>
                        <a:ext cx="224631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82997" y="4250036"/>
            <a:ext cx="242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Από τις παραπάνω εξισώσεις προκύπτει:</a:t>
            </a:r>
            <a:endParaRPr lang="el-GR" sz="2200" baseline="-25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652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59633"/>
              </p:ext>
            </p:extLst>
          </p:nvPr>
        </p:nvGraphicFramePr>
        <p:xfrm>
          <a:off x="2060965" y="4885258"/>
          <a:ext cx="11223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65" y="4885258"/>
                        <a:ext cx="1122362" cy="4397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2997" y="5467871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Ο ενισχυτής διαφορών δεν μπορεί να έχει ταυτόχρονα υψηλό διαφορικό κέρδος και υψηλή αντίσταση εισόδου</a:t>
            </a:r>
            <a:endParaRPr lang="el-GR" sz="2200" b="1" baseline="-25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14/18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Άσκηση</a:t>
            </a:r>
          </a:p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Να σχεδιαστεί ένας ενισχυτής διαφορών, ο οποίος πληροί τις ακόλουθες προδιαγραφές:</a:t>
            </a:r>
          </a:p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Διαφορικό κέρδος = 100</a:t>
            </a:r>
          </a:p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Αντίσταση εισόδου = 20</a:t>
            </a:r>
            <a:r>
              <a:rPr lang="en-US" dirty="0">
                <a:cs typeface="Times New Roman" pitchFamily="18" charset="0"/>
              </a:rPr>
              <a:t>k</a:t>
            </a:r>
            <a:r>
              <a:rPr lang="el-GR" dirty="0">
                <a:cs typeface="Times New Roman" pitchFamily="18" charset="0"/>
              </a:rPr>
              <a:t>Ω</a:t>
            </a:r>
          </a:p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Ελάχιστη τιμή </a:t>
            </a:r>
            <a:r>
              <a:rPr lang="en-US" dirty="0">
                <a:cs typeface="Times New Roman" pitchFamily="18" charset="0"/>
              </a:rPr>
              <a:t>CMRR = 80dB</a:t>
            </a:r>
            <a:endParaRPr lang="el-GR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dirty="0">
                <a:cs typeface="Times New Roman" pitchFamily="18" charset="0"/>
              </a:rPr>
              <a:t>Συγκεκριμένα, να υπολογιστούν οι τιμές των αντιστάσεων και η ανοχή τους.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93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15/18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>
                <a:cs typeface="Times New Roman" pitchFamily="18" charset="0"/>
              </a:rPr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Για ευκολία, επιλέγουμε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1 =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3 </a:t>
            </a:r>
            <a:r>
              <a:rPr lang="el-GR" sz="2200" dirty="0">
                <a:cs typeface="Times New Roman" pitchFamily="18" charset="0"/>
              </a:rPr>
              <a:t>και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2 =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4.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Η αντίσταση εισόδου είναι </a:t>
            </a:r>
            <a:r>
              <a:rPr lang="en-US" sz="2200" i="1" dirty="0">
                <a:cs typeface="Times New Roman" pitchFamily="18" charset="0"/>
              </a:rPr>
              <a:t>Rid</a:t>
            </a:r>
            <a:r>
              <a:rPr lang="en-US" sz="2200" dirty="0">
                <a:cs typeface="Times New Roman" pitchFamily="18" charset="0"/>
              </a:rPr>
              <a:t> =</a:t>
            </a:r>
            <a:r>
              <a:rPr lang="el-GR" sz="2200" dirty="0">
                <a:cs typeface="Times New Roman" pitchFamily="18" charset="0"/>
              </a:rPr>
              <a:t>20</a:t>
            </a:r>
            <a:r>
              <a:rPr lang="en-US" sz="2200" dirty="0">
                <a:cs typeface="Times New Roman" pitchFamily="18" charset="0"/>
              </a:rPr>
              <a:t>k</a:t>
            </a:r>
            <a:r>
              <a:rPr lang="el-GR" sz="2200" dirty="0">
                <a:cs typeface="Times New Roman" pitchFamily="18" charset="0"/>
              </a:rPr>
              <a:t>Ω, συνεπώς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1 =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3 </a:t>
            </a:r>
            <a:r>
              <a:rPr lang="el-GR" sz="2200" dirty="0">
                <a:cs typeface="Times New Roman" pitchFamily="18" charset="0"/>
              </a:rPr>
              <a:t>= 10</a:t>
            </a:r>
            <a:r>
              <a:rPr lang="en-US" sz="2200" dirty="0">
                <a:cs typeface="Times New Roman" pitchFamily="18" charset="0"/>
              </a:rPr>
              <a:t>k</a:t>
            </a:r>
            <a:r>
              <a:rPr lang="el-GR" sz="2200" dirty="0">
                <a:cs typeface="Times New Roman" pitchFamily="18" charset="0"/>
              </a:rPr>
              <a:t>Ω.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Επειδή το κέρδος είναι 100, θα είναι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2 =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4 = </a:t>
            </a:r>
            <a:r>
              <a:rPr lang="el-GR" sz="2200" dirty="0">
                <a:cs typeface="Times New Roman" pitchFamily="18" charset="0"/>
              </a:rPr>
              <a:t>1</a:t>
            </a:r>
            <a:r>
              <a:rPr lang="en-US" sz="2200" dirty="0">
                <a:cs typeface="Times New Roman" pitchFamily="18" charset="0"/>
              </a:rPr>
              <a:t>M</a:t>
            </a:r>
            <a:r>
              <a:rPr lang="el-GR" sz="2200" dirty="0">
                <a:cs typeface="Times New Roman" pitchFamily="18" charset="0"/>
              </a:rPr>
              <a:t>Ω.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Από προηγούμενη άσκηση βρέθηκε ότι η ελάχιστη τιμή του </a:t>
            </a:r>
            <a:r>
              <a:rPr lang="en-US" sz="2200" dirty="0">
                <a:cs typeface="Times New Roman" pitchFamily="18" charset="0"/>
              </a:rPr>
              <a:t>CMRR </a:t>
            </a:r>
            <a:r>
              <a:rPr lang="el-GR" sz="2200" dirty="0" smtClean="0">
                <a:cs typeface="Times New Roman" pitchFamily="18" charset="0"/>
              </a:rPr>
              <a:t>είναι:</a:t>
            </a:r>
            <a:endParaRPr lang="el-GR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el-GR" sz="2200" dirty="0"/>
          </a:p>
        </p:txBody>
      </p:sp>
      <p:graphicFrame>
        <p:nvGraphicFramePr>
          <p:cNvPr id="855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63089"/>
              </p:ext>
            </p:extLst>
          </p:nvPr>
        </p:nvGraphicFramePr>
        <p:xfrm>
          <a:off x="2555775" y="4005064"/>
          <a:ext cx="396091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1917360" imgH="279360" progId="Equation.DSMT4">
                  <p:embed/>
                </p:oleObj>
              </mc:Choice>
              <mc:Fallback>
                <p:oleObj name="Equation" r:id="rId4" imgW="1917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5" y="4005064"/>
                        <a:ext cx="3960911" cy="576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1086" y="4941168"/>
            <a:ext cx="8072494" cy="119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  <a:cs typeface="Times New Roman" pitchFamily="18" charset="0"/>
              </a:rPr>
              <a:t>όπου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CMRR = 80dB,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Κ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 100</a:t>
            </a:r>
            <a:r>
              <a:rPr lang="en-US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και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ε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η ανοχή των</a:t>
            </a:r>
            <a:r>
              <a:rPr lang="en-US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αντιστάσεων. Αντικαθιστώντας, προκύπτει ότι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ε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 0.25%. Οπότε επιλέγονται αντιστάσεις με ανοχή 0.1%.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9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16/18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sz="2200" dirty="0"/>
              <a:t>Πολλές φορές, ένας αισθητήρας (sensor) είναι μια μεταβλητή αντίσταση, της οποίας η τιμή μεταβάλλεται ανάλογα με την προς μέτρηση φυσική ιδιότητα (θερμοκρασία, βάρος, μηχανική παραμόρφωση </a:t>
            </a:r>
            <a:r>
              <a:rPr lang="el-GR" sz="2200" dirty="0" smtClean="0"/>
              <a:t>κλπ</a:t>
            </a:r>
            <a:r>
              <a:rPr lang="el-GR" sz="2200" dirty="0"/>
              <a:t>).</a:t>
            </a:r>
          </a:p>
          <a:p>
            <a:r>
              <a:rPr lang="el-GR" sz="2200" dirty="0"/>
              <a:t>Στην περίπτωση αυτή, το κύκλωμα που χρησιμοποιείται περιλαμβάνει μια γέφυρα Wheatstone και έναν ενισχυτή διαφορών.</a:t>
            </a:r>
          </a:p>
          <a:p>
            <a:r>
              <a:rPr lang="el-GR" sz="2200" dirty="0"/>
              <a:t>Η γέφυρα Wheatstone μετατρέπει μεταβολές της αντίστασης σε μεταβολές διαφορικής τάσης, ενώ ο ενισχυτής διαφορών ενισχύει τη διαφορική τάση για να προκύψει ένα ισχυρό σήμα το οποίο στη συνέχεια να είμαστε σε θέση να επεξεργαστούμε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25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9556" b="5556"/>
          <a:stretch/>
        </p:blipFill>
        <p:spPr>
          <a:xfrm>
            <a:off x="2604654" y="3694544"/>
            <a:ext cx="5980859" cy="3163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17/18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Μια υλοποίηση ενός τέτοιου κυκλώματος φαίνεται στο παρακάτω σχήμα.</a:t>
            </a:r>
          </a:p>
          <a:p>
            <a:r>
              <a:rPr lang="el-GR" sz="2200" dirty="0"/>
              <a:t>Η μεταβλητή αντίσταση Rp ρυθμίζεται ώστε η έξοδος του κυκλώματος να είναι 0V για κάποια συγκεκριμένη τιμή της φυσικής ποσότητας προς μέτρηση (π.χ. να είναι 0V για θερμοκρασία 25ºC, όταν ο αισθητήρας είναι </a:t>
            </a:r>
            <a:r>
              <a:rPr lang="el-GR" sz="2200" dirty="0" smtClean="0"/>
              <a:t>θερμοαντίσταση).</a:t>
            </a:r>
            <a:endParaRPr lang="el-GR" sz="220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r="82718" b="34678"/>
          <a:stretch/>
        </p:blipFill>
        <p:spPr>
          <a:xfrm>
            <a:off x="1187624" y="4601337"/>
            <a:ext cx="1278485" cy="221203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7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Ένα κύκλωμα ενίσχυσης διαφορών:</a:t>
            </a:r>
          </a:p>
          <a:p>
            <a:pPr lvl="1"/>
            <a:r>
              <a:rPr lang="el-GR" dirty="0"/>
              <a:t>είναι ένα </a:t>
            </a:r>
            <a:r>
              <a:rPr lang="el-GR" dirty="0" smtClean="0"/>
              <a:t>κύκλωμα δύο εισόδων και μίας εξόδου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ενισχύει τη διαφορά των δύο σημάτων εισόδου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 smtClean="0"/>
              <a:t>χρησιμοποιείται ευρέως σε ηλεκτροκαρδιογράφους, ηλεκτροεγκεφαλογράφους, συστήματα μέτρησης αιματικής πίεσης, απινιδωτές</a:t>
            </a:r>
            <a:r>
              <a:rPr lang="en-US" dirty="0" smtClean="0"/>
              <a:t>,</a:t>
            </a:r>
            <a:endParaRPr lang="el-GR" dirty="0" smtClean="0"/>
          </a:p>
          <a:p>
            <a:pPr lvl="1"/>
            <a:r>
              <a:rPr lang="el-GR" dirty="0"/>
              <a:t>χρησιμοποιείται επίσης </a:t>
            </a:r>
            <a:r>
              <a:rPr lang="el-GR" dirty="0" smtClean="0"/>
              <a:t>σε κυκλώματα παρακολούθησης τάσης ή ρεύματος που ενεργοποιούν συστήματα συναγερμού όταν ξεπεραστεί κάποια προκαθορισμένη τιμή τάσεως ή ρεύματος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35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18/18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sz="2200" dirty="0"/>
              <a:t>Πρέπει να δοθεί ιδιαίτερη προσοχή σε δύο σημεία σε μια τέτοια υλοποίηση: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Οι αντιστάσεις του ενισχυτή να είναι ταιριασμένες (ανοχή 1% ή καλύτερη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Οι αντιστάσεις του ενισχυτή να είναι πολύ μεγαλύτερες (τουλάχιστον 10 φορές) από τις αντιστάσεις της </a:t>
            </a:r>
            <a:r>
              <a:rPr lang="el-GR" dirty="0" smtClean="0"/>
              <a:t>γέφυρας.</a:t>
            </a:r>
            <a:endParaRPr lang="el-GR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9556" b="5556"/>
          <a:stretch/>
        </p:blipFill>
        <p:spPr>
          <a:xfrm>
            <a:off x="2604654" y="3694544"/>
            <a:ext cx="5980859" cy="316345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4" r="82718" b="34678"/>
          <a:stretch/>
        </p:blipFill>
        <p:spPr>
          <a:xfrm>
            <a:off x="1187624" y="4601337"/>
            <a:ext cx="1278485" cy="221203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86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</a:t>
            </a:r>
            <a:r>
              <a:rPr lang="el-GR" dirty="0" smtClean="0"/>
              <a:t>διαφορών </a:t>
            </a:r>
            <a:r>
              <a:rPr lang="el-GR" sz="3000" b="0" dirty="0" smtClean="0"/>
              <a:t>1/8</a:t>
            </a:r>
            <a:endParaRPr lang="en-US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639354" cy="54006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b="1" dirty="0">
                <a:cs typeface="Times New Roman" pitchFamily="18" charset="0"/>
              </a:rPr>
              <a:t>Άσκηση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Το ολοκληρωμένο ΙΝΑ105 της εταιρείας </a:t>
            </a:r>
            <a:r>
              <a:rPr lang="en-US" sz="2200" dirty="0">
                <a:cs typeface="Times New Roman" pitchFamily="18" charset="0"/>
              </a:rPr>
              <a:t>Burr – Brown,</a:t>
            </a:r>
            <a:r>
              <a:rPr lang="el-GR" sz="2200" dirty="0">
                <a:cs typeface="Times New Roman" pitchFamily="18" charset="0"/>
              </a:rPr>
              <a:t> περιλαμβάνει έναν τελεστικό ενισχυτή και 4 αντιστάσεις όπως φαίνεται στο Σχήμα.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Δείξτε πως μπορεί να χρησιμοποιηθεί το ΙΝΑ105 ως: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(α) ενισχυτής διαφορών μοναδιαίου κέρδους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(β) ενισχυτής με κέρδος -1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(γ) ενισχυτής με κέρδος +1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(δ) ενισχυτής με κέρδος +2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(ε) ενισχυτής με κέρδος +1/2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(στ) μη αναστρέφων αθροιστής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(ζ) κύκλωμα μέσου </a:t>
            </a:r>
            <a:r>
              <a:rPr lang="el-GR" sz="2200" dirty="0" smtClean="0">
                <a:cs typeface="Times New Roman" pitchFamily="18" charset="0"/>
              </a:rPr>
              <a:t>όρου</a:t>
            </a:r>
            <a:endParaRPr lang="el-GR" sz="2200" dirty="0"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sz="2200" dirty="0">
                <a:cs typeface="Times New Roman" pitchFamily="18" charset="0"/>
              </a:rPr>
              <a:t>Σε όλες τις περιπτώσεις, δεν πρέπει να υπάρχει ανοιχτοκυκλωμένος </a:t>
            </a:r>
            <a:r>
              <a:rPr lang="el-GR" sz="2200" dirty="0" smtClean="0">
                <a:cs typeface="Times New Roman" pitchFamily="18" charset="0"/>
              </a:rPr>
              <a:t>κόμβος</a:t>
            </a:r>
            <a:r>
              <a:rPr lang="el-GR" sz="2200" dirty="0">
                <a:cs typeface="Times New Roman" pitchFamily="18" charset="0"/>
              </a:rPr>
              <a:t>.</a:t>
            </a:r>
          </a:p>
        </p:txBody>
      </p:sp>
      <p:pic>
        <p:nvPicPr>
          <p:cNvPr id="84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1692"/>
            <a:ext cx="3528392" cy="26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9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2/8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(α) Ενισχυτής διαφορών μοναδιαίου </a:t>
            </a:r>
            <a:r>
              <a:rPr lang="el-GR" sz="2200" dirty="0" smtClean="0">
                <a:cs typeface="Times New Roman" pitchFamily="18" charset="0"/>
              </a:rPr>
              <a:t>κέρδους</a:t>
            </a:r>
            <a:endParaRPr lang="el-GR" sz="2200" dirty="0">
              <a:cs typeface="Times New Roman" pitchFamily="18" charset="0"/>
            </a:endParaRPr>
          </a:p>
        </p:txBody>
      </p:sp>
      <p:pic>
        <p:nvPicPr>
          <p:cNvPr id="84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536504" cy="336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96537"/>
            <a:ext cx="3419387" cy="2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5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3/8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(β) Ενισχυτής με κέρδος -</a:t>
            </a:r>
            <a:r>
              <a:rPr lang="el-GR" sz="2200" dirty="0" smtClean="0">
                <a:cs typeface="Times New Roman" pitchFamily="18" charset="0"/>
              </a:rPr>
              <a:t>1</a:t>
            </a:r>
            <a:endParaRPr lang="el-GR" sz="2200" dirty="0">
              <a:cs typeface="Times New Roman" pitchFamily="18" charset="0"/>
            </a:endParaRPr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39" y="2395481"/>
            <a:ext cx="480791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19"/>
            <a:ext cx="3419387" cy="2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2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4/8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0" indent="0">
              <a:buNone/>
            </a:pPr>
            <a:r>
              <a:rPr lang="el-GR" sz="2200" dirty="0"/>
              <a:t>(γ) Ενισχυτής με κέρδος +</a:t>
            </a:r>
            <a:r>
              <a:rPr lang="el-GR" sz="2200" dirty="0" smtClean="0"/>
              <a:t>1</a:t>
            </a:r>
            <a:endParaRPr lang="el-GR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8033" y="5100369"/>
            <a:ext cx="336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ή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pic>
        <p:nvPicPr>
          <p:cNvPr id="85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2" y="4328072"/>
            <a:ext cx="3111252" cy="22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9296"/>
            <a:ext cx="2790753" cy="234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67" y="2108840"/>
            <a:ext cx="2962835" cy="226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38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5/8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(δ) Ενισχυτής με κέρδος +2</a:t>
            </a:r>
          </a:p>
          <a:p>
            <a:pPr marL="0" indent="0">
              <a:buNone/>
            </a:pPr>
            <a:endParaRPr lang="el-GR" sz="2200" dirty="0"/>
          </a:p>
        </p:txBody>
      </p:sp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320480" cy="333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419387" cy="2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6/8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(ε) ενισχυτής με κέρδος +1/2</a:t>
            </a:r>
          </a:p>
          <a:p>
            <a:pPr marL="0" indent="0">
              <a:buNone/>
            </a:pPr>
            <a:endParaRPr lang="el-GR" sz="2200" dirty="0"/>
          </a:p>
        </p:txBody>
      </p:sp>
      <p:pic>
        <p:nvPicPr>
          <p:cNvPr id="846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16622" cy="363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9" y="2492896"/>
            <a:ext cx="3419387" cy="2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4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7/8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 smtClean="0"/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(στ) μη αναστρέφων </a:t>
            </a:r>
            <a:r>
              <a:rPr lang="el-GR" sz="2200" dirty="0" smtClean="0">
                <a:cs typeface="Times New Roman" pitchFamily="18" charset="0"/>
              </a:rPr>
              <a:t>αθροιστής</a:t>
            </a:r>
            <a:endParaRPr lang="el-GR" sz="2200" dirty="0">
              <a:cs typeface="Times New Roman" pitchFamily="18" charset="0"/>
            </a:endParaRPr>
          </a:p>
        </p:txBody>
      </p:sp>
      <p:pic>
        <p:nvPicPr>
          <p:cNvPr id="854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4" y="2420888"/>
            <a:ext cx="507036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6027"/>
            <a:ext cx="3419387" cy="2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Κυκλώματα ενίσχυσης διαφορών </a:t>
            </a:r>
            <a:r>
              <a:rPr lang="el-GR" sz="3000" b="0" dirty="0" smtClean="0"/>
              <a:t>8/8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Λύση</a:t>
            </a:r>
          </a:p>
          <a:p>
            <a:pPr marL="0" indent="0">
              <a:buNone/>
            </a:pPr>
            <a:r>
              <a:rPr lang="el-GR" sz="2200" dirty="0">
                <a:cs typeface="Times New Roman" pitchFamily="18" charset="0"/>
              </a:rPr>
              <a:t>(ζ) κύκλωμα μέσου όρου</a:t>
            </a:r>
          </a:p>
          <a:p>
            <a:pPr marL="0" indent="0">
              <a:buNone/>
            </a:pPr>
            <a:endParaRPr lang="el-GR" sz="2200" dirty="0"/>
          </a:p>
        </p:txBody>
      </p:sp>
      <p:pic>
        <p:nvPicPr>
          <p:cNvPr id="847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40" y="2231431"/>
            <a:ext cx="522046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3" y="2543094"/>
            <a:ext cx="3419387" cy="261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1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</a:t>
            </a:r>
            <a:r>
              <a:rPr lang="el-GR" sz="4000" dirty="0" smtClean="0"/>
              <a:t>διαφορών 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3300" b="0" dirty="0" smtClean="0"/>
              <a:t>Ενισχυτής Οργανολογίας 1/16</a:t>
            </a:r>
            <a:endParaRPr lang="en-US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Ενισχυτής διαφορών με κέρδος ρυθμιζόμενο κατά βούληση.</a:t>
            </a:r>
          </a:p>
          <a:p>
            <a:r>
              <a:rPr lang="el-GR" dirty="0" smtClean="0"/>
              <a:t>Υψηλός λόγος απόρριψης κοινού σήματος.</a:t>
            </a:r>
          </a:p>
          <a:p>
            <a:r>
              <a:rPr lang="el-GR" dirty="0"/>
              <a:t>Υ</a:t>
            </a:r>
            <a:r>
              <a:rPr lang="el-GR" dirty="0" smtClean="0"/>
              <a:t>ψηλή αντίσταση εισόδου.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grpSp>
        <p:nvGrpSpPr>
          <p:cNvPr id="5" name="Ομάδα 4"/>
          <p:cNvGrpSpPr/>
          <p:nvPr/>
        </p:nvGrpSpPr>
        <p:grpSpPr>
          <a:xfrm>
            <a:off x="1285852" y="3068960"/>
            <a:ext cx="6738982" cy="3251269"/>
            <a:chOff x="1285852" y="3571876"/>
            <a:chExt cx="6738982" cy="3251269"/>
          </a:xfrm>
        </p:grpSpPr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313030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076017"/>
                </p:ext>
              </p:extLst>
            </p:nvPr>
          </p:nvGraphicFramePr>
          <p:xfrm>
            <a:off x="1285852" y="6215082"/>
            <a:ext cx="452441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" name="Equation" r:id="rId6" imgW="241200" imgH="228600" progId="Equation.DSMT4">
                    <p:embed/>
                  </p:oleObj>
                </mc:Choice>
                <mc:Fallback>
                  <p:oleObj name="Equation" r:id="rId6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6215082"/>
                          <a:ext cx="452441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99728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8" name="Equation" r:id="rId8" imgW="279360" imgH="228600" progId="Equation.DSMT4">
                    <p:embed/>
                  </p:oleObj>
                </mc:Choice>
                <mc:Fallback>
                  <p:oleObj name="Equation" r:id="rId8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752974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9" name="Equation" r:id="rId10" imgW="291960" imgH="228600" progId="Equation.DSMT4">
                    <p:embed/>
                  </p:oleObj>
                </mc:Choice>
                <mc:Fallback>
                  <p:oleObj name="Equation" r:id="rId10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727477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0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7251802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1" name="Equation" r:id="rId14" imgW="203040" imgH="228600" progId="Equation.DSMT4">
                    <p:embed/>
                  </p:oleObj>
                </mc:Choice>
                <mc:Fallback>
                  <p:oleObj name="Equation" r:id="rId1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9908574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2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2703029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3"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3438735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4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884619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5"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373327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6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133371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7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0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</a:t>
            </a:r>
            <a:r>
              <a:rPr lang="el-GR" sz="4000" dirty="0" smtClean="0"/>
              <a:t>διαφορών  </a:t>
            </a:r>
            <a:r>
              <a:rPr lang="el-GR" sz="3300" b="0" dirty="0" smtClean="0"/>
              <a:t>Αφαιρέτης 1/18</a:t>
            </a:r>
            <a:endParaRPr lang="el-GR" sz="3300" b="0" dirty="0"/>
          </a:p>
        </p:txBody>
      </p:sp>
      <p:pic>
        <p:nvPicPr>
          <p:cNvPr id="86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22078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7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2/16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Θεωρώντας ιδανικούς τελεστικούς ενισχυτές ισχύει ότι: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7864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84829"/>
              </p:ext>
            </p:extLst>
          </p:nvPr>
        </p:nvGraphicFramePr>
        <p:xfrm>
          <a:off x="719138" y="1772816"/>
          <a:ext cx="15795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772816"/>
                        <a:ext cx="15795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55771"/>
              </p:ext>
            </p:extLst>
          </p:nvPr>
        </p:nvGraphicFramePr>
        <p:xfrm>
          <a:off x="661988" y="2257004"/>
          <a:ext cx="2460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1" name="Equation" r:id="rId5" imgW="1193760" imgH="253800" progId="Equation.DSMT4">
                  <p:embed/>
                </p:oleObj>
              </mc:Choice>
              <mc:Fallback>
                <p:oleObj name="Equation" r:id="rId5" imgW="1193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2257004"/>
                        <a:ext cx="24606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25597"/>
              </p:ext>
            </p:extLst>
          </p:nvPr>
        </p:nvGraphicFramePr>
        <p:xfrm>
          <a:off x="3530600" y="2217316"/>
          <a:ext cx="25082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2" name="Equation" r:id="rId7" imgW="1244520" imgH="253800" progId="Equation.DSMT4">
                  <p:embed/>
                </p:oleObj>
              </mc:Choice>
              <mc:Fallback>
                <p:oleObj name="Equation" r:id="rId7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2217316"/>
                        <a:ext cx="25082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64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76353"/>
              </p:ext>
            </p:extLst>
          </p:nvPr>
        </p:nvGraphicFramePr>
        <p:xfrm>
          <a:off x="6240463" y="2201441"/>
          <a:ext cx="2665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3" name="Equation" r:id="rId9" imgW="1320480" imgH="253800" progId="Equation.DSMT4">
                  <p:embed/>
                </p:oleObj>
              </mc:Choice>
              <mc:Fallback>
                <p:oleObj name="Equation" r:id="rId9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201441"/>
                        <a:ext cx="26654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296426" y="3160687"/>
            <a:ext cx="6738982" cy="3251269"/>
            <a:chOff x="1285852" y="3571876"/>
            <a:chExt cx="6738982" cy="3251269"/>
          </a:xfrm>
        </p:grpSpPr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0746216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4" name="Equation" r:id="rId12" imgW="228600" imgH="228600" progId="Equation.DSMT4">
                    <p:embed/>
                  </p:oleObj>
                </mc:Choice>
                <mc:Fallback>
                  <p:oleObj name="Equation" r:id="rId12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54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4898024"/>
                </p:ext>
              </p:extLst>
            </p:nvPr>
          </p:nvGraphicFramePr>
          <p:xfrm>
            <a:off x="1285852" y="6215082"/>
            <a:ext cx="452441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5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6215082"/>
                          <a:ext cx="452441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54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714405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6" name="Equation" r:id="rId16" imgW="279360" imgH="228600" progId="Equation.DSMT4">
                    <p:embed/>
                  </p:oleObj>
                </mc:Choice>
                <mc:Fallback>
                  <p:oleObj name="Equation" r:id="rId16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541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980790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7" name="Equation" r:id="rId18" imgW="291960" imgH="228600" progId="Equation.DSMT4">
                    <p:embed/>
                  </p:oleObj>
                </mc:Choice>
                <mc:Fallback>
                  <p:oleObj name="Equation" r:id="rId18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541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2978112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8" name="Equation" r:id="rId20" imgW="241200" imgH="228600" progId="Equation.DSMT4">
                    <p:embed/>
                  </p:oleObj>
                </mc:Choice>
                <mc:Fallback>
                  <p:oleObj name="Equation" r:id="rId20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 rot="10800000">
              <a:off x="3071802" y="4784734"/>
              <a:ext cx="43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3143240" y="5500702"/>
              <a:ext cx="43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2535406" y="5108404"/>
              <a:ext cx="36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249654" y="5822784"/>
              <a:ext cx="36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2249654" y="4394024"/>
              <a:ext cx="36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864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9234874"/>
                </p:ext>
              </p:extLst>
            </p:nvPr>
          </p:nvGraphicFramePr>
          <p:xfrm>
            <a:off x="2071670" y="4214818"/>
            <a:ext cx="2381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49" name="Equation" r:id="rId22" imgW="126720" imgH="177480" progId="Equation.DSMT4">
                    <p:embed/>
                  </p:oleObj>
                </mc:Choice>
                <mc:Fallback>
                  <p:oleObj name="Equation" r:id="rId22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70" y="4214818"/>
                          <a:ext cx="238125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4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135100"/>
                </p:ext>
              </p:extLst>
            </p:nvPr>
          </p:nvGraphicFramePr>
          <p:xfrm>
            <a:off x="2143108" y="5643578"/>
            <a:ext cx="2381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0" name="Equation" r:id="rId24" imgW="126720" imgH="177480" progId="Equation.DSMT4">
                    <p:embed/>
                  </p:oleObj>
                </mc:Choice>
                <mc:Fallback>
                  <p:oleObj name="Equation" r:id="rId24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5643578"/>
                          <a:ext cx="238125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4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424548"/>
                </p:ext>
              </p:extLst>
            </p:nvPr>
          </p:nvGraphicFramePr>
          <p:xfrm>
            <a:off x="2119299" y="3857628"/>
            <a:ext cx="4524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1" name="Equation" r:id="rId25" imgW="241200" imgH="177480" progId="Equation.DSMT4">
                    <p:embed/>
                  </p:oleObj>
                </mc:Choice>
                <mc:Fallback>
                  <p:oleObj name="Equation" r:id="rId25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9" y="3857628"/>
                          <a:ext cx="452437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4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3973903"/>
                </p:ext>
              </p:extLst>
            </p:nvPr>
          </p:nvGraphicFramePr>
          <p:xfrm>
            <a:off x="2262174" y="6096021"/>
            <a:ext cx="45243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2" name="Equation" r:id="rId27" imgW="241200" imgH="177480" progId="Equation.DSMT4">
                    <p:embed/>
                  </p:oleObj>
                </mc:Choice>
                <mc:Fallback>
                  <p:oleObj name="Equation" r:id="rId27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2174" y="6096021"/>
                          <a:ext cx="452438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4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7889856"/>
                </p:ext>
              </p:extLst>
            </p:nvPr>
          </p:nvGraphicFramePr>
          <p:xfrm>
            <a:off x="2607455" y="6000768"/>
            <a:ext cx="250033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3" name="Equation" r:id="rId28" imgW="101520" imgH="203040" progId="Equation.DSMT4">
                    <p:embed/>
                  </p:oleObj>
                </mc:Choice>
                <mc:Fallback>
                  <p:oleObj name="Equation" r:id="rId28" imgW="101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455" y="6000768"/>
                          <a:ext cx="250033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4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7005323"/>
                </p:ext>
              </p:extLst>
            </p:nvPr>
          </p:nvGraphicFramePr>
          <p:xfrm>
            <a:off x="2535225" y="3786190"/>
            <a:ext cx="2508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4" name="Equation" r:id="rId30" imgW="101520" imgH="203040" progId="Equation.DSMT4">
                    <p:embed/>
                  </p:oleObj>
                </mc:Choice>
                <mc:Fallback>
                  <p:oleObj name="Equation" r:id="rId30" imgW="101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225" y="3786190"/>
                          <a:ext cx="2508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5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9780972"/>
                </p:ext>
              </p:extLst>
            </p:nvPr>
          </p:nvGraphicFramePr>
          <p:xfrm>
            <a:off x="3621088" y="4643438"/>
            <a:ext cx="2174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5" name="Equation" r:id="rId31" imgW="139680" imgH="228600" progId="Equation.DSMT4">
                    <p:embed/>
                  </p:oleObj>
                </mc:Choice>
                <mc:Fallback>
                  <p:oleObj name="Equation" r:id="rId31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4643438"/>
                          <a:ext cx="217487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5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6495431"/>
                </p:ext>
              </p:extLst>
            </p:nvPr>
          </p:nvGraphicFramePr>
          <p:xfrm>
            <a:off x="3611563" y="5286375"/>
            <a:ext cx="238125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6" name="Equation" r:id="rId33" imgW="152280" imgH="228600" progId="Equation.DSMT4">
                    <p:embed/>
                  </p:oleObj>
                </mc:Choice>
                <mc:Fallback>
                  <p:oleObj name="Equation" r:id="rId3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563" y="5286375"/>
                          <a:ext cx="238125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5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1219"/>
                </p:ext>
              </p:extLst>
            </p:nvPr>
          </p:nvGraphicFramePr>
          <p:xfrm>
            <a:off x="2765415" y="4929188"/>
            <a:ext cx="37782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7" name="Equation" r:id="rId35" imgW="241200" imgH="228600" progId="Equation.DSMT4">
                    <p:embed/>
                  </p:oleObj>
                </mc:Choice>
                <mc:Fallback>
                  <p:oleObj name="Equation" r:id="rId35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415" y="4929188"/>
                          <a:ext cx="37782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9701080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8" name="Equation" r:id="rId37" imgW="203040" imgH="228600" progId="Equation.DSMT4">
                    <p:embed/>
                  </p:oleObj>
                </mc:Choice>
                <mc:Fallback>
                  <p:oleObj name="Equation" r:id="rId37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5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5482783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9" name="Equation" r:id="rId39" imgW="152280" imgH="164880" progId="Equation.DSMT4">
                    <p:embed/>
                  </p:oleObj>
                </mc:Choice>
                <mc:Fallback>
                  <p:oleObj name="Equation" r:id="rId39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5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2231238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0" name="Equation" r:id="rId41" imgW="152280" imgH="164880" progId="Equation.DSMT4">
                    <p:embed/>
                  </p:oleObj>
                </mc:Choice>
                <mc:Fallback>
                  <p:oleObj name="Equation" r:id="rId41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6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4316539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1" name="Equation" r:id="rId43" imgW="177480" imgH="228600" progId="Equation.DSMT4">
                    <p:embed/>
                  </p:oleObj>
                </mc:Choice>
                <mc:Fallback>
                  <p:oleObj name="Equation" r:id="rId43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6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5339206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2" name="Equation" r:id="rId45" imgW="177480" imgH="228600" progId="Equation.DSMT4">
                    <p:embed/>
                  </p:oleObj>
                </mc:Choice>
                <mc:Fallback>
                  <p:oleObj name="Equation" r:id="rId45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6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37453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" name="Equation" r:id="rId46" imgW="190440" imgH="228600" progId="Equation.DSMT4">
                    <p:embed/>
                  </p:oleObj>
                </mc:Choice>
                <mc:Fallback>
                  <p:oleObj name="Equation" r:id="rId46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646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3536610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" name="Equation" r:id="rId48" imgW="190440" imgH="228600" progId="Equation.DSMT4">
                    <p:embed/>
                  </p:oleObj>
                </mc:Choice>
                <mc:Fallback>
                  <p:oleObj name="Equation" r:id="rId48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2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3/16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τις προηγούμενες σχέσεις προκύπτει ότι</a:t>
            </a:r>
            <a:r>
              <a:rPr lang="el-GR" dirty="0" smtClean="0"/>
              <a:t>:</a:t>
            </a:r>
            <a:endParaRPr lang="el-GR" dirty="0"/>
          </a:p>
        </p:txBody>
      </p:sp>
      <p:graphicFrame>
        <p:nvGraphicFramePr>
          <p:cNvPr id="7864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78755"/>
              </p:ext>
            </p:extLst>
          </p:nvPr>
        </p:nvGraphicFramePr>
        <p:xfrm>
          <a:off x="500034" y="1772816"/>
          <a:ext cx="35210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" name="Equation" r:id="rId4" imgW="1726920" imgH="482400" progId="Equation.DSMT4">
                  <p:embed/>
                </p:oleObj>
              </mc:Choice>
              <mc:Fallback>
                <p:oleObj name="Equation" r:id="rId4" imgW="1726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772816"/>
                        <a:ext cx="352107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74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34352"/>
              </p:ext>
            </p:extLst>
          </p:nvPr>
        </p:nvGraphicFramePr>
        <p:xfrm>
          <a:off x="4467225" y="1772824"/>
          <a:ext cx="35464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5" name="Equation" r:id="rId6" imgW="1739880" imgH="482400" progId="Equation.DSMT4">
                  <p:embed/>
                </p:oleObj>
              </mc:Choice>
              <mc:Fallback>
                <p:oleObj name="Equation" r:id="rId6" imgW="1739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1772824"/>
                        <a:ext cx="354647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296426" y="3068960"/>
            <a:ext cx="6738982" cy="3251269"/>
            <a:chOff x="1285852" y="3571876"/>
            <a:chExt cx="6738982" cy="3251269"/>
          </a:xfrm>
        </p:grpSpPr>
        <p:pic>
          <p:nvPicPr>
            <p:cNvPr id="59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1444003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6" name="Equation" r:id="rId9" imgW="228600" imgH="228600" progId="Equation.DSMT4">
                    <p:embed/>
                  </p:oleObj>
                </mc:Choice>
                <mc:Fallback>
                  <p:oleObj name="Equation" r:id="rId9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2345704"/>
                </p:ext>
              </p:extLst>
            </p:nvPr>
          </p:nvGraphicFramePr>
          <p:xfrm>
            <a:off x="1285852" y="6215082"/>
            <a:ext cx="452441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7" name="Equation" r:id="rId11" imgW="241200" imgH="228600" progId="Equation.DSMT4">
                    <p:embed/>
                  </p:oleObj>
                </mc:Choice>
                <mc:Fallback>
                  <p:oleObj name="Equation" r:id="rId11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6215082"/>
                          <a:ext cx="452441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9164409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8" name="Equation" r:id="rId13" imgW="279360" imgH="228600" progId="Equation.DSMT4">
                    <p:embed/>
                  </p:oleObj>
                </mc:Choice>
                <mc:Fallback>
                  <p:oleObj name="Equation" r:id="rId13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643076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9" name="Equation" r:id="rId15" imgW="291960" imgH="228600" progId="Equation.DSMT4">
                    <p:embed/>
                  </p:oleObj>
                </mc:Choice>
                <mc:Fallback>
                  <p:oleObj name="Equation" r:id="rId15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6804952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0" name="Equation" r:id="rId17" imgW="241200" imgH="228600" progId="Equation.DSMT4">
                    <p:embed/>
                  </p:oleObj>
                </mc:Choice>
                <mc:Fallback>
                  <p:oleObj name="Equation" r:id="rId17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Arrow Connector 64"/>
            <p:cNvCxnSpPr/>
            <p:nvPr/>
          </p:nvCxnSpPr>
          <p:spPr>
            <a:xfrm rot="10800000">
              <a:off x="3071802" y="4784734"/>
              <a:ext cx="43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0800000">
              <a:off x="3143240" y="5500702"/>
              <a:ext cx="432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>
              <a:off x="2535406" y="5108404"/>
              <a:ext cx="36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>
              <a:off x="2249654" y="5822784"/>
              <a:ext cx="36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5400000">
              <a:off x="2249654" y="4394024"/>
              <a:ext cx="360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4841598"/>
                </p:ext>
              </p:extLst>
            </p:nvPr>
          </p:nvGraphicFramePr>
          <p:xfrm>
            <a:off x="2071670" y="4214818"/>
            <a:ext cx="2381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1" name="Equation" r:id="rId19" imgW="126720" imgH="177480" progId="Equation.DSMT4">
                    <p:embed/>
                  </p:oleObj>
                </mc:Choice>
                <mc:Fallback>
                  <p:oleObj name="Equation" r:id="rId19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70" y="4214818"/>
                          <a:ext cx="238125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460149"/>
                </p:ext>
              </p:extLst>
            </p:nvPr>
          </p:nvGraphicFramePr>
          <p:xfrm>
            <a:off x="2143108" y="5643578"/>
            <a:ext cx="238125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2" name="Equation" r:id="rId21" imgW="126720" imgH="177480" progId="Equation.DSMT4">
                    <p:embed/>
                  </p:oleObj>
                </mc:Choice>
                <mc:Fallback>
                  <p:oleObj name="Equation" r:id="rId21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08" y="5643578"/>
                          <a:ext cx="238125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283482"/>
                </p:ext>
              </p:extLst>
            </p:nvPr>
          </p:nvGraphicFramePr>
          <p:xfrm>
            <a:off x="2000232" y="3857628"/>
            <a:ext cx="452437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3" name="Equation" r:id="rId22" imgW="241200" imgH="177480" progId="Equation.DSMT4">
                    <p:embed/>
                  </p:oleObj>
                </mc:Choice>
                <mc:Fallback>
                  <p:oleObj name="Equation" r:id="rId22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32" y="3857628"/>
                          <a:ext cx="452437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2278431"/>
                </p:ext>
              </p:extLst>
            </p:nvPr>
          </p:nvGraphicFramePr>
          <p:xfrm>
            <a:off x="2262174" y="6096021"/>
            <a:ext cx="45243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" name="Equation" r:id="rId24" imgW="241200" imgH="177480" progId="Equation.DSMT4">
                    <p:embed/>
                  </p:oleObj>
                </mc:Choice>
                <mc:Fallback>
                  <p:oleObj name="Equation" r:id="rId24" imgW="2412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2174" y="6096021"/>
                          <a:ext cx="452438" cy="333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739394"/>
                </p:ext>
              </p:extLst>
            </p:nvPr>
          </p:nvGraphicFramePr>
          <p:xfrm>
            <a:off x="2607455" y="6000768"/>
            <a:ext cx="250033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5" name="Equation" r:id="rId25" imgW="101520" imgH="203040" progId="Equation.DSMT4">
                    <p:embed/>
                  </p:oleObj>
                </mc:Choice>
                <mc:Fallback>
                  <p:oleObj name="Equation" r:id="rId25" imgW="101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7455" y="6000768"/>
                          <a:ext cx="250033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288511"/>
                </p:ext>
              </p:extLst>
            </p:nvPr>
          </p:nvGraphicFramePr>
          <p:xfrm>
            <a:off x="2428860" y="3786190"/>
            <a:ext cx="2508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6" name="Equation" r:id="rId27" imgW="101520" imgH="203040" progId="Equation.DSMT4">
                    <p:embed/>
                  </p:oleObj>
                </mc:Choice>
                <mc:Fallback>
                  <p:oleObj name="Equation" r:id="rId27" imgW="101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8860" y="3786190"/>
                          <a:ext cx="2508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2664519"/>
                </p:ext>
              </p:extLst>
            </p:nvPr>
          </p:nvGraphicFramePr>
          <p:xfrm>
            <a:off x="3621088" y="4643438"/>
            <a:ext cx="217487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7" name="Equation" r:id="rId28" imgW="139680" imgH="228600" progId="Equation.DSMT4">
                    <p:embed/>
                  </p:oleObj>
                </mc:Choice>
                <mc:Fallback>
                  <p:oleObj name="Equation" r:id="rId28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4643438"/>
                          <a:ext cx="217487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629665"/>
                </p:ext>
              </p:extLst>
            </p:nvPr>
          </p:nvGraphicFramePr>
          <p:xfrm>
            <a:off x="3611563" y="5286375"/>
            <a:ext cx="238125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8" name="Equation" r:id="rId30" imgW="152280" imgH="228600" progId="Equation.DSMT4">
                    <p:embed/>
                  </p:oleObj>
                </mc:Choice>
                <mc:Fallback>
                  <p:oleObj name="Equation" r:id="rId30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1563" y="5286375"/>
                          <a:ext cx="238125" cy="357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0395343"/>
                </p:ext>
              </p:extLst>
            </p:nvPr>
          </p:nvGraphicFramePr>
          <p:xfrm>
            <a:off x="2765415" y="4929188"/>
            <a:ext cx="377825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9" name="Equation" r:id="rId32" imgW="241200" imgH="228600" progId="Equation.DSMT4">
                    <p:embed/>
                  </p:oleObj>
                </mc:Choice>
                <mc:Fallback>
                  <p:oleObj name="Equation" r:id="rId3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415" y="4929188"/>
                          <a:ext cx="377825" cy="357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581479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0" name="Equation" r:id="rId34" imgW="203040" imgH="228600" progId="Equation.DSMT4">
                    <p:embed/>
                  </p:oleObj>
                </mc:Choice>
                <mc:Fallback>
                  <p:oleObj name="Equation" r:id="rId3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042966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1" name="Equation" r:id="rId36" imgW="152280" imgH="164880" progId="Equation.DSMT4">
                    <p:embed/>
                  </p:oleObj>
                </mc:Choice>
                <mc:Fallback>
                  <p:oleObj name="Equation" r:id="rId3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5326946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2" name="Equation" r:id="rId38" imgW="152280" imgH="164880" progId="Equation.DSMT4">
                    <p:embed/>
                  </p:oleObj>
                </mc:Choice>
                <mc:Fallback>
                  <p:oleObj name="Equation" r:id="rId3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4977102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3" name="Equation" r:id="rId40" imgW="177480" imgH="228600" progId="Equation.DSMT4">
                    <p:embed/>
                  </p:oleObj>
                </mc:Choice>
                <mc:Fallback>
                  <p:oleObj name="Equation" r:id="rId4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8297203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4" name="Equation" r:id="rId42" imgW="177480" imgH="228600" progId="Equation.DSMT4">
                    <p:embed/>
                  </p:oleObj>
                </mc:Choice>
                <mc:Fallback>
                  <p:oleObj name="Equation" r:id="rId4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7802845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5" name="Equation" r:id="rId43" imgW="190440" imgH="228600" progId="Equation.DSMT4">
                    <p:embed/>
                  </p:oleObj>
                </mc:Choice>
                <mc:Fallback>
                  <p:oleObj name="Equation" r:id="rId4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21924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6" name="Equation" r:id="rId45" imgW="190440" imgH="228600" progId="Equation.DSMT4">
                    <p:embed/>
                  </p:oleObj>
                </mc:Choice>
                <mc:Fallback>
                  <p:oleObj name="Equation" r:id="rId45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44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4/16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1472" y="1556792"/>
                <a:ext cx="7786742" cy="172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+mn-lt"/>
                  </a:rPr>
                  <a:t>O </a:t>
                </a:r>
                <a:r>
                  <a:rPr lang="el-GR" sz="2200" dirty="0" smtClean="0">
                    <a:latin typeface="+mn-lt"/>
                  </a:rPr>
                  <a:t>Τ.Ε. </a:t>
                </a:r>
                <a:r>
                  <a:rPr lang="en-GB" sz="2200" dirty="0" smtClean="0">
                    <a:latin typeface="+mn-lt"/>
                  </a:rPr>
                  <a:t>U3 </a:t>
                </a:r>
                <a:r>
                  <a:rPr lang="el-GR" sz="2200" dirty="0" smtClean="0">
                    <a:latin typeface="+mn-lt"/>
                  </a:rPr>
                  <a:t>και οι αντιστάσεις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+mn-lt"/>
                  </a:rPr>
                  <a:t> σχηματίζουν έναν αφαιρέτη με διαφορικό κέρδος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+mn-lt"/>
                  </a:rPr>
                  <a:t>. </a:t>
                </a:r>
                <a:r>
                  <a:rPr lang="el-GR" sz="2200" dirty="0" smtClean="0">
                    <a:latin typeface="+mn-lt"/>
                  </a:rPr>
                  <a:t>Επομένως, θα ισχύει ότι: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𝑜𝑢𝑡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𝑜𝑢𝑡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1556792"/>
                <a:ext cx="7786742" cy="1720792"/>
              </a:xfrm>
              <a:prstGeom prst="rect">
                <a:avLst/>
              </a:prstGeom>
              <a:blipFill rotWithShape="1">
                <a:blip r:embed="rId3"/>
                <a:stretch>
                  <a:fillRect l="-1018" t="-2120" r="-12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1285852" y="3429000"/>
            <a:ext cx="6738982" cy="3251269"/>
            <a:chOff x="1285852" y="35718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22685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8" name="Equation" r:id="rId5" imgW="228600" imgH="228600" progId="Equation.DSMT4">
                    <p:embed/>
                  </p:oleObj>
                </mc:Choice>
                <mc:Fallback>
                  <p:oleObj name="Equation" r:id="rId5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48176"/>
                </p:ext>
              </p:extLst>
            </p:nvPr>
          </p:nvGraphicFramePr>
          <p:xfrm>
            <a:off x="1285852" y="6215082"/>
            <a:ext cx="452441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9" name="Equation" r:id="rId7" imgW="241200" imgH="228600" progId="Equation.DSMT4">
                    <p:embed/>
                  </p:oleObj>
                </mc:Choice>
                <mc:Fallback>
                  <p:oleObj name="Equation" r:id="rId7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6215082"/>
                          <a:ext cx="452441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453426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0" name="Equation" r:id="rId9" imgW="279360" imgH="228600" progId="Equation.DSMT4">
                    <p:embed/>
                  </p:oleObj>
                </mc:Choice>
                <mc:Fallback>
                  <p:oleObj name="Equation" r:id="rId9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7355988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1" name="Equation" r:id="rId11" imgW="291960" imgH="228600" progId="Equation.DSMT4">
                    <p:embed/>
                  </p:oleObj>
                </mc:Choice>
                <mc:Fallback>
                  <p:oleObj name="Equation" r:id="rId11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128169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2" name="Equation" r:id="rId13" imgW="241200" imgH="228600" progId="Equation.DSMT4">
                    <p:embed/>
                  </p:oleObj>
                </mc:Choice>
                <mc:Fallback>
                  <p:oleObj name="Equation" r:id="rId13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7770689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3" name="Equation" r:id="rId15" imgW="203040" imgH="228600" progId="Equation.DSMT4">
                    <p:embed/>
                  </p:oleObj>
                </mc:Choice>
                <mc:Fallback>
                  <p:oleObj name="Equation" r:id="rId15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8702132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4" name="Equation" r:id="rId17" imgW="152280" imgH="164880" progId="Equation.DSMT4">
                    <p:embed/>
                  </p:oleObj>
                </mc:Choice>
                <mc:Fallback>
                  <p:oleObj name="Equation" r:id="rId17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9501113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5" name="Equation" r:id="rId19" imgW="177480" imgH="228600" progId="Equation.DSMT4">
                    <p:embed/>
                  </p:oleObj>
                </mc:Choice>
                <mc:Fallback>
                  <p:oleObj name="Equation" r:id="rId19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5797413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6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0083661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7" name="Equation" r:id="rId22" imgW="190440" imgH="228600" progId="Equation.DSMT4">
                    <p:embed/>
                  </p:oleObj>
                </mc:Choice>
                <mc:Fallback>
                  <p:oleObj name="Equation" r:id="rId22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2362735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8" name="Equation" r:id="rId24" imgW="190440" imgH="228600" progId="Equation.DSMT4">
                    <p:embed/>
                  </p:oleObj>
                </mc:Choice>
                <mc:Fallback>
                  <p:oleObj name="Equation" r:id="rId24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3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1823611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9" name="Equation" r:id="rId25" imgW="152280" imgH="164880" progId="Equation.DSMT4">
                    <p:embed/>
                  </p:oleObj>
                </mc:Choice>
                <mc:Fallback>
                  <p:oleObj name="Equation" r:id="rId25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5/16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5817" y="1457254"/>
            <a:ext cx="77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j-lt"/>
              </a:rPr>
              <a:t>Άρα το διαφορικό κέρδος του ενισχυτή είναι: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7905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12526"/>
              </p:ext>
            </p:extLst>
          </p:nvPr>
        </p:nvGraphicFramePr>
        <p:xfrm>
          <a:off x="3203848" y="2132856"/>
          <a:ext cx="222567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" name="Equation" r:id="rId3" imgW="1091880" imgH="482400" progId="Equation.DSMT4">
                  <p:embed/>
                </p:oleObj>
              </mc:Choice>
              <mc:Fallback>
                <p:oleObj name="Equation" r:id="rId3" imgW="1091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132856"/>
                        <a:ext cx="2225675" cy="9858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285852" y="3429000"/>
            <a:ext cx="6738982" cy="3251269"/>
            <a:chOff x="1285852" y="35718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393743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3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9899649"/>
                </p:ext>
              </p:extLst>
            </p:nvPr>
          </p:nvGraphicFramePr>
          <p:xfrm>
            <a:off x="1285852" y="6215082"/>
            <a:ext cx="452441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4" name="Equation" r:id="rId8" imgW="241200" imgH="228600" progId="Equation.DSMT4">
                    <p:embed/>
                  </p:oleObj>
                </mc:Choice>
                <mc:Fallback>
                  <p:oleObj name="Equation" r:id="rId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6215082"/>
                          <a:ext cx="452441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4266754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5" name="Equation" r:id="rId10" imgW="279360" imgH="228600" progId="Equation.DSMT4">
                    <p:embed/>
                  </p:oleObj>
                </mc:Choice>
                <mc:Fallback>
                  <p:oleObj name="Equation" r:id="rId10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6801689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6" name="Equation" r:id="rId12" imgW="291960" imgH="228600" progId="Equation.DSMT4">
                    <p:embed/>
                  </p:oleObj>
                </mc:Choice>
                <mc:Fallback>
                  <p:oleObj name="Equation" r:id="rId12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7518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7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568505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8" name="Equation" r:id="rId16" imgW="203040" imgH="228600" progId="Equation.DSMT4">
                    <p:embed/>
                  </p:oleObj>
                </mc:Choice>
                <mc:Fallback>
                  <p:oleObj name="Equation" r:id="rId16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7285917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09"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1354606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0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223362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1"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607827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2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2058502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3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036424"/>
                </p:ext>
              </p:extLst>
            </p:nvPr>
          </p:nvGraphicFramePr>
          <p:xfrm>
            <a:off x="5381625" y="3643314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4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643314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157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2058264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5" name="Equation" r:id="rId28" imgW="152280" imgH="164880" progId="Equation.DSMT4">
                    <p:embed/>
                  </p:oleObj>
                </mc:Choice>
                <mc:Fallback>
                  <p:oleObj name="Equation" r:id="rId2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0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6/16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472" y="1484784"/>
            <a:ext cx="77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j-lt"/>
              </a:rPr>
              <a:t>Αν</a:t>
            </a:r>
            <a:r>
              <a:rPr lang="en-GB" sz="2200" dirty="0" smtClean="0">
                <a:latin typeface="+mj-lt"/>
              </a:rPr>
              <a:t> </a:t>
            </a:r>
            <a:r>
              <a:rPr lang="el-GR" sz="2200" dirty="0" smtClean="0">
                <a:latin typeface="+mj-lt"/>
              </a:rPr>
              <a:t>ένα κοινό σήμα εφαρμοστεί και στους δύο ακροδέκτες τότε:</a:t>
            </a:r>
            <a:endParaRPr lang="en-US" sz="2200" dirty="0">
              <a:latin typeface="+mj-lt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285852" y="3284984"/>
            <a:ext cx="6738982" cy="3251269"/>
            <a:chOff x="1285852" y="35718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4023348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6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0944378"/>
                </p:ext>
              </p:extLst>
            </p:nvPr>
          </p:nvGraphicFramePr>
          <p:xfrm>
            <a:off x="1296988" y="6215063"/>
            <a:ext cx="4286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7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88" y="6215063"/>
                          <a:ext cx="4286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5384969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8" name="Equation" r:id="rId8" imgW="279360" imgH="228600" progId="Equation.DSMT4">
                    <p:embed/>
                  </p:oleObj>
                </mc:Choice>
                <mc:Fallback>
                  <p:oleObj name="Equation" r:id="rId8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608663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9" name="Equation" r:id="rId10" imgW="291960" imgH="228600" progId="Equation.DSMT4">
                    <p:embed/>
                  </p:oleObj>
                </mc:Choice>
                <mc:Fallback>
                  <p:oleObj name="Equation" r:id="rId10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513576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0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7293964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1" name="Equation" r:id="rId14" imgW="203040" imgH="228600" progId="Equation.DSMT4">
                    <p:embed/>
                  </p:oleObj>
                </mc:Choice>
                <mc:Fallback>
                  <p:oleObj name="Equation" r:id="rId1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0330680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2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079023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3"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5926418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4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488901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5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80005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6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2278076"/>
                </p:ext>
              </p:extLst>
            </p:nvPr>
          </p:nvGraphicFramePr>
          <p:xfrm>
            <a:off x="5381625" y="3643314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7" name="Equation" r:id="rId24" imgW="152280" imgH="164880" progId="Equation.DSMT4">
                    <p:embed/>
                  </p:oleObj>
                </mc:Choice>
                <mc:Fallback>
                  <p:oleObj name="Equation" r:id="rId24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643314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36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763551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8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966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07752"/>
              </p:ext>
            </p:extLst>
          </p:nvPr>
        </p:nvGraphicFramePr>
        <p:xfrm>
          <a:off x="692170" y="1984858"/>
          <a:ext cx="68087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Equation" r:id="rId28" imgW="3340080" imgH="482400" progId="Equation.DSMT4">
                  <p:embed/>
                </p:oleObj>
              </mc:Choice>
              <mc:Fallback>
                <p:oleObj name="Equation" r:id="rId28" imgW="3340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70" y="1984858"/>
                        <a:ext cx="6808788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2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7/16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472" y="1412776"/>
            <a:ext cx="7786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j-lt"/>
              </a:rPr>
              <a:t>Η έξοδος θα ισούται με:</a:t>
            </a:r>
            <a:endParaRPr lang="en-US" sz="2200" dirty="0">
              <a:latin typeface="+mj-lt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285852" y="3140968"/>
            <a:ext cx="6738982" cy="3251269"/>
            <a:chOff x="1285852" y="32129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7" y="33558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21267"/>
                </p:ext>
              </p:extLst>
            </p:nvPr>
          </p:nvGraphicFramePr>
          <p:xfrm>
            <a:off x="1285852" y="32129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2129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722321"/>
                </p:ext>
              </p:extLst>
            </p:nvPr>
          </p:nvGraphicFramePr>
          <p:xfrm>
            <a:off x="1296988" y="5856163"/>
            <a:ext cx="4286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88" y="5856163"/>
                          <a:ext cx="42862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5077119"/>
                </p:ext>
              </p:extLst>
            </p:nvPr>
          </p:nvGraphicFramePr>
          <p:xfrm>
            <a:off x="4000496" y="32129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2" name="Equation" r:id="rId8" imgW="279360" imgH="228600" progId="Equation.DSMT4">
                    <p:embed/>
                  </p:oleObj>
                </mc:Choice>
                <mc:Fallback>
                  <p:oleObj name="Equation" r:id="rId8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2129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998479"/>
                </p:ext>
              </p:extLst>
            </p:nvPr>
          </p:nvGraphicFramePr>
          <p:xfrm>
            <a:off x="4000496" y="58561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3" name="Equation" r:id="rId10" imgW="291960" imgH="228600" progId="Equation.DSMT4">
                    <p:embed/>
                  </p:oleObj>
                </mc:Choice>
                <mc:Fallback>
                  <p:oleObj name="Equation" r:id="rId10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58561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605097"/>
                </p:ext>
              </p:extLst>
            </p:nvPr>
          </p:nvGraphicFramePr>
          <p:xfrm>
            <a:off x="7572396" y="43559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4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3559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3581753"/>
                </p:ext>
              </p:extLst>
            </p:nvPr>
          </p:nvGraphicFramePr>
          <p:xfrm>
            <a:off x="2119295" y="44988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5" name="Equation" r:id="rId14" imgW="203040" imgH="228600" progId="Equation.DSMT4">
                    <p:embed/>
                  </p:oleObj>
                </mc:Choice>
                <mc:Fallback>
                  <p:oleObj name="Equation" r:id="rId1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4988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6415703"/>
                </p:ext>
              </p:extLst>
            </p:nvPr>
          </p:nvGraphicFramePr>
          <p:xfrm>
            <a:off x="3189288" y="52719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6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2719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3281897"/>
                </p:ext>
              </p:extLst>
            </p:nvPr>
          </p:nvGraphicFramePr>
          <p:xfrm>
            <a:off x="4797425" y="52846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7"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2846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8175753"/>
                </p:ext>
              </p:extLst>
            </p:nvPr>
          </p:nvGraphicFramePr>
          <p:xfrm>
            <a:off x="4738691" y="32129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8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2129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0252121"/>
                </p:ext>
              </p:extLst>
            </p:nvPr>
          </p:nvGraphicFramePr>
          <p:xfrm>
            <a:off x="5632450" y="54989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9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4989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321045"/>
                </p:ext>
              </p:extLst>
            </p:nvPr>
          </p:nvGraphicFramePr>
          <p:xfrm>
            <a:off x="6000760" y="32129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0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2129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192127"/>
                </p:ext>
              </p:extLst>
            </p:nvPr>
          </p:nvGraphicFramePr>
          <p:xfrm>
            <a:off x="5381625" y="3284414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1" name="Equation" r:id="rId24" imgW="152280" imgH="164880" progId="Equation.DSMT4">
                    <p:embed/>
                  </p:oleObj>
                </mc:Choice>
                <mc:Fallback>
                  <p:oleObj name="Equation" r:id="rId24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284414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36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780165"/>
                </p:ext>
              </p:extLst>
            </p:nvPr>
          </p:nvGraphicFramePr>
          <p:xfrm>
            <a:off x="3249613" y="39146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2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39146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966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755917"/>
              </p:ext>
            </p:extLst>
          </p:nvPr>
        </p:nvGraphicFramePr>
        <p:xfrm>
          <a:off x="2478088" y="1965237"/>
          <a:ext cx="32369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28" imgW="1587240" imgH="431640" progId="Equation.DSMT4">
                  <p:embed/>
                </p:oleObj>
              </mc:Choice>
              <mc:Fallback>
                <p:oleObj name="Equation" r:id="rId28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1965237"/>
                        <a:ext cx="323691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39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8/16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0481" y="1484784"/>
            <a:ext cx="7786742" cy="1640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b="1" dirty="0" smtClean="0">
                <a:latin typeface="+mj-lt"/>
              </a:rPr>
              <a:t>Παράδειγμα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>
                <a:latin typeface="+mj-lt"/>
              </a:rPr>
              <a:t>Να σχεδιαστεί ένας ενισχυτής οργανολογίας με κέρδος που μεταβάλλεται μεταξύ 2 και 1000, χρησιμοποιώντας μια μεταβλητή αντίσταση 100</a:t>
            </a:r>
            <a:r>
              <a:rPr lang="en-GB" sz="2200" dirty="0" smtClean="0">
                <a:latin typeface="+mj-lt"/>
              </a:rPr>
              <a:t>k</a:t>
            </a:r>
            <a:r>
              <a:rPr lang="el-GR" sz="2200" dirty="0" smtClean="0">
                <a:latin typeface="+mj-lt"/>
              </a:rPr>
              <a:t>Ω.</a:t>
            </a:r>
            <a:endParaRPr lang="en-US" sz="2200" dirty="0">
              <a:latin typeface="+mj-lt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285852" y="3212976"/>
            <a:ext cx="6738982" cy="3251269"/>
            <a:chOff x="1285852" y="35718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850161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4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93155"/>
                </p:ext>
              </p:extLst>
            </p:nvPr>
          </p:nvGraphicFramePr>
          <p:xfrm>
            <a:off x="1285875" y="6215063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5" name="Equation" r:id="rId6" imgW="241200" imgH="228600" progId="Equation.DSMT4">
                    <p:embed/>
                  </p:oleObj>
                </mc:Choice>
                <mc:Fallback>
                  <p:oleObj name="Equation" r:id="rId6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75" y="6215063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986118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6" name="Equation" r:id="rId8" imgW="279360" imgH="228600" progId="Equation.DSMT4">
                    <p:embed/>
                  </p:oleObj>
                </mc:Choice>
                <mc:Fallback>
                  <p:oleObj name="Equation" r:id="rId8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988036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7" name="Equation" r:id="rId10" imgW="291960" imgH="228600" progId="Equation.DSMT4">
                    <p:embed/>
                  </p:oleObj>
                </mc:Choice>
                <mc:Fallback>
                  <p:oleObj name="Equation" r:id="rId10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7184995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8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634132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69" name="Equation" r:id="rId14" imgW="203040" imgH="228600" progId="Equation.DSMT4">
                    <p:embed/>
                  </p:oleObj>
                </mc:Choice>
                <mc:Fallback>
                  <p:oleObj name="Equation" r:id="rId1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2936933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0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4137786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1"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7176414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2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948185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3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768023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4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3710037"/>
                </p:ext>
              </p:extLst>
            </p:nvPr>
          </p:nvGraphicFramePr>
          <p:xfrm>
            <a:off x="5381625" y="3643314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5" name="Equation" r:id="rId24" imgW="152280" imgH="164880" progId="Equation.DSMT4">
                    <p:embed/>
                  </p:oleObj>
                </mc:Choice>
                <mc:Fallback>
                  <p:oleObj name="Equation" r:id="rId24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643314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36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4944590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76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5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9/16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Συνήθως προτιμάται το απαιτούμενο κέρδος να προκύπτει από την πρώτη βαθμίδα και η δεύτερη βαθμίδα να απορρίπτει το κοινό σήμα. Με άλλα λόγια η δεύτερη βαθμίδα έχει κέρδος 1</a:t>
            </a:r>
            <a:r>
              <a:rPr lang="el-GR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285852" y="3571876"/>
            <a:ext cx="6738982" cy="3251269"/>
            <a:chOff x="1285852" y="35718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3331191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4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15584"/>
                </p:ext>
              </p:extLst>
            </p:nvPr>
          </p:nvGraphicFramePr>
          <p:xfrm>
            <a:off x="1285875" y="6215063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5" name="Equation" r:id="rId6" imgW="241200" imgH="228600" progId="Equation.DSMT4">
                    <p:embed/>
                  </p:oleObj>
                </mc:Choice>
                <mc:Fallback>
                  <p:oleObj name="Equation" r:id="rId6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75" y="6215063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9372799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6" name="Equation" r:id="rId8" imgW="279360" imgH="228600" progId="Equation.DSMT4">
                    <p:embed/>
                  </p:oleObj>
                </mc:Choice>
                <mc:Fallback>
                  <p:oleObj name="Equation" r:id="rId8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898838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7" name="Equation" r:id="rId10" imgW="291960" imgH="228600" progId="Equation.DSMT4">
                    <p:embed/>
                  </p:oleObj>
                </mc:Choice>
                <mc:Fallback>
                  <p:oleObj name="Equation" r:id="rId10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4825108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8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3752164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9" name="Equation" r:id="rId14" imgW="203040" imgH="228600" progId="Equation.DSMT4">
                    <p:embed/>
                  </p:oleObj>
                </mc:Choice>
                <mc:Fallback>
                  <p:oleObj name="Equation" r:id="rId1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951387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0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9588083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1"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402400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2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2157643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3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687078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4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874982"/>
                </p:ext>
              </p:extLst>
            </p:nvPr>
          </p:nvGraphicFramePr>
          <p:xfrm>
            <a:off x="5381625" y="3643314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5" name="Equation" r:id="rId24" imgW="152280" imgH="164880" progId="Equation.DSMT4">
                    <p:embed/>
                  </p:oleObj>
                </mc:Choice>
                <mc:Fallback>
                  <p:oleObj name="Equation" r:id="rId24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643314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36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85333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6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99759" name="Object 15"/>
          <p:cNvGraphicFramePr>
            <a:graphicFrameLocks noChangeAspect="1"/>
          </p:cNvGraphicFramePr>
          <p:nvPr/>
        </p:nvGraphicFramePr>
        <p:xfrm>
          <a:off x="3881438" y="3032125"/>
          <a:ext cx="9826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Equation" r:id="rId28" imgW="482400" imgH="228600" progId="Equation.DSMT4">
                  <p:embed/>
                </p:oleObj>
              </mc:Choice>
              <mc:Fallback>
                <p:oleObj name="Equation" r:id="rId28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032125"/>
                        <a:ext cx="9826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37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10/16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Οπότε οι αντιστάσεις </a:t>
            </a:r>
            <a:r>
              <a:rPr lang="en-GB" i="1" dirty="0">
                <a:latin typeface="Calibri" pitchFamily="34" charset="0"/>
              </a:rPr>
              <a:t>R</a:t>
            </a:r>
            <a:r>
              <a:rPr lang="en-GB" baseline="-25000" dirty="0">
                <a:latin typeface="Calibri" pitchFamily="34" charset="0"/>
              </a:rPr>
              <a:t>3</a:t>
            </a:r>
            <a:r>
              <a:rPr lang="en-GB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και </a:t>
            </a:r>
            <a:r>
              <a:rPr lang="en-GB" i="1" dirty="0">
                <a:latin typeface="Calibri" pitchFamily="34" charset="0"/>
              </a:rPr>
              <a:t>R</a:t>
            </a:r>
            <a:r>
              <a:rPr lang="en-GB" baseline="-25000" dirty="0">
                <a:latin typeface="Calibri" pitchFamily="34" charset="0"/>
              </a:rPr>
              <a:t>4</a:t>
            </a:r>
            <a:r>
              <a:rPr lang="en-GB" dirty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επιλέγονται ίσες με μία βολική τιμή, π.χ. 10</a:t>
            </a:r>
            <a:r>
              <a:rPr lang="en-GB" dirty="0">
                <a:latin typeface="Calibri" pitchFamily="34" charset="0"/>
              </a:rPr>
              <a:t>k</a:t>
            </a:r>
            <a:r>
              <a:rPr lang="el-GR" dirty="0">
                <a:latin typeface="Calibri" pitchFamily="34" charset="0"/>
              </a:rPr>
              <a:t>Ω</a:t>
            </a:r>
            <a:endParaRPr lang="en-US" dirty="0">
              <a:latin typeface="Calibri" pitchFamily="34" charset="0"/>
            </a:endParaRPr>
          </a:p>
          <a:p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285852" y="3212976"/>
            <a:ext cx="6738982" cy="3251269"/>
            <a:chOff x="1285852" y="3571876"/>
            <a:chExt cx="6738982" cy="3251269"/>
          </a:xfrm>
        </p:grpSpPr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7" y="3714752"/>
              <a:ext cx="5760000" cy="310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618522"/>
                </p:ext>
              </p:extLst>
            </p:nvPr>
          </p:nvGraphicFramePr>
          <p:xfrm>
            <a:off x="1285852" y="3571876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8" name="Equation" r:id="rId4" imgW="228600" imgH="228600" progId="Equation.DSMT4">
                    <p:embed/>
                  </p:oleObj>
                </mc:Choice>
                <mc:Fallback>
                  <p:oleObj name="Equation" r:id="rId4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52" y="3571876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017289"/>
                </p:ext>
              </p:extLst>
            </p:nvPr>
          </p:nvGraphicFramePr>
          <p:xfrm>
            <a:off x="1285875" y="6215063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" name="Equation" r:id="rId6" imgW="241200" imgH="228600" progId="Equation.DSMT4">
                    <p:embed/>
                  </p:oleObj>
                </mc:Choice>
                <mc:Fallback>
                  <p:oleObj name="Equation" r:id="rId6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75" y="6215063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7700969"/>
                </p:ext>
              </p:extLst>
            </p:nvPr>
          </p:nvGraphicFramePr>
          <p:xfrm>
            <a:off x="4000496" y="357187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0" name="Equation" r:id="rId8" imgW="279360" imgH="228600" progId="Equation.DSMT4">
                    <p:embed/>
                  </p:oleObj>
                </mc:Choice>
                <mc:Fallback>
                  <p:oleObj name="Equation" r:id="rId8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357187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6915434"/>
                </p:ext>
              </p:extLst>
            </p:nvPr>
          </p:nvGraphicFramePr>
          <p:xfrm>
            <a:off x="4000496" y="6215082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1" name="Equation" r:id="rId10" imgW="291960" imgH="228600" progId="Equation.DSMT4">
                    <p:embed/>
                  </p:oleObj>
                </mc:Choice>
                <mc:Fallback>
                  <p:oleObj name="Equation" r:id="rId10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496" y="6215082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65350"/>
                </p:ext>
              </p:extLst>
            </p:nvPr>
          </p:nvGraphicFramePr>
          <p:xfrm>
            <a:off x="7572396" y="471488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2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471488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074118"/>
                </p:ext>
              </p:extLst>
            </p:nvPr>
          </p:nvGraphicFramePr>
          <p:xfrm>
            <a:off x="2119295" y="4857760"/>
            <a:ext cx="38100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3" name="Equation" r:id="rId14" imgW="203040" imgH="228600" progId="Equation.DSMT4">
                    <p:embed/>
                  </p:oleObj>
                </mc:Choice>
                <mc:Fallback>
                  <p:oleObj name="Equation" r:id="rId14" imgW="2030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9295" y="4857760"/>
                          <a:ext cx="38100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6635429"/>
                </p:ext>
              </p:extLst>
            </p:nvPr>
          </p:nvGraphicFramePr>
          <p:xfrm>
            <a:off x="3189288" y="5630863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4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9288" y="5630863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8643636"/>
                </p:ext>
              </p:extLst>
            </p:nvPr>
          </p:nvGraphicFramePr>
          <p:xfrm>
            <a:off x="4797425" y="5643563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5"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5643563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301076"/>
                </p:ext>
              </p:extLst>
            </p:nvPr>
          </p:nvGraphicFramePr>
          <p:xfrm>
            <a:off x="4738691" y="3571879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6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91" y="3571879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4795412"/>
                </p:ext>
              </p:extLst>
            </p:nvPr>
          </p:nvGraphicFramePr>
          <p:xfrm>
            <a:off x="5632450" y="585787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7" name="Equation" r:id="rId21" imgW="190440" imgH="228600" progId="Equation.DSMT4">
                    <p:embed/>
                  </p:oleObj>
                </mc:Choice>
                <mc:Fallback>
                  <p:oleObj name="Equation" r:id="rId2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0" y="585787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9862059"/>
                </p:ext>
              </p:extLst>
            </p:nvPr>
          </p:nvGraphicFramePr>
          <p:xfrm>
            <a:off x="6000760" y="3571879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8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3571879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0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766268"/>
                </p:ext>
              </p:extLst>
            </p:nvPr>
          </p:nvGraphicFramePr>
          <p:xfrm>
            <a:off x="5381625" y="3643314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9" name="Equation" r:id="rId24" imgW="152280" imgH="164880" progId="Equation.DSMT4">
                    <p:embed/>
                  </p:oleObj>
                </mc:Choice>
                <mc:Fallback>
                  <p:oleObj name="Equation" r:id="rId24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625" y="3643314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36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596605"/>
                </p:ext>
              </p:extLst>
            </p:nvPr>
          </p:nvGraphicFramePr>
          <p:xfrm>
            <a:off x="3249613" y="4273550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0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613" y="4273550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99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95469"/>
              </p:ext>
            </p:extLst>
          </p:nvPr>
        </p:nvGraphicFramePr>
        <p:xfrm>
          <a:off x="3491979" y="2564904"/>
          <a:ext cx="20161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1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979" y="2564904"/>
                        <a:ext cx="20161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5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11/16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200" b="1" dirty="0">
                <a:latin typeface="Calibri" pitchFamily="34" charset="0"/>
              </a:rPr>
              <a:t>Παράδειγμα</a:t>
            </a:r>
          </a:p>
          <a:p>
            <a:pPr marL="0" indent="0" algn="just">
              <a:buNone/>
            </a:pPr>
            <a:r>
              <a:rPr lang="el-GR" sz="2200" dirty="0">
                <a:latin typeface="Calibri" pitchFamily="34" charset="0"/>
              </a:rPr>
              <a:t>Οπότε το πρόβλημα ανάγεται στο σχεδιασμό της πρώτης βαθμίδας, ώστε το κέρδος να μεταβάλλεται μεταξύ 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el-GR" sz="2200" dirty="0">
                <a:latin typeface="Calibri" pitchFamily="34" charset="0"/>
              </a:rPr>
              <a:t> και </a:t>
            </a:r>
            <a:r>
              <a:rPr lang="en-GB" sz="2200" dirty="0">
                <a:latin typeface="Calibri" pitchFamily="34" charset="0"/>
                <a:cs typeface="Times New Roman" pitchFamily="18" charset="0"/>
              </a:rPr>
              <a:t>1</a:t>
            </a:r>
            <a:r>
              <a:rPr lang="el-GR" sz="2200" dirty="0">
                <a:latin typeface="Calibri" pitchFamily="34" charset="0"/>
                <a:cs typeface="Times New Roman" pitchFamily="18" charset="0"/>
              </a:rPr>
              <a:t>000</a:t>
            </a:r>
            <a:r>
              <a:rPr lang="el-GR" sz="2200" dirty="0">
                <a:latin typeface="Calibri" pitchFamily="34" charset="0"/>
              </a:rPr>
              <a:t>. Για να γίνει αυτό η </a:t>
            </a:r>
            <a:r>
              <a:rPr lang="en-GB" sz="2200" i="1" dirty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sz="2200" i="1" baseline="-25000" dirty="0">
                <a:latin typeface="Calibri" pitchFamily="34" charset="0"/>
                <a:cs typeface="Times New Roman" pitchFamily="18" charset="0"/>
              </a:rPr>
              <a:t>G</a:t>
            </a:r>
            <a:r>
              <a:rPr lang="en-GB" sz="2200" i="1" dirty="0">
                <a:latin typeface="Calibri" pitchFamily="34" charset="0"/>
              </a:rPr>
              <a:t> </a:t>
            </a:r>
            <a:r>
              <a:rPr lang="el-GR" sz="2200" dirty="0">
                <a:latin typeface="Calibri" pitchFamily="34" charset="0"/>
              </a:rPr>
              <a:t>υλοποιείται ως συνδυασμό εν σειρά μιας σταθερής αντίστασης </a:t>
            </a:r>
            <a:r>
              <a:rPr lang="en-GB" sz="2200" i="1" dirty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sz="2200" i="1" baseline="-25000" dirty="0">
                <a:latin typeface="Calibri" pitchFamily="34" charset="0"/>
                <a:cs typeface="Times New Roman" pitchFamily="18" charset="0"/>
              </a:rPr>
              <a:t>Gf</a:t>
            </a:r>
            <a:r>
              <a:rPr lang="en-GB" sz="2200" dirty="0">
                <a:latin typeface="Calibri" pitchFamily="34" charset="0"/>
              </a:rPr>
              <a:t> </a:t>
            </a:r>
            <a:r>
              <a:rPr lang="el-GR" sz="2200" dirty="0">
                <a:latin typeface="Calibri" pitchFamily="34" charset="0"/>
              </a:rPr>
              <a:t>και μιας μεταβλητής αντίστασης </a:t>
            </a:r>
            <a:r>
              <a:rPr lang="en-GB" sz="2200" i="1" dirty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sz="2200" i="1" baseline="-25000" dirty="0">
                <a:latin typeface="Calibri" pitchFamily="34" charset="0"/>
                <a:cs typeface="Times New Roman" pitchFamily="18" charset="0"/>
              </a:rPr>
              <a:t>Gv</a:t>
            </a:r>
            <a:r>
              <a:rPr lang="el-GR" sz="2200" dirty="0">
                <a:latin typeface="Calibri" pitchFamily="34" charset="0"/>
              </a:rPr>
              <a:t> 100</a:t>
            </a:r>
            <a:r>
              <a:rPr lang="en-GB" sz="2200" dirty="0">
                <a:latin typeface="Calibri" pitchFamily="34" charset="0"/>
              </a:rPr>
              <a:t>k</a:t>
            </a:r>
            <a:r>
              <a:rPr lang="el-GR" sz="2200" dirty="0">
                <a:latin typeface="Calibri" pitchFamily="34" charset="0"/>
              </a:rPr>
              <a:t>Ω</a:t>
            </a:r>
            <a:r>
              <a:rPr lang="el-GR" sz="2200" dirty="0" smtClean="0">
                <a:latin typeface="Calibri" pitchFamily="34" charset="0"/>
              </a:rPr>
              <a:t>.</a:t>
            </a:r>
            <a:endParaRPr lang="en-US" sz="2200" dirty="0">
              <a:latin typeface="Calibri" pitchFamily="34" charset="0"/>
            </a:endParaRPr>
          </a:p>
        </p:txBody>
      </p:sp>
      <p:graphicFrame>
        <p:nvGraphicFramePr>
          <p:cNvPr id="60" name="Object 7"/>
          <p:cNvGraphicFramePr>
            <a:graphicFrameLocks noChangeAspect="1"/>
          </p:cNvGraphicFramePr>
          <p:nvPr/>
        </p:nvGraphicFramePr>
        <p:xfrm>
          <a:off x="4333878" y="4071946"/>
          <a:ext cx="523874" cy="428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Equation" r:id="rId3" imgW="279360" imgH="228600" progId="Equation.DSMT4">
                  <p:embed/>
                </p:oleObj>
              </mc:Choice>
              <mc:Fallback>
                <p:oleObj name="Equation" r:id="rId3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8" y="4071946"/>
                        <a:ext cx="523874" cy="4286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4381503" y="6143647"/>
          <a:ext cx="5476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Equation" r:id="rId5" imgW="291960" imgH="228600" progId="Equation.DSMT4">
                  <p:embed/>
                </p:oleObj>
              </mc:Choice>
              <mc:Fallback>
                <p:oleObj name="Equation" r:id="rId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3" y="6143647"/>
                        <a:ext cx="5476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404918" y="3284984"/>
            <a:ext cx="5953164" cy="3477596"/>
            <a:chOff x="1404918" y="3357562"/>
            <a:chExt cx="5953164" cy="3477596"/>
          </a:xfrm>
        </p:grpSpPr>
        <p:pic>
          <p:nvPicPr>
            <p:cNvPr id="801812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7356" y="3429000"/>
              <a:ext cx="5400000" cy="340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3373693"/>
                </p:ext>
              </p:extLst>
            </p:nvPr>
          </p:nvGraphicFramePr>
          <p:xfrm>
            <a:off x="1500166" y="3357562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5" name="Equation" r:id="rId8" imgW="228600" imgH="228600" progId="Equation.DSMT4">
                    <p:embed/>
                  </p:oleObj>
                </mc:Choice>
                <mc:Fallback>
                  <p:oleObj name="Equation" r:id="rId8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357562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986303"/>
                </p:ext>
              </p:extLst>
            </p:nvPr>
          </p:nvGraphicFramePr>
          <p:xfrm>
            <a:off x="1404918" y="6215085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6" name="Equation" r:id="rId10" imgW="241200" imgH="228600" progId="Equation.DSMT4">
                    <p:embed/>
                  </p:oleObj>
                </mc:Choice>
                <mc:Fallback>
                  <p:oleObj name="Equation" r:id="rId10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18" y="6215085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656917"/>
                </p:ext>
              </p:extLst>
            </p:nvPr>
          </p:nvGraphicFramePr>
          <p:xfrm>
            <a:off x="6905644" y="4643446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7" name="Equation" r:id="rId12" imgW="241200" imgH="228600" progId="Equation.DSMT4">
                    <p:embed/>
                  </p:oleObj>
                </mc:Choice>
                <mc:Fallback>
                  <p:oleObj name="Equation" r:id="rId12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44" y="4643446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2309800" y="4418013"/>
          <a:ext cx="4762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" name="Equation" r:id="rId14" imgW="253800" imgH="241200" progId="Equation.DSMT4">
                  <p:embed/>
                </p:oleObj>
              </mc:Choice>
              <mc:Fallback>
                <p:oleObj name="Equation" r:id="rId14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00" y="4418013"/>
                        <a:ext cx="47625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26"/>
          <p:cNvGraphicFramePr>
            <a:graphicFrameLocks noChangeAspect="1"/>
          </p:cNvGraphicFramePr>
          <p:nvPr/>
        </p:nvGraphicFramePr>
        <p:xfrm>
          <a:off x="3500432" y="5405454"/>
          <a:ext cx="285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2" y="5405454"/>
                        <a:ext cx="2857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8"/>
          <p:cNvGraphicFramePr>
            <a:graphicFrameLocks noChangeAspect="1"/>
          </p:cNvGraphicFramePr>
          <p:nvPr/>
        </p:nvGraphicFramePr>
        <p:xfrm>
          <a:off x="4595815" y="5357826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5" y="5357826"/>
                        <a:ext cx="333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9"/>
          <p:cNvGraphicFramePr>
            <a:graphicFrameLocks noChangeAspect="1"/>
          </p:cNvGraphicFramePr>
          <p:nvPr/>
        </p:nvGraphicFramePr>
        <p:xfrm>
          <a:off x="4667253" y="3714755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Equation" r:id="rId20" imgW="177480" imgH="228600" progId="Equation.DSMT4">
                  <p:embed/>
                </p:oleObj>
              </mc:Choice>
              <mc:Fallback>
                <p:oleObj name="Equation" r:id="rId2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3" y="3714755"/>
                        <a:ext cx="3333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0"/>
          <p:cNvGraphicFramePr>
            <a:graphicFrameLocks noChangeAspect="1"/>
          </p:cNvGraphicFramePr>
          <p:nvPr/>
        </p:nvGraphicFramePr>
        <p:xfrm>
          <a:off x="5429258" y="5929330"/>
          <a:ext cx="3571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21" imgW="190440" imgH="228600" progId="Equation.DSMT4">
                  <p:embed/>
                </p:oleObj>
              </mc:Choice>
              <mc:Fallback>
                <p:oleObj name="Equation" r:id="rId21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8" y="5929330"/>
                        <a:ext cx="3571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31"/>
          <p:cNvGraphicFramePr>
            <a:graphicFrameLocks noChangeAspect="1"/>
          </p:cNvGraphicFramePr>
          <p:nvPr/>
        </p:nvGraphicFramePr>
        <p:xfrm>
          <a:off x="5715010" y="3714755"/>
          <a:ext cx="3571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Equation" r:id="rId23" imgW="190440" imgH="228600" progId="Equation.DSMT4">
                  <p:embed/>
                </p:oleObj>
              </mc:Choice>
              <mc:Fallback>
                <p:oleObj name="Equation" r:id="rId2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10" y="3714755"/>
                        <a:ext cx="3571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3622" name="Object 22"/>
          <p:cNvGraphicFramePr>
            <a:graphicFrameLocks noChangeAspect="1"/>
          </p:cNvGraphicFramePr>
          <p:nvPr/>
        </p:nvGraphicFramePr>
        <p:xfrm>
          <a:off x="3500432" y="4333883"/>
          <a:ext cx="2857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2" y="4333883"/>
                        <a:ext cx="2857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08" name="Object 16"/>
          <p:cNvGraphicFramePr>
            <a:graphicFrameLocks noChangeAspect="1"/>
          </p:cNvGraphicFramePr>
          <p:nvPr/>
        </p:nvGraphicFramePr>
        <p:xfrm>
          <a:off x="2833678" y="5072074"/>
          <a:ext cx="4524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quation" r:id="rId26" imgW="241200" imgH="228600" progId="Equation.DSMT4">
                  <p:embed/>
                </p:oleObj>
              </mc:Choice>
              <mc:Fallback>
                <p:oleObj name="Equation" r:id="rId26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78" y="5072074"/>
                        <a:ext cx="45243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13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2</a:t>
            </a:r>
            <a:r>
              <a:rPr lang="el-GR" sz="3300" b="0" dirty="0" smtClean="0"/>
              <a:t>/18</a:t>
            </a:r>
            <a:endParaRPr lang="el-GR" sz="4000" dirty="0"/>
          </a:p>
        </p:txBody>
      </p:sp>
      <p:pic>
        <p:nvPicPr>
          <p:cNvPr id="864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9111" y="1713734"/>
            <a:ext cx="4941354" cy="263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05871"/>
              </p:ext>
            </p:extLst>
          </p:nvPr>
        </p:nvGraphicFramePr>
        <p:xfrm>
          <a:off x="1025074" y="1862251"/>
          <a:ext cx="249237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4" imgW="1295280" imgH="812520" progId="Equation.DSMT4">
                  <p:embed/>
                </p:oleObj>
              </mc:Choice>
              <mc:Fallback>
                <p:oleObj name="Equation" r:id="rId4" imgW="12952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074" y="1862251"/>
                        <a:ext cx="2492375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381" y="1484784"/>
            <a:ext cx="3426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Είναι εύκολο  να δειχθεί ότι: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413" y="3461615"/>
            <a:ext cx="321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Θέτοντας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864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82223"/>
              </p:ext>
            </p:extLst>
          </p:nvPr>
        </p:nvGraphicFramePr>
        <p:xfrm>
          <a:off x="876413" y="3976272"/>
          <a:ext cx="1538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6" imgW="799920" imgH="634680" progId="Equation.DSMT4">
                  <p:embed/>
                </p:oleObj>
              </mc:Choice>
              <mc:Fallback>
                <p:oleObj name="Equation" r:id="rId6" imgW="7999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13" y="3976272"/>
                        <a:ext cx="153828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0466" y="5238998"/>
            <a:ext cx="321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προκύπτει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97977"/>
              </p:ext>
            </p:extLst>
          </p:nvPr>
        </p:nvGraphicFramePr>
        <p:xfrm>
          <a:off x="1671627" y="5608330"/>
          <a:ext cx="33956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8" imgW="1765080" imgH="393480" progId="Equation.DSMT4">
                  <p:embed/>
                </p:oleObj>
              </mc:Choice>
              <mc:Fallback>
                <p:oleObj name="Equation" r:id="rId8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27" y="5608330"/>
                        <a:ext cx="3395663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79676" y="4149080"/>
            <a:ext cx="1521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κοινό σήμα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4581128"/>
            <a:ext cx="2136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latin typeface="+mn-lt"/>
                <a:cs typeface="Times New Roman" pitchFamily="18" charset="0"/>
              </a:rPr>
              <a:t>δ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ιαφορικό σήμα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62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12/16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Συνεπώς,</a:t>
            </a:r>
            <a:endParaRPr lang="en-US" dirty="0">
              <a:latin typeface="Calibri" pitchFamily="34" charset="0"/>
            </a:endParaRPr>
          </a:p>
          <a:p>
            <a:endParaRPr lang="el-GR" dirty="0"/>
          </a:p>
        </p:txBody>
      </p:sp>
      <p:graphicFrame>
        <p:nvGraphicFramePr>
          <p:cNvPr id="8028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207743"/>
              </p:ext>
            </p:extLst>
          </p:nvPr>
        </p:nvGraphicFramePr>
        <p:xfrm>
          <a:off x="2051720" y="1700808"/>
          <a:ext cx="48101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4" imgW="2565360" imgH="444240" progId="Equation.DSMT4">
                  <p:embed/>
                </p:oleObj>
              </mc:Choice>
              <mc:Fallback>
                <p:oleObj name="Equation" r:id="rId4" imgW="2565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08"/>
                        <a:ext cx="4810125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404918" y="2780928"/>
            <a:ext cx="5953164" cy="3477596"/>
            <a:chOff x="1404918" y="3357562"/>
            <a:chExt cx="5953164" cy="3477596"/>
          </a:xfrm>
        </p:grpSpPr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3429000"/>
              <a:ext cx="5400000" cy="340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7306795"/>
                </p:ext>
              </p:extLst>
            </p:nvPr>
          </p:nvGraphicFramePr>
          <p:xfrm>
            <a:off x="1500166" y="3357562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7" name="Equation" r:id="rId7" imgW="228600" imgH="228600" progId="Equation.DSMT4">
                    <p:embed/>
                  </p:oleObj>
                </mc:Choice>
                <mc:Fallback>
                  <p:oleObj name="Equation" r:id="rId7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357562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698836"/>
                </p:ext>
              </p:extLst>
            </p:nvPr>
          </p:nvGraphicFramePr>
          <p:xfrm>
            <a:off x="1404918" y="6215085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8" name="Equation" r:id="rId9" imgW="241200" imgH="228600" progId="Equation.DSMT4">
                    <p:embed/>
                  </p:oleObj>
                </mc:Choice>
                <mc:Fallback>
                  <p:oleObj name="Equation" r:id="rId9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18" y="6215085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8030872"/>
                </p:ext>
              </p:extLst>
            </p:nvPr>
          </p:nvGraphicFramePr>
          <p:xfrm>
            <a:off x="4333878" y="407194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59" name="Equation" r:id="rId11" imgW="279360" imgH="228600" progId="Equation.DSMT4">
                    <p:embed/>
                  </p:oleObj>
                </mc:Choice>
                <mc:Fallback>
                  <p:oleObj name="Equation" r:id="rId11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8" y="407194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053985"/>
                </p:ext>
              </p:extLst>
            </p:nvPr>
          </p:nvGraphicFramePr>
          <p:xfrm>
            <a:off x="4381503" y="6143647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" name="Equation" r:id="rId13" imgW="291960" imgH="228600" progId="Equation.DSMT4">
                    <p:embed/>
                  </p:oleObj>
                </mc:Choice>
                <mc:Fallback>
                  <p:oleObj name="Equation" r:id="rId13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3" y="6143647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3338139"/>
                </p:ext>
              </p:extLst>
            </p:nvPr>
          </p:nvGraphicFramePr>
          <p:xfrm>
            <a:off x="6905644" y="4643446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1" name="Equation" r:id="rId15" imgW="241200" imgH="228600" progId="Equation.DSMT4">
                    <p:embed/>
                  </p:oleObj>
                </mc:Choice>
                <mc:Fallback>
                  <p:oleObj name="Equation" r:id="rId15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44" y="4643446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3355594"/>
                </p:ext>
              </p:extLst>
            </p:nvPr>
          </p:nvGraphicFramePr>
          <p:xfrm>
            <a:off x="2309800" y="4418013"/>
            <a:ext cx="4762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2" name="Equation" r:id="rId17" imgW="253800" imgH="241200" progId="Equation.DSMT4">
                    <p:embed/>
                  </p:oleObj>
                </mc:Choice>
                <mc:Fallback>
                  <p:oleObj name="Equation" r:id="rId17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800" y="4418013"/>
                          <a:ext cx="476250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5420700"/>
                </p:ext>
              </p:extLst>
            </p:nvPr>
          </p:nvGraphicFramePr>
          <p:xfrm>
            <a:off x="3500432" y="5405454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3" name="Equation" r:id="rId19" imgW="152280" imgH="164880" progId="Equation.DSMT4">
                    <p:embed/>
                  </p:oleObj>
                </mc:Choice>
                <mc:Fallback>
                  <p:oleObj name="Equation" r:id="rId19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5405454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8930174"/>
                </p:ext>
              </p:extLst>
            </p:nvPr>
          </p:nvGraphicFramePr>
          <p:xfrm>
            <a:off x="4595815" y="5357826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4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5" y="5357826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649761"/>
                </p:ext>
              </p:extLst>
            </p:nvPr>
          </p:nvGraphicFramePr>
          <p:xfrm>
            <a:off x="4667253" y="3714755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5" name="Equation" r:id="rId23" imgW="177480" imgH="228600" progId="Equation.DSMT4">
                    <p:embed/>
                  </p:oleObj>
                </mc:Choice>
                <mc:Fallback>
                  <p:oleObj name="Equation" r:id="rId23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3" y="3714755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22804"/>
                </p:ext>
              </p:extLst>
            </p:nvPr>
          </p:nvGraphicFramePr>
          <p:xfrm>
            <a:off x="5429258" y="5929330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6" name="Equation" r:id="rId24" imgW="190440" imgH="228600" progId="Equation.DSMT4">
                    <p:embed/>
                  </p:oleObj>
                </mc:Choice>
                <mc:Fallback>
                  <p:oleObj name="Equation" r:id="rId24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8" y="5929330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1347817"/>
                </p:ext>
              </p:extLst>
            </p:nvPr>
          </p:nvGraphicFramePr>
          <p:xfrm>
            <a:off x="5715010" y="371475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7" name="Equation" r:id="rId26" imgW="190440" imgH="228600" progId="Equation.DSMT4">
                    <p:embed/>
                  </p:oleObj>
                </mc:Choice>
                <mc:Fallback>
                  <p:oleObj name="Equation" r:id="rId26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10" y="371475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5715339"/>
                </p:ext>
              </p:extLst>
            </p:nvPr>
          </p:nvGraphicFramePr>
          <p:xfrm>
            <a:off x="3500432" y="4333883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8" name="Equation" r:id="rId27" imgW="152280" imgH="164880" progId="Equation.DSMT4">
                    <p:embed/>
                  </p:oleObj>
                </mc:Choice>
                <mc:Fallback>
                  <p:oleObj name="Equation" r:id="rId27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4333883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301186"/>
                </p:ext>
              </p:extLst>
            </p:nvPr>
          </p:nvGraphicFramePr>
          <p:xfrm>
            <a:off x="2833678" y="507207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9" name="Equation" r:id="rId29" imgW="241200" imgH="228600" progId="Equation.DSMT4">
                    <p:embed/>
                  </p:oleObj>
                </mc:Choice>
                <mc:Fallback>
                  <p:oleObj name="Equation" r:id="rId29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678" y="507207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9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13/16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Η μέγιστη τιμή του κέρδους προκύπτει όταν , </a:t>
            </a:r>
            <a:r>
              <a:rPr lang="en-GB" i="1" dirty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i="1" baseline="-25000" dirty="0">
                <a:latin typeface="Calibri" pitchFamily="34" charset="0"/>
                <a:cs typeface="Times New Roman" pitchFamily="18" charset="0"/>
              </a:rPr>
              <a:t>Gv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= 0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dirty="0" smtClean="0">
                <a:latin typeface="Calibri" pitchFamily="34" charset="0"/>
              </a:rPr>
              <a:t>οπότε:</a:t>
            </a:r>
            <a:endParaRPr lang="en-US" dirty="0">
              <a:latin typeface="Calibri" pitchFamily="34" charset="0"/>
            </a:endParaRPr>
          </a:p>
          <a:p>
            <a:endParaRPr lang="el-GR" dirty="0"/>
          </a:p>
        </p:txBody>
      </p:sp>
      <p:graphicFrame>
        <p:nvGraphicFramePr>
          <p:cNvPr id="8028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90882"/>
              </p:ext>
            </p:extLst>
          </p:nvPr>
        </p:nvGraphicFramePr>
        <p:xfrm>
          <a:off x="3700106" y="2276872"/>
          <a:ext cx="17145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0" name="Equation" r:id="rId3" imgW="914400" imgH="444240" progId="Equation.DSMT4">
                  <p:embed/>
                </p:oleObj>
              </mc:Choice>
              <mc:Fallback>
                <p:oleObj name="Equation" r:id="rId3" imgW="914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106" y="2276872"/>
                        <a:ext cx="17145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499156" y="3140968"/>
            <a:ext cx="5953164" cy="3477596"/>
            <a:chOff x="1404918" y="3357562"/>
            <a:chExt cx="5953164" cy="3477596"/>
          </a:xfrm>
        </p:grpSpPr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7356" y="3429000"/>
              <a:ext cx="5400000" cy="340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179813"/>
                </p:ext>
              </p:extLst>
            </p:nvPr>
          </p:nvGraphicFramePr>
          <p:xfrm>
            <a:off x="1500166" y="3357562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1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357562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594625"/>
                </p:ext>
              </p:extLst>
            </p:nvPr>
          </p:nvGraphicFramePr>
          <p:xfrm>
            <a:off x="1404918" y="6215085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2" name="Equation" r:id="rId8" imgW="241200" imgH="228600" progId="Equation.DSMT4">
                    <p:embed/>
                  </p:oleObj>
                </mc:Choice>
                <mc:Fallback>
                  <p:oleObj name="Equation" r:id="rId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18" y="6215085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2522338"/>
                </p:ext>
              </p:extLst>
            </p:nvPr>
          </p:nvGraphicFramePr>
          <p:xfrm>
            <a:off x="4333878" y="407194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3" name="Equation" r:id="rId10" imgW="279360" imgH="228600" progId="Equation.DSMT4">
                    <p:embed/>
                  </p:oleObj>
                </mc:Choice>
                <mc:Fallback>
                  <p:oleObj name="Equation" r:id="rId10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8" y="407194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040681"/>
                </p:ext>
              </p:extLst>
            </p:nvPr>
          </p:nvGraphicFramePr>
          <p:xfrm>
            <a:off x="4381503" y="6143647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4" name="Equation" r:id="rId12" imgW="291960" imgH="228600" progId="Equation.DSMT4">
                    <p:embed/>
                  </p:oleObj>
                </mc:Choice>
                <mc:Fallback>
                  <p:oleObj name="Equation" r:id="rId12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3" y="6143647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467905"/>
                </p:ext>
              </p:extLst>
            </p:nvPr>
          </p:nvGraphicFramePr>
          <p:xfrm>
            <a:off x="6905644" y="4643446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5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44" y="4643446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149036"/>
                </p:ext>
              </p:extLst>
            </p:nvPr>
          </p:nvGraphicFramePr>
          <p:xfrm>
            <a:off x="2309800" y="4418013"/>
            <a:ext cx="4762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6" name="Equation" r:id="rId16" imgW="253800" imgH="241200" progId="Equation.DSMT4">
                    <p:embed/>
                  </p:oleObj>
                </mc:Choice>
                <mc:Fallback>
                  <p:oleObj name="Equation" r:id="rId16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800" y="4418013"/>
                          <a:ext cx="476250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168204"/>
                </p:ext>
              </p:extLst>
            </p:nvPr>
          </p:nvGraphicFramePr>
          <p:xfrm>
            <a:off x="3500432" y="5405454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7"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5405454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0038005"/>
                </p:ext>
              </p:extLst>
            </p:nvPr>
          </p:nvGraphicFramePr>
          <p:xfrm>
            <a:off x="4595815" y="5357826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8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5" y="5357826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80617"/>
                </p:ext>
              </p:extLst>
            </p:nvPr>
          </p:nvGraphicFramePr>
          <p:xfrm>
            <a:off x="4667253" y="3714755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9"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3" y="3714755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9269794"/>
                </p:ext>
              </p:extLst>
            </p:nvPr>
          </p:nvGraphicFramePr>
          <p:xfrm>
            <a:off x="5429258" y="5929330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0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8" y="5929330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1895816"/>
                </p:ext>
              </p:extLst>
            </p:nvPr>
          </p:nvGraphicFramePr>
          <p:xfrm>
            <a:off x="5715010" y="371475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1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10" y="371475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5972441"/>
                </p:ext>
              </p:extLst>
            </p:nvPr>
          </p:nvGraphicFramePr>
          <p:xfrm>
            <a:off x="3500432" y="4333883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2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4333883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96145"/>
                </p:ext>
              </p:extLst>
            </p:nvPr>
          </p:nvGraphicFramePr>
          <p:xfrm>
            <a:off x="2833678" y="507207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3" name="Equation" r:id="rId28" imgW="241200" imgH="228600" progId="Equation.DSMT4">
                    <p:embed/>
                  </p:oleObj>
                </mc:Choice>
                <mc:Fallback>
                  <p:oleObj name="Equation" r:id="rId2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678" y="507207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14/16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Η ελάχιστη τιμή του κέρδους προκύπτει όταν , </a:t>
            </a:r>
            <a:r>
              <a:rPr lang="en-GB" i="1" dirty="0">
                <a:latin typeface="Calibri" pitchFamily="34" charset="0"/>
                <a:cs typeface="Times New Roman" pitchFamily="18" charset="0"/>
              </a:rPr>
              <a:t>R</a:t>
            </a:r>
            <a:r>
              <a:rPr lang="en-GB" i="1" baseline="-25000" dirty="0">
                <a:latin typeface="Calibri" pitchFamily="34" charset="0"/>
                <a:cs typeface="Times New Roman" pitchFamily="18" charset="0"/>
              </a:rPr>
              <a:t>Gv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 = 100</a:t>
            </a:r>
            <a:r>
              <a:rPr lang="en-GB" dirty="0">
                <a:latin typeface="Calibri" pitchFamily="34" charset="0"/>
                <a:cs typeface="Times New Roman" pitchFamily="18" charset="0"/>
              </a:rPr>
              <a:t>k</a:t>
            </a:r>
            <a:r>
              <a:rPr lang="el-GR" dirty="0">
                <a:latin typeface="Calibri" pitchFamily="34" charset="0"/>
                <a:cs typeface="Times New Roman" pitchFamily="18" charset="0"/>
              </a:rPr>
              <a:t>Ω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dirty="0" smtClean="0">
                <a:latin typeface="Calibri" pitchFamily="34" charset="0"/>
              </a:rPr>
              <a:t>οπότε:</a:t>
            </a:r>
            <a:endParaRPr lang="en-US" dirty="0">
              <a:latin typeface="Calibri" pitchFamily="34" charset="0"/>
            </a:endParaRPr>
          </a:p>
          <a:p>
            <a:endParaRPr lang="el-GR" dirty="0"/>
          </a:p>
        </p:txBody>
      </p:sp>
      <p:graphicFrame>
        <p:nvGraphicFramePr>
          <p:cNvPr id="8048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25908"/>
              </p:ext>
            </p:extLst>
          </p:nvPr>
        </p:nvGraphicFramePr>
        <p:xfrm>
          <a:off x="3275856" y="2276872"/>
          <a:ext cx="19526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4" name="Equation" r:id="rId3" imgW="1041120" imgH="444240" progId="Equation.DSMT4">
                  <p:embed/>
                </p:oleObj>
              </mc:Choice>
              <mc:Fallback>
                <p:oleObj name="Equation" r:id="rId3" imgW="1041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76872"/>
                        <a:ext cx="1952625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404918" y="3212976"/>
            <a:ext cx="5953164" cy="3477596"/>
            <a:chOff x="1404918" y="3357562"/>
            <a:chExt cx="5953164" cy="3477596"/>
          </a:xfrm>
        </p:grpSpPr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7356" y="3429000"/>
              <a:ext cx="5400000" cy="340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3356938"/>
                </p:ext>
              </p:extLst>
            </p:nvPr>
          </p:nvGraphicFramePr>
          <p:xfrm>
            <a:off x="1500166" y="3357562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5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357562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897553"/>
                </p:ext>
              </p:extLst>
            </p:nvPr>
          </p:nvGraphicFramePr>
          <p:xfrm>
            <a:off x="1404918" y="6215085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6" name="Equation" r:id="rId8" imgW="241200" imgH="228600" progId="Equation.DSMT4">
                    <p:embed/>
                  </p:oleObj>
                </mc:Choice>
                <mc:Fallback>
                  <p:oleObj name="Equation" r:id="rId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18" y="6215085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0430403"/>
                </p:ext>
              </p:extLst>
            </p:nvPr>
          </p:nvGraphicFramePr>
          <p:xfrm>
            <a:off x="4333878" y="407194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7" name="Equation" r:id="rId10" imgW="279360" imgH="228600" progId="Equation.DSMT4">
                    <p:embed/>
                  </p:oleObj>
                </mc:Choice>
                <mc:Fallback>
                  <p:oleObj name="Equation" r:id="rId10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8" y="407194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1483909"/>
                </p:ext>
              </p:extLst>
            </p:nvPr>
          </p:nvGraphicFramePr>
          <p:xfrm>
            <a:off x="4381503" y="6143647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8" name="Equation" r:id="rId12" imgW="291960" imgH="228600" progId="Equation.DSMT4">
                    <p:embed/>
                  </p:oleObj>
                </mc:Choice>
                <mc:Fallback>
                  <p:oleObj name="Equation" r:id="rId12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3" y="6143647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5355744"/>
                </p:ext>
              </p:extLst>
            </p:nvPr>
          </p:nvGraphicFramePr>
          <p:xfrm>
            <a:off x="6905644" y="4643446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09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44" y="4643446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240290"/>
                </p:ext>
              </p:extLst>
            </p:nvPr>
          </p:nvGraphicFramePr>
          <p:xfrm>
            <a:off x="2309800" y="4418013"/>
            <a:ext cx="4762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0" name="Equation" r:id="rId16" imgW="253800" imgH="241200" progId="Equation.DSMT4">
                    <p:embed/>
                  </p:oleObj>
                </mc:Choice>
                <mc:Fallback>
                  <p:oleObj name="Equation" r:id="rId16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800" y="4418013"/>
                          <a:ext cx="476250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97536"/>
                </p:ext>
              </p:extLst>
            </p:nvPr>
          </p:nvGraphicFramePr>
          <p:xfrm>
            <a:off x="3500432" y="5405454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1"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5405454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9640179"/>
                </p:ext>
              </p:extLst>
            </p:nvPr>
          </p:nvGraphicFramePr>
          <p:xfrm>
            <a:off x="4595815" y="5357826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2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5" y="5357826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7724981"/>
                </p:ext>
              </p:extLst>
            </p:nvPr>
          </p:nvGraphicFramePr>
          <p:xfrm>
            <a:off x="4667253" y="3714755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3"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3" y="3714755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2032265"/>
                </p:ext>
              </p:extLst>
            </p:nvPr>
          </p:nvGraphicFramePr>
          <p:xfrm>
            <a:off x="5429258" y="5929330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4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8" y="5929330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794420"/>
                </p:ext>
              </p:extLst>
            </p:nvPr>
          </p:nvGraphicFramePr>
          <p:xfrm>
            <a:off x="5715010" y="371475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5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10" y="371475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301708"/>
                </p:ext>
              </p:extLst>
            </p:nvPr>
          </p:nvGraphicFramePr>
          <p:xfrm>
            <a:off x="3500432" y="4333883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6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4333883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408149"/>
                </p:ext>
              </p:extLst>
            </p:nvPr>
          </p:nvGraphicFramePr>
          <p:xfrm>
            <a:off x="2833678" y="507207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7" name="Equation" r:id="rId28" imgW="241200" imgH="228600" progId="Equation.DSMT4">
                    <p:embed/>
                  </p:oleObj>
                </mc:Choice>
                <mc:Fallback>
                  <p:oleObj name="Equation" r:id="rId2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678" y="507207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15/16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Από τις προηγούμενες εξισώσεις προκύπτει ότι</a:t>
            </a:r>
            <a:r>
              <a:rPr lang="el-GR" dirty="0" smtClean="0">
                <a:latin typeface="Calibri" pitchFamily="34" charset="0"/>
              </a:rPr>
              <a:t>: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048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777233"/>
              </p:ext>
            </p:extLst>
          </p:nvPr>
        </p:nvGraphicFramePr>
        <p:xfrm>
          <a:off x="2555776" y="2348880"/>
          <a:ext cx="354806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Equation" r:id="rId3" imgW="1892160" imgH="241200" progId="Equation.DSMT4">
                  <p:embed/>
                </p:oleObj>
              </mc:Choice>
              <mc:Fallback>
                <p:oleObj name="Equation" r:id="rId3" imgW="1892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348880"/>
                        <a:ext cx="354806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404918" y="2996952"/>
            <a:ext cx="5953164" cy="3477596"/>
            <a:chOff x="1404918" y="3357562"/>
            <a:chExt cx="5953164" cy="3477596"/>
          </a:xfrm>
        </p:grpSpPr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7356" y="3429000"/>
              <a:ext cx="5400000" cy="340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243523"/>
                </p:ext>
              </p:extLst>
            </p:nvPr>
          </p:nvGraphicFramePr>
          <p:xfrm>
            <a:off x="1500166" y="3357562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29" name="Equation" r:id="rId6" imgW="228600" imgH="228600" progId="Equation.DSMT4">
                    <p:embed/>
                  </p:oleObj>
                </mc:Choice>
                <mc:Fallback>
                  <p:oleObj name="Equation" r:id="rId6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357562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600470"/>
                </p:ext>
              </p:extLst>
            </p:nvPr>
          </p:nvGraphicFramePr>
          <p:xfrm>
            <a:off x="1404918" y="6215085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0" name="Equation" r:id="rId8" imgW="241200" imgH="228600" progId="Equation.DSMT4">
                    <p:embed/>
                  </p:oleObj>
                </mc:Choice>
                <mc:Fallback>
                  <p:oleObj name="Equation" r:id="rId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18" y="6215085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2401602"/>
                </p:ext>
              </p:extLst>
            </p:nvPr>
          </p:nvGraphicFramePr>
          <p:xfrm>
            <a:off x="4333878" y="407194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1" name="Equation" r:id="rId10" imgW="279360" imgH="228600" progId="Equation.DSMT4">
                    <p:embed/>
                  </p:oleObj>
                </mc:Choice>
                <mc:Fallback>
                  <p:oleObj name="Equation" r:id="rId10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8" y="407194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208687"/>
                </p:ext>
              </p:extLst>
            </p:nvPr>
          </p:nvGraphicFramePr>
          <p:xfrm>
            <a:off x="4381503" y="6143647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2" name="Equation" r:id="rId12" imgW="291960" imgH="228600" progId="Equation.DSMT4">
                    <p:embed/>
                  </p:oleObj>
                </mc:Choice>
                <mc:Fallback>
                  <p:oleObj name="Equation" r:id="rId12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3" y="6143647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8191424"/>
                </p:ext>
              </p:extLst>
            </p:nvPr>
          </p:nvGraphicFramePr>
          <p:xfrm>
            <a:off x="6905644" y="4643446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3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44" y="4643446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771412"/>
                </p:ext>
              </p:extLst>
            </p:nvPr>
          </p:nvGraphicFramePr>
          <p:xfrm>
            <a:off x="2309800" y="4418013"/>
            <a:ext cx="4762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4" name="Equation" r:id="rId16" imgW="253800" imgH="241200" progId="Equation.DSMT4">
                    <p:embed/>
                  </p:oleObj>
                </mc:Choice>
                <mc:Fallback>
                  <p:oleObj name="Equation" r:id="rId16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800" y="4418013"/>
                          <a:ext cx="476250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3198036"/>
                </p:ext>
              </p:extLst>
            </p:nvPr>
          </p:nvGraphicFramePr>
          <p:xfrm>
            <a:off x="3500432" y="5405454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5" name="Equation" r:id="rId18" imgW="152280" imgH="164880" progId="Equation.DSMT4">
                    <p:embed/>
                  </p:oleObj>
                </mc:Choice>
                <mc:Fallback>
                  <p:oleObj name="Equation" r:id="rId18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5405454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1880073"/>
                </p:ext>
              </p:extLst>
            </p:nvPr>
          </p:nvGraphicFramePr>
          <p:xfrm>
            <a:off x="4595815" y="5357826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6"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5" y="5357826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9336349"/>
                </p:ext>
              </p:extLst>
            </p:nvPr>
          </p:nvGraphicFramePr>
          <p:xfrm>
            <a:off x="4667253" y="3714755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7"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3" y="3714755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725494"/>
                </p:ext>
              </p:extLst>
            </p:nvPr>
          </p:nvGraphicFramePr>
          <p:xfrm>
            <a:off x="5429258" y="5929330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8" name="Equation" r:id="rId23" imgW="190440" imgH="228600" progId="Equation.DSMT4">
                    <p:embed/>
                  </p:oleObj>
                </mc:Choice>
                <mc:Fallback>
                  <p:oleObj name="Equation" r:id="rId23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8" y="5929330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0884268"/>
                </p:ext>
              </p:extLst>
            </p:nvPr>
          </p:nvGraphicFramePr>
          <p:xfrm>
            <a:off x="5715010" y="371475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39" name="Equation" r:id="rId25" imgW="190440" imgH="228600" progId="Equation.DSMT4">
                    <p:embed/>
                  </p:oleObj>
                </mc:Choice>
                <mc:Fallback>
                  <p:oleObj name="Equation" r:id="rId25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10" y="371475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2522382"/>
                </p:ext>
              </p:extLst>
            </p:nvPr>
          </p:nvGraphicFramePr>
          <p:xfrm>
            <a:off x="3500432" y="4333883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40" name="Equation" r:id="rId26" imgW="152280" imgH="164880" progId="Equation.DSMT4">
                    <p:embed/>
                  </p:oleObj>
                </mc:Choice>
                <mc:Fallback>
                  <p:oleObj name="Equation" r:id="rId26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4333883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869815"/>
                </p:ext>
              </p:extLst>
            </p:nvPr>
          </p:nvGraphicFramePr>
          <p:xfrm>
            <a:off x="2833678" y="507207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41" name="Equation" r:id="rId28" imgW="241200" imgH="228600" progId="Equation.DSMT4">
                    <p:embed/>
                  </p:oleObj>
                </mc:Choice>
                <mc:Fallback>
                  <p:oleObj name="Equation" r:id="rId2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678" y="507207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3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</a:t>
            </a:r>
            <a:br>
              <a:rPr lang="el-GR" sz="4000" dirty="0"/>
            </a:br>
            <a:r>
              <a:rPr lang="el-GR" sz="3300" b="0" dirty="0"/>
              <a:t>Ενισχυτής Οργανολογίας </a:t>
            </a:r>
            <a:r>
              <a:rPr lang="el-GR" sz="3300" b="0" dirty="0" smtClean="0"/>
              <a:t>16/16</a:t>
            </a:r>
            <a:endParaRPr lang="en-US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itchFamily="34" charset="0"/>
              </a:rPr>
              <a:t>Παράδειγμα</a:t>
            </a: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Στην πράξη, θα χρησιμοποιηθούν οι ακόλουθες τιμές για τις αντιστάσεις</a:t>
            </a:r>
            <a:r>
              <a:rPr lang="el-GR" dirty="0" smtClean="0">
                <a:latin typeface="Calibri" pitchFamily="34" charset="0"/>
              </a:rPr>
              <a:t>:</a:t>
            </a:r>
            <a:endParaRPr lang="el-GR" dirty="0"/>
          </a:p>
        </p:txBody>
      </p:sp>
      <p:graphicFrame>
        <p:nvGraphicFramePr>
          <p:cNvPr id="8048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79668"/>
              </p:ext>
            </p:extLst>
          </p:nvPr>
        </p:nvGraphicFramePr>
        <p:xfrm>
          <a:off x="2771800" y="2276872"/>
          <a:ext cx="30241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2" name="Equation" r:id="rId4" imgW="1612800" imgH="241200" progId="Equation.DSMT4">
                  <p:embed/>
                </p:oleObj>
              </mc:Choice>
              <mc:Fallback>
                <p:oleObj name="Equation" r:id="rId4" imgW="1612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76872"/>
                        <a:ext cx="3024188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/>
          <p:cNvGrpSpPr/>
          <p:nvPr/>
        </p:nvGrpSpPr>
        <p:grpSpPr>
          <a:xfrm>
            <a:off x="1643172" y="2852936"/>
            <a:ext cx="5953164" cy="3477596"/>
            <a:chOff x="1404918" y="3357562"/>
            <a:chExt cx="5953164" cy="3477596"/>
          </a:xfrm>
        </p:grpSpPr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7356" y="3429000"/>
              <a:ext cx="5400000" cy="3406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128215"/>
                </p:ext>
              </p:extLst>
            </p:nvPr>
          </p:nvGraphicFramePr>
          <p:xfrm>
            <a:off x="1500166" y="3357562"/>
            <a:ext cx="428628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3" name="Equation" r:id="rId7" imgW="228600" imgH="228600" progId="Equation.DSMT4">
                    <p:embed/>
                  </p:oleObj>
                </mc:Choice>
                <mc:Fallback>
                  <p:oleObj name="Equation" r:id="rId7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0166" y="3357562"/>
                          <a:ext cx="428628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44516"/>
                </p:ext>
              </p:extLst>
            </p:nvPr>
          </p:nvGraphicFramePr>
          <p:xfrm>
            <a:off x="1404918" y="6215085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4" name="Equation" r:id="rId9" imgW="241200" imgH="228600" progId="Equation.DSMT4">
                    <p:embed/>
                  </p:oleObj>
                </mc:Choice>
                <mc:Fallback>
                  <p:oleObj name="Equation" r:id="rId9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18" y="6215085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8915239"/>
                </p:ext>
              </p:extLst>
            </p:nvPr>
          </p:nvGraphicFramePr>
          <p:xfrm>
            <a:off x="4333878" y="4071946"/>
            <a:ext cx="523874" cy="428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5" name="Equation" r:id="rId11" imgW="279360" imgH="228600" progId="Equation.DSMT4">
                    <p:embed/>
                  </p:oleObj>
                </mc:Choice>
                <mc:Fallback>
                  <p:oleObj name="Equation" r:id="rId11" imgW="2793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3878" y="4071946"/>
                          <a:ext cx="523874" cy="428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8654882"/>
                </p:ext>
              </p:extLst>
            </p:nvPr>
          </p:nvGraphicFramePr>
          <p:xfrm>
            <a:off x="4381503" y="6143647"/>
            <a:ext cx="54768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6" name="Equation" r:id="rId13" imgW="291960" imgH="228600" progId="Equation.DSMT4">
                    <p:embed/>
                  </p:oleObj>
                </mc:Choice>
                <mc:Fallback>
                  <p:oleObj name="Equation" r:id="rId13" imgW="2919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3" y="6143647"/>
                          <a:ext cx="547687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148918"/>
                </p:ext>
              </p:extLst>
            </p:nvPr>
          </p:nvGraphicFramePr>
          <p:xfrm>
            <a:off x="6905644" y="4643446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7" name="Equation" r:id="rId15" imgW="241200" imgH="228600" progId="Equation.DSMT4">
                    <p:embed/>
                  </p:oleObj>
                </mc:Choice>
                <mc:Fallback>
                  <p:oleObj name="Equation" r:id="rId15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5644" y="4643446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6235504"/>
                </p:ext>
              </p:extLst>
            </p:nvPr>
          </p:nvGraphicFramePr>
          <p:xfrm>
            <a:off x="2309800" y="4418013"/>
            <a:ext cx="4762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8" name="Equation" r:id="rId17" imgW="253800" imgH="241200" progId="Equation.DSMT4">
                    <p:embed/>
                  </p:oleObj>
                </mc:Choice>
                <mc:Fallback>
                  <p:oleObj name="Equation" r:id="rId17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800" y="4418013"/>
                          <a:ext cx="476250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579001"/>
                </p:ext>
              </p:extLst>
            </p:nvPr>
          </p:nvGraphicFramePr>
          <p:xfrm>
            <a:off x="3500432" y="5405454"/>
            <a:ext cx="285750" cy="309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59" name="Equation" r:id="rId19" imgW="152280" imgH="164880" progId="Equation.DSMT4">
                    <p:embed/>
                  </p:oleObj>
                </mc:Choice>
                <mc:Fallback>
                  <p:oleObj name="Equation" r:id="rId19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5405454"/>
                          <a:ext cx="285750" cy="309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8465039"/>
                </p:ext>
              </p:extLst>
            </p:nvPr>
          </p:nvGraphicFramePr>
          <p:xfrm>
            <a:off x="4595815" y="5357826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0" name="Equation" r:id="rId21" imgW="177480" imgH="228600" progId="Equation.DSMT4">
                    <p:embed/>
                  </p:oleObj>
                </mc:Choice>
                <mc:Fallback>
                  <p:oleObj name="Equation" r:id="rId2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5" y="5357826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3829165"/>
                </p:ext>
              </p:extLst>
            </p:nvPr>
          </p:nvGraphicFramePr>
          <p:xfrm>
            <a:off x="4667253" y="3714755"/>
            <a:ext cx="3333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1" name="Equation" r:id="rId23" imgW="177480" imgH="228600" progId="Equation.DSMT4">
                    <p:embed/>
                  </p:oleObj>
                </mc:Choice>
                <mc:Fallback>
                  <p:oleObj name="Equation" r:id="rId23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3" y="3714755"/>
                          <a:ext cx="3333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1326824"/>
                </p:ext>
              </p:extLst>
            </p:nvPr>
          </p:nvGraphicFramePr>
          <p:xfrm>
            <a:off x="5429258" y="5929330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2" name="Equation" r:id="rId24" imgW="190440" imgH="228600" progId="Equation.DSMT4">
                    <p:embed/>
                  </p:oleObj>
                </mc:Choice>
                <mc:Fallback>
                  <p:oleObj name="Equation" r:id="rId24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8" y="5929330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1447721"/>
                </p:ext>
              </p:extLst>
            </p:nvPr>
          </p:nvGraphicFramePr>
          <p:xfrm>
            <a:off x="5715010" y="3714755"/>
            <a:ext cx="35718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3" name="Equation" r:id="rId26" imgW="190440" imgH="228600" progId="Equation.DSMT4">
                    <p:embed/>
                  </p:oleObj>
                </mc:Choice>
                <mc:Fallback>
                  <p:oleObj name="Equation" r:id="rId26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10" y="3714755"/>
                          <a:ext cx="35718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8178853"/>
                </p:ext>
              </p:extLst>
            </p:nvPr>
          </p:nvGraphicFramePr>
          <p:xfrm>
            <a:off x="3500432" y="4333883"/>
            <a:ext cx="28575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4" name="Equation" r:id="rId27" imgW="152280" imgH="164880" progId="Equation.DSMT4">
                    <p:embed/>
                  </p:oleObj>
                </mc:Choice>
                <mc:Fallback>
                  <p:oleObj name="Equation" r:id="rId27" imgW="1522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432" y="4333883"/>
                          <a:ext cx="285750" cy="309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2270988"/>
                </p:ext>
              </p:extLst>
            </p:nvPr>
          </p:nvGraphicFramePr>
          <p:xfrm>
            <a:off x="2833678" y="5072074"/>
            <a:ext cx="4524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65" name="Equation" r:id="rId29" imgW="241200" imgH="228600" progId="Equation.DSMT4">
                    <p:embed/>
                  </p:oleObj>
                </mc:Choice>
                <mc:Fallback>
                  <p:oleObj name="Equation" r:id="rId29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3678" y="5072074"/>
                          <a:ext cx="452438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9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Παντελής 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«Ιατρικά Ηλεκτρονικά.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Κυκλώματα Ενίσχυσης Διαφορών 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3/18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696389"/>
            <a:ext cx="2922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Αρχή υπέρθεσης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(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V</a:t>
            </a:r>
            <a:r>
              <a:rPr lang="en-GB" sz="2200" dirty="0" smtClean="0">
                <a:latin typeface="+mn-lt"/>
                <a:cs typeface="Times New Roman" pitchFamily="18" charset="0"/>
              </a:rPr>
              <a:t>2=0)</a:t>
            </a:r>
          </a:p>
        </p:txBody>
      </p:sp>
      <p:pic>
        <p:nvPicPr>
          <p:cNvPr id="8581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27276"/>
            <a:ext cx="5145930" cy="283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499749"/>
              </p:ext>
            </p:extLst>
          </p:nvPr>
        </p:nvGraphicFramePr>
        <p:xfrm>
          <a:off x="800100" y="2467085"/>
          <a:ext cx="2835796" cy="254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485720" imgH="1333440" progId="Equation.DSMT4">
                  <p:embed/>
                </p:oleObj>
              </mc:Choice>
              <mc:Fallback>
                <p:oleObj name="Equation" r:id="rId4" imgW="148572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2467085"/>
                        <a:ext cx="2835796" cy="2546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4/18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98547" y="1556792"/>
            <a:ext cx="2953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Αρχή υπέρθεσης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(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V1</a:t>
            </a:r>
            <a:r>
              <a:rPr lang="en-GB" sz="2200" dirty="0" smtClean="0">
                <a:latin typeface="+mn-lt"/>
                <a:cs typeface="Times New Roman" pitchFamily="18" charset="0"/>
              </a:rPr>
              <a:t>=0)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83497"/>
              </p:ext>
            </p:extLst>
          </p:nvPr>
        </p:nvGraphicFramePr>
        <p:xfrm>
          <a:off x="295329" y="2276872"/>
          <a:ext cx="392747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2145960" imgH="1371600" progId="Equation.DSMT4">
                  <p:embed/>
                </p:oleObj>
              </mc:Choice>
              <mc:Fallback>
                <p:oleObj name="Equation" r:id="rId3" imgW="21459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29" y="2276872"/>
                        <a:ext cx="3927475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9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76872"/>
            <a:ext cx="4896544" cy="295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1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5/18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811861"/>
            <a:ext cx="3017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latin typeface="+mn-lt"/>
                <a:cs typeface="Times New Roman" pitchFamily="18" charset="0"/>
              </a:rPr>
              <a:t>H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έξοδος θα ισούται με:</a:t>
            </a:r>
            <a:endParaRPr lang="en-GB" sz="2200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9649" y="1640200"/>
            <a:ext cx="4711799" cy="250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337949"/>
              </p:ext>
            </p:extLst>
          </p:nvPr>
        </p:nvGraphicFramePr>
        <p:xfrm>
          <a:off x="306393" y="2492896"/>
          <a:ext cx="5633759" cy="391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2908080" imgH="2019240" progId="Equation.DSMT4">
                  <p:embed/>
                </p:oleObj>
              </mc:Choice>
              <mc:Fallback>
                <p:oleObj name="Equation" r:id="rId4" imgW="290808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93" y="2492896"/>
                        <a:ext cx="5633759" cy="3914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5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6/18</a:t>
            </a:r>
            <a:endParaRPr lang="el-GR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3"/>
            <a:ext cx="4716000" cy="251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55200"/>
              </p:ext>
            </p:extLst>
          </p:nvPr>
        </p:nvGraphicFramePr>
        <p:xfrm>
          <a:off x="137653" y="1486803"/>
          <a:ext cx="3171054" cy="223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1625400" imgH="1143000" progId="Equation.DSMT4">
                  <p:embed/>
                </p:oleObj>
              </mc:Choice>
              <mc:Fallback>
                <p:oleObj name="Equation" r:id="rId4" imgW="16254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53" y="1486803"/>
                        <a:ext cx="3171054" cy="2230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7274" y="2060848"/>
            <a:ext cx="3252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Κέρδος κοινού σήματος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0828" y="2780923"/>
            <a:ext cx="1499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Διαφορικό κέρδος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3861048"/>
            <a:ext cx="4585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Επομένως;</a:t>
            </a:r>
          </a:p>
          <a:p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117260"/>
              </p:ext>
            </p:extLst>
          </p:nvPr>
        </p:nvGraphicFramePr>
        <p:xfrm>
          <a:off x="251520" y="4378597"/>
          <a:ext cx="4059238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6" imgW="2108160" imgH="1193760" progId="Equation.DSMT4">
                  <p:embed/>
                </p:oleObj>
              </mc:Choice>
              <mc:Fallback>
                <p:oleObj name="Equation" r:id="rId6" imgW="21081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378597"/>
                        <a:ext cx="4059238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4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Κυκλώματα ενίσχυσης διαφορών  </a:t>
            </a:r>
            <a:r>
              <a:rPr lang="el-GR" sz="3300" b="0" dirty="0"/>
              <a:t>Αφαιρέτης </a:t>
            </a:r>
            <a:r>
              <a:rPr lang="el-GR" sz="3300" b="0" dirty="0" smtClean="0"/>
              <a:t>7/18</a:t>
            </a:r>
            <a:endParaRPr lang="el-GR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85255"/>
            <a:ext cx="4932000" cy="26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1519217"/>
            <a:ext cx="458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Είναι επιθυμητό να ενισχύεται το διαφορικό σήμα και απορρίπτεται το κοινό σήμα, δηλ.</a:t>
            </a:r>
          </a:p>
          <a:p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42912"/>
              </p:ext>
            </p:extLst>
          </p:nvPr>
        </p:nvGraphicFramePr>
        <p:xfrm>
          <a:off x="755576" y="2965767"/>
          <a:ext cx="1209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660240" imgH="228600" progId="Equation.DSMT4">
                  <p:embed/>
                </p:oleObj>
              </mc:Choice>
              <mc:Fallback>
                <p:oleObj name="Equation" r:id="rId4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65767"/>
                        <a:ext cx="1209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05896"/>
              </p:ext>
            </p:extLst>
          </p:nvPr>
        </p:nvGraphicFramePr>
        <p:xfrm>
          <a:off x="2051720" y="2777222"/>
          <a:ext cx="1188000" cy="918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777222"/>
                        <a:ext cx="1188000" cy="91867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503" y="3878542"/>
            <a:ext cx="4585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Στην περίπτωση αυτή: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24747"/>
              </p:ext>
            </p:extLst>
          </p:nvPr>
        </p:nvGraphicFramePr>
        <p:xfrm>
          <a:off x="1979712" y="4468365"/>
          <a:ext cx="1188000" cy="9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545760" imgH="431640" progId="Equation.DSMT4">
                  <p:embed/>
                </p:oleObj>
              </mc:Choice>
              <mc:Fallback>
                <p:oleObj name="Equation" r:id="rId8" imgW="545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468365"/>
                        <a:ext cx="1188000" cy="9386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97604"/>
              </p:ext>
            </p:extLst>
          </p:nvPr>
        </p:nvGraphicFramePr>
        <p:xfrm>
          <a:off x="1835696" y="5661248"/>
          <a:ext cx="13938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0" imgW="723600" imgH="177480" progId="Equation.DSMT4">
                  <p:embed/>
                </p:oleObj>
              </mc:Choice>
              <mc:Fallback>
                <p:oleObj name="Equation" r:id="rId10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661248"/>
                        <a:ext cx="13938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0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new">
  <a:themeElements>
    <a:clrScheme name="Προσαρμοσμένο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69</TotalTime>
  <Words>2045</Words>
  <Application>Microsoft Office PowerPoint</Application>
  <PresentationFormat>Προβολή στην οθόνη (4:3)</PresentationFormat>
  <Paragraphs>297</Paragraphs>
  <Slides>51</Slides>
  <Notes>25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4" baseType="lpstr">
      <vt:lpstr>template new</vt:lpstr>
      <vt:lpstr>OC_template_updated</vt:lpstr>
      <vt:lpstr>Equation</vt:lpstr>
      <vt:lpstr>Ιατρικά Ηλεκτρονικά (Θ)</vt:lpstr>
      <vt:lpstr>Κυκλώματα ενίσχυσης διαφορών</vt:lpstr>
      <vt:lpstr>Κυκλώματα ενίσχυσης διαφορών  Αφαιρέτης 1/18</vt:lpstr>
      <vt:lpstr>Κυκλώματα ενίσχυσης διαφορών  Αφαιρέτης 2/18</vt:lpstr>
      <vt:lpstr>Κυκλώματα ενίσχυσης διαφορών  Αφαιρέτης 3/18</vt:lpstr>
      <vt:lpstr>Κυκλώματα ενίσχυσης διαφορών  Αφαιρέτης 4/18</vt:lpstr>
      <vt:lpstr>Κυκλώματα ενίσχυσης διαφορών  Αφαιρέτης 5/18</vt:lpstr>
      <vt:lpstr>Κυκλώματα ενίσχυσης διαφορών  Αφαιρέτης 6/18</vt:lpstr>
      <vt:lpstr>Κυκλώματα ενίσχυσης διαφορών  Αφαιρέτης 7/18</vt:lpstr>
      <vt:lpstr>Κυκλώματα ενίσχυσης διαφορών  Αφαιρέτης 8/18</vt:lpstr>
      <vt:lpstr>Κυκλώματα ενίσχυσης διαφορών  Αφαιρέτης 9/18</vt:lpstr>
      <vt:lpstr>Κυκλώματα ενίσχυσης διαφορών  Αφαιρέτης 10/18</vt:lpstr>
      <vt:lpstr>Κυκλώματα ενίσχυσης διαφορών  Αφαιρέτης 11/18</vt:lpstr>
      <vt:lpstr>Κυκλώματα ενίσχυσης διαφορών  Αφαιρέτης 12/18</vt:lpstr>
      <vt:lpstr>Κυκλώματα ενίσχυσης διαφορών  Αφαιρέτης 13/18</vt:lpstr>
      <vt:lpstr>Κυκλώματα ενίσχυσης διαφορών  Αφαιρέτης 14/18</vt:lpstr>
      <vt:lpstr>Κυκλώματα ενίσχυσης διαφορών  Αφαιρέτης 15/18</vt:lpstr>
      <vt:lpstr>Κυκλώματα ενίσχυσης διαφορών  Αφαιρέτης 16/18</vt:lpstr>
      <vt:lpstr>Κυκλώματα ενίσχυσης διαφορών  Αφαιρέτης 17/18</vt:lpstr>
      <vt:lpstr>Κυκλώματα ενίσχυσης διαφορών  Αφαιρέτης 18/18</vt:lpstr>
      <vt:lpstr>Κυκλώματα ενίσχυσης διαφορών 1/8</vt:lpstr>
      <vt:lpstr>Κυκλώματα ενίσχυσης διαφορών 2/8</vt:lpstr>
      <vt:lpstr>Κυκλώματα ενίσχυσης διαφορών 3/8</vt:lpstr>
      <vt:lpstr>Κυκλώματα ενίσχυσης διαφορών 4/8</vt:lpstr>
      <vt:lpstr>Κυκλώματα ενίσχυσης διαφορών 5/8</vt:lpstr>
      <vt:lpstr>Κυκλώματα ενίσχυσης διαφορών 6/8</vt:lpstr>
      <vt:lpstr>Κυκλώματα ενίσχυσης διαφορών 7/8</vt:lpstr>
      <vt:lpstr>Κυκλώματα ενίσχυσης διαφορών 8/8</vt:lpstr>
      <vt:lpstr>Κυκλώματα ενίσχυσης διαφορών  Ενισχυτής Οργανολογίας 1/16</vt:lpstr>
      <vt:lpstr>Κυκλώματα ενίσχυσης διαφορών  Ενισχυτής Οργανολογίας 2/16</vt:lpstr>
      <vt:lpstr>Κυκλώματα ενίσχυσης διαφορών  Ενισχυτής Οργανολογίας 3/16</vt:lpstr>
      <vt:lpstr>Κυκλώματα ενίσχυσης διαφορών  Ενισχυτής Οργανολογίας 4/16</vt:lpstr>
      <vt:lpstr>Κυκλώματα ενίσχυσης διαφορών  Ενισχυτής Οργανολογίας 5/16</vt:lpstr>
      <vt:lpstr>Κυκλώματα ενίσχυσης διαφορών  Ενισχυτής Οργανολογίας 6/16</vt:lpstr>
      <vt:lpstr>Κυκλώματα ενίσχυσης διαφορών  Ενισχυτής Οργανολογίας 7/16</vt:lpstr>
      <vt:lpstr>Κυκλώματα ενίσχυσης διαφορών  Ενισχυτής Οργανολογίας 8/16</vt:lpstr>
      <vt:lpstr>Κυκλώματα ενίσχυσης διαφορών  Ενισχυτής Οργανολογίας 9/16</vt:lpstr>
      <vt:lpstr>Κυκλώματα ενίσχυσης διαφορών  Ενισχυτής Οργανολογίας 10/16</vt:lpstr>
      <vt:lpstr>Κυκλώματα ενίσχυσης διαφορών  Ενισχυτής Οργανολογίας 11/16</vt:lpstr>
      <vt:lpstr>Κυκλώματα ενίσχυσης διαφορών  Ενισχυτής Οργανολογίας 12/16</vt:lpstr>
      <vt:lpstr>Κυκλώματα ενίσχυσης διαφορών  Ενισχυτής Οργανολογίας 13/16</vt:lpstr>
      <vt:lpstr>Κυκλώματα ενίσχυσης διαφορών  Ενισχυτής Οργανολογίας 14/16</vt:lpstr>
      <vt:lpstr>Κυκλώματα ενίσχυσης διαφορών  Ενισχυτής Οργανολογίας 15/16</vt:lpstr>
      <vt:lpstr>Κυκλώματα ενίσχυσης διαφορών  Ενισχυτής Οργανολογίας 16/16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Ιατρικά Ηλεκτρονικά - Θ</dc:title>
  <dc:creator>opencourses@teiath.gr</dc:creator>
  <cp:lastModifiedBy>natasakar new</cp:lastModifiedBy>
  <cp:revision>11</cp:revision>
  <dcterms:created xsi:type="dcterms:W3CDTF">2014-11-21T11:00:30Z</dcterms:created>
  <dcterms:modified xsi:type="dcterms:W3CDTF">2015-07-20T12:07:26Z</dcterms:modified>
</cp:coreProperties>
</file>