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0" r:id="rId2"/>
  </p:sldMasterIdLst>
  <p:notesMasterIdLst>
    <p:notesMasterId r:id="rId55"/>
  </p:notesMasterIdLst>
  <p:handoutMasterIdLst>
    <p:handoutMasterId r:id="rId56"/>
  </p:handoutMasterIdLst>
  <p:sldIdLst>
    <p:sldId id="268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10" r:id="rId45"/>
    <p:sldId id="311" r:id="rId46"/>
    <p:sldId id="312" r:id="rId47"/>
    <p:sldId id="291" r:id="rId48"/>
    <p:sldId id="292" r:id="rId49"/>
    <p:sldId id="293" r:id="rId50"/>
    <p:sldId id="354" r:id="rId51"/>
    <p:sldId id="355" r:id="rId52"/>
    <p:sldId id="295" r:id="rId53"/>
    <p:sldId id="296" r:id="rId54"/>
  </p:sldIdLst>
  <p:sldSz cx="9144000" cy="6858000" type="screen4x3"/>
  <p:notesSz cx="7104063" cy="10234613"/>
  <p:custDataLst>
    <p:tags r:id="rId5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F5DA3"/>
    <a:srgbClr val="44BF8A"/>
    <a:srgbClr val="59B61E"/>
    <a:srgbClr val="B6471A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206" autoAdjust="0"/>
  </p:normalViewPr>
  <p:slideViewPr>
    <p:cSldViewPr>
      <p:cViewPr varScale="1">
        <p:scale>
          <a:sx n="106" d="100"/>
          <a:sy n="106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8" indent="-185758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331AB-A5E6-4A75-8196-A579A8C389B0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33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331AB-A5E6-4A75-8196-A579A8C389B0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812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331AB-A5E6-4A75-8196-A579A8C389B0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949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331AB-A5E6-4A75-8196-A579A8C389B0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498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331AB-A5E6-4A75-8196-A579A8C389B0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44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129D6-A4D4-44CD-85A9-8BE0AE99C8C6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347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8" indent="-185758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F4A6-57EF-445D-9FDC-DE32AFBCDC4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F4A6-57EF-445D-9FDC-DE32AFBCDC4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F4A6-57EF-445D-9FDC-DE32AFBCDC4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5F4A6-57EF-445D-9FDC-DE32AFBCDC4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331AB-A5E6-4A75-8196-A579A8C389B0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99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331AB-A5E6-4A75-8196-A579A8C389B0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83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331AB-A5E6-4A75-8196-A579A8C389B0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89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25BB-827D-4CAA-9B3C-C13871D3DF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90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468F-9D82-4011-89D0-D99DB8A535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21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665AE-96B2-42F1-AC0F-C0828AAF37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88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7816C-75BD-4CD0-9D31-EA2C61490A0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69952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9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9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3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5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6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2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4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Lucien_Monfils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s://commons.wikimedia.org/wiki/File:Hydrocephalus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publicdomain/zero/1.0/deed.en" TargetMode="External"/><Relationship Id="rId5" Type="http://schemas.openxmlformats.org/officeDocument/2006/relationships/hyperlink" Target="https://commons.wikimedia.org/wiki/User:CFCF" TargetMode="External"/><Relationship Id="rId4" Type="http://schemas.openxmlformats.org/officeDocument/2006/relationships/hyperlink" Target="https://commons.wikimedia.org/wiki/File:Spina_bifida-web.jpg" TargetMode="External"/><Relationship Id="rId9" Type="http://schemas.openxmlformats.org/officeDocument/2006/relationships/hyperlink" Target="https://creativecommons.org/licenses/by-sa/3.0/deed.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tent_ductus_arteriosus#/media/File:Patent_ductus_arteriosus.sv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Adsllc~commonswik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lactancia.org/en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Κοινοτική Μαιευτική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- Γυναικολογική Φροντίδα – Αγωγή Υγείας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9532" y="3284984"/>
            <a:ext cx="8424936" cy="1752600"/>
          </a:xfrm>
        </p:spPr>
        <p:txBody>
          <a:bodyPr>
            <a:normAutofit fontScale="55000" lnSpcReduction="20000"/>
          </a:bodyPr>
          <a:lstStyle/>
          <a:p>
            <a:r>
              <a:rPr lang="el-GR" sz="4000" b="1" dirty="0" smtClean="0">
                <a:solidFill>
                  <a:schemeClr val="tx1"/>
                </a:solidFill>
              </a:rPr>
              <a:t>Ενότητα </a:t>
            </a:r>
            <a:r>
              <a:rPr lang="en-US" sz="4000" b="1" dirty="0" smtClean="0">
                <a:solidFill>
                  <a:schemeClr val="tx1"/>
                </a:solidFill>
              </a:rPr>
              <a:t>1</a:t>
            </a:r>
            <a:r>
              <a:rPr lang="el-GR" sz="4000" b="1" dirty="0" smtClean="0"/>
              <a:t>0</a:t>
            </a:r>
            <a:r>
              <a:rPr lang="el-GR" sz="4000" dirty="0" smtClean="0">
                <a:solidFill>
                  <a:schemeClr val="tx1"/>
                </a:solidFill>
              </a:rPr>
              <a:t>: </a:t>
            </a:r>
            <a:r>
              <a:rPr lang="el-GR" sz="4000" dirty="0" smtClean="0"/>
              <a:t>Διαφορές του φύλου και φάρμακα σε κύηση και γαλουχία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l-GR" sz="3600" dirty="0" smtClean="0"/>
          </a:p>
          <a:p>
            <a:r>
              <a:rPr lang="el-GR" sz="3600" dirty="0" smtClean="0"/>
              <a:t>Δρ</a:t>
            </a:r>
            <a:r>
              <a:rPr lang="el-GR" sz="3600" dirty="0"/>
              <a:t>. </a:t>
            </a:r>
            <a:r>
              <a:rPr lang="el-GR" sz="3600" dirty="0" err="1"/>
              <a:t>Βιβιλάκη</a:t>
            </a:r>
            <a:r>
              <a:rPr lang="el-GR" sz="3600" dirty="0"/>
              <a:t> </a:t>
            </a:r>
            <a:r>
              <a:rPr lang="el-GR" sz="3600" dirty="0" smtClean="0"/>
              <a:t>Βικτωρία</a:t>
            </a:r>
          </a:p>
          <a:p>
            <a:r>
              <a:rPr lang="el-GR" sz="3600" dirty="0" smtClean="0"/>
              <a:t>Καθηγήτρια </a:t>
            </a:r>
            <a:r>
              <a:rPr lang="el-GR" sz="3600" dirty="0"/>
              <a:t>Εφαρμογών </a:t>
            </a:r>
            <a:r>
              <a:rPr lang="en-US" sz="3600" dirty="0" err="1"/>
              <a:t>PgCert</a:t>
            </a:r>
            <a:r>
              <a:rPr lang="en-US" sz="3600" dirty="0"/>
              <a:t>, </a:t>
            </a:r>
            <a:r>
              <a:rPr lang="en-US" sz="3600" dirty="0" err="1"/>
              <a:t>MMedSc</a:t>
            </a:r>
            <a:r>
              <a:rPr lang="en-US" sz="3600" dirty="0"/>
              <a:t>, PhD</a:t>
            </a:r>
          </a:p>
          <a:p>
            <a:r>
              <a:rPr lang="el-GR" sz="3600" dirty="0" smtClean="0"/>
              <a:t>Τμήμα Μαιευτικής</a:t>
            </a:r>
            <a:endParaRPr lang="el-GR" sz="36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3677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86583"/>
              </p:ext>
            </p:extLst>
          </p:nvPr>
        </p:nvGraphicFramePr>
        <p:xfrm>
          <a:off x="491433" y="5590243"/>
          <a:ext cx="923195" cy="86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4" name="Φωτογραφία του Photo Editor" r:id="rId8" imgW="5915851" imgH="5361905" progId="">
                  <p:embed/>
                </p:oleObj>
              </mc:Choice>
              <mc:Fallback>
                <p:oleObj name="Φωτογραφία του Photo Editor" r:id="rId8" imgW="5915851" imgH="536190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33" y="5590243"/>
                        <a:ext cx="923195" cy="863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34990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25" y="1844824"/>
            <a:ext cx="2207855" cy="116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78436" y="4293096"/>
            <a:ext cx="728990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l-GR" sz="2400" dirty="0">
                <a:latin typeface="+mn-lt"/>
              </a:rPr>
              <a:t>Διαφορές του φύλου στη </a:t>
            </a:r>
            <a:r>
              <a:rPr lang="el-GR" sz="2400" b="1" dirty="0" err="1">
                <a:solidFill>
                  <a:srgbClr val="820000"/>
                </a:solidFill>
                <a:latin typeface="+mn-lt"/>
              </a:rPr>
              <a:t>φαρμακοκινητική</a:t>
            </a:r>
            <a:r>
              <a:rPr lang="el-GR" sz="2400" dirty="0">
                <a:latin typeface="+mn-lt"/>
              </a:rPr>
              <a:t> των </a:t>
            </a:r>
            <a:r>
              <a:rPr lang="el-GR" sz="2400" dirty="0" smtClean="0">
                <a:latin typeface="+mn-lt"/>
              </a:rPr>
              <a:t>αντικαταθλιπτικών:  συνήθως </a:t>
            </a:r>
            <a:r>
              <a:rPr lang="el-GR" sz="2400" dirty="0">
                <a:latin typeface="+mn-lt"/>
              </a:rPr>
              <a:t>υψηλότερα επίπεδα στις </a:t>
            </a:r>
            <a:r>
              <a:rPr lang="el-GR" sz="2400" dirty="0" smtClean="0">
                <a:latin typeface="+mn-lt"/>
              </a:rPr>
              <a:t>γυναίκες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2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Ομάδα 14"/>
          <p:cNvGrpSpPr/>
          <p:nvPr/>
        </p:nvGrpSpPr>
        <p:grpSpPr>
          <a:xfrm>
            <a:off x="5026798" y="1782130"/>
            <a:ext cx="3929626" cy="2465740"/>
            <a:chOff x="3941206" y="1698676"/>
            <a:chExt cx="6215378" cy="3806087"/>
          </a:xfrm>
        </p:grpSpPr>
        <p:sp>
          <p:nvSpPr>
            <p:cNvPr id="4" name="Freeform 13"/>
            <p:cNvSpPr/>
            <p:nvPr/>
          </p:nvSpPr>
          <p:spPr>
            <a:xfrm>
              <a:off x="4918138" y="2801180"/>
              <a:ext cx="4548378" cy="1928826"/>
            </a:xfrm>
            <a:custGeom>
              <a:avLst/>
              <a:gdLst>
                <a:gd name="connsiteX0" fmla="*/ 0 w 2419350"/>
                <a:gd name="connsiteY0" fmla="*/ 676275 h 676275"/>
                <a:gd name="connsiteX1" fmla="*/ 428625 w 2419350"/>
                <a:gd name="connsiteY1" fmla="*/ 152400 h 676275"/>
                <a:gd name="connsiteX2" fmla="*/ 809625 w 2419350"/>
                <a:gd name="connsiteY2" fmla="*/ 28575 h 676275"/>
                <a:gd name="connsiteX3" fmla="*/ 1238250 w 2419350"/>
                <a:gd name="connsiteY3" fmla="*/ 323850 h 676275"/>
                <a:gd name="connsiteX4" fmla="*/ 1809750 w 2419350"/>
                <a:gd name="connsiteY4" fmla="*/ 533400 h 676275"/>
                <a:gd name="connsiteX5" fmla="*/ 2419350 w 2419350"/>
                <a:gd name="connsiteY5" fmla="*/ 65722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9350" h="676275">
                  <a:moveTo>
                    <a:pt x="0" y="676275"/>
                  </a:moveTo>
                  <a:cubicBezTo>
                    <a:pt x="146844" y="468312"/>
                    <a:pt x="293688" y="260350"/>
                    <a:pt x="428625" y="152400"/>
                  </a:cubicBezTo>
                  <a:cubicBezTo>
                    <a:pt x="563563" y="44450"/>
                    <a:pt x="674688" y="0"/>
                    <a:pt x="809625" y="28575"/>
                  </a:cubicBezTo>
                  <a:cubicBezTo>
                    <a:pt x="944562" y="57150"/>
                    <a:pt x="1071563" y="239713"/>
                    <a:pt x="1238250" y="323850"/>
                  </a:cubicBezTo>
                  <a:cubicBezTo>
                    <a:pt x="1404937" y="407987"/>
                    <a:pt x="1612900" y="477838"/>
                    <a:pt x="1809750" y="533400"/>
                  </a:cubicBezTo>
                  <a:cubicBezTo>
                    <a:pt x="2006600" y="588962"/>
                    <a:pt x="2212975" y="623093"/>
                    <a:pt x="2419350" y="657225"/>
                  </a:cubicBezTo>
                </a:path>
              </a:pathLst>
            </a:custGeom>
            <a:solidFill>
              <a:srgbClr val="FFFF00">
                <a:alpha val="53000"/>
              </a:srgbClr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" name="Straight Connector 15"/>
            <p:cNvCxnSpPr/>
            <p:nvPr/>
          </p:nvCxnSpPr>
          <p:spPr>
            <a:xfrm rot="16200000" flipH="1">
              <a:off x="3087932" y="3237062"/>
              <a:ext cx="3032859" cy="179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6"/>
            <p:cNvCxnSpPr/>
            <p:nvPr/>
          </p:nvCxnSpPr>
          <p:spPr>
            <a:xfrm rot="10800000">
              <a:off x="4613340" y="4762469"/>
              <a:ext cx="507491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666954" y="2276518"/>
              <a:ext cx="1247937" cy="52258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600" b="1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Cmax</a:t>
              </a:r>
              <a:endParaRPr lang="el-GR" sz="1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39 - TextBox"/>
            <p:cNvSpPr txBox="1"/>
            <p:nvPr/>
          </p:nvSpPr>
          <p:spPr>
            <a:xfrm>
              <a:off x="8680459" y="4808853"/>
              <a:ext cx="1476125" cy="522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/>
                <a:t>χρόνος</a:t>
              </a:r>
              <a:endParaRPr lang="el-GR" sz="1600" b="1" dirty="0"/>
            </a:p>
          </p:txBody>
        </p:sp>
        <p:sp>
          <p:nvSpPr>
            <p:cNvPr id="9" name="40 - TextBox"/>
            <p:cNvSpPr txBox="1"/>
            <p:nvPr/>
          </p:nvSpPr>
          <p:spPr>
            <a:xfrm rot="16200000">
              <a:off x="2281563" y="3358319"/>
              <a:ext cx="3806087" cy="486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/>
                <a:t>Συγκέντρωση στο πλάσμα</a:t>
              </a:r>
              <a:endParaRPr lang="el-GR" sz="1400" b="1" dirty="0"/>
            </a:p>
          </p:txBody>
        </p:sp>
        <p:cxnSp>
          <p:nvCxnSpPr>
            <p:cNvPr id="10" name="Straight Connector 27"/>
            <p:cNvCxnSpPr/>
            <p:nvPr/>
          </p:nvCxnSpPr>
          <p:spPr>
            <a:xfrm>
              <a:off x="4595384" y="2872618"/>
              <a:ext cx="1785950" cy="158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/>
            <p:cNvCxnSpPr/>
            <p:nvPr/>
          </p:nvCxnSpPr>
          <p:spPr>
            <a:xfrm rot="5400000">
              <a:off x="5416127" y="3837031"/>
              <a:ext cx="1786744" cy="794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95582" y="4801444"/>
              <a:ext cx="1090740" cy="52258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600" b="1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tmax</a:t>
              </a:r>
              <a:endParaRPr lang="el-GR" sz="1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Freeform 41"/>
            <p:cNvSpPr/>
            <p:nvPr/>
          </p:nvSpPr>
          <p:spPr>
            <a:xfrm>
              <a:off x="4833352" y="2801180"/>
              <a:ext cx="4548378" cy="1928826"/>
            </a:xfrm>
            <a:custGeom>
              <a:avLst/>
              <a:gdLst>
                <a:gd name="connsiteX0" fmla="*/ 0 w 2419350"/>
                <a:gd name="connsiteY0" fmla="*/ 676275 h 676275"/>
                <a:gd name="connsiteX1" fmla="*/ 428625 w 2419350"/>
                <a:gd name="connsiteY1" fmla="*/ 152400 h 676275"/>
                <a:gd name="connsiteX2" fmla="*/ 809625 w 2419350"/>
                <a:gd name="connsiteY2" fmla="*/ 28575 h 676275"/>
                <a:gd name="connsiteX3" fmla="*/ 1238250 w 2419350"/>
                <a:gd name="connsiteY3" fmla="*/ 323850 h 676275"/>
                <a:gd name="connsiteX4" fmla="*/ 1809750 w 2419350"/>
                <a:gd name="connsiteY4" fmla="*/ 533400 h 676275"/>
                <a:gd name="connsiteX5" fmla="*/ 2419350 w 2419350"/>
                <a:gd name="connsiteY5" fmla="*/ 65722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9350" h="676275">
                  <a:moveTo>
                    <a:pt x="0" y="676275"/>
                  </a:moveTo>
                  <a:cubicBezTo>
                    <a:pt x="146844" y="468312"/>
                    <a:pt x="293688" y="260350"/>
                    <a:pt x="428625" y="152400"/>
                  </a:cubicBezTo>
                  <a:cubicBezTo>
                    <a:pt x="563563" y="44450"/>
                    <a:pt x="674688" y="0"/>
                    <a:pt x="809625" y="28575"/>
                  </a:cubicBezTo>
                  <a:cubicBezTo>
                    <a:pt x="944562" y="57150"/>
                    <a:pt x="1071563" y="239713"/>
                    <a:pt x="1238250" y="323850"/>
                  </a:cubicBezTo>
                  <a:cubicBezTo>
                    <a:pt x="1404937" y="407987"/>
                    <a:pt x="1612900" y="477838"/>
                    <a:pt x="1809750" y="533400"/>
                  </a:cubicBezTo>
                  <a:cubicBezTo>
                    <a:pt x="2006600" y="588962"/>
                    <a:pt x="2212975" y="623093"/>
                    <a:pt x="2419350" y="657225"/>
                  </a:cubicBezTo>
                </a:path>
              </a:pathLst>
            </a:custGeom>
            <a:solidFill>
              <a:schemeClr val="accent6">
                <a:lumMod val="75000"/>
                <a:alpha val="53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6523" y="6011996"/>
            <a:ext cx="870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Kokras</a:t>
            </a:r>
            <a:r>
              <a:rPr lang="en-US" dirty="0" smtClean="0">
                <a:latin typeface="+mn-lt"/>
              </a:rPr>
              <a:t> et al Expert opinion in Drug metabolism and toxicology 2011</a:t>
            </a:r>
            <a:endParaRPr lang="en-US" dirty="0">
              <a:latin typeface="+mn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Διαφορές του φύλου στη </a:t>
            </a:r>
            <a:r>
              <a:rPr lang="el-GR" dirty="0" err="1"/>
              <a:t>Φαρμακοκινητική</a:t>
            </a:r>
            <a:endParaRPr lang="el-GR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b="1" dirty="0"/>
              <a:t>Οι γυναίκες έχουν σε σχέση με τους άνδρες:</a:t>
            </a:r>
          </a:p>
          <a:p>
            <a:pPr lvl="1"/>
            <a:r>
              <a:rPr lang="el-GR" sz="1800" dirty="0" smtClean="0"/>
              <a:t>Χαμηλότερο </a:t>
            </a:r>
            <a:r>
              <a:rPr lang="el-GR" sz="1800" dirty="0"/>
              <a:t>σωματικό </a:t>
            </a:r>
            <a:r>
              <a:rPr lang="el-GR" sz="1800" dirty="0" smtClean="0"/>
              <a:t>βάρος</a:t>
            </a:r>
            <a:r>
              <a:rPr lang="en-US" sz="1800" dirty="0" smtClean="0"/>
              <a:t>.</a:t>
            </a:r>
            <a:endParaRPr lang="el-GR" sz="1800" dirty="0"/>
          </a:p>
          <a:p>
            <a:pPr lvl="1"/>
            <a:r>
              <a:rPr lang="el-GR" sz="1800" dirty="0"/>
              <a:t>Χαμηλότερη αιματική </a:t>
            </a:r>
            <a:r>
              <a:rPr lang="el-GR" sz="1800" dirty="0" smtClean="0"/>
              <a:t>ροή</a:t>
            </a:r>
            <a:r>
              <a:rPr lang="en-US" sz="1800" dirty="0" smtClean="0"/>
              <a:t>.</a:t>
            </a:r>
            <a:endParaRPr lang="el-GR" sz="1800" dirty="0"/>
          </a:p>
          <a:p>
            <a:pPr lvl="1"/>
            <a:r>
              <a:rPr lang="el-GR" sz="1800" dirty="0"/>
              <a:t>Μικρότερη μυϊκή </a:t>
            </a:r>
            <a:r>
              <a:rPr lang="el-GR" sz="1800" dirty="0" smtClean="0"/>
              <a:t>μάζα</a:t>
            </a:r>
            <a:r>
              <a:rPr lang="en-US" sz="1800" dirty="0" smtClean="0"/>
              <a:t>.</a:t>
            </a:r>
            <a:endParaRPr lang="el-GR" sz="1800" dirty="0"/>
          </a:p>
          <a:p>
            <a:pPr lvl="1"/>
            <a:r>
              <a:rPr lang="el-GR" sz="1800" dirty="0"/>
              <a:t>Υψηλότερα ποσοστά λίπους (~ 11</a:t>
            </a:r>
            <a:r>
              <a:rPr lang="el-GR" sz="1800" dirty="0" smtClean="0"/>
              <a:t>%)</a:t>
            </a:r>
            <a:r>
              <a:rPr lang="en-US" sz="1800" dirty="0" smtClean="0"/>
              <a:t>.</a:t>
            </a:r>
            <a:endParaRPr lang="el-GR" sz="1800" dirty="0"/>
          </a:p>
          <a:p>
            <a:pPr lvl="1"/>
            <a:r>
              <a:rPr lang="el-GR" sz="1800" dirty="0"/>
              <a:t>Διαφορετικό όγκο </a:t>
            </a:r>
            <a:r>
              <a:rPr lang="el-GR" sz="1800" dirty="0" smtClean="0"/>
              <a:t>κατανομής</a:t>
            </a:r>
            <a:r>
              <a:rPr lang="en-US" sz="1800" dirty="0" smtClean="0"/>
              <a:t>.</a:t>
            </a:r>
            <a:endParaRPr lang="el-GR" sz="1800" dirty="0"/>
          </a:p>
          <a:p>
            <a:pPr lvl="1"/>
            <a:r>
              <a:rPr lang="el-GR" sz="1800" dirty="0"/>
              <a:t>Διαφορετική πρωτεϊνική </a:t>
            </a:r>
            <a:r>
              <a:rPr lang="el-GR" sz="1800" dirty="0" smtClean="0"/>
              <a:t>σύνδεση</a:t>
            </a:r>
            <a:r>
              <a:rPr lang="en-US" sz="1800" dirty="0" smtClean="0"/>
              <a:t>.</a:t>
            </a:r>
            <a:endParaRPr lang="el-GR" sz="1800" dirty="0"/>
          </a:p>
          <a:p>
            <a:pPr lvl="1"/>
            <a:r>
              <a:rPr lang="el-GR" sz="1800" dirty="0"/>
              <a:t>Διαφορετικό </a:t>
            </a:r>
            <a:r>
              <a:rPr lang="el-GR" sz="1800" dirty="0" smtClean="0"/>
              <a:t>μεταβολισμό</a:t>
            </a:r>
            <a:r>
              <a:rPr lang="en-US" sz="1800" dirty="0" smtClean="0"/>
              <a:t>.</a:t>
            </a:r>
            <a:endParaRPr lang="el-GR" sz="1800" dirty="0"/>
          </a:p>
          <a:p>
            <a:pPr lvl="1"/>
            <a:r>
              <a:rPr lang="el-GR" sz="1800" dirty="0"/>
              <a:t>Χαμηλότερη </a:t>
            </a:r>
            <a:r>
              <a:rPr lang="el-GR" sz="1800" dirty="0" smtClean="0"/>
              <a:t>κάθαρση</a:t>
            </a:r>
            <a:r>
              <a:rPr lang="en-US" sz="1800" dirty="0" smtClean="0"/>
              <a:t>.</a:t>
            </a:r>
            <a:endParaRPr lang="el-GR" sz="1800" dirty="0"/>
          </a:p>
          <a:p>
            <a:r>
              <a:rPr lang="el-GR" sz="2200" b="1" dirty="0">
                <a:solidFill>
                  <a:srgbClr val="820000"/>
                </a:solidFill>
              </a:rPr>
              <a:t>Μεγαλύτερη </a:t>
            </a:r>
            <a:r>
              <a:rPr lang="el-GR" sz="2200" b="1" dirty="0" smtClean="0">
                <a:solidFill>
                  <a:srgbClr val="820000"/>
                </a:solidFill>
              </a:rPr>
              <a:t>βιοδιαθεσιμότητα</a:t>
            </a:r>
            <a:r>
              <a:rPr lang="en-US" sz="2200" b="1" dirty="0" smtClean="0">
                <a:solidFill>
                  <a:srgbClr val="820000"/>
                </a:solidFill>
              </a:rPr>
              <a:t>.</a:t>
            </a:r>
            <a:r>
              <a:rPr lang="el-GR" sz="2200" b="1" dirty="0" smtClean="0">
                <a:solidFill>
                  <a:srgbClr val="820000"/>
                </a:solidFill>
              </a:rPr>
              <a:t> </a:t>
            </a:r>
            <a:endParaRPr lang="el-GR" sz="2200" b="1" dirty="0">
              <a:solidFill>
                <a:srgbClr val="820000"/>
              </a:solidFill>
            </a:endParaRPr>
          </a:p>
          <a:p>
            <a:r>
              <a:rPr lang="el-GR" sz="2200" b="1" dirty="0" smtClean="0"/>
              <a:t>Κατά </a:t>
            </a:r>
            <a:r>
              <a:rPr lang="el-GR" sz="2200" b="1" dirty="0"/>
              <a:t>τη χορήγηση της ίδιας δόσης πιθανόν οι γυναίκες να εκτίθενται σε υψηλότερα επίπεδα για μεγαλύτερο χρονικό </a:t>
            </a:r>
            <a:r>
              <a:rPr lang="el-GR" sz="2200" b="1" dirty="0" smtClean="0"/>
              <a:t>διάστημα</a:t>
            </a:r>
            <a:r>
              <a:rPr lang="en-US" sz="2200" b="1" dirty="0" smtClean="0"/>
              <a:t>.</a:t>
            </a:r>
            <a:endParaRPr lang="el-GR" sz="2200" b="1" dirty="0"/>
          </a:p>
          <a:p>
            <a:endParaRPr lang="el-GR" sz="22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6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Φαρμακοκινητικές</a:t>
            </a:r>
            <a:r>
              <a:rPr lang="el-GR" dirty="0"/>
              <a:t> μεταβολές στην </a:t>
            </a:r>
            <a:r>
              <a:rPr lang="el-GR" dirty="0" smtClean="0"/>
              <a:t>κύηση</a:t>
            </a:r>
            <a:endParaRPr lang="el-GR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15000"/>
              </a:spcBef>
            </a:pPr>
            <a:r>
              <a:rPr lang="el-GR" altLang="el-GR" sz="2400" dirty="0" smtClean="0">
                <a:solidFill>
                  <a:schemeClr val="tx1"/>
                </a:solidFill>
              </a:rPr>
              <a:t>Βάρος σώματος 50</a:t>
            </a:r>
            <a:r>
              <a:rPr lang="en-US" altLang="el-GR" sz="2400" dirty="0" smtClean="0">
                <a:solidFill>
                  <a:schemeClr val="tx1"/>
                </a:solidFill>
              </a:rPr>
              <a:t>kg </a:t>
            </a:r>
            <a:r>
              <a:rPr lang="en-US" altLang="el-GR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↗</a:t>
            </a:r>
            <a:r>
              <a:rPr lang="en-US" altLang="el-GR" sz="2400" dirty="0" smtClean="0">
                <a:solidFill>
                  <a:schemeClr val="tx1"/>
                </a:solidFill>
              </a:rPr>
              <a:t>60kg.</a:t>
            </a:r>
            <a:endParaRPr lang="en-US" altLang="el-GR" sz="2400" dirty="0" smtClean="0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</a:pPr>
            <a:r>
              <a:rPr lang="el-GR" altLang="el-GR" sz="2400" dirty="0" smtClean="0">
                <a:solidFill>
                  <a:schemeClr val="tx1"/>
                </a:solidFill>
              </a:rPr>
              <a:t>Ολικό Η</a:t>
            </a:r>
            <a:r>
              <a:rPr lang="el-GR" altLang="el-GR" sz="2400" baseline="-25000" dirty="0" smtClean="0">
                <a:solidFill>
                  <a:schemeClr val="tx1"/>
                </a:solidFill>
              </a:rPr>
              <a:t>2</a:t>
            </a:r>
            <a:r>
              <a:rPr lang="el-GR" altLang="el-GR" sz="2400" dirty="0" smtClean="0">
                <a:solidFill>
                  <a:schemeClr val="tx1"/>
                </a:solidFill>
              </a:rPr>
              <a:t>Ο σώματος</a:t>
            </a:r>
            <a:r>
              <a:rPr lang="en-US" altLang="el-GR" sz="2400" dirty="0" smtClean="0">
                <a:solidFill>
                  <a:schemeClr val="tx1"/>
                </a:solidFill>
              </a:rPr>
              <a:t>:</a:t>
            </a:r>
            <a:r>
              <a:rPr lang="el-GR" altLang="el-GR" sz="2400" dirty="0" smtClean="0">
                <a:solidFill>
                  <a:schemeClr val="tx1"/>
                </a:solidFill>
              </a:rPr>
              <a:t> εξωκυττάριο υγρό 11 </a:t>
            </a:r>
            <a:r>
              <a:rPr lang="en-US" altLang="el-GR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↗</a:t>
            </a:r>
            <a:r>
              <a:rPr lang="el-GR" altLang="el-GR" sz="2400" dirty="0" smtClean="0">
                <a:solidFill>
                  <a:schemeClr val="tx1"/>
                </a:solidFill>
              </a:rPr>
              <a:t> 15, </a:t>
            </a:r>
          </a:p>
          <a:p>
            <a:pPr marL="0" indent="0" algn="l" eaLnBrk="1" hangingPunct="1">
              <a:spcBef>
                <a:spcPct val="15000"/>
              </a:spcBef>
              <a:buNone/>
            </a:pPr>
            <a:r>
              <a:rPr lang="el-GR" altLang="el-GR" sz="2400" dirty="0">
                <a:solidFill>
                  <a:schemeClr val="tx1"/>
                </a:solidFill>
              </a:rPr>
              <a:t>	</a:t>
            </a:r>
            <a:r>
              <a:rPr lang="el-GR" altLang="el-GR" sz="2400" dirty="0" smtClean="0">
                <a:solidFill>
                  <a:schemeClr val="tx1"/>
                </a:solidFill>
              </a:rPr>
              <a:t>πλάσμα:  2.5 </a:t>
            </a:r>
            <a:r>
              <a:rPr lang="en-US" altLang="el-GR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↗</a:t>
            </a:r>
            <a:r>
              <a:rPr lang="el-GR" altLang="el-GR" sz="2400" dirty="0" smtClean="0">
                <a:solidFill>
                  <a:schemeClr val="tx1"/>
                </a:solidFill>
              </a:rPr>
              <a:t> 3.8 </a:t>
            </a:r>
            <a:r>
              <a:rPr lang="en-US" altLang="el-GR" sz="2400" dirty="0" smtClean="0">
                <a:solidFill>
                  <a:schemeClr val="tx1"/>
                </a:solidFill>
              </a:rPr>
              <a:t>lt.</a:t>
            </a:r>
            <a:endParaRPr lang="en-US" altLang="el-GR" sz="2400" dirty="0" smtClean="0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</a:pPr>
            <a:r>
              <a:rPr lang="el-GR" altLang="el-GR" sz="2400" dirty="0" smtClean="0">
                <a:solidFill>
                  <a:schemeClr val="tx1"/>
                </a:solidFill>
              </a:rPr>
              <a:t>Λίπος </a:t>
            </a:r>
            <a:r>
              <a:rPr lang="en-US" altLang="el-GR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↗</a:t>
            </a:r>
            <a:r>
              <a:rPr lang="el-GR" altLang="el-GR" sz="2400" dirty="0" smtClean="0">
                <a:solidFill>
                  <a:schemeClr val="tx1"/>
                </a:solidFill>
              </a:rPr>
              <a:t> 25%  </a:t>
            </a:r>
            <a:r>
              <a:rPr lang="el-GR" altLang="el-GR" sz="24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l-GR" altLang="el-GR" sz="2400" dirty="0" err="1" smtClean="0">
                <a:solidFill>
                  <a:schemeClr val="tx1"/>
                </a:solidFill>
              </a:rPr>
              <a:t>κατακράτηση</a:t>
            </a:r>
            <a:r>
              <a:rPr lang="el-GR" altLang="el-GR" sz="2400" dirty="0" smtClean="0">
                <a:solidFill>
                  <a:schemeClr val="tx1"/>
                </a:solidFill>
              </a:rPr>
              <a:t> λιποδιαλυτών </a:t>
            </a:r>
            <a:r>
              <a:rPr lang="el-GR" altLang="el-GR" sz="2400" dirty="0" smtClean="0">
                <a:solidFill>
                  <a:schemeClr val="tx1"/>
                </a:solidFill>
              </a:rPr>
              <a:t>ουσιών</a:t>
            </a:r>
            <a:r>
              <a:rPr lang="en-US" altLang="el-GR" sz="2400" dirty="0" smtClean="0">
                <a:solidFill>
                  <a:schemeClr val="tx1"/>
                </a:solidFill>
              </a:rPr>
              <a:t>.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</a:pPr>
            <a:r>
              <a:rPr lang="el-GR" altLang="el-GR" sz="2400" dirty="0" smtClean="0">
                <a:solidFill>
                  <a:schemeClr val="tx1"/>
                </a:solidFill>
              </a:rPr>
              <a:t>Καρδιακή παροχή </a:t>
            </a:r>
            <a:r>
              <a:rPr lang="en-US" altLang="el-GR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↗</a:t>
            </a:r>
            <a:r>
              <a:rPr lang="el-GR" altLang="el-GR" sz="2400" dirty="0" smtClean="0">
                <a:solidFill>
                  <a:schemeClr val="tx1"/>
                </a:solidFill>
              </a:rPr>
              <a:t> </a:t>
            </a:r>
            <a:r>
              <a:rPr lang="en-US" altLang="el-GR" sz="2400" dirty="0" smtClean="0">
                <a:solidFill>
                  <a:schemeClr val="tx1"/>
                </a:solidFill>
              </a:rPr>
              <a:t>.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</a:pPr>
            <a:r>
              <a:rPr lang="el-GR" altLang="el-GR" sz="2400" dirty="0" smtClean="0">
                <a:solidFill>
                  <a:schemeClr val="tx1"/>
                </a:solidFill>
              </a:rPr>
              <a:t>Όγκος κατανομής </a:t>
            </a:r>
            <a:r>
              <a:rPr lang="en-US" altLang="el-GR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↗</a:t>
            </a:r>
            <a:r>
              <a:rPr lang="el-GR" altLang="el-GR" sz="2400" dirty="0" smtClean="0">
                <a:solidFill>
                  <a:schemeClr val="tx1"/>
                </a:solidFill>
              </a:rPr>
              <a:t> </a:t>
            </a:r>
            <a:r>
              <a:rPr lang="en-US" altLang="el-GR" sz="2400" dirty="0" smtClean="0">
                <a:solidFill>
                  <a:schemeClr val="tx1"/>
                </a:solidFill>
              </a:rPr>
              <a:t>.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</a:pPr>
            <a:r>
              <a:rPr lang="el-GR" altLang="el-GR" sz="2400" dirty="0" smtClean="0">
                <a:solidFill>
                  <a:schemeClr val="tx1"/>
                </a:solidFill>
              </a:rPr>
              <a:t>Νεφρική πλασματική ροή </a:t>
            </a:r>
            <a:r>
              <a:rPr lang="en-US" altLang="el-GR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↗.</a:t>
            </a:r>
            <a:endParaRPr lang="en-US" altLang="el-GR" sz="240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15000"/>
              </a:spcBef>
            </a:pPr>
            <a:r>
              <a:rPr lang="el-GR" altLang="el-GR" sz="2400" dirty="0" smtClean="0">
                <a:solidFill>
                  <a:schemeClr val="tx1"/>
                </a:solidFill>
              </a:rPr>
              <a:t>Αιματική ροή παλαμών(Χ6) και πελμάτων(Χ2) </a:t>
            </a:r>
            <a:r>
              <a:rPr lang="en-US" altLang="el-GR" sz="24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↗.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GB" altLang="el-GR" sz="2400" dirty="0" smtClean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0" y="4797152"/>
            <a:ext cx="3744416" cy="1944216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60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Πόσο επικίνδυνα είναι τα φάρμακα στην εγκυμοσύνη;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2703" y="616802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FDA, </a:t>
            </a:r>
            <a:r>
              <a:rPr lang="en-US" sz="1400" dirty="0">
                <a:latin typeface="+mn-lt"/>
              </a:rPr>
              <a:t>Reviewer </a:t>
            </a:r>
            <a:r>
              <a:rPr lang="en-US" sz="1400" dirty="0" smtClean="0">
                <a:latin typeface="+mn-lt"/>
              </a:rPr>
              <a:t>Guidance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Evaluating </a:t>
            </a:r>
            <a:r>
              <a:rPr lang="en-US" sz="1400" dirty="0">
                <a:latin typeface="+mn-lt"/>
              </a:rPr>
              <a:t>the Risks of Drug</a:t>
            </a:r>
          </a:p>
          <a:p>
            <a:r>
              <a:rPr lang="en-US" sz="1400" dirty="0">
                <a:latin typeface="+mn-lt"/>
              </a:rPr>
              <a:t>Exposure in </a:t>
            </a:r>
            <a:r>
              <a:rPr lang="en-US" sz="1400" dirty="0" smtClean="0">
                <a:latin typeface="+mn-lt"/>
              </a:rPr>
              <a:t>Human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Pregnancies, 2005</a:t>
            </a:r>
            <a:endParaRPr lang="el-GR" sz="1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300" dirty="0"/>
              <a:t>Περίπου το </a:t>
            </a:r>
            <a:r>
              <a:rPr lang="el-GR" sz="2300" b="1" dirty="0">
                <a:solidFill>
                  <a:srgbClr val="820000"/>
                </a:solidFill>
              </a:rPr>
              <a:t>4% </a:t>
            </a:r>
            <a:r>
              <a:rPr lang="en-US" sz="2300" b="1" dirty="0">
                <a:solidFill>
                  <a:srgbClr val="820000"/>
                </a:solidFill>
              </a:rPr>
              <a:t>(1/28) </a:t>
            </a:r>
            <a:r>
              <a:rPr lang="el-GR" sz="2300" dirty="0"/>
              <a:t>των βρεφών γεννιούνται κάθε χρόνο με κάποια εκ γενετής ή συγγενής ανωμαλία </a:t>
            </a:r>
            <a:r>
              <a:rPr lang="en-US" sz="2300" dirty="0"/>
              <a:t>(March of Dimes 2001).</a:t>
            </a:r>
            <a:r>
              <a:rPr lang="el-GR" sz="2300" dirty="0"/>
              <a:t> Για το 65% η αιτιολογία είναι άγνωστη…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300" dirty="0" smtClean="0"/>
              <a:t>Το </a:t>
            </a:r>
            <a:r>
              <a:rPr lang="el-GR" sz="2300" b="1" dirty="0">
                <a:solidFill>
                  <a:srgbClr val="820000"/>
                </a:solidFill>
              </a:rPr>
              <a:t>1% </a:t>
            </a:r>
            <a:r>
              <a:rPr lang="el-GR" sz="2300" dirty="0"/>
              <a:t>οφείλεται σε χημικούς παράγοντες, συμπεριλαμβανομένων των </a:t>
            </a:r>
            <a:r>
              <a:rPr lang="el-GR" sz="2300" b="1" dirty="0">
                <a:solidFill>
                  <a:srgbClr val="820000"/>
                </a:solidFill>
              </a:rPr>
              <a:t>φαρμάκων.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300" dirty="0" smtClean="0"/>
              <a:t>Από </a:t>
            </a:r>
            <a:r>
              <a:rPr lang="el-GR" sz="2300" dirty="0"/>
              <a:t>τα χιλιάδες φάρμακα που κυκλοφορούν περίπου </a:t>
            </a:r>
            <a:r>
              <a:rPr lang="el-GR" sz="2300" b="1" dirty="0">
                <a:solidFill>
                  <a:srgbClr val="820000"/>
                </a:solidFill>
              </a:rPr>
              <a:t>20 κατηγορίες φαρμάκων έχουν γνωστή τερατογόνο δράση όταν </a:t>
            </a:r>
            <a:r>
              <a:rPr lang="el-GR" sz="2300" dirty="0"/>
              <a:t>χορηγούνται σε κλινικές δόσεις στους ανθρώπους (π.χ. </a:t>
            </a:r>
            <a:r>
              <a:rPr lang="el-GR" sz="2300" i="1" dirty="0"/>
              <a:t>αντιεπιληπτικά, </a:t>
            </a:r>
            <a:r>
              <a:rPr lang="el-GR" sz="2300" i="1" dirty="0" err="1"/>
              <a:t>αντινεοπλασματικά</a:t>
            </a:r>
            <a:r>
              <a:rPr lang="el-GR" sz="2300" i="1" dirty="0"/>
              <a:t>, </a:t>
            </a:r>
            <a:r>
              <a:rPr lang="el-GR" sz="2300" i="1" dirty="0" err="1"/>
              <a:t>ρετινοειδή</a:t>
            </a:r>
            <a:r>
              <a:rPr lang="el-GR" sz="23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300" dirty="0" smtClean="0"/>
              <a:t>Σύμφωνα </a:t>
            </a:r>
            <a:r>
              <a:rPr lang="el-GR" sz="2300" dirty="0"/>
              <a:t>με μελέτες το </a:t>
            </a:r>
            <a:r>
              <a:rPr lang="el-GR" sz="2300" b="1" dirty="0">
                <a:solidFill>
                  <a:srgbClr val="820000"/>
                </a:solidFill>
              </a:rPr>
              <a:t>50-80% </a:t>
            </a:r>
            <a:r>
              <a:rPr lang="el-GR" sz="2300" dirty="0"/>
              <a:t>των εγκύων λαμβάνουν </a:t>
            </a:r>
            <a:r>
              <a:rPr lang="el-GR" sz="2300" dirty="0" smtClean="0"/>
              <a:t>συνταγογραφούμενα </a:t>
            </a:r>
            <a:r>
              <a:rPr lang="el-GR" sz="2300" dirty="0"/>
              <a:t>φάρμακα στις ΗΠΑ.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300" dirty="0"/>
              <a:t>Περίπου το </a:t>
            </a:r>
            <a:r>
              <a:rPr lang="el-GR" sz="2300" b="1" dirty="0">
                <a:solidFill>
                  <a:srgbClr val="820000"/>
                </a:solidFill>
              </a:rPr>
              <a:t>30% </a:t>
            </a:r>
            <a:r>
              <a:rPr lang="el-GR" sz="2300" dirty="0"/>
              <a:t>των εγκύων λαμβάνουν ψυχοτρόπα φάρμακα για κάποιο λόγο. </a:t>
            </a:r>
          </a:p>
          <a:p>
            <a:endParaRPr lang="el-GR" sz="23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5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99592" y="6550221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Source: March of Dimes, National Perinatal </a:t>
            </a:r>
            <a:r>
              <a:rPr lang="en-US" sz="1400" dirty="0" smtClean="0">
                <a:latin typeface="+mn-lt"/>
              </a:rPr>
              <a:t>Statistics</a:t>
            </a:r>
            <a:r>
              <a:rPr lang="el-GR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dirty="0">
                <a:latin typeface="+mn-lt"/>
              </a:rPr>
              <a:t>http://www.modimes.com)</a:t>
            </a:r>
            <a:endParaRPr lang="el-GR" sz="14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571726"/>
            <a:ext cx="4824536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Ενημέρωση γυναικών σε αναπαραγωγική ηλικία και εγκύων</a:t>
            </a:r>
            <a:endParaRPr lang="en-US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Τερατογόνο δράση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51312"/>
          </a:xfrm>
        </p:spPr>
        <p:txBody>
          <a:bodyPr>
            <a:noAutofit/>
          </a:bodyPr>
          <a:lstStyle/>
          <a:p>
            <a:r>
              <a:rPr lang="el-GR" sz="2400" dirty="0"/>
              <a:t>Εμφανίζουν τα φάρμακα τα οποία υπό συνθήκες έκθεσης μπορεί να προκαλέσουν ανωμαλίες στην ανάπτυξη του εμβρύου</a:t>
            </a:r>
            <a:r>
              <a:rPr lang="el-GR" sz="2400" dirty="0" smtClean="0"/>
              <a:t>.</a:t>
            </a:r>
          </a:p>
          <a:p>
            <a:r>
              <a:rPr lang="el-GR" sz="2400" b="1" dirty="0">
                <a:solidFill>
                  <a:srgbClr val="820000"/>
                </a:solidFill>
              </a:rPr>
              <a:t>Ποιοι παράγοντες παίζουν ρόλο;</a:t>
            </a:r>
          </a:p>
          <a:p>
            <a:pPr lvl="1">
              <a:buFont typeface="+mj-lt"/>
              <a:buAutoNum type="arabicPeriod"/>
            </a:pPr>
            <a:r>
              <a:rPr lang="el-GR" sz="2400" dirty="0"/>
              <a:t>Φυσικοχημικές ιδιότητες του </a:t>
            </a:r>
            <a:r>
              <a:rPr lang="el-GR" sz="2400" dirty="0" smtClean="0"/>
              <a:t>φαρμάκου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buFont typeface="+mj-lt"/>
              <a:buAutoNum type="arabicPeriod"/>
            </a:pPr>
            <a:r>
              <a:rPr lang="el-GR" sz="2400" dirty="0"/>
              <a:t>Δόση και ισχύς </a:t>
            </a:r>
            <a:r>
              <a:rPr lang="el-GR" sz="2400" dirty="0" smtClean="0"/>
              <a:t>φαρμάκου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buFont typeface="+mj-lt"/>
              <a:buAutoNum type="arabicPeriod"/>
            </a:pPr>
            <a:r>
              <a:rPr lang="el-GR" sz="2400" dirty="0"/>
              <a:t>Διάρκεια και συχνότητα </a:t>
            </a:r>
            <a:r>
              <a:rPr lang="el-GR" sz="2400" dirty="0" smtClean="0"/>
              <a:t>θεραπείας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buFont typeface="+mj-lt"/>
              <a:buAutoNum type="arabicPeriod"/>
            </a:pPr>
            <a:r>
              <a:rPr lang="el-GR" sz="2400" dirty="0"/>
              <a:t>Οδός </a:t>
            </a:r>
            <a:r>
              <a:rPr lang="el-GR" sz="2400" dirty="0" smtClean="0"/>
              <a:t>χορήγησης</a:t>
            </a:r>
            <a:r>
              <a:rPr lang="en-US" sz="2400" dirty="0" smtClean="0"/>
              <a:t>.</a:t>
            </a:r>
            <a:endParaRPr lang="el-GR" sz="2400" dirty="0"/>
          </a:p>
          <a:p>
            <a:pPr lvl="1">
              <a:buFont typeface="+mj-lt"/>
              <a:buAutoNum type="arabicPeriod"/>
            </a:pPr>
            <a:r>
              <a:rPr lang="el-GR" sz="2400" dirty="0"/>
              <a:t>Περίοδος κυήσεως</a:t>
            </a:r>
            <a:r>
              <a:rPr lang="en-US" sz="2400" dirty="0"/>
              <a:t> </a:t>
            </a:r>
            <a:r>
              <a:rPr lang="el-GR" sz="2400" dirty="0" smtClean="0"/>
              <a:t>(</a:t>
            </a:r>
            <a:r>
              <a:rPr lang="el-GR" sz="2400" dirty="0"/>
              <a:t>π.χ. θαλιδομίδη 24-36 ημέρα κυήσεως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57346" name="Picture 2" descr="https://pixabay.com/static/uploads/photo/2014/03/25/16/24/medicine-296966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36912"/>
            <a:ext cx="1348708" cy="13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3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75" y="980728"/>
            <a:ext cx="7556450" cy="474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82209" y="5730497"/>
            <a:ext cx="87795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1800" dirty="0">
                <a:solidFill>
                  <a:schemeClr val="tx1"/>
                </a:solidFill>
                <a:latin typeface="+mn-lt"/>
              </a:rPr>
              <a:t>Το σχήμα δείχνει την </a:t>
            </a:r>
            <a:r>
              <a:rPr lang="el-GR" altLang="el-GR" sz="1800" dirty="0" smtClean="0">
                <a:solidFill>
                  <a:schemeClr val="tx1"/>
                </a:solidFill>
                <a:latin typeface="+mn-lt"/>
              </a:rPr>
              <a:t>κριτική (</a:t>
            </a:r>
            <a:r>
              <a:rPr lang="el-GR" altLang="el-GR" sz="1800" dirty="0">
                <a:solidFill>
                  <a:schemeClr val="tx1"/>
                </a:solidFill>
                <a:latin typeface="+mn-lt"/>
              </a:rPr>
              <a:t>κόκκινη μπάρα) και λιγότερο </a:t>
            </a:r>
            <a:r>
              <a:rPr lang="el-GR" altLang="el-GR" sz="1800" dirty="0" smtClean="0">
                <a:solidFill>
                  <a:schemeClr val="tx1"/>
                </a:solidFill>
                <a:latin typeface="+mn-lt"/>
              </a:rPr>
              <a:t>κριτική (</a:t>
            </a:r>
            <a:r>
              <a:rPr lang="el-GR" altLang="el-GR" sz="1800" dirty="0">
                <a:solidFill>
                  <a:schemeClr val="tx1"/>
                </a:solidFill>
                <a:latin typeface="+mn-lt"/>
              </a:rPr>
              <a:t>κίτρινη μπάρα) </a:t>
            </a:r>
          </a:p>
          <a:p>
            <a:pPr algn="ctr" eaLnBrk="1" hangingPunct="1"/>
            <a:r>
              <a:rPr lang="el-GR" altLang="el-GR" sz="1800" dirty="0">
                <a:solidFill>
                  <a:schemeClr val="tx1"/>
                </a:solidFill>
                <a:latin typeface="+mn-lt"/>
              </a:rPr>
              <a:t>περίοδο ανάπτυξης ορισμένων  οργάνων του εμβρύου. Φαίνεται καθαρά ότι ο εγκέφαλος, </a:t>
            </a:r>
          </a:p>
          <a:p>
            <a:pPr algn="ctr" eaLnBrk="1" hangingPunct="1"/>
            <a:r>
              <a:rPr lang="el-GR" altLang="el-GR" sz="1800" dirty="0">
                <a:solidFill>
                  <a:schemeClr val="tx1"/>
                </a:solidFill>
                <a:latin typeface="+mn-lt"/>
              </a:rPr>
              <a:t>όπως και άλλα όργανα αναπτύσσονται μέχρι το τέλος της </a:t>
            </a:r>
            <a:r>
              <a:rPr lang="el-GR" altLang="el-GR" sz="1800" dirty="0" smtClean="0">
                <a:solidFill>
                  <a:schemeClr val="tx1"/>
                </a:solidFill>
                <a:latin typeface="+mn-lt"/>
              </a:rPr>
              <a:t>κύησης</a:t>
            </a:r>
            <a:r>
              <a:rPr lang="en-US" altLang="el-GR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altLang="el-G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Ανάπτυξη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3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Κατηγορίες γενετικών ανωμαλιών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8304" y="3963078"/>
            <a:ext cx="15602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FDA, </a:t>
            </a:r>
            <a:r>
              <a:rPr lang="en-US" sz="1400" dirty="0">
                <a:latin typeface="+mn-lt"/>
              </a:rPr>
              <a:t>Reviewer </a:t>
            </a:r>
            <a:r>
              <a:rPr lang="en-US" sz="1400" dirty="0" smtClean="0">
                <a:latin typeface="+mn-lt"/>
              </a:rPr>
              <a:t>Guidance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Evaluating </a:t>
            </a:r>
            <a:r>
              <a:rPr lang="en-US" sz="1400" dirty="0">
                <a:latin typeface="+mn-lt"/>
              </a:rPr>
              <a:t>the Risks of Drug</a:t>
            </a:r>
          </a:p>
          <a:p>
            <a:r>
              <a:rPr lang="en-US" sz="1400" dirty="0">
                <a:latin typeface="+mn-lt"/>
              </a:rPr>
              <a:t>Exposure in </a:t>
            </a:r>
            <a:r>
              <a:rPr lang="en-US" sz="1400" dirty="0" smtClean="0">
                <a:latin typeface="+mn-lt"/>
              </a:rPr>
              <a:t>Human</a:t>
            </a:r>
            <a:r>
              <a:rPr lang="el-GR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Pregnancies, 2005</a:t>
            </a:r>
            <a:endParaRPr lang="el-GR" sz="1400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123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Καρδιαγγειακές: </a:t>
            </a:r>
            <a:r>
              <a:rPr lang="el-GR" sz="2400" dirty="0"/>
              <a:t>1 στις 115 </a:t>
            </a:r>
            <a:r>
              <a:rPr lang="el-GR" sz="2400" dirty="0" smtClean="0"/>
              <a:t>γεννήσεις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b="1" dirty="0" err="1">
                <a:solidFill>
                  <a:srgbClr val="820000"/>
                </a:solidFill>
              </a:rPr>
              <a:t>Μυοσκελετικές</a:t>
            </a:r>
            <a:r>
              <a:rPr lang="el-GR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1 στις 130 </a:t>
            </a:r>
            <a:r>
              <a:rPr lang="el-GR" sz="2400" dirty="0" smtClean="0"/>
              <a:t>γεννήσεις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Γενετικά όργανα και ουροποιητικό: </a:t>
            </a:r>
            <a:r>
              <a:rPr lang="el-GR" sz="2400" dirty="0"/>
              <a:t>1 στις 135 </a:t>
            </a:r>
            <a:r>
              <a:rPr lang="el-GR" sz="2400" dirty="0" smtClean="0"/>
              <a:t>γεννήσεις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Νευρικό σύστημα και μάτια: </a:t>
            </a:r>
            <a:r>
              <a:rPr lang="el-GR" sz="2400" dirty="0"/>
              <a:t>1 στις 235 </a:t>
            </a:r>
            <a:r>
              <a:rPr lang="el-GR" sz="2400" dirty="0" smtClean="0"/>
              <a:t>γεννήσεις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Αναπνευστικό σύστημα: </a:t>
            </a:r>
            <a:r>
              <a:rPr lang="el-GR" sz="2400" dirty="0"/>
              <a:t>1 στις 900 </a:t>
            </a:r>
            <a:r>
              <a:rPr lang="el-GR" sz="2400" dirty="0" smtClean="0"/>
              <a:t>γεννήσεις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Μεταβολικές διαταραχές: </a:t>
            </a:r>
            <a:r>
              <a:rPr lang="el-GR" sz="2400" dirty="0"/>
              <a:t>1 στις 3,500 </a:t>
            </a:r>
            <a:r>
              <a:rPr lang="el-GR" sz="2400" dirty="0" smtClean="0"/>
              <a:t>γεννήσεις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l-GR" sz="2400" dirty="0"/>
          </a:p>
        </p:txBody>
      </p:sp>
      <p:pic>
        <p:nvPicPr>
          <p:cNvPr id="58370" name="Picture 2" descr="File:Spina bifida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5" y="3933056"/>
            <a:ext cx="30956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File:Hydrocephal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15090" r="6206" b="3822"/>
          <a:stretch/>
        </p:blipFill>
        <p:spPr bwMode="auto">
          <a:xfrm>
            <a:off x="4355976" y="3954020"/>
            <a:ext cx="2640341" cy="24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7795" y="6396335"/>
            <a:ext cx="2369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Spina bifida-web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CFCF"/>
              </a:rPr>
              <a:t>CFCF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CC0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1.0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4886" y="6396335"/>
            <a:ext cx="2802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Hydrocephalus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8" tooltip="User:Lucien Monfils"/>
              </a:rPr>
              <a:t>Lucien </a:t>
            </a:r>
            <a:r>
              <a:rPr lang="en-US" sz="1200" dirty="0" err="1">
                <a:latin typeface="+mn-lt"/>
                <a:hlinkClick r:id="rId8" tooltip="User:Lucien Monfils"/>
              </a:rPr>
              <a:t>Monfils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9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3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Κίνδυνος/όφελος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Κανένα φάρμακο </a:t>
            </a:r>
            <a:r>
              <a:rPr lang="el-GR" sz="2400" b="1" dirty="0" smtClean="0">
                <a:solidFill>
                  <a:schemeClr val="tx1"/>
                </a:solidFill>
              </a:rPr>
              <a:t>δεν πρέπει να χορηγείται </a:t>
            </a:r>
            <a:r>
              <a:rPr lang="el-GR" sz="2400" dirty="0" smtClean="0">
                <a:solidFill>
                  <a:schemeClr val="tx1"/>
                </a:solidFill>
              </a:rPr>
              <a:t>στην κύηση/γαλουχία αν δεν υπάρχει σοβαρή ένδειξη.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Είναι σημαντικό να </a:t>
            </a:r>
            <a:r>
              <a:rPr lang="el-GR" sz="2400" b="1" dirty="0" smtClean="0">
                <a:solidFill>
                  <a:srgbClr val="820000"/>
                </a:solidFill>
              </a:rPr>
              <a:t>επιλέγονται ουσίες </a:t>
            </a:r>
            <a:r>
              <a:rPr lang="el-GR" sz="2400" dirty="0" smtClean="0">
                <a:solidFill>
                  <a:schemeClr val="tx1"/>
                </a:solidFill>
              </a:rPr>
              <a:t>που είναι όσο το δυνατόν περισσότερο ασφαλείς και ανεκτές.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Η </a:t>
            </a:r>
            <a:r>
              <a:rPr lang="en-US" sz="2400" i="1" dirty="0" smtClean="0">
                <a:solidFill>
                  <a:schemeClr val="tx1"/>
                </a:solidFill>
              </a:rPr>
              <a:t>per </a:t>
            </a:r>
            <a:r>
              <a:rPr lang="en-US" sz="2400" i="1" dirty="0" err="1" smtClean="0">
                <a:solidFill>
                  <a:schemeClr val="tx1"/>
                </a:solidFill>
              </a:rPr>
              <a:t>os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χορήγηση πρέπει να προτιμάται όπου είναι δυνατόν.</a:t>
            </a:r>
          </a:p>
          <a:p>
            <a:r>
              <a:rPr lang="el-GR" sz="2400" dirty="0" smtClean="0">
                <a:solidFill>
                  <a:schemeClr val="tx1"/>
                </a:solidFill>
              </a:rPr>
              <a:t>Πρέπει </a:t>
            </a:r>
            <a:r>
              <a:rPr lang="el-GR" sz="2400" dirty="0">
                <a:solidFill>
                  <a:schemeClr val="tx1"/>
                </a:solidFill>
              </a:rPr>
              <a:t>να λαμβάνονται </a:t>
            </a:r>
            <a:r>
              <a:rPr lang="el-GR" sz="2400" dirty="0" smtClean="0">
                <a:solidFill>
                  <a:schemeClr val="tx1"/>
                </a:solidFill>
              </a:rPr>
              <a:t>υπόψη οι </a:t>
            </a:r>
            <a:r>
              <a:rPr lang="el-GR" sz="2400" b="1" dirty="0" smtClean="0">
                <a:solidFill>
                  <a:srgbClr val="820000"/>
                </a:solidFill>
              </a:rPr>
              <a:t>ιδιότητες του φαρμάκου </a:t>
            </a:r>
            <a:r>
              <a:rPr lang="el-GR" sz="2400" dirty="0" smtClean="0">
                <a:solidFill>
                  <a:schemeClr val="tx1"/>
                </a:solidFill>
              </a:rPr>
              <a:t>ως προς τη διαπερατότητα μέσω του πλακούντα.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548" y="4366383"/>
            <a:ext cx="6120680" cy="19389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Δεν υπάρχουν αρκετές κλινικές μελέτες σε εγκύους. </a:t>
            </a:r>
          </a:p>
          <a:p>
            <a:pPr algn="ctr"/>
            <a:r>
              <a:rPr lang="el-GR" sz="2000" dirty="0" smtClean="0">
                <a:latin typeface="+mn-lt"/>
              </a:rPr>
              <a:t>Η οδηγία συνήθως να  είναι η </a:t>
            </a:r>
            <a:r>
              <a:rPr lang="el-GR" sz="2000" u="sng" dirty="0" smtClean="0">
                <a:latin typeface="+mn-lt"/>
              </a:rPr>
              <a:t>αποφυγή του φαρμάκου </a:t>
            </a:r>
            <a:r>
              <a:rPr lang="el-GR" sz="2000" dirty="0" smtClean="0">
                <a:latin typeface="+mn-lt"/>
              </a:rPr>
              <a:t>για να αποφευχθεί η έκθεση του εμβρύου.</a:t>
            </a:r>
          </a:p>
          <a:p>
            <a:pPr algn="ctr"/>
            <a:r>
              <a:rPr lang="el-GR" sz="2000" dirty="0" smtClean="0">
                <a:latin typeface="+mn-lt"/>
              </a:rPr>
              <a:t>Όμως, πολλές φορές διακόπτεται η κύηση ή ο θηλασμός </a:t>
            </a: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χωρίς να υπάρχει σοβαρός κίνδυνος </a:t>
            </a:r>
            <a:r>
              <a:rPr lang="el-GR" sz="2000" dirty="0" smtClean="0">
                <a:latin typeface="+mn-lt"/>
              </a:rPr>
              <a:t>και επιστημονικά τεκμηριωμένος λόγος. </a:t>
            </a:r>
            <a:endParaRPr lang="el-GR" sz="2000" dirty="0">
              <a:latin typeface="+mn-lt"/>
            </a:endParaRPr>
          </a:p>
        </p:txBody>
      </p:sp>
      <p:pic>
        <p:nvPicPr>
          <p:cNvPr id="5" name="Picture 4" descr="depress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4328611"/>
            <a:ext cx="2014537" cy="2014537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59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Παραδείγματα όπου αναγκαστικά χορηγούνται φάρμακα κατά τη διάρκεια της κύησης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spc="0" dirty="0" smtClean="0">
                <a:solidFill>
                  <a:schemeClr val="tx1"/>
                </a:solidFill>
              </a:rPr>
              <a:t>Το </a:t>
            </a:r>
            <a:r>
              <a:rPr lang="el-GR" sz="2000" b="1" spc="0" dirty="0" err="1" smtClean="0">
                <a:solidFill>
                  <a:srgbClr val="820000"/>
                </a:solidFill>
              </a:rPr>
              <a:t>φολλικό</a:t>
            </a:r>
            <a:r>
              <a:rPr lang="el-GR" sz="2000" b="1" spc="0" dirty="0" smtClean="0">
                <a:solidFill>
                  <a:srgbClr val="820000"/>
                </a:solidFill>
              </a:rPr>
              <a:t> οξύ </a:t>
            </a:r>
            <a:r>
              <a:rPr lang="el-GR" sz="2000" spc="0" dirty="0" smtClean="0">
                <a:solidFill>
                  <a:schemeClr val="tx1"/>
                </a:solidFill>
              </a:rPr>
              <a:t>δίνεται ως συμπλήρωμα για την αποφυγή ανωμαλιών του νευρικού σωλήνα (δισχιδής ράχη</a:t>
            </a:r>
            <a:r>
              <a:rPr lang="el-GR" sz="2000" spc="0" dirty="0" smtClean="0">
                <a:solidFill>
                  <a:schemeClr val="tx1"/>
                </a:solidFill>
              </a:rPr>
              <a:t>)</a:t>
            </a:r>
            <a:r>
              <a:rPr lang="en-US" sz="2000" spc="0" dirty="0" smtClean="0">
                <a:solidFill>
                  <a:schemeClr val="tx1"/>
                </a:solidFill>
              </a:rPr>
              <a:t>.</a:t>
            </a:r>
            <a:endParaRPr lang="el-GR" sz="2000" spc="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000" spc="0" dirty="0" smtClean="0">
                <a:solidFill>
                  <a:schemeClr val="tx1"/>
                </a:solidFill>
              </a:rPr>
              <a:t>Ο υψηλός πυρετός μπορεί να είναι επιβλαβής για το έμβρυο ειδικά κατά τους πρώτους  μήνες της κύησης. Χορηγείται </a:t>
            </a:r>
            <a:r>
              <a:rPr lang="el-GR" sz="2000" b="1" spc="0" dirty="0" err="1" smtClean="0">
                <a:solidFill>
                  <a:srgbClr val="820000"/>
                </a:solidFill>
              </a:rPr>
              <a:t>παρακεταμόλη</a:t>
            </a:r>
            <a:r>
              <a:rPr lang="el-GR" sz="2000" spc="0" dirty="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l-GR" sz="2000" spc="0" dirty="0" smtClean="0">
                <a:solidFill>
                  <a:schemeClr val="tx1"/>
                </a:solidFill>
              </a:rPr>
              <a:t>Χρησιμοποιείται η </a:t>
            </a:r>
            <a:r>
              <a:rPr lang="el-GR" sz="2000" b="1" spc="0" dirty="0" smtClean="0">
                <a:solidFill>
                  <a:srgbClr val="820000"/>
                </a:solidFill>
              </a:rPr>
              <a:t>ηπαρίνη</a:t>
            </a:r>
            <a:r>
              <a:rPr lang="el-GR" sz="2000" spc="0" dirty="0" smtClean="0">
                <a:solidFill>
                  <a:schemeClr val="tx1"/>
                </a:solidFill>
              </a:rPr>
              <a:t> ως αντιπηκτικό  σε </a:t>
            </a:r>
            <a:r>
              <a:rPr lang="el-GR" sz="2000" spc="0" dirty="0" err="1" smtClean="0">
                <a:solidFill>
                  <a:schemeClr val="tx1"/>
                </a:solidFill>
              </a:rPr>
              <a:t>θρομβοφιλία</a:t>
            </a:r>
            <a:r>
              <a:rPr lang="el-GR" sz="2000" spc="0" dirty="0" smtClean="0">
                <a:solidFill>
                  <a:schemeClr val="tx1"/>
                </a:solidFill>
              </a:rPr>
              <a:t> – δεν διέρχεται μέσω του </a:t>
            </a:r>
            <a:r>
              <a:rPr lang="el-GR" sz="2000" spc="0" dirty="0" err="1" smtClean="0">
                <a:solidFill>
                  <a:schemeClr val="tx1"/>
                </a:solidFill>
              </a:rPr>
              <a:t>αιματο</a:t>
            </a:r>
            <a:r>
              <a:rPr lang="el-GR" sz="2000" spc="0" dirty="0" smtClean="0">
                <a:solidFill>
                  <a:schemeClr val="tx1"/>
                </a:solidFill>
              </a:rPr>
              <a:t>-</a:t>
            </a:r>
            <a:r>
              <a:rPr lang="el-GR" sz="2000" spc="0" dirty="0" err="1" smtClean="0">
                <a:solidFill>
                  <a:schemeClr val="tx1"/>
                </a:solidFill>
              </a:rPr>
              <a:t>πλακουντιακού</a:t>
            </a:r>
            <a:r>
              <a:rPr lang="el-GR" sz="2000" spc="0" dirty="0" smtClean="0">
                <a:solidFill>
                  <a:schemeClr val="tx1"/>
                </a:solidFill>
              </a:rPr>
              <a:t> φραγμού. </a:t>
            </a:r>
          </a:p>
          <a:p>
            <a:pPr>
              <a:spcBef>
                <a:spcPts val="600"/>
              </a:spcBef>
            </a:pPr>
            <a:r>
              <a:rPr lang="el-GR" sz="2000" spc="0" dirty="0" smtClean="0">
                <a:solidFill>
                  <a:schemeClr val="tx1"/>
                </a:solidFill>
              </a:rPr>
              <a:t>Ορισμένα φάρμακα χρησιμοποιούνται ως </a:t>
            </a:r>
            <a:r>
              <a:rPr lang="el-GR" sz="2000" spc="0" dirty="0" err="1" smtClean="0">
                <a:solidFill>
                  <a:schemeClr val="tx1"/>
                </a:solidFill>
              </a:rPr>
              <a:t>τοκολυτικά</a:t>
            </a:r>
            <a:r>
              <a:rPr lang="el-GR" sz="2000" spc="0" dirty="0" smtClean="0">
                <a:solidFill>
                  <a:schemeClr val="tx1"/>
                </a:solidFill>
              </a:rPr>
              <a:t> ή για την επαγωγή του τοκετού.</a:t>
            </a:r>
          </a:p>
          <a:p>
            <a:pPr>
              <a:spcBef>
                <a:spcPts val="600"/>
              </a:spcBef>
            </a:pPr>
            <a:r>
              <a:rPr lang="el-GR" sz="2000" b="1" spc="0" dirty="0" smtClean="0">
                <a:solidFill>
                  <a:srgbClr val="820000"/>
                </a:solidFill>
              </a:rPr>
              <a:t>Χρόνιες παθήσεις</a:t>
            </a:r>
            <a:r>
              <a:rPr lang="el-GR" sz="2000" spc="0" dirty="0" smtClean="0">
                <a:solidFill>
                  <a:schemeClr val="tx1"/>
                </a:solidFill>
              </a:rPr>
              <a:t>, όπως ο διαβήτης, οι ψυχικές/νευρολογικές διαταραχές, οι διαταραχές θυρεοειδούς, τα καρδιαγγειακά πρέπει να αντιμετωπίζονται.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b="1" spc="0" dirty="0" smtClean="0">
                <a:solidFill>
                  <a:srgbClr val="004B82"/>
                </a:solidFill>
              </a:rPr>
              <a:t>Να γίνεται αναθεώρηση της θεραπείας και προσαρμογή της δόσης </a:t>
            </a:r>
          </a:p>
          <a:p>
            <a:pPr>
              <a:spcBef>
                <a:spcPts val="600"/>
              </a:spcBef>
            </a:pPr>
            <a:r>
              <a:rPr lang="el-GR" sz="2000" spc="0" dirty="0" smtClean="0">
                <a:solidFill>
                  <a:schemeClr val="tx1"/>
                </a:solidFill>
              </a:rPr>
              <a:t>Τα περισσότερα </a:t>
            </a:r>
            <a:r>
              <a:rPr lang="el-GR" sz="2000" b="1" spc="0" dirty="0" smtClean="0">
                <a:solidFill>
                  <a:srgbClr val="820000"/>
                </a:solidFill>
              </a:rPr>
              <a:t>αντιεπιληπτικά φάρμακα </a:t>
            </a:r>
            <a:r>
              <a:rPr lang="el-GR" sz="2000" spc="0" dirty="0" smtClean="0">
                <a:solidFill>
                  <a:schemeClr val="tx1"/>
                </a:solidFill>
              </a:rPr>
              <a:t>έχουν </a:t>
            </a:r>
            <a:r>
              <a:rPr lang="el-GR" sz="2000" spc="0" dirty="0" err="1" smtClean="0">
                <a:solidFill>
                  <a:schemeClr val="tx1"/>
                </a:solidFill>
              </a:rPr>
              <a:t>τερατογόνες</a:t>
            </a:r>
            <a:r>
              <a:rPr lang="el-GR" sz="2000" spc="0" dirty="0" smtClean="0">
                <a:solidFill>
                  <a:schemeClr val="tx1"/>
                </a:solidFill>
              </a:rPr>
              <a:t> ιδιότητες. Μία σοβαρή επιληπτική κρίση μπορεί να προκαλέσει επικίνδυνη </a:t>
            </a:r>
            <a:r>
              <a:rPr lang="el-GR" sz="2000" spc="0" dirty="0" err="1" smtClean="0">
                <a:solidFill>
                  <a:schemeClr val="tx1"/>
                </a:solidFill>
              </a:rPr>
              <a:t>ανοξία</a:t>
            </a:r>
            <a:r>
              <a:rPr lang="el-GR" sz="2000" spc="0" dirty="0" smtClean="0">
                <a:solidFill>
                  <a:schemeClr val="tx1"/>
                </a:solidFill>
              </a:rPr>
              <a:t> στο έμβρυο. Επιλογή/αλλαγή αντιεπιληπτικού φαρμάκου. </a:t>
            </a:r>
            <a:endParaRPr lang="en-US" sz="2000" spc="0" dirty="0">
              <a:solidFill>
                <a:schemeClr val="tx1"/>
              </a:solidFill>
            </a:endParaRPr>
          </a:p>
          <a:p>
            <a:endParaRPr lang="en-US" sz="2000" spc="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8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Κατηγορίες φαρμάκων κατά την κύηση</a:t>
            </a:r>
            <a:endParaRPr lang="en-US" b="1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7067128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l-GR" altLang="el-GR" sz="2200" b="1" dirty="0" smtClean="0">
                <a:solidFill>
                  <a:schemeClr val="tx1"/>
                </a:solidFill>
              </a:rPr>
              <a:t>Ταξινόμηση φαρμάκων ανάλογα με την επικινδυνότητα (</a:t>
            </a:r>
            <a:r>
              <a:rPr lang="en-US" altLang="el-GR" sz="2200" b="1" dirty="0" smtClean="0">
                <a:solidFill>
                  <a:schemeClr val="tx1"/>
                </a:solidFill>
              </a:rPr>
              <a:t>FDA)</a:t>
            </a:r>
            <a:endParaRPr lang="el-GR" altLang="el-GR" sz="2200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l-GR" altLang="el-GR" sz="2200" b="1" dirty="0" smtClean="0">
                <a:solidFill>
                  <a:srgbClr val="820000"/>
                </a:solidFill>
                <a:ea typeface="Arial Unicode MS" pitchFamily="34" charset="-128"/>
                <a:cs typeface="Arial Unicode MS" pitchFamily="34" charset="-128"/>
              </a:rPr>
              <a:t>Κατηγορία Α: </a:t>
            </a:r>
            <a:endParaRPr lang="el-GR" altLang="el-GR" sz="2200" b="1" dirty="0" smtClean="0">
              <a:solidFill>
                <a:srgbClr val="820000"/>
              </a:solidFill>
            </a:endParaRPr>
          </a:p>
          <a:p>
            <a:pPr indent="-69850" eaLnBrk="1" hangingPunct="1">
              <a:buFontTx/>
              <a:buNone/>
              <a:defRPr/>
            </a:pPr>
            <a:r>
              <a:rPr lang="el-GR" altLang="el-GR" sz="2200" dirty="0" smtClean="0">
                <a:solidFill>
                  <a:schemeClr val="tx1"/>
                </a:solidFill>
              </a:rPr>
              <a:t> Θεωρείται </a:t>
            </a:r>
            <a:r>
              <a:rPr lang="el-GR" altLang="el-GR" sz="2200" dirty="0" smtClean="0">
                <a:solidFill>
                  <a:schemeClr val="tx1"/>
                </a:solidFill>
              </a:rPr>
              <a:t>ασφαλές</a:t>
            </a:r>
            <a:r>
              <a:rPr lang="en-US" altLang="el-GR" sz="2200" dirty="0" smtClean="0">
                <a:solidFill>
                  <a:schemeClr val="tx1"/>
                </a:solidFill>
              </a:rPr>
              <a:t>.</a:t>
            </a:r>
            <a:endParaRPr lang="el-GR" altLang="el-GR" sz="2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l-GR" altLang="el-GR" sz="2200" b="1" dirty="0" smtClean="0">
                <a:solidFill>
                  <a:srgbClr val="820000"/>
                </a:solidFill>
                <a:ea typeface="Arial Unicode MS" pitchFamily="34" charset="-128"/>
                <a:cs typeface="Arial Unicode MS" pitchFamily="34" charset="-128"/>
              </a:rPr>
              <a:t>Κατηγορία Β: </a:t>
            </a:r>
            <a:endParaRPr lang="el-GR" altLang="el-GR" sz="2200" b="1" dirty="0" smtClean="0">
              <a:solidFill>
                <a:srgbClr val="820000"/>
              </a:solidFill>
            </a:endParaRPr>
          </a:p>
          <a:p>
            <a:pPr indent="-69850" eaLnBrk="1" hangingPunct="1">
              <a:buFontTx/>
              <a:buNone/>
              <a:defRPr/>
            </a:pPr>
            <a:r>
              <a:rPr lang="el-GR" altLang="el-GR" sz="2200" dirty="0" smtClean="0">
                <a:solidFill>
                  <a:schemeClr val="tx1"/>
                </a:solidFill>
              </a:rPr>
              <a:t> Ανεπαρκή δεδομένα σε κύηση αλλά θεωρείται </a:t>
            </a:r>
            <a:r>
              <a:rPr lang="el-GR" altLang="el-GR" sz="2200" dirty="0" smtClean="0">
                <a:solidFill>
                  <a:schemeClr val="tx1"/>
                </a:solidFill>
              </a:rPr>
              <a:t>ασφαλές</a:t>
            </a:r>
            <a:r>
              <a:rPr lang="en-US" altLang="el-GR" sz="2200" dirty="0" smtClean="0">
                <a:solidFill>
                  <a:schemeClr val="tx1"/>
                </a:solidFill>
              </a:rPr>
              <a:t>.</a:t>
            </a:r>
            <a:endParaRPr lang="el-GR" altLang="el-GR" sz="2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l-GR" altLang="el-GR" sz="2200" b="1" dirty="0" smtClean="0">
                <a:solidFill>
                  <a:srgbClr val="820000"/>
                </a:solidFill>
                <a:ea typeface="Arial Unicode MS" pitchFamily="34" charset="-128"/>
                <a:cs typeface="Arial Unicode MS" pitchFamily="34" charset="-128"/>
              </a:rPr>
              <a:t>Κατηγορία C: </a:t>
            </a:r>
            <a:endParaRPr lang="el-GR" altLang="el-GR" sz="2200" b="1" dirty="0" smtClean="0">
              <a:solidFill>
                <a:srgbClr val="820000"/>
              </a:solidFill>
            </a:endParaRPr>
          </a:p>
          <a:p>
            <a:pPr indent="-69850" eaLnBrk="1" hangingPunct="1">
              <a:buFontTx/>
              <a:buNone/>
              <a:defRPr/>
            </a:pPr>
            <a:r>
              <a:rPr lang="el-GR" altLang="el-GR" sz="2200" dirty="0" smtClean="0">
                <a:solidFill>
                  <a:schemeClr val="tx1"/>
                </a:solidFill>
              </a:rPr>
              <a:t> Ανεπαρκή δεδομένα, Χορηγείται όταν </a:t>
            </a:r>
            <a:r>
              <a:rPr lang="el-GR" altLang="el-GR" sz="2200" dirty="0" smtClean="0">
                <a:solidFill>
                  <a:schemeClr val="tx1"/>
                </a:solidFill>
              </a:rPr>
              <a:t>απαραίτητο</a:t>
            </a:r>
            <a:r>
              <a:rPr lang="en-US" altLang="el-GR" sz="2200" dirty="0" smtClean="0">
                <a:solidFill>
                  <a:schemeClr val="tx1"/>
                </a:solidFill>
              </a:rPr>
              <a:t>.</a:t>
            </a:r>
            <a:endParaRPr lang="el-GR" altLang="el-GR" sz="2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l-GR" altLang="el-GR" sz="2200" b="1" dirty="0" smtClean="0">
                <a:solidFill>
                  <a:srgbClr val="820000"/>
                </a:solidFill>
                <a:ea typeface="Arial Unicode MS" pitchFamily="34" charset="-128"/>
                <a:cs typeface="Arial Unicode MS" pitchFamily="34" charset="-128"/>
              </a:rPr>
              <a:t>Κατηγορία D: </a:t>
            </a:r>
            <a:endParaRPr lang="el-GR" altLang="el-GR" sz="2200" b="1" dirty="0" smtClean="0">
              <a:solidFill>
                <a:srgbClr val="820000"/>
              </a:solidFill>
            </a:endParaRPr>
          </a:p>
          <a:p>
            <a:pPr indent="-69850" eaLnBrk="1" hangingPunct="1">
              <a:buNone/>
              <a:defRPr/>
            </a:pPr>
            <a:r>
              <a:rPr lang="el-GR" altLang="el-GR" sz="2200" dirty="0" smtClean="0">
                <a:solidFill>
                  <a:schemeClr val="tx1"/>
                </a:solidFill>
              </a:rPr>
              <a:t> Ανεπαρκή δεδομένα, Χορηγείται όταν εντελώς  </a:t>
            </a:r>
            <a:r>
              <a:rPr lang="el-GR" altLang="el-GR" sz="2200" dirty="0" smtClean="0">
                <a:solidFill>
                  <a:schemeClr val="tx1"/>
                </a:solidFill>
              </a:rPr>
              <a:t>απαραίτητο</a:t>
            </a:r>
            <a:r>
              <a:rPr lang="en-US" altLang="el-GR" sz="2200" dirty="0" smtClean="0">
                <a:solidFill>
                  <a:schemeClr val="tx1"/>
                </a:solidFill>
              </a:rPr>
              <a:t>.</a:t>
            </a:r>
            <a:endParaRPr lang="el-GR" altLang="el-GR" sz="2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altLang="el-GR" sz="2200" b="1" dirty="0">
                <a:solidFill>
                  <a:srgbClr val="820000"/>
                </a:solidFill>
                <a:ea typeface="Arial Unicode MS" pitchFamily="34" charset="-128"/>
                <a:cs typeface="Arial Unicode MS" pitchFamily="34" charset="-128"/>
              </a:rPr>
              <a:t>Κατηγορία Χ: </a:t>
            </a:r>
          </a:p>
          <a:p>
            <a:pPr indent="-69850" eaLnBrk="1" hangingPunct="1">
              <a:buFontTx/>
              <a:buNone/>
              <a:defRPr/>
            </a:pPr>
            <a:r>
              <a:rPr lang="el-GR" altLang="el-GR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200" dirty="0" smtClean="0">
                <a:solidFill>
                  <a:schemeClr val="tx1"/>
                </a:solidFill>
              </a:rPr>
              <a:t>Αποδεδειγμένες εμβρυικές </a:t>
            </a:r>
            <a:r>
              <a:rPr lang="el-GR" altLang="el-GR" sz="2200" dirty="0" smtClean="0">
                <a:solidFill>
                  <a:schemeClr val="tx1"/>
                </a:solidFill>
              </a:rPr>
              <a:t>ανωμαλίες</a:t>
            </a:r>
            <a:r>
              <a:rPr lang="en-US" altLang="el-GR" sz="2200" dirty="0" smtClean="0">
                <a:solidFill>
                  <a:schemeClr val="tx1"/>
                </a:solidFill>
              </a:rPr>
              <a:t>.</a:t>
            </a:r>
            <a:endParaRPr lang="el-GR" altLang="el-GR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GB" altLang="el-GR" sz="22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http://t0.gstatic.com/images?q=tbn:ANd9GcSiOXbYDP7lzDIsChhcLbFOM1HW17lHIXJ1KY3kXEjTw7Bs3-XO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340767"/>
            <a:ext cx="1584176" cy="21149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1686" y="6363053"/>
            <a:ext cx="335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buFontTx/>
              <a:buNone/>
              <a:defRPr/>
            </a:pPr>
            <a:r>
              <a:rPr lang="el-GR" altLang="el-GR" dirty="0">
                <a:latin typeface="+mn-lt"/>
              </a:rPr>
              <a:t>Πηγή</a:t>
            </a:r>
            <a:r>
              <a:rPr lang="en-US" altLang="el-GR" dirty="0">
                <a:latin typeface="+mn-lt"/>
              </a:rPr>
              <a:t>: Facts Drug and Comparison</a:t>
            </a:r>
            <a:endParaRPr lang="el-GR" altLang="el-GR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3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1.gstatic.com/images?q=tbn:y7jxYjJRKloj0M:http://www.clinical-trials-info.com/wp-content/uploads/2009/02/Scientist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84784"/>
            <a:ext cx="2706834" cy="248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Χαμηλή εκπροσώπηση των γυναικών σε κλινικές </a:t>
            </a:r>
            <a:r>
              <a:rPr lang="el-GR" dirty="0" smtClean="0"/>
              <a:t>μελέτες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/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NIH Revitalization Act</a:t>
            </a:r>
            <a:r>
              <a:rPr lang="el-GR" b="1" dirty="0"/>
              <a:t>, 1993</a:t>
            </a:r>
            <a:r>
              <a:rPr lang="en-US" b="1" dirty="0"/>
              <a:t> </a:t>
            </a:r>
            <a:endParaRPr lang="el-GR" b="1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FDA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EMA </a:t>
            </a: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00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l-GR" altLang="el-GR" sz="3200" b="1" dirty="0"/>
              <a:t>Χρονικό διάστημα από την κυκλοφορία μέχρι διαπίστωση βλαβών</a:t>
            </a:r>
            <a:endParaRPr lang="en-US" altLang="el-GR" sz="3200" b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400" b="1" u="sng" dirty="0" smtClean="0">
                <a:solidFill>
                  <a:srgbClr val="820000"/>
                </a:solidFill>
              </a:rPr>
              <a:t>  ΟΥΣΙΑ		ΔΙΑΤΑΡΑΧΗ		       ΚΥΚΛ. ΔΙΑΠΙΣΤ.</a:t>
            </a:r>
          </a:p>
          <a:p>
            <a:pPr eaLnBrk="1" hangingPunct="1"/>
            <a:r>
              <a:rPr lang="el-GR" altLang="el-GR" sz="2400" b="1" dirty="0" smtClean="0">
                <a:solidFill>
                  <a:schemeClr val="tx1"/>
                </a:solidFill>
              </a:rPr>
              <a:t>Ιωδιούχα		υποθυρεοειδισμός		1850	1940</a:t>
            </a:r>
          </a:p>
          <a:p>
            <a:pPr eaLnBrk="1" hangingPunct="1"/>
            <a:r>
              <a:rPr lang="el-GR" altLang="el-GR" sz="2400" b="1" dirty="0" err="1" smtClean="0">
                <a:solidFill>
                  <a:schemeClr val="tx1"/>
                </a:solidFill>
              </a:rPr>
              <a:t>Αμινογλυκοσίδες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	Κώφωση			1945	1950</a:t>
            </a:r>
          </a:p>
          <a:p>
            <a:pPr eaLnBrk="1" hangingPunct="1"/>
            <a:r>
              <a:rPr lang="el-GR" altLang="el-GR" sz="2400" b="1" dirty="0" err="1" smtClean="0">
                <a:solidFill>
                  <a:schemeClr val="tx1"/>
                </a:solidFill>
              </a:rPr>
              <a:t>Αμινοπτερίνη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	Δισχιδή ράχη			1943	1950</a:t>
            </a:r>
          </a:p>
          <a:p>
            <a:pPr eaLnBrk="1" hangingPunct="1"/>
            <a:r>
              <a:rPr lang="el-GR" altLang="el-GR" sz="2400" b="1" dirty="0" smtClean="0">
                <a:solidFill>
                  <a:schemeClr val="tx1"/>
                </a:solidFill>
              </a:rPr>
              <a:t>Τεστοστερόνη	</a:t>
            </a:r>
            <a:r>
              <a:rPr lang="el-GR" altLang="el-GR" sz="2400" b="1" dirty="0" err="1" smtClean="0">
                <a:solidFill>
                  <a:schemeClr val="tx1"/>
                </a:solidFill>
              </a:rPr>
              <a:t>Αρρενοποίηση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 Θηλέων	1939	1955</a:t>
            </a:r>
          </a:p>
          <a:p>
            <a:pPr eaLnBrk="1" hangingPunct="1"/>
            <a:r>
              <a:rPr lang="el-GR" altLang="el-GR" sz="2400" b="1" dirty="0" smtClean="0">
                <a:solidFill>
                  <a:schemeClr val="tx1"/>
                </a:solidFill>
              </a:rPr>
              <a:t>Προγεστερόνη	</a:t>
            </a:r>
            <a:r>
              <a:rPr lang="el-GR" altLang="el-GR" sz="2400" b="1" dirty="0" err="1" smtClean="0">
                <a:solidFill>
                  <a:schemeClr val="tx1"/>
                </a:solidFill>
              </a:rPr>
              <a:t>Αρρενοποίση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 Θηλέων	1945	1959</a:t>
            </a:r>
          </a:p>
          <a:p>
            <a:pPr eaLnBrk="1" hangingPunct="1"/>
            <a:r>
              <a:rPr lang="el-GR" altLang="el-GR" sz="2400" b="1" dirty="0" err="1" smtClean="0">
                <a:solidFill>
                  <a:schemeClr val="tx1"/>
                </a:solidFill>
              </a:rPr>
              <a:t>Υδαντοίνη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		Πρόσωπο, </a:t>
            </a:r>
            <a:r>
              <a:rPr lang="el-GR" altLang="el-GR" sz="2400" b="1" dirty="0" err="1" smtClean="0">
                <a:solidFill>
                  <a:schemeClr val="tx1"/>
                </a:solidFill>
              </a:rPr>
              <a:t>καρδιά,κλπ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	1938	1964</a:t>
            </a:r>
          </a:p>
          <a:p>
            <a:pPr eaLnBrk="1" hangingPunct="1"/>
            <a:r>
              <a:rPr lang="en-US" altLang="el-GR" sz="2400" b="1" dirty="0" smtClean="0">
                <a:solidFill>
                  <a:srgbClr val="820000"/>
                </a:solidFill>
              </a:rPr>
              <a:t>DES	</a:t>
            </a:r>
            <a:r>
              <a:rPr lang="en-US" altLang="el-GR" sz="2400" b="1" dirty="0" smtClean="0">
                <a:solidFill>
                  <a:schemeClr val="tx1"/>
                </a:solidFill>
              </a:rPr>
              <a:t>	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	</a:t>
            </a:r>
            <a:r>
              <a:rPr lang="el-GR" altLang="el-GR" sz="2400" b="1" dirty="0" err="1" smtClean="0">
                <a:solidFill>
                  <a:schemeClr val="tx1"/>
                </a:solidFill>
              </a:rPr>
              <a:t>Αδενοκαρκίνωμα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 κόλπου	1935	1970</a:t>
            </a:r>
          </a:p>
          <a:p>
            <a:pPr eaLnBrk="1" hangingPunct="1"/>
            <a:r>
              <a:rPr lang="el-GR" altLang="el-GR" sz="2400" b="1" dirty="0" err="1" smtClean="0">
                <a:solidFill>
                  <a:srgbClr val="820000"/>
                </a:solidFill>
              </a:rPr>
              <a:t>Βαλπροικό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οξύ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	Δισχιδής ράχη		1977	1982</a:t>
            </a:r>
          </a:p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</a:rPr>
              <a:t>Βιταμίνη Α	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	Καρδιά, εγκέφαλος, κλπ	1930	1984</a:t>
            </a:r>
          </a:p>
          <a:p>
            <a:pPr eaLnBrk="1" hangingPunct="1"/>
            <a:r>
              <a:rPr lang="el-GR" altLang="el-GR" sz="2400" b="1" dirty="0" err="1" smtClean="0">
                <a:solidFill>
                  <a:srgbClr val="820000"/>
                </a:solidFill>
              </a:rPr>
              <a:t>Ισοτρετινοϊκό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οξύ</a:t>
            </a:r>
            <a:r>
              <a:rPr lang="el-GR" altLang="el-GR" sz="2400" b="1" dirty="0" smtClean="0">
                <a:solidFill>
                  <a:schemeClr val="tx1"/>
                </a:solidFill>
              </a:rPr>
              <a:t>	 Καρδιά, εγκέφαλος, κλπ	1982	1983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32689" y="652534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Χ. Λιάπη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9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 παράδειγμα της Θαλιδομίδης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l-GR" sz="2400" dirty="0"/>
              <a:t>Αναπτύχθηκε στη Γερμανία το </a:t>
            </a:r>
            <a:r>
              <a:rPr lang="el-GR" sz="2400" b="1" dirty="0">
                <a:solidFill>
                  <a:srgbClr val="820000"/>
                </a:solidFill>
              </a:rPr>
              <a:t>1954</a:t>
            </a:r>
            <a:r>
              <a:rPr lang="el-GR" sz="2400" dirty="0"/>
              <a:t>.</a:t>
            </a:r>
          </a:p>
          <a:p>
            <a:pPr marL="285750" indent="-285750"/>
            <a:r>
              <a:rPr lang="el-GR" sz="2400" dirty="0"/>
              <a:t>Κυκλοφόρησε σε Ευρώπη, Ασία, Αμερική, Αυστραλία, Αφρική </a:t>
            </a:r>
            <a:r>
              <a:rPr lang="el-GR" sz="2400" b="1" dirty="0">
                <a:solidFill>
                  <a:srgbClr val="820000"/>
                </a:solidFill>
              </a:rPr>
              <a:t>1957</a:t>
            </a:r>
            <a:r>
              <a:rPr lang="el-GR" sz="2400" dirty="0"/>
              <a:t>.</a:t>
            </a:r>
          </a:p>
          <a:p>
            <a:pPr marL="285750" indent="-285750"/>
            <a:r>
              <a:rPr lang="el-GR" sz="2400" dirty="0"/>
              <a:t>Αποτελεσματικό για την αϋπνία, ναυτία, πονοκέφαλο κ.α.</a:t>
            </a:r>
          </a:p>
          <a:p>
            <a:pPr marL="285750" indent="-285750"/>
            <a:r>
              <a:rPr lang="el-GR" sz="2400" b="1" dirty="0">
                <a:solidFill>
                  <a:srgbClr val="820000"/>
                </a:solidFill>
              </a:rPr>
              <a:t>10.000</a:t>
            </a:r>
            <a:r>
              <a:rPr lang="el-GR" sz="2400" dirty="0"/>
              <a:t> παιδιά γεννήθηκαν με διαταραχές στα άκρα (</a:t>
            </a:r>
            <a:r>
              <a:rPr lang="el-GR" sz="2400" dirty="0" err="1"/>
              <a:t>φωκομέλεια</a:t>
            </a:r>
            <a:r>
              <a:rPr lang="el-GR" sz="2400" dirty="0"/>
              <a:t>) και στα αυτιά. </a:t>
            </a:r>
            <a:r>
              <a:rPr lang="el-GR" sz="2400" b="1" dirty="0">
                <a:solidFill>
                  <a:srgbClr val="820000"/>
                </a:solidFill>
              </a:rPr>
              <a:t>40% θνητότητα </a:t>
            </a:r>
            <a:r>
              <a:rPr lang="el-GR" sz="2400" dirty="0"/>
              <a:t>λόγω διαταραχής σε άλλα όργανα. </a:t>
            </a:r>
          </a:p>
          <a:p>
            <a:pPr marL="285750" indent="-285750"/>
            <a:r>
              <a:rPr lang="el-GR" sz="2400" dirty="0"/>
              <a:t>Αποσύρθηκε το </a:t>
            </a:r>
            <a:r>
              <a:rPr lang="el-GR" sz="2400" b="1" dirty="0">
                <a:solidFill>
                  <a:srgbClr val="820000"/>
                </a:solidFill>
              </a:rPr>
              <a:t>1961</a:t>
            </a:r>
            <a:r>
              <a:rPr lang="el-GR" sz="2400" dirty="0"/>
              <a:t>.</a:t>
            </a:r>
          </a:p>
          <a:p>
            <a:pPr marL="285750" indent="-285750"/>
            <a:r>
              <a:rPr lang="el-GR" sz="2400" dirty="0"/>
              <a:t>Το </a:t>
            </a:r>
            <a:r>
              <a:rPr lang="en-US" sz="2400" dirty="0"/>
              <a:t>S- </a:t>
            </a:r>
            <a:r>
              <a:rPr lang="el-GR" sz="2400" dirty="0" err="1"/>
              <a:t>εναντιομερές</a:t>
            </a:r>
            <a:r>
              <a:rPr lang="el-GR" sz="2400" dirty="0"/>
              <a:t> εισέρχεται στο </a:t>
            </a:r>
            <a:r>
              <a:rPr lang="en-US" sz="2400" dirty="0"/>
              <a:t>DNA</a:t>
            </a:r>
            <a:r>
              <a:rPr lang="el-GR" sz="2400" dirty="0"/>
              <a:t> που κωδικοποιεί τους αυξητικούς παράγοντες</a:t>
            </a:r>
            <a:r>
              <a:rPr lang="en-US" sz="2400" dirty="0"/>
              <a:t> </a:t>
            </a:r>
            <a:r>
              <a:rPr lang="el-GR" sz="2400" dirty="0"/>
              <a:t>και προκαλεί </a:t>
            </a:r>
            <a:r>
              <a:rPr lang="el-GR" sz="2400" b="1" dirty="0" err="1">
                <a:solidFill>
                  <a:srgbClr val="820000"/>
                </a:solidFill>
              </a:rPr>
              <a:t>τερατογένεση</a:t>
            </a:r>
            <a:r>
              <a:rPr lang="el-GR" sz="2400" dirty="0"/>
              <a:t>. </a:t>
            </a:r>
          </a:p>
          <a:p>
            <a:pPr marL="285750" indent="-285750"/>
            <a:r>
              <a:rPr lang="el-GR" sz="2400" dirty="0"/>
              <a:t>Το </a:t>
            </a:r>
            <a:r>
              <a:rPr lang="en-US" sz="2400" dirty="0"/>
              <a:t>R-</a:t>
            </a:r>
            <a:r>
              <a:rPr lang="el-GR" sz="2400" dirty="0" err="1"/>
              <a:t>εναντιομερές</a:t>
            </a:r>
            <a:r>
              <a:rPr lang="el-GR" sz="2400" dirty="0"/>
              <a:t> είναι το δραστικό και επανακυκλοφόρησε πρόσφατα ως </a:t>
            </a:r>
            <a:r>
              <a:rPr lang="el-GR" sz="2400" dirty="0" err="1"/>
              <a:t>ανοσο</a:t>
            </a:r>
            <a:r>
              <a:rPr lang="el-GR" sz="2400" dirty="0"/>
              <a:t>-τροποποιητικό φάρμακο.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1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Μη Στεροειδή </a:t>
            </a:r>
            <a:r>
              <a:rPr lang="el-GR" sz="3200" dirty="0" smtClean="0"/>
              <a:t>Αντιφλεγμονώδη: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2800" dirty="0"/>
              <a:t> πρέπει να αποφεύγονται κυρίως στο τρίτο τρίμηνο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Μπορεί να προκαλέσουν ανοιχτό αρτηριακό πόρο (PDA</a:t>
            </a:r>
            <a:r>
              <a:rPr lang="el-GR" sz="2800" dirty="0" smtClean="0"/>
              <a:t>)</a:t>
            </a:r>
            <a:r>
              <a:rPr lang="en-US" sz="2800" dirty="0" smtClean="0"/>
              <a:t>.</a:t>
            </a:r>
            <a:endParaRPr lang="el-GR" sz="2800" dirty="0"/>
          </a:p>
          <a:p>
            <a:r>
              <a:rPr lang="el-GR" sz="2800" dirty="0"/>
              <a:t>Μεταβολές στο αμνιακό </a:t>
            </a:r>
            <a:r>
              <a:rPr lang="el-GR" sz="2800" dirty="0" smtClean="0"/>
              <a:t>υγρό</a:t>
            </a:r>
            <a:r>
              <a:rPr lang="en-US" sz="2800" dirty="0" smtClean="0"/>
              <a:t>.</a:t>
            </a:r>
            <a:endParaRPr lang="el-GR" sz="2800" dirty="0"/>
          </a:p>
          <a:p>
            <a:endParaRPr lang="el-GR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2751818"/>
            <a:ext cx="4968552" cy="35567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0985" y="6368119"/>
            <a:ext cx="3162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Patent ductus arteriosus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4"/>
              </a:rPr>
              <a:t>Adsllc~commonswiki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6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Ορισμένα αντιεπιληπτικά και ορισμένα </a:t>
            </a:r>
            <a:r>
              <a:rPr lang="el-GR" sz="3200" b="1" dirty="0" err="1" smtClean="0"/>
              <a:t>ψυχότροπα</a:t>
            </a:r>
            <a:r>
              <a:rPr lang="el-GR" sz="3200" b="1" dirty="0" smtClean="0"/>
              <a:t> φάρμακα έχουν τερατογόνο δράση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l-GR" sz="2400" b="1" dirty="0" err="1" smtClean="0">
                <a:solidFill>
                  <a:schemeClr val="tx1"/>
                </a:solidFill>
              </a:rPr>
              <a:t>Φαινυντοϊνη</a:t>
            </a:r>
            <a:r>
              <a:rPr lang="el-GR" sz="2400" b="1" dirty="0" smtClean="0">
                <a:solidFill>
                  <a:schemeClr val="tx1"/>
                </a:solidFill>
              </a:rPr>
              <a:t>: </a:t>
            </a:r>
            <a:r>
              <a:rPr lang="el-GR" sz="2400" dirty="0" smtClean="0">
                <a:solidFill>
                  <a:schemeClr val="tx1"/>
                </a:solidFill>
              </a:rPr>
              <a:t>εμβρυϊκό σύνδρομο </a:t>
            </a:r>
            <a:r>
              <a:rPr lang="el-GR" sz="2400" dirty="0" err="1" smtClean="0">
                <a:solidFill>
                  <a:schemeClr val="tx1"/>
                </a:solidFill>
              </a:rPr>
              <a:t>υδαντοϊνης</a:t>
            </a:r>
            <a:endParaRPr lang="el-GR" sz="2400" dirty="0" smtClean="0">
              <a:solidFill>
                <a:schemeClr val="tx1"/>
              </a:solidFill>
            </a:endParaRPr>
          </a:p>
          <a:p>
            <a:r>
              <a:rPr lang="el-GR" sz="2400" dirty="0" err="1" smtClean="0">
                <a:solidFill>
                  <a:schemeClr val="tx1"/>
                </a:solidFill>
              </a:rPr>
              <a:t>Φαινοβαρβιτάλη</a:t>
            </a:r>
            <a:endParaRPr lang="el-GR" sz="2400" dirty="0" smtClean="0">
              <a:solidFill>
                <a:schemeClr val="tx1"/>
              </a:solidFill>
            </a:endParaRPr>
          </a:p>
          <a:p>
            <a:r>
              <a:rPr lang="el-GR" sz="2400" b="1" dirty="0" err="1" smtClean="0">
                <a:solidFill>
                  <a:schemeClr val="tx1"/>
                </a:solidFill>
              </a:rPr>
              <a:t>Βαλπροϊκό</a:t>
            </a:r>
            <a:r>
              <a:rPr lang="el-GR" sz="2400" b="1" dirty="0" smtClean="0">
                <a:solidFill>
                  <a:schemeClr val="tx1"/>
                </a:solidFill>
              </a:rPr>
              <a:t> οξύ: </a:t>
            </a:r>
            <a:r>
              <a:rPr lang="el-GR" sz="2400" dirty="0" smtClean="0">
                <a:solidFill>
                  <a:schemeClr val="tx1"/>
                </a:solidFill>
              </a:rPr>
              <a:t>δισχιδής ράχη</a:t>
            </a:r>
          </a:p>
          <a:p>
            <a:r>
              <a:rPr lang="el-GR" sz="2400" dirty="0" err="1" smtClean="0">
                <a:solidFill>
                  <a:schemeClr val="tx1"/>
                </a:solidFill>
              </a:rPr>
              <a:t>Καρβαμαζεπίνη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 err="1" smtClean="0">
                <a:solidFill>
                  <a:schemeClr val="tx1"/>
                </a:solidFill>
              </a:rPr>
              <a:t>Παροξετίνη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u="sng" spc="0" dirty="0" smtClean="0">
              <a:latin typeface="+mj-lt"/>
              <a:ea typeface="+mj-ea"/>
              <a:cs typeface="Tunga" pitchFamily="2"/>
            </a:endParaRPr>
          </a:p>
          <a:p>
            <a:pPr marL="0" indent="0">
              <a:buNone/>
            </a:pPr>
            <a:r>
              <a:rPr lang="el-GR" sz="2000" b="1" spc="0" dirty="0" smtClean="0">
                <a:latin typeface="+mj-lt"/>
                <a:ea typeface="+mj-ea"/>
                <a:cs typeface="Tunga" pitchFamily="2"/>
              </a:rPr>
              <a:t>Χορηγούνται με προσοχή</a:t>
            </a:r>
            <a:endParaRPr lang="el-GR" sz="2000" b="1" spc="0" dirty="0">
              <a:latin typeface="+mj-lt"/>
              <a:ea typeface="+mj-ea"/>
              <a:cs typeface="Tunga" pitchFamily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err="1" smtClean="0">
                <a:solidFill>
                  <a:schemeClr val="tx1"/>
                </a:solidFill>
              </a:rPr>
              <a:t>Λίθιο</a:t>
            </a:r>
            <a:r>
              <a:rPr lang="el-GR" sz="2000" dirty="0" smtClean="0">
                <a:solidFill>
                  <a:schemeClr val="tx1"/>
                </a:solidFill>
              </a:rPr>
              <a:t> (μικρός κίνδυνος για συγγενή καρδιακή ανωμαλία </a:t>
            </a:r>
            <a:r>
              <a:rPr lang="en-US" sz="2000" dirty="0" smtClean="0"/>
              <a:t>Epstein</a:t>
            </a:r>
            <a:r>
              <a:rPr lang="el-GR" sz="2000" dirty="0" smtClean="0">
                <a:solidFill>
                  <a:schemeClr val="tx1"/>
                </a:solidFill>
              </a:rPr>
              <a:t> από </a:t>
            </a:r>
          </a:p>
          <a:p>
            <a:pPr marL="0" indent="0">
              <a:buNone/>
            </a:pPr>
            <a:r>
              <a:rPr lang="en-US" sz="2000" dirty="0" smtClean="0"/>
              <a:t>1 </a:t>
            </a:r>
            <a:r>
              <a:rPr lang="el-GR" sz="2000" dirty="0" smtClean="0"/>
              <a:t>/</a:t>
            </a:r>
            <a:r>
              <a:rPr lang="en-US" sz="2000" dirty="0" smtClean="0"/>
              <a:t>20,000 </a:t>
            </a:r>
            <a:r>
              <a:rPr lang="el-GR" sz="2000" dirty="0" smtClean="0"/>
              <a:t>σε </a:t>
            </a:r>
            <a:r>
              <a:rPr lang="en-US" sz="2000" dirty="0" smtClean="0"/>
              <a:t>1</a:t>
            </a:r>
            <a:r>
              <a:rPr lang="el-GR" sz="2000" dirty="0" smtClean="0"/>
              <a:t>/</a:t>
            </a:r>
            <a:r>
              <a:rPr lang="en-US" sz="2000" dirty="0" smtClean="0"/>
              <a:t> </a:t>
            </a:r>
            <a:r>
              <a:rPr lang="en-US" sz="2000" dirty="0"/>
              <a:t>5000</a:t>
            </a:r>
            <a:r>
              <a:rPr lang="el-GR" sz="2000" dirty="0" smtClean="0">
                <a:solidFill>
                  <a:schemeClr val="tx1"/>
                </a:solidFill>
              </a:rPr>
              <a:t>). </a:t>
            </a:r>
            <a:r>
              <a:rPr lang="el-GR" sz="2000" i="1" dirty="0" smtClean="0">
                <a:solidFill>
                  <a:schemeClr val="tx1"/>
                </a:solidFill>
              </a:rPr>
              <a:t>Προσαρμογή των επιπέδων του φαρμάκου, πιθανή τοξικότητα, μείωση της δόσης λίγο πριν τον τοκετό, όχι θηλασμός.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Τα </a:t>
            </a:r>
            <a:r>
              <a:rPr lang="el-GR" sz="2000" b="1" dirty="0" err="1" smtClean="0">
                <a:solidFill>
                  <a:srgbClr val="820000"/>
                </a:solidFill>
              </a:rPr>
              <a:t>αντιψυχωσικά</a:t>
            </a:r>
            <a:r>
              <a:rPr lang="el-GR" sz="2000" dirty="0" smtClean="0">
                <a:solidFill>
                  <a:schemeClr val="tx1"/>
                </a:solidFill>
              </a:rPr>
              <a:t> θεωρούνται ασφαλή και παλαιότερα χρησιμοποιούνταν ως αντιεμετικά φάρμακα.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smtClean="0">
                <a:solidFill>
                  <a:schemeClr val="tx1"/>
                </a:solidFill>
              </a:rPr>
              <a:t>Προσοχή για </a:t>
            </a:r>
            <a:r>
              <a:rPr lang="el-GR" sz="2000" b="1" dirty="0" smtClean="0">
                <a:solidFill>
                  <a:srgbClr val="820000"/>
                </a:solidFill>
              </a:rPr>
              <a:t>σύνδρομο στέρησης στο βρέφος </a:t>
            </a:r>
            <a:r>
              <a:rPr lang="el-GR" sz="2000" dirty="0" smtClean="0">
                <a:solidFill>
                  <a:schemeClr val="tx1"/>
                </a:solidFill>
              </a:rPr>
              <a:t>σε χορήγηση </a:t>
            </a:r>
            <a:r>
              <a:rPr lang="el-GR" sz="2000" dirty="0" err="1" smtClean="0">
                <a:solidFill>
                  <a:schemeClr val="tx1"/>
                </a:solidFill>
              </a:rPr>
              <a:t>βενζοδιαζεπινών</a:t>
            </a:r>
            <a:r>
              <a:rPr lang="el-GR" sz="2000" dirty="0" smtClean="0">
                <a:solidFill>
                  <a:schemeClr val="tx1"/>
                </a:solidFill>
              </a:rPr>
              <a:t>, </a:t>
            </a:r>
            <a:r>
              <a:rPr lang="el-GR" sz="2000" dirty="0" err="1" smtClean="0">
                <a:solidFill>
                  <a:schemeClr val="tx1"/>
                </a:solidFill>
              </a:rPr>
              <a:t>οπιοειδών</a:t>
            </a:r>
            <a:r>
              <a:rPr lang="el-GR" sz="2000" dirty="0" smtClean="0">
                <a:solidFill>
                  <a:schemeClr val="tx1"/>
                </a:solidFill>
              </a:rPr>
              <a:t> κ.α.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88840"/>
            <a:ext cx="2285306" cy="14473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Παράδειγμα: επιλογή αντικαταθλιπτικού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06630"/>
              </p:ext>
            </p:extLst>
          </p:nvPr>
        </p:nvGraphicFramePr>
        <p:xfrm>
          <a:off x="457200" y="1196975"/>
          <a:ext cx="8229600" cy="438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  <a:gridCol w="13716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Αντικαταθλιπτικό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Κύηση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Γαλουχία</a:t>
                      </a:r>
                      <a:endParaRPr lang="en-US" dirty="0"/>
                    </a:p>
                  </a:txBody>
                  <a:tcPr/>
                </a:tc>
              </a:tr>
              <a:tr h="3196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1</a:t>
                      </a:r>
                      <a:r>
                        <a:rPr lang="el-GR" sz="1400" baseline="30000" dirty="0" smtClean="0"/>
                        <a:t>ο</a:t>
                      </a:r>
                      <a:r>
                        <a:rPr lang="el-GR" sz="1400" baseline="0" dirty="0" smtClean="0"/>
                        <a:t> ΤΡΜ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3</a:t>
                      </a:r>
                      <a:r>
                        <a:rPr lang="el-GR" sz="1400" baseline="30000" dirty="0" smtClean="0"/>
                        <a:t>ο</a:t>
                      </a:r>
                      <a:r>
                        <a:rPr lang="el-GR" sz="1400" baseline="0" dirty="0" smtClean="0"/>
                        <a:t> ΤΡΜ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aseline="0" dirty="0" smtClean="0"/>
                        <a:t>Συγκέντρωση στο μητρικό γάλα</a:t>
                      </a:r>
                      <a:endParaRPr lang="en-US" sz="1400" dirty="0"/>
                    </a:p>
                  </a:txBody>
                  <a:tcPr/>
                </a:tc>
              </a:tr>
              <a:tr h="362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Σερτραλίνη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ασφαλής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απόσυρση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Ελάχιστη</a:t>
                      </a:r>
                      <a:endParaRPr lang="en-US" dirty="0" smtClean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Παροξετίνη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ΟΧΙ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απόσυρση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Ελάχιστη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Σιταλοπράμη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ασφαλής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απόσυρση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ΥΨΗΛΗ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Φλουοξετίνη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ασφαλής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απόσυρση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Συσσώρευση (</a:t>
                      </a:r>
                      <a:r>
                        <a:rPr lang="en-US" dirty="0" smtClean="0"/>
                        <a:t>t1/2)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Εσιταλοπράμη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ασφαλής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απόσυρση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Ανεπαρκή δεδομένα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7167">
                <a:tc>
                  <a:txBody>
                    <a:bodyPr/>
                    <a:lstStyle/>
                    <a:p>
                      <a:r>
                        <a:rPr lang="el-GR" dirty="0" smtClean="0"/>
                        <a:t>Τρικυκλικά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ασφαλή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απόσυρση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Ελάχιστη</a:t>
                      </a:r>
                      <a:endParaRPr lang="en-US" dirty="0" smtClean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Βενλαφαξίνη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ανεπαρκή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ανεπαρκή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ανεπαρκή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Ντουλοξετίνη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ανεπαρκή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ανεπαρκή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ανεπαρκή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Μιρταζαπίνη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ανεπαρκή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ανεπαρκή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Καταστολή?</a:t>
                      </a:r>
                      <a:endParaRPr lang="en-US" dirty="0" smtClean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Βουπροπιόνη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ανεπαρκή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ανεπαρκή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Σπασμοί?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395536" y="5888503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Payne &amp; Meltzer-Brody Antidepressant use during pregnancy: current controversies and treatment strategies. </a:t>
            </a:r>
            <a:r>
              <a:rPr lang="en-US" sz="1600" dirty="0" err="1">
                <a:latin typeface="+mn-lt"/>
              </a:rPr>
              <a:t>Clin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Obstet</a:t>
            </a:r>
            <a:r>
              <a:rPr lang="en-US" sz="1600" dirty="0">
                <a:latin typeface="+mn-lt"/>
              </a:rPr>
              <a:t> Gynecol. 2009 Sep;52(3):469-82. </a:t>
            </a:r>
            <a:endParaRPr lang="el-GR" sz="16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8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/>
              <a:t>Σε περίπτωση διακοπής λόγω εγκυμοσύνης φαρμάκου που λαμβάνεται χρονίως (π.χ. </a:t>
            </a:r>
            <a:r>
              <a:rPr lang="el-GR" sz="2800" b="1" dirty="0" err="1" smtClean="0"/>
              <a:t>βαλπροϊκό</a:t>
            </a:r>
            <a:r>
              <a:rPr lang="el-GR" sz="2800" b="1" dirty="0" smtClean="0"/>
              <a:t>), σε πόσους χρόνους </a:t>
            </a:r>
            <a:r>
              <a:rPr lang="el-GR" sz="2800" b="1" dirty="0" err="1" smtClean="0"/>
              <a:t>ημιζωής</a:t>
            </a:r>
            <a:r>
              <a:rPr lang="el-GR" sz="2800" b="1" dirty="0" smtClean="0"/>
              <a:t> </a:t>
            </a:r>
            <a:r>
              <a:rPr lang="el-GR" sz="2800" b="1" dirty="0"/>
              <a:t>(</a:t>
            </a:r>
            <a:r>
              <a:rPr lang="en-US" sz="2800" b="1" dirty="0"/>
              <a:t>t1/2</a:t>
            </a:r>
            <a:r>
              <a:rPr lang="en-US" sz="2800" b="1" dirty="0" smtClean="0"/>
              <a:t>)</a:t>
            </a:r>
            <a:r>
              <a:rPr lang="el-GR" sz="2800" b="1" dirty="0" smtClean="0"/>
              <a:t> περιμένουμε να έχει φύγει το φάρμακο;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2431"/>
            <a:ext cx="8229600" cy="2952328"/>
          </a:xfrm>
          <a:prstGeom prst="rect">
            <a:avLst/>
          </a:prstGeo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Σε 5 </a:t>
            </a:r>
            <a:r>
              <a:rPr lang="el-GR" dirty="0">
                <a:solidFill>
                  <a:schemeClr val="tx1"/>
                </a:solidFill>
              </a:rPr>
              <a:t>χρόνους </a:t>
            </a:r>
            <a:r>
              <a:rPr lang="el-GR" dirty="0" err="1">
                <a:solidFill>
                  <a:schemeClr val="tx1"/>
                </a:solidFill>
              </a:rPr>
              <a:t>ημιζωής</a:t>
            </a:r>
            <a:r>
              <a:rPr lang="el-GR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t1/2)</a:t>
            </a:r>
            <a:r>
              <a:rPr lang="el-G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Human embr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2780928"/>
            <a:ext cx="2704452" cy="26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Αλκοόλ: </a:t>
            </a:r>
            <a:r>
              <a:rPr lang="el-GR" dirty="0" smtClean="0">
                <a:solidFill>
                  <a:schemeClr val="tx1"/>
                </a:solidFill>
              </a:rPr>
              <a:t>εμβρυϊκό σύνδρομο αλκοόλης σε λήψη μεγάλων δόσεων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32" y="1196975"/>
            <a:ext cx="4187336" cy="504031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18842"/>
            <a:ext cx="3744416" cy="1497766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4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dirty="0" smtClean="0"/>
              <a:t>Αντιβιοτικά: </a:t>
            </a:r>
            <a:r>
              <a:rPr lang="el-GR" sz="3200" dirty="0" smtClean="0">
                <a:solidFill>
                  <a:schemeClr val="tx1"/>
                </a:solidFill>
              </a:rPr>
              <a:t>προτιμούνται οι </a:t>
            </a:r>
            <a:r>
              <a:rPr lang="el-GR" sz="3200" dirty="0" err="1" smtClean="0">
                <a:solidFill>
                  <a:schemeClr val="tx1"/>
                </a:solidFill>
              </a:rPr>
              <a:t>πενικιλλίνες</a:t>
            </a:r>
            <a:r>
              <a:rPr lang="el-GR" sz="3200" dirty="0" smtClean="0">
                <a:solidFill>
                  <a:schemeClr val="tx1"/>
                </a:solidFill>
              </a:rPr>
              <a:t>, οι </a:t>
            </a:r>
            <a:r>
              <a:rPr lang="el-GR" sz="3200" dirty="0" err="1" smtClean="0">
                <a:solidFill>
                  <a:schemeClr val="tx1"/>
                </a:solidFill>
              </a:rPr>
              <a:t>κεφαλοσπορίνες</a:t>
            </a:r>
            <a:r>
              <a:rPr lang="el-GR" sz="3200" dirty="0" smtClean="0">
                <a:solidFill>
                  <a:schemeClr val="tx1"/>
                </a:solidFill>
              </a:rPr>
              <a:t> και τα </a:t>
            </a:r>
            <a:r>
              <a:rPr lang="el-GR" sz="3200" dirty="0" err="1" smtClean="0">
                <a:solidFill>
                  <a:schemeClr val="tx1"/>
                </a:solidFill>
              </a:rPr>
              <a:t>μακρολίδια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91" y="1196975"/>
            <a:ext cx="6720417" cy="5040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592" y="1468815"/>
            <a:ext cx="68507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Αντιβιοτικά που χρειάζονται ιδιαίτερη προσοχή στην κύηση </a:t>
            </a:r>
            <a:endParaRPr lang="en-US" sz="20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2336" y="2271194"/>
            <a:ext cx="17563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err="1" smtClean="0">
                <a:latin typeface="+mn-lt"/>
              </a:rPr>
              <a:t>Μετρονιδαζόλη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2336" y="3096542"/>
            <a:ext cx="175637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latin typeface="+mn-lt"/>
              </a:rPr>
              <a:t>Χλωραμφαινι</a:t>
            </a:r>
            <a:r>
              <a:rPr lang="el-GR" b="1" dirty="0" smtClean="0">
                <a:latin typeface="+mn-lt"/>
              </a:rPr>
              <a:t>-</a:t>
            </a:r>
            <a:r>
              <a:rPr lang="el-GR" b="1" dirty="0" err="1" smtClean="0">
                <a:latin typeface="+mn-lt"/>
              </a:rPr>
              <a:t>κόλη</a:t>
            </a:r>
            <a:endParaRPr 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336" y="4041938"/>
            <a:ext cx="189987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err="1" smtClean="0">
                <a:latin typeface="+mn-lt"/>
              </a:rPr>
              <a:t>Αμινογλυκοσίδες</a:t>
            </a:r>
            <a:endParaRPr lang="en-US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2336" y="5001972"/>
            <a:ext cx="15792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err="1" smtClean="0">
                <a:latin typeface="+mn-lt"/>
              </a:rPr>
              <a:t>Τετρακυκλίνες</a:t>
            </a:r>
            <a:endParaRPr lang="en-US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9659" y="2423574"/>
            <a:ext cx="2022134" cy="369332"/>
          </a:xfrm>
          <a:prstGeom prst="rect">
            <a:avLst/>
          </a:prstGeom>
          <a:solidFill>
            <a:srgbClr val="B6471A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+mn-lt"/>
              </a:rPr>
              <a:t>Ηπατική βλάβη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9659" y="3096541"/>
            <a:ext cx="2347512" cy="646331"/>
          </a:xfrm>
          <a:prstGeom prst="rect">
            <a:avLst/>
          </a:prstGeom>
          <a:solidFill>
            <a:srgbClr val="59B61E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+mn-lt"/>
              </a:rPr>
              <a:t>Σύνδρομο φαιού βρέφους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9659" y="4041938"/>
            <a:ext cx="2347512" cy="369332"/>
          </a:xfrm>
          <a:prstGeom prst="rect">
            <a:avLst/>
          </a:prstGeom>
          <a:solidFill>
            <a:srgbClr val="44BF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chemeClr val="bg1"/>
                </a:solidFill>
                <a:latin typeface="+mn-lt"/>
              </a:rPr>
              <a:t>Ωτοτοξικότητα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9659" y="4822298"/>
            <a:ext cx="2492422" cy="584775"/>
          </a:xfrm>
          <a:prstGeom prst="rect">
            <a:avLst/>
          </a:prstGeom>
          <a:solidFill>
            <a:srgbClr val="3F5DA3"/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  <a:latin typeface="+mn-lt"/>
              </a:rPr>
              <a:t>Αποχρωματισμός δοντιών</a:t>
            </a:r>
          </a:p>
          <a:p>
            <a:r>
              <a:rPr lang="el-GR" sz="1600" dirty="0" smtClean="0">
                <a:solidFill>
                  <a:schemeClr val="bg1"/>
                </a:solidFill>
                <a:latin typeface="+mn-lt"/>
              </a:rPr>
              <a:t>Ηπατική ανεπάρκεια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9123" y="5602136"/>
            <a:ext cx="23971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Αντενδείκνυται κυρίως </a:t>
            </a:r>
          </a:p>
          <a:p>
            <a:pPr algn="ctr"/>
            <a:r>
              <a:rPr lang="el-GR" dirty="0" smtClean="0">
                <a:latin typeface="+mn-lt"/>
              </a:rPr>
              <a:t>στο 1</a:t>
            </a:r>
            <a:r>
              <a:rPr lang="el-GR" baseline="30000" dirty="0" smtClean="0">
                <a:latin typeface="+mn-lt"/>
              </a:rPr>
              <a:t>ο</a:t>
            </a:r>
            <a:r>
              <a:rPr lang="el-GR" dirty="0" smtClean="0">
                <a:latin typeface="+mn-lt"/>
              </a:rPr>
              <a:t> τρίμηνο</a:t>
            </a:r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6329" y="5602136"/>
            <a:ext cx="3148253" cy="50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9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Ποιο αντιβιοτικό θα χορηγούσατε σε έγκυο γυναίκα με λοίμωξη του αναπνευστικού;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54914" indent="-457200">
              <a:buFont typeface="+mj-lt"/>
              <a:buAutoNum type="arabicPeriod"/>
            </a:pPr>
            <a:r>
              <a:rPr lang="el-GR" sz="2800" dirty="0" err="1" smtClean="0">
                <a:solidFill>
                  <a:schemeClr val="tx1"/>
                </a:solidFill>
              </a:rPr>
              <a:t>Μετρονιδαζόλη</a:t>
            </a:r>
            <a:r>
              <a:rPr lang="en-US" sz="2800" dirty="0" smtClean="0">
                <a:solidFill>
                  <a:schemeClr val="tx1"/>
                </a:solidFill>
              </a:rPr>
              <a:t> (B)</a:t>
            </a:r>
            <a:endParaRPr lang="el-GR" sz="2800" dirty="0" smtClean="0">
              <a:solidFill>
                <a:schemeClr val="tx1"/>
              </a:solidFill>
            </a:endParaRPr>
          </a:p>
          <a:p>
            <a:pPr marL="454914" indent="-457200">
              <a:buFont typeface="+mj-lt"/>
              <a:buAutoNum type="arabicPeriod"/>
            </a:pPr>
            <a:r>
              <a:rPr lang="el-GR" sz="2800" dirty="0" err="1" smtClean="0">
                <a:solidFill>
                  <a:schemeClr val="tx1"/>
                </a:solidFill>
              </a:rPr>
              <a:t>Αμοξυκιλλίνη</a:t>
            </a:r>
            <a:r>
              <a:rPr lang="en-US" sz="2800" dirty="0">
                <a:solidFill>
                  <a:schemeClr val="tx1"/>
                </a:solidFill>
              </a:rPr>
              <a:t>  (B)</a:t>
            </a:r>
            <a:endParaRPr lang="el-GR" sz="2800" dirty="0">
              <a:solidFill>
                <a:schemeClr val="tx1"/>
              </a:solidFill>
            </a:endParaRPr>
          </a:p>
          <a:p>
            <a:pPr marL="454914" indent="-457200">
              <a:buFont typeface="+mj-lt"/>
              <a:buAutoNum type="arabicPeriod"/>
            </a:pPr>
            <a:r>
              <a:rPr lang="el-GR" sz="2800" dirty="0" smtClean="0">
                <a:solidFill>
                  <a:schemeClr val="tx1"/>
                </a:solidFill>
              </a:rPr>
              <a:t>Στρεπτομυκίνη</a:t>
            </a:r>
            <a:r>
              <a:rPr lang="en-US" sz="2800" dirty="0" smtClean="0">
                <a:solidFill>
                  <a:schemeClr val="tx1"/>
                </a:solidFill>
              </a:rPr>
              <a:t> (D)</a:t>
            </a:r>
            <a:endParaRPr lang="el-GR" sz="2800" dirty="0">
              <a:solidFill>
                <a:schemeClr val="tx1"/>
              </a:solidFill>
            </a:endParaRPr>
          </a:p>
          <a:p>
            <a:pPr marL="454914" indent="-457200">
              <a:buFont typeface="+mj-lt"/>
              <a:buAutoNum type="arabicPeriod"/>
            </a:pPr>
            <a:r>
              <a:rPr lang="el-GR" sz="2800" dirty="0" err="1" smtClean="0">
                <a:solidFill>
                  <a:schemeClr val="tx1"/>
                </a:solidFill>
              </a:rPr>
              <a:t>Δοξυκυκλίνη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(D)</a:t>
            </a:r>
            <a:endParaRPr lang="el-GR" sz="2800" dirty="0">
              <a:solidFill>
                <a:schemeClr val="tx1"/>
              </a:solidFill>
            </a:endParaRPr>
          </a:p>
          <a:p>
            <a:pPr marL="454914" indent="-45720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014464" cy="2260848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4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 σημασία του θηλασμού…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1981: </a:t>
            </a:r>
            <a:r>
              <a:rPr lang="el-GR" sz="2400" dirty="0"/>
              <a:t>θεσπίζεται ο Διεθνής Κώδικας Εμπορίας και Διαφήμισης Υποκατάστατων Μητρικού Γάλατος από την Π.Ο.Υ και τη </a:t>
            </a:r>
            <a:r>
              <a:rPr lang="el-GR" sz="2400" dirty="0" smtClean="0"/>
              <a:t>UNICEF</a:t>
            </a:r>
            <a:r>
              <a:rPr lang="en-US" sz="2400" dirty="0" smtClean="0"/>
              <a:t>.</a:t>
            </a:r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1989: </a:t>
            </a:r>
            <a:r>
              <a:rPr lang="el-GR" sz="2400" dirty="0"/>
              <a:t>προτείνονται τα δέκα βήματα για επιτυχή Μητρικό θηλασμό από την Π.Ο.Υ και τη </a:t>
            </a:r>
            <a:r>
              <a:rPr lang="el-GR" sz="2400" dirty="0" smtClean="0"/>
              <a:t>UNICEF</a:t>
            </a:r>
            <a:r>
              <a:rPr lang="en-US" sz="2400" dirty="0" smtClean="0"/>
              <a:t>.</a:t>
            </a:r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1990: </a:t>
            </a:r>
            <a:r>
              <a:rPr lang="el-GR" sz="2400" dirty="0"/>
              <a:t>στη Φλωρεντία της Ιταλίας ψηφίζεται η Διακήρυξη INNOCENTI ( των αθώων ) από δέκα διεθνείς οργανισμούς και 32 </a:t>
            </a:r>
            <a:r>
              <a:rPr lang="el-GR" sz="2400" dirty="0" smtClean="0"/>
              <a:t>κυβερνήσεις</a:t>
            </a:r>
            <a:r>
              <a:rPr lang="en-US" sz="2400" dirty="0" smtClean="0"/>
              <a:t>.</a:t>
            </a:r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20000"/>
                </a:solidFill>
              </a:rPr>
              <a:t>1992: </a:t>
            </a:r>
            <a:r>
              <a:rPr lang="el-GR" sz="2400" dirty="0"/>
              <a:t>ανακοινώνεται από την Π.Ο.Υ και τη UNICEF. η πρωτοβουλία για δημιουργία Φιλικών για το βρέφος Νοσοκομεία (</a:t>
            </a:r>
            <a:r>
              <a:rPr lang="el-GR" sz="2400" dirty="0" err="1"/>
              <a:t>Baby</a:t>
            </a:r>
            <a:r>
              <a:rPr lang="el-GR" sz="2400" dirty="0"/>
              <a:t> - </a:t>
            </a:r>
            <a:r>
              <a:rPr lang="el-GR" sz="2400" dirty="0" err="1"/>
              <a:t>Friendly</a:t>
            </a:r>
            <a:r>
              <a:rPr lang="el-GR" sz="2400" dirty="0"/>
              <a:t> </a:t>
            </a:r>
            <a:r>
              <a:rPr lang="el-GR" sz="2400" dirty="0" err="1"/>
              <a:t>Hospital</a:t>
            </a:r>
            <a:r>
              <a:rPr lang="el-GR" sz="2400" dirty="0"/>
              <a:t> </a:t>
            </a:r>
            <a:r>
              <a:rPr lang="el-GR" sz="2400" dirty="0" err="1"/>
              <a:t>Initiative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4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 smtClean="0"/>
              <a:t>Οδηγία </a:t>
            </a:r>
            <a:r>
              <a:rPr lang="en-US" sz="3600" b="1" dirty="0" smtClean="0"/>
              <a:t>FDA</a:t>
            </a:r>
            <a:r>
              <a:rPr lang="el-GR" sz="3600" b="1" dirty="0" smtClean="0"/>
              <a:t> 2013: διαφοροποίηση της δόσης της </a:t>
            </a:r>
            <a:r>
              <a:rPr lang="el-GR" sz="3600" b="1" dirty="0" err="1" smtClean="0"/>
              <a:t>ζολπιδέμης</a:t>
            </a:r>
            <a:r>
              <a:rPr lang="en-US" sz="3600" b="1" dirty="0" smtClean="0"/>
              <a:t> </a:t>
            </a:r>
            <a:r>
              <a:rPr lang="el-GR" sz="3600" b="1" dirty="0" smtClean="0"/>
              <a:t>ανάλογα με το φύλο</a:t>
            </a:r>
            <a:endParaRPr lang="el-GR" sz="36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2664296" cy="266429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2664296" cy="1776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1484784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5 </a:t>
            </a:r>
            <a:r>
              <a:rPr lang="en-US" sz="2400" dirty="0" smtClean="0">
                <a:latin typeface="+mn-lt"/>
              </a:rPr>
              <a:t>mg </a:t>
            </a:r>
            <a:r>
              <a:rPr lang="el-GR" sz="2400" dirty="0" smtClean="0">
                <a:latin typeface="+mn-lt"/>
              </a:rPr>
              <a:t>στις γυναίκες, ενώ 10 </a:t>
            </a:r>
            <a:r>
              <a:rPr lang="en-US" sz="2400" dirty="0" smtClean="0">
                <a:latin typeface="+mn-lt"/>
              </a:rPr>
              <a:t>mg</a:t>
            </a:r>
            <a:r>
              <a:rPr lang="el-GR" sz="2400" dirty="0" smtClean="0">
                <a:latin typeface="+mn-lt"/>
              </a:rPr>
              <a:t> στους </a:t>
            </a:r>
            <a:r>
              <a:rPr lang="el-GR" sz="2400" dirty="0" smtClean="0">
                <a:latin typeface="+mn-lt"/>
              </a:rPr>
              <a:t>άνδρες</a:t>
            </a:r>
            <a:r>
              <a:rPr lang="en-US" sz="2400" dirty="0">
                <a:latin typeface="+mn-lt"/>
              </a:rPr>
              <a:t>.</a:t>
            </a:r>
            <a:endParaRPr lang="el-GR" sz="24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Βραδείας αποδέσμευσης 6.25 </a:t>
            </a:r>
            <a:r>
              <a:rPr lang="en-US" sz="2400" dirty="0" smtClean="0">
                <a:latin typeface="+mn-lt"/>
              </a:rPr>
              <a:t>mg </a:t>
            </a:r>
            <a:r>
              <a:rPr lang="el-GR" sz="2400" dirty="0" smtClean="0">
                <a:latin typeface="+mn-lt"/>
              </a:rPr>
              <a:t>στις γυναίκες αντί για 12.5 στους </a:t>
            </a:r>
            <a:r>
              <a:rPr lang="el-GR" sz="2400" dirty="0" smtClean="0">
                <a:latin typeface="+mn-lt"/>
              </a:rPr>
              <a:t>άνδρες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Διαφορά στην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κάθαρση</a:t>
            </a:r>
            <a:r>
              <a:rPr lang="el-GR" sz="2400" dirty="0" smtClean="0">
                <a:latin typeface="+mn-lt"/>
              </a:rPr>
              <a:t> της </a:t>
            </a:r>
            <a:r>
              <a:rPr lang="el-GR" sz="2400" dirty="0" smtClean="0">
                <a:latin typeface="+mn-lt"/>
              </a:rPr>
              <a:t>ουσίας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5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 smtClean="0">
                <a:cs typeface="Tunga" pitchFamily="2"/>
              </a:rPr>
              <a:t>Εμφανίζονται </a:t>
            </a:r>
            <a:r>
              <a:rPr lang="el-GR" altLang="el-GR" sz="3200" dirty="0">
                <a:cs typeface="Tunga" pitchFamily="2"/>
              </a:rPr>
              <a:t>ανεπιθύμητες ενέργειες στα βρέφη από φάρμακα που παίρνει η μητέρα</a:t>
            </a:r>
            <a:r>
              <a:rPr lang="en-US" altLang="el-GR" sz="3200" dirty="0" smtClean="0">
                <a:cs typeface="Tunga" pitchFamily="2"/>
              </a:rPr>
              <a:t>;</a:t>
            </a:r>
            <a:endParaRPr lang="en-GB" altLang="el-GR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04056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Πιθανώς, γιατί τα συστήματα μεταβολισμού και απέκκρισης του νεογνού είναι ανώριμα </a:t>
            </a:r>
            <a:r>
              <a:rPr lang="el-GR" altLang="el-GR" sz="2400" dirty="0"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el-GR" altLang="el-GR" sz="2400" dirty="0"/>
              <a:t> </a:t>
            </a:r>
            <a:r>
              <a:rPr lang="el-GR" altLang="el-GR" sz="2400" dirty="0" err="1">
                <a:ea typeface="Arial Unicode MS" pitchFamily="34" charset="-128"/>
                <a:cs typeface="Arial Unicode MS" pitchFamily="34" charset="-128"/>
              </a:rPr>
              <a:t>↑</a:t>
            </a:r>
            <a:r>
              <a:rPr lang="el-GR" altLang="el-GR" sz="2400" dirty="0" err="1"/>
              <a:t>κίνδυνος</a:t>
            </a:r>
            <a:r>
              <a:rPr lang="el-GR" altLang="el-GR" sz="2400" dirty="0"/>
              <a:t> </a:t>
            </a:r>
            <a:r>
              <a:rPr lang="el-GR" altLang="el-GR" sz="2400" dirty="0" err="1"/>
              <a:t>ανεπιθυμήτων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ενεργειών</a:t>
            </a:r>
            <a:r>
              <a:rPr lang="en-US" altLang="el-GR" sz="2400" dirty="0" smtClean="0"/>
              <a:t>.</a:t>
            </a:r>
            <a:endParaRPr lang="en-US" altLang="el-GR" sz="2400" dirty="0" smtClean="0"/>
          </a:p>
          <a:p>
            <a:endParaRPr lang="en-US" altLang="el-GR" sz="2400" dirty="0"/>
          </a:p>
          <a:p>
            <a:r>
              <a:rPr lang="el-GR" sz="2400" b="1" dirty="0">
                <a:solidFill>
                  <a:srgbClr val="820000"/>
                </a:solidFill>
              </a:rPr>
              <a:t>Τα φάρμακα διέρχονται στο μητρικό γάλα: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l-GR" sz="2400" dirty="0" smtClean="0"/>
              <a:t>Εάν </a:t>
            </a:r>
            <a:r>
              <a:rPr lang="el-GR" sz="2400" dirty="0"/>
              <a:t>έχουν υψηλές συγκεντρώσεις στο πλάσμα της </a:t>
            </a:r>
            <a:r>
              <a:rPr lang="el-GR" sz="2400" dirty="0" smtClean="0"/>
              <a:t>μητέρας</a:t>
            </a:r>
            <a:r>
              <a:rPr lang="en-US" sz="2400" dirty="0" smtClean="0"/>
              <a:t>.</a:t>
            </a:r>
            <a:endParaRPr lang="el-GR" sz="2400" dirty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l-GR" sz="2400" dirty="0"/>
              <a:t>Έχουν μικρό μοριακό βάρος  (&lt;500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l-GR" sz="2400" dirty="0"/>
              <a:t>Έχουν χαμηλή πρωτεϊνική </a:t>
            </a:r>
            <a:r>
              <a:rPr lang="el-GR" sz="2400" dirty="0" smtClean="0"/>
              <a:t>σύνδεση</a:t>
            </a:r>
            <a:r>
              <a:rPr lang="en-US" sz="2400" dirty="0" smtClean="0"/>
              <a:t>.</a:t>
            </a:r>
            <a:endParaRPr lang="el-GR" sz="2400" dirty="0"/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l-GR" sz="2400" dirty="0"/>
              <a:t>Διέρχονται εύκολα μέσω του </a:t>
            </a:r>
            <a:r>
              <a:rPr lang="el-GR" sz="2400" dirty="0" err="1" smtClean="0"/>
              <a:t>αιματο</a:t>
            </a:r>
            <a:r>
              <a:rPr lang="el-GR" sz="2400" dirty="0" smtClean="0"/>
              <a:t>-εγκεφαλικού-</a:t>
            </a:r>
            <a:r>
              <a:rPr lang="el-GR" sz="2400" dirty="0" err="1" smtClean="0"/>
              <a:t>φραγμο</a:t>
            </a:r>
            <a:r>
              <a:rPr lang="el-GR" sz="2400" dirty="0" smtClean="0"/>
              <a:t>ύ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 marL="457200" lvl="1" indent="0">
              <a:buNone/>
            </a:pPr>
            <a:r>
              <a:rPr lang="el-GR" altLang="el-GR" sz="2400" dirty="0"/>
              <a:t/>
            </a:r>
            <a:br>
              <a:rPr lang="el-GR" altLang="el-GR" sz="2400" dirty="0"/>
            </a:b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7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Υπολογισμός δόσης νεογνού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Θεωρητική δόση: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TID= </a:t>
            </a:r>
            <a:r>
              <a:rPr lang="en-US" sz="2400" dirty="0" err="1" smtClean="0">
                <a:solidFill>
                  <a:schemeClr val="tx1"/>
                </a:solidFill>
              </a:rPr>
              <a:t>Cmax</a:t>
            </a:r>
            <a:r>
              <a:rPr lang="en-US" sz="2400" dirty="0" smtClean="0">
                <a:solidFill>
                  <a:schemeClr val="tx1"/>
                </a:solidFill>
              </a:rPr>
              <a:t>/Liter x 0,15 L/kg/day </a:t>
            </a:r>
            <a:endParaRPr lang="el-G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150/ml/kg/day </a:t>
            </a:r>
            <a:r>
              <a:rPr lang="el-GR" sz="2400" dirty="0" smtClean="0">
                <a:solidFill>
                  <a:schemeClr val="tx1"/>
                </a:solidFill>
              </a:rPr>
              <a:t>η μέση πρόσληψη γάλακτος από τα νεογνά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Σχετική δόση: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Θεωρητική δόση/ μητρική δόση σε </a:t>
            </a:r>
            <a:r>
              <a:rPr lang="en-US" sz="2400" dirty="0" smtClean="0">
                <a:solidFill>
                  <a:schemeClr val="tx1"/>
                </a:solidFill>
              </a:rPr>
              <a:t>mg/kg/day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i="1" dirty="0" smtClean="0">
                <a:solidFill>
                  <a:schemeClr val="tx1"/>
                </a:solidFill>
              </a:rPr>
              <a:t>Οτιδήποτε λιγότερο από το 10% </a:t>
            </a:r>
          </a:p>
          <a:p>
            <a:pPr marL="0" indent="0">
              <a:buNone/>
            </a:pPr>
            <a:r>
              <a:rPr lang="el-GR" sz="2400" i="1" dirty="0" smtClean="0">
                <a:solidFill>
                  <a:schemeClr val="tx1"/>
                </a:solidFill>
              </a:rPr>
              <a:t>της μητρικής δόσης θεωρείται ασφαλές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49080"/>
            <a:ext cx="3096344" cy="2382734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3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Κατηγορίες φαρμάκων στον Θηλασμό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20000"/>
                </a:solidFill>
              </a:rPr>
              <a:t>L1:</a:t>
            </a:r>
            <a:r>
              <a:rPr lang="en-US" sz="2400" dirty="0" smtClean="0">
                <a:solidFill>
                  <a:srgbClr val="820000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Ασφαλέστατο. Υπάρχουν μελέτες και πολυετής κλινική εμπειρία που δείχνουν ότι το φάρμακο είναι ασφαλές. </a:t>
            </a:r>
          </a:p>
          <a:p>
            <a:r>
              <a:rPr lang="en-US" sz="2400" b="1" dirty="0" smtClean="0">
                <a:solidFill>
                  <a:srgbClr val="820000"/>
                </a:solidFill>
              </a:rPr>
              <a:t>L2</a:t>
            </a:r>
            <a:r>
              <a:rPr lang="en-US" sz="2400" dirty="0" smtClean="0">
                <a:solidFill>
                  <a:srgbClr val="820000"/>
                </a:solidFill>
              </a:rPr>
              <a:t>: </a:t>
            </a:r>
            <a:r>
              <a:rPr lang="el-GR" sz="2400" dirty="0" smtClean="0">
                <a:solidFill>
                  <a:schemeClr val="tx1"/>
                </a:solidFill>
              </a:rPr>
              <a:t>Ασφαλέστερο. Υπάρχει περιορισμένη κλινική </a:t>
            </a:r>
            <a:r>
              <a:rPr lang="el-GR" sz="2400" dirty="0">
                <a:solidFill>
                  <a:schemeClr val="tx1"/>
                </a:solidFill>
              </a:rPr>
              <a:t>εμπειρία</a:t>
            </a:r>
            <a:r>
              <a:rPr lang="el-GR" sz="2400" dirty="0" smtClean="0">
                <a:solidFill>
                  <a:schemeClr val="tx1"/>
                </a:solidFill>
              </a:rPr>
              <a:t>, αλλά δεν έχουν αναφερθεί ανεπιθύμητες ενέργειες στα βρέφη.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rgbClr val="820000"/>
                </a:solidFill>
              </a:rPr>
              <a:t>L3</a:t>
            </a:r>
            <a:r>
              <a:rPr lang="en-US" sz="2400" dirty="0" smtClean="0">
                <a:solidFill>
                  <a:srgbClr val="820000"/>
                </a:solidFill>
              </a:rPr>
              <a:t>: </a:t>
            </a:r>
            <a:r>
              <a:rPr lang="el-GR" sz="2400" dirty="0" smtClean="0">
                <a:solidFill>
                  <a:schemeClr val="tx1"/>
                </a:solidFill>
              </a:rPr>
              <a:t>Σχετικώς ασφαλές. </a:t>
            </a:r>
          </a:p>
          <a:p>
            <a:r>
              <a:rPr lang="en-US" sz="2400" b="1" dirty="0" smtClean="0">
                <a:solidFill>
                  <a:srgbClr val="820000"/>
                </a:solidFill>
              </a:rPr>
              <a:t>L4</a:t>
            </a:r>
            <a:r>
              <a:rPr lang="en-US" sz="2400" dirty="0" smtClean="0">
                <a:solidFill>
                  <a:srgbClr val="820000"/>
                </a:solidFill>
              </a:rPr>
              <a:t>: </a:t>
            </a:r>
            <a:r>
              <a:rPr lang="el-GR" sz="2400" dirty="0" smtClean="0">
                <a:solidFill>
                  <a:schemeClr val="tx1"/>
                </a:solidFill>
              </a:rPr>
              <a:t>Πιθανώς επικίνδυνο. </a:t>
            </a:r>
          </a:p>
          <a:p>
            <a:r>
              <a:rPr lang="en-US" sz="2400" b="1" dirty="0">
                <a:solidFill>
                  <a:srgbClr val="820000"/>
                </a:solidFill>
              </a:rPr>
              <a:t>L5</a:t>
            </a:r>
            <a:r>
              <a:rPr lang="en-US" sz="2400" dirty="0" smtClean="0">
                <a:solidFill>
                  <a:srgbClr val="820000"/>
                </a:solidFill>
              </a:rPr>
              <a:t>: </a:t>
            </a:r>
            <a:r>
              <a:rPr lang="el-GR" sz="2400" dirty="0" smtClean="0">
                <a:solidFill>
                  <a:schemeClr val="tx1"/>
                </a:solidFill>
              </a:rPr>
              <a:t>Αντενδείκνυται.</a:t>
            </a:r>
          </a:p>
          <a:p>
            <a:endParaRPr lang="el-GR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581128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Πηγή: </a:t>
            </a:r>
            <a:r>
              <a:rPr lang="en-US" dirty="0" smtClean="0">
                <a:latin typeface="+mn-lt"/>
              </a:rPr>
              <a:t>Hale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T. W., 2008</a:t>
            </a:r>
            <a:endParaRPr lang="el-GR" dirty="0">
              <a:latin typeface="+mn-lt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65" y="4021816"/>
            <a:ext cx="1430790" cy="2093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284658"/>
            <a:ext cx="619268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Προσοχή: </a:t>
            </a:r>
            <a:r>
              <a:rPr lang="el-GR" sz="2400" dirty="0" smtClean="0">
                <a:latin typeface="+mn-lt"/>
              </a:rPr>
              <a:t>Να γίνεται επιλογή φαρμάκου. </a:t>
            </a:r>
          </a:p>
          <a:p>
            <a:pPr algn="ctr"/>
            <a:r>
              <a:rPr lang="el-GR" sz="2400" dirty="0" smtClean="0">
                <a:latin typeface="+mn-lt"/>
              </a:rPr>
              <a:t>Προτιμώνται φάρμακα με μικρό χρόνο </a:t>
            </a:r>
            <a:r>
              <a:rPr lang="el-GR" sz="2400" dirty="0" err="1" smtClean="0">
                <a:latin typeface="+mn-lt"/>
              </a:rPr>
              <a:t>ημιζωής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0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l-GR" altLang="el-GR" b="1" dirty="0" smtClean="0"/>
              <a:t>Φάρμακα που </a:t>
            </a:r>
            <a:br>
              <a:rPr lang="el-GR" altLang="el-GR" b="1" dirty="0" smtClean="0"/>
            </a:br>
            <a:r>
              <a:rPr lang="el-GR" altLang="el-GR" b="1" dirty="0" smtClean="0"/>
              <a:t>αντενδείκνυνται στο θηλασμό (</a:t>
            </a:r>
            <a:r>
              <a:rPr lang="en-US" altLang="el-GR" b="1" dirty="0" smtClean="0"/>
              <a:t>L5</a:t>
            </a:r>
            <a:r>
              <a:rPr lang="el-GR" altLang="el-GR" b="1" dirty="0" smtClean="0"/>
              <a:t>)</a:t>
            </a:r>
            <a:endParaRPr lang="en-US" altLang="el-GR" sz="2000" b="1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6203032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err="1" smtClean="0">
                <a:solidFill>
                  <a:schemeClr val="tx1"/>
                </a:solidFill>
              </a:rPr>
              <a:t>Χλωραμφαινικόλη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sz="2400" dirty="0" err="1" smtClean="0">
                <a:solidFill>
                  <a:schemeClr val="tx1"/>
                </a:solidFill>
              </a:rPr>
              <a:t>Τετρακυκλίνες</a:t>
            </a:r>
            <a:r>
              <a:rPr lang="el-GR" altLang="el-GR" sz="2400" dirty="0" smtClean="0">
                <a:solidFill>
                  <a:schemeClr val="tx1"/>
                </a:solidFill>
              </a:rPr>
              <a:t> (χρόνια χορήγηση)</a:t>
            </a:r>
          </a:p>
          <a:p>
            <a:pPr eaLnBrk="1" hangingPunct="1"/>
            <a:r>
              <a:rPr lang="el-GR" altLang="el-GR" sz="2400" dirty="0" err="1" smtClean="0">
                <a:solidFill>
                  <a:schemeClr val="tx1"/>
                </a:solidFill>
              </a:rPr>
              <a:t>Εργοταμίνη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sz="2400" dirty="0" err="1" smtClean="0">
                <a:solidFill>
                  <a:schemeClr val="tx1"/>
                </a:solidFill>
              </a:rPr>
              <a:t>Λίθιο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sz="2400" dirty="0" err="1" smtClean="0">
                <a:solidFill>
                  <a:schemeClr val="tx1"/>
                </a:solidFill>
              </a:rPr>
              <a:t>Αμιωδαρόνη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sz="2400" dirty="0" err="1" smtClean="0">
                <a:solidFill>
                  <a:schemeClr val="tx1"/>
                </a:solidFill>
              </a:rPr>
              <a:t>Αντινεοπλασματικά</a:t>
            </a:r>
            <a:r>
              <a:rPr lang="el-GR" altLang="el-GR" sz="2400" dirty="0" smtClean="0">
                <a:solidFill>
                  <a:schemeClr val="tx1"/>
                </a:solidFill>
              </a:rPr>
              <a:t> φάρμακα</a:t>
            </a:r>
          </a:p>
          <a:p>
            <a:r>
              <a:rPr lang="el-GR" altLang="el-GR" sz="2400" dirty="0" smtClean="0">
                <a:solidFill>
                  <a:schemeClr val="tx1"/>
                </a:solidFill>
              </a:rPr>
              <a:t>Ραδιενεργές ουσίες</a:t>
            </a:r>
          </a:p>
          <a:p>
            <a:r>
              <a:rPr lang="el-GR" altLang="el-GR" sz="2400" dirty="0" err="1" smtClean="0">
                <a:solidFill>
                  <a:schemeClr val="tx1"/>
                </a:solidFill>
              </a:rPr>
              <a:t>Ψευδοεφεδρίνη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r>
              <a:rPr lang="el-GR" altLang="el-GR" sz="2400" b="1" dirty="0" smtClean="0">
                <a:solidFill>
                  <a:srgbClr val="820000"/>
                </a:solidFill>
              </a:rPr>
              <a:t>Αγωνιστές </a:t>
            </a:r>
            <a:r>
              <a:rPr lang="el-GR" altLang="el-GR" sz="2400" b="1" dirty="0" err="1">
                <a:solidFill>
                  <a:srgbClr val="820000"/>
                </a:solidFill>
              </a:rPr>
              <a:t>ντοπαμίνης</a:t>
            </a:r>
            <a:r>
              <a:rPr lang="el-GR" altLang="el-GR" sz="2400" dirty="0">
                <a:solidFill>
                  <a:schemeClr val="tx1"/>
                </a:solidFill>
              </a:rPr>
              <a:t>: </a:t>
            </a:r>
            <a:r>
              <a:rPr lang="el-GR" altLang="el-GR" sz="2400" dirty="0" err="1">
                <a:solidFill>
                  <a:schemeClr val="tx1"/>
                </a:solidFill>
              </a:rPr>
              <a:t>βρωμοκρυπτίνη</a:t>
            </a:r>
            <a:r>
              <a:rPr lang="el-GR" altLang="el-GR" sz="2400" dirty="0">
                <a:solidFill>
                  <a:schemeClr val="tx1"/>
                </a:solidFill>
              </a:rPr>
              <a:t>, </a:t>
            </a:r>
            <a:r>
              <a:rPr lang="en-US" altLang="el-GR" sz="2400" dirty="0">
                <a:solidFill>
                  <a:schemeClr val="tx1"/>
                </a:solidFill>
              </a:rPr>
              <a:t>L-dopa, </a:t>
            </a:r>
            <a:r>
              <a:rPr lang="el-GR" altLang="el-GR" sz="2400" dirty="0" err="1">
                <a:solidFill>
                  <a:schemeClr val="tx1"/>
                </a:solidFill>
              </a:rPr>
              <a:t>σελεγιλλίνη</a:t>
            </a:r>
            <a:r>
              <a:rPr lang="el-GR" altLang="el-GR" sz="2400" dirty="0">
                <a:solidFill>
                  <a:schemeClr val="tx1"/>
                </a:solidFill>
              </a:rPr>
              <a:t>, </a:t>
            </a:r>
            <a:r>
              <a:rPr lang="el-GR" altLang="el-GR" sz="2400" dirty="0" err="1">
                <a:solidFill>
                  <a:schemeClr val="tx1"/>
                </a:solidFill>
              </a:rPr>
              <a:t>πραμιπεξόλη</a:t>
            </a:r>
            <a:endParaRPr lang="en-US" altLang="el-GR" sz="2400" dirty="0">
              <a:solidFill>
                <a:schemeClr val="tx1"/>
              </a:solidFill>
            </a:endParaRPr>
          </a:p>
          <a:p>
            <a:pPr eaLnBrk="1" hangingPunct="1"/>
            <a:endParaRPr lang="en-US" altLang="el-GR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l-G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4" descr="depress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1372590"/>
            <a:ext cx="2014537" cy="201453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55576" y="5661248"/>
            <a:ext cx="3621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(Αμερικάνικη Παιδιατρική Εταιρεία)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7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Γιατί φάρμακα που είναι αγωνιστές </a:t>
            </a:r>
            <a:r>
              <a:rPr lang="el-GR" b="1" dirty="0" err="1" smtClean="0"/>
              <a:t>ντοπαμίνης</a:t>
            </a:r>
            <a:r>
              <a:rPr lang="el-GR" b="1" dirty="0"/>
              <a:t> αντενδείκνυται στο </a:t>
            </a:r>
            <a:r>
              <a:rPr lang="el-GR" b="1" dirty="0" smtClean="0"/>
              <a:t>θηλασμό;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Αναστέλλουν την παραγωγή </a:t>
            </a:r>
            <a:r>
              <a:rPr lang="el-GR" sz="2800" dirty="0" err="1" smtClean="0">
                <a:solidFill>
                  <a:schemeClr val="tx1"/>
                </a:solidFill>
              </a:rPr>
              <a:t>προλακτίνης</a:t>
            </a:r>
            <a:r>
              <a:rPr lang="el-GR" sz="2800" dirty="0" smtClean="0">
                <a:solidFill>
                  <a:schemeClr val="tx1"/>
                </a:solidFill>
              </a:rPr>
              <a:t> από την υπόφυση που είναι απαραίτητη για την παραγωγή γάλακτος. 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90371"/>
            <a:ext cx="3771700" cy="3816424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4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Σε θηλάζουσα μητέρα ποιο από τα παρακάτω αναλγητικά φάρμακα θα συνιστούσατε;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>
                <a:solidFill>
                  <a:schemeClr val="tx1"/>
                </a:solidFill>
              </a:rPr>
              <a:t>Παρακεταμόλη</a:t>
            </a:r>
            <a:r>
              <a:rPr lang="en-US" sz="2800" dirty="0">
                <a:solidFill>
                  <a:schemeClr val="tx1"/>
                </a:solidFill>
              </a:rPr>
              <a:t> (L1)</a:t>
            </a:r>
            <a:endParaRPr lang="el-GR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Ιβουπροφαίνη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L1)</a:t>
            </a:r>
            <a:endParaRPr lang="el-GR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err="1" smtClean="0">
                <a:solidFill>
                  <a:schemeClr val="tx1"/>
                </a:solidFill>
              </a:rPr>
              <a:t>Δικλοφαινάκη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(L2)</a:t>
            </a:r>
            <a:r>
              <a:rPr lang="el-GR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Συνδυασμό </a:t>
            </a:r>
            <a:r>
              <a:rPr lang="el-GR" sz="2800" dirty="0" err="1" smtClean="0">
                <a:solidFill>
                  <a:schemeClr val="tx1"/>
                </a:solidFill>
              </a:rPr>
              <a:t>κωδεϊνης</a:t>
            </a:r>
            <a:r>
              <a:rPr lang="el-GR" sz="2800" dirty="0" smtClean="0">
                <a:solidFill>
                  <a:schemeClr val="tx1"/>
                </a:solidFill>
              </a:rPr>
              <a:t> με </a:t>
            </a:r>
            <a:r>
              <a:rPr lang="el-GR" sz="2800" dirty="0" err="1" smtClean="0">
                <a:solidFill>
                  <a:schemeClr val="tx1"/>
                </a:solidFill>
              </a:rPr>
              <a:t>παρακεταμόλη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(L3)</a:t>
            </a:r>
            <a:endParaRPr lang="el-G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3826046" cy="1578655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3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Φάρμακα </a:t>
            </a:r>
            <a:r>
              <a:rPr lang="el-GR" altLang="el-GR" b="1" dirty="0"/>
              <a:t>και </a:t>
            </a:r>
            <a:r>
              <a:rPr lang="el-GR" altLang="el-GR" b="1" dirty="0" smtClean="0"/>
              <a:t>Παιδιά</a:t>
            </a:r>
            <a:endParaRPr lang="en-GB" alt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Τα παιδιά δεν είναι μικρογραφίες ενηλίκων, αλλά εμφανίζουν ιδιαιτερότητες ως προς τη </a:t>
            </a:r>
            <a:r>
              <a:rPr lang="el-GR" sz="2400" dirty="0" err="1"/>
              <a:t>φαρμακοκινητική</a:t>
            </a:r>
            <a:r>
              <a:rPr lang="el-GR" sz="2400" dirty="0"/>
              <a:t> και λιγότερο τη φαρμακοδυναμική, ανάλογα με την ηλικία στην οποία  βρίσκονται, με αποτέλεσμα η δράση πολλών φαρμάκων σε παιδιά να διαφέρει σημαντικά από τη δράση σε </a:t>
            </a:r>
            <a:r>
              <a:rPr lang="el-GR" sz="2400" dirty="0" smtClean="0"/>
              <a:t>ενήλικες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5" name="3 - Εικόνα" descr="399698_366558823358408_100000128790702_1601253_115312014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76135"/>
            <a:ext cx="3744416" cy="2808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2576" y="3676135"/>
            <a:ext cx="3369384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Πολλές φορές για τον καθορισμό της δόσης χρειάζονται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επίπεδα του φαρμάκου </a:t>
            </a:r>
            <a:r>
              <a:rPr lang="el-GR" sz="2400" dirty="0" smtClean="0">
                <a:latin typeface="+mn-lt"/>
              </a:rPr>
              <a:t>στο αίμα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9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200" b="1" dirty="0" err="1" smtClean="0"/>
              <a:t>Φαρμακοκινητικές</a:t>
            </a:r>
            <a:r>
              <a:rPr lang="el-GR" altLang="el-GR" sz="3200" b="1" dirty="0" smtClean="0"/>
              <a:t> μεταβολές σε παιδιά</a:t>
            </a:r>
            <a:endParaRPr lang="en-GB" altLang="el-GR" sz="3200" b="1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b="1" dirty="0" smtClean="0">
                <a:solidFill>
                  <a:schemeClr val="tx1"/>
                </a:solidFill>
              </a:rPr>
              <a:t>Απορρόφηση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>
                <a:solidFill>
                  <a:schemeClr val="tx1"/>
                </a:solidFill>
              </a:rPr>
              <a:t>&lt;2 ετών </a:t>
            </a:r>
            <a:r>
              <a:rPr lang="el-GR" altLang="el-GR" sz="2800" dirty="0" err="1" smtClean="0">
                <a:solidFill>
                  <a:schemeClr val="tx1"/>
                </a:solidFill>
              </a:rPr>
              <a:t>αχλωρυδρία</a:t>
            </a:r>
            <a:r>
              <a:rPr lang="el-GR" altLang="el-GR" sz="2800" dirty="0" smtClean="0">
                <a:solidFill>
                  <a:schemeClr val="tx1"/>
                </a:solidFill>
              </a:rPr>
              <a:t> </a:t>
            </a:r>
            <a:r>
              <a:rPr lang="el-GR" altLang="el-GR" sz="2800" u="sng" dirty="0" smtClean="0">
                <a:solidFill>
                  <a:schemeClr val="tx1"/>
                </a:solidFill>
              </a:rPr>
              <a:t>+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>
                <a:solidFill>
                  <a:schemeClr val="tx1"/>
                </a:solidFill>
              </a:rPr>
              <a:t>Δραστικότητα παγκρεατικών ένζυμων</a:t>
            </a:r>
            <a:r>
              <a:rPr lang="el-GR" altLang="el-GR" sz="28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↓</a:t>
            </a:r>
            <a:endParaRPr lang="el-GR" altLang="el-GR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l-GR" sz="2800" dirty="0" smtClean="0">
                <a:solidFill>
                  <a:schemeClr val="tx1"/>
                </a:solidFill>
              </a:rPr>
              <a:t>Γαστρική κένωση βραδύτερη</a:t>
            </a:r>
          </a:p>
          <a:p>
            <a:pPr>
              <a:lnSpc>
                <a:spcPct val="90000"/>
              </a:lnSpc>
            </a:pPr>
            <a:r>
              <a:rPr lang="el-GR" altLang="el-GR" sz="2800" dirty="0" err="1" smtClean="0">
                <a:solidFill>
                  <a:schemeClr val="tx1"/>
                </a:solidFill>
              </a:rPr>
              <a:t>Διαδερμική</a:t>
            </a:r>
            <a:r>
              <a:rPr lang="el-GR" altLang="el-GR" sz="2800" dirty="0" smtClean="0">
                <a:solidFill>
                  <a:schemeClr val="tx1"/>
                </a:solidFill>
              </a:rPr>
              <a:t> απορρόφηση αυξημένη </a:t>
            </a:r>
            <a:r>
              <a:rPr lang="el-GR" altLang="el-GR" sz="28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↑⇒</a:t>
            </a:r>
            <a:r>
              <a:rPr lang="el-GR" altLang="el-GR" sz="2800" dirty="0" smtClean="0">
                <a:solidFill>
                  <a:schemeClr val="tx1"/>
                </a:solidFill>
              </a:rPr>
              <a:t> τοξικότητα</a:t>
            </a:r>
            <a:endParaRPr lang="en-GB" altLang="el-GR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06431"/>
              </p:ext>
            </p:extLst>
          </p:nvPr>
        </p:nvGraphicFramePr>
        <p:xfrm>
          <a:off x="899592" y="3789040"/>
          <a:ext cx="4064000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Ηλικία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Κάθαρση φαρμάκου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 μηνός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50%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1-2 μηνών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66%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&gt; 6 μηνών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100 %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Διαφορές Τ1/2 σε παιδιά/ενήλικες</a:t>
            </a:r>
            <a:r>
              <a:rPr lang="en-GB" altLang="el-GR" sz="3200" dirty="0"/>
              <a:t/>
            </a:r>
            <a:br>
              <a:rPr lang="en-GB" altLang="el-GR" sz="3200" dirty="0"/>
            </a:br>
            <a:r>
              <a:rPr lang="el-GR" sz="3200" b="1" dirty="0" smtClean="0"/>
              <a:t>Το παράδειγμα της καφεΐνης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4112568" cy="5040560"/>
          </a:xfrm>
        </p:spPr>
        <p:txBody>
          <a:bodyPr>
            <a:normAutofit/>
          </a:bodyPr>
          <a:lstStyle/>
          <a:p>
            <a:r>
              <a:rPr lang="en-US" sz="2400" dirty="0"/>
              <a:t>T1/2 </a:t>
            </a:r>
            <a:endParaRPr lang="el-GR" sz="2400" dirty="0"/>
          </a:p>
          <a:p>
            <a:pPr marL="285750" indent="-285750"/>
            <a:r>
              <a:rPr lang="el-GR" sz="2400" dirty="0"/>
              <a:t>5</a:t>
            </a:r>
            <a:r>
              <a:rPr lang="en-US" sz="2400" dirty="0"/>
              <a:t>h</a:t>
            </a:r>
            <a:r>
              <a:rPr lang="el-GR" sz="2400" dirty="0"/>
              <a:t> ενήλικες</a:t>
            </a:r>
            <a:r>
              <a:rPr lang="en-US" sz="2400" dirty="0"/>
              <a:t> </a:t>
            </a:r>
          </a:p>
          <a:p>
            <a:pPr marL="285750" indent="-285750"/>
            <a:r>
              <a:rPr lang="en-US" sz="2400" dirty="0"/>
              <a:t>97,5 h </a:t>
            </a:r>
            <a:r>
              <a:rPr lang="el-GR" sz="2400" dirty="0"/>
              <a:t>σε νεογνά μέχρι 3 μηνών</a:t>
            </a:r>
          </a:p>
          <a:p>
            <a:pPr marL="285750" indent="-285750"/>
            <a:r>
              <a:rPr lang="el-GR" sz="2400" dirty="0"/>
              <a:t>14 </a:t>
            </a:r>
            <a:r>
              <a:rPr lang="en-US" sz="2400" dirty="0"/>
              <a:t>h</a:t>
            </a:r>
            <a:r>
              <a:rPr lang="el-GR" sz="2400" dirty="0"/>
              <a:t> 3-5 μηνών</a:t>
            </a:r>
          </a:p>
          <a:p>
            <a:endParaRPr lang="el-GR" sz="2400" dirty="0"/>
          </a:p>
        </p:txBody>
      </p:sp>
      <p:pic>
        <p:nvPicPr>
          <p:cNvPr id="4" name="Picture 4" descr="http://t3.gstatic.com/images?q=tbn:ANd9GcTN60F33bw3FGd0S05xO7isoG-ubZ4XHgrfwzURj6PCLO7d-sn5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86126"/>
            <a:ext cx="985331" cy="117187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34439"/>
            <a:ext cx="4239964" cy="5457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933056"/>
            <a:ext cx="3716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Διαφορές στο μεταβολισμό</a:t>
            </a:r>
            <a:endParaRPr lang="en-US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-595131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endParaRPr lang="en-GB" altLang="el-GR" sz="2800" b="1" dirty="0" smtClean="0">
              <a:solidFill>
                <a:srgbClr val="C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7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908720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l-GR" altLang="el-GR" sz="2800" dirty="0"/>
              <a:t>Παραδείγματα φαρμάκων </a:t>
            </a:r>
            <a:r>
              <a:rPr lang="el-GR" altLang="el-GR" sz="2800" dirty="0" smtClean="0"/>
              <a:t>και </a:t>
            </a:r>
            <a:r>
              <a:rPr lang="el-GR" altLang="el-GR" sz="2800" dirty="0"/>
              <a:t>των ανεπιθύμητων ενεργειών που προκαλούν σε </a:t>
            </a:r>
            <a:r>
              <a:rPr lang="el-GR" altLang="el-GR" sz="2800" dirty="0" smtClean="0"/>
              <a:t>παιδιά</a:t>
            </a:r>
            <a:endParaRPr lang="en-GB" altLang="el-GR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b="1" dirty="0" err="1">
                <a:solidFill>
                  <a:schemeClr val="tx2"/>
                </a:solidFill>
              </a:rPr>
              <a:t>Γλυκοκορτικοειδή</a:t>
            </a:r>
            <a:r>
              <a:rPr lang="el-GR" altLang="el-GR" sz="2400" dirty="0"/>
              <a:t> </a:t>
            </a:r>
            <a:r>
              <a:rPr lang="el-GR" altLang="el-GR" sz="2400" dirty="0"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en-US" alt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altLang="el-GR" sz="2400" dirty="0"/>
              <a:t>καθυστέρηση </a:t>
            </a:r>
            <a:r>
              <a:rPr lang="el-GR" altLang="el-GR" sz="2400" dirty="0" err="1"/>
              <a:t>σωμ</a:t>
            </a:r>
            <a:r>
              <a:rPr lang="el-GR" altLang="el-GR" sz="2400" dirty="0"/>
              <a:t>. ανάπτυξης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b="1" dirty="0" err="1">
                <a:solidFill>
                  <a:schemeClr val="tx2"/>
                </a:solidFill>
              </a:rPr>
              <a:t>Τετρακυκλίνες</a:t>
            </a:r>
            <a:r>
              <a:rPr lang="el-GR" altLang="el-GR" sz="2400" b="1" dirty="0">
                <a:solidFill>
                  <a:schemeClr val="tx2"/>
                </a:solidFill>
              </a:rPr>
              <a:t> </a:t>
            </a:r>
            <a:r>
              <a:rPr lang="el-GR" altLang="el-GR" sz="2400" dirty="0"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el-GR" altLang="el-GR" sz="2400" dirty="0"/>
              <a:t> βλάβες σκελετού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b="1" dirty="0" err="1">
                <a:solidFill>
                  <a:schemeClr val="tx2"/>
                </a:solidFill>
              </a:rPr>
              <a:t>Κινολόνες</a:t>
            </a:r>
            <a:r>
              <a:rPr lang="el-GR" altLang="el-GR" sz="2400" b="1" dirty="0">
                <a:solidFill>
                  <a:schemeClr val="tx2"/>
                </a:solidFill>
              </a:rPr>
              <a:t> </a:t>
            </a:r>
            <a:r>
              <a:rPr lang="el-GR" altLang="el-GR" sz="2400" dirty="0"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el-GR" altLang="el-GR" sz="2400" dirty="0"/>
              <a:t> βλάβες χόνδρου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b="1" dirty="0" err="1">
                <a:solidFill>
                  <a:schemeClr val="tx2"/>
                </a:solidFill>
              </a:rPr>
              <a:t>Αμινογλυκοσίδες</a:t>
            </a:r>
            <a:r>
              <a:rPr lang="el-GR" altLang="el-GR" sz="2400" b="1" dirty="0">
                <a:solidFill>
                  <a:schemeClr val="tx2"/>
                </a:solidFill>
              </a:rPr>
              <a:t> </a:t>
            </a:r>
            <a:r>
              <a:rPr lang="el-GR" altLang="el-GR" sz="2400" dirty="0"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el-GR" altLang="el-GR" sz="2400" dirty="0"/>
              <a:t> κίνδυνος κώφωσης, βλάβης νεφρών</a:t>
            </a:r>
            <a:br>
              <a:rPr lang="el-GR" altLang="el-GR" sz="2400" dirty="0"/>
            </a:b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7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33" y="764704"/>
            <a:ext cx="6576534" cy="51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84" y="6442271"/>
            <a:ext cx="3357032" cy="4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82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>
            <a:noAutofit/>
          </a:bodyPr>
          <a:lstStyle/>
          <a:p>
            <a:r>
              <a:rPr lang="el-GR" sz="3100" dirty="0" smtClean="0"/>
              <a:t>Σε παιδί με υψηλό πυρετό ποιο φάρμακο θα επιλέγατε</a:t>
            </a:r>
            <a:r>
              <a:rPr lang="en-US" sz="3100" dirty="0" smtClean="0"/>
              <a:t> </a:t>
            </a:r>
            <a:r>
              <a:rPr lang="el-GR" sz="3100" dirty="0" smtClean="0"/>
              <a:t>ως αντιπυρετικό</a:t>
            </a:r>
            <a:r>
              <a:rPr lang="en-US" sz="3100" dirty="0" smtClean="0"/>
              <a:t> </a:t>
            </a:r>
            <a:r>
              <a:rPr lang="el-GR" sz="3100" dirty="0" smtClean="0"/>
              <a:t>και τι οδηγία θα δίνατε;</a:t>
            </a:r>
            <a:endParaRPr lang="en-US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/>
              <a:t>Ασπιρίνη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err="1"/>
              <a:t>Παρακεταμόλη</a:t>
            </a:r>
            <a:endParaRPr lang="el-GR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 err="1"/>
              <a:t>Ιβουπροφαίνη</a:t>
            </a:r>
            <a:endParaRPr lang="el-GR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 err="1"/>
              <a:t>Μεφαιναμικό</a:t>
            </a:r>
            <a:r>
              <a:rPr lang="el-GR" sz="2400" dirty="0"/>
              <a:t> οξύ</a:t>
            </a:r>
            <a:endParaRPr lang="en-US" sz="2400" dirty="0"/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20" y="1340768"/>
            <a:ext cx="1584176" cy="2121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805" y="5356666"/>
            <a:ext cx="815371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Τα ΜΣΑΦ χορηγούνται άνω των 6 μηνών. </a:t>
            </a:r>
          </a:p>
          <a:p>
            <a:r>
              <a:rPr lang="el-GR" sz="2400" dirty="0" smtClean="0">
                <a:latin typeface="+mn-lt"/>
              </a:rPr>
              <a:t>Η ασπιρίνη μπορεί να προκαλέσει σύνδρομο </a:t>
            </a:r>
            <a:r>
              <a:rPr lang="en-US" sz="2400" dirty="0" smtClean="0">
                <a:latin typeface="+mn-lt"/>
              </a:rPr>
              <a:t>Reye. 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045" y="3772490"/>
            <a:ext cx="8127478" cy="1200329"/>
          </a:xfrm>
          <a:prstGeom prst="rect">
            <a:avLst/>
          </a:prstGeom>
          <a:noFill/>
          <a:ln w="38100"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+mn-lt"/>
              </a:rPr>
              <a:t>Προσοχή</a:t>
            </a:r>
            <a:r>
              <a:rPr lang="el-GR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να τηρούνται οι συνιστώμενες ημερήσιες δόσεις.</a:t>
            </a:r>
          </a:p>
          <a:p>
            <a:r>
              <a:rPr lang="el-GR" sz="2400" dirty="0" smtClean="0">
                <a:latin typeface="+mn-lt"/>
              </a:rPr>
              <a:t>Μπάνιο με χλιαρό νερό (και σε πυρετικούς σπασμούς)/ κομπρέσες</a:t>
            </a:r>
            <a:endParaRPr lang="en-US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11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Χορήγηση φαρμάκων στα </a:t>
            </a:r>
            <a:r>
              <a:rPr lang="el-GR" altLang="el-GR" sz="3600" dirty="0" smtClean="0"/>
              <a:t>παιδιά</a:t>
            </a:r>
            <a:endParaRPr lang="el-GR" alt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200" dirty="0"/>
              <a:t>Συχνά λάθη γίνονται στη χορήγηση ορισμένων φαρμάκων (ινσουλίνη, </a:t>
            </a:r>
            <a:r>
              <a:rPr lang="el-GR" altLang="el-GR" sz="2200" dirty="0" err="1"/>
              <a:t>διαζεπάμη</a:t>
            </a:r>
            <a:r>
              <a:rPr lang="el-GR" altLang="el-GR" sz="2200" dirty="0"/>
              <a:t>, δακτυλίτιδα) λόγω των μεγάλων αραιώσεων που απαιτούνται (</a:t>
            </a:r>
            <a:r>
              <a:rPr lang="en-US" altLang="el-GR" sz="2200" dirty="0"/>
              <a:t>V=0.001-0.1mL</a:t>
            </a:r>
            <a:r>
              <a:rPr lang="en-US" altLang="el-GR" sz="2200" dirty="0" smtClean="0"/>
              <a:t>).</a:t>
            </a:r>
            <a:endParaRPr lang="el-GR" altLang="el-GR" sz="2200" dirty="0" smtClean="0"/>
          </a:p>
          <a:p>
            <a:r>
              <a:rPr lang="el-GR" sz="2200" dirty="0"/>
              <a:t>Σε πολλές περιπτώσεις ο προσδιορισμός της δόσης γίνεται με τη βοήθεια </a:t>
            </a:r>
            <a:r>
              <a:rPr lang="el-GR" sz="2200" b="1" dirty="0">
                <a:solidFill>
                  <a:srgbClr val="820000"/>
                </a:solidFill>
              </a:rPr>
              <a:t>πρακτικών μέσων</a:t>
            </a:r>
            <a:r>
              <a:rPr lang="el-GR" sz="2200" dirty="0"/>
              <a:t>.  Πρέπει να λαμβάνεται υπόψη ότι: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/>
              <a:t>1</a:t>
            </a:r>
            <a:r>
              <a:rPr lang="en-US" sz="2200" dirty="0"/>
              <a:t>ml </a:t>
            </a:r>
            <a:r>
              <a:rPr lang="el-GR" sz="2200" dirty="0"/>
              <a:t>ύδατος = 20 σταγόνες 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/>
              <a:t>1</a:t>
            </a:r>
            <a:r>
              <a:rPr lang="en-US" sz="2200" dirty="0"/>
              <a:t>ml </a:t>
            </a:r>
            <a:r>
              <a:rPr lang="el-GR" sz="2200" dirty="0"/>
              <a:t>βάμματος = 40 σταγόνες 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/>
              <a:t>1</a:t>
            </a:r>
            <a:r>
              <a:rPr lang="en-US" sz="2200" dirty="0"/>
              <a:t>ml </a:t>
            </a:r>
            <a:r>
              <a:rPr lang="el-GR" sz="2200" dirty="0" err="1"/>
              <a:t>αιθερικού</a:t>
            </a:r>
            <a:r>
              <a:rPr lang="el-GR" sz="2200" dirty="0"/>
              <a:t> διαλύματος = 90 σταγόνες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/>
              <a:t>1 κουτάλι γλυκού = 5</a:t>
            </a:r>
            <a:r>
              <a:rPr lang="en-US" sz="2200" dirty="0"/>
              <a:t>ml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/>
              <a:t>1 κουτάλι σούπας = 10</a:t>
            </a:r>
            <a:r>
              <a:rPr lang="en-US" sz="2200" dirty="0" smtClean="0"/>
              <a:t>ml</a:t>
            </a:r>
          </a:p>
          <a:p>
            <a:pPr marL="0" indent="0">
              <a:buNone/>
            </a:pPr>
            <a:r>
              <a:rPr lang="el-GR" altLang="el-GR" sz="2200" dirty="0" smtClean="0"/>
              <a:t/>
            </a:r>
            <a:br>
              <a:rPr lang="el-GR" altLang="el-GR" sz="2200" dirty="0" smtClean="0"/>
            </a:br>
            <a:endParaRPr lang="el-GR" sz="2200" dirty="0"/>
          </a:p>
        </p:txBody>
      </p:sp>
      <p:pic>
        <p:nvPicPr>
          <p:cNvPr id="81923" name="Picture 3" descr="sp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95" y="3164294"/>
            <a:ext cx="20574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827584" y="5157192"/>
            <a:ext cx="5375163" cy="1200329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rgbClr val="820000"/>
                </a:solidFill>
                <a:latin typeface="+mj-lt"/>
              </a:rPr>
              <a:t>Μερικές φορές δύσκολη συμμόρφωση κατά την κατάποση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rgbClr val="820000"/>
                </a:solidFill>
                <a:latin typeface="+mj-lt"/>
              </a:rPr>
              <a:t>Εναλλακτικά: υπόθετα, σκόνη, σταγόνες</a:t>
            </a:r>
            <a:endParaRPr lang="en-GB" altLang="el-GR" sz="2400" b="1" dirty="0">
              <a:solidFill>
                <a:srgbClr val="820000"/>
              </a:solidFill>
              <a:latin typeface="+mj-lt"/>
            </a:endParaRPr>
          </a:p>
        </p:txBody>
      </p:sp>
      <p:pic>
        <p:nvPicPr>
          <p:cNvPr id="7" name="Picture 7" descr="http://t3.gstatic.com/images?q=tbn:ANd9GcTcX6kovtgvncpR3gefhaHI3C6fbfh-0uE_gkkj4nq866cJSoho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045" y="4786075"/>
            <a:ext cx="17335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1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Υλικό κύηση και γαλουχία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altLang="el-GR" sz="1800" dirty="0" smtClean="0">
                <a:solidFill>
                  <a:schemeClr val="tx1"/>
                </a:solidFill>
              </a:rPr>
              <a:t>Πληροφορίες </a:t>
            </a:r>
            <a:r>
              <a:rPr lang="el-GR" altLang="el-GR" sz="1800" dirty="0">
                <a:solidFill>
                  <a:schemeClr val="tx1"/>
                </a:solidFill>
              </a:rPr>
              <a:t>για χορήγηση φαρμάκων κατά την </a:t>
            </a:r>
            <a:r>
              <a:rPr lang="el-GR" altLang="el-GR" sz="1800" dirty="0" smtClean="0">
                <a:solidFill>
                  <a:schemeClr val="tx1"/>
                </a:solidFill>
              </a:rPr>
              <a:t>κύηση</a:t>
            </a:r>
            <a:endParaRPr lang="en-US" altLang="el-GR" sz="1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l-GR" altLang="el-GR" sz="1800" dirty="0" smtClean="0">
                <a:solidFill>
                  <a:schemeClr val="tx1"/>
                </a:solidFill>
              </a:rPr>
              <a:t>▶ </a:t>
            </a:r>
            <a:r>
              <a:rPr lang="el-GR" altLang="el-GR" sz="1800" dirty="0">
                <a:solidFill>
                  <a:schemeClr val="tx1"/>
                </a:solidFill>
              </a:rPr>
              <a:t>Κέντρο </a:t>
            </a:r>
            <a:r>
              <a:rPr lang="el-GR" altLang="el-GR" sz="1800" dirty="0" err="1">
                <a:solidFill>
                  <a:schemeClr val="tx1"/>
                </a:solidFill>
              </a:rPr>
              <a:t>τερατογένεσης</a:t>
            </a:r>
            <a:r>
              <a:rPr lang="el-GR" altLang="el-GR" sz="1800" dirty="0">
                <a:solidFill>
                  <a:schemeClr val="tx1"/>
                </a:solidFill>
              </a:rPr>
              <a:t> (Κέντρο Δηλητηριάσεων)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800" dirty="0" smtClean="0">
                <a:solidFill>
                  <a:schemeClr val="tx1"/>
                </a:solidFill>
              </a:rPr>
              <a:t>Νοσοκομείο </a:t>
            </a:r>
            <a:r>
              <a:rPr lang="el-GR" altLang="el-GR" sz="1800" dirty="0">
                <a:solidFill>
                  <a:schemeClr val="tx1"/>
                </a:solidFill>
              </a:rPr>
              <a:t>Παίδων «Αγία </a:t>
            </a:r>
            <a:r>
              <a:rPr lang="el-GR" altLang="el-GR" sz="1800" dirty="0" smtClean="0">
                <a:solidFill>
                  <a:schemeClr val="tx1"/>
                </a:solidFill>
              </a:rPr>
              <a:t>Σοφία»</a:t>
            </a:r>
            <a:r>
              <a:rPr lang="en-US" altLang="el-GR" sz="1800" dirty="0" smtClean="0">
                <a:solidFill>
                  <a:schemeClr val="tx1"/>
                </a:solidFill>
              </a:rPr>
              <a:t> </a:t>
            </a:r>
            <a:r>
              <a:rPr lang="el-GR" altLang="el-GR" sz="1800" dirty="0" err="1" smtClean="0">
                <a:solidFill>
                  <a:schemeClr val="tx1"/>
                </a:solidFill>
              </a:rPr>
              <a:t>Τηλ</a:t>
            </a:r>
            <a:r>
              <a:rPr lang="el-GR" altLang="el-GR" sz="1800" dirty="0" smtClean="0">
                <a:solidFill>
                  <a:schemeClr val="tx1"/>
                </a:solidFill>
              </a:rPr>
              <a:t> </a:t>
            </a:r>
            <a:r>
              <a:rPr lang="el-GR" altLang="el-GR" sz="1800" dirty="0">
                <a:solidFill>
                  <a:schemeClr val="tx1"/>
                </a:solidFill>
              </a:rPr>
              <a:t>210 </a:t>
            </a:r>
            <a:r>
              <a:rPr lang="el-GR" altLang="el-GR" sz="1800" dirty="0" smtClean="0">
                <a:solidFill>
                  <a:schemeClr val="tx1"/>
                </a:solidFill>
              </a:rPr>
              <a:t>7793777</a:t>
            </a:r>
            <a:endParaRPr lang="el-GR" altLang="el-GR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chemeClr val="tx1"/>
                </a:solidFill>
              </a:rPr>
              <a:t>▶ Κέντρο Γενετικής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1800" dirty="0" smtClean="0">
                <a:solidFill>
                  <a:schemeClr val="tx1"/>
                </a:solidFill>
              </a:rPr>
              <a:t>Νοσοκομείο </a:t>
            </a:r>
            <a:r>
              <a:rPr lang="el-GR" altLang="el-GR" sz="1800" dirty="0">
                <a:solidFill>
                  <a:schemeClr val="tx1"/>
                </a:solidFill>
              </a:rPr>
              <a:t>Παίδων «Αγία Σοφία»</a:t>
            </a:r>
          </a:p>
          <a:p>
            <a:pPr>
              <a:lnSpc>
                <a:spcPct val="90000"/>
              </a:lnSpc>
            </a:pPr>
            <a:r>
              <a:rPr lang="el-GR" altLang="el-GR" sz="1800" dirty="0" smtClean="0">
                <a:solidFill>
                  <a:schemeClr val="tx1"/>
                </a:solidFill>
              </a:rPr>
              <a:t>▶ Εγχειρίδιο </a:t>
            </a:r>
            <a:r>
              <a:rPr lang="en-US" altLang="el-GR" sz="1800" dirty="0" smtClean="0">
                <a:solidFill>
                  <a:schemeClr val="tx1"/>
                </a:solidFill>
              </a:rPr>
              <a:t>MATERNAL-FETAL </a:t>
            </a:r>
            <a:r>
              <a:rPr lang="en-US" altLang="el-GR" sz="1800" dirty="0">
                <a:solidFill>
                  <a:schemeClr val="tx1"/>
                </a:solidFill>
              </a:rPr>
              <a:t>T</a:t>
            </a:r>
            <a:r>
              <a:rPr lang="el-GR" altLang="el-GR" sz="1800" dirty="0">
                <a:solidFill>
                  <a:schemeClr val="tx1"/>
                </a:solidFill>
              </a:rPr>
              <a:t>Ο</a:t>
            </a:r>
            <a:r>
              <a:rPr lang="en-US" altLang="el-GR" sz="1800" dirty="0" smtClean="0">
                <a:solidFill>
                  <a:schemeClr val="tx1"/>
                </a:solidFill>
              </a:rPr>
              <a:t>XICOLOGY</a:t>
            </a:r>
            <a:r>
              <a:rPr lang="el-GR" altLang="el-GR" sz="1800" dirty="0" smtClean="0">
                <a:solidFill>
                  <a:schemeClr val="tx1"/>
                </a:solidFill>
              </a:rPr>
              <a:t> </a:t>
            </a:r>
            <a:r>
              <a:rPr lang="en-US" altLang="el-GR" sz="1800" dirty="0" smtClean="0">
                <a:solidFill>
                  <a:schemeClr val="tx1"/>
                </a:solidFill>
              </a:rPr>
              <a:t>A </a:t>
            </a:r>
            <a:r>
              <a:rPr lang="en-US" altLang="el-GR" sz="1800" dirty="0">
                <a:solidFill>
                  <a:schemeClr val="tx1"/>
                </a:solidFill>
              </a:rPr>
              <a:t>Clinicians Guide (Gideon </a:t>
            </a:r>
            <a:r>
              <a:rPr lang="en-US" altLang="el-GR" sz="1800" dirty="0" err="1">
                <a:solidFill>
                  <a:schemeClr val="tx1"/>
                </a:solidFill>
              </a:rPr>
              <a:t>Koren</a:t>
            </a:r>
            <a:r>
              <a:rPr lang="en-US" altLang="el-GR" sz="1800" dirty="0">
                <a:solidFill>
                  <a:schemeClr val="tx1"/>
                </a:solidFill>
              </a:rPr>
              <a:t> , editor</a:t>
            </a:r>
            <a:r>
              <a:rPr lang="en-US" altLang="el-GR" sz="1800" dirty="0" smtClean="0">
                <a:solidFill>
                  <a:schemeClr val="tx1"/>
                </a:solidFill>
              </a:rPr>
              <a:t>)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indent="-171450">
              <a:lnSpc>
                <a:spcPct val="90000"/>
              </a:lnSpc>
            </a:pPr>
            <a:r>
              <a:rPr lang="en-GB" altLang="el-GR" sz="1800" dirty="0">
                <a:solidFill>
                  <a:schemeClr val="tx1"/>
                </a:solidFill>
              </a:rPr>
              <a:t>http://www.marchofdimes.com/</a:t>
            </a:r>
          </a:p>
          <a:p>
            <a:r>
              <a:rPr lang="en-US" sz="1800" dirty="0">
                <a:solidFill>
                  <a:schemeClr val="tx1"/>
                </a:solidFill>
              </a:rPr>
              <a:t>REPROTEXT Reproductive Hazard </a:t>
            </a:r>
            <a:r>
              <a:rPr lang="en-US" sz="1800" dirty="0" smtClean="0">
                <a:solidFill>
                  <a:schemeClr val="tx1"/>
                </a:solidFill>
              </a:rPr>
              <a:t>Reference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REPROTOX </a:t>
            </a:r>
            <a:r>
              <a:rPr lang="en-US" sz="1800" dirty="0">
                <a:solidFill>
                  <a:schemeClr val="tx1"/>
                </a:solidFill>
              </a:rPr>
              <a:t>(www.reprotox.org)</a:t>
            </a:r>
          </a:p>
          <a:p>
            <a:r>
              <a:rPr lang="en-US" sz="1800" dirty="0">
                <a:solidFill>
                  <a:schemeClr val="tx1"/>
                </a:solidFill>
              </a:rPr>
              <a:t>·  </a:t>
            </a:r>
            <a:r>
              <a:rPr lang="en-US" sz="1800" dirty="0" err="1">
                <a:solidFill>
                  <a:schemeClr val="tx1"/>
                </a:solidFill>
              </a:rPr>
              <a:t>Shephard’s</a:t>
            </a:r>
            <a:r>
              <a:rPr lang="en-US" sz="1800" dirty="0">
                <a:solidFill>
                  <a:schemeClr val="tx1"/>
                </a:solidFill>
              </a:rPr>
              <a:t> Catalog of Teratogenic Agents (</a:t>
            </a:r>
            <a:r>
              <a:rPr lang="en-US" sz="1800" dirty="0" err="1">
                <a:solidFill>
                  <a:schemeClr val="tx1"/>
                </a:solidFill>
              </a:rPr>
              <a:t>Shephard</a:t>
            </a:r>
            <a:r>
              <a:rPr lang="en-US" sz="1800" dirty="0">
                <a:solidFill>
                  <a:schemeClr val="tx1"/>
                </a:solidFill>
              </a:rPr>
              <a:t> 2001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·TERIS </a:t>
            </a:r>
            <a:r>
              <a:rPr lang="en-US" sz="1800" dirty="0">
                <a:solidFill>
                  <a:schemeClr val="tx1"/>
                </a:solidFill>
              </a:rPr>
              <a:t>Teratogen Information System(Friedman 2000)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Chemically Induced Birth Defects (</a:t>
            </a:r>
            <a:r>
              <a:rPr lang="en-US" sz="1800" dirty="0" err="1">
                <a:solidFill>
                  <a:schemeClr val="tx1"/>
                </a:solidFill>
              </a:rPr>
              <a:t>Schardein</a:t>
            </a:r>
            <a:r>
              <a:rPr lang="en-US" sz="1800" dirty="0">
                <a:solidFill>
                  <a:schemeClr val="tx1"/>
                </a:solidFill>
              </a:rPr>
              <a:t> 2000)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Drugs in Pregnancy and Lactation. A Reference Guide to Fetal and Neonatal Risk</a:t>
            </a:r>
          </a:p>
          <a:p>
            <a:r>
              <a:rPr lang="en-US" sz="1800" dirty="0">
                <a:solidFill>
                  <a:schemeClr val="tx1"/>
                </a:solidFill>
              </a:rPr>
              <a:t>(Briggs 1998)</a:t>
            </a:r>
          </a:p>
          <a:p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://www.e-lactancia.org/en/</a:t>
            </a:r>
            <a:endParaRPr lang="el-GR" sz="1800" dirty="0">
              <a:solidFill>
                <a:schemeClr val="tx1"/>
              </a:solidFill>
            </a:endParaRPr>
          </a:p>
          <a:p>
            <a:r>
              <a:rPr lang="el-GR" sz="1800" dirty="0">
                <a:solidFill>
                  <a:schemeClr val="tx1"/>
                </a:solidFill>
              </a:rPr>
              <a:t>Βιβλίο: </a:t>
            </a:r>
            <a:r>
              <a:rPr lang="en-US" sz="1800" dirty="0">
                <a:solidFill>
                  <a:schemeClr val="tx1"/>
                </a:solidFill>
              </a:rPr>
              <a:t>Medications and Mother’s Milk, Thomas W. Hale, </a:t>
            </a:r>
            <a:r>
              <a:rPr lang="en-US" sz="1800" dirty="0" smtClean="0">
                <a:solidFill>
                  <a:schemeClr val="tx1"/>
                </a:solidFill>
              </a:rPr>
              <a:t>20</a:t>
            </a:r>
            <a:r>
              <a:rPr lang="el-GR" sz="1800" dirty="0" smtClean="0">
                <a:solidFill>
                  <a:schemeClr val="tx1"/>
                </a:solidFill>
              </a:rPr>
              <a:t>12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endParaRPr lang="el-GR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I. Mylonas, Antibiotic chemotherapy during pregnancy and lactation period: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aspects for consideration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Arch </a:t>
            </a:r>
            <a:r>
              <a:rPr lang="en-US" sz="1800" dirty="0" err="1">
                <a:solidFill>
                  <a:schemeClr val="tx1"/>
                </a:solidFill>
              </a:rPr>
              <a:t>Gynecol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Obstet</a:t>
            </a:r>
            <a:r>
              <a:rPr lang="en-US" sz="1800" dirty="0">
                <a:solidFill>
                  <a:schemeClr val="tx1"/>
                </a:solidFill>
              </a:rPr>
              <a:t> (2011) 283:7–18</a:t>
            </a:r>
            <a:endParaRPr lang="el-GR" sz="1800" dirty="0">
              <a:solidFill>
                <a:schemeClr val="tx1"/>
              </a:solidFill>
            </a:endParaRPr>
          </a:p>
          <a:p>
            <a:endParaRPr lang="el-GR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43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Σημεία Κλειδιά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90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Σημεία Κλειδιά στην κλινική </a:t>
            </a:r>
            <a:r>
              <a:rPr lang="el-GR" dirty="0" smtClean="0"/>
              <a:t>πράξη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n-US" sz="3200" b="0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Αξιολόγηση της συνήθειας του καπνίσματος για τη </a:t>
            </a:r>
            <a:r>
              <a:rPr lang="el-GR" sz="2200" b="1" dirty="0" err="1" smtClean="0">
                <a:solidFill>
                  <a:srgbClr val="820000"/>
                </a:solidFill>
                <a:cs typeface="Candara"/>
              </a:rPr>
              <a:t>λεχωίδα</a:t>
            </a: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 και των παραγόντων κινδύνου για τον ΜΘ</a:t>
            </a:r>
            <a:r>
              <a:rPr lang="el-GR" sz="2200" dirty="0" smtClean="0">
                <a:solidFill>
                  <a:srgbClr val="820000"/>
                </a:solidFill>
                <a:cs typeface="Candara"/>
              </a:rPr>
              <a:t> </a:t>
            </a:r>
            <a:r>
              <a:rPr lang="el-GR" sz="2200" dirty="0" smtClean="0">
                <a:cs typeface="Candara"/>
              </a:rPr>
              <a:t>( ΚΤ, υπέρταση, ΣΔ</a:t>
            </a:r>
            <a:r>
              <a:rPr lang="en-US" sz="2200" dirty="0" smtClean="0">
                <a:cs typeface="Candara"/>
              </a:rPr>
              <a:t> </a:t>
            </a:r>
            <a:r>
              <a:rPr lang="el-GR" sz="2200" dirty="0" smtClean="0">
                <a:cs typeface="Candara"/>
              </a:rPr>
              <a:t>κλπ</a:t>
            </a:r>
            <a:r>
              <a:rPr lang="el-GR" sz="2200" dirty="0" smtClean="0">
                <a:cs typeface="Candara"/>
              </a:rPr>
              <a:t>)</a:t>
            </a:r>
            <a:r>
              <a:rPr lang="en-US" sz="2200" dirty="0" smtClean="0">
                <a:cs typeface="Candara"/>
              </a:rPr>
              <a:t>.</a:t>
            </a:r>
            <a:endParaRPr lang="el-GR" sz="2200" dirty="0" smtClean="0">
              <a:cs typeface="Candar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Δέρμα με δέρμα επαφή </a:t>
            </a:r>
            <a:r>
              <a:rPr lang="el-GR" sz="2200" dirty="0" smtClean="0">
                <a:cs typeface="Candara"/>
              </a:rPr>
              <a:t>- ενεργοποίηση του μηχανισμού έκκρισης PRL, τουλάχιστον 12 φορές μέσα στο πρώτο 24ωρο </a:t>
            </a:r>
            <a:r>
              <a:rPr lang="en-US" sz="2200" dirty="0">
                <a:cs typeface="Candara"/>
              </a:rPr>
              <a:t>(</a:t>
            </a:r>
            <a:r>
              <a:rPr lang="en-US" sz="2200" dirty="0" err="1" smtClean="0">
                <a:cs typeface="Candara"/>
              </a:rPr>
              <a:t>Jevitt</a:t>
            </a:r>
            <a:r>
              <a:rPr lang="el-GR" sz="2200" dirty="0" smtClean="0">
                <a:cs typeface="Candara"/>
              </a:rPr>
              <a:t> </a:t>
            </a:r>
            <a:r>
              <a:rPr lang="en-US" sz="2200" dirty="0" smtClean="0">
                <a:cs typeface="Candara"/>
              </a:rPr>
              <a:t>et al 200</a:t>
            </a:r>
            <a:r>
              <a:rPr lang="el-GR" sz="2200" dirty="0" smtClean="0">
                <a:cs typeface="Candara"/>
              </a:rPr>
              <a:t>7,</a:t>
            </a:r>
            <a:r>
              <a:rPr lang="en-US" sz="2200" dirty="0" smtClean="0">
                <a:cs typeface="Candara"/>
              </a:rPr>
              <a:t> </a:t>
            </a:r>
            <a:r>
              <a:rPr lang="en-US" sz="2200" dirty="0">
                <a:cs typeface="Candara"/>
              </a:rPr>
              <a:t>Rasmussen &amp; </a:t>
            </a:r>
            <a:r>
              <a:rPr lang="en-US" sz="2200" dirty="0" err="1" smtClean="0">
                <a:cs typeface="Candara"/>
              </a:rPr>
              <a:t>Kjolhede</a:t>
            </a:r>
            <a:r>
              <a:rPr lang="en-US" sz="2200" dirty="0" smtClean="0">
                <a:cs typeface="Candara"/>
              </a:rPr>
              <a:t> </a:t>
            </a:r>
            <a:r>
              <a:rPr lang="en-US" sz="2200" dirty="0">
                <a:cs typeface="Candara"/>
              </a:rPr>
              <a:t>2004</a:t>
            </a:r>
            <a:r>
              <a:rPr lang="en-US" sz="2200" dirty="0" smtClean="0">
                <a:cs typeface="Candara"/>
              </a:rPr>
              <a:t>)</a:t>
            </a:r>
            <a:r>
              <a:rPr lang="el-GR" sz="2200" dirty="0" smtClean="0">
                <a:cs typeface="Candara"/>
              </a:rPr>
              <a:t>, ιδιαίτερα σε νεογνά με </a:t>
            </a:r>
            <a:r>
              <a:rPr lang="el-GR" sz="2200" dirty="0" err="1" smtClean="0">
                <a:cs typeface="Candara"/>
              </a:rPr>
              <a:t>μακροσωμία</a:t>
            </a:r>
            <a:r>
              <a:rPr lang="el-GR" sz="2200" dirty="0" smtClean="0">
                <a:cs typeface="Candara"/>
              </a:rPr>
              <a:t> με ανάγκες για μεγαλύτερη πρόσληψη θερμίδων και υγρών </a:t>
            </a:r>
            <a:r>
              <a:rPr lang="is-IS" sz="2200" dirty="0">
                <a:cs typeface="Candara"/>
              </a:rPr>
              <a:t>(Hurst, 2007).</a:t>
            </a:r>
            <a:endParaRPr lang="el-GR" sz="2200" dirty="0" smtClean="0">
              <a:cs typeface="Candara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l-GR" sz="2200" b="1" dirty="0">
                <a:solidFill>
                  <a:srgbClr val="820000"/>
                </a:solidFill>
                <a:cs typeface="Candara"/>
              </a:rPr>
              <a:t>Προαγωγή της </a:t>
            </a: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υγείας της οικογένειας </a:t>
            </a:r>
            <a:r>
              <a:rPr lang="el-GR" sz="2200" dirty="0" smtClean="0">
                <a:cs typeface="Candara"/>
              </a:rPr>
              <a:t>– αξιολόγηση του πλαισίου της οικογένειας και του περιβάλλοντος, αναφορικά με την έκθεση στον καπνό. Ιδιαίτερα αν ο σύζυγος/σύντροφος καπνίζει, η παρέμβαση από τη μαία για αλλαγή και διακοπή του καπνίσματος – προαγωγή ενός περιβάλλοντος υγιούς για το νεογνό.</a:t>
            </a:r>
          </a:p>
          <a:p>
            <a:pPr marL="514350" indent="-514350">
              <a:buFont typeface="+mj-ea"/>
              <a:buAutoNum type="circleNumDbPlain"/>
            </a:pPr>
            <a:r>
              <a:rPr lang="el-GR" sz="2200" b="1" dirty="0">
                <a:solidFill>
                  <a:srgbClr val="820000"/>
                </a:solidFill>
                <a:cs typeface="Candara"/>
              </a:rPr>
              <a:t>Χρήση </a:t>
            </a:r>
            <a:r>
              <a:rPr lang="el-GR" sz="2200" b="1" dirty="0" err="1" smtClean="0">
                <a:solidFill>
                  <a:srgbClr val="820000"/>
                </a:solidFill>
                <a:cs typeface="Candara"/>
              </a:rPr>
              <a:t>γαλακταγωγών</a:t>
            </a: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- αντλιών για την αύξηση της παραγωγής του ΜΓ </a:t>
            </a:r>
            <a:r>
              <a:rPr lang="el-GR" sz="2200" dirty="0">
                <a:solidFill>
                  <a:srgbClr val="820000"/>
                </a:solidFill>
                <a:cs typeface="Candara"/>
              </a:rPr>
              <a:t> </a:t>
            </a:r>
            <a:r>
              <a:rPr lang="el-GR" sz="2200" dirty="0" smtClean="0">
                <a:cs typeface="Candara"/>
              </a:rPr>
              <a:t>Κεφαλαλγία  - ανεπιθύμητες ενέργειες </a:t>
            </a:r>
            <a:r>
              <a:rPr lang="nb-NO" sz="2200" dirty="0">
                <a:cs typeface="Candara"/>
              </a:rPr>
              <a:t>(Zuppa et al., 2010</a:t>
            </a:r>
            <a:r>
              <a:rPr lang="nb-NO" sz="2200" dirty="0" smtClean="0">
                <a:cs typeface="Candara"/>
              </a:rPr>
              <a:t>).</a:t>
            </a:r>
            <a:endParaRPr lang="el-GR" sz="2200" b="1" u="sng" dirty="0">
              <a:solidFill>
                <a:srgbClr val="FF0000"/>
              </a:solidFill>
              <a:cs typeface="Candara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1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Σημεία Κλειδιά στην κλινική πράξη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3200" b="0" smtClean="0">
                <a:solidFill>
                  <a:prstClr val="black"/>
                </a:solidFill>
              </a:rPr>
              <a:t>2/2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 startAt="5"/>
            </a:pPr>
            <a:r>
              <a:rPr lang="el-GR" sz="2200" b="1" dirty="0">
                <a:solidFill>
                  <a:srgbClr val="820000"/>
                </a:solidFill>
                <a:cs typeface="Candara"/>
              </a:rPr>
              <a:t>Διαχείριση του πόνου </a:t>
            </a:r>
            <a:r>
              <a:rPr lang="el-GR" sz="2200" dirty="0">
                <a:cs typeface="Candara"/>
              </a:rPr>
              <a:t>(μετά από ΚΤ, χρήση αναλγητικών</a:t>
            </a:r>
            <a:r>
              <a:rPr lang="el-GR" sz="2200" dirty="0" smtClean="0">
                <a:cs typeface="Candara"/>
              </a:rPr>
              <a:t>?)</a:t>
            </a:r>
            <a:r>
              <a:rPr lang="en-US" sz="2200" dirty="0" smtClean="0">
                <a:cs typeface="Candara"/>
              </a:rPr>
              <a:t>.</a:t>
            </a:r>
            <a:endParaRPr lang="el-GR" sz="2200" dirty="0">
              <a:cs typeface="Candara"/>
            </a:endParaRPr>
          </a:p>
          <a:p>
            <a:pPr marL="514350" indent="-514350">
              <a:buFont typeface="+mj-ea"/>
              <a:buAutoNum type="circleNumDbPlain" startAt="5"/>
            </a:pP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Ερεθισμός των θηλών </a:t>
            </a:r>
            <a:r>
              <a:rPr lang="en-US" sz="2200" dirty="0" smtClean="0">
                <a:cs typeface="Candara"/>
              </a:rPr>
              <a:t>[</a:t>
            </a:r>
            <a:r>
              <a:rPr lang="en-US" sz="2200" dirty="0">
                <a:cs typeface="Candara"/>
              </a:rPr>
              <a:t>http://</a:t>
            </a:r>
            <a:r>
              <a:rPr lang="en-US" sz="2200" dirty="0" smtClean="0">
                <a:cs typeface="Candara"/>
              </a:rPr>
              <a:t>www.breastfeedingmadesimple.comEngorgement.html</a:t>
            </a:r>
            <a:r>
              <a:rPr lang="en-US" sz="2200" dirty="0" smtClean="0">
                <a:cs typeface="Candara"/>
              </a:rPr>
              <a:t>].</a:t>
            </a:r>
            <a:endParaRPr lang="el-GR" sz="2200" dirty="0" smtClean="0">
              <a:cs typeface="Candara"/>
            </a:endParaRPr>
          </a:p>
          <a:p>
            <a:pPr marL="514350" indent="-514350">
              <a:buFont typeface="+mj-ea"/>
              <a:buAutoNum type="circleNumDbPlain" startAt="5"/>
            </a:pP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Ψυχολογική υποστήριξη της μητέρας </a:t>
            </a:r>
            <a:r>
              <a:rPr lang="el-GR" sz="2200" dirty="0" smtClean="0">
                <a:cs typeface="Candara"/>
              </a:rPr>
              <a:t>(</a:t>
            </a:r>
            <a:r>
              <a:rPr lang="el-GR" sz="2200" dirty="0" err="1" smtClean="0">
                <a:cs typeface="Candara"/>
              </a:rPr>
              <a:t>σημαντικος</a:t>
            </a:r>
            <a:r>
              <a:rPr lang="el-GR" sz="2200" dirty="0" smtClean="0">
                <a:cs typeface="Candara"/>
              </a:rPr>
              <a:t> ο ρόλος της μαίας στη συμβουλευτική και στην υιοθέτηση μεθόδων επικοινωνίας με την </a:t>
            </a:r>
            <a:r>
              <a:rPr lang="el-GR" sz="2200" dirty="0" err="1" smtClean="0">
                <a:cs typeface="Candara"/>
              </a:rPr>
              <a:t>λεχωίδα</a:t>
            </a:r>
            <a:r>
              <a:rPr lang="el-GR" sz="2200" dirty="0" smtClean="0">
                <a:cs typeface="Candara"/>
              </a:rPr>
              <a:t> για την αλλαγή συμπεριφοράς (</a:t>
            </a:r>
            <a:r>
              <a:rPr lang="el-GR" sz="2200" dirty="0" err="1" smtClean="0">
                <a:cs typeface="Candara"/>
              </a:rPr>
              <a:t>Klerman</a:t>
            </a:r>
            <a:r>
              <a:rPr lang="el-GR" sz="2200" dirty="0" smtClean="0">
                <a:cs typeface="Candara"/>
              </a:rPr>
              <a:t> et al 1999).ενίσχυση της αυτοπεποίθησης της, μαθήματα προετοιμασίας για γονεϊκότητα, πρώιμη διάγνωση επιλόχειας καταθλιπτικής συμπτωματολογίας, ενίσχυση του ρόλου της ως μητέρα </a:t>
            </a:r>
            <a:r>
              <a:rPr lang="fr-FR" sz="2200" dirty="0"/>
              <a:t>(Li et al., 2008</a:t>
            </a:r>
            <a:r>
              <a:rPr lang="fr-FR" sz="2200" dirty="0" smtClean="0"/>
              <a:t>).</a:t>
            </a:r>
            <a:endParaRPr lang="el-GR" sz="2200" dirty="0" smtClean="0"/>
          </a:p>
          <a:p>
            <a:pPr marL="514350" indent="-514350">
              <a:buFont typeface="+mj-ea"/>
              <a:buAutoNum type="circleNumDbPlain" startAt="5"/>
            </a:pPr>
            <a:r>
              <a:rPr lang="el-GR" sz="2200" b="1" dirty="0" smtClean="0">
                <a:solidFill>
                  <a:srgbClr val="820000"/>
                </a:solidFill>
                <a:cs typeface="Candara"/>
              </a:rPr>
              <a:t>ΥΠΗΡΕΣΙΕΣ ΔΙΑΚΟΠΗΣ ΚΑΠΝΙΣΜΑΤΟΣ </a:t>
            </a:r>
            <a:r>
              <a:rPr lang="en-US" sz="2200" b="1" dirty="0" smtClean="0">
                <a:solidFill>
                  <a:srgbClr val="820000"/>
                </a:solidFill>
                <a:cs typeface="Candara"/>
              </a:rPr>
              <a:t>midwifery led.</a:t>
            </a:r>
          </a:p>
          <a:p>
            <a:r>
              <a:rPr lang="el-GR" sz="2200" dirty="0" smtClean="0">
                <a:solidFill>
                  <a:srgbClr val="1F497D"/>
                </a:solidFill>
                <a:cs typeface="Candara"/>
              </a:rPr>
              <a:t>ΔΙΑΣΦΑΛΙΣΗ ΤΗΣ ΣΥΝΕΧΕΙΑΣ ΤΗΣ ΠΑΡΕΜΒΑΣΗΣ ΤΟΣΟ ΣΤΗ ΚΥΗΣΗ ΟΣΟ ΚΑΙ ΣΤΗ </a:t>
            </a:r>
            <a:r>
              <a:rPr lang="el-GR" sz="2200" dirty="0" smtClean="0">
                <a:solidFill>
                  <a:srgbClr val="1F497D"/>
                </a:solidFill>
                <a:cs typeface="Candara"/>
              </a:rPr>
              <a:t>ΛΟΧΕΙΑ</a:t>
            </a:r>
            <a:r>
              <a:rPr lang="en-US" sz="2200" dirty="0" smtClean="0">
                <a:solidFill>
                  <a:srgbClr val="1F497D"/>
                </a:solidFill>
                <a:cs typeface="Candara"/>
              </a:rPr>
              <a:t>.</a:t>
            </a:r>
            <a:endParaRPr lang="en-US" sz="2200" dirty="0">
              <a:cs typeface="Candara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2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 smtClean="0"/>
              <a:t>;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3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2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Βικτωρία </a:t>
            </a:r>
            <a:r>
              <a:rPr lang="el-GR" sz="2000" dirty="0" err="1" smtClean="0"/>
              <a:t>Βιβιλάκη</a:t>
            </a:r>
            <a:r>
              <a:rPr lang="en-US" sz="2000" dirty="0" smtClean="0"/>
              <a:t> 2014</a:t>
            </a:r>
            <a:r>
              <a:rPr lang="el-GR" sz="2000" dirty="0" smtClean="0"/>
              <a:t>. Βικτωρία </a:t>
            </a:r>
            <a:r>
              <a:rPr lang="el-GR" sz="2000" dirty="0" err="1" smtClean="0"/>
              <a:t>Βιβιλάκη</a:t>
            </a:r>
            <a:r>
              <a:rPr lang="el-GR" sz="2000" dirty="0" smtClean="0"/>
              <a:t>. </a:t>
            </a:r>
            <a:r>
              <a:rPr lang="el-GR" sz="2000" dirty="0"/>
              <a:t>«Κοινοτική Μαιευτική- Γυναικολογική Φροντίδα – Αγωγή </a:t>
            </a:r>
            <a:r>
              <a:rPr lang="el-GR" sz="2000" dirty="0" smtClean="0"/>
              <a:t>Υγείας</a:t>
            </a:r>
            <a:r>
              <a:rPr lang="en-US" sz="2000" dirty="0" smtClean="0"/>
              <a:t> </a:t>
            </a:r>
            <a:r>
              <a:rPr lang="el-GR" sz="2000" dirty="0"/>
              <a:t>(Θ). Ενότητα </a:t>
            </a:r>
            <a:r>
              <a:rPr lang="el-GR" sz="2000" dirty="0" smtClean="0"/>
              <a:t>10: </a:t>
            </a:r>
            <a:r>
              <a:rPr lang="el-GR" sz="2000" dirty="0"/>
              <a:t>Διαφορές του φύλου και φάρμακα σε κύηση και </a:t>
            </a:r>
            <a:r>
              <a:rPr lang="el-GR" sz="2000" dirty="0" smtClean="0"/>
              <a:t>γαλουχία».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314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1268760"/>
            <a:ext cx="8862060" cy="41681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3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36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30 - Ευθεία γραμμή σύνδεσης"/>
          <p:cNvCxnSpPr/>
          <p:nvPr/>
        </p:nvCxnSpPr>
        <p:spPr>
          <a:xfrm>
            <a:off x="6084168" y="854156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89656"/>
            <a:ext cx="3600400" cy="536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Οι γυναίκες πάσχουν πιο συχνά από τους άνδρες από </a:t>
            </a:r>
            <a:r>
              <a:rPr lang="el-GR" sz="3200" dirty="0" err="1"/>
              <a:t>νευροψυχιατρικές</a:t>
            </a:r>
            <a:r>
              <a:rPr lang="el-GR" sz="3200" dirty="0"/>
              <a:t>  </a:t>
            </a:r>
            <a:r>
              <a:rPr lang="el-GR" sz="3200" dirty="0" smtClean="0"/>
              <a:t>διαταραχές</a:t>
            </a:r>
            <a:endParaRPr lang="el-GR" sz="3200" dirty="0"/>
          </a:p>
        </p:txBody>
      </p:sp>
      <p:sp>
        <p:nvSpPr>
          <p:cNvPr id="30" name="29 - Ορθογώνιο"/>
          <p:cNvSpPr/>
          <p:nvPr/>
        </p:nvSpPr>
        <p:spPr>
          <a:xfrm>
            <a:off x="5538688" y="6068742"/>
            <a:ext cx="2288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ECNP/ECB report</a:t>
            </a:r>
            <a:r>
              <a:rPr lang="el-GR" dirty="0" smtClean="0">
                <a:latin typeface="+mn-lt"/>
              </a:rPr>
              <a:t> 2010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3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30 - Ευθεία γραμμή σύνδεσης"/>
          <p:cNvCxnSpPr/>
          <p:nvPr/>
        </p:nvCxnSpPr>
        <p:spPr>
          <a:xfrm>
            <a:off x="6084168" y="854156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722553" y="0"/>
            <a:ext cx="5801775" cy="6858000"/>
            <a:chOff x="1722553" y="0"/>
            <a:chExt cx="5801775" cy="6858000"/>
          </a:xfrm>
        </p:grpSpPr>
        <p:sp>
          <p:nvSpPr>
            <p:cNvPr id="6" name="5 - TextBox"/>
            <p:cNvSpPr txBox="1"/>
            <p:nvPr/>
          </p:nvSpPr>
          <p:spPr>
            <a:xfrm>
              <a:off x="6366562" y="4797152"/>
              <a:ext cx="359394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chemeClr val="bg1"/>
                  </a:solidFill>
                </a:rPr>
                <a:t>*</a:t>
              </a:r>
              <a:endParaRPr lang="el-GR" sz="3200" dirty="0">
                <a:solidFill>
                  <a:schemeClr val="bg1"/>
                </a:solidFill>
              </a:endParaRPr>
            </a:p>
          </p:txBody>
        </p:sp>
        <p:pic>
          <p:nvPicPr>
            <p:cNvPr id="15155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2553" y="0"/>
              <a:ext cx="5706657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- TextBox"/>
            <p:cNvSpPr txBox="1"/>
            <p:nvPr/>
          </p:nvSpPr>
          <p:spPr>
            <a:xfrm>
              <a:off x="1722554" y="631721"/>
              <a:ext cx="171525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>
                  <a:solidFill>
                    <a:srgbClr val="000000"/>
                  </a:solidFill>
                </a:rPr>
                <a:t>Σκλήρυνση κατά πλάκας</a:t>
              </a:r>
              <a:endParaRPr lang="el-GR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2046082" y="188640"/>
              <a:ext cx="13917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200" b="1" dirty="0" err="1" smtClean="0"/>
                <a:t>Μετατραυματική</a:t>
              </a:r>
              <a:endParaRPr lang="el-GR" sz="1200" b="1" dirty="0" smtClean="0"/>
            </a:p>
            <a:p>
              <a:r>
                <a:rPr lang="el-GR" sz="1200" b="1" dirty="0" smtClean="0"/>
                <a:t> διαταραχή</a:t>
              </a:r>
              <a:endParaRPr lang="el-GR" sz="1200" b="1" dirty="0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5800001" y="2132856"/>
              <a:ext cx="66741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900" b="1" dirty="0" smtClean="0">
                  <a:solidFill>
                    <a:srgbClr val="000000"/>
                  </a:solidFill>
                </a:rPr>
                <a:t>Γυναίκες</a:t>
              </a:r>
              <a:endParaRPr lang="el-GR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5790498" y="2462699"/>
              <a:ext cx="60032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000" b="1" dirty="0" err="1" smtClean="0">
                  <a:solidFill>
                    <a:srgbClr val="000000"/>
                  </a:solidFill>
                </a:rPr>
                <a:t>΄Ανδρες</a:t>
              </a:r>
              <a:endParaRPr lang="el-GR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1830057" y="980728"/>
              <a:ext cx="16178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srgbClr val="000000"/>
                  </a:solidFill>
                </a:rPr>
                <a:t>Διαταραχή πανικού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1830058" y="1340768"/>
              <a:ext cx="16077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rgbClr val="000000"/>
                  </a:solidFill>
                </a:rPr>
                <a:t>Ψυχαναγκαστική </a:t>
              </a:r>
            </a:p>
            <a:p>
              <a:pPr algn="ctr"/>
              <a:r>
                <a:rPr lang="el-GR" sz="1200" b="1" dirty="0" smtClean="0">
                  <a:solidFill>
                    <a:srgbClr val="000000"/>
                  </a:solidFill>
                </a:rPr>
                <a:t>διαταραχή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2644215" y="1844824"/>
              <a:ext cx="8036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solidFill>
                    <a:srgbClr val="000000"/>
                  </a:solidFill>
                </a:rPr>
                <a:t>Επιληψία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2550138" y="2276872"/>
              <a:ext cx="8757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solidFill>
                    <a:srgbClr val="000000"/>
                  </a:solidFill>
                </a:rPr>
                <a:t>Ημικρανία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2774315" y="2719953"/>
              <a:ext cx="664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200" b="1" dirty="0" smtClean="0">
                  <a:solidFill>
                    <a:srgbClr val="000000"/>
                  </a:solidFill>
                </a:rPr>
                <a:t>Αϋπνία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1974074" y="3140969"/>
              <a:ext cx="15172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200" b="1" dirty="0" smtClean="0">
                  <a:solidFill>
                    <a:srgbClr val="000000"/>
                  </a:solidFill>
                </a:rPr>
                <a:t>Πάρκινσον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1897013" y="3512041"/>
              <a:ext cx="15172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200" b="1" dirty="0" smtClean="0">
                  <a:solidFill>
                    <a:srgbClr val="000000"/>
                  </a:solidFill>
                </a:rPr>
                <a:t>Σχιζοφρένεια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1969021" y="3861048"/>
              <a:ext cx="15172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200" b="1" dirty="0" smtClean="0">
                  <a:solidFill>
                    <a:srgbClr val="000000"/>
                  </a:solidFill>
                </a:rPr>
                <a:t>Διπολική διαταραχή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1974074" y="4304129"/>
              <a:ext cx="15172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200" b="1" dirty="0" smtClean="0">
                  <a:solidFill>
                    <a:srgbClr val="000000"/>
                  </a:solidFill>
                </a:rPr>
                <a:t>Εξάρτηση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25 - TextBox"/>
            <p:cNvSpPr txBox="1"/>
            <p:nvPr/>
          </p:nvSpPr>
          <p:spPr>
            <a:xfrm>
              <a:off x="1979127" y="4747210"/>
              <a:ext cx="15172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200" b="1" dirty="0" smtClean="0">
                  <a:solidFill>
                    <a:srgbClr val="000000"/>
                  </a:solidFill>
                </a:rPr>
                <a:t>Άνοια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1969021" y="5157192"/>
              <a:ext cx="15172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200" b="1" dirty="0" smtClean="0">
                  <a:solidFill>
                    <a:srgbClr val="000000"/>
                  </a:solidFill>
                </a:rPr>
                <a:t>Εγκεφαλικά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1969021" y="5517232"/>
              <a:ext cx="15172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200" b="1" dirty="0" smtClean="0">
                  <a:solidFill>
                    <a:srgbClr val="000000"/>
                  </a:solidFill>
                </a:rPr>
                <a:t>Κατάθλιψη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28 - TextBox"/>
            <p:cNvSpPr txBox="1"/>
            <p:nvPr/>
          </p:nvSpPr>
          <p:spPr>
            <a:xfrm>
              <a:off x="1722555" y="5960313"/>
              <a:ext cx="17636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200" b="1" dirty="0" smtClean="0">
                  <a:solidFill>
                    <a:srgbClr val="000000"/>
                  </a:solidFill>
                </a:rPr>
                <a:t>Αλκοολισμός</a:t>
              </a:r>
              <a:endParaRPr lang="el-G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31 - Ορθογώνιο"/>
            <p:cNvSpPr/>
            <p:nvPr/>
          </p:nvSpPr>
          <p:spPr>
            <a:xfrm>
              <a:off x="3774274" y="6480720"/>
              <a:ext cx="2952328" cy="332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90298" y="251356"/>
              <a:ext cx="293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</a:rPr>
                <a:t>*</a:t>
              </a:r>
              <a:endParaRPr lang="el-GR" sz="2000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964" y="965528"/>
              <a:ext cx="293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</a:rPr>
                <a:t>*</a:t>
              </a:r>
              <a:endParaRPr lang="el-GR" sz="2000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22346" y="2195572"/>
              <a:ext cx="293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</a:rPr>
                <a:t>*</a:t>
              </a:r>
              <a:endParaRPr lang="el-GR" sz="2000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9959" y="4615816"/>
              <a:ext cx="293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</a:rPr>
                <a:t>*</a:t>
              </a:r>
              <a:endParaRPr lang="el-GR" sz="2000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30658" y="5405154"/>
              <a:ext cx="293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</a:rPr>
                <a:t>*</a:t>
              </a:r>
              <a:endParaRPr lang="el-GR" sz="2000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66362" y="4253026"/>
              <a:ext cx="293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</a:rPr>
                <a:t>*</a:t>
              </a:r>
              <a:endParaRPr lang="el-GR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7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Διαφορές ανδρών-γυναικών στην κατάθλιψη </a:t>
            </a:r>
            <a:r>
              <a:rPr lang="en-US" sz="3200" b="1" dirty="0"/>
              <a:t>(STAR*D study)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Οι γυναίκες εμφανίζουν (αναφέρουν) συμπτώματα </a:t>
            </a:r>
            <a:r>
              <a:rPr lang="el-GR" sz="2400" dirty="0" smtClean="0"/>
              <a:t>πιο έντονα </a:t>
            </a:r>
            <a:r>
              <a:rPr lang="el-GR" sz="2400" dirty="0" smtClean="0">
                <a:solidFill>
                  <a:schemeClr val="tx1"/>
                </a:solidFill>
              </a:rPr>
              <a:t>σε σχέση με τους άνδρες.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Υπάρχουν </a:t>
            </a:r>
            <a:r>
              <a:rPr lang="el-GR" sz="2400" b="1" dirty="0" smtClean="0">
                <a:solidFill>
                  <a:srgbClr val="820000"/>
                </a:solidFill>
              </a:rPr>
              <a:t>διαφορές στη συμπτωματολογία</a:t>
            </a:r>
            <a:r>
              <a:rPr lang="el-GR" sz="2400" dirty="0" smtClean="0">
                <a:solidFill>
                  <a:schemeClr val="tx1"/>
                </a:solidFill>
              </a:rPr>
              <a:t>. Γυναίκες: πιο συχνά απόπειρες, σωματοποίηση, αύξηση βάρους / όρεξης, μειωμένη ενέργεια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Η </a:t>
            </a:r>
            <a:r>
              <a:rPr lang="el-GR" sz="2400" b="1" dirty="0" smtClean="0">
                <a:solidFill>
                  <a:srgbClr val="820000"/>
                </a:solidFill>
              </a:rPr>
              <a:t>αγχώδης κατάθλιψη </a:t>
            </a:r>
            <a:r>
              <a:rPr lang="el-GR" sz="2400" dirty="0" smtClean="0">
                <a:solidFill>
                  <a:schemeClr val="tx1"/>
                </a:solidFill>
              </a:rPr>
              <a:t>είναι πιο συχνή στις γυναίκες σε σχέση με τους άνδρες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Οι άνδρες εμφανίζουν περισσότερο </a:t>
            </a:r>
            <a:r>
              <a:rPr lang="el-GR" sz="2400" b="1" dirty="0" smtClean="0">
                <a:solidFill>
                  <a:srgbClr val="820000"/>
                </a:solidFill>
              </a:rPr>
              <a:t>αλκοολισμό</a:t>
            </a:r>
            <a:r>
              <a:rPr lang="el-GR" sz="2400" dirty="0" smtClean="0">
                <a:solidFill>
                  <a:schemeClr val="tx1"/>
                </a:solidFill>
              </a:rPr>
              <a:t> και κατάχρηση ουσιών.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899592" y="5589240"/>
            <a:ext cx="3261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Marcus et al </a:t>
            </a:r>
            <a:r>
              <a:rPr lang="pl-PL" sz="1600" dirty="0" smtClean="0">
                <a:latin typeface="+mn-lt"/>
              </a:rPr>
              <a:t>Compr Psychiatry. 2008 </a:t>
            </a:r>
            <a:endParaRPr lang="el-GR" sz="1600" dirty="0" smtClean="0">
              <a:latin typeface="+mn-lt"/>
            </a:endParaRPr>
          </a:p>
          <a:p>
            <a:r>
              <a:rPr lang="en-US" sz="1600" dirty="0">
                <a:latin typeface="+mn-lt"/>
              </a:rPr>
              <a:t>Marcus et al </a:t>
            </a:r>
            <a:r>
              <a:rPr lang="en-US" sz="1600" dirty="0" smtClean="0">
                <a:latin typeface="+mn-lt"/>
              </a:rPr>
              <a:t>J </a:t>
            </a:r>
            <a:r>
              <a:rPr lang="en-US" sz="1600" dirty="0">
                <a:latin typeface="+mn-lt"/>
              </a:rPr>
              <a:t>Affect </a:t>
            </a:r>
            <a:r>
              <a:rPr lang="en-US" sz="1600" dirty="0" err="1">
                <a:latin typeface="+mn-lt"/>
              </a:rPr>
              <a:t>Disord</a:t>
            </a:r>
            <a:r>
              <a:rPr lang="en-US" sz="1600" dirty="0">
                <a:latin typeface="+mn-lt"/>
              </a:rPr>
              <a:t>. 2005 </a:t>
            </a:r>
            <a:endParaRPr lang="el-GR" sz="1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9" descr="http://www.overcomedepression.co.uk/images/22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203943"/>
            <a:ext cx="1233427" cy="12334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6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b="1" dirty="0">
                <a:latin typeface="+mn-lt"/>
                <a:ea typeface="+mn-ea"/>
                <a:cs typeface="+mn-cs"/>
              </a:rPr>
              <a:t>Τόσο η συμπτωματολογία </a:t>
            </a:r>
            <a:r>
              <a:rPr lang="el-GR" sz="2400" b="1" dirty="0" smtClean="0">
                <a:latin typeface="+mn-lt"/>
                <a:ea typeface="+mn-ea"/>
                <a:cs typeface="+mn-cs"/>
              </a:rPr>
              <a:t>των ψυχικών διαταραχών, </a:t>
            </a:r>
            <a:r>
              <a:rPr lang="el-GR" sz="2400" b="1" dirty="0">
                <a:latin typeface="+mn-lt"/>
                <a:ea typeface="+mn-ea"/>
                <a:cs typeface="+mn-cs"/>
              </a:rPr>
              <a:t>όσο και απόκριση στη φαρμακευτική αγωγή επηρεάζονται από τα οιστρογόνα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Είναι γνωστό ότι οι ορμόνες του φύλου επηρεάζουν </a:t>
            </a:r>
            <a:r>
              <a:rPr lang="el-GR" sz="2400" b="1" dirty="0" smtClean="0">
                <a:solidFill>
                  <a:srgbClr val="820000"/>
                </a:solidFill>
              </a:rPr>
              <a:t>συμπτώματα</a:t>
            </a:r>
            <a:r>
              <a:rPr lang="el-GR" sz="2400" dirty="0" smtClean="0">
                <a:solidFill>
                  <a:schemeClr val="tx1"/>
                </a:solidFill>
              </a:rPr>
              <a:t>, όπως την ευερεθιστικότητα, την αϋπνία, την όρεξη και τη γενική φυσική κατάσταση </a:t>
            </a:r>
            <a:r>
              <a:rPr lang="en-US" sz="2400" dirty="0" smtClean="0">
                <a:solidFill>
                  <a:schemeClr val="tx1"/>
                </a:solidFill>
              </a:rPr>
              <a:t>(Young et al., 2007; </a:t>
            </a:r>
            <a:r>
              <a:rPr lang="en-US" sz="2400" dirty="0" err="1" smtClean="0">
                <a:solidFill>
                  <a:schemeClr val="tx1"/>
                </a:solidFill>
              </a:rPr>
              <a:t>Kornstein</a:t>
            </a:r>
            <a:r>
              <a:rPr lang="en-US" sz="2400" dirty="0" smtClean="0">
                <a:solidFill>
                  <a:schemeClr val="tx1"/>
                </a:solidFill>
              </a:rPr>
              <a:t> et al., 2010). </a:t>
            </a:r>
            <a:endParaRPr lang="el-GR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1"/>
                </a:solidFill>
              </a:rPr>
              <a:t>Τα </a:t>
            </a:r>
            <a:r>
              <a:rPr lang="el-GR" sz="2400" b="1" dirty="0" smtClean="0">
                <a:solidFill>
                  <a:srgbClr val="820000"/>
                </a:solidFill>
              </a:rPr>
              <a:t>οιστρογόνα </a:t>
            </a:r>
            <a:r>
              <a:rPr lang="el-GR" sz="2400" dirty="0" smtClean="0">
                <a:solidFill>
                  <a:schemeClr val="tx1"/>
                </a:solidFill>
              </a:rPr>
              <a:t>(π.χ. κύκλος, εμμηνόπαυση, αντισυλληπτικά, ορμονική υποκατάσταση) φαίνεται να επηρεάζουν τις φαρμακοδυναμικές και </a:t>
            </a:r>
            <a:r>
              <a:rPr lang="el-GR" sz="2400" dirty="0" err="1" smtClean="0">
                <a:solidFill>
                  <a:schemeClr val="tx1"/>
                </a:solidFill>
              </a:rPr>
              <a:t>φαρμακοκινητικές</a:t>
            </a:r>
            <a:r>
              <a:rPr lang="el-GR" sz="2400" dirty="0" smtClean="0">
                <a:solidFill>
                  <a:schemeClr val="tx1"/>
                </a:solidFill>
              </a:rPr>
              <a:t> ιδιότητες πολλών φαρμάκων, π.χ. αντικαταθλιπτικών. </a:t>
            </a:r>
          </a:p>
        </p:txBody>
      </p:sp>
      <p:pic>
        <p:nvPicPr>
          <p:cNvPr id="72706" name="Picture 2" descr="http://t3.gstatic.com/images?q=tbn:ANd9GcS98SUdcWPOng4gmLR06Je2hnoqpAriMATEBi54xm0nhQVB5t7If5MbzWvaF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581128"/>
            <a:ext cx="1790328" cy="1342746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1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349d76859938b8f93cacc3be18bd4958111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8.7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"/>
</p:tagLst>
</file>

<file path=ppt/theme/theme1.xml><?xml version="1.0" encoding="utf-8"?>
<a:theme xmlns:a="http://schemas.openxmlformats.org/drawingml/2006/main" name="OC_template_updated">
  <a:themeElements>
    <a:clrScheme name="Custom 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3157</Words>
  <Application>Microsoft Office PowerPoint</Application>
  <PresentationFormat>Προβολή στην οθόνη (4:3)</PresentationFormat>
  <Paragraphs>491</Paragraphs>
  <Slides>52</Slides>
  <Notes>20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5" baseType="lpstr">
      <vt:lpstr>OC_template_updated</vt:lpstr>
      <vt:lpstr>1_OC_template_updated</vt:lpstr>
      <vt:lpstr>Φωτογραφία του Photo Editor</vt:lpstr>
      <vt:lpstr>Κοινοτική Μαιευτική - Γυναικολογική Φροντίδα – Αγωγή Υγείας (Θ)</vt:lpstr>
      <vt:lpstr>Χαμηλή εκπροσώπηση των γυναικών σε κλινικές μελέτες</vt:lpstr>
      <vt:lpstr>Οδηγία FDA 2013: διαφοροποίηση της δόσης της ζολπιδέμης ανάλογα με το φύλο</vt:lpstr>
      <vt:lpstr>Παρουσίαση του PowerPoint</vt:lpstr>
      <vt:lpstr>Παρουσίαση του PowerPoint</vt:lpstr>
      <vt:lpstr>Οι γυναίκες πάσχουν πιο συχνά από τους άνδρες από νευροψυχιατρικές  διαταραχές</vt:lpstr>
      <vt:lpstr>Παρουσίαση του PowerPoint</vt:lpstr>
      <vt:lpstr>Διαφορές ανδρών-γυναικών στην κατάθλιψη (STAR*D study)</vt:lpstr>
      <vt:lpstr>Τόσο η συμπτωματολογία των ψυχικών διαταραχών, όσο και απόκριση στη φαρμακευτική αγωγή επηρεάζονται από τα οιστρογόνα</vt:lpstr>
      <vt:lpstr>Παρουσίαση του PowerPoint</vt:lpstr>
      <vt:lpstr>Διαφορές του φύλου στη Φαρμακοκινητική</vt:lpstr>
      <vt:lpstr>Φαρμακοκινητικές μεταβολές στην κύηση</vt:lpstr>
      <vt:lpstr>Πόσο επικίνδυνα είναι τα φάρμακα στην εγκυμοσύνη;</vt:lpstr>
      <vt:lpstr>Τερατογόνο δράση…</vt:lpstr>
      <vt:lpstr>Ανάπτυξη</vt:lpstr>
      <vt:lpstr>Κατηγορίες γενετικών ανωμαλιών </vt:lpstr>
      <vt:lpstr>Κίνδυνος/όφελος</vt:lpstr>
      <vt:lpstr>Παραδείγματα όπου αναγκαστικά χορηγούνται φάρμακα κατά τη διάρκεια της κύησης</vt:lpstr>
      <vt:lpstr>Κατηγορίες φαρμάκων κατά την κύηση</vt:lpstr>
      <vt:lpstr>Χρονικό διάστημα από την κυκλοφορία μέχρι διαπίστωση βλαβών</vt:lpstr>
      <vt:lpstr>Το παράδειγμα της Θαλιδομίδης</vt:lpstr>
      <vt:lpstr>Μη Στεροειδή Αντιφλεγμονώδη:  πρέπει να αποφεύγονται κυρίως στο τρίτο τρίμηνο</vt:lpstr>
      <vt:lpstr>Ορισμένα αντιεπιληπτικά και ορισμένα ψυχότροπα φάρμακα έχουν τερατογόνο δράση</vt:lpstr>
      <vt:lpstr>Παράδειγμα: επιλογή αντικαταθλιπτικού</vt:lpstr>
      <vt:lpstr>Σε περίπτωση διακοπής λόγω εγκυμοσύνης φαρμάκου που λαμβάνεται χρονίως (π.χ. βαλπροϊκό), σε πόσους χρόνους ημιζωής (t1/2) περιμένουμε να έχει φύγει το φάρμακο;</vt:lpstr>
      <vt:lpstr>Αλκοόλ: εμβρυϊκό σύνδρομο αλκοόλης σε λήψη μεγάλων δόσεων</vt:lpstr>
      <vt:lpstr>Αντιβιοτικά: προτιμούνται οι πενικιλλίνες, οι κεφαλοσπορίνες και τα μακρολίδια</vt:lpstr>
      <vt:lpstr>Ποιο αντιβιοτικό θα χορηγούσατε σε έγκυο γυναίκα με λοίμωξη του αναπνευστικού;</vt:lpstr>
      <vt:lpstr>Η σημασία του θηλασμού…</vt:lpstr>
      <vt:lpstr>Εμφανίζονται ανεπιθύμητες ενέργειες στα βρέφη από φάρμακα που παίρνει η μητέρα;</vt:lpstr>
      <vt:lpstr>Υπολογισμός δόσης νεογνού</vt:lpstr>
      <vt:lpstr>Κατηγορίες φαρμάκων στον Θηλασμό</vt:lpstr>
      <vt:lpstr>Φάρμακα που  αντενδείκνυνται στο θηλασμό (L5)</vt:lpstr>
      <vt:lpstr>Γιατί φάρμακα που είναι αγωνιστές ντοπαμίνης αντενδείκνυται στο θηλασμό;</vt:lpstr>
      <vt:lpstr>Σε θηλάζουσα μητέρα ποιο από τα παρακάτω αναλγητικά φάρμακα θα συνιστούσατε;</vt:lpstr>
      <vt:lpstr>Φάρμακα και Παιδιά</vt:lpstr>
      <vt:lpstr>Φαρμακοκινητικές μεταβολές σε παιδιά</vt:lpstr>
      <vt:lpstr>Διαφορές Τ1/2 σε παιδιά/ενήλικες Το παράδειγμα της καφεΐνης</vt:lpstr>
      <vt:lpstr>Παραδείγματα φαρμάκων και των ανεπιθύμητων ενεργειών που προκαλούν σε παιδιά</vt:lpstr>
      <vt:lpstr>Σε παιδί με υψηλό πυρετό ποιο φάρμακο θα επιλέγατε ως αντιπυρετικό και τι οδηγία θα δίνατε;</vt:lpstr>
      <vt:lpstr>Χορήγηση φαρμάκων στα παιδιά</vt:lpstr>
      <vt:lpstr>Υλικό κύηση και γαλουχία</vt:lpstr>
      <vt:lpstr>Σημεία Κλειδιά</vt:lpstr>
      <vt:lpstr>Σημεία Κλειδιά στην κλινική πράξη 1/2</vt:lpstr>
      <vt:lpstr>Σημεία Κλειδιά στην κλινική πράξη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279</cp:revision>
  <dcterms:created xsi:type="dcterms:W3CDTF">2013-03-04T13:35:19Z</dcterms:created>
  <dcterms:modified xsi:type="dcterms:W3CDTF">2015-06-30T06:30:51Z</dcterms:modified>
</cp:coreProperties>
</file>