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9" r:id="rId3"/>
    <p:sldMasterId id="2147483721" r:id="rId4"/>
    <p:sldMasterId id="2147483733" r:id="rId5"/>
    <p:sldMasterId id="2147483745" r:id="rId6"/>
    <p:sldMasterId id="2147483757" r:id="rId7"/>
  </p:sldMasterIdLst>
  <p:notesMasterIdLst>
    <p:notesMasterId r:id="rId59"/>
  </p:notesMasterIdLst>
  <p:handoutMasterIdLst>
    <p:handoutMasterId r:id="rId60"/>
  </p:handoutMasterIdLst>
  <p:sldIdLst>
    <p:sldId id="256" r:id="rId8"/>
    <p:sldId id="268" r:id="rId9"/>
    <p:sldId id="31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317" r:id="rId29"/>
    <p:sldId id="288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257" r:id="rId52"/>
    <p:sldId id="262" r:id="rId53"/>
    <p:sldId id="264" r:id="rId54"/>
    <p:sldId id="339" r:id="rId55"/>
    <p:sldId id="340" r:id="rId56"/>
    <p:sldId id="266" r:id="rId57"/>
    <p:sldId id="261" r:id="rId58"/>
  </p:sldIdLst>
  <p:sldSz cx="9144000" cy="6858000" type="screen4x3"/>
  <p:notesSz cx="7104063" cy="10234613"/>
  <p:custDataLst>
    <p:tags r:id="rId6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61" Type="http://schemas.openxmlformats.org/officeDocument/2006/relationships/tags" Target="tags/tag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3048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87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2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48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8125B-C16F-4EE8-8A2A-285A6D88688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07791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68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1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7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5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0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40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99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74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28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14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343D63F-984F-42FA-8B10-C54ECC2A74E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36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0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8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2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8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38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30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00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24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19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8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343D63F-984F-42FA-8B10-C54ECC2A74E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61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6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9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4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5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52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6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23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33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9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5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343D63F-984F-42FA-8B10-C54ECC2A74E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075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1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87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98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22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5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21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5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15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11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2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343D63F-984F-42FA-8B10-C54ECC2A74E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154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34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41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94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4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2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5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88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9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6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343D63F-984F-42FA-8B10-C54ECC2A74E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611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3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6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3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1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0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3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5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7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5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0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0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5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3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JohnyAbb&amp;action=edit&amp;redlink=1" TargetMode="External"/><Relationship Id="rId4" Type="http://schemas.openxmlformats.org/officeDocument/2006/relationships/hyperlink" Target="http://commons.wikimedia.org/wiki/File:Glycolysis2.sv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chopen.com/books/evolution-of-the-molecular-biology-of-brain-tumors-and-the-therapeutic-implications/carbonic-anhydrase-ix-in-adult-and-pediatric-brain-tumor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 </a:t>
            </a: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Θ</a:t>
            </a: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2</a:t>
            </a:r>
            <a:r>
              <a:rPr lang="el-GR" sz="2600" dirty="0" smtClean="0"/>
              <a:t>: </a:t>
            </a:r>
            <a:r>
              <a:rPr lang="el-GR" sz="2600" dirty="0"/>
              <a:t>Διαφορική διάγνωση αναιμίας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dirty="0" smtClean="0"/>
              <a:t>Μείωση Συγγένειας </a:t>
            </a:r>
            <a:r>
              <a:rPr lang="en-US" altLang="el-GR" dirty="0" err="1" smtClean="0"/>
              <a:t>Hb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με Ο</a:t>
            </a:r>
            <a:r>
              <a:rPr lang="el-GR" altLang="el-GR" baseline="-25000" dirty="0" smtClean="0"/>
              <a:t>2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altLang="el-GR" sz="2400" dirty="0" err="1" smtClean="0"/>
              <a:t>Πρωιμότερος</a:t>
            </a:r>
            <a:r>
              <a:rPr lang="el-GR" altLang="el-GR" sz="2400" dirty="0" smtClean="0"/>
              <a:t> μηχανισμός.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altLang="el-GR" sz="2400" dirty="0" smtClean="0"/>
              <a:t>Απελευθέρωση μεγάλο ποσού Ο2 στα τριχοειδή.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altLang="el-GR" sz="2400" dirty="0" smtClean="0"/>
              <a:t>Αύξηση 2,3-διφωσφορογλυκερινικού οξέος.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altLang="el-GR" sz="2400" dirty="0" smtClean="0"/>
              <a:t>Σύνδεση με </a:t>
            </a:r>
            <a:r>
              <a:rPr lang="en-US" altLang="el-GR" sz="2400" dirty="0" err="1" smtClean="0"/>
              <a:t>HbA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μείωση συγγένειας.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altLang="el-GR" sz="2400" dirty="0" smtClean="0"/>
              <a:t>Μετατόπιση καμπύλης κορεσμού στα δεξιά.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altLang="el-GR" sz="2400" dirty="0" smtClean="0"/>
              <a:t>Στη χρόνια αναιμία η αύξηση του 2,3-</a:t>
            </a:r>
            <a:r>
              <a:rPr lang="en-US" altLang="el-GR" sz="2400" dirty="0" smtClean="0"/>
              <a:t>BPG</a:t>
            </a:r>
            <a:r>
              <a:rPr lang="el-GR" altLang="el-GR" sz="2400" dirty="0" smtClean="0"/>
              <a:t> γίνεται με αύξηση του ενδοκυτταρικού </a:t>
            </a:r>
            <a:r>
              <a:rPr lang="en-US" altLang="el-GR" sz="2400" dirty="0" smtClean="0"/>
              <a:t>pH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altLang="el-GR" sz="2400" dirty="0" smtClean="0"/>
              <a:t>Λειτουργία μηχανισμού για μείωση </a:t>
            </a:r>
            <a:r>
              <a:rPr lang="en-US" altLang="el-GR" sz="2400" dirty="0" err="1" smtClean="0"/>
              <a:t>Hb</a:t>
            </a:r>
            <a:r>
              <a:rPr lang="en-US" altLang="el-GR" sz="2400" dirty="0" smtClean="0"/>
              <a:t> 2-3gr/dl</a:t>
            </a:r>
            <a:r>
              <a:rPr lang="el-GR" altLang="el-GR" sz="24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212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mtClean="0"/>
              <a:t>Μειωμένη Κατανάλωση Ο</a:t>
            </a:r>
            <a:r>
              <a:rPr lang="el-GR" altLang="el-GR" baseline="-25000" smtClean="0"/>
              <a:t>2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err="1" smtClean="0"/>
              <a:t>Υποξία</a:t>
            </a:r>
            <a:r>
              <a:rPr lang="el-GR" altLang="el-GR" sz="2400" dirty="0"/>
              <a:t>.</a:t>
            </a:r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Τροποποίηση ενεργειακής λειτουργίας κυττάρων.</a:t>
            </a:r>
          </a:p>
          <a:p>
            <a:pPr eaLnBrk="1" hangingPunct="1"/>
            <a:r>
              <a:rPr lang="el-GR" altLang="el-GR" sz="2400" dirty="0" smtClean="0"/>
              <a:t>Αύξηση αναερόβιας </a:t>
            </a:r>
            <a:r>
              <a:rPr lang="el-GR" altLang="el-GR" sz="2400" dirty="0" err="1" smtClean="0"/>
              <a:t>γλυκόλυσης</a:t>
            </a:r>
            <a:r>
              <a:rPr lang="el-GR" altLang="el-GR" sz="2400" dirty="0" smtClean="0"/>
              <a:t>.</a:t>
            </a:r>
          </a:p>
          <a:p>
            <a:pPr eaLnBrk="1" hangingPunct="1"/>
            <a:r>
              <a:rPr lang="el-GR" altLang="el-GR" sz="2400" dirty="0" smtClean="0"/>
              <a:t>Αύξηση κατανάλωσης γλυκόζης.</a:t>
            </a:r>
          </a:p>
          <a:p>
            <a:pPr eaLnBrk="1" hangingPunct="1"/>
            <a:r>
              <a:rPr lang="el-GR" altLang="el-GR" sz="2400" dirty="0" smtClean="0"/>
              <a:t>Αύξηση παραγωγής ενδοκυτταρικού γαλακτικού οξέος.</a:t>
            </a:r>
          </a:p>
          <a:p>
            <a:pPr eaLnBrk="1" hangingPunct="1"/>
            <a:r>
              <a:rPr lang="el-GR" altLang="el-GR" sz="2400" dirty="0" smtClean="0"/>
              <a:t>Φαινόμενο </a:t>
            </a:r>
            <a:r>
              <a:rPr lang="en-US" altLang="el-GR" sz="2400" dirty="0" smtClean="0"/>
              <a:t>Pasteur</a:t>
            </a:r>
            <a:r>
              <a:rPr lang="el-GR" altLang="el-GR" sz="24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73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Γλυκόλυση</a:t>
            </a:r>
            <a:endParaRPr lang="el-GR" dirty="0"/>
          </a:p>
        </p:txBody>
      </p:sp>
      <p:pic>
        <p:nvPicPr>
          <p:cNvPr id="1026" name="Picture 2" descr="File:Glycolysis2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9" y="1412776"/>
            <a:ext cx="9194292" cy="427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/>
          <p:nvPr/>
        </p:nvSpPr>
        <p:spPr>
          <a:xfrm>
            <a:off x="1616250" y="6237312"/>
            <a:ext cx="6018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Glycolysis2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5" tooltip="User:JohnyAbb (page does not exist)"/>
              </a:rPr>
              <a:t>JohnyAbb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617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dirty="0" smtClean="0"/>
              <a:t>Ανακατανομή Αιμάτωσης Ιστών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400" dirty="0" smtClean="0"/>
              <a:t>Όργανα ανθεκτικά στην </a:t>
            </a:r>
            <a:r>
              <a:rPr lang="el-GR" altLang="el-GR" sz="2400" dirty="0" err="1" smtClean="0"/>
              <a:t>υποξία</a:t>
            </a:r>
            <a:r>
              <a:rPr lang="el-GR" altLang="el-GR" sz="2400" dirty="0" smtClean="0"/>
              <a:t> </a:t>
            </a:r>
          </a:p>
          <a:p>
            <a:pPr marL="1009650" lvl="1" indent="-379413">
              <a:lnSpc>
                <a:spcPct val="90000"/>
              </a:lnSpc>
            </a:pPr>
            <a:r>
              <a:rPr lang="el-GR" altLang="el-GR" sz="2400" dirty="0" smtClean="0"/>
              <a:t>Υποδόριος ιστός,</a:t>
            </a:r>
          </a:p>
          <a:p>
            <a:pPr marL="1009650" lvl="1" indent="-379413">
              <a:lnSpc>
                <a:spcPct val="90000"/>
              </a:lnSpc>
            </a:pPr>
            <a:r>
              <a:rPr lang="el-GR" altLang="el-GR" sz="2400" dirty="0" smtClean="0"/>
              <a:t>Νεφροί,</a:t>
            </a:r>
          </a:p>
          <a:p>
            <a:pPr marL="1009650" lvl="1" indent="-379413">
              <a:lnSpc>
                <a:spcPct val="90000"/>
              </a:lnSpc>
            </a:pPr>
            <a:r>
              <a:rPr lang="el-GR" altLang="el-GR" sz="2400" dirty="0" err="1" smtClean="0"/>
              <a:t>Μεσεντέριο</a:t>
            </a:r>
            <a:r>
              <a:rPr lang="el-GR" altLang="el-GR" sz="2400" dirty="0" smtClean="0"/>
              <a:t>.</a:t>
            </a:r>
          </a:p>
          <a:p>
            <a:pPr marL="609600" indent="-609600" eaLnBrk="1" hangingPunct="1">
              <a:lnSpc>
                <a:spcPct val="90000"/>
              </a:lnSpc>
              <a:buFont typeface="+mj-lt"/>
              <a:buAutoNum type="arabicPeriod" startAt="2"/>
            </a:pPr>
            <a:r>
              <a:rPr lang="el-GR" altLang="el-GR" sz="2400" dirty="0" smtClean="0"/>
              <a:t>Όργανα ευαίσθητα στην </a:t>
            </a:r>
            <a:r>
              <a:rPr lang="el-GR" altLang="el-GR" sz="2400" dirty="0" err="1" smtClean="0"/>
              <a:t>υποξία</a:t>
            </a:r>
            <a:endParaRPr lang="el-GR" altLang="el-GR" sz="2400" dirty="0" smtClean="0"/>
          </a:p>
          <a:p>
            <a:pPr marL="1009650" lvl="1" indent="-379413">
              <a:lnSpc>
                <a:spcPct val="90000"/>
              </a:lnSpc>
            </a:pPr>
            <a:r>
              <a:rPr lang="el-GR" altLang="el-GR" sz="2400" dirty="0" smtClean="0"/>
              <a:t>Εγκέφαλος,</a:t>
            </a:r>
          </a:p>
          <a:p>
            <a:pPr marL="1009650" lvl="1" indent="-379413">
              <a:lnSpc>
                <a:spcPct val="90000"/>
              </a:lnSpc>
            </a:pPr>
            <a:r>
              <a:rPr lang="el-GR" altLang="el-GR" sz="2400" dirty="0" smtClean="0"/>
              <a:t>Μυοκάρδιο</a:t>
            </a:r>
            <a:r>
              <a:rPr lang="el-GR" altLang="el-GR" sz="2400" dirty="0"/>
              <a:t> </a:t>
            </a:r>
            <a:r>
              <a:rPr lang="el-GR" altLang="el-GR" sz="2400" dirty="0" smtClean="0"/>
              <a:t>(</a:t>
            </a:r>
            <a:r>
              <a:rPr lang="el-GR" altLang="el-GR" sz="2400" dirty="0" err="1" smtClean="0"/>
              <a:t>αγγειο</a:t>
            </a:r>
            <a:r>
              <a:rPr lang="el-GR" altLang="el-GR" sz="2400" dirty="0" smtClean="0"/>
              <a:t>-διασταλτικά, -συσπαστικά, -γενετικά με συμμετοχή </a:t>
            </a:r>
            <a:r>
              <a:rPr lang="en-US" altLang="el-GR" sz="2400" dirty="0" smtClean="0"/>
              <a:t>HIF</a:t>
            </a:r>
            <a:r>
              <a:rPr lang="el-GR" altLang="el-GR" sz="2400" dirty="0" smtClean="0"/>
              <a:t>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63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mtClean="0"/>
              <a:t>Αύξηση Καρδιακής Παροχής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Μείωση </a:t>
            </a:r>
            <a:r>
              <a:rPr lang="en-US" altLang="el-GR" sz="2400" dirty="0" err="1" smtClean="0"/>
              <a:t>Hb</a:t>
            </a:r>
            <a:r>
              <a:rPr lang="en-US" altLang="el-GR" sz="2400" dirty="0" smtClean="0"/>
              <a:t> &gt;7gr/dl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/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Ελάττωση ιξώδους αίματος.</a:t>
            </a:r>
          </a:p>
          <a:p>
            <a:pPr eaLnBrk="1" hangingPunct="1"/>
            <a:r>
              <a:rPr lang="el-GR" altLang="el-GR" sz="2400" dirty="0" smtClean="0"/>
              <a:t>Αύξηση καρδιακής συχνότητας.</a:t>
            </a:r>
          </a:p>
          <a:p>
            <a:pPr eaLnBrk="1" hangingPunct="1"/>
            <a:r>
              <a:rPr lang="el-GR" altLang="el-GR" sz="2400" dirty="0" smtClean="0"/>
              <a:t>Αύξηση όγκου παλμού.</a:t>
            </a:r>
          </a:p>
          <a:p>
            <a:pPr eaLnBrk="1" hangingPunct="1"/>
            <a:r>
              <a:rPr lang="el-GR" altLang="el-GR" sz="2400" dirty="0" smtClean="0"/>
              <a:t>Αύξηση καρδιακής παροχής (μυοκάρδιο περισσότερο αίμα).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89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mtClean="0"/>
              <a:t>Αύξηση Ρυθμού Αναπνοής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Σοβαρή αναιμία.</a:t>
            </a:r>
          </a:p>
          <a:p>
            <a:pPr eaLnBrk="1" hangingPunct="1"/>
            <a:r>
              <a:rPr lang="el-GR" altLang="el-GR" sz="2400" dirty="0" smtClean="0"/>
              <a:t>Αύξηση καρδιακής παροχής.</a:t>
            </a:r>
          </a:p>
          <a:p>
            <a:pPr eaLnBrk="1" hangingPunct="1"/>
            <a:r>
              <a:rPr lang="el-GR" altLang="el-GR" sz="2400" dirty="0" smtClean="0"/>
              <a:t>Αυξημένες ανάγκες οξυγόνου στο μυοκάρδιο.</a:t>
            </a:r>
          </a:p>
          <a:p>
            <a:pPr eaLnBrk="1" hangingPunct="1"/>
            <a:r>
              <a:rPr lang="el-GR" altLang="el-GR" sz="2400" dirty="0" smtClean="0"/>
              <a:t>Αύξηση αναπνοής.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65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z="4000" smtClean="0"/>
              <a:t>Διαγνωστική Προσέγγιση Ασθενή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Ιστορικό.</a:t>
            </a:r>
          </a:p>
          <a:p>
            <a:pPr eaLnBrk="1" hangingPunct="1"/>
            <a:r>
              <a:rPr lang="el-GR" altLang="el-GR" sz="2400" dirty="0" smtClean="0"/>
              <a:t>Κλινικά συμπτώματα.</a:t>
            </a:r>
          </a:p>
          <a:p>
            <a:pPr eaLnBrk="1" hangingPunct="1"/>
            <a:r>
              <a:rPr lang="el-GR" altLang="el-GR" sz="2400" dirty="0" smtClean="0"/>
              <a:t>Γενική αίματος.</a:t>
            </a:r>
          </a:p>
          <a:p>
            <a:pPr eaLnBrk="1" hangingPunct="1"/>
            <a:r>
              <a:rPr lang="el-GR" altLang="el-GR" sz="2400" dirty="0" smtClean="0"/>
              <a:t>Μορφολογία.</a:t>
            </a:r>
          </a:p>
          <a:p>
            <a:pPr eaLnBrk="1" hangingPunct="1"/>
            <a:r>
              <a:rPr lang="el-GR" altLang="el-GR" sz="2400" dirty="0" smtClean="0"/>
              <a:t>Παράμετροι υποβοήθησης για διάγνωση και κατάταξη.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82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mtClean="0"/>
              <a:t>Πληροφορίες Ιστορικού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Καταγωγή ασθενή.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Τόπος γέννησης.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Γυναίκες έμμηνο ρύση.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Δίαιτα.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Αιμοδοσία.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Χειρουργεία.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Ίκτερος.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Γαστρεντερικό.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Φλεγμονή.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Νεφρική ανεπάρκεια.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12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mtClean="0"/>
              <a:t>Κλινική Εικόνα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Ανάλογα του βαθμού μείωσης της </a:t>
            </a:r>
            <a:r>
              <a:rPr lang="en-US" altLang="el-GR" sz="2400" dirty="0" err="1" smtClean="0"/>
              <a:t>Hb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Ταχυκαρδία.</a:t>
            </a:r>
          </a:p>
          <a:p>
            <a:pPr eaLnBrk="1" hangingPunct="1"/>
            <a:r>
              <a:rPr lang="el-GR" altLang="el-GR" sz="2400" dirty="0" smtClean="0"/>
              <a:t>Αίσθημα παλμών.</a:t>
            </a:r>
          </a:p>
          <a:p>
            <a:pPr eaLnBrk="1" hangingPunct="1"/>
            <a:r>
              <a:rPr lang="el-GR" altLang="el-GR" sz="2400" dirty="0" smtClean="0"/>
              <a:t>Κόπωση.</a:t>
            </a:r>
          </a:p>
          <a:p>
            <a:pPr eaLnBrk="1" hangingPunct="1"/>
            <a:r>
              <a:rPr lang="el-GR" altLang="el-GR" sz="2400" dirty="0" smtClean="0"/>
              <a:t>Ήπια σε βραδέως </a:t>
            </a:r>
            <a:r>
              <a:rPr lang="el-GR" altLang="el-GR" sz="2400" dirty="0" err="1" smtClean="0"/>
              <a:t>εγκαθιστώμενης</a:t>
            </a:r>
            <a:r>
              <a:rPr lang="el-GR" altLang="el-GR" sz="2400" dirty="0" smtClean="0"/>
              <a:t> αναιμίας.</a:t>
            </a:r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73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dirty="0" smtClean="0"/>
              <a:t>Εργαστηριακά Ευρήματα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l-GR" sz="2400" dirty="0" err="1" smtClean="0"/>
              <a:t>Hct</a:t>
            </a:r>
            <a:r>
              <a:rPr lang="en-US" altLang="el-GR" sz="2400" dirty="0" smtClean="0"/>
              <a:t>, </a:t>
            </a:r>
            <a:r>
              <a:rPr lang="en-US" altLang="el-GR" sz="2400" dirty="0" err="1" smtClean="0"/>
              <a:t>Hb</a:t>
            </a:r>
            <a:r>
              <a:rPr lang="en-US" altLang="el-GR" sz="2400" dirty="0" smtClean="0"/>
              <a:t>, MCH, MCHC, </a:t>
            </a:r>
            <a:r>
              <a:rPr lang="en-US" altLang="el-GR" sz="2400" dirty="0" err="1" smtClean="0"/>
              <a:t>MCv</a:t>
            </a:r>
            <a:r>
              <a:rPr lang="en-US" altLang="el-GR" sz="2400" dirty="0" smtClean="0"/>
              <a:t>, RDW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Επίχρισμα.</a:t>
            </a:r>
          </a:p>
          <a:p>
            <a:pPr eaLnBrk="1" hangingPunct="1"/>
            <a:r>
              <a:rPr lang="el-GR" altLang="el-GR" sz="2400" dirty="0" smtClean="0"/>
              <a:t>Μορφολογία ερυθροκυττάρων.</a:t>
            </a:r>
          </a:p>
          <a:p>
            <a:pPr eaLnBrk="1" hangingPunct="1"/>
            <a:r>
              <a:rPr lang="el-GR" altLang="el-GR" sz="2400" dirty="0" smtClean="0"/>
              <a:t>Παρουσία </a:t>
            </a:r>
            <a:r>
              <a:rPr lang="el-GR" altLang="el-GR" sz="2400" dirty="0" err="1" smtClean="0"/>
              <a:t>ερυθροβλαστών</a:t>
            </a:r>
            <a:r>
              <a:rPr lang="el-GR" altLang="el-GR" sz="2400" dirty="0" smtClean="0"/>
              <a:t>.</a:t>
            </a:r>
          </a:p>
          <a:p>
            <a:pPr eaLnBrk="1" hangingPunct="1"/>
            <a:r>
              <a:rPr lang="el-GR" altLang="el-GR" sz="2400" dirty="0" smtClean="0"/>
              <a:t>Μεταβολές μορφολογίας και αριθμού αιμοπεταλίων.</a:t>
            </a:r>
          </a:p>
          <a:p>
            <a:pPr eaLnBrk="1" hangingPunct="1"/>
            <a:r>
              <a:rPr lang="el-GR" altLang="el-GR" sz="2400" dirty="0" err="1" smtClean="0"/>
              <a:t>Δυσπλαστικές</a:t>
            </a:r>
            <a:r>
              <a:rPr lang="el-GR" altLang="el-GR" sz="2400" dirty="0" smtClean="0"/>
              <a:t> μορφές κοκκιώδους σειράς.</a:t>
            </a:r>
          </a:p>
          <a:p>
            <a:pPr eaLnBrk="1" hangingPunct="1"/>
            <a:r>
              <a:rPr lang="el-GR" altLang="el-GR" sz="2400" dirty="0" smtClean="0"/>
              <a:t>Παθολογικά κύτταρα;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709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dirty="0" smtClean="0"/>
              <a:t>Αίτια Αναιμίας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Σιδηροπενική αναιμία (νεαρές γυναίκες).</a:t>
            </a:r>
          </a:p>
          <a:p>
            <a:pPr eaLnBrk="1" hangingPunct="1"/>
            <a:r>
              <a:rPr lang="el-GR" altLang="el-GR" sz="2400" dirty="0" err="1" smtClean="0"/>
              <a:t>Ετερόζυγη</a:t>
            </a:r>
            <a:r>
              <a:rPr lang="el-GR" altLang="el-GR" sz="2400" dirty="0" smtClean="0"/>
              <a:t> α- ή β-μεσογειακή αναιμία (κληρονομική).</a:t>
            </a:r>
          </a:p>
          <a:p>
            <a:pPr eaLnBrk="1" hangingPunct="1"/>
            <a:r>
              <a:rPr lang="el-GR" altLang="el-GR" sz="2400" dirty="0" smtClean="0"/>
              <a:t>Αναιμία </a:t>
            </a:r>
            <a:r>
              <a:rPr lang="el-GR" altLang="el-GR" sz="2400" dirty="0" err="1" smtClean="0"/>
              <a:t>χρονίας</a:t>
            </a:r>
            <a:r>
              <a:rPr lang="el-GR" altLang="el-GR" sz="2400" dirty="0" smtClean="0"/>
              <a:t> νόσου.</a:t>
            </a:r>
          </a:p>
          <a:p>
            <a:pPr eaLnBrk="1" hangingPunct="1"/>
            <a:r>
              <a:rPr lang="el-GR" altLang="el-GR" sz="2400" dirty="0" err="1" smtClean="0"/>
              <a:t>Μυελοδυσπλαστικά</a:t>
            </a:r>
            <a:r>
              <a:rPr lang="el-GR" altLang="el-GR" sz="2400" dirty="0" smtClean="0"/>
              <a:t> σύνδρομα (&gt;65 ετών).</a:t>
            </a:r>
          </a:p>
          <a:p>
            <a:pPr eaLnBrk="1" hangingPunct="1"/>
            <a:r>
              <a:rPr lang="el-GR" altLang="el-GR" sz="2400" dirty="0" smtClean="0"/>
              <a:t>Χρόνια νεφρική ανεπάρκεια.</a:t>
            </a:r>
          </a:p>
          <a:p>
            <a:pPr eaLnBrk="1" hangingPunct="1"/>
            <a:r>
              <a:rPr lang="el-GR" altLang="el-GR" sz="2400" dirty="0" err="1" smtClean="0"/>
              <a:t>Αυτοάνοση</a:t>
            </a:r>
            <a:r>
              <a:rPr lang="el-GR" altLang="el-GR" sz="2400" dirty="0" smtClean="0"/>
              <a:t> αιμολυτική αναιμία.</a:t>
            </a:r>
          </a:p>
          <a:p>
            <a:pPr eaLnBrk="1" hangingPunct="1"/>
            <a:r>
              <a:rPr lang="el-GR" altLang="el-GR" sz="2400" dirty="0" smtClean="0"/>
              <a:t>Έλλειψη Β12 ή </a:t>
            </a:r>
            <a:r>
              <a:rPr lang="el-GR" altLang="el-GR" sz="2400" dirty="0" err="1" smtClean="0"/>
              <a:t>φυλλικού</a:t>
            </a:r>
            <a:r>
              <a:rPr lang="el-GR" altLang="el-GR" sz="2400" dirty="0" smtClean="0"/>
              <a:t> οξέος.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64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mtClean="0"/>
              <a:t>Εξέταση Μυελού των Οστών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Επίχρισμα.</a:t>
            </a:r>
          </a:p>
          <a:p>
            <a:pPr eaLnBrk="1" hangingPunct="1"/>
            <a:r>
              <a:rPr lang="el-GR" altLang="el-GR" sz="2400" dirty="0" err="1" smtClean="0"/>
              <a:t>Οστεομυελική</a:t>
            </a:r>
            <a:r>
              <a:rPr lang="el-GR" altLang="el-GR" sz="2400" dirty="0" smtClean="0"/>
              <a:t> βιοψία.</a:t>
            </a:r>
          </a:p>
          <a:p>
            <a:pPr eaLnBrk="1" hangingPunct="1"/>
            <a:r>
              <a:rPr lang="el-GR" altLang="el-GR" sz="2400" dirty="0" err="1" smtClean="0"/>
              <a:t>Κυτταροβρίθεια</a:t>
            </a:r>
            <a:r>
              <a:rPr lang="el-GR" altLang="el-GR" sz="2400" dirty="0" smtClean="0"/>
              <a:t> του μυελού.</a:t>
            </a:r>
          </a:p>
          <a:p>
            <a:pPr eaLnBrk="1" hangingPunct="1"/>
            <a:r>
              <a:rPr lang="el-GR" altLang="el-GR" sz="2400" dirty="0" err="1" smtClean="0"/>
              <a:t>Σιδηροβλάστες</a:t>
            </a:r>
            <a:r>
              <a:rPr lang="el-GR" altLang="el-GR" sz="2400" dirty="0" smtClean="0"/>
              <a:t>.</a:t>
            </a:r>
          </a:p>
          <a:p>
            <a:pPr eaLnBrk="1" hangingPunct="1"/>
            <a:r>
              <a:rPr lang="el-GR" altLang="el-GR" sz="2400" dirty="0" err="1" smtClean="0"/>
              <a:t>Μυελοδυσπλαστικά</a:t>
            </a:r>
            <a:r>
              <a:rPr lang="el-GR" altLang="el-GR" sz="2400" dirty="0" smtClean="0"/>
              <a:t> σύνδρομα.</a:t>
            </a:r>
          </a:p>
          <a:p>
            <a:pPr eaLnBrk="1" hangingPunct="1"/>
            <a:r>
              <a:rPr lang="el-GR" altLang="el-GR" sz="2400" dirty="0" err="1" smtClean="0"/>
              <a:t>Δισερυθροποιητικές</a:t>
            </a:r>
            <a:r>
              <a:rPr lang="el-GR" altLang="el-GR" sz="2400" dirty="0" smtClean="0"/>
              <a:t> αναιμίες.</a:t>
            </a:r>
          </a:p>
          <a:p>
            <a:pPr eaLnBrk="1" hangingPunct="1"/>
            <a:r>
              <a:rPr lang="el-GR" altLang="el-GR" sz="2400" dirty="0" smtClean="0"/>
              <a:t>Διήθηση του μυελού από αιμοποιητικά ή άλλα κύτταρα.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6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dirty="0" smtClean="0"/>
              <a:t>Άλλες Εξετάσεις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Σίδηρος ορού.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err="1" smtClean="0"/>
              <a:t>Φεριτίνη</a:t>
            </a:r>
            <a:r>
              <a:rPr lang="el-GR" altLang="el-GR" dirty="0" smtClean="0"/>
              <a:t> ορού.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l-GR" dirty="0" smtClean="0"/>
              <a:t>TIBC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Κορεσμός </a:t>
            </a:r>
            <a:r>
              <a:rPr lang="el-GR" altLang="el-GR" dirty="0" err="1" smtClean="0"/>
              <a:t>τρανσφερίνης</a:t>
            </a:r>
            <a:r>
              <a:rPr lang="el-GR" altLang="el-GR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Ηλεκτροφόρηση αιμοσφαιρίνης.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Β12.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err="1" smtClean="0"/>
              <a:t>Φυλλικό</a:t>
            </a:r>
            <a:r>
              <a:rPr lang="el-GR" altLang="el-GR" dirty="0" smtClean="0"/>
              <a:t> οξύ.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l-GR" dirty="0" smtClean="0"/>
              <a:t>Coombs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Ηλεκτροφόρηση λευκωμάτων ορού.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Συμπλήρωμα ορού.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98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dirty="0" smtClean="0"/>
              <a:t>Άλλες Εξετάσεις </a:t>
            </a:r>
            <a:r>
              <a:rPr lang="el-GR" altLang="el-GR" sz="3000" b="0" dirty="0"/>
              <a:t>2</a:t>
            </a:r>
            <a:r>
              <a:rPr lang="el-GR" altLang="el-GR" sz="3000" b="0" dirty="0" smtClean="0"/>
              <a:t>/2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Έλεγχος αποθηκών σιδήρου (</a:t>
            </a:r>
            <a:r>
              <a:rPr lang="el-GR" altLang="el-GR" dirty="0" err="1" smtClean="0"/>
              <a:t>σιδηροβλάστες</a:t>
            </a:r>
            <a:r>
              <a:rPr lang="el-GR" altLang="el-GR" dirty="0" smtClean="0"/>
              <a:t> μυελού).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l-GR" dirty="0" smtClean="0"/>
              <a:t>G6PD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Νεφρική λειτουργία.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Ηπατική λειτουργία.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Ενδοκρινείς αδένες.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Νοσήματα συνδετικού ιστού.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Χρόνια λοίμωξη.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err="1" smtClean="0"/>
              <a:t>Μυελοϋπερπλαστικά</a:t>
            </a:r>
            <a:r>
              <a:rPr lang="el-GR" altLang="el-GR" dirty="0" smtClean="0"/>
              <a:t> σύνδρομα.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Λευχαιμίες.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01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mtClean="0"/>
              <a:t>Αλγοριθμική Προσέγγιση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l-GR" altLang="el-GR" dirty="0" smtClean="0"/>
              <a:t>Συνδυασμός </a:t>
            </a:r>
            <a:r>
              <a:rPr lang="en-US" altLang="el-GR" dirty="0" smtClean="0"/>
              <a:t>MCV, MCH</a:t>
            </a:r>
            <a:endParaRPr lang="el-GR" altLang="el-GR" dirty="0" smtClean="0"/>
          </a:p>
          <a:p>
            <a:pPr marL="609600" indent="-609600" eaLnBrk="1" hangingPunct="1"/>
            <a:r>
              <a:rPr lang="el-GR" altLang="el-GR" dirty="0" err="1" smtClean="0"/>
              <a:t>Μικροκυτταρική</a:t>
            </a:r>
            <a:r>
              <a:rPr lang="el-GR" altLang="el-GR" dirty="0" smtClean="0"/>
              <a:t>/</a:t>
            </a:r>
            <a:r>
              <a:rPr lang="el-GR" altLang="el-GR" dirty="0" err="1" smtClean="0"/>
              <a:t>υπόχρωμη</a:t>
            </a:r>
            <a:r>
              <a:rPr lang="el-GR" altLang="el-GR" dirty="0" smtClean="0"/>
              <a:t>.</a:t>
            </a:r>
          </a:p>
          <a:p>
            <a:pPr marL="609600" indent="-609600" eaLnBrk="1" hangingPunct="1"/>
            <a:r>
              <a:rPr lang="el-GR" altLang="el-GR" dirty="0" err="1" smtClean="0"/>
              <a:t>Ορθροκυτταρική</a:t>
            </a:r>
            <a:r>
              <a:rPr lang="el-GR" altLang="el-GR" dirty="0" smtClean="0"/>
              <a:t>/</a:t>
            </a:r>
            <a:r>
              <a:rPr lang="el-GR" altLang="el-GR" dirty="0" err="1" smtClean="0"/>
              <a:t>ορθρόχρωμη</a:t>
            </a:r>
            <a:r>
              <a:rPr lang="el-GR" altLang="el-GR" dirty="0" smtClean="0"/>
              <a:t>.</a:t>
            </a:r>
          </a:p>
          <a:p>
            <a:pPr marL="609600" indent="-609600" eaLnBrk="1" hangingPunct="1"/>
            <a:r>
              <a:rPr lang="el-GR" altLang="el-GR" dirty="0" err="1" smtClean="0"/>
              <a:t>Μακροκυτταρική</a:t>
            </a:r>
            <a:r>
              <a:rPr lang="el-GR" altLang="el-GR" dirty="0" smtClean="0"/>
              <a:t>.</a:t>
            </a:r>
          </a:p>
          <a:p>
            <a:pPr marL="609600" indent="-609600" eaLnBrk="1" hangingPunct="1">
              <a:buFontTx/>
              <a:buNone/>
            </a:pP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72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914400" y="1447800"/>
            <a:ext cx="8077200" cy="4191000"/>
            <a:chOff x="914400" y="1447800"/>
            <a:chExt cx="8077200" cy="4191000"/>
          </a:xfrm>
        </p:grpSpPr>
        <p:sp>
          <p:nvSpPr>
            <p:cNvPr id="46084" name="Rectangle 4"/>
            <p:cNvSpPr>
              <a:spLocks noChangeArrowheads="1"/>
            </p:cNvSpPr>
            <p:nvPr/>
          </p:nvSpPr>
          <p:spPr bwMode="auto">
            <a:xfrm>
              <a:off x="4038600" y="1447800"/>
              <a:ext cx="13716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Μ</a:t>
              </a:r>
              <a:r>
                <a:rPr lang="en-US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CH</a:t>
              </a:r>
              <a:endParaRPr lang="el-GR" altLang="el-GR" sz="2200" b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  <p:sp>
          <p:nvSpPr>
            <p:cNvPr id="23556" name="Line 6"/>
            <p:cNvSpPr>
              <a:spLocks noChangeShapeType="1"/>
            </p:cNvSpPr>
            <p:nvPr/>
          </p:nvSpPr>
          <p:spPr bwMode="auto">
            <a:xfrm flipH="1">
              <a:off x="3505200" y="2057400"/>
              <a:ext cx="6858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087" name="Rectangle 7"/>
            <p:cNvSpPr>
              <a:spLocks noChangeArrowheads="1"/>
            </p:cNvSpPr>
            <p:nvPr/>
          </p:nvSpPr>
          <p:spPr bwMode="auto">
            <a:xfrm>
              <a:off x="914400" y="2514600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Μειωμένο ή Φυσιολογικό</a:t>
              </a:r>
            </a:p>
          </p:txBody>
        </p:sp>
        <p:sp>
          <p:nvSpPr>
            <p:cNvPr id="46088" name="Rectangle 8"/>
            <p:cNvSpPr>
              <a:spLocks noChangeArrowheads="1"/>
            </p:cNvSpPr>
            <p:nvPr/>
          </p:nvSpPr>
          <p:spPr bwMode="auto">
            <a:xfrm>
              <a:off x="4876800" y="2514600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Αυξημένο </a:t>
              </a:r>
            </a:p>
          </p:txBody>
        </p:sp>
        <p:sp>
          <p:nvSpPr>
            <p:cNvPr id="23559" name="Line 9"/>
            <p:cNvSpPr>
              <a:spLocks noChangeShapeType="1"/>
            </p:cNvSpPr>
            <p:nvPr/>
          </p:nvSpPr>
          <p:spPr bwMode="auto">
            <a:xfrm>
              <a:off x="5257800" y="2057400"/>
              <a:ext cx="5334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60" name="Line 10"/>
            <p:cNvSpPr>
              <a:spLocks noChangeShapeType="1"/>
            </p:cNvSpPr>
            <p:nvPr/>
          </p:nvSpPr>
          <p:spPr bwMode="auto">
            <a:xfrm>
              <a:off x="2895600" y="31242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61" name="Line 11"/>
            <p:cNvSpPr>
              <a:spLocks noChangeShapeType="1"/>
            </p:cNvSpPr>
            <p:nvPr/>
          </p:nvSpPr>
          <p:spPr bwMode="auto">
            <a:xfrm>
              <a:off x="6629400" y="31242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092" name="Rectangle 12"/>
            <p:cNvSpPr>
              <a:spLocks noChangeArrowheads="1"/>
            </p:cNvSpPr>
            <p:nvPr/>
          </p:nvSpPr>
          <p:spPr bwMode="auto">
            <a:xfrm>
              <a:off x="914400" y="3429000"/>
              <a:ext cx="3733800" cy="685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Μικροκυτταρική Ορθρόχρωμη </a:t>
              </a:r>
            </a:p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ή υπόχρωμη</a:t>
              </a:r>
            </a:p>
          </p:txBody>
        </p:sp>
        <p:sp>
          <p:nvSpPr>
            <p:cNvPr id="46093" name="Rectangle 13"/>
            <p:cNvSpPr>
              <a:spLocks noChangeArrowheads="1"/>
            </p:cNvSpPr>
            <p:nvPr/>
          </p:nvSpPr>
          <p:spPr bwMode="auto">
            <a:xfrm>
              <a:off x="5105400" y="3429000"/>
              <a:ext cx="3886200" cy="6096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Μικροκυτταρική Υπέρχρωμη </a:t>
              </a:r>
            </a:p>
          </p:txBody>
        </p:sp>
        <p:sp>
          <p:nvSpPr>
            <p:cNvPr id="46094" name="Rectangle 14"/>
            <p:cNvSpPr>
              <a:spLocks noChangeArrowheads="1"/>
            </p:cNvSpPr>
            <p:nvPr/>
          </p:nvSpPr>
          <p:spPr bwMode="auto">
            <a:xfrm>
              <a:off x="914400" y="4495800"/>
              <a:ext cx="3733800" cy="1143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Tx/>
                <a:buChar char="•"/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Επίχρισμα</a:t>
              </a:r>
            </a:p>
            <a:p>
              <a:pPr>
                <a:buFontTx/>
                <a:buChar char="•"/>
                <a:defRPr/>
              </a:pPr>
              <a:r>
                <a:rPr lang="en-US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RDW</a:t>
              </a:r>
            </a:p>
            <a:p>
              <a:pPr>
                <a:buFontTx/>
                <a:buChar char="•"/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Σίδηρος και φεριτίνη ορού</a:t>
              </a:r>
            </a:p>
            <a:p>
              <a:pPr>
                <a:buFontTx/>
                <a:buChar char="•"/>
                <a:defRPr/>
              </a:pPr>
              <a:r>
                <a:rPr lang="en-US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TIBC</a:t>
              </a:r>
              <a:endParaRPr lang="el-GR" altLang="el-GR" sz="2200" b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  <p:sp>
          <p:nvSpPr>
            <p:cNvPr id="46095" name="Rectangle 15"/>
            <p:cNvSpPr>
              <a:spLocks noChangeArrowheads="1"/>
            </p:cNvSpPr>
            <p:nvPr/>
          </p:nvSpPr>
          <p:spPr bwMode="auto">
            <a:xfrm>
              <a:off x="4876800" y="4572000"/>
              <a:ext cx="3860800" cy="762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Κληρονομική σφαιροκυττάρωση</a:t>
              </a:r>
            </a:p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Ελλειπτωκυττάρωση κτλ</a:t>
              </a:r>
            </a:p>
          </p:txBody>
        </p:sp>
        <p:sp>
          <p:nvSpPr>
            <p:cNvPr id="23566" name="Line 16"/>
            <p:cNvSpPr>
              <a:spLocks noChangeShapeType="1"/>
            </p:cNvSpPr>
            <p:nvPr/>
          </p:nvSpPr>
          <p:spPr bwMode="auto">
            <a:xfrm>
              <a:off x="2895600" y="31242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67" name="Line 17"/>
            <p:cNvSpPr>
              <a:spLocks noChangeShapeType="1"/>
            </p:cNvSpPr>
            <p:nvPr/>
          </p:nvSpPr>
          <p:spPr bwMode="auto">
            <a:xfrm>
              <a:off x="6629400" y="31242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68" name="Line 18"/>
            <p:cNvSpPr>
              <a:spLocks noChangeShapeType="1"/>
            </p:cNvSpPr>
            <p:nvPr/>
          </p:nvSpPr>
          <p:spPr bwMode="auto">
            <a:xfrm>
              <a:off x="2895600" y="41910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69" name="Line 19"/>
            <p:cNvSpPr>
              <a:spLocks noChangeShapeType="1"/>
            </p:cNvSpPr>
            <p:nvPr/>
          </p:nvSpPr>
          <p:spPr bwMode="auto">
            <a:xfrm>
              <a:off x="6629400" y="41910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Μικροκυτταρική</a:t>
            </a:r>
            <a:r>
              <a:rPr lang="el-GR" dirty="0"/>
              <a:t> Αναιμία (Μ</a:t>
            </a:r>
            <a:r>
              <a:rPr lang="en-US" dirty="0"/>
              <a:t>CV</a:t>
            </a:r>
            <a:r>
              <a:rPr lang="en-US" dirty="0" smtClean="0"/>
              <a:t>)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/>
          <p:cNvGrpSpPr/>
          <p:nvPr/>
        </p:nvGrpSpPr>
        <p:grpSpPr>
          <a:xfrm>
            <a:off x="296333" y="796888"/>
            <a:ext cx="8610600" cy="6128320"/>
            <a:chOff x="304800" y="829072"/>
            <a:chExt cx="8610600" cy="6128320"/>
          </a:xfrm>
        </p:grpSpPr>
        <p:sp>
          <p:nvSpPr>
            <p:cNvPr id="47108" name="Rectangle 4"/>
            <p:cNvSpPr>
              <a:spLocks noChangeArrowheads="1"/>
            </p:cNvSpPr>
            <p:nvPr/>
          </p:nvSpPr>
          <p:spPr bwMode="auto">
            <a:xfrm>
              <a:off x="304800" y="829072"/>
              <a:ext cx="1600200" cy="1447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n-US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RDW</a:t>
              </a:r>
            </a:p>
            <a:p>
              <a:pPr>
                <a:defRPr/>
              </a:pPr>
              <a:r>
                <a:rPr lang="en-US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Fe</a:t>
              </a:r>
            </a:p>
            <a:p>
              <a:pPr>
                <a:defRPr/>
              </a:pPr>
              <a:r>
                <a:rPr lang="en-US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TIBC</a:t>
              </a:r>
            </a:p>
            <a:p>
              <a:pPr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Φερριτίνη</a:t>
              </a:r>
            </a:p>
          </p:txBody>
        </p:sp>
        <p:sp>
          <p:nvSpPr>
            <p:cNvPr id="47109" name="Rectangle 5"/>
            <p:cNvSpPr>
              <a:spLocks noChangeArrowheads="1"/>
            </p:cNvSpPr>
            <p:nvPr/>
          </p:nvSpPr>
          <p:spPr bwMode="auto">
            <a:xfrm>
              <a:off x="2362200" y="1210072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Σιδηροπενική αναιμία </a:t>
              </a:r>
            </a:p>
          </p:txBody>
        </p:sp>
        <p:sp>
          <p:nvSpPr>
            <p:cNvPr id="24580" name="Line 6"/>
            <p:cNvSpPr>
              <a:spLocks noChangeShapeType="1"/>
            </p:cNvSpPr>
            <p:nvPr/>
          </p:nvSpPr>
          <p:spPr bwMode="auto">
            <a:xfrm flipV="1">
              <a:off x="1219200" y="9814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81" name="Line 7"/>
            <p:cNvSpPr>
              <a:spLocks noChangeShapeType="1"/>
            </p:cNvSpPr>
            <p:nvPr/>
          </p:nvSpPr>
          <p:spPr bwMode="auto">
            <a:xfrm flipV="1">
              <a:off x="1219200" y="14386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82" name="Line 8"/>
            <p:cNvSpPr>
              <a:spLocks noChangeShapeType="1"/>
            </p:cNvSpPr>
            <p:nvPr/>
          </p:nvSpPr>
          <p:spPr bwMode="auto">
            <a:xfrm>
              <a:off x="914400" y="1286272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83" name="Line 9"/>
            <p:cNvSpPr>
              <a:spLocks noChangeShapeType="1"/>
            </p:cNvSpPr>
            <p:nvPr/>
          </p:nvSpPr>
          <p:spPr bwMode="auto">
            <a:xfrm>
              <a:off x="1676400" y="1819672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84" name="Line 10"/>
            <p:cNvSpPr>
              <a:spLocks noChangeShapeType="1"/>
            </p:cNvSpPr>
            <p:nvPr/>
          </p:nvSpPr>
          <p:spPr bwMode="auto">
            <a:xfrm>
              <a:off x="2057400" y="1438672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115" name="Rectangle 11"/>
            <p:cNvSpPr>
              <a:spLocks noChangeArrowheads="1"/>
            </p:cNvSpPr>
            <p:nvPr/>
          </p:nvSpPr>
          <p:spPr bwMode="auto">
            <a:xfrm>
              <a:off x="304800" y="2413248"/>
              <a:ext cx="1600200" cy="1447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n-US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Fe</a:t>
              </a:r>
            </a:p>
            <a:p>
              <a:pPr>
                <a:defRPr/>
              </a:pPr>
              <a:r>
                <a:rPr lang="en-US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TIBC</a:t>
              </a:r>
            </a:p>
            <a:p>
              <a:pPr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Φερριτίνη</a:t>
              </a:r>
            </a:p>
          </p:txBody>
        </p:sp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2362200" y="2794248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Αναιμία χρονίας νόσου  </a:t>
              </a:r>
            </a:p>
          </p:txBody>
        </p:sp>
        <p:sp>
          <p:nvSpPr>
            <p:cNvPr id="24587" name="Line 15"/>
            <p:cNvSpPr>
              <a:spLocks noChangeShapeType="1"/>
            </p:cNvSpPr>
            <p:nvPr/>
          </p:nvSpPr>
          <p:spPr bwMode="auto">
            <a:xfrm>
              <a:off x="838200" y="271804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88" name="Line 16"/>
            <p:cNvSpPr>
              <a:spLocks noChangeShapeType="1"/>
            </p:cNvSpPr>
            <p:nvPr/>
          </p:nvSpPr>
          <p:spPr bwMode="auto">
            <a:xfrm>
              <a:off x="1066800" y="302284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89" name="Line 17"/>
            <p:cNvSpPr>
              <a:spLocks noChangeShapeType="1"/>
            </p:cNvSpPr>
            <p:nvPr/>
          </p:nvSpPr>
          <p:spPr bwMode="auto">
            <a:xfrm>
              <a:off x="2057400" y="3022848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122" name="Rectangle 18"/>
            <p:cNvSpPr>
              <a:spLocks noChangeArrowheads="1"/>
            </p:cNvSpPr>
            <p:nvPr/>
          </p:nvSpPr>
          <p:spPr bwMode="auto">
            <a:xfrm>
              <a:off x="304800" y="3909392"/>
              <a:ext cx="1600200" cy="1447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n-US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Fe</a:t>
              </a:r>
            </a:p>
            <a:p>
              <a:pPr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Κορεσμός</a:t>
              </a:r>
            </a:p>
            <a:p>
              <a:pPr>
                <a:defRPr/>
              </a:pPr>
              <a:r>
                <a:rPr lang="el-GR" altLang="el-GR" sz="22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τρασφερίνης</a:t>
              </a:r>
              <a:endParaRPr lang="en-US" altLang="el-G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  <a:p>
              <a:pPr>
                <a:defRPr/>
              </a:pPr>
              <a:r>
                <a:rPr lang="el-GR" altLang="el-GR" sz="22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Φερριτίνη</a:t>
              </a:r>
              <a:endParaRPr lang="el-GR" altLang="el-G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  <p:sp>
          <p:nvSpPr>
            <p:cNvPr id="47123" name="Rectangle 19"/>
            <p:cNvSpPr>
              <a:spLocks noChangeArrowheads="1"/>
            </p:cNvSpPr>
            <p:nvPr/>
          </p:nvSpPr>
          <p:spPr bwMode="auto">
            <a:xfrm>
              <a:off x="2362200" y="4290392"/>
              <a:ext cx="5867400" cy="6096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Μεσογειακά σύνδρομα ή άλλες αιμοσφαιρινοπάθειες</a:t>
              </a:r>
            </a:p>
          </p:txBody>
        </p:sp>
        <p:sp>
          <p:nvSpPr>
            <p:cNvPr id="24592" name="Line 21"/>
            <p:cNvSpPr>
              <a:spLocks noChangeShapeType="1"/>
            </p:cNvSpPr>
            <p:nvPr/>
          </p:nvSpPr>
          <p:spPr bwMode="auto">
            <a:xfrm flipV="1">
              <a:off x="838200" y="406179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93" name="Line 24"/>
            <p:cNvSpPr>
              <a:spLocks noChangeShapeType="1"/>
            </p:cNvSpPr>
            <p:nvPr/>
          </p:nvSpPr>
          <p:spPr bwMode="auto">
            <a:xfrm>
              <a:off x="1943100" y="4829336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130" name="Rectangle 26"/>
            <p:cNvSpPr>
              <a:spLocks noChangeArrowheads="1"/>
            </p:cNvSpPr>
            <p:nvPr/>
          </p:nvSpPr>
          <p:spPr bwMode="auto">
            <a:xfrm>
              <a:off x="2362200" y="5890592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Σιδηροβλαστική αναιμία </a:t>
              </a:r>
            </a:p>
          </p:txBody>
        </p:sp>
        <p:sp>
          <p:nvSpPr>
            <p:cNvPr id="24595" name="Line 31"/>
            <p:cNvSpPr>
              <a:spLocks noChangeShapeType="1"/>
            </p:cNvSpPr>
            <p:nvPr/>
          </p:nvSpPr>
          <p:spPr bwMode="auto">
            <a:xfrm>
              <a:off x="2057400" y="6119192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96" name="Line 32"/>
            <p:cNvSpPr>
              <a:spLocks noChangeShapeType="1"/>
            </p:cNvSpPr>
            <p:nvPr/>
          </p:nvSpPr>
          <p:spPr bwMode="auto">
            <a:xfrm flipV="1">
              <a:off x="1600200" y="332764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97" name="Line 33"/>
            <p:cNvSpPr>
              <a:spLocks noChangeShapeType="1"/>
            </p:cNvSpPr>
            <p:nvPr/>
          </p:nvSpPr>
          <p:spPr bwMode="auto">
            <a:xfrm>
              <a:off x="1676400" y="3480048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98" name="Line 34"/>
            <p:cNvSpPr>
              <a:spLocks noChangeShapeType="1"/>
            </p:cNvSpPr>
            <p:nvPr/>
          </p:nvSpPr>
          <p:spPr bwMode="auto">
            <a:xfrm flipV="1">
              <a:off x="1921933" y="463329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99" name="Line 35"/>
            <p:cNvSpPr>
              <a:spLocks noChangeShapeType="1"/>
            </p:cNvSpPr>
            <p:nvPr/>
          </p:nvSpPr>
          <p:spPr bwMode="auto">
            <a:xfrm flipV="1">
              <a:off x="1600200" y="4976192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600" name="Line 36"/>
            <p:cNvSpPr>
              <a:spLocks noChangeShapeType="1"/>
            </p:cNvSpPr>
            <p:nvPr/>
          </p:nvSpPr>
          <p:spPr bwMode="auto">
            <a:xfrm>
              <a:off x="1676400" y="5128592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141" name="Rectangle 37"/>
            <p:cNvSpPr>
              <a:spLocks noChangeArrowheads="1"/>
            </p:cNvSpPr>
            <p:nvPr/>
          </p:nvSpPr>
          <p:spPr bwMode="auto">
            <a:xfrm>
              <a:off x="304800" y="5509592"/>
              <a:ext cx="1600200" cy="1447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Δίμορφα </a:t>
              </a:r>
              <a:r>
                <a:rPr lang="en-US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RBC</a:t>
              </a:r>
            </a:p>
            <a:p>
              <a:pPr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Κορεσμός</a:t>
              </a:r>
            </a:p>
            <a:p>
              <a:pPr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τρασφερίνης</a:t>
              </a:r>
              <a:endParaRPr lang="en-US" altLang="el-GR" sz="2200" b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  <p:sp>
          <p:nvSpPr>
            <p:cNvPr id="24602" name="Line 38"/>
            <p:cNvSpPr>
              <a:spLocks noChangeShapeType="1"/>
            </p:cNvSpPr>
            <p:nvPr/>
          </p:nvSpPr>
          <p:spPr bwMode="auto">
            <a:xfrm flipV="1">
              <a:off x="1828800" y="6423992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143" name="Rectangle 39"/>
            <p:cNvSpPr>
              <a:spLocks noChangeArrowheads="1"/>
            </p:cNvSpPr>
            <p:nvPr/>
          </p:nvSpPr>
          <p:spPr bwMode="auto">
            <a:xfrm>
              <a:off x="2362200" y="1210072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Σιδηροπενική αναιμία </a:t>
              </a:r>
            </a:p>
          </p:txBody>
        </p:sp>
        <p:sp>
          <p:nvSpPr>
            <p:cNvPr id="47144" name="Rectangle 40"/>
            <p:cNvSpPr>
              <a:spLocks noChangeArrowheads="1"/>
            </p:cNvSpPr>
            <p:nvPr/>
          </p:nvSpPr>
          <p:spPr bwMode="auto">
            <a:xfrm>
              <a:off x="2362200" y="2794248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Αναιμία χρονίας νόσου  </a:t>
              </a:r>
            </a:p>
          </p:txBody>
        </p:sp>
        <p:sp>
          <p:nvSpPr>
            <p:cNvPr id="47145" name="Rectangle 41"/>
            <p:cNvSpPr>
              <a:spLocks noChangeArrowheads="1"/>
            </p:cNvSpPr>
            <p:nvPr/>
          </p:nvSpPr>
          <p:spPr bwMode="auto">
            <a:xfrm>
              <a:off x="2362200" y="4290392"/>
              <a:ext cx="5867400" cy="6096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Μεσογειακά σύνδρομα ή άλλες αιμοσφαιρινοπάθειες</a:t>
              </a:r>
            </a:p>
          </p:txBody>
        </p:sp>
        <p:sp>
          <p:nvSpPr>
            <p:cNvPr id="47146" name="Rectangle 42"/>
            <p:cNvSpPr>
              <a:spLocks noChangeArrowheads="1"/>
            </p:cNvSpPr>
            <p:nvPr/>
          </p:nvSpPr>
          <p:spPr bwMode="auto">
            <a:xfrm>
              <a:off x="2362200" y="1210072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Σιδηροπενική αναιμία </a:t>
              </a:r>
            </a:p>
          </p:txBody>
        </p:sp>
        <p:sp>
          <p:nvSpPr>
            <p:cNvPr id="47147" name="Rectangle 43"/>
            <p:cNvSpPr>
              <a:spLocks noChangeArrowheads="1"/>
            </p:cNvSpPr>
            <p:nvPr/>
          </p:nvSpPr>
          <p:spPr bwMode="auto">
            <a:xfrm>
              <a:off x="2362200" y="2794248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Αναιμία χρονίας νόσου  </a:t>
              </a:r>
            </a:p>
          </p:txBody>
        </p:sp>
        <p:sp>
          <p:nvSpPr>
            <p:cNvPr id="47148" name="Rectangle 44"/>
            <p:cNvSpPr>
              <a:spLocks noChangeArrowheads="1"/>
            </p:cNvSpPr>
            <p:nvPr/>
          </p:nvSpPr>
          <p:spPr bwMode="auto">
            <a:xfrm>
              <a:off x="2362200" y="5890592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Σιδηροβλαστική αναιμία </a:t>
              </a:r>
            </a:p>
          </p:txBody>
        </p:sp>
        <p:sp>
          <p:nvSpPr>
            <p:cNvPr id="47149" name="Rectangle 45"/>
            <p:cNvSpPr>
              <a:spLocks noChangeArrowheads="1"/>
            </p:cNvSpPr>
            <p:nvPr/>
          </p:nvSpPr>
          <p:spPr bwMode="auto">
            <a:xfrm>
              <a:off x="2362200" y="4290392"/>
              <a:ext cx="5867400" cy="6096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Μεσογειακά σύνδρομα ή άλλες </a:t>
              </a:r>
              <a:r>
                <a:rPr lang="el-GR" altLang="el-GR" sz="22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αιμοσφαιρινοπάθειες</a:t>
              </a:r>
              <a:endParaRPr lang="el-GR" altLang="el-G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  <p:sp>
          <p:nvSpPr>
            <p:cNvPr id="47150" name="Rectangle 46"/>
            <p:cNvSpPr>
              <a:spLocks noChangeArrowheads="1"/>
            </p:cNvSpPr>
            <p:nvPr/>
          </p:nvSpPr>
          <p:spPr bwMode="auto">
            <a:xfrm>
              <a:off x="2362200" y="1210072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Σιδηροπενική αναιμία </a:t>
              </a:r>
            </a:p>
          </p:txBody>
        </p:sp>
        <p:sp>
          <p:nvSpPr>
            <p:cNvPr id="47151" name="Rectangle 47"/>
            <p:cNvSpPr>
              <a:spLocks noChangeArrowheads="1"/>
            </p:cNvSpPr>
            <p:nvPr/>
          </p:nvSpPr>
          <p:spPr bwMode="auto">
            <a:xfrm>
              <a:off x="2362200" y="2794248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Αναιμία χρονίας νόσου  </a:t>
              </a:r>
            </a:p>
          </p:txBody>
        </p:sp>
        <p:sp>
          <p:nvSpPr>
            <p:cNvPr id="47152" name="Rectangle 48"/>
            <p:cNvSpPr>
              <a:spLocks noChangeArrowheads="1"/>
            </p:cNvSpPr>
            <p:nvPr/>
          </p:nvSpPr>
          <p:spPr bwMode="auto">
            <a:xfrm>
              <a:off x="6400800" y="1673587"/>
              <a:ext cx="2514600" cy="13716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Tx/>
                <a:buChar char="•"/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Επίχρισμα</a:t>
              </a:r>
            </a:p>
            <a:p>
              <a:pPr>
                <a:buFontTx/>
                <a:buChar char="•"/>
                <a:defRPr/>
              </a:pPr>
              <a:r>
                <a:rPr lang="en-US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RDW</a:t>
              </a:r>
            </a:p>
            <a:p>
              <a:pPr>
                <a:buFontTx/>
                <a:buChar char="•"/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Σίδηρος και </a:t>
              </a:r>
              <a:r>
                <a:rPr lang="el-GR" altLang="el-GR" sz="22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φεριτίνη</a:t>
              </a: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</a:t>
              </a:r>
            </a:p>
            <a:p>
              <a:pPr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ορού</a:t>
              </a:r>
            </a:p>
            <a:p>
              <a:pPr>
                <a:buFontTx/>
                <a:buChar char="•"/>
                <a:defRPr/>
              </a:pPr>
              <a:r>
                <a:rPr lang="en-US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TIBC</a:t>
              </a:r>
              <a:endParaRPr lang="el-GR" altLang="el-G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</p:grp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Μικροκυτταρική</a:t>
            </a:r>
            <a:r>
              <a:rPr lang="el-GR" dirty="0"/>
              <a:t> Αναιμία (Μ</a:t>
            </a:r>
            <a:r>
              <a:rPr lang="en-US" dirty="0"/>
              <a:t>CV) </a:t>
            </a:r>
            <a:r>
              <a:rPr lang="en-US" sz="3000" b="0" dirty="0" smtClean="0"/>
              <a:t>2/2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9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467544" y="908720"/>
            <a:ext cx="8077200" cy="5163875"/>
            <a:chOff x="381000" y="1442120"/>
            <a:chExt cx="8077200" cy="5163875"/>
          </a:xfrm>
        </p:grpSpPr>
        <p:sp>
          <p:nvSpPr>
            <p:cNvPr id="48133" name="Rectangle 5"/>
            <p:cNvSpPr>
              <a:spLocks noChangeArrowheads="1"/>
            </p:cNvSpPr>
            <p:nvPr/>
          </p:nvSpPr>
          <p:spPr bwMode="auto">
            <a:xfrm>
              <a:off x="1066800" y="1860376"/>
              <a:ext cx="6324600" cy="9906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Tx/>
                <a:buChar char="•"/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Εξέταση μυελού (</a:t>
              </a:r>
              <a:r>
                <a:rPr lang="el-GR" altLang="el-GR" sz="22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σιδηροβλάστες</a:t>
              </a: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, αποθήκες σιδήρου)</a:t>
              </a:r>
            </a:p>
            <a:p>
              <a:pPr>
                <a:buFontTx/>
                <a:buChar char="•"/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Υποδοχείς </a:t>
              </a:r>
              <a:r>
                <a:rPr lang="el-GR" altLang="el-GR" sz="2200" b="1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τρανσφερίνης</a:t>
              </a:r>
              <a:endParaRPr lang="el-GR" altLang="el-G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  <a:p>
              <a:pPr>
                <a:buFontTx/>
                <a:buChar char="•"/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Προσδιορισμός κλασμάτων αιμοσφαιρίνης</a:t>
              </a:r>
            </a:p>
          </p:txBody>
        </p:sp>
        <p:sp>
          <p:nvSpPr>
            <p:cNvPr id="48134" name="Rectangle 6"/>
            <p:cNvSpPr>
              <a:spLocks noChangeArrowheads="1"/>
            </p:cNvSpPr>
            <p:nvPr/>
          </p:nvSpPr>
          <p:spPr bwMode="auto">
            <a:xfrm>
              <a:off x="3124200" y="6072595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Σιδηροβλαστική</a:t>
              </a: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αναιμία </a:t>
              </a:r>
            </a:p>
          </p:txBody>
        </p:sp>
        <p:sp>
          <p:nvSpPr>
            <p:cNvPr id="48135" name="Rectangle 7"/>
            <p:cNvSpPr>
              <a:spLocks noChangeArrowheads="1"/>
            </p:cNvSpPr>
            <p:nvPr/>
          </p:nvSpPr>
          <p:spPr bwMode="auto">
            <a:xfrm>
              <a:off x="990600" y="4755976"/>
              <a:ext cx="3276600" cy="8382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Μεσογειακά σύνδρομα ή </a:t>
              </a:r>
            </a:p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άλλες αιμοσφαιρινοπάθειες</a:t>
              </a:r>
            </a:p>
          </p:txBody>
        </p:sp>
        <p:sp>
          <p:nvSpPr>
            <p:cNvPr id="48136" name="Rectangle 8"/>
            <p:cNvSpPr>
              <a:spLocks noChangeArrowheads="1"/>
            </p:cNvSpPr>
            <p:nvPr/>
          </p:nvSpPr>
          <p:spPr bwMode="auto">
            <a:xfrm>
              <a:off x="381000" y="3536776"/>
              <a:ext cx="2209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Σιδηροπενική </a:t>
              </a:r>
            </a:p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αναιμία </a:t>
              </a:r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4724400" y="3460576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Αναιμία χρονίας νόσου  </a:t>
              </a:r>
            </a:p>
          </p:txBody>
        </p:sp>
        <p:sp>
          <p:nvSpPr>
            <p:cNvPr id="25609" name="Line 11"/>
            <p:cNvSpPr>
              <a:spLocks noChangeShapeType="1"/>
            </p:cNvSpPr>
            <p:nvPr/>
          </p:nvSpPr>
          <p:spPr bwMode="auto">
            <a:xfrm>
              <a:off x="1447800" y="3003376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10" name="Line 12"/>
            <p:cNvSpPr>
              <a:spLocks noChangeShapeType="1"/>
            </p:cNvSpPr>
            <p:nvPr/>
          </p:nvSpPr>
          <p:spPr bwMode="auto">
            <a:xfrm>
              <a:off x="6019800" y="3079576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11" name="Line 13"/>
            <p:cNvSpPr>
              <a:spLocks noChangeShapeType="1"/>
            </p:cNvSpPr>
            <p:nvPr/>
          </p:nvSpPr>
          <p:spPr bwMode="auto">
            <a:xfrm>
              <a:off x="3276600" y="3079576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13" name="Line 16"/>
            <p:cNvSpPr>
              <a:spLocks noChangeShapeType="1"/>
            </p:cNvSpPr>
            <p:nvPr/>
          </p:nvSpPr>
          <p:spPr bwMode="auto">
            <a:xfrm>
              <a:off x="6019800" y="3079576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15" name="Line 19"/>
            <p:cNvSpPr>
              <a:spLocks noChangeShapeType="1"/>
            </p:cNvSpPr>
            <p:nvPr/>
          </p:nvSpPr>
          <p:spPr bwMode="auto">
            <a:xfrm>
              <a:off x="6019800" y="3079576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17" name="Line 21"/>
            <p:cNvSpPr>
              <a:spLocks noChangeShapeType="1"/>
            </p:cNvSpPr>
            <p:nvPr/>
          </p:nvSpPr>
          <p:spPr bwMode="auto">
            <a:xfrm>
              <a:off x="3276600" y="3079576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18" name="Line 23"/>
            <p:cNvSpPr>
              <a:spLocks noChangeShapeType="1"/>
            </p:cNvSpPr>
            <p:nvPr/>
          </p:nvSpPr>
          <p:spPr bwMode="auto">
            <a:xfrm>
              <a:off x="6019800" y="3079576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20" name="Line 25"/>
            <p:cNvSpPr>
              <a:spLocks noChangeShapeType="1"/>
            </p:cNvSpPr>
            <p:nvPr/>
          </p:nvSpPr>
          <p:spPr bwMode="auto">
            <a:xfrm>
              <a:off x="1447800" y="3003376"/>
              <a:ext cx="0" cy="3048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21" name="Line 26"/>
            <p:cNvSpPr>
              <a:spLocks noChangeShapeType="1"/>
            </p:cNvSpPr>
            <p:nvPr/>
          </p:nvSpPr>
          <p:spPr bwMode="auto">
            <a:xfrm>
              <a:off x="3276600" y="3079576"/>
              <a:ext cx="0" cy="15240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22" name="Line 27"/>
            <p:cNvSpPr>
              <a:spLocks noChangeShapeType="1"/>
            </p:cNvSpPr>
            <p:nvPr/>
          </p:nvSpPr>
          <p:spPr bwMode="auto">
            <a:xfrm>
              <a:off x="4419600" y="3003376"/>
              <a:ext cx="0" cy="30480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23" name="Line 28"/>
            <p:cNvSpPr>
              <a:spLocks noChangeShapeType="1"/>
            </p:cNvSpPr>
            <p:nvPr/>
          </p:nvSpPr>
          <p:spPr bwMode="auto">
            <a:xfrm>
              <a:off x="6019800" y="3079576"/>
              <a:ext cx="0" cy="2286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24" name="Line 29"/>
            <p:cNvSpPr>
              <a:spLocks noChangeShapeType="1"/>
            </p:cNvSpPr>
            <p:nvPr/>
          </p:nvSpPr>
          <p:spPr bwMode="auto">
            <a:xfrm>
              <a:off x="4267200" y="1442120"/>
              <a:ext cx="0" cy="40270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mtClean="0"/>
              <a:t>Απροσδιόριστα </a:t>
            </a:r>
            <a:r>
              <a:rPr lang="el-GR" dirty="0" smtClean="0"/>
              <a:t>αποτελέσματα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228600" y="1340768"/>
            <a:ext cx="8610600" cy="4953000"/>
            <a:chOff x="228600" y="1340768"/>
            <a:chExt cx="8610600" cy="4953000"/>
          </a:xfrm>
        </p:grpSpPr>
        <p:sp>
          <p:nvSpPr>
            <p:cNvPr id="49157" name="Rectangle 5"/>
            <p:cNvSpPr>
              <a:spLocks noChangeArrowheads="1"/>
            </p:cNvSpPr>
            <p:nvPr/>
          </p:nvSpPr>
          <p:spPr bwMode="auto">
            <a:xfrm>
              <a:off x="4038600" y="1340768"/>
              <a:ext cx="13716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ΔΕΚ</a:t>
              </a:r>
            </a:p>
          </p:txBody>
        </p:sp>
        <p:sp>
          <p:nvSpPr>
            <p:cNvPr id="26628" name="Line 6"/>
            <p:cNvSpPr>
              <a:spLocks noChangeShapeType="1"/>
            </p:cNvSpPr>
            <p:nvPr/>
          </p:nvSpPr>
          <p:spPr bwMode="auto">
            <a:xfrm flipH="1">
              <a:off x="3124200" y="1721768"/>
              <a:ext cx="6858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159" name="Rectangle 7"/>
            <p:cNvSpPr>
              <a:spLocks noChangeArrowheads="1"/>
            </p:cNvSpPr>
            <p:nvPr/>
          </p:nvSpPr>
          <p:spPr bwMode="auto">
            <a:xfrm>
              <a:off x="914400" y="2255168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Μειωμένα ή Φυσιολογικά</a:t>
              </a:r>
            </a:p>
          </p:txBody>
        </p:sp>
        <p:sp>
          <p:nvSpPr>
            <p:cNvPr id="49160" name="Rectangle 8"/>
            <p:cNvSpPr>
              <a:spLocks noChangeArrowheads="1"/>
            </p:cNvSpPr>
            <p:nvPr/>
          </p:nvSpPr>
          <p:spPr bwMode="auto">
            <a:xfrm>
              <a:off x="4876800" y="2255168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Αυξημένα </a:t>
              </a:r>
            </a:p>
          </p:txBody>
        </p:sp>
        <p:sp>
          <p:nvSpPr>
            <p:cNvPr id="26631" name="Line 9"/>
            <p:cNvSpPr>
              <a:spLocks noChangeShapeType="1"/>
            </p:cNvSpPr>
            <p:nvPr/>
          </p:nvSpPr>
          <p:spPr bwMode="auto">
            <a:xfrm>
              <a:off x="5562600" y="1797968"/>
              <a:ext cx="5334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32" name="Line 10"/>
            <p:cNvSpPr>
              <a:spLocks noChangeShapeType="1"/>
            </p:cNvSpPr>
            <p:nvPr/>
          </p:nvSpPr>
          <p:spPr bwMode="auto">
            <a:xfrm>
              <a:off x="2895600" y="286476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33" name="Line 11"/>
            <p:cNvSpPr>
              <a:spLocks noChangeShapeType="1"/>
            </p:cNvSpPr>
            <p:nvPr/>
          </p:nvSpPr>
          <p:spPr bwMode="auto">
            <a:xfrm>
              <a:off x="6629400" y="286476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164" name="Rectangle 12"/>
            <p:cNvSpPr>
              <a:spLocks noChangeArrowheads="1"/>
            </p:cNvSpPr>
            <p:nvPr/>
          </p:nvSpPr>
          <p:spPr bwMode="auto">
            <a:xfrm>
              <a:off x="228600" y="3169568"/>
              <a:ext cx="4419600" cy="762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Ανεπαρκής ανταπόκριση του μυελού</a:t>
              </a:r>
            </a:p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στην αναιμία</a:t>
              </a:r>
            </a:p>
          </p:txBody>
        </p:sp>
        <p:sp>
          <p:nvSpPr>
            <p:cNvPr id="49166" name="Rectangle 14"/>
            <p:cNvSpPr>
              <a:spLocks noChangeArrowheads="1"/>
            </p:cNvSpPr>
            <p:nvPr/>
          </p:nvSpPr>
          <p:spPr bwMode="auto">
            <a:xfrm>
              <a:off x="914400" y="4236368"/>
              <a:ext cx="3733800" cy="1143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Tx/>
                <a:buChar char="•"/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Δείκτες μεταβολισμού σιδήρου</a:t>
              </a:r>
            </a:p>
            <a:p>
              <a:pPr>
                <a:buFontTx/>
                <a:buChar char="•"/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Λειτουργία ήπατος, νεφρών,</a:t>
              </a:r>
            </a:p>
            <a:p>
              <a:pPr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θυροειδή αδένα</a:t>
              </a:r>
            </a:p>
          </p:txBody>
        </p:sp>
        <p:sp>
          <p:nvSpPr>
            <p:cNvPr id="49167" name="Rectangle 15"/>
            <p:cNvSpPr>
              <a:spLocks noChangeArrowheads="1"/>
            </p:cNvSpPr>
            <p:nvPr/>
          </p:nvSpPr>
          <p:spPr bwMode="auto">
            <a:xfrm>
              <a:off x="5410200" y="4388768"/>
              <a:ext cx="2743200" cy="762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Ιστορικό, επίχρισμα, </a:t>
              </a:r>
            </a:p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δείκτες αιμόλυσης</a:t>
              </a:r>
            </a:p>
          </p:txBody>
        </p:sp>
        <p:sp>
          <p:nvSpPr>
            <p:cNvPr id="26637" name="Line 16"/>
            <p:cNvSpPr>
              <a:spLocks noChangeShapeType="1"/>
            </p:cNvSpPr>
            <p:nvPr/>
          </p:nvSpPr>
          <p:spPr bwMode="auto">
            <a:xfrm>
              <a:off x="2895600" y="286476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38" name="Line 17"/>
            <p:cNvSpPr>
              <a:spLocks noChangeShapeType="1"/>
            </p:cNvSpPr>
            <p:nvPr/>
          </p:nvSpPr>
          <p:spPr bwMode="auto">
            <a:xfrm>
              <a:off x="6629400" y="286476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39" name="Line 18"/>
            <p:cNvSpPr>
              <a:spLocks noChangeShapeType="1"/>
            </p:cNvSpPr>
            <p:nvPr/>
          </p:nvSpPr>
          <p:spPr bwMode="auto">
            <a:xfrm>
              <a:off x="2895600" y="393156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40" name="Line 19"/>
            <p:cNvSpPr>
              <a:spLocks noChangeShapeType="1"/>
            </p:cNvSpPr>
            <p:nvPr/>
          </p:nvSpPr>
          <p:spPr bwMode="auto">
            <a:xfrm>
              <a:off x="6781800" y="408396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172" name="Rectangle 20"/>
            <p:cNvSpPr>
              <a:spLocks noChangeArrowheads="1"/>
            </p:cNvSpPr>
            <p:nvPr/>
          </p:nvSpPr>
          <p:spPr bwMode="auto">
            <a:xfrm>
              <a:off x="4876800" y="3245768"/>
              <a:ext cx="3886200" cy="762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Επαρκής ανταπόκριση του μυελού</a:t>
              </a:r>
            </a:p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στην αναιμία</a:t>
              </a:r>
            </a:p>
          </p:txBody>
        </p:sp>
        <p:sp>
          <p:nvSpPr>
            <p:cNvPr id="26642" name="Line 21"/>
            <p:cNvSpPr>
              <a:spLocks noChangeShapeType="1"/>
            </p:cNvSpPr>
            <p:nvPr/>
          </p:nvSpPr>
          <p:spPr bwMode="auto">
            <a:xfrm flipH="1">
              <a:off x="5105400" y="5226968"/>
              <a:ext cx="457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43" name="Line 22"/>
            <p:cNvSpPr>
              <a:spLocks noChangeShapeType="1"/>
            </p:cNvSpPr>
            <p:nvPr/>
          </p:nvSpPr>
          <p:spPr bwMode="auto">
            <a:xfrm>
              <a:off x="7239000" y="530316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175" name="Rectangle 23"/>
            <p:cNvSpPr>
              <a:spLocks noChangeArrowheads="1"/>
            </p:cNvSpPr>
            <p:nvPr/>
          </p:nvSpPr>
          <p:spPr bwMode="auto">
            <a:xfrm>
              <a:off x="1524000" y="5760368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Μεθαιμορραγική αναιμία</a:t>
              </a:r>
            </a:p>
          </p:txBody>
        </p:sp>
        <p:sp>
          <p:nvSpPr>
            <p:cNvPr id="49176" name="Rectangle 24"/>
            <p:cNvSpPr>
              <a:spLocks noChangeArrowheads="1"/>
            </p:cNvSpPr>
            <p:nvPr/>
          </p:nvSpPr>
          <p:spPr bwMode="auto">
            <a:xfrm>
              <a:off x="6019800" y="5760368"/>
              <a:ext cx="28194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Αιμολυτική αναιμία</a:t>
              </a:r>
            </a:p>
          </p:txBody>
        </p:sp>
      </p:grp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Ορθρόχρωμη</a:t>
            </a:r>
            <a:r>
              <a:rPr lang="el-GR" dirty="0"/>
              <a:t> </a:t>
            </a:r>
            <a:r>
              <a:rPr lang="el-GR" dirty="0" err="1" smtClean="0"/>
              <a:t>ορθροκυτταρική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366204" y="1372220"/>
            <a:ext cx="6629400" cy="5257800"/>
            <a:chOff x="228600" y="1555576"/>
            <a:chExt cx="6629400" cy="5257800"/>
          </a:xfrm>
        </p:grpSpPr>
        <p:sp>
          <p:nvSpPr>
            <p:cNvPr id="50181" name="Rectangle 5"/>
            <p:cNvSpPr>
              <a:spLocks noChangeArrowheads="1"/>
            </p:cNvSpPr>
            <p:nvPr/>
          </p:nvSpPr>
          <p:spPr bwMode="auto">
            <a:xfrm>
              <a:off x="304800" y="1555576"/>
              <a:ext cx="1600200" cy="6096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n-US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Fe</a:t>
              </a:r>
            </a:p>
            <a:p>
              <a:pPr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Φερριτίνη</a:t>
              </a:r>
            </a:p>
          </p:txBody>
        </p:sp>
        <p:sp>
          <p:nvSpPr>
            <p:cNvPr id="50182" name="Rectangle 6"/>
            <p:cNvSpPr>
              <a:spLocks noChangeArrowheads="1"/>
            </p:cNvSpPr>
            <p:nvPr/>
          </p:nvSpPr>
          <p:spPr bwMode="auto">
            <a:xfrm>
              <a:off x="2362200" y="1555576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Πρώιμη σιδηροπενική αναιμία </a:t>
              </a:r>
            </a:p>
          </p:txBody>
        </p:sp>
        <p:sp>
          <p:nvSpPr>
            <p:cNvPr id="27653" name="Line 11"/>
            <p:cNvSpPr>
              <a:spLocks noChangeShapeType="1"/>
            </p:cNvSpPr>
            <p:nvPr/>
          </p:nvSpPr>
          <p:spPr bwMode="auto">
            <a:xfrm>
              <a:off x="2057400" y="1860376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188" name="Rectangle 12"/>
            <p:cNvSpPr>
              <a:spLocks noChangeArrowheads="1"/>
            </p:cNvSpPr>
            <p:nvPr/>
          </p:nvSpPr>
          <p:spPr bwMode="auto">
            <a:xfrm>
              <a:off x="304800" y="2317576"/>
              <a:ext cx="1600200" cy="6096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Διαταραχή</a:t>
              </a:r>
            </a:p>
            <a:p>
              <a:pPr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ήπατος</a:t>
              </a:r>
            </a:p>
          </p:txBody>
        </p:sp>
        <p:sp>
          <p:nvSpPr>
            <p:cNvPr id="27655" name="Line 16"/>
            <p:cNvSpPr>
              <a:spLocks noChangeShapeType="1"/>
            </p:cNvSpPr>
            <p:nvPr/>
          </p:nvSpPr>
          <p:spPr bwMode="auto">
            <a:xfrm>
              <a:off x="2057400" y="2622376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193" name="Rectangle 17"/>
            <p:cNvSpPr>
              <a:spLocks noChangeArrowheads="1"/>
            </p:cNvSpPr>
            <p:nvPr/>
          </p:nvSpPr>
          <p:spPr bwMode="auto">
            <a:xfrm>
              <a:off x="228600" y="3155776"/>
              <a:ext cx="1600200" cy="762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Διαταραχή </a:t>
              </a:r>
            </a:p>
            <a:p>
              <a:pPr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νεφρών</a:t>
              </a:r>
            </a:p>
          </p:txBody>
        </p:sp>
        <p:sp>
          <p:nvSpPr>
            <p:cNvPr id="27657" name="Line 20"/>
            <p:cNvSpPr>
              <a:spLocks noChangeShapeType="1"/>
            </p:cNvSpPr>
            <p:nvPr/>
          </p:nvSpPr>
          <p:spPr bwMode="auto">
            <a:xfrm>
              <a:off x="1981200" y="3536776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197" name="Rectangle 21"/>
            <p:cNvSpPr>
              <a:spLocks noChangeArrowheads="1"/>
            </p:cNvSpPr>
            <p:nvPr/>
          </p:nvSpPr>
          <p:spPr bwMode="auto">
            <a:xfrm>
              <a:off x="3581400" y="6203776"/>
              <a:ext cx="2743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Οστεομυελική βιοψία </a:t>
              </a:r>
            </a:p>
          </p:txBody>
        </p:sp>
        <p:sp>
          <p:nvSpPr>
            <p:cNvPr id="27659" name="Line 22"/>
            <p:cNvSpPr>
              <a:spLocks noChangeShapeType="1"/>
            </p:cNvSpPr>
            <p:nvPr/>
          </p:nvSpPr>
          <p:spPr bwMode="auto">
            <a:xfrm>
              <a:off x="1905000" y="4451176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208" name="Rectangle 32"/>
            <p:cNvSpPr>
              <a:spLocks noChangeArrowheads="1"/>
            </p:cNvSpPr>
            <p:nvPr/>
          </p:nvSpPr>
          <p:spPr bwMode="auto">
            <a:xfrm>
              <a:off x="2362200" y="3308176"/>
              <a:ext cx="11430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ΧΝΑ</a:t>
              </a:r>
            </a:p>
          </p:txBody>
        </p:sp>
        <p:sp>
          <p:nvSpPr>
            <p:cNvPr id="50209" name="Rectangle 33"/>
            <p:cNvSpPr>
              <a:spLocks noChangeArrowheads="1"/>
            </p:cNvSpPr>
            <p:nvPr/>
          </p:nvSpPr>
          <p:spPr bwMode="auto">
            <a:xfrm>
              <a:off x="3124200" y="5060776"/>
              <a:ext cx="3733800" cy="914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Κακοήθη νοσήματα 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Χρόνιες φλεγμονές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Ρευματικά νοσήματα</a:t>
              </a:r>
            </a:p>
          </p:txBody>
        </p:sp>
        <p:sp>
          <p:nvSpPr>
            <p:cNvPr id="50210" name="Rectangle 34"/>
            <p:cNvSpPr>
              <a:spLocks noChangeArrowheads="1"/>
            </p:cNvSpPr>
            <p:nvPr/>
          </p:nvSpPr>
          <p:spPr bwMode="auto">
            <a:xfrm>
              <a:off x="2362200" y="4146376"/>
              <a:ext cx="2133600" cy="6096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Ενδοκρινοπάθεια</a:t>
              </a:r>
            </a:p>
          </p:txBody>
        </p:sp>
        <p:sp>
          <p:nvSpPr>
            <p:cNvPr id="50212" name="Rectangle 36"/>
            <p:cNvSpPr>
              <a:spLocks noChangeArrowheads="1"/>
            </p:cNvSpPr>
            <p:nvPr/>
          </p:nvSpPr>
          <p:spPr bwMode="auto">
            <a:xfrm>
              <a:off x="2438400" y="2317576"/>
              <a:ext cx="1981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Ηπατική νόσος  </a:t>
              </a:r>
            </a:p>
          </p:txBody>
        </p:sp>
        <p:sp>
          <p:nvSpPr>
            <p:cNvPr id="27664" name="Line 37"/>
            <p:cNvSpPr>
              <a:spLocks noChangeShapeType="1"/>
            </p:cNvSpPr>
            <p:nvPr/>
          </p:nvSpPr>
          <p:spPr bwMode="auto">
            <a:xfrm>
              <a:off x="1752600" y="1631776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214" name="Rectangle 38"/>
            <p:cNvSpPr>
              <a:spLocks noChangeArrowheads="1"/>
            </p:cNvSpPr>
            <p:nvPr/>
          </p:nvSpPr>
          <p:spPr bwMode="auto">
            <a:xfrm>
              <a:off x="228600" y="4070176"/>
              <a:ext cx="1600200" cy="762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Διαταραχή </a:t>
              </a:r>
            </a:p>
            <a:p>
              <a:pPr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Ενδ. αδένων</a:t>
              </a:r>
            </a:p>
          </p:txBody>
        </p:sp>
        <p:sp>
          <p:nvSpPr>
            <p:cNvPr id="50215" name="Rectangle 39"/>
            <p:cNvSpPr>
              <a:spLocks noChangeArrowheads="1"/>
            </p:cNvSpPr>
            <p:nvPr/>
          </p:nvSpPr>
          <p:spPr bwMode="auto">
            <a:xfrm>
              <a:off x="228600" y="4984576"/>
              <a:ext cx="2209800" cy="762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Χρόνια φλεγμονή</a:t>
              </a:r>
            </a:p>
          </p:txBody>
        </p:sp>
        <p:sp>
          <p:nvSpPr>
            <p:cNvPr id="27667" name="Line 40"/>
            <p:cNvSpPr>
              <a:spLocks noChangeShapeType="1"/>
            </p:cNvSpPr>
            <p:nvPr/>
          </p:nvSpPr>
          <p:spPr bwMode="auto">
            <a:xfrm>
              <a:off x="2667000" y="5365576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668" name="Line 41"/>
            <p:cNvSpPr>
              <a:spLocks noChangeShapeType="1"/>
            </p:cNvSpPr>
            <p:nvPr/>
          </p:nvSpPr>
          <p:spPr bwMode="auto">
            <a:xfrm>
              <a:off x="3124200" y="6432376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218" name="Rectangle 42"/>
            <p:cNvSpPr>
              <a:spLocks noChangeArrowheads="1"/>
            </p:cNvSpPr>
            <p:nvPr/>
          </p:nvSpPr>
          <p:spPr bwMode="auto">
            <a:xfrm>
              <a:off x="228600" y="5975176"/>
              <a:ext cx="2743200" cy="8382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Φυσιολογικοί δεικτες</a:t>
              </a: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/>
              <a:t>Δείκτες μεταβολισμού </a:t>
            </a:r>
            <a:r>
              <a:rPr lang="el-GR" dirty="0" smtClean="0"/>
              <a:t>σιδήρου</a:t>
            </a:r>
            <a:br>
              <a:rPr lang="el-GR" dirty="0" smtClean="0"/>
            </a:br>
            <a:r>
              <a:rPr lang="el-GR" dirty="0" smtClean="0"/>
              <a:t>Λειτουργία </a:t>
            </a:r>
            <a:r>
              <a:rPr lang="el-GR" dirty="0"/>
              <a:t>ήπατος, νεφρών, </a:t>
            </a:r>
            <a:r>
              <a:rPr lang="el-GR" dirty="0" err="1"/>
              <a:t>θυροειδή</a:t>
            </a:r>
            <a:r>
              <a:rPr lang="el-GR" dirty="0"/>
              <a:t> </a:t>
            </a:r>
            <a:r>
              <a:rPr lang="el-GR" dirty="0" smtClean="0"/>
              <a:t>αδένα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5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307404" y="1055712"/>
            <a:ext cx="8801100" cy="5181600"/>
            <a:chOff x="114300" y="533400"/>
            <a:chExt cx="8801100" cy="5181600"/>
          </a:xfrm>
          <a:noFill/>
        </p:grpSpPr>
        <p:sp>
          <p:nvSpPr>
            <p:cNvPr id="51206" name="Rectangle 6"/>
            <p:cNvSpPr>
              <a:spLocks noChangeArrowheads="1"/>
            </p:cNvSpPr>
            <p:nvPr/>
          </p:nvSpPr>
          <p:spPr bwMode="auto">
            <a:xfrm>
              <a:off x="114300" y="990600"/>
              <a:ext cx="1905000" cy="8382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Υποκυτταρικός </a:t>
              </a:r>
            </a:p>
            <a:p>
              <a:pPr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πληθυσμός</a:t>
              </a:r>
            </a:p>
          </p:txBody>
        </p:sp>
        <p:sp>
          <p:nvSpPr>
            <p:cNvPr id="51207" name="Rectangle 7"/>
            <p:cNvSpPr>
              <a:spLocks noChangeArrowheads="1"/>
            </p:cNvSpPr>
            <p:nvPr/>
          </p:nvSpPr>
          <p:spPr bwMode="auto">
            <a:xfrm>
              <a:off x="2362200" y="1295400"/>
              <a:ext cx="1295400" cy="4572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Απλασία </a:t>
              </a:r>
            </a:p>
          </p:txBody>
        </p:sp>
        <p:sp>
          <p:nvSpPr>
            <p:cNvPr id="28677" name="Line 8"/>
            <p:cNvSpPr>
              <a:spLocks noChangeShapeType="1"/>
            </p:cNvSpPr>
            <p:nvPr/>
          </p:nvSpPr>
          <p:spPr bwMode="auto">
            <a:xfrm>
              <a:off x="2057400" y="1524000"/>
              <a:ext cx="2286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209" name="Rectangle 9"/>
            <p:cNvSpPr>
              <a:spLocks noChangeArrowheads="1"/>
            </p:cNvSpPr>
            <p:nvPr/>
          </p:nvSpPr>
          <p:spPr bwMode="auto">
            <a:xfrm>
              <a:off x="152400" y="2057400"/>
              <a:ext cx="3657600" cy="6096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Διήθηση από παθολογικό ιστό</a:t>
              </a:r>
            </a:p>
          </p:txBody>
        </p:sp>
        <p:sp>
          <p:nvSpPr>
            <p:cNvPr id="28679" name="Line 10"/>
            <p:cNvSpPr>
              <a:spLocks noChangeShapeType="1"/>
            </p:cNvSpPr>
            <p:nvPr/>
          </p:nvSpPr>
          <p:spPr bwMode="auto">
            <a:xfrm>
              <a:off x="3962400" y="2362200"/>
              <a:ext cx="2286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228600" y="2819400"/>
              <a:ext cx="1828800" cy="7620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Ορθροβλαστες</a:t>
              </a:r>
            </a:p>
            <a:p>
              <a:pPr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(πυρήνες) </a:t>
              </a:r>
            </a:p>
          </p:txBody>
        </p:sp>
        <p:sp>
          <p:nvSpPr>
            <p:cNvPr id="28681" name="Line 12"/>
            <p:cNvSpPr>
              <a:spLocks noChangeShapeType="1"/>
            </p:cNvSpPr>
            <p:nvPr/>
          </p:nvSpPr>
          <p:spPr bwMode="auto">
            <a:xfrm>
              <a:off x="2133600" y="3200400"/>
              <a:ext cx="2286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82" name="Line 14"/>
            <p:cNvSpPr>
              <a:spLocks noChangeShapeType="1"/>
            </p:cNvSpPr>
            <p:nvPr/>
          </p:nvSpPr>
          <p:spPr bwMode="auto">
            <a:xfrm>
              <a:off x="2514600" y="4343400"/>
              <a:ext cx="2286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215" name="Rectangle 15"/>
            <p:cNvSpPr>
              <a:spLocks noChangeArrowheads="1"/>
            </p:cNvSpPr>
            <p:nvPr/>
          </p:nvSpPr>
          <p:spPr bwMode="auto">
            <a:xfrm>
              <a:off x="2438400" y="2971800"/>
              <a:ext cx="2514600" cy="6858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Δυσερυθροποιητική </a:t>
              </a:r>
            </a:p>
            <a:p>
              <a:pPr algn="ctr"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αναιμία</a:t>
              </a:r>
            </a:p>
          </p:txBody>
        </p:sp>
        <p:sp>
          <p:nvSpPr>
            <p:cNvPr id="51217" name="Rectangle 17"/>
            <p:cNvSpPr>
              <a:spLocks noChangeArrowheads="1"/>
            </p:cNvSpPr>
            <p:nvPr/>
          </p:nvSpPr>
          <p:spPr bwMode="auto">
            <a:xfrm>
              <a:off x="2819400" y="4267200"/>
              <a:ext cx="2209800" cy="8382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Συγκαλυμμένη </a:t>
              </a:r>
            </a:p>
            <a:p>
              <a:pPr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μεγαλοβλαστκή </a:t>
              </a:r>
            </a:p>
            <a:p>
              <a:pPr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αναιμία</a:t>
              </a:r>
            </a:p>
          </p:txBody>
        </p:sp>
        <p:sp>
          <p:nvSpPr>
            <p:cNvPr id="51218" name="Rectangle 18"/>
            <p:cNvSpPr>
              <a:spLocks noChangeArrowheads="1"/>
            </p:cNvSpPr>
            <p:nvPr/>
          </p:nvSpPr>
          <p:spPr bwMode="auto">
            <a:xfrm>
              <a:off x="4343400" y="2133600"/>
              <a:ext cx="2743200" cy="6096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Μυελοφθισική αναιμία  </a:t>
              </a:r>
            </a:p>
          </p:txBody>
        </p:sp>
        <p:sp>
          <p:nvSpPr>
            <p:cNvPr id="51220" name="Rectangle 20"/>
            <p:cNvSpPr>
              <a:spLocks noChangeArrowheads="1"/>
            </p:cNvSpPr>
            <p:nvPr/>
          </p:nvSpPr>
          <p:spPr bwMode="auto">
            <a:xfrm>
              <a:off x="228600" y="3733800"/>
              <a:ext cx="2286000" cy="7620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Μεγαλοβλαστικές</a:t>
              </a:r>
            </a:p>
            <a:p>
              <a:pPr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αλλοιώσεις</a:t>
              </a:r>
            </a:p>
          </p:txBody>
        </p:sp>
        <p:sp>
          <p:nvSpPr>
            <p:cNvPr id="51221" name="Rectangle 21"/>
            <p:cNvSpPr>
              <a:spLocks noChangeArrowheads="1"/>
            </p:cNvSpPr>
            <p:nvPr/>
          </p:nvSpPr>
          <p:spPr bwMode="auto">
            <a:xfrm>
              <a:off x="228600" y="4953000"/>
              <a:ext cx="2362200" cy="7620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Μυελοδυσπλαστικά</a:t>
              </a: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</a:t>
              </a:r>
            </a:p>
            <a:p>
              <a:pPr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σύνδρομα</a:t>
              </a:r>
            </a:p>
          </p:txBody>
        </p:sp>
        <p:sp>
          <p:nvSpPr>
            <p:cNvPr id="28688" name="Line 25"/>
            <p:cNvSpPr>
              <a:spLocks noChangeShapeType="1"/>
            </p:cNvSpPr>
            <p:nvPr/>
          </p:nvSpPr>
          <p:spPr bwMode="auto">
            <a:xfrm flipV="1">
              <a:off x="3886200" y="914400"/>
              <a:ext cx="685800" cy="4572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226" name="Rectangle 26"/>
            <p:cNvSpPr>
              <a:spLocks noChangeArrowheads="1"/>
            </p:cNvSpPr>
            <p:nvPr/>
          </p:nvSpPr>
          <p:spPr bwMode="auto">
            <a:xfrm>
              <a:off x="4724400" y="533400"/>
              <a:ext cx="1295400" cy="4572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Μυελική </a:t>
              </a:r>
            </a:p>
          </p:txBody>
        </p:sp>
        <p:sp>
          <p:nvSpPr>
            <p:cNvPr id="51227" name="Rectangle 27"/>
            <p:cNvSpPr>
              <a:spLocks noChangeArrowheads="1"/>
            </p:cNvSpPr>
            <p:nvPr/>
          </p:nvSpPr>
          <p:spPr bwMode="auto">
            <a:xfrm>
              <a:off x="4724400" y="1295400"/>
              <a:ext cx="3810000" cy="6096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Αμιγής απλασία ερυθράς σειράς</a:t>
              </a:r>
            </a:p>
          </p:txBody>
        </p:sp>
        <p:sp>
          <p:nvSpPr>
            <p:cNvPr id="28691" name="Line 28"/>
            <p:cNvSpPr>
              <a:spLocks noChangeShapeType="1"/>
            </p:cNvSpPr>
            <p:nvPr/>
          </p:nvSpPr>
          <p:spPr bwMode="auto">
            <a:xfrm>
              <a:off x="3962400" y="1600200"/>
              <a:ext cx="6858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92" name="Line 29"/>
            <p:cNvSpPr>
              <a:spLocks noChangeShapeType="1"/>
            </p:cNvSpPr>
            <p:nvPr/>
          </p:nvSpPr>
          <p:spPr bwMode="auto">
            <a:xfrm>
              <a:off x="6400800" y="2819400"/>
              <a:ext cx="0" cy="3810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230" name="Rectangle 30"/>
            <p:cNvSpPr>
              <a:spLocks noChangeArrowheads="1"/>
            </p:cNvSpPr>
            <p:nvPr/>
          </p:nvSpPr>
          <p:spPr bwMode="auto">
            <a:xfrm>
              <a:off x="5181600" y="3276600"/>
              <a:ext cx="3733800" cy="9906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Tx/>
                <a:buChar char="•"/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Αιματολογικά νοσήματα</a:t>
              </a:r>
            </a:p>
            <a:p>
              <a:pPr>
                <a:buFontTx/>
                <a:buChar char="•"/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Μεταστάσεις</a:t>
              </a:r>
            </a:p>
            <a:p>
              <a:pPr>
                <a:buFontTx/>
                <a:buChar char="•"/>
                <a:defRPr/>
              </a:pPr>
              <a:r>
                <a:rPr lang="el-GR" altLang="el-GR" sz="2000" b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Κοκκιώματα (φυματίωση)</a:t>
              </a:r>
            </a:p>
          </p:txBody>
        </p:sp>
        <p:sp>
          <p:nvSpPr>
            <p:cNvPr id="28694" name="Line 31"/>
            <p:cNvSpPr>
              <a:spLocks noChangeShapeType="1"/>
            </p:cNvSpPr>
            <p:nvPr/>
          </p:nvSpPr>
          <p:spPr bwMode="auto">
            <a:xfrm flipV="1">
              <a:off x="1981200" y="3124200"/>
              <a:ext cx="0" cy="3048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Οστεομυελική</a:t>
            </a:r>
            <a:r>
              <a:rPr lang="el-GR" dirty="0"/>
              <a:t> βιοψία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dirty="0" smtClean="0"/>
              <a:t>Αίτια Αναιμίας </a:t>
            </a:r>
            <a:r>
              <a:rPr lang="el-GR" altLang="el-GR" sz="3000" b="0" dirty="0"/>
              <a:t>2</a:t>
            </a:r>
            <a:r>
              <a:rPr lang="el-GR" altLang="el-GR" sz="3000" b="0" dirty="0" smtClean="0"/>
              <a:t>/2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Ηπατοπάθειες – Αλκοολισμός.</a:t>
            </a:r>
          </a:p>
          <a:p>
            <a:pPr eaLnBrk="1" hangingPunct="1"/>
            <a:r>
              <a:rPr lang="el-GR" altLang="el-GR" sz="2400" dirty="0" err="1" smtClean="0"/>
              <a:t>Ενδοκρινοπάθειες</a:t>
            </a:r>
            <a:r>
              <a:rPr lang="el-GR" altLang="el-GR" sz="2400" dirty="0" smtClean="0"/>
              <a:t>.</a:t>
            </a:r>
          </a:p>
          <a:p>
            <a:pPr eaLnBrk="1" hangingPunct="1"/>
            <a:r>
              <a:rPr lang="el-GR" altLang="el-GR" sz="2400" dirty="0" smtClean="0"/>
              <a:t>Κακοήθεις παθήσεις του αίματος.</a:t>
            </a:r>
          </a:p>
          <a:p>
            <a:pPr eaLnBrk="1" hangingPunct="1"/>
            <a:r>
              <a:rPr lang="el-GR" altLang="el-GR" sz="2400" dirty="0" smtClean="0"/>
              <a:t>Συγγενής </a:t>
            </a:r>
            <a:r>
              <a:rPr lang="el-GR" altLang="el-GR" sz="2400" dirty="0" err="1" smtClean="0"/>
              <a:t>σφαιροκυττάρωση</a:t>
            </a:r>
            <a:r>
              <a:rPr lang="el-GR" altLang="el-GR" sz="2400" dirty="0" smtClean="0"/>
              <a:t>.</a:t>
            </a:r>
          </a:p>
          <a:p>
            <a:pPr eaLnBrk="1" hangingPunct="1"/>
            <a:r>
              <a:rPr lang="el-GR" altLang="el-GR" sz="2400" dirty="0" smtClean="0"/>
              <a:t>Έλλειψη γλυκόζο-6-φωσφορικής </a:t>
            </a:r>
            <a:r>
              <a:rPr lang="el-GR" altLang="el-GR" sz="2400" dirty="0" err="1" smtClean="0"/>
              <a:t>αφυδρογονάσης</a:t>
            </a:r>
            <a:r>
              <a:rPr lang="el-GR" altLang="el-GR" sz="2400" dirty="0" smtClean="0"/>
              <a:t>.</a:t>
            </a:r>
          </a:p>
          <a:p>
            <a:pPr eaLnBrk="1" hangingPunct="1"/>
            <a:r>
              <a:rPr lang="el-GR" altLang="el-GR" sz="2400" dirty="0" err="1" smtClean="0"/>
              <a:t>Απλαστική</a:t>
            </a:r>
            <a:r>
              <a:rPr lang="el-GR" altLang="el-GR" sz="2400" dirty="0" smtClean="0"/>
              <a:t> αναιμία.</a:t>
            </a:r>
          </a:p>
          <a:p>
            <a:pPr eaLnBrk="1" hangingPunct="1"/>
            <a:r>
              <a:rPr lang="el-GR" altLang="el-GR" sz="2400" dirty="0" smtClean="0"/>
              <a:t>Λιγότερο συχνά αίτια.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473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38100" y="1124744"/>
            <a:ext cx="8953500" cy="5153819"/>
            <a:chOff x="38100" y="1124744"/>
            <a:chExt cx="8953500" cy="5153819"/>
          </a:xfrm>
        </p:grpSpPr>
        <p:sp>
          <p:nvSpPr>
            <p:cNvPr id="29699" name="Line 6"/>
            <p:cNvSpPr>
              <a:spLocks noChangeShapeType="1"/>
            </p:cNvSpPr>
            <p:nvPr/>
          </p:nvSpPr>
          <p:spPr bwMode="auto">
            <a:xfrm flipH="1">
              <a:off x="2844800" y="1124744"/>
              <a:ext cx="431056" cy="6088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905000" y="1822450"/>
              <a:ext cx="14859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Αληθής</a:t>
              </a:r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5683250" y="1878737"/>
              <a:ext cx="17526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Ψευδής</a:t>
              </a:r>
            </a:p>
          </p:txBody>
        </p:sp>
        <p:sp>
          <p:nvSpPr>
            <p:cNvPr id="29702" name="Line 9"/>
            <p:cNvSpPr>
              <a:spLocks noChangeShapeType="1"/>
            </p:cNvSpPr>
            <p:nvPr/>
          </p:nvSpPr>
          <p:spPr bwMode="auto">
            <a:xfrm>
              <a:off x="5436096" y="1124744"/>
              <a:ext cx="278904" cy="6088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228600" y="2584450"/>
              <a:ext cx="8658225" cy="476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Γενική αίματος, επίχρισμα</a:t>
              </a:r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38100" y="3352800"/>
              <a:ext cx="3733800" cy="14573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Μ</a:t>
              </a:r>
              <a:r>
                <a:rPr lang="en-US" altLang="el-GR" sz="2000" b="1" dirty="0">
                  <a:solidFill>
                    <a:prstClr val="black"/>
                  </a:solidFill>
                  <a:latin typeface="Calibri"/>
                </a:rPr>
                <a:t>CV &gt;1</a:t>
              </a: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1</a:t>
              </a:r>
              <a:r>
                <a:rPr lang="en-US" altLang="el-GR" sz="2000" b="1" dirty="0">
                  <a:solidFill>
                    <a:prstClr val="black"/>
                  </a:solidFill>
                  <a:latin typeface="Calibri"/>
                </a:rPr>
                <a:t>0fl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Πιθανή </a:t>
              </a:r>
              <a:r>
                <a:rPr lang="el-GR" altLang="el-GR" sz="2000" b="1" dirty="0" err="1">
                  <a:solidFill>
                    <a:prstClr val="black"/>
                  </a:solidFill>
                  <a:latin typeface="Calibri"/>
                </a:rPr>
                <a:t>παγκυτταροπενία</a:t>
              </a:r>
              <a:endParaRPr lang="el-GR" altLang="el-GR" sz="2000" b="1" dirty="0">
                <a:solidFill>
                  <a:prstClr val="black"/>
                </a:solidFill>
                <a:latin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Ωοειδή </a:t>
              </a:r>
              <a:r>
                <a:rPr lang="el-GR" altLang="el-GR" sz="2000" b="1" dirty="0" err="1">
                  <a:solidFill>
                    <a:prstClr val="black"/>
                  </a:solidFill>
                  <a:latin typeface="Calibri"/>
                </a:rPr>
                <a:t>μακροκύτταρα</a:t>
              </a:r>
              <a:endParaRPr lang="el-GR" altLang="el-GR" sz="2000" b="1" dirty="0">
                <a:solidFill>
                  <a:prstClr val="black"/>
                </a:solidFill>
                <a:latin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 err="1">
                  <a:solidFill>
                    <a:prstClr val="black"/>
                  </a:solidFill>
                  <a:latin typeface="Calibri"/>
                </a:rPr>
                <a:t>Υπερκατάτμητα</a:t>
              </a: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 ουδετερόφιλα </a:t>
              </a:r>
            </a:p>
            <a:p>
              <a:pPr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πολυμορφοπύρηνα</a:t>
              </a:r>
            </a:p>
          </p:txBody>
        </p:sp>
        <p:sp>
          <p:nvSpPr>
            <p:cNvPr id="29705" name="Line 16"/>
            <p:cNvSpPr>
              <a:spLocks noChangeShapeType="1"/>
            </p:cNvSpPr>
            <p:nvPr/>
          </p:nvSpPr>
          <p:spPr bwMode="auto">
            <a:xfrm>
              <a:off x="2590800" y="235585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3810000" y="3419475"/>
              <a:ext cx="2057400" cy="466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Ποικίλα ευρήματα</a:t>
              </a:r>
            </a:p>
          </p:txBody>
        </p:sp>
        <p:sp>
          <p:nvSpPr>
            <p:cNvPr id="29707" name="Line 16"/>
            <p:cNvSpPr>
              <a:spLocks noChangeShapeType="1"/>
            </p:cNvSpPr>
            <p:nvPr/>
          </p:nvSpPr>
          <p:spPr bwMode="auto">
            <a:xfrm>
              <a:off x="1114425" y="30861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08" name="Line 16"/>
            <p:cNvSpPr>
              <a:spLocks noChangeShapeType="1"/>
            </p:cNvSpPr>
            <p:nvPr/>
          </p:nvSpPr>
          <p:spPr bwMode="auto">
            <a:xfrm>
              <a:off x="4191000" y="31242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09" name="Line 16"/>
            <p:cNvSpPr>
              <a:spLocks noChangeShapeType="1"/>
            </p:cNvSpPr>
            <p:nvPr/>
          </p:nvSpPr>
          <p:spPr bwMode="auto">
            <a:xfrm>
              <a:off x="6660232" y="247717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/>
          </p:nvSpPr>
          <p:spPr bwMode="auto">
            <a:xfrm>
              <a:off x="5943600" y="3352800"/>
              <a:ext cx="3048000" cy="14573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Μ</a:t>
              </a:r>
              <a:r>
                <a:rPr lang="en-US" altLang="el-GR" sz="2000" b="1" dirty="0">
                  <a:solidFill>
                    <a:prstClr val="black"/>
                  </a:solidFill>
                  <a:latin typeface="Calibri"/>
                </a:rPr>
                <a:t>CV 100</a:t>
              </a: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-110</a:t>
              </a:r>
              <a:r>
                <a:rPr lang="en-US" altLang="el-GR" sz="2000" b="1" dirty="0" err="1">
                  <a:solidFill>
                    <a:prstClr val="black"/>
                  </a:solidFill>
                  <a:latin typeface="Calibri"/>
                </a:rPr>
                <a:t>fl</a:t>
              </a:r>
              <a:endParaRPr lang="el-GR" altLang="el-GR" sz="2000" b="1" dirty="0">
                <a:solidFill>
                  <a:prstClr val="black"/>
                </a:solidFill>
                <a:latin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Διαταραχή ερυθράς</a:t>
              </a:r>
            </a:p>
            <a:p>
              <a:pPr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σειράς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Δεν υπάρχουν ωοειδή </a:t>
              </a:r>
            </a:p>
            <a:p>
              <a:pPr>
                <a:defRPr/>
              </a:pPr>
              <a:r>
                <a:rPr lang="el-GR" altLang="el-GR" sz="2000" b="1" dirty="0" err="1">
                  <a:solidFill>
                    <a:prstClr val="black"/>
                  </a:solidFill>
                  <a:latin typeface="Calibri"/>
                </a:rPr>
                <a:t>μακροκύτταρα</a:t>
              </a:r>
              <a:endParaRPr lang="en-US" altLang="el-GR" sz="2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11" name="Line 16"/>
            <p:cNvSpPr>
              <a:spLocks noChangeShapeType="1"/>
            </p:cNvSpPr>
            <p:nvPr/>
          </p:nvSpPr>
          <p:spPr bwMode="auto">
            <a:xfrm>
              <a:off x="4710113" y="396716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Rectangle 20"/>
            <p:cNvSpPr>
              <a:spLocks noChangeArrowheads="1"/>
            </p:cNvSpPr>
            <p:nvPr/>
          </p:nvSpPr>
          <p:spPr bwMode="auto">
            <a:xfrm>
              <a:off x="3827463" y="4221163"/>
              <a:ext cx="2057400" cy="466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 err="1">
                  <a:solidFill>
                    <a:prstClr val="black"/>
                  </a:solidFill>
                  <a:latin typeface="Calibri"/>
                </a:rPr>
                <a:t>Μυελόγραμμα</a:t>
              </a: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  <p:sp>
          <p:nvSpPr>
            <p:cNvPr id="29713" name="Line 6"/>
            <p:cNvSpPr>
              <a:spLocks noChangeShapeType="1"/>
            </p:cNvSpPr>
            <p:nvPr/>
          </p:nvSpPr>
          <p:spPr bwMode="auto">
            <a:xfrm flipH="1">
              <a:off x="4076700" y="4737100"/>
              <a:ext cx="11430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14" name="Line 9"/>
            <p:cNvSpPr>
              <a:spLocks noChangeShapeType="1"/>
            </p:cNvSpPr>
            <p:nvPr/>
          </p:nvSpPr>
          <p:spPr bwMode="auto">
            <a:xfrm>
              <a:off x="5683250" y="4722813"/>
              <a:ext cx="152400" cy="2301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Rectangle 20"/>
            <p:cNvSpPr>
              <a:spLocks noChangeArrowheads="1"/>
            </p:cNvSpPr>
            <p:nvPr/>
          </p:nvSpPr>
          <p:spPr bwMode="auto">
            <a:xfrm>
              <a:off x="2743200" y="4953000"/>
              <a:ext cx="2057400" cy="466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 err="1">
                  <a:solidFill>
                    <a:prstClr val="black"/>
                  </a:solidFill>
                  <a:latin typeface="Calibri"/>
                </a:rPr>
                <a:t>Μεγαλοβλαστικός</a:t>
              </a: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5029200" y="4953000"/>
              <a:ext cx="2590800" cy="466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Μη </a:t>
              </a:r>
              <a:r>
                <a:rPr lang="el-GR" altLang="el-GR" sz="2000" b="1" dirty="0" err="1">
                  <a:solidFill>
                    <a:prstClr val="black"/>
                  </a:solidFill>
                  <a:latin typeface="Calibri"/>
                </a:rPr>
                <a:t>μεγαλοβλαστικός</a:t>
              </a: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  <p:sp>
          <p:nvSpPr>
            <p:cNvPr id="54" name="Rectangle 20"/>
            <p:cNvSpPr>
              <a:spLocks noChangeArrowheads="1"/>
            </p:cNvSpPr>
            <p:nvPr/>
          </p:nvSpPr>
          <p:spPr bwMode="auto">
            <a:xfrm>
              <a:off x="228600" y="5791200"/>
              <a:ext cx="3543300" cy="466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ΜΕΓΑΛΟΒΛΑΣΤΙΚΗ ΑΝΑΙΜΙΑ </a:t>
              </a:r>
            </a:p>
          </p:txBody>
        </p:sp>
        <p:sp>
          <p:nvSpPr>
            <p:cNvPr id="55" name="Rectangle 20"/>
            <p:cNvSpPr>
              <a:spLocks noChangeArrowheads="1"/>
            </p:cNvSpPr>
            <p:nvPr/>
          </p:nvSpPr>
          <p:spPr bwMode="auto">
            <a:xfrm>
              <a:off x="5181600" y="5811838"/>
              <a:ext cx="3705225" cy="466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ΜΗ ΜΕΓΑΛΟΒΛΑΣΤΙΚΗ ΑΝΑΙΜΙΑ </a:t>
              </a:r>
            </a:p>
          </p:txBody>
        </p:sp>
        <p:sp>
          <p:nvSpPr>
            <p:cNvPr id="29719" name="Line 6"/>
            <p:cNvSpPr>
              <a:spLocks noChangeShapeType="1"/>
            </p:cNvSpPr>
            <p:nvPr/>
          </p:nvSpPr>
          <p:spPr bwMode="auto">
            <a:xfrm flipH="1">
              <a:off x="3016250" y="5530850"/>
              <a:ext cx="11430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20" name="Line 9"/>
            <p:cNvSpPr>
              <a:spLocks noChangeShapeType="1"/>
            </p:cNvSpPr>
            <p:nvPr/>
          </p:nvSpPr>
          <p:spPr bwMode="auto">
            <a:xfrm>
              <a:off x="6019800" y="5516563"/>
              <a:ext cx="152400" cy="2301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Μακροκυτταρική</a:t>
            </a:r>
            <a:r>
              <a:rPr lang="el-GR" dirty="0"/>
              <a:t> Αναιμία (</a:t>
            </a:r>
            <a:r>
              <a:rPr lang="en-US" dirty="0"/>
              <a:t>MCV &gt; 100fl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Ομάδα 8"/>
          <p:cNvGrpSpPr/>
          <p:nvPr/>
        </p:nvGrpSpPr>
        <p:grpSpPr>
          <a:xfrm>
            <a:off x="76200" y="969925"/>
            <a:ext cx="8958263" cy="5843451"/>
            <a:chOff x="76200" y="969925"/>
            <a:chExt cx="8958263" cy="5843451"/>
          </a:xfrm>
        </p:grpSpPr>
        <p:sp>
          <p:nvSpPr>
            <p:cNvPr id="3" name="Rectangle 20"/>
            <p:cNvSpPr>
              <a:spLocks noChangeArrowheads="1"/>
            </p:cNvSpPr>
            <p:nvPr/>
          </p:nvSpPr>
          <p:spPr bwMode="auto">
            <a:xfrm>
              <a:off x="76200" y="4222576"/>
              <a:ext cx="3705225" cy="466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ΜΗ ΜΕΓΑΛΟΒΛΑΣΤΙΚΗ ΑΝΑΙΜΙΑ </a:t>
              </a:r>
            </a:p>
          </p:txBody>
        </p:sp>
        <p:cxnSp>
          <p:nvCxnSpPr>
            <p:cNvPr id="5" name="Ευθύγραμμο βέλος σύνδεσης 4"/>
            <p:cNvCxnSpPr/>
            <p:nvPr/>
          </p:nvCxnSpPr>
          <p:spPr>
            <a:xfrm>
              <a:off x="4572000" y="969925"/>
              <a:ext cx="0" cy="26642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0"/>
            <p:cNvSpPr>
              <a:spLocks noChangeArrowheads="1"/>
            </p:cNvSpPr>
            <p:nvPr/>
          </p:nvSpPr>
          <p:spPr bwMode="auto">
            <a:xfrm>
              <a:off x="3505200" y="1084342"/>
              <a:ext cx="3810000" cy="466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Κλινική εικόνα, Β12, </a:t>
              </a:r>
              <a:r>
                <a:rPr lang="el-GR" altLang="el-GR" sz="2000" b="1" dirty="0" err="1">
                  <a:solidFill>
                    <a:prstClr val="black"/>
                  </a:solidFill>
                  <a:latin typeface="Calibri"/>
                </a:rPr>
                <a:t>φυλλικό</a:t>
              </a: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 οξύ</a:t>
              </a:r>
            </a:p>
          </p:txBody>
        </p:sp>
        <p:cxnSp>
          <p:nvCxnSpPr>
            <p:cNvPr id="10" name="Ευθύγραμμο βέλος σύνδεσης 9"/>
            <p:cNvCxnSpPr/>
            <p:nvPr/>
          </p:nvCxnSpPr>
          <p:spPr>
            <a:xfrm flipH="1">
              <a:off x="2790825" y="1555094"/>
              <a:ext cx="1095375" cy="381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152400" y="1707976"/>
              <a:ext cx="3857625" cy="1066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Β12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 err="1">
                  <a:solidFill>
                    <a:prstClr val="black"/>
                  </a:solidFill>
                  <a:latin typeface="Calibri"/>
                </a:rPr>
                <a:t>Φυλλικό</a:t>
              </a: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 οξύ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 err="1">
                  <a:solidFill>
                    <a:prstClr val="black"/>
                  </a:solidFill>
                  <a:latin typeface="Calibri"/>
                </a:rPr>
                <a:t>Φυλλικό</a:t>
              </a: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 οξύ </a:t>
              </a:r>
              <a:r>
                <a:rPr lang="el-GR" altLang="el-GR" sz="2000" b="1" dirty="0" err="1">
                  <a:solidFill>
                    <a:prstClr val="black"/>
                  </a:solidFill>
                  <a:latin typeface="Calibri"/>
                </a:rPr>
                <a:t>ερυθροκυττάρων</a:t>
              </a:r>
              <a:endParaRPr lang="el-GR" altLang="el-GR" sz="20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4" name="Ευθύγραμμο βέλος σύνδεσης 13"/>
            <p:cNvCxnSpPr/>
            <p:nvPr/>
          </p:nvCxnSpPr>
          <p:spPr>
            <a:xfrm flipH="1">
              <a:off x="1916113" y="2847801"/>
              <a:ext cx="7937" cy="2889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1109663" y="3155776"/>
              <a:ext cx="1611312" cy="466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Έλλειψη Β12</a:t>
              </a:r>
            </a:p>
          </p:txBody>
        </p:sp>
        <p:cxnSp>
          <p:nvCxnSpPr>
            <p:cNvPr id="19" name="Ευθύγραμμο βέλος σύνδεσης 18"/>
            <p:cNvCxnSpPr/>
            <p:nvPr/>
          </p:nvCxnSpPr>
          <p:spPr>
            <a:xfrm>
              <a:off x="1295400" y="1820689"/>
              <a:ext cx="0" cy="26828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ύγραμμο βέλος σύνδεσης 19"/>
            <p:cNvCxnSpPr/>
            <p:nvPr/>
          </p:nvCxnSpPr>
          <p:spPr>
            <a:xfrm>
              <a:off x="3886200" y="2393776"/>
              <a:ext cx="0" cy="2682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ύγραμμο βέλος σύνδεσης 20"/>
            <p:cNvCxnSpPr/>
            <p:nvPr/>
          </p:nvCxnSpPr>
          <p:spPr>
            <a:xfrm flipV="1">
              <a:off x="2081213" y="2074689"/>
              <a:ext cx="0" cy="2873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419600" y="1820689"/>
              <a:ext cx="3857625" cy="1066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Β12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 err="1">
                  <a:solidFill>
                    <a:prstClr val="black"/>
                  </a:solidFill>
                  <a:latin typeface="Calibri"/>
                </a:rPr>
                <a:t>Φυλλικό</a:t>
              </a: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 οξύ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 err="1">
                  <a:solidFill>
                    <a:prstClr val="black"/>
                  </a:solidFill>
                  <a:latin typeface="Calibri"/>
                </a:rPr>
                <a:t>Φυλλικό</a:t>
              </a: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 οξύ </a:t>
              </a:r>
              <a:r>
                <a:rPr lang="el-GR" altLang="el-GR" sz="2000" b="1" dirty="0" err="1">
                  <a:solidFill>
                    <a:prstClr val="black"/>
                  </a:solidFill>
                  <a:latin typeface="Calibri"/>
                </a:rPr>
                <a:t>ερυθροκυττάρων</a:t>
              </a:r>
              <a:endParaRPr lang="el-GR" altLang="el-GR" sz="20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4" name="Ευθύγραμμο βέλος σύνδεσης 23"/>
            <p:cNvCxnSpPr/>
            <p:nvPr/>
          </p:nvCxnSpPr>
          <p:spPr>
            <a:xfrm>
              <a:off x="5410200" y="1949276"/>
              <a:ext cx="0" cy="2682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Ευθύγραμμο βέλος σύνδεσης 24"/>
            <p:cNvCxnSpPr/>
            <p:nvPr/>
          </p:nvCxnSpPr>
          <p:spPr>
            <a:xfrm>
              <a:off x="6324600" y="2217564"/>
              <a:ext cx="0" cy="2698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ύγραμμο βέλος σύνδεσης 25"/>
            <p:cNvCxnSpPr/>
            <p:nvPr/>
          </p:nvCxnSpPr>
          <p:spPr>
            <a:xfrm>
              <a:off x="8153400" y="2487439"/>
              <a:ext cx="0" cy="26828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5459413" y="3233564"/>
              <a:ext cx="2236787" cy="466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Έλλειψη </a:t>
              </a:r>
              <a:r>
                <a:rPr lang="el-GR" altLang="el-GR" sz="2000" b="1" dirty="0" err="1">
                  <a:solidFill>
                    <a:prstClr val="black"/>
                  </a:solidFill>
                  <a:latin typeface="Calibri"/>
                </a:rPr>
                <a:t>φυλλικού</a:t>
              </a:r>
              <a:endParaRPr lang="el-GR" altLang="el-GR" sz="20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8" name="Ευθύγραμμο βέλος σύνδεσης 27"/>
            <p:cNvCxnSpPr/>
            <p:nvPr/>
          </p:nvCxnSpPr>
          <p:spPr>
            <a:xfrm flipH="1">
              <a:off x="6477000" y="2944639"/>
              <a:ext cx="7938" cy="2889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Ευθύγραμμο βέλος σύνδεσης 28"/>
            <p:cNvCxnSpPr/>
            <p:nvPr/>
          </p:nvCxnSpPr>
          <p:spPr>
            <a:xfrm>
              <a:off x="5459413" y="1604430"/>
              <a:ext cx="527050" cy="228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Ευθύγραμμο βέλος σύνδεσης 31"/>
            <p:cNvCxnSpPr/>
            <p:nvPr/>
          </p:nvCxnSpPr>
          <p:spPr>
            <a:xfrm>
              <a:off x="2209800" y="2241376"/>
              <a:ext cx="2286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ύγραμμο βέλος σύνδεσης 32"/>
            <p:cNvCxnSpPr/>
            <p:nvPr/>
          </p:nvCxnSpPr>
          <p:spPr>
            <a:xfrm>
              <a:off x="5562600" y="2090564"/>
              <a:ext cx="2286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Ευθύγραμμο βέλος σύνδεσης 33"/>
            <p:cNvCxnSpPr/>
            <p:nvPr/>
          </p:nvCxnSpPr>
          <p:spPr>
            <a:xfrm>
              <a:off x="3886200" y="4455939"/>
              <a:ext cx="27305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20"/>
            <p:cNvSpPr>
              <a:spLocks noChangeArrowheads="1"/>
            </p:cNvSpPr>
            <p:nvPr/>
          </p:nvSpPr>
          <p:spPr bwMode="auto">
            <a:xfrm>
              <a:off x="4191000" y="4222576"/>
              <a:ext cx="4724400" cy="466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Κλινική εικόνα, ορμόνες </a:t>
              </a:r>
              <a:r>
                <a:rPr lang="el-GR" altLang="el-GR" sz="2000" b="1" dirty="0" err="1">
                  <a:solidFill>
                    <a:prstClr val="black"/>
                  </a:solidFill>
                  <a:latin typeface="Calibri"/>
                </a:rPr>
                <a:t>θυροειδούς</a:t>
              </a: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, ΔΕΚ</a:t>
              </a:r>
            </a:p>
          </p:txBody>
        </p:sp>
        <p:sp>
          <p:nvSpPr>
            <p:cNvPr id="36" name="Rectangle 20"/>
            <p:cNvSpPr>
              <a:spLocks noChangeArrowheads="1"/>
            </p:cNvSpPr>
            <p:nvPr/>
          </p:nvSpPr>
          <p:spPr bwMode="auto">
            <a:xfrm>
              <a:off x="447675" y="5513214"/>
              <a:ext cx="1516063" cy="466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Αλκοολισμός </a:t>
              </a:r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092325" y="5513214"/>
              <a:ext cx="2590800" cy="466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Χρόνια ηπατική νόσος </a:t>
              </a: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914400" y="6279976"/>
              <a:ext cx="6553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 err="1">
                  <a:solidFill>
                    <a:prstClr val="black"/>
                  </a:solidFill>
                  <a:latin typeface="Calibri"/>
                </a:rPr>
                <a:t>Δικτυοερυθροκυττάρωση</a:t>
              </a: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 μετά από </a:t>
              </a:r>
              <a:r>
                <a:rPr lang="el-GR" altLang="el-GR" sz="2000" b="1" dirty="0" err="1">
                  <a:solidFill>
                    <a:prstClr val="black"/>
                  </a:solidFill>
                  <a:latin typeface="Calibri"/>
                </a:rPr>
                <a:t>αιμόλυση</a:t>
              </a: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 ή αιμορραγία  </a:t>
              </a:r>
            </a:p>
          </p:txBody>
        </p:sp>
        <p:sp>
          <p:nvSpPr>
            <p:cNvPr id="39" name="Rectangle 20"/>
            <p:cNvSpPr>
              <a:spLocks noChangeArrowheads="1"/>
            </p:cNvSpPr>
            <p:nvPr/>
          </p:nvSpPr>
          <p:spPr bwMode="auto">
            <a:xfrm>
              <a:off x="4756150" y="5527501"/>
              <a:ext cx="2043113" cy="4651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 err="1">
                  <a:solidFill>
                    <a:prstClr val="black"/>
                  </a:solidFill>
                  <a:latin typeface="Calibri"/>
                </a:rPr>
                <a:t>Υποθυροειδισμός</a:t>
              </a: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  <p:sp>
          <p:nvSpPr>
            <p:cNvPr id="40" name="Rectangle 20"/>
            <p:cNvSpPr>
              <a:spLocks noChangeArrowheads="1"/>
            </p:cNvSpPr>
            <p:nvPr/>
          </p:nvSpPr>
          <p:spPr bwMode="auto">
            <a:xfrm>
              <a:off x="7391400" y="5279851"/>
              <a:ext cx="1643063" cy="466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latin typeface="Calibri"/>
                </a:rPr>
                <a:t>Άλλα σπάνια  </a:t>
              </a:r>
            </a:p>
          </p:txBody>
        </p:sp>
        <p:cxnSp>
          <p:nvCxnSpPr>
            <p:cNvPr id="41" name="Ευθύγραμμο βέλος σύνδεσης 40"/>
            <p:cNvCxnSpPr/>
            <p:nvPr/>
          </p:nvCxnSpPr>
          <p:spPr>
            <a:xfrm flipH="1">
              <a:off x="8299450" y="4755976"/>
              <a:ext cx="7938" cy="3651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Ευθύγραμμο βέλος σύνδεσης 41"/>
            <p:cNvCxnSpPr/>
            <p:nvPr/>
          </p:nvCxnSpPr>
          <p:spPr>
            <a:xfrm>
              <a:off x="5562600" y="4755976"/>
              <a:ext cx="0" cy="6683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Ευθύγραμμο βέλος σύνδεσης 42"/>
            <p:cNvCxnSpPr/>
            <p:nvPr/>
          </p:nvCxnSpPr>
          <p:spPr>
            <a:xfrm>
              <a:off x="7105650" y="4832176"/>
              <a:ext cx="12700" cy="140335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Ευθύγραμμο βέλος σύνδεσης 44"/>
            <p:cNvCxnSpPr/>
            <p:nvPr/>
          </p:nvCxnSpPr>
          <p:spPr>
            <a:xfrm flipH="1">
              <a:off x="4433888" y="4908376"/>
              <a:ext cx="7937" cy="5222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Ευθύγραμμο βέλος σύνδεσης 45"/>
            <p:cNvCxnSpPr/>
            <p:nvPr/>
          </p:nvCxnSpPr>
          <p:spPr>
            <a:xfrm flipH="1">
              <a:off x="1676400" y="4832176"/>
              <a:ext cx="2757488" cy="509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Μεγαλοβλαστική</a:t>
            </a:r>
            <a:r>
              <a:rPr lang="el-GR" dirty="0" smtClean="0"/>
              <a:t> αναιμία 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33338" y="1124744"/>
            <a:ext cx="8947150" cy="3950494"/>
            <a:chOff x="33338" y="1124744"/>
            <a:chExt cx="8947150" cy="3950494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152400" y="1731963"/>
              <a:ext cx="8658225" cy="4778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latin typeface="Calibri"/>
                </a:rPr>
                <a:t>       (-)                        Άμεση δοκιμασία κατά </a:t>
              </a:r>
              <a:r>
                <a:rPr lang="en-US" altLang="el-GR" sz="2200" b="1" dirty="0">
                  <a:solidFill>
                    <a:prstClr val="black"/>
                  </a:solidFill>
                  <a:latin typeface="Calibri"/>
                </a:rPr>
                <a:t>Coombs</a:t>
              </a:r>
              <a:r>
                <a:rPr lang="el-GR" altLang="el-GR" sz="2200" b="1" dirty="0">
                  <a:solidFill>
                    <a:prstClr val="black"/>
                  </a:solidFill>
                  <a:latin typeface="Calibri"/>
                </a:rPr>
                <a:t>              (+)</a:t>
              </a: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96838" y="3290888"/>
              <a:ext cx="4384675" cy="39846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latin typeface="Calibri"/>
                </a:rPr>
                <a:t>1. Ιστορικό, κλινική εξέταση, επίχρισμα</a:t>
              </a:r>
            </a:p>
          </p:txBody>
        </p:sp>
        <p:sp>
          <p:nvSpPr>
            <p:cNvPr id="31749" name="Line 16"/>
            <p:cNvSpPr>
              <a:spLocks noChangeShapeType="1"/>
            </p:cNvSpPr>
            <p:nvPr/>
          </p:nvSpPr>
          <p:spPr bwMode="auto">
            <a:xfrm>
              <a:off x="1676400" y="2238375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50" name="Line 16"/>
            <p:cNvSpPr>
              <a:spLocks noChangeShapeType="1"/>
            </p:cNvSpPr>
            <p:nvPr/>
          </p:nvSpPr>
          <p:spPr bwMode="auto">
            <a:xfrm>
              <a:off x="4772025" y="1124744"/>
              <a:ext cx="0" cy="5818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51" name="Line 16"/>
            <p:cNvSpPr>
              <a:spLocks noChangeShapeType="1"/>
            </p:cNvSpPr>
            <p:nvPr/>
          </p:nvSpPr>
          <p:spPr bwMode="auto">
            <a:xfrm>
              <a:off x="7751763" y="229393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6019800" y="2522538"/>
              <a:ext cx="2960688" cy="5953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latin typeface="Calibri"/>
                </a:rPr>
                <a:t>Ανοσολογικής αρχής  ΑΑ</a:t>
              </a:r>
              <a:endParaRPr lang="en-US" altLang="el-GR" sz="2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457200" y="2506663"/>
              <a:ext cx="3270250" cy="3762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latin typeface="Calibri"/>
                </a:rPr>
                <a:t>Μη Ανοσολογικής αρχής ΑΑ </a:t>
              </a:r>
              <a:endParaRPr lang="en-US" altLang="el-GR" sz="2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54" name="Line 16"/>
            <p:cNvSpPr>
              <a:spLocks noChangeShapeType="1"/>
            </p:cNvSpPr>
            <p:nvPr/>
          </p:nvSpPr>
          <p:spPr bwMode="auto">
            <a:xfrm>
              <a:off x="1447800" y="2936875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>
              <a:off x="33338" y="3986213"/>
              <a:ext cx="3581400" cy="39846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latin typeface="Calibri"/>
                </a:rPr>
                <a:t>Θετικό ιστορικό, κλινικά σημεία</a:t>
              </a:r>
            </a:p>
          </p:txBody>
        </p:sp>
        <p:sp>
          <p:nvSpPr>
            <p:cNvPr id="28" name="Rectangle 14"/>
            <p:cNvSpPr>
              <a:spLocks noChangeArrowheads="1"/>
            </p:cNvSpPr>
            <p:nvPr/>
          </p:nvSpPr>
          <p:spPr bwMode="auto">
            <a:xfrm>
              <a:off x="33338" y="4678363"/>
              <a:ext cx="4481512" cy="396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latin typeface="Calibri"/>
                </a:rPr>
                <a:t>Έκθεση σε Φ/Χ παράγοντες ή λοιμώξεις</a:t>
              </a:r>
            </a:p>
          </p:txBody>
        </p:sp>
        <p:sp>
          <p:nvSpPr>
            <p:cNvPr id="31757" name="Line 16"/>
            <p:cNvSpPr>
              <a:spLocks noChangeShapeType="1"/>
            </p:cNvSpPr>
            <p:nvPr/>
          </p:nvSpPr>
          <p:spPr bwMode="auto">
            <a:xfrm>
              <a:off x="685800" y="3765550"/>
              <a:ext cx="0" cy="2206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58" name="Line 16"/>
            <p:cNvSpPr>
              <a:spLocks noChangeShapeType="1"/>
            </p:cNvSpPr>
            <p:nvPr/>
          </p:nvSpPr>
          <p:spPr bwMode="auto">
            <a:xfrm>
              <a:off x="685800" y="44069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1759" name="AutoShape 2" descr="data:image/jpeg;base64,/9j/4AAQSkZJRgABAQAAAQABAAD/2wCEAAkGBxQSEhUUExQVFhUXGBwaFxgXFxcaHBwdGBcXGhgcGRcaHCggGBolHBcXITEhJSkrLi4uFx8zODMsNygtLiwBCgoKDg0OGxAQGywkICQsLCwsLCwsLCwsLCwsLCwsLCwsLCwsLCwsLCwsLCwsLCwsLCwsLCwsLCwsLCwsLCwsLP/AABEIAK4BIgMBIgACEQEDEQH/xAAbAAACAgMBAAAAAAAAAAAAAAAFBgMEAAECB//EAEQQAAIABAMFBgQDBgMIAgMAAAECAAMEEQUSIQYxQVFhEyJxgZGhMkKxwRRS0SNicoKS8BUz0hZDU3ODsuHxJJM0VKP/xAAYAQEBAQEBAAAAAAAAAAAAAAACAwEABP/EACQRAAICAgIDAQEBAAMAAAAAAAABAhESIQMxEyJBUTJhQnGR/9oADAMBAAIRAxEAPwB32xw2TLMkS5ElQxbNaVL1sBYHu9TA2moUY/5Un/6pf+mHbaPDe3lWW2dTmTxG8eY+0JqMVUqwKtexBFiLRTjpxPRxU1R3MpZI0WTKbmTKlgeQyxDTpLRwzU0h14r2Uv8A074tCJ2kgC8OkUxX1BCVhFFVp+zlS5bDfaVLBHiMtiIq/wCxOvxSbf8AIS/paBkqeZDiYu8bxzHER6GraX3aX1icrj0RmnDoDUOytNLFjJlOeLNKl+wy6CJ5mBUgBJpqcAC5PYy9w/ljs49T3t2q387etrRvGVM2mmiUQxZGC2N73HAxNp3sm0/p572CT5jOsmUqE9xVlSxZeF+7qTv84uVGz2Vb9lLt/wAtP9Mawp8jAMCpHA6bobqvE0Mo7iSLWi8taR6XqqQs7My5BmdjOp5DX+FjJl3uOB7usQYjh8uTUOhlSst8y/spe5t3y8N3lGqRj+IlFd/aL9Rf2h5xTCZc8d4WYbmG8fqOkZJqMrJyqMuhWkLTBe9T05P/ACZf+mBtYZTGy08gX3BZMu//AGwfGyRvrO7vHu2P1tGHEqam7shO0fcWH3fj4CO9b1s24/FZNgWzEpUvOkSWdtbGVL7o5fDv5wS/2fpf/wBan/8Apl/6YXhj9Tcm6W/Ll0Hne8G8FxwTjkcBX4cj4dekTlCXZOUJdgjauip5SIkumpw8wnXsZdwoGpHd36gecVcLwCWwuZco/wDSl/6YL7ZUZZZc0a9mTfwa2vqB6xVwfEQo1hRXpocKx0ZWbOygptKkj/pS/wDTAnCKOUtQqPJkMrHLYypeh4Ed3nb1hhxHFlK6QGwWW02qUgXVDmY8By942C07Nr12Mz4DSAEmmpwBqf2Mv/TCRViVNcmXIkpL3KBJlgkcyct9YbtosUQI0pe87CxA4A77nhpwgBSOFt3FIHjB44/WHjj9ZXkUzIO6AByAAHoBYQW2fnJMcy5qKTa6nnbeCIJfiZMxCFFiB8J3+XOF/Cj/APKl2/N9jD/q7QntPQ6Chlf8NP6V/SK9YKeUuaYstR1Ua+AtcmL7GwvHn7zmq5xdt25B+VeHmd5iMIOTJQhkw9/jdH/w/wD+QgnSJImrmRZbKeSj30uDAZMEGX/xAntGpZoZSbX1HMcQYphF6XY3xp9DPN2fkm576+DaD1gTOxWmldyTKE08WaxH9R1PlF7a+rIp1C/7xgpP7pBJ9bWgHhVEHNoyEbVyNhG1bNLjThrmTJK/lyAe8MuE1NPUDuogYb1Krce2o6xXqsEUJpvtCws0080TF0KnXqOI8IVRnpGuEZLQybWusqSAiIHmHKpCrcDexGm+31hew6hZtLsfeC+2guJEz5dR5sAR7AxPgM1QNYyHrGzoaiBa/DXQXuRDLs+6T5V2ly8y91u4uvXdxitjVSpXSI9imJM7TS669e9GP2gzJq42H/wMv/hp/Sv6RqLVoyJkDdoD7T0WeSWAuyd4cyB8Q9L+ggxGRidPRqdbPPaeeDqAImaZeDeJbMh2LSmyEm5U/D5cooDZieTYvLA5i5PpaPSpRf09K5IsH0cntZyINQTdvAamCm2GIHMtOpsCMz25Xso8NLwbwjCEpwbasd7Hf4DkIVdpUtWsTxRSPK4+ojE1KQE1KZxKwkstwI4wrEWpZnEyybMv3HWGXB65BK1IBhaxkqWYjdGptumO7tMZ8cwYVKhkYK41VrbxyPMQtTsHq00MvN1Ugj03w54QD2Eq+/It/QRbiS5HHRFTcdC1s3gDI3azbZh8K8r8See+GWMjcGUnJ7DJtu2CdqJ+SmexsWso/mIB9rwrYdRE2CiGfammL05tvUhvIHX2JPlAzB65VEVg6jorxuonDYSw3wPrJLSmDcVNx5QxTMUWAVSfxM0S0BNzqRwHE9I2Lb7Hb+jstmXUXBG49RC7W7L63ktl/da5Hkd4hjQWFuUbiKli9HnUmuhPTZacx78xAOlyfQgQSrCtDT2li7sbAnixB1PQAe0HoAbZSC0pXGoR7t4EEX8rws3J0xZOTSYBoKfMTc3J3k7yTvMS1NMUNiPDrHFBUgWMEKzEwyWsIs7TL7sETHI15Qf2dwk5zPfj8A8eMA6ZWnTAiC/M8AOJMPyiwtB5JUgckqVI1Nl5lI5gj1Eef4Y3Ytkb4kOU+WkehwHxfAEnNnBKPbeLEG264iUJJPZPjlXZqXiS5YW8enBzpvOkWm2cqRoChHPMR7WgrhOzolsHmNncbgNw/Uw1hF3ZTKMdnG0VIzUiaay8rEeAs3pe/lATC6vIwO+HthfQws1+y2uaSwX9xr28jwEZCa2mGE1VMs1eNLl03mFOqJmGwF2Y2A8d0FZezdS3xGWo6kn0AEGMJweVTsCzhpp0BJAt/CsNYx2hZRitFqtwkTKcSSdQoAPIqND/AHzhNmNMkNkmAgj0PUHiI9FiOdIVxZlDDkQD9YlHkp7Jwniedds85hLl3LHT/wBw3UnZUMkCY4ubk23s37o3nlF+odJEpnyhVUXIUAeWkJCy3qJnaPcsx3cFHIdBDvPXSH/f+IcJWMqwBCvYgH5ePnGokpqEBFHJQPQRkZ6B9AhAvHsXFOgNszsbIvM8STwAiORtFJaYZZJRsxUZhobG28QE2yv+IlX+HIbeObX7QYQ9qYYxuSTKj4rUubmaR0UAD03+t4npNoZ8s/tP2i8dAD5ERqip7xZqMKZhosWePRdqP4NFHUrNQOhuCP7B6xQx7BxUKCCBMX4T9QekUNk7oZkskcCBfyP2hkiL9ZaIP1ejz6dTTpejS305AkHwI0izheDTJzgurJLBuSwIJ6AH6w8RkLyv8F5WYBG41G4kSMjUbjRjjTCIWsR2bIN5BAB3oTp/KfsYZo1CjJx6NTa6EyXgNQ+hsnUkH0ywSnVEuhQS5YzzW16n95jwHSGGPPpcwzHeY2pZj6XsB5C0VjJz76KRbm6ZamYjUMbmaR0XQf35xZpsdnSxZrTPHQ+oiCWBeI2W8Ol+FMY/hfn7QziAUWWAeYJ+4iXD9pczZZ6hQdMw3eYO6KmHSwS681JHiNYo1UsQcY9GYReg5XbNq5zyXC31tvXyI3RUk7LzSe/MUD925P2ifY2oNpks3stiOl73HtDJNfKpPIE+ggOUouibnKLoXq7E5VGOykqGmcRy6u3PpAwbTVN7/syOWU/W8CqEGY2djq5zMfHWG47PoUFt9obUY9jxiv6LWCYytQDpldfiX7jmIKQj4XKMqsQDmVPUEfraHiJciSdolNJPRkZGRyzAak2ETCdRFVTxLRnY2VQSfKI5ddKZsqzELcgwJ9LwP2u//FmdMv8A3r7RtbOrdCzUYhPqGJzsincim1h1I3nrHAwsgZtb8zF/Z+WpIvDJXy17M7t2kXlNR0j0OSjpATZnFmD9jMJN/gJ33/Lf6Q1CPO5X+fLtvzrb+oR6BNnKoJYhQOJIA9TA5V0yfIqYL2rQmlmW4ZT5B1J9hAHAqhVIvB6ZtBStdDMBB0Pdaxvpvta0A6zZ5kGenbtEOuW+o8D831jePSpmw0qY3pNBAPSNwCpDNyJdWByjgeQjULxHeP8A0CbTYfkmE/mOYHxN4J5Px1ICP82Xu6kDd5iK+1FaGYr+WCOxcgrILEfG5I8Bp+sc36Js1v1TAuE1WRj2gIybwRrccPGOq/GZs7ujuJyB1Pi32EGNr5KiVnt3s6i/Gx015wFw6UrEAxsWmshRalshl09hf0i7huMzJBAYl5fG+pHgftB6dRIUsBaFmtk5SRHKSlpm2paY8ypgZQym4IuD4x1AXZGYTT2PysQPDQ/cwZZrC/KISVOjztU6A2OY8JJyIA8ziCbBRwv16QHXaOoGpWWRyyke94oYce2mF2+dix8zp6Cwhsm4SmXdwizjGC2VxjFbN4LjK1AItlcb1+45iCkIcw/h5wdflOo5jiIfAYnyRraBONdEFbWJKQu5sB7nkBxMLz7Wm/dk93q1j6AED1ijjNQZ9QVv3JZyqOF/mPjfTygtR4SpXUQlFJXIUYJK2WsKx+XPbJYq1r2NtfAiF2soTTzSp+BiSh8eHiIjxOjMtsymxBuCIZsPdaunHaLfg3QjiOXPzhaj7Lo2sdroX0cX3xE0y0FpuyevcnEDky39wRE1Nssg/wAx2c9O6PveNzj+m5xAtPVBAW4kFV895ipMqMxyqCTyAufaGibgFOgLzCco1OZ7ADytFI7RU8rSnlZuoAUep1McpJ9I5TvpBLZvDDJQl/jexI5W3D3PrBd1uCDuIhdodqlY2moU6g5h56XEMKOCAQQQdxESmpXbIyTvZ5zUUrU7mW2mU908xwIgjK2kdVy6dCYb6yilzRaYoYdeHgd4gfL2bpgb9nfxZiPQmH5ItexTyJrYM2dpyxapm6KLkE+58N8RTtoZ04nsRkTgxALHrrovhFnbOaQsqUNFcnNbiFtp4XI9I3hEhQsbprI1b9mVJOJ1EvUtm/iA+1oq1Ux6lu82o3J8vkOcE8WUZRbXWA2bKysN4MKNPYkl3Rhw4jWxEGsCxHtA1PP71xZSeItqD1gpPRbEab4VsWUK11NiDcW5wVLPTM/o5qZD0cyxvkJ7jcxyPWNVeKlhYtpDvJyzZakgMrKDYi+8cohl4RIU3EqXf+EfeD5F/wAgrk/Rf2Xw/U1EwWVQcl/doGvOetm5j8APcXgBz8Tzh4rZGeW6fmUr6giEPCasyHswsVNmHLnChLJt/wDhsXk2wlU7P5UvFTA6xpE5Uv8As2NivibAjlrBSs2hRlIAgZglGZ89WA7iMGY+GoHjeNi5NPIT/n2HuMjIyIV/p5rFVNmWeczzmGQsTlU7xckXNtBB2TiEjRFmS9NAAy6dN8K22Vc7zvw6kqiqC1vmLXsD0AG7rA2XhXd0EVxcl7MsouStsfsToxOlNLJ+IaHkRqD6gQjynaS5RxlZd/6jmIM7L4mwbsHNxbuE9OEH6+hlTR+0UG3E6EefCMTwdPoxPB0xa/xnTfAx3aa+VBmY8P74QY/CYeu+ap/6l/pF7DK+jQ5ZRUE8bNr/ADGHkl0hZV0glhlH2UpU5DXqTv8AeLRjUuYGFwQRzEbjzttuyLEBUammlG4G46gnQj++EGDjhy2g5iGHS54s63tuI0I8DAN9keU426qD94spxl/RZTi+wKyGbNVBqWb/ANx6CogbhWCy5Go7z/mO/wAuUE4HJJPSBOV9Hn4HZT5inhMb3Nx7EQz02IALvjjHcC7Y9ohCzBob7mA3X5HrC89DUobGU5/hFx6iKamiiaktlzGqkNugrshJKyLn5mJHhoPtAmh2fmzCDN7icvmPlw84L1W0EmT3FBfLp3bWFuFzGS6xQZO1SDcZAWj2klOQCGQn81reogyDEXFrsk1XYn7Y1Beakn5VGdhzJJC+gBPnHGGYMXF90SbW05Scs35WXKTyKk29QfaN0OKlE0i8bw0Xj/OjVfg5W1tbxZwevFOrJMO7VQBc9RFdq9yjOTrwHUxSw6RmbXU8TG7apm1a2Gm2slg/5cy38v0zQVw7E5c8dxtRvB0I8oBz8LFrwGmZpDh0NmB9eh8YOEX0DBPoZtqaBpktWQXZGvbiQRZrex8oXqerIFodqKeJktXG5gD6xVrcFkzTmZbNzU2J8eBgxljphjOtMVjUcCdIhl2Ld74RqfLhDKuzEm+pc9C36AQTFGmTJkXJ+UgWheSK6H5EJ83FC1zeKaq0+YJaXJJ1PIcSYbn2dpyb9n5BmA9LwPxDGpdNeVTywXG+2ig9TvY9I1TX/FHKd6QxyJQVVUblAA8tI7hITGKveWHgEW30v7wewLGxPujDLMHDgRzH6ROXHJbJuDWwyYB49IpCQagqGO6xIY+S6kR1tBjXYAKozTG3DgB+Y+fCFmXRM5LtdidSTvMdxxfZsI/QhKkYcT8R8CXA+kNVNKVVAQALwy7oSZ+FELmtpaCGytcVfsWN1NyvQjePC30hzja0xTjq7GyMjI1EaZIRdppeStudzopHldSPb3gvLqUEvyi5tDg/4hBlOWYuqk7uoPQwrf4PV/D2R8cy29bxdNSS2WhJONMlw4F6uXl4Nc+AFzF7bKtLMtMp0IzTLcReyqehsSfCCezuCdgCzm8xt9twHIfrATGJdqx2IIBC2J490bjHWnP/AKOtOZBSYMGG7SCBwhUF4t0tUo00iLEq0EWEc5SbE27O9msQJcySNACynzFx7wxwl7Myi1TmG5Ab+egH98osbQ447O0mSSoU2dxvJ4qp4dTBnG5Uico3KkM1RWy5fxzEX+JgPrG6erR/gdW/hYH6QgSsLvrbXmf1jl6MobqSpG4g2jfEv03xL9PR41ATZfFGnIyvq6WueYO4+OkHIlJYumSap0ZGRoiFLE8bnJPdFNgpGlhruJ1PjbSNhBzdI2MXJ0grtXVmXTnKSGchAR13+wMBMKoRlGkF8YktPpQ2XvrZwB036eBMB8MrOsUgqiykOiSuw8DdBDZSr0aSTfLqvhuI+nrEFVVAjfEey6kz3Ybgtj5kW+hjduLsUv52M1VTLMUo4BU7wf73wuT9lWB/ZzBbk4Nx5jf6Q0xqJRk49EVJroU63B2lU7FmBykEgA7t3/nyipSVWXdDs6BgQRcHQjoYVqzZh1P7Fhl/Kx3eB4iKRnemUjP4yRsRBEBa+bc6bzBBdnKg72ljzP6QXwvZ1JRDuS7jdfQA9B+sbcY/RZRRewmnMuTLQ7wov47zFyMjRMQbtkDcZCpiW0rMxWnAAGnaEXv/AAjl1PpA2YKj4jNmf1MPYG0NcbfY1xtjji9SZcmY43qpI8baQmYHSZmA3neT+sE8DxB53aU81s2ZDlJAvyIJG/eDA3CZxkziH0KnKRFIRxtDiqtDdMpFCWtw5Qo0ZyVcu358vrcfeGepxZMuh3wr0Sl6qWE1s4byBuT6QeO7dnK6dljaFb1h/gX7wyYUihBugRtZQuHWeouAuV7cNbg+GsCExU20MallBJHVlFDDtHWKFKg69IG7L05ed2nyywdepFrel4H0lM9S+Vb/ALzcAP16QWx2pEpFpZOmnfI32PXmd8dWKx+s5qlihhGJSvzr6xkC6Kh/Zpp8q/QRkdgv0zHj/WHo3GRqPOSNxRxXD1nyyhNjvVuR5xHjmLLTpc6s2iLzP2A4mE9q+pmamaw42XugdBbhFIQb2KMW9lqdglVL3ATBzU6+hiqtPPdsvZOD1BAHiTpEyYxVS/mzD98X94ZMBxoVAysMswbxwI5iLNySsq3JI6wbCvw0ttcztqTw0GgHSErCDm7x1Ld4+J1PvHpRhDxfDGpXLKLymJKn8t/lPLoYPHK27BCW9jTh8tckDsclrbS0BpWKkC14gn1zTCFF2Y6ADUmNXG7seLuwnseD278smv8AULfeC+MbRLJbIg7SZxF7Bf4jz6RWkJ+BpXmPbtG4fvHRVgbs1hQmd5zc7yTxJ1JjmlJtvpBpSbb6LC7VTL6y0txAJv6/+IJ034er7xUFgLFTow8bHUR3W4LLK6CxELEluxnoy8GAPUE2Ijli/wCdHUmtD6iAAACwG4Qu4jsxdmeS2W+uU7r8bHh4Qx3hcr9rFDFZKGZb5r2Xy4t4xOGV6Jxu9FGXs5UNozKo53J9oZcKw5ZCZVuTvJO8mAEnaxwf2koW5qfsd8MtHVLNQOhup/ux6wpudbFPL6TxqMjIkA2IX8fx8ym7KUAZlrsTuW+7TiYPx5/UH9vPvv7Rvrp7Wh8cU3scEm9kz4nVH/ekeCqPtFrD9oZssgTe+vPcw/WLFDkyEtwEDpgzdIrp6opSfwdpE5XUMpuCLgiBm1VQUpntvYhb9GIB9rwvUVfNkhshuL3sdRrv8PKDnbJXU7oO63EH5WBup8LiJOFO/hJxpgTA6cXENM6nXJw3QlU1Q0lijizKbEQRm45dbXik4tvRVpvZRYlKmWybw49CbEehMMOObP8AbN2ktgr21B3G27wMDtnMNaZNE5xZF1W/E8PIQ4Wg8kqaoE5b0JS7NVJ0JQDnmJ+0H8JwpKZSxILW7znTTpyEFoUNsawtMSnHw2Dv11IUeGhPpBzlPRmTlovVG1shTZQ7jmoFvci8RSq2hnMLooY/mXL7jSIKDBAyXitiWDZRe1odRWkxYx+DjJkqgyqoUcgLQhyyTPml/i7R7+TED2Ag3sniDEmS5vlF0J324jy0iLH8HcTDOlDMG1dRvB5gcQYMVjKmZHTpjBTOMi/wj6RqBNHUHs03/COfIRkUwO8X+jCY3GRkeUmJe2B/+VLB3dnp5sb/AEEFsDpEKg2vFjaDCPxCi2kxNUPjvB6Gwhdp6+ZTd1gQ3Ix6F7QpFYu40GMcpQBe1oCbPE/i0txDX8Mp+9o5qcZmTNDr0A/SDWy9OgLMdJhFgvJdI2nGOzeo7GOKGI4nJl92a66j4fiJ/lHCNY9XGRImTB8QFlv+YkBfcwmYHhZnMWckkm7Md5MThC1bJxjew4qYfMO5Rf8AiUe1gIOUNBKli8pFF+I1J/m3mAk/ZxMvdveK+zta0mb2D/CT3eh/QwmrXqxNX0wltjTlqe4+Rlc+A0Ppe/lFDZ3EVRcp48YaXQMCDqDoR0MK1TsswP7Fxl/K97j+YXvGQarFmQaqmFMSxRAhsbkjQQs4TTmfUKPlU5nPKx0HmfvF2Vs1OY99lVeY7x8hF+pqpNCglyxmmNra+p/eY8BCVR1HbFaWok+1lQVkELvchNORvm9gfWF3DMPzCwEbra2dMszNuOgAAAv/AHxi3hONZTlmAdG/WNinGJsYtIr19Hli1sdOImvL+UrmtyIIHuD7RHjVcC1ovbH0ZAeaR8dgvgL3PgdPSNb9NnSfrsZIqYhiEuQuaY1hwGpJ8ANTE86aFVmO5QSfAC5hBp89TMzubs27koO4DkBEYRyJxjYzytqKc7yy+Kn7Xilj2FmYe3kWa47wB323Eczbh0jU/ZvuacoFUVdNpGtqycUP1XkYrGK7iNRXcTmRU6ERLnvDMlFT1KCZkHfF7jRutyOML2I0xpntbun4XOvl0MapJ6+mqVlibKCpl+Y6t05D3inhk0y6mWQdGbKw5htPraOGqr8fOLWz1KZs4PbuS9b9eA+/lG9J2a9IZ63DZU7/ADEDW3HcR5jWK0nZ6nU37O/8RJHoTaCgjcebJr6QtmtAOQEL1bthJRiqBplt5W2XyJOvlEe3NWVlJLBt2rWP8IFyPPQQtSKTu3tpFOOCe2UhBNWxsw7auTNOU5pbHdntY/zDT1ihtfTFZiTgO6VyseRBJX1ufSAE2lFoYsDxVGk9jUEad27biDuBPP8ASG4KPtE3GtomwrFVCgRLi1eCukUKjZRlN5EwZTwcn2YDURuTszOYjtJigcctyfK4EFqDd2dcezjZOUXns/yotvNt3sDDhFaho0kqEQWHuTzJ4mLES5JW9Ak7dm7RkZGRgTl3A3kDxjpWvujz7FEZ5zmYSxDEC+4C5sAOEc0lS9OwZDpxXgR4RXxFFx6HjFa0SJTzCL5RoOZJsB6kQoyax2uZmVydTcfTpB/Gx+IpGZNbgOB/CwYjx0MK9LMBAjeOKo6CC0iYOCKPAQPqprSpgmDeDf8A8RZpG1tHOK07EaCGuxhvaKX29GxXiquPIhvpAbZqtCixhpw2Tlky1OtkAPpC3iezLoxen1U65L2I/hJ0I6QItbiCDStMPvULa94U507tKpAu/OPqL+0cihq207Jh4lQPrBrDsOSjQzpzAvzGtr8F5kxqSgbpdDHG4R52Jz6ljlZkS+irpp1Yakxmaplaq7+BJYehg+IPjY7sbC8edyZhnTGmtvdrjoPlHkLQ3YFiv4hCGADrowG7xEKEqW0lzLfeht4jgR0Ihccabs2CpsYpFMpWx5QHrqQLxizLrrCB1bPLGw1JNgOZO6ErsouxhwjB0mIk2Yc2mg4aG2vOGICK+HU3Zy0T8qgHx4+8WDEJStkG7ZVxaQXkTUG9kYDxKm0JmA1YV1Lac+nMQ7zatF0Z1B5FgIXsZ2eLs02Sw72pXgTxKnrD42lpig60w9MrEtvEKGLzVdiRuijMqJi91wykaWIMW8Jwh6g6gpLG9iCCei3+sOPGo7Gko7D2xpP4c33Z2y+Gn3vBqdKVwQwBB4EXEK1ftAJYEmlAsuhfeB0X8x67vGBZxOp39s/t9LWg4OTvoODext/wCnvfsx6tb0vBCTKVAFUAAbgBYQtYHtISwlzrXOiuNNeAYdYaDAmpLTBK12R1FSksZnYKOZIAgaNpKYsB2o142a3ra0Ks1pldPYk9xSRLHAAG1/E2vBB9l7LvhLjil7MWK+hLafD/AMTJVpVmZDmWxBzAixAP97oV6ebdbct46iLGGVb0k21/2ZPfX7jrFnaOQJc/MV7szUEaa8R48fOKR16jjrRVkqG048LRJWYX2aWb42NyOQ4X6xYw+tSXqiDN+Y6nyitiFdmuSY5t2LdhbY2sJDyTqE1XwJ3f3zgzimIpITO/goG8nkIC7GUhs846B9F6gHU+F/pFDaiYXqwhPdRRYdW1J9LROUb5KJUnI3N2kqHN1CoOVs3qT9gItYdtQwbLPUWPzKLW8Ry8Iv4dhKFBcQKx/DRL1G6N9LqhLF6HBWBFwbgxkK9DNIloL/Kv0EajfAxeB/pNidKrsSvxX1gTU0LDfbwJF4mr6xld1RiO8bkb9+4RRKc7mNimctIaNk7iTlPysfexiliezhzl5JFmNyh0sTvy/pAmmq5lP3kJtvK8D48obqbEBOp+1S4upIHEEX09RBlcXaJytOxQn1xW6S9LaMeJPHwiOTTTX71ntz1+sd7NzlupfXnfn/7h2qHBQ8rQpTx+DlKhewnaFlcS5xup0D8uV+nWGoR5xi4AJh/w6/ZS82pyLfxyi8Dkiu0Ca+lmE/bGaWnS5Z+FVz+JJIHoB7w3FwOMAtqcKaaFmS9XS9xzU66dQR9YPH/WwxdMzB5QAG6LdfLGU7oV6DFMsT1OKtM7ksXY7obg2yrjuzezptV2G4qb+UMOM4Os8X+FxuYD2I4iKeDUS0qGZPdQzbySAB0vxMXEx+nJyiat+twPUi0ZNtvQJbdoBNsvP3Z5dufe+loK4Ps+skh3OdxuNtB4Dn1g0rX1EDMaxcSAABmdvhX7nkIzySejMm9BMwr7S4s+fsZRKgfG436/KDw6mKX+I1Dm5mEdF0A/XziBJzIb/FxIOt4UeOnsShRXl0F4mpKmZTNdDpxU7j+kM2GCVNTMoCkfEOR/SBWNylB0h526FlboZMPq1nS1ddx4cjxECtr64y5IRTZppy35KBdvbTzitsW/+avC6n1uD9BG9t5BKS5g3IxDdA4AB8LgesTxqdE0qlQLwPDg7AbgIaThErLbLw3wr4RiXZG++CNVtNcEKtusKeTehyUrF3EkysbcDp6x6MuqjqPqIRMLpDUzwPlBzOel93iYf4zlekg8n4efbMVXYPlfS11N+YNodxXSyLhhAnHNmxOYzJZyTDvv8LePI9YCDAKrdlH9a2+sc1Ge7N9ZdkG0UwPMyrvJA8ybfeHmoo0mJ2bjMth7cRyMAMCwyVLe8xw0wHQcAel97QzwZuqSMm/gtTtkRfuTmUcit/e4jaYBTSBmnzM38ZCr5Lx94LY1XdhJd+I0W/FjoPeEunoGnMXmMWY7ydfTkOkKMpS+mq32xzpMXkTCFlzEJ4Dd6Awu7XUxlz1nfK4CnoV3eo/7Yq1ODWGkF8BrO3VqeeMxA0v8w/Uaax2Ki8kdWO0cUWOWUDlAzF8Qz7zBOo2SH+7mEDkwv7i0WsO2aRCGmN2jDdpZb87cfOOuC2blFbIqGhfs07vyL9BGQx2jI7zyO80hFZAZr665j9TBCmw8b2N4CzXtNmDk7D3MWhXECE7F8N4pbhBfYot2LAjuhzl9Bf3hcGadMWWDYsba7ofaGlEqWqDco9eZ8zGcjqNAm9UJOKYXMpXYgEyiSVYcLnc3LxiNcZIW149BIiAUEq9+zl355F/SMXKvqMXJ+ibgeFvUTBMdbSlN9fmPIdOsX9qMafP+Hkmxt+0YbxfcqngeZhonvlRm/KCbeAvHnWCLmIdtS5zE9W1P1jYvJ2/hq9ns6XCWIud/M6n1gpgGKTJcxZUxroxsCflPDXlDJIkLl3cIUdoZOQm0apKWjby0OFVhUmYbvLUnnuPmRqYqYhMk0csussA3soAF2J4XOtv0gnTNdFJ3lQT5gQobYziaiWnBUzebMQfZfeJxtyxsnHboqpSTat8803t8IG5egH3jeI4L2YuYNYJOCruiDaCuutgIpm06RW90jnYeoY9pLJuq2I13XvcQPr3z1M5jrZso8FsPrf1gtsTTWR5n52t/T/7gTVyslROXf3y39Vm+8drNhX9MKYRRgm5iDFKEIxtqp1H6RlJVFd0Rz6knUxm7F9I8LnmXM03MpB+oirV1uY8yTpBPZ+Qs2a2YAhV3dSbfrDLT0EuWboiqeYAv6x0pJMxypg7ZnDWlIWfR3IJHIDcPHU+sF3QMCCAQdCDuMdRuIuTbsk3exarNk1JvKcp0IzDy4iK3+zMpP82o05d1fcmItqMQmPOMlWKIgGaxsWLa6nkBbSBdPhimLxyatsrG62x5wxZKoFklMo/KQfM8zF28efHD8neU2I3Eb/WGzZ/EDOQhviSwJ533Hxic4fbA41sKxqNxqJBKn+HL2vaceXXdeLcZG41ts4XdtQeyl8u1F/6Wt7xxgijLBTH6PtZDrxAzC/NdftbzhXwmtIEVjuFFI7Qz1EsZYW6U5ayWRpdrHzBEEKnEDl8oHbPDtasE/IC32H1jYJqzapMdoyMJhRqtq3Zj2ShVBI7+pNjbcDYe8RjFt0icYtjhGQFp8TdkUkLcgHceI8YyK+Ji8b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Αιμολυτική αναιμία (ΑΑ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6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Ομάδα 11"/>
          <p:cNvGrpSpPr/>
          <p:nvPr/>
        </p:nvGrpSpPr>
        <p:grpSpPr>
          <a:xfrm>
            <a:off x="467544" y="1103126"/>
            <a:ext cx="8229600" cy="3960440"/>
            <a:chOff x="685800" y="1124744"/>
            <a:chExt cx="8229600" cy="3960440"/>
          </a:xfrm>
        </p:grpSpPr>
        <p:sp>
          <p:nvSpPr>
            <p:cNvPr id="3" name="Rectangle 14"/>
            <p:cNvSpPr>
              <a:spLocks noChangeArrowheads="1"/>
            </p:cNvSpPr>
            <p:nvPr/>
          </p:nvSpPr>
          <p:spPr bwMode="auto">
            <a:xfrm>
              <a:off x="1600200" y="1676821"/>
              <a:ext cx="6172200" cy="1066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Χρώση για σωμάτια </a:t>
              </a:r>
              <a:r>
                <a:rPr lang="en-US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Heinz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Προσδιορισμός κλασμάτων αιμοσφαιρίνης 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Δοκιμασίες για διάχυτη </a:t>
              </a:r>
              <a:r>
                <a:rPr lang="el-GR" altLang="el-GR" sz="22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ενδοαγγειακή</a:t>
              </a: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πήξη (ΝΠΑ) </a:t>
              </a:r>
            </a:p>
          </p:txBody>
        </p:sp>
        <p:sp>
          <p:nvSpPr>
            <p:cNvPr id="4" name="Rectangle 14"/>
            <p:cNvSpPr>
              <a:spLocks noChangeArrowheads="1"/>
            </p:cNvSpPr>
            <p:nvPr/>
          </p:nvSpPr>
          <p:spPr bwMode="auto">
            <a:xfrm>
              <a:off x="685800" y="3505621"/>
              <a:ext cx="327660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Ιστορικό για σωμάτια </a:t>
              </a:r>
              <a:r>
                <a:rPr lang="en-US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Heinz</a:t>
              </a: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914400" y="4420021"/>
              <a:ext cx="175260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Έλλειψη </a:t>
              </a:r>
              <a:r>
                <a:rPr lang="en-US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G6PD</a:t>
              </a:r>
            </a:p>
          </p:txBody>
        </p:sp>
        <p:cxnSp>
          <p:nvCxnSpPr>
            <p:cNvPr id="6" name="Ευθύγραμμο βέλος σύνδεσης 5"/>
            <p:cNvCxnSpPr/>
            <p:nvPr/>
          </p:nvCxnSpPr>
          <p:spPr>
            <a:xfrm>
              <a:off x="4311650" y="1124744"/>
              <a:ext cx="0" cy="53461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ύγραμμο βέλος σύνδεσης 8"/>
            <p:cNvCxnSpPr/>
            <p:nvPr/>
          </p:nvCxnSpPr>
          <p:spPr>
            <a:xfrm>
              <a:off x="1905000" y="2896021"/>
              <a:ext cx="0" cy="4953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ύγραμμο βέλος σύνδεσης 10"/>
            <p:cNvCxnSpPr/>
            <p:nvPr/>
          </p:nvCxnSpPr>
          <p:spPr>
            <a:xfrm>
              <a:off x="1790700" y="3962821"/>
              <a:ext cx="0" cy="4191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4419600" y="3502446"/>
              <a:ext cx="167640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Διαταραχή </a:t>
              </a:r>
              <a:r>
                <a:rPr lang="en-US" altLang="el-GR" sz="22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Hb</a:t>
              </a:r>
              <a:endParaRPr lang="en-US" altLang="el-G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2895600" y="4420021"/>
              <a:ext cx="3886200" cy="381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Ετερόζυγες</a:t>
              </a: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</a:t>
              </a:r>
              <a:r>
                <a:rPr lang="el-GR" altLang="el-GR" sz="22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αιμοσφαιρινοπάθειες</a:t>
              </a:r>
              <a:endParaRPr lang="en-US" altLang="el-G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  <p:cxnSp>
          <p:nvCxnSpPr>
            <p:cNvPr id="15" name="Ευθύγραμμο βέλος σύνδεσης 14"/>
            <p:cNvCxnSpPr/>
            <p:nvPr/>
          </p:nvCxnSpPr>
          <p:spPr>
            <a:xfrm>
              <a:off x="5334000" y="2896021"/>
              <a:ext cx="0" cy="4953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ύγραμμο βέλος σύνδεσης 15"/>
            <p:cNvCxnSpPr/>
            <p:nvPr/>
          </p:nvCxnSpPr>
          <p:spPr>
            <a:xfrm>
              <a:off x="5219700" y="3962821"/>
              <a:ext cx="0" cy="4191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ύγραμμο βέλος σύνδεσης 16"/>
            <p:cNvCxnSpPr/>
            <p:nvPr/>
          </p:nvCxnSpPr>
          <p:spPr>
            <a:xfrm>
              <a:off x="6850063" y="3083346"/>
              <a:ext cx="457200" cy="4191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6324600" y="3670721"/>
              <a:ext cx="2590800" cy="2921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Θετική δοκιμασία ΝΠΑ</a:t>
              </a:r>
              <a:endParaRPr lang="en-US" altLang="el-G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7200900" y="4589884"/>
              <a:ext cx="838200" cy="4953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ΝΠΑ</a:t>
              </a:r>
              <a:endParaRPr lang="en-US" altLang="el-G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  <p:cxnSp>
          <p:nvCxnSpPr>
            <p:cNvPr id="22" name="Ευθύγραμμο βέλος σύνδεσης 21"/>
            <p:cNvCxnSpPr/>
            <p:nvPr/>
          </p:nvCxnSpPr>
          <p:spPr>
            <a:xfrm>
              <a:off x="7607300" y="4150146"/>
              <a:ext cx="0" cy="4191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Χωρίς </a:t>
            </a:r>
            <a:r>
              <a:rPr lang="el-GR" dirty="0"/>
              <a:t>χαρακτηριστικά ευρήματα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3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/>
          <p:cNvGrpSpPr/>
          <p:nvPr/>
        </p:nvGrpSpPr>
        <p:grpSpPr>
          <a:xfrm>
            <a:off x="179512" y="1412776"/>
            <a:ext cx="8601075" cy="3287712"/>
            <a:chOff x="355600" y="1665288"/>
            <a:chExt cx="8601075" cy="3287712"/>
          </a:xfrm>
        </p:grpSpPr>
        <p:sp>
          <p:nvSpPr>
            <p:cNvPr id="4" name="Rectangle 14"/>
            <p:cNvSpPr>
              <a:spLocks noChangeArrowheads="1"/>
            </p:cNvSpPr>
            <p:nvPr/>
          </p:nvSpPr>
          <p:spPr bwMode="auto">
            <a:xfrm>
              <a:off x="355600" y="2743200"/>
              <a:ext cx="3302000" cy="10223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marL="342900" indent="-342900">
                <a:buFontTx/>
                <a:buAutoNum type="arabicPeriod"/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Ιστορικό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Μετάγγιση αίματος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Θετική Έμμεση </a:t>
              </a:r>
              <a:r>
                <a:rPr lang="en-US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Coombs </a:t>
              </a:r>
              <a:endParaRPr lang="el-GR" altLang="el-G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  <p:sp>
          <p:nvSpPr>
            <p:cNvPr id="39940" name="Line 16"/>
            <p:cNvSpPr>
              <a:spLocks noChangeShapeType="1"/>
            </p:cNvSpPr>
            <p:nvPr/>
          </p:nvSpPr>
          <p:spPr bwMode="auto">
            <a:xfrm>
              <a:off x="2122488" y="170656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41" name="Line 16"/>
            <p:cNvSpPr>
              <a:spLocks noChangeShapeType="1"/>
            </p:cNvSpPr>
            <p:nvPr/>
          </p:nvSpPr>
          <p:spPr bwMode="auto">
            <a:xfrm>
              <a:off x="7543800" y="166528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6858000" y="1911350"/>
              <a:ext cx="1371600" cy="3714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Αυτοάνοση</a:t>
              </a: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</a:t>
              </a:r>
              <a:endParaRPr lang="en-US" altLang="el-G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1460500" y="1943100"/>
              <a:ext cx="1417638" cy="3762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Αλλοάνοση</a:t>
              </a: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</a:t>
              </a:r>
              <a:endParaRPr lang="en-US" altLang="el-G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  <p:sp>
          <p:nvSpPr>
            <p:cNvPr id="39944" name="Line 16"/>
            <p:cNvSpPr>
              <a:spLocks noChangeShapeType="1"/>
            </p:cNvSpPr>
            <p:nvPr/>
          </p:nvSpPr>
          <p:spPr bwMode="auto">
            <a:xfrm>
              <a:off x="2743200" y="240823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45" name="Line 16"/>
            <p:cNvSpPr>
              <a:spLocks noChangeShapeType="1"/>
            </p:cNvSpPr>
            <p:nvPr/>
          </p:nvSpPr>
          <p:spPr bwMode="auto">
            <a:xfrm>
              <a:off x="2057400" y="3875088"/>
              <a:ext cx="0" cy="222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46" name="Line 16"/>
            <p:cNvSpPr>
              <a:spLocks noChangeShapeType="1"/>
            </p:cNvSpPr>
            <p:nvPr/>
          </p:nvSpPr>
          <p:spPr bwMode="auto">
            <a:xfrm>
              <a:off x="2743200" y="2408238"/>
              <a:ext cx="26670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515938" y="4191000"/>
              <a:ext cx="3082925" cy="6096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Αλλοάνοση</a:t>
              </a:r>
              <a:r>
                <a:rPr lang="en-US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</a:t>
              </a: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από ασύμβατη</a:t>
              </a:r>
            </a:p>
            <a:p>
              <a:pPr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μετάγγιση  </a:t>
              </a:r>
              <a:endParaRPr lang="en-US" altLang="el-G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4572000" y="2743200"/>
              <a:ext cx="4384675" cy="10223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marL="342900" indent="-342900">
                <a:buFontTx/>
                <a:buAutoNum type="arabicPeriod"/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Νεογνό </a:t>
              </a:r>
              <a:r>
                <a:rPr lang="en-US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Rh (+) </a:t>
              </a: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μητέρας </a:t>
              </a:r>
              <a:r>
                <a:rPr lang="en-US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Rh (-)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Θετική έμμεση </a:t>
              </a:r>
              <a:r>
                <a:rPr lang="en-US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Coombs </a:t>
              </a: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στη μητέρα</a:t>
              </a:r>
            </a:p>
          </p:txBody>
        </p:sp>
        <p:sp>
          <p:nvSpPr>
            <p:cNvPr id="39949" name="Line 16"/>
            <p:cNvSpPr>
              <a:spLocks noChangeShapeType="1"/>
            </p:cNvSpPr>
            <p:nvPr/>
          </p:nvSpPr>
          <p:spPr bwMode="auto">
            <a:xfrm>
              <a:off x="6934200" y="387508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5486400" y="4191000"/>
              <a:ext cx="3081338" cy="762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Ισοάνοση</a:t>
              </a: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Αιμολυτική </a:t>
              </a:r>
            </a:p>
            <a:p>
              <a:pPr>
                <a:defRPr/>
              </a:pPr>
              <a:r>
                <a:rPr lang="el-GR" altLang="el-GR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νόσος του νεογνού</a:t>
              </a:r>
              <a:endParaRPr lang="en-US" altLang="el-G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</p:grp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Ανοσολογικής αρχής (ΑΑ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Ομάδα 8"/>
          <p:cNvGrpSpPr/>
          <p:nvPr/>
        </p:nvGrpSpPr>
        <p:grpSpPr>
          <a:xfrm>
            <a:off x="458788" y="1184746"/>
            <a:ext cx="8380412" cy="4908550"/>
            <a:chOff x="458788" y="1184746"/>
            <a:chExt cx="8380412" cy="4908550"/>
          </a:xfrm>
        </p:grpSpPr>
        <p:sp>
          <p:nvSpPr>
            <p:cNvPr id="40963" name="Line 16"/>
            <p:cNvSpPr>
              <a:spLocks noChangeShapeType="1"/>
            </p:cNvSpPr>
            <p:nvPr/>
          </p:nvSpPr>
          <p:spPr bwMode="auto">
            <a:xfrm flipH="1">
              <a:off x="2798763" y="1330796"/>
              <a:ext cx="106680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964" name="Line 16"/>
            <p:cNvSpPr>
              <a:spLocks noChangeShapeType="1"/>
            </p:cNvSpPr>
            <p:nvPr/>
          </p:nvSpPr>
          <p:spPr bwMode="auto">
            <a:xfrm>
              <a:off x="5257800" y="1330796"/>
              <a:ext cx="83820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2286000" y="1221259"/>
              <a:ext cx="914400" cy="3762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n-US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80-90%</a:t>
              </a: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</a:t>
              </a:r>
              <a:endParaRPr lang="en-US" alt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5676900" y="1184746"/>
              <a:ext cx="914400" cy="3762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n-US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10-20%</a:t>
              </a: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</a:t>
              </a:r>
              <a:endParaRPr lang="en-US" alt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584200" y="2054696"/>
              <a:ext cx="3302000" cy="5111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ΑΑΑ από θερμά αντισώματα</a:t>
              </a: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5029200" y="2054696"/>
              <a:ext cx="3302000" cy="5111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ΑΑΑ από ψυχρά αντισώματα</a:t>
              </a:r>
            </a:p>
          </p:txBody>
        </p:sp>
        <p:sp>
          <p:nvSpPr>
            <p:cNvPr id="40969" name="Line 16"/>
            <p:cNvSpPr>
              <a:spLocks noChangeShapeType="1"/>
            </p:cNvSpPr>
            <p:nvPr/>
          </p:nvSpPr>
          <p:spPr bwMode="auto">
            <a:xfrm flipH="1">
              <a:off x="1143000" y="2740496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458788" y="2740496"/>
              <a:ext cx="533400" cy="3762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50</a:t>
              </a:r>
              <a:r>
                <a:rPr lang="en-US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%</a:t>
              </a: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</a:t>
              </a:r>
              <a:endParaRPr lang="en-US" alt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569913" y="3275484"/>
              <a:ext cx="1295400" cy="3762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Ιδιοπαθής</a:t>
              </a:r>
              <a:endParaRPr lang="en-US" alt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  <p:sp>
          <p:nvSpPr>
            <p:cNvPr id="40972" name="Line 16"/>
            <p:cNvSpPr>
              <a:spLocks noChangeShapeType="1"/>
            </p:cNvSpPr>
            <p:nvPr/>
          </p:nvSpPr>
          <p:spPr bwMode="auto">
            <a:xfrm flipH="1">
              <a:off x="3427413" y="2740496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2743200" y="2740496"/>
              <a:ext cx="533400" cy="3762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50</a:t>
              </a:r>
              <a:r>
                <a:rPr lang="en-US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%</a:t>
              </a: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</a:t>
              </a:r>
              <a:endParaRPr lang="en-US" alt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2287588" y="3345334"/>
              <a:ext cx="2801937" cy="1524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Δευτεροπαθής</a:t>
              </a:r>
            </a:p>
            <a:p>
              <a:pPr marL="342900" indent="-342900">
                <a:buFont typeface="+mj-lt"/>
                <a:buAutoNum type="arabicPeriod"/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Κακοήθη νοσήματα</a:t>
              </a:r>
            </a:p>
            <a:p>
              <a:pPr marL="342900" indent="-342900">
                <a:buFont typeface="+mj-lt"/>
                <a:buAutoNum type="arabicPeriod"/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Λοιμώξεις</a:t>
              </a:r>
            </a:p>
            <a:p>
              <a:pPr marL="342900" indent="-342900">
                <a:buFont typeface="+mj-lt"/>
                <a:buAutoNum type="arabicPeriod"/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Φάρμακα</a:t>
              </a:r>
            </a:p>
            <a:p>
              <a:pPr marL="342900" indent="-342900">
                <a:buFont typeface="+mj-lt"/>
                <a:buAutoNum type="arabicPeriod"/>
                <a:defRPr/>
              </a:pPr>
              <a:r>
                <a:rPr lang="el-GR" altLang="el-GR" sz="20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ανοσοανεπάρκειες</a:t>
              </a: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</a:t>
              </a:r>
              <a:endParaRPr lang="en-US" alt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  <p:sp>
          <p:nvSpPr>
            <p:cNvPr id="40975" name="Line 16"/>
            <p:cNvSpPr>
              <a:spLocks noChangeShapeType="1"/>
            </p:cNvSpPr>
            <p:nvPr/>
          </p:nvSpPr>
          <p:spPr bwMode="auto">
            <a:xfrm flipH="1">
              <a:off x="5945188" y="2740496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181600" y="3262784"/>
              <a:ext cx="2743200" cy="16319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Ψυχροσυγκολλητίνες</a:t>
              </a: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</a:t>
              </a:r>
            </a:p>
            <a:p>
              <a:pPr marL="342900" indent="-342900">
                <a:buFont typeface="+mj-lt"/>
                <a:buAutoNum type="arabicPeriod"/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Ιδιοπαθής</a:t>
              </a:r>
            </a:p>
            <a:p>
              <a:pPr marL="342900" indent="-342900">
                <a:buFont typeface="+mj-lt"/>
                <a:buAutoNum type="arabicPeriod"/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Δευτεροπαθής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Κακοήθη νοσήματα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Λοιμώξεις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endParaRPr lang="en-US" alt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  <p:sp>
          <p:nvSpPr>
            <p:cNvPr id="40977" name="Line 16"/>
            <p:cNvSpPr>
              <a:spLocks noChangeShapeType="1"/>
            </p:cNvSpPr>
            <p:nvPr/>
          </p:nvSpPr>
          <p:spPr bwMode="auto">
            <a:xfrm flipH="1">
              <a:off x="8077200" y="2740496"/>
              <a:ext cx="0" cy="2514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427413" y="5288434"/>
              <a:ext cx="5411787" cy="80486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Ψυχροσυγκοαιμολυσίνες</a:t>
              </a:r>
              <a:endParaRPr lang="el-GR" alt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  <a:p>
              <a:pPr marL="342900" indent="-342900">
                <a:buFont typeface="+mj-lt"/>
                <a:buAutoNum type="arabicPeriod"/>
                <a:defRPr/>
              </a:pPr>
              <a:r>
                <a:rPr lang="el-GR" altLang="el-GR" sz="20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Παροξυσμική</a:t>
              </a: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</a:t>
              </a:r>
              <a:r>
                <a:rPr lang="el-GR" altLang="el-GR" sz="20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αιμοσφαιρινουρία</a:t>
              </a:r>
              <a:r>
                <a:rPr lang="el-GR" altLang="el-GR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/>
                </a:rPr>
                <a:t> από ψύχος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endParaRPr lang="en-US" alt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endParaRPr>
            </a:p>
          </p:txBody>
        </p:sp>
      </p:grp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Αυτοάνοση</a:t>
            </a:r>
            <a:r>
              <a:rPr lang="el-GR" dirty="0"/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951055"/>
              </p:ext>
            </p:extLst>
          </p:nvPr>
        </p:nvGraphicFramePr>
        <p:xfrm>
          <a:off x="152400" y="1340768"/>
          <a:ext cx="8915400" cy="5264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718"/>
                <a:gridCol w="2387282"/>
                <a:gridCol w="3200400"/>
              </a:tblGrid>
              <a:tr h="540308">
                <a:tc gridSpan="3"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Τύπος αναιμίας βασιζόμενος</a:t>
                      </a:r>
                      <a:r>
                        <a:rPr lang="el-GR" sz="2200" baseline="0" dirty="0" smtClean="0"/>
                        <a:t> στο </a:t>
                      </a:r>
                      <a:r>
                        <a:rPr lang="en-US" sz="2200" baseline="0" dirty="0" smtClean="0"/>
                        <a:t>MCV </a:t>
                      </a:r>
                      <a:r>
                        <a:rPr lang="el-GR" sz="2200" baseline="0" dirty="0" smtClean="0"/>
                        <a:t>και </a:t>
                      </a:r>
                      <a:r>
                        <a:rPr lang="en-US" sz="2200" baseline="0" dirty="0" smtClean="0"/>
                        <a:t>MCH</a:t>
                      </a:r>
                      <a:endParaRPr lang="el-GR" sz="22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1036379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Τύπος</a:t>
                      </a:r>
                      <a:r>
                        <a:rPr lang="el-GR" sz="2000" baseline="0" dirty="0" smtClean="0"/>
                        <a:t> αναιμίας</a:t>
                      </a:r>
                      <a:endParaRPr lang="el-GR" sz="2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Δείκτες </a:t>
                      </a:r>
                      <a:r>
                        <a:rPr lang="en-US" sz="2000" dirty="0" smtClean="0"/>
                        <a:t>RBCs</a:t>
                      </a:r>
                      <a:endParaRPr lang="el-GR" sz="2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Αναιμία </a:t>
                      </a:r>
                      <a:endParaRPr lang="el-GR" sz="2000" dirty="0"/>
                    </a:p>
                  </a:txBody>
                  <a:tcPr marT="45723" marB="45723"/>
                </a:tc>
              </a:tr>
              <a:tr h="1036379"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Μικροκυτταρική</a:t>
                      </a:r>
                      <a:r>
                        <a:rPr lang="el-GR" sz="2000" dirty="0" smtClean="0"/>
                        <a:t>/</a:t>
                      </a:r>
                      <a:r>
                        <a:rPr lang="el-GR" sz="2000" dirty="0" err="1" smtClean="0"/>
                        <a:t>υπόχρωμη</a:t>
                      </a:r>
                      <a:endParaRPr lang="el-GR" sz="2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MCV,</a:t>
                      </a:r>
                      <a:r>
                        <a:rPr lang="en-US" sz="2000" baseline="0" dirty="0" smtClean="0"/>
                        <a:t> MCH </a:t>
                      </a:r>
                      <a:r>
                        <a:rPr lang="el-GR" sz="2000" baseline="0" dirty="0" smtClean="0"/>
                        <a:t>μειωμένα</a:t>
                      </a:r>
                      <a:endParaRPr lang="el-GR" sz="2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Σιδηροπενία, θαλασσαιμίες</a:t>
                      </a:r>
                      <a:endParaRPr lang="el-GR" sz="2000" dirty="0"/>
                    </a:p>
                  </a:txBody>
                  <a:tcPr marT="45723" marB="45723"/>
                </a:tc>
              </a:tr>
              <a:tr h="1463123"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Ορθοκυτταρική</a:t>
                      </a:r>
                      <a:r>
                        <a:rPr lang="el-GR" sz="2000" dirty="0" smtClean="0"/>
                        <a:t>/</a:t>
                      </a:r>
                      <a:r>
                        <a:rPr lang="el-GR" sz="2000" dirty="0" err="1" smtClean="0"/>
                        <a:t>ορθρόχρωμη</a:t>
                      </a:r>
                      <a:endParaRPr lang="el-GR" sz="2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MCV,</a:t>
                      </a:r>
                      <a:r>
                        <a:rPr lang="en-US" sz="2000" baseline="0" dirty="0" smtClean="0"/>
                        <a:t> MCH </a:t>
                      </a:r>
                      <a:r>
                        <a:rPr lang="el-GR" sz="2000" baseline="0" dirty="0" smtClean="0"/>
                        <a:t>φυσιολογικά</a:t>
                      </a:r>
                      <a:endParaRPr lang="el-GR" sz="2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Χρόνια νόσος, </a:t>
                      </a:r>
                      <a:r>
                        <a:rPr lang="el-GR" sz="2000" dirty="0" err="1" smtClean="0"/>
                        <a:t>αιμόλυση</a:t>
                      </a:r>
                      <a:r>
                        <a:rPr lang="el-GR" sz="2000" dirty="0" smtClean="0"/>
                        <a:t>, </a:t>
                      </a:r>
                    </a:p>
                    <a:p>
                      <a:r>
                        <a:rPr lang="el-GR" sz="2000" dirty="0" smtClean="0"/>
                        <a:t>Οξεία απώλεια αίματος,</a:t>
                      </a:r>
                    </a:p>
                    <a:p>
                      <a:r>
                        <a:rPr lang="el-GR" sz="2000" dirty="0" err="1" smtClean="0"/>
                        <a:t>Νεοπλάσματικά</a:t>
                      </a:r>
                      <a:r>
                        <a:rPr lang="el-GR" sz="2000" dirty="0" smtClean="0"/>
                        <a:t> νοσήματα με διήθηση</a:t>
                      </a:r>
                      <a:r>
                        <a:rPr lang="el-GR" sz="2000" baseline="0" dirty="0" smtClean="0"/>
                        <a:t> μυελού των οστών</a:t>
                      </a:r>
                      <a:endParaRPr lang="el-GR" sz="2000" dirty="0"/>
                    </a:p>
                  </a:txBody>
                  <a:tcPr marT="45723" marB="45723"/>
                </a:tc>
              </a:tr>
              <a:tr h="1036379"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Μακροκυττάρωση</a:t>
                      </a:r>
                      <a:endParaRPr lang="el-GR" sz="2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MCV</a:t>
                      </a:r>
                      <a:r>
                        <a:rPr lang="el-GR" sz="2000" dirty="0" smtClean="0"/>
                        <a:t> υψηλό</a:t>
                      </a:r>
                    </a:p>
                    <a:p>
                      <a:r>
                        <a:rPr lang="en-US" sz="2000" baseline="0" dirty="0" smtClean="0"/>
                        <a:t>MCH</a:t>
                      </a:r>
                      <a:r>
                        <a:rPr lang="el-GR" sz="2000" baseline="0" dirty="0" smtClean="0"/>
                        <a:t> φυσιολογικό</a:t>
                      </a:r>
                      <a:endParaRPr lang="el-GR" sz="2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Μεγαλοβλαστικές</a:t>
                      </a:r>
                      <a:r>
                        <a:rPr lang="el-GR" sz="2000" baseline="0" dirty="0" smtClean="0"/>
                        <a:t> </a:t>
                      </a:r>
                      <a:endParaRPr lang="el-GR" sz="20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dirty="0"/>
              <a:t>Τύπος αναιμίας βασιζόμενος στο MCV και </a:t>
            </a:r>
            <a:r>
              <a:rPr lang="el-GR" dirty="0" smtClean="0"/>
              <a:t>MCH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1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032104"/>
              </p:ext>
            </p:extLst>
          </p:nvPr>
        </p:nvGraphicFramePr>
        <p:xfrm>
          <a:off x="35496" y="1196752"/>
          <a:ext cx="9032019" cy="5402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267"/>
                <a:gridCol w="2736304"/>
                <a:gridCol w="4032448"/>
              </a:tblGrid>
              <a:tr h="537747">
                <a:tc gridSpan="3"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Τύπος αναιμίας βασιζόμενος</a:t>
                      </a:r>
                      <a:r>
                        <a:rPr lang="el-GR" sz="2200" baseline="0" dirty="0" smtClean="0"/>
                        <a:t> στο </a:t>
                      </a:r>
                      <a:r>
                        <a:rPr lang="en-US" sz="2200" baseline="0" dirty="0" smtClean="0"/>
                        <a:t>MCV </a:t>
                      </a:r>
                      <a:r>
                        <a:rPr lang="el-GR" sz="2200" baseline="0" dirty="0" smtClean="0"/>
                        <a:t>και </a:t>
                      </a:r>
                      <a:r>
                        <a:rPr lang="en-US" sz="2200" baseline="0" dirty="0" smtClean="0"/>
                        <a:t>RDW</a:t>
                      </a:r>
                      <a:endParaRPr lang="el-GR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614381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Τύπος</a:t>
                      </a:r>
                      <a:r>
                        <a:rPr lang="el-GR" sz="2000" baseline="0" dirty="0" smtClean="0"/>
                        <a:t> αναιμίας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Φυσιολογικό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n-US" sz="2000" baseline="0" dirty="0" smtClean="0"/>
                        <a:t>RDW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Αυξημένο </a:t>
                      </a:r>
                      <a:r>
                        <a:rPr lang="en-US" sz="2000" dirty="0" smtClean="0"/>
                        <a:t>RDW</a:t>
                      </a:r>
                      <a:endParaRPr lang="el-GR" sz="2000" dirty="0"/>
                    </a:p>
                  </a:txBody>
                  <a:tcPr/>
                </a:tc>
              </a:tr>
              <a:tr h="1072444"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Μικροκυτταρική</a:t>
                      </a:r>
                      <a:r>
                        <a:rPr lang="el-GR" sz="2000" baseline="0" dirty="0" smtClean="0"/>
                        <a:t>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Αναιμία χρόνιας νόσου,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l-GR" sz="2000" baseline="0" dirty="0" err="1" smtClean="0"/>
                        <a:t>ετερόζυγη</a:t>
                      </a:r>
                      <a:r>
                        <a:rPr lang="el-GR" sz="2000" baseline="0" dirty="0" smtClean="0"/>
                        <a:t> α ή β-μεσογειακή αναιμία, </a:t>
                      </a:r>
                      <a:r>
                        <a:rPr lang="el-GR" sz="2000" baseline="0" dirty="0" err="1" smtClean="0"/>
                        <a:t>ετερόζυγη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l-GR" sz="2000" baseline="0" dirty="0" err="1" smtClean="0"/>
                        <a:t>αιμοσφαιρινοπάθεια</a:t>
                      </a:r>
                      <a:r>
                        <a:rPr lang="el-GR" sz="2000" baseline="0" dirty="0" smtClean="0"/>
                        <a:t> Ε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Σιδηροπενική αναιμία, </a:t>
                      </a:r>
                      <a:r>
                        <a:rPr lang="el-GR" sz="2000" dirty="0" err="1" smtClean="0"/>
                        <a:t>μικροδρεπανοκυτταρική</a:t>
                      </a:r>
                      <a:r>
                        <a:rPr lang="el-GR" sz="2000" dirty="0" smtClean="0"/>
                        <a:t> αναιμία</a:t>
                      </a:r>
                      <a:endParaRPr lang="el-GR" sz="2000" dirty="0"/>
                    </a:p>
                  </a:txBody>
                  <a:tcPr/>
                </a:tc>
              </a:tr>
              <a:tr h="1317575"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Ορθοκυτταρική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Οξεία</a:t>
                      </a:r>
                      <a:r>
                        <a:rPr lang="el-GR" sz="2000" baseline="0" dirty="0" smtClean="0"/>
                        <a:t> απώλεια αίματος, αναιμία χρόνιας νόσου, αναιμία ΧΝΑ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Ανεπάρκεια</a:t>
                      </a:r>
                      <a:r>
                        <a:rPr lang="el-GR" sz="2000" baseline="0" dirty="0" smtClean="0"/>
                        <a:t> σιδήρου, Β12 και </a:t>
                      </a:r>
                      <a:r>
                        <a:rPr lang="el-GR" sz="2000" baseline="0" dirty="0" err="1" smtClean="0"/>
                        <a:t>φυλλικού</a:t>
                      </a:r>
                      <a:r>
                        <a:rPr lang="el-GR" sz="2000" baseline="0" dirty="0" smtClean="0"/>
                        <a:t> οξέος (αρχικό στάδιο), δρεπανοκυτταρική, ηπατοπάθειες, </a:t>
                      </a:r>
                      <a:r>
                        <a:rPr lang="el-GR" sz="2000" baseline="0" dirty="0" err="1" smtClean="0"/>
                        <a:t>μυελοδυσπλασία</a:t>
                      </a:r>
                      <a:endParaRPr lang="el-GR" sz="2000" dirty="0"/>
                    </a:p>
                  </a:txBody>
                  <a:tcPr/>
                </a:tc>
              </a:tr>
              <a:tr h="1317575"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Μακροκυττάρωση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Απλαστική</a:t>
                      </a:r>
                      <a:r>
                        <a:rPr lang="el-GR" sz="2000" dirty="0" smtClean="0"/>
                        <a:t> αναιμία, ηπατοπάθειες, </a:t>
                      </a:r>
                      <a:r>
                        <a:rPr lang="el-GR" sz="2000" dirty="0" err="1" smtClean="0"/>
                        <a:t>κυτταροσταλτικά</a:t>
                      </a:r>
                      <a:r>
                        <a:rPr lang="el-GR" sz="2000" dirty="0" smtClean="0"/>
                        <a:t> φάρμακα, </a:t>
                      </a:r>
                      <a:r>
                        <a:rPr lang="el-GR" sz="2000" dirty="0" err="1" smtClean="0"/>
                        <a:t>αλοολισμός</a:t>
                      </a:r>
                      <a:r>
                        <a:rPr lang="el-GR" sz="2000" dirty="0" smtClean="0"/>
                        <a:t>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Ανεπάρκεια</a:t>
                      </a:r>
                      <a:r>
                        <a:rPr lang="el-GR" sz="2000" baseline="0" dirty="0" smtClean="0"/>
                        <a:t> Β12 και </a:t>
                      </a:r>
                      <a:r>
                        <a:rPr lang="el-GR" sz="2000" baseline="0" dirty="0" err="1" smtClean="0"/>
                        <a:t>φυλλικού</a:t>
                      </a:r>
                      <a:r>
                        <a:rPr lang="el-GR" sz="2000" baseline="0" dirty="0" smtClean="0"/>
                        <a:t> οξέος, ΑΑΑ, </a:t>
                      </a:r>
                      <a:r>
                        <a:rPr lang="el-GR" sz="2000" baseline="0" dirty="0" err="1" smtClean="0"/>
                        <a:t>κυτταροστατικά</a:t>
                      </a:r>
                      <a:r>
                        <a:rPr lang="el-GR" sz="2000" baseline="0" dirty="0" smtClean="0"/>
                        <a:t> φάρμακα, ηπατοπάθειες, </a:t>
                      </a:r>
                      <a:r>
                        <a:rPr lang="el-GR" sz="2000" baseline="0" dirty="0" err="1" smtClean="0"/>
                        <a:t>μυελοδυσπλασία</a:t>
                      </a:r>
                      <a:endParaRPr lang="el-GR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Τύπος αναιμίας βασιζόμενος στο MCV και </a:t>
            </a:r>
            <a:r>
              <a:rPr lang="el-GR" dirty="0" smtClean="0"/>
              <a:t>RDW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7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err="1" smtClean="0"/>
              <a:t>Παθοφυσιολογική</a:t>
            </a:r>
            <a:r>
              <a:rPr lang="el-GR" dirty="0" smtClean="0"/>
              <a:t> Ταξινόμηση Αναιμίας </a:t>
            </a:r>
            <a:r>
              <a:rPr lang="el-GR" sz="3000" b="0" dirty="0" smtClean="0"/>
              <a:t>1/7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l-GR" b="1" dirty="0" smtClean="0"/>
              <a:t>Α. Μειωμένη παραγωγή </a:t>
            </a:r>
            <a:r>
              <a:rPr lang="en-US" b="1" dirty="0" smtClean="0"/>
              <a:t>RBCs</a:t>
            </a:r>
            <a:endParaRPr lang="el-GR" b="1" dirty="0" smtClean="0"/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el-GR" b="1" dirty="0" smtClean="0"/>
              <a:t>Διαταραχή αρχέγονων κυττάρων μυελού των οστών</a:t>
            </a:r>
          </a:p>
          <a:p>
            <a:pPr>
              <a:defRPr/>
            </a:pPr>
            <a:r>
              <a:rPr lang="el-GR" dirty="0" err="1" smtClean="0"/>
              <a:t>Υποπλαστικός</a:t>
            </a:r>
            <a:r>
              <a:rPr lang="el-GR" dirty="0" smtClean="0"/>
              <a:t> μυελός (</a:t>
            </a:r>
            <a:r>
              <a:rPr lang="el-GR" dirty="0" err="1" smtClean="0"/>
              <a:t>απλαστική</a:t>
            </a:r>
            <a:r>
              <a:rPr lang="el-GR" dirty="0" smtClean="0"/>
              <a:t> αναιμία, χημειοθεραπεία, συγγενή σύνδρομα απλασίας).</a:t>
            </a:r>
          </a:p>
          <a:p>
            <a:pPr>
              <a:defRPr/>
            </a:pPr>
            <a:r>
              <a:rPr lang="el-GR" dirty="0" smtClean="0"/>
              <a:t>Διήθηση μυελού των οστών (</a:t>
            </a:r>
            <a:r>
              <a:rPr lang="el-GR" dirty="0" err="1" smtClean="0"/>
              <a:t>μυελοϋπερπλαστικά</a:t>
            </a:r>
            <a:r>
              <a:rPr lang="el-GR" dirty="0" smtClean="0"/>
              <a:t> και </a:t>
            </a:r>
            <a:r>
              <a:rPr lang="el-GR" dirty="0" err="1" smtClean="0"/>
              <a:t>λεμφοϋπερπλαστικά</a:t>
            </a:r>
            <a:r>
              <a:rPr lang="el-GR" dirty="0" smtClean="0"/>
              <a:t> σύνδρομα, νεοπλασίες, </a:t>
            </a:r>
            <a:r>
              <a:rPr lang="el-GR" dirty="0" err="1" smtClean="0"/>
              <a:t>κοκκιωματώδεις</a:t>
            </a:r>
            <a:r>
              <a:rPr lang="el-GR" dirty="0" smtClean="0"/>
              <a:t> νόσοι).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err="1"/>
              <a:t>Παθοφυσιολογική</a:t>
            </a:r>
            <a:r>
              <a:rPr lang="el-GR" dirty="0"/>
              <a:t> Ταξινόμηση Αναιμίας </a:t>
            </a:r>
            <a:r>
              <a:rPr lang="el-GR" sz="3000" b="0" dirty="0" smtClean="0"/>
              <a:t>2/7</a:t>
            </a:r>
            <a:endParaRPr lang="el-GR" dirty="0"/>
          </a:p>
        </p:txBody>
      </p:sp>
      <p:sp>
        <p:nvSpPr>
          <p:cNvPr id="8" name="Θέση περιεχομένου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l-GR" b="1" dirty="0" smtClean="0"/>
              <a:t>Α. Μειωμένη παραγωγή </a:t>
            </a:r>
            <a:r>
              <a:rPr lang="en-US" b="1" dirty="0" smtClean="0"/>
              <a:t>RBCs</a:t>
            </a:r>
            <a:endParaRPr lang="el-GR" b="1" dirty="0" smtClean="0"/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el-GR" b="1" dirty="0" smtClean="0"/>
              <a:t>Διαταραχή προγονικών κυττάρων ερυθράς σειράς</a:t>
            </a:r>
          </a:p>
          <a:p>
            <a:pPr>
              <a:defRPr/>
            </a:pPr>
            <a:r>
              <a:rPr lang="el-GR" dirty="0" smtClean="0"/>
              <a:t>Αμιγής απλασία ερυθράς σειράς.</a:t>
            </a:r>
          </a:p>
          <a:p>
            <a:pPr>
              <a:defRPr/>
            </a:pPr>
            <a:r>
              <a:rPr lang="el-GR" dirty="0" smtClean="0"/>
              <a:t>Ενδοκρινικά νοσήματα.</a:t>
            </a:r>
          </a:p>
          <a:p>
            <a:pPr>
              <a:defRPr/>
            </a:pPr>
            <a:r>
              <a:rPr lang="el-GR" dirty="0" err="1" smtClean="0"/>
              <a:t>Σιδηροβλαστική</a:t>
            </a:r>
            <a:r>
              <a:rPr lang="el-GR" dirty="0" smtClean="0"/>
              <a:t> αναιμία.</a:t>
            </a:r>
          </a:p>
          <a:p>
            <a:pPr>
              <a:defRPr/>
            </a:pPr>
            <a:r>
              <a:rPr lang="el-GR" dirty="0" smtClean="0"/>
              <a:t>Νεφρική ανεπάρκεια.</a:t>
            </a:r>
          </a:p>
          <a:p>
            <a:pPr>
              <a:defRPr/>
            </a:pPr>
            <a:r>
              <a:rPr lang="el-GR" dirty="0" smtClean="0"/>
              <a:t>Ηπατική ανεπάρκεια.</a:t>
            </a:r>
          </a:p>
          <a:p>
            <a:pPr>
              <a:defRPr/>
            </a:pPr>
            <a:r>
              <a:rPr lang="el-GR" dirty="0" smtClean="0"/>
              <a:t>Αναιμία χρόνιας νόσου.</a:t>
            </a:r>
          </a:p>
          <a:p>
            <a:pPr>
              <a:defRPr/>
            </a:pPr>
            <a:r>
              <a:rPr lang="el-GR" dirty="0" smtClean="0"/>
              <a:t>Συγγενείς </a:t>
            </a:r>
            <a:r>
              <a:rPr lang="el-GR" dirty="0" err="1" smtClean="0"/>
              <a:t>δισερυθροποιητικές</a:t>
            </a:r>
            <a:r>
              <a:rPr lang="el-GR" dirty="0" smtClean="0"/>
              <a:t> αναιμίες.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2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mtClean="0"/>
              <a:t>Στοιχεία-Κλειδιά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Πτώση </a:t>
            </a:r>
            <a:r>
              <a:rPr lang="en-US" altLang="el-GR" sz="2400" dirty="0" err="1" smtClean="0"/>
              <a:t>Hb</a:t>
            </a:r>
            <a:r>
              <a:rPr lang="en-US" altLang="el-GR" sz="2400" dirty="0" smtClean="0"/>
              <a:t> &lt; </a:t>
            </a:r>
            <a:r>
              <a:rPr lang="el-GR" altLang="el-GR" sz="2400" dirty="0" smtClean="0"/>
              <a:t>12</a:t>
            </a:r>
            <a:r>
              <a:rPr lang="en-US" altLang="el-GR" sz="2400" dirty="0" smtClean="0"/>
              <a:t>gr/dl </a:t>
            </a:r>
            <a:r>
              <a:rPr lang="el-GR" altLang="el-GR" sz="2400" dirty="0" smtClean="0"/>
              <a:t>γυναίκες.</a:t>
            </a:r>
          </a:p>
          <a:p>
            <a:pPr eaLnBrk="1" hangingPunct="1"/>
            <a:r>
              <a:rPr lang="el-GR" altLang="el-GR" sz="2400" dirty="0" smtClean="0"/>
              <a:t>Πτώση </a:t>
            </a:r>
            <a:r>
              <a:rPr lang="en-US" altLang="el-GR" sz="2400" dirty="0" err="1" smtClean="0"/>
              <a:t>Hb</a:t>
            </a:r>
            <a:r>
              <a:rPr lang="en-US" altLang="el-GR" sz="2400" dirty="0" smtClean="0"/>
              <a:t> &lt; </a:t>
            </a:r>
            <a:r>
              <a:rPr lang="el-GR" altLang="el-GR" sz="2400" dirty="0" smtClean="0"/>
              <a:t>13,5</a:t>
            </a:r>
            <a:r>
              <a:rPr lang="en-US" altLang="el-GR" sz="2400" dirty="0" smtClean="0"/>
              <a:t>gr/dl </a:t>
            </a:r>
            <a:r>
              <a:rPr lang="el-GR" altLang="el-GR" sz="2400" dirty="0" smtClean="0"/>
              <a:t>άντρες.</a:t>
            </a:r>
          </a:p>
          <a:p>
            <a:pPr eaLnBrk="1" hangingPunct="1"/>
            <a:r>
              <a:rPr lang="el-GR" altLang="el-GR" sz="2400" dirty="0" smtClean="0"/>
              <a:t>Ιστορικό και κλινική κατάσταση.</a:t>
            </a:r>
          </a:p>
          <a:p>
            <a:pPr eaLnBrk="1" hangingPunct="1"/>
            <a:r>
              <a:rPr lang="el-GR" altLang="el-GR" sz="2400" dirty="0" smtClean="0"/>
              <a:t>Γενική αίματος, ΔΕΚ, μορφολογία.</a:t>
            </a:r>
          </a:p>
          <a:p>
            <a:pPr eaLnBrk="1" hangingPunct="1"/>
            <a:r>
              <a:rPr lang="el-GR" altLang="el-GR" sz="2400" dirty="0" smtClean="0"/>
              <a:t>Δείκτες διάγνωση και κατάταξη.</a:t>
            </a:r>
          </a:p>
          <a:p>
            <a:pPr eaLnBrk="1" hangingPunct="1"/>
            <a:r>
              <a:rPr lang="el-GR" altLang="el-GR" sz="2400" dirty="0" smtClean="0"/>
              <a:t>Σίδηρος, </a:t>
            </a:r>
            <a:r>
              <a:rPr lang="el-GR" altLang="el-GR" sz="2400" dirty="0" err="1" smtClean="0"/>
              <a:t>φερριτίνη</a:t>
            </a:r>
            <a:r>
              <a:rPr lang="el-GR" altLang="el-GR" sz="2400" dirty="0" smtClean="0"/>
              <a:t>, Β12, </a:t>
            </a:r>
            <a:r>
              <a:rPr lang="el-GR" altLang="el-GR" sz="2400" dirty="0" err="1" smtClean="0"/>
              <a:t>φυλλικό</a:t>
            </a:r>
            <a:r>
              <a:rPr lang="el-GR" altLang="el-GR" sz="2400" dirty="0" smtClean="0"/>
              <a:t> οξύ, </a:t>
            </a:r>
            <a:r>
              <a:rPr lang="en-US" altLang="el-GR" sz="2400" dirty="0" smtClean="0"/>
              <a:t>Coombs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Υποστηρικτική αγωγή.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26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err="1"/>
              <a:t>Παθοφυσιολογική</a:t>
            </a:r>
            <a:r>
              <a:rPr lang="el-GR" dirty="0"/>
              <a:t> Ταξινόμηση Αναιμίας </a:t>
            </a:r>
            <a:r>
              <a:rPr lang="el-GR" sz="3000" b="0" dirty="0" smtClean="0"/>
              <a:t>3/7</a:t>
            </a:r>
            <a:endParaRPr lang="el-GR" dirty="0"/>
          </a:p>
        </p:txBody>
      </p:sp>
      <p:sp>
        <p:nvSpPr>
          <p:cNvPr id="6" name="Θέση περιεχομένου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l-GR" b="1" dirty="0" smtClean="0"/>
              <a:t>Α. Μειωμένη παραγωγή </a:t>
            </a:r>
            <a:r>
              <a:rPr lang="en-US" b="1" dirty="0" smtClean="0"/>
              <a:t>RBCs</a:t>
            </a:r>
            <a:endParaRPr lang="el-GR" b="1" dirty="0"/>
          </a:p>
          <a:p>
            <a:pPr marL="457200" indent="-457200">
              <a:buFont typeface="+mj-lt"/>
              <a:buAutoNum type="arabicPeriod" startAt="3"/>
              <a:defRPr/>
            </a:pPr>
            <a:r>
              <a:rPr lang="el-GR" b="1" dirty="0" smtClean="0"/>
              <a:t>Διαταραχή σύνθεσης </a:t>
            </a:r>
            <a:r>
              <a:rPr lang="el-GR" b="1" dirty="0" err="1" smtClean="0"/>
              <a:t>νουκλεϊνικών</a:t>
            </a:r>
            <a:r>
              <a:rPr lang="el-GR" b="1" dirty="0" smtClean="0"/>
              <a:t> οξέων</a:t>
            </a:r>
          </a:p>
          <a:p>
            <a:pPr>
              <a:defRPr/>
            </a:pPr>
            <a:r>
              <a:rPr lang="el-GR" dirty="0" err="1" smtClean="0"/>
              <a:t>Μεγαλοβλαστική</a:t>
            </a:r>
            <a:r>
              <a:rPr lang="el-GR" dirty="0" smtClean="0"/>
              <a:t> αναιμία (Β12, </a:t>
            </a:r>
            <a:r>
              <a:rPr lang="el-GR" dirty="0" err="1" smtClean="0"/>
              <a:t>φυλλικό</a:t>
            </a:r>
            <a:r>
              <a:rPr lang="el-GR" dirty="0" smtClean="0"/>
              <a:t> οξύ, συγγενείς διαταραχές κοβαλαμίνης ή </a:t>
            </a:r>
            <a:r>
              <a:rPr lang="el-GR" dirty="0" err="1" smtClean="0"/>
              <a:t>φυλλικού</a:t>
            </a:r>
            <a:r>
              <a:rPr lang="el-GR" dirty="0" smtClean="0"/>
              <a:t>, φάρμακα, </a:t>
            </a:r>
            <a:r>
              <a:rPr lang="el-GR" dirty="0" err="1" smtClean="0"/>
              <a:t>ομοκυστινουρία</a:t>
            </a:r>
            <a:r>
              <a:rPr lang="el-GR" dirty="0" smtClean="0"/>
              <a:t>).</a:t>
            </a:r>
          </a:p>
          <a:p>
            <a:pPr>
              <a:defRPr/>
            </a:pPr>
            <a:r>
              <a:rPr lang="el-GR" dirty="0" smtClean="0"/>
              <a:t>Διαταραχές μεταβολισμού </a:t>
            </a:r>
            <a:r>
              <a:rPr lang="el-GR" dirty="0" err="1" smtClean="0"/>
              <a:t>πουρινών</a:t>
            </a:r>
            <a:r>
              <a:rPr lang="el-GR" dirty="0" smtClean="0"/>
              <a:t>/</a:t>
            </a:r>
            <a:r>
              <a:rPr lang="el-GR" dirty="0" err="1" smtClean="0"/>
              <a:t>πυραμιδινών</a:t>
            </a:r>
            <a:r>
              <a:rPr lang="el-GR" dirty="0" smtClean="0"/>
              <a:t> (σύνδρομο </a:t>
            </a:r>
            <a:r>
              <a:rPr lang="en-US" dirty="0" err="1" smtClean="0"/>
              <a:t>Lesh-Nyhan</a:t>
            </a:r>
            <a:r>
              <a:rPr lang="en-US" dirty="0" smtClean="0"/>
              <a:t>, </a:t>
            </a:r>
            <a:r>
              <a:rPr lang="el-GR" dirty="0" err="1" smtClean="0"/>
              <a:t>οροτική</a:t>
            </a:r>
            <a:r>
              <a:rPr lang="el-GR" dirty="0" smtClean="0"/>
              <a:t> </a:t>
            </a:r>
            <a:r>
              <a:rPr lang="el-GR" dirty="0" err="1" smtClean="0"/>
              <a:t>οξυουρία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err="1"/>
              <a:t>Παθοφυσιολογική</a:t>
            </a:r>
            <a:r>
              <a:rPr lang="el-GR" dirty="0"/>
              <a:t> Ταξινόμηση Αναιμίας </a:t>
            </a:r>
            <a:r>
              <a:rPr lang="el-GR" sz="3000" b="0" dirty="0" smtClean="0"/>
              <a:t>4/7</a:t>
            </a:r>
            <a:endParaRPr lang="el-GR" dirty="0"/>
          </a:p>
        </p:txBody>
      </p:sp>
      <p:sp>
        <p:nvSpPr>
          <p:cNvPr id="6" name="Θέση περιεχομένου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l-GR" b="1" dirty="0" smtClean="0"/>
              <a:t>Α. Μειωμένη παραγωγή </a:t>
            </a:r>
            <a:r>
              <a:rPr lang="en-US" b="1" dirty="0" smtClean="0"/>
              <a:t>RBCs</a:t>
            </a:r>
            <a:endParaRPr lang="el-GR" b="1" dirty="0" smtClean="0"/>
          </a:p>
          <a:p>
            <a:pPr marL="457200" indent="-457200">
              <a:buFont typeface="+mj-lt"/>
              <a:buAutoNum type="arabicPeriod" startAt="4"/>
              <a:defRPr/>
            </a:pPr>
            <a:r>
              <a:rPr lang="el-GR" b="1" dirty="0" smtClean="0"/>
              <a:t>Διαταραχή σύνθεσης αιμοσφαιρίνης</a:t>
            </a:r>
          </a:p>
          <a:p>
            <a:pPr>
              <a:defRPr/>
            </a:pPr>
            <a:r>
              <a:rPr lang="el-GR" dirty="0" smtClean="0"/>
              <a:t>Σιδηροπενική αναιμία.</a:t>
            </a:r>
            <a:endParaRPr lang="el-GR" dirty="0"/>
          </a:p>
          <a:p>
            <a:pPr>
              <a:defRPr/>
            </a:pPr>
            <a:r>
              <a:rPr lang="el-GR" dirty="0" smtClean="0"/>
              <a:t>Συγγενείς διαταραχές μεταβολισμού σιδήρου.</a:t>
            </a:r>
            <a:endParaRPr lang="el-GR" dirty="0"/>
          </a:p>
          <a:p>
            <a:pPr>
              <a:defRPr/>
            </a:pPr>
            <a:r>
              <a:rPr lang="el-GR" dirty="0" err="1" smtClean="0"/>
              <a:t>Πορφυρίες</a:t>
            </a:r>
            <a:r>
              <a:rPr lang="el-GR" dirty="0" smtClean="0"/>
              <a:t>.</a:t>
            </a:r>
            <a:endParaRPr lang="el-GR" dirty="0"/>
          </a:p>
          <a:p>
            <a:pPr>
              <a:defRPr/>
            </a:pPr>
            <a:r>
              <a:rPr lang="el-GR" dirty="0" smtClean="0"/>
              <a:t>Θαλασσαιμίες.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pPr>
              <a:defRPr/>
            </a:pPr>
            <a:r>
              <a:rPr lang="el-GR" dirty="0" err="1"/>
              <a:t>Παθοφυσιολογική</a:t>
            </a:r>
            <a:r>
              <a:rPr lang="el-GR" dirty="0"/>
              <a:t> Ταξινόμηση Αναιμίας </a:t>
            </a:r>
            <a:r>
              <a:rPr lang="el-GR" sz="3000" b="0" dirty="0" smtClean="0"/>
              <a:t>5/7</a:t>
            </a:r>
            <a:endParaRPr lang="el-GR" dirty="0"/>
          </a:p>
        </p:txBody>
      </p:sp>
      <p:sp>
        <p:nvSpPr>
          <p:cNvPr id="6" name="Θέση περιεχομένου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l-GR" b="1" dirty="0" smtClean="0"/>
              <a:t>Β. Αυξημένη καταστροφή </a:t>
            </a:r>
            <a:r>
              <a:rPr lang="en-US" b="1" dirty="0" smtClean="0"/>
              <a:t>RBCs</a:t>
            </a:r>
            <a:endParaRPr lang="el-GR" b="1" dirty="0" smtClean="0"/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el-GR" b="1" dirty="0" err="1" smtClean="0"/>
              <a:t>Αιμόλυση</a:t>
            </a:r>
            <a:r>
              <a:rPr lang="el-GR" b="1" dirty="0" smtClean="0"/>
              <a:t> από ενδογενή </a:t>
            </a:r>
            <a:r>
              <a:rPr lang="el-GR" b="1" dirty="0" err="1" smtClean="0"/>
              <a:t>ερυθροκυτταρικά</a:t>
            </a:r>
            <a:r>
              <a:rPr lang="el-GR" b="1" dirty="0" smtClean="0"/>
              <a:t> αίτια</a:t>
            </a:r>
          </a:p>
          <a:p>
            <a:pPr>
              <a:defRPr/>
            </a:pPr>
            <a:r>
              <a:rPr lang="el-GR" dirty="0" smtClean="0"/>
              <a:t>Διαταραχή μεμβράνης (κληρονομική </a:t>
            </a:r>
            <a:r>
              <a:rPr lang="el-GR" dirty="0" err="1" smtClean="0"/>
              <a:t>σφαιροκυττάρωση</a:t>
            </a:r>
            <a:r>
              <a:rPr lang="el-GR" dirty="0" smtClean="0"/>
              <a:t>, </a:t>
            </a:r>
            <a:r>
              <a:rPr lang="el-GR" dirty="0" err="1" smtClean="0"/>
              <a:t>ελλειπτοκυττάρωση</a:t>
            </a:r>
            <a:r>
              <a:rPr lang="el-GR" dirty="0" smtClean="0"/>
              <a:t>, </a:t>
            </a:r>
            <a:r>
              <a:rPr lang="el-GR" dirty="0" err="1" smtClean="0"/>
              <a:t>πυροποικιλοκυττάρωση</a:t>
            </a:r>
            <a:r>
              <a:rPr lang="el-GR" dirty="0" smtClean="0"/>
              <a:t>, </a:t>
            </a:r>
            <a:r>
              <a:rPr lang="el-GR" dirty="0" err="1" smtClean="0"/>
              <a:t>αβηταλιποπρωτεϊναιμία</a:t>
            </a:r>
            <a:r>
              <a:rPr lang="el-GR" dirty="0" smtClean="0"/>
              <a:t> κ.α.).</a:t>
            </a:r>
          </a:p>
          <a:p>
            <a:pPr>
              <a:defRPr/>
            </a:pPr>
            <a:r>
              <a:rPr lang="el-GR" dirty="0" smtClean="0"/>
              <a:t>Διαταραχή αιμοσφαιρίνης (δρεπανοκυτταρική, ασταθείς </a:t>
            </a:r>
            <a:r>
              <a:rPr lang="el-GR" dirty="0" err="1" smtClean="0"/>
              <a:t>αιμοσφαιρίνες</a:t>
            </a:r>
            <a:r>
              <a:rPr lang="el-GR" dirty="0" smtClean="0"/>
              <a:t>).</a:t>
            </a:r>
          </a:p>
          <a:p>
            <a:pPr>
              <a:defRPr/>
            </a:pPr>
            <a:r>
              <a:rPr lang="el-GR" dirty="0" smtClean="0"/>
              <a:t>Διαταραχή </a:t>
            </a:r>
            <a:r>
              <a:rPr lang="el-GR" dirty="0" err="1" smtClean="0"/>
              <a:t>ερυθροκυτταρικού</a:t>
            </a:r>
            <a:r>
              <a:rPr lang="el-GR" dirty="0" smtClean="0"/>
              <a:t> μεταβολισμού (έλλειψη </a:t>
            </a:r>
            <a:r>
              <a:rPr lang="en-US" dirty="0" smtClean="0"/>
              <a:t>G6PD, </a:t>
            </a:r>
            <a:r>
              <a:rPr lang="el-GR" dirty="0" err="1" smtClean="0"/>
              <a:t>πυροσταφιλικής</a:t>
            </a:r>
            <a:r>
              <a:rPr lang="el-GR" dirty="0" smtClean="0"/>
              <a:t> </a:t>
            </a:r>
            <a:r>
              <a:rPr lang="el-GR" dirty="0" err="1" smtClean="0"/>
              <a:t>κινάσης</a:t>
            </a:r>
            <a:r>
              <a:rPr lang="el-GR" dirty="0" smtClean="0"/>
              <a:t>, άλλες διαταραχές </a:t>
            </a:r>
            <a:r>
              <a:rPr lang="el-GR" dirty="0" err="1" smtClean="0"/>
              <a:t>γλυκόλυσης</a:t>
            </a:r>
            <a:r>
              <a:rPr lang="el-GR" dirty="0" smtClean="0"/>
              <a:t> και οδού </a:t>
            </a:r>
            <a:r>
              <a:rPr lang="el-GR" dirty="0" err="1" smtClean="0"/>
              <a:t>μονοφωσφορικής</a:t>
            </a:r>
            <a:r>
              <a:rPr lang="el-GR" dirty="0" smtClean="0"/>
              <a:t> </a:t>
            </a:r>
            <a:r>
              <a:rPr lang="el-GR" dirty="0" err="1" smtClean="0"/>
              <a:t>εξόζης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7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pPr>
              <a:defRPr/>
            </a:pPr>
            <a:r>
              <a:rPr lang="el-GR" dirty="0" err="1"/>
              <a:t>Παθοφυσιολογική</a:t>
            </a:r>
            <a:r>
              <a:rPr lang="el-GR" dirty="0"/>
              <a:t> Ταξινόμηση Αναιμίας </a:t>
            </a:r>
            <a:r>
              <a:rPr lang="el-GR" sz="3000" b="0" dirty="0" smtClean="0"/>
              <a:t>6/7</a:t>
            </a:r>
            <a:endParaRPr lang="el-GR" sz="3200" dirty="0"/>
          </a:p>
        </p:txBody>
      </p:sp>
      <p:sp>
        <p:nvSpPr>
          <p:cNvPr id="6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54461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l-GR" sz="2200" b="1" dirty="0" smtClean="0"/>
              <a:t>Β. Αυξημένη καταστροφή </a:t>
            </a:r>
            <a:r>
              <a:rPr lang="en-US" sz="2200" b="1" dirty="0" smtClean="0"/>
              <a:t>RBCs</a:t>
            </a:r>
            <a:endParaRPr lang="el-GR" sz="2200" b="1" dirty="0" smtClean="0"/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el-GR" sz="2200" b="1" dirty="0" err="1" smtClean="0"/>
              <a:t>Αιμόλυση</a:t>
            </a:r>
            <a:r>
              <a:rPr lang="el-GR" sz="2200" b="1" dirty="0" smtClean="0"/>
              <a:t> από εξωγενή </a:t>
            </a:r>
            <a:r>
              <a:rPr lang="el-GR" sz="2200" b="1" dirty="0" err="1" smtClean="0"/>
              <a:t>ερυθροκυτταρικά</a:t>
            </a:r>
            <a:r>
              <a:rPr lang="el-GR" sz="2200" b="1" dirty="0" smtClean="0"/>
              <a:t> αίτια</a:t>
            </a:r>
          </a:p>
          <a:p>
            <a:pPr>
              <a:defRPr/>
            </a:pPr>
            <a:r>
              <a:rPr lang="el-GR" sz="2200" b="1" dirty="0" smtClean="0"/>
              <a:t>Μηχανική </a:t>
            </a:r>
            <a:r>
              <a:rPr lang="el-GR" sz="2200" b="1" dirty="0" err="1" smtClean="0"/>
              <a:t>μικροαγγειοπάθεια</a:t>
            </a:r>
            <a:r>
              <a:rPr lang="el-GR" sz="2200" b="1" dirty="0" smtClean="0"/>
              <a:t> </a:t>
            </a:r>
            <a:r>
              <a:rPr lang="el-GR" sz="2200" dirty="0" smtClean="0"/>
              <a:t>(</a:t>
            </a:r>
            <a:r>
              <a:rPr lang="el-GR" sz="2200" dirty="0" err="1" smtClean="0"/>
              <a:t>θρομβωτική</a:t>
            </a:r>
            <a:r>
              <a:rPr lang="el-GR" sz="2200" dirty="0" smtClean="0"/>
              <a:t> </a:t>
            </a:r>
            <a:r>
              <a:rPr lang="el-GR" sz="2200" dirty="0" err="1" smtClean="0"/>
              <a:t>θρομβοπενική</a:t>
            </a:r>
            <a:r>
              <a:rPr lang="el-GR" sz="2200" dirty="0" smtClean="0"/>
              <a:t> πορφύρα, αιμολυτικό ουραιμικό σύνδρομο, μεταλλικές καρδιακές βαλβίδες, </a:t>
            </a:r>
            <a:r>
              <a:rPr lang="el-GR" sz="2200" dirty="0" err="1" smtClean="0"/>
              <a:t>αδενοκαρκίνωμα</a:t>
            </a:r>
            <a:r>
              <a:rPr lang="el-GR" sz="2200" dirty="0" smtClean="0"/>
              <a:t>, διάχυτη </a:t>
            </a:r>
            <a:r>
              <a:rPr lang="el-GR" sz="2200" dirty="0" err="1" smtClean="0"/>
              <a:t>ενδοαγγειακή</a:t>
            </a:r>
            <a:r>
              <a:rPr lang="el-GR" sz="2200" dirty="0" smtClean="0"/>
              <a:t> πήξη, </a:t>
            </a:r>
            <a:r>
              <a:rPr lang="el-GR" sz="2200" dirty="0" err="1" smtClean="0"/>
              <a:t>αγγειίτιδες</a:t>
            </a:r>
            <a:r>
              <a:rPr lang="el-GR" sz="2200" dirty="0" smtClean="0"/>
              <a:t>, εγκαύματα).</a:t>
            </a:r>
          </a:p>
          <a:p>
            <a:pPr>
              <a:defRPr/>
            </a:pPr>
            <a:r>
              <a:rPr lang="el-GR" sz="2200" b="1" dirty="0" smtClean="0"/>
              <a:t>Λοιμώξεις</a:t>
            </a:r>
            <a:r>
              <a:rPr lang="el-GR" sz="2200" dirty="0" smtClean="0"/>
              <a:t> (ελονοσία, λεϊσμανίαση, τοξοπλάσμωση, τυφοειδής πυρετός, </a:t>
            </a:r>
            <a:r>
              <a:rPr lang="el-GR" sz="2200" dirty="0" err="1" smtClean="0"/>
              <a:t>μπαμπεσίωση</a:t>
            </a:r>
            <a:r>
              <a:rPr lang="el-GR" sz="2200" dirty="0" smtClean="0"/>
              <a:t>, </a:t>
            </a:r>
            <a:r>
              <a:rPr lang="el-GR" sz="2200" dirty="0" err="1" smtClean="0"/>
              <a:t>κλωστηριδιακή</a:t>
            </a:r>
            <a:r>
              <a:rPr lang="el-GR" sz="2200" dirty="0" smtClean="0"/>
              <a:t> λοίμωξη).</a:t>
            </a:r>
          </a:p>
          <a:p>
            <a:pPr>
              <a:defRPr/>
            </a:pPr>
            <a:r>
              <a:rPr lang="el-GR" sz="2200" b="1" dirty="0" smtClean="0"/>
              <a:t>Άλλα αίτια </a:t>
            </a:r>
            <a:r>
              <a:rPr lang="el-GR" sz="2200" dirty="0" smtClean="0"/>
              <a:t>(ουραιμία, </a:t>
            </a:r>
            <a:r>
              <a:rPr lang="el-GR" sz="2200" dirty="0" err="1" smtClean="0"/>
              <a:t>υποφωσφαταιμία</a:t>
            </a:r>
            <a:r>
              <a:rPr lang="el-GR" sz="2200" dirty="0" smtClean="0"/>
              <a:t>, φάρμακα, δηλητήρια).</a:t>
            </a:r>
          </a:p>
          <a:p>
            <a:pPr>
              <a:defRPr/>
            </a:pPr>
            <a:r>
              <a:rPr lang="el-GR" sz="2200" b="1" dirty="0" smtClean="0"/>
              <a:t>Άνοση</a:t>
            </a:r>
            <a:r>
              <a:rPr lang="el-GR" sz="2200" dirty="0" smtClean="0"/>
              <a:t> (ΑΑΑ, φάρμακα, αγγειίτιδα, </a:t>
            </a:r>
            <a:r>
              <a:rPr lang="el-GR" sz="2200" dirty="0" err="1" smtClean="0"/>
              <a:t>λεμφοϋπερπλαστικά</a:t>
            </a:r>
            <a:r>
              <a:rPr lang="el-GR" sz="2200" dirty="0" smtClean="0"/>
              <a:t> σύνδρομα).</a:t>
            </a:r>
          </a:p>
          <a:p>
            <a:pPr>
              <a:defRPr/>
            </a:pPr>
            <a:r>
              <a:rPr lang="el-GR" sz="2200" b="1" dirty="0" err="1" smtClean="0"/>
              <a:t>Υπερσπληνισμός</a:t>
            </a:r>
            <a:r>
              <a:rPr lang="el-GR" sz="2200" b="1" dirty="0" smtClean="0"/>
              <a:t>.</a:t>
            </a:r>
          </a:p>
          <a:p>
            <a:pPr marL="457200" indent="-457200">
              <a:buFont typeface="+mj-lt"/>
              <a:buAutoNum type="arabicPeriod" startAt="3"/>
              <a:defRPr/>
            </a:pPr>
            <a:r>
              <a:rPr lang="el-GR" sz="2200" b="1" dirty="0" smtClean="0"/>
              <a:t>Απώλεια αίματος.</a:t>
            </a:r>
          </a:p>
          <a:p>
            <a:pPr marL="0" indent="0">
              <a:buFont typeface="Arial" charset="0"/>
              <a:buNone/>
              <a:defRPr/>
            </a:pPr>
            <a:endParaRPr lang="el-GR" sz="2200" b="1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pPr>
              <a:defRPr/>
            </a:pPr>
            <a:r>
              <a:rPr lang="el-GR" dirty="0" err="1"/>
              <a:t>Παθοφυσιολογική</a:t>
            </a:r>
            <a:r>
              <a:rPr lang="el-GR" dirty="0"/>
              <a:t> Ταξινόμηση Αναιμίας </a:t>
            </a:r>
            <a:r>
              <a:rPr lang="el-GR" sz="3000" b="0" dirty="0" smtClean="0"/>
              <a:t>7/7</a:t>
            </a:r>
            <a:endParaRPr lang="el-GR" dirty="0"/>
          </a:p>
        </p:txBody>
      </p:sp>
      <p:sp>
        <p:nvSpPr>
          <p:cNvPr id="6" name="Θέση περιεχομένου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l-GR" b="1" dirty="0" smtClean="0"/>
              <a:t>Γ. Σχετική αναιμία</a:t>
            </a:r>
          </a:p>
          <a:p>
            <a:pPr marL="0" indent="0">
              <a:buFont typeface="Arial" charset="0"/>
              <a:buNone/>
              <a:defRPr/>
            </a:pPr>
            <a:r>
              <a:rPr lang="el-GR" b="1" dirty="0" smtClean="0"/>
              <a:t>Αύξηση όγκο πλάσματος</a:t>
            </a:r>
            <a:endParaRPr lang="el-GR" b="1" dirty="0"/>
          </a:p>
          <a:p>
            <a:pPr>
              <a:defRPr/>
            </a:pPr>
            <a:r>
              <a:rPr lang="el-GR" dirty="0" smtClean="0"/>
              <a:t>Κύηση</a:t>
            </a:r>
            <a:endParaRPr lang="el-GR" dirty="0"/>
          </a:p>
          <a:p>
            <a:pPr>
              <a:defRPr/>
            </a:pPr>
            <a:r>
              <a:rPr lang="el-GR" dirty="0" err="1" smtClean="0"/>
              <a:t>Υπεργαμμασφαιριναιμία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ΙΙ </a:t>
            </a:r>
            <a:r>
              <a:rPr lang="el-GR" sz="2000"/>
              <a:t>(Θ). </a:t>
            </a:r>
            <a:r>
              <a:rPr lang="el-GR" sz="2000" dirty="0" smtClean="0"/>
              <a:t>Ενότητα 2</a:t>
            </a:r>
            <a:r>
              <a:rPr lang="en-US" sz="2000" dirty="0" smtClean="0"/>
              <a:t>:</a:t>
            </a:r>
            <a:r>
              <a:rPr lang="el-GR" sz="2000" dirty="0"/>
              <a:t> Διαφορική διάγνωση αναιμίας».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9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mtClean="0"/>
              <a:t>Ορισμός Αναιμίας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Ελάττωση πυκνότητας αιμοσφαιρίνης.</a:t>
            </a:r>
          </a:p>
          <a:p>
            <a:pPr eaLnBrk="1" hangingPunct="1"/>
            <a:r>
              <a:rPr lang="el-GR" altLang="el-GR" sz="2400" dirty="0" smtClean="0"/>
              <a:t>Φύλο, ηλικία.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64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mtClean="0"/>
              <a:t>Παθοφυσιολογία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Μειωμένα ερυθροκύτταρα.</a:t>
            </a:r>
          </a:p>
          <a:p>
            <a:pPr eaLnBrk="1" hangingPunct="1"/>
            <a:r>
              <a:rPr lang="el-GR" altLang="el-GR" sz="2400" dirty="0" err="1" smtClean="0"/>
              <a:t>Υποξία</a:t>
            </a:r>
            <a:r>
              <a:rPr lang="el-GR" altLang="el-GR" sz="2400" dirty="0" smtClean="0"/>
              <a:t> στους ιστούς.</a:t>
            </a:r>
          </a:p>
          <a:p>
            <a:pPr eaLnBrk="1" hangingPunct="1"/>
            <a:r>
              <a:rPr lang="el-GR" altLang="el-GR" sz="2400" dirty="0" smtClean="0"/>
              <a:t>Φυσιολογική μεταφορά </a:t>
            </a:r>
            <a:r>
              <a:rPr lang="en-US" altLang="el-GR" sz="2400" dirty="0" smtClean="0"/>
              <a:t>CO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και</a:t>
            </a:r>
            <a:r>
              <a:rPr lang="en-US" altLang="el-GR" sz="2400" dirty="0" smtClean="0"/>
              <a:t> NO</a:t>
            </a:r>
            <a:r>
              <a:rPr lang="el-GR" altLang="el-GR" sz="2400" dirty="0" smtClean="0"/>
              <a:t>.</a:t>
            </a:r>
          </a:p>
          <a:p>
            <a:pPr eaLnBrk="1" hangingPunct="1"/>
            <a:r>
              <a:rPr lang="en-US" altLang="el-GR" sz="2400" dirty="0" smtClean="0"/>
              <a:t>Hypoxia inducible transcription factor (HIF)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/>
            <a:r>
              <a:rPr lang="en-US" altLang="el-GR" sz="2400" dirty="0" smtClean="0"/>
              <a:t>HIF + 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= off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/>
            <a:r>
              <a:rPr lang="en-US" altLang="el-GR" sz="2400" dirty="0" smtClean="0"/>
              <a:t>HIF </a:t>
            </a:r>
            <a:r>
              <a:rPr lang="el-GR" altLang="el-GR" sz="2400" dirty="0" smtClean="0"/>
              <a:t>διαμεσολαβητής παραγωγής Ε</a:t>
            </a:r>
            <a:r>
              <a:rPr lang="en-US" altLang="el-GR" sz="2400" dirty="0" err="1" smtClean="0"/>
              <a:t>po</a:t>
            </a:r>
            <a:r>
              <a:rPr lang="el-GR" altLang="el-GR" sz="24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206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Υποξία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6082" name="Picture 2" descr="media/imag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961"/>
            <a:ext cx="82296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296344" y="645439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intechopen.com</a:t>
            </a:r>
            <a:endParaRPr lang="el-GR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708920"/>
            <a:ext cx="8229600" cy="908720"/>
          </a:xfrm>
          <a:ln>
            <a:solidFill>
              <a:srgbClr val="004A82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z="4000" dirty="0" err="1" smtClean="0"/>
              <a:t>Αντιρροπιστικοί</a:t>
            </a:r>
            <a:r>
              <a:rPr lang="el-GR" altLang="el-GR" sz="4000" dirty="0" smtClean="0"/>
              <a:t> Μηχανισμοί της </a:t>
            </a:r>
            <a:r>
              <a:rPr lang="el-GR" altLang="el-GR" sz="4000" dirty="0" err="1" smtClean="0"/>
              <a:t>Υποξίας</a:t>
            </a:r>
            <a:endParaRPr lang="el-GR" altLang="el-GR" sz="40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471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mtClean="0"/>
              <a:t>Αύξηση της </a:t>
            </a:r>
            <a:r>
              <a:rPr lang="en-US" altLang="el-GR" smtClean="0"/>
              <a:t>Epo</a:t>
            </a:r>
            <a:endParaRPr lang="el-GR" altLang="el-GR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err="1" smtClean="0"/>
              <a:t>Υποξία</a:t>
            </a:r>
            <a:r>
              <a:rPr lang="el-GR" altLang="el-GR" sz="2400" dirty="0" smtClean="0"/>
              <a:t> ενεργοποίηση </a:t>
            </a:r>
            <a:r>
              <a:rPr lang="en-US" altLang="el-GR" sz="2400" dirty="0" smtClean="0"/>
              <a:t>HIF </a:t>
            </a:r>
            <a:r>
              <a:rPr lang="el-GR" altLang="el-GR" sz="2400" dirty="0" smtClean="0"/>
              <a:t>= παραγωγή Ε</a:t>
            </a:r>
            <a:r>
              <a:rPr lang="en-US" altLang="el-GR" sz="2400" dirty="0" err="1" smtClean="0"/>
              <a:t>po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1000 φορές στο πλάσμα.</a:t>
            </a:r>
          </a:p>
          <a:p>
            <a:pPr eaLnBrk="1" hangingPunct="1"/>
            <a:r>
              <a:rPr lang="el-GR" altLang="el-GR" sz="2400" dirty="0" smtClean="0"/>
              <a:t>6-8 φορές στο μυελό των οστών.</a:t>
            </a:r>
          </a:p>
          <a:p>
            <a:pPr eaLnBrk="1" hangingPunct="1"/>
            <a:r>
              <a:rPr lang="en-US" altLang="el-GR" sz="2400" dirty="0" err="1" smtClean="0"/>
              <a:t>Epo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αύξηση ΔΕΚ.</a:t>
            </a:r>
          </a:p>
          <a:p>
            <a:pPr eaLnBrk="1" hangingPunct="1"/>
            <a:r>
              <a:rPr lang="el-GR" altLang="el-GR" sz="2400" dirty="0" smtClean="0"/>
              <a:t>Αύξηση ΔΕΚ αύξηση </a:t>
            </a:r>
            <a:r>
              <a:rPr lang="en-US" altLang="el-GR" sz="2400" dirty="0" smtClean="0"/>
              <a:t>RBCs</a:t>
            </a:r>
            <a:r>
              <a:rPr lang="el-GR" altLang="el-GR" sz="24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52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57</TotalTime>
  <Words>2126</Words>
  <Application>Microsoft Office PowerPoint</Application>
  <PresentationFormat>Προβολή στην οθόνη (4:3)</PresentationFormat>
  <Paragraphs>533</Paragraphs>
  <Slides>51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7</vt:i4>
      </vt:variant>
      <vt:variant>
        <vt:lpstr>Τίτλοι διαφανειών</vt:lpstr>
      </vt:variant>
      <vt:variant>
        <vt:i4>51</vt:i4>
      </vt:variant>
    </vt:vector>
  </HeadingPairs>
  <TitlesOfParts>
    <vt:vector size="58" baseType="lpstr">
      <vt:lpstr>OC_template</vt:lpstr>
      <vt:lpstr>template</vt:lpstr>
      <vt:lpstr>1_template</vt:lpstr>
      <vt:lpstr>2_template</vt:lpstr>
      <vt:lpstr>3_template</vt:lpstr>
      <vt:lpstr>4_template</vt:lpstr>
      <vt:lpstr>OC_template_updated</vt:lpstr>
      <vt:lpstr>Αιματολογία ΙΙ (Θ)</vt:lpstr>
      <vt:lpstr>Αίτια Αναιμίας 1/2</vt:lpstr>
      <vt:lpstr>Αίτια Αναιμίας 2/2</vt:lpstr>
      <vt:lpstr>Στοιχεία-Κλειδιά </vt:lpstr>
      <vt:lpstr>Ορισμός Αναιμίας</vt:lpstr>
      <vt:lpstr>Παθοφυσιολογία</vt:lpstr>
      <vt:lpstr>Υποξία </vt:lpstr>
      <vt:lpstr>Αντιρροπιστικοί Μηχανισμοί της Υποξίας</vt:lpstr>
      <vt:lpstr>Αύξηση της Epo</vt:lpstr>
      <vt:lpstr>Μείωση Συγγένειας Hb με Ο2</vt:lpstr>
      <vt:lpstr>Μειωμένη Κατανάλωση Ο2</vt:lpstr>
      <vt:lpstr>Γλυκόλυση</vt:lpstr>
      <vt:lpstr>Ανακατανομή Αιμάτωσης Ιστών</vt:lpstr>
      <vt:lpstr>Αύξηση Καρδιακής Παροχής</vt:lpstr>
      <vt:lpstr>Αύξηση Ρυθμού Αναπνοής</vt:lpstr>
      <vt:lpstr>Διαγνωστική Προσέγγιση Ασθενή</vt:lpstr>
      <vt:lpstr>Πληροφορίες Ιστορικού</vt:lpstr>
      <vt:lpstr>Κλινική Εικόνα</vt:lpstr>
      <vt:lpstr>Εργαστηριακά Ευρήματα</vt:lpstr>
      <vt:lpstr>Εξέταση Μυελού των Οστών</vt:lpstr>
      <vt:lpstr>Άλλες Εξετάσεις 1/2</vt:lpstr>
      <vt:lpstr>Άλλες Εξετάσεις 2/2</vt:lpstr>
      <vt:lpstr>Αλγοριθμική Προσέγγιση</vt:lpstr>
      <vt:lpstr>Μικροκυτταρική Αναιμία (ΜCV) 1/2</vt:lpstr>
      <vt:lpstr>Μικροκυτταρική Αναιμία (ΜCV) 2/2</vt:lpstr>
      <vt:lpstr>Απροσδιόριστα αποτελέσματα</vt:lpstr>
      <vt:lpstr>Ορθρόχρωμη ορθροκυτταρική </vt:lpstr>
      <vt:lpstr>Δείκτες μεταβολισμού σιδήρου Λειτουργία ήπατος, νεφρών, θυροειδή αδένα</vt:lpstr>
      <vt:lpstr>Οστεομυελική βιοψία </vt:lpstr>
      <vt:lpstr>Μακροκυτταρική Αναιμία (MCV &gt; 100fl)</vt:lpstr>
      <vt:lpstr>Μεγαλοβλαστική αναιμία </vt:lpstr>
      <vt:lpstr>Αιμολυτική αναιμία (ΑΑ)</vt:lpstr>
      <vt:lpstr>Χωρίς χαρακτηριστικά ευρήματα </vt:lpstr>
      <vt:lpstr>Ανοσολογικής αρχής (ΑΑ)</vt:lpstr>
      <vt:lpstr>Αυτοάνοση </vt:lpstr>
      <vt:lpstr>Τύπος αναιμίας βασιζόμενος στο MCV και MCH</vt:lpstr>
      <vt:lpstr>Τύπος αναιμίας βασιζόμενος στο MCV και RDW</vt:lpstr>
      <vt:lpstr>Παθοφυσιολογική Ταξινόμηση Αναιμίας 1/7</vt:lpstr>
      <vt:lpstr>Παθοφυσιολογική Ταξινόμηση Αναιμίας 2/7</vt:lpstr>
      <vt:lpstr>Παθοφυσιολογική Ταξινόμηση Αναιμίας 3/7</vt:lpstr>
      <vt:lpstr>Παθοφυσιολογική Ταξινόμηση Αναιμίας 4/7</vt:lpstr>
      <vt:lpstr>Παθοφυσιολογική Ταξινόμηση Αναιμίας 5/7</vt:lpstr>
      <vt:lpstr>Παθοφυσιολογική Ταξινόμηση Αναιμίας 6/7</vt:lpstr>
      <vt:lpstr>Παθοφυσιολογική Ταξινόμηση Αναιμίας 7/7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 - Θ</dc:title>
  <dc:creator>opencourses@teiath.gr</dc:creator>
  <cp:lastModifiedBy>fkaram2</cp:lastModifiedBy>
  <cp:revision>15</cp:revision>
  <dcterms:created xsi:type="dcterms:W3CDTF">2014-11-15T13:47:30Z</dcterms:created>
  <dcterms:modified xsi:type="dcterms:W3CDTF">2015-03-02T07:36:18Z</dcterms:modified>
</cp:coreProperties>
</file>