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64"/>
  </p:notesMasterIdLst>
  <p:handoutMasterIdLst>
    <p:handoutMasterId r:id="rId65"/>
  </p:handoutMasterIdLst>
  <p:sldIdLst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257" r:id="rId57"/>
    <p:sldId id="262" r:id="rId58"/>
    <p:sldId id="264" r:id="rId59"/>
    <p:sldId id="269" r:id="rId60"/>
    <p:sldId id="270" r:id="rId61"/>
    <p:sldId id="266" r:id="rId62"/>
    <p:sldId id="261" r:id="rId63"/>
  </p:sldIdLst>
  <p:sldSz cx="9144000" cy="6858000" type="screen4x3"/>
  <p:notesSz cx="7104063" cy="10234613"/>
  <p:custDataLst>
    <p:tags r:id="rId6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5185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gs" Target="tags/tag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5/12/2015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5/12/2015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50000">
              <a:schemeClr val="tx1">
                <a:lumMod val="75000"/>
                <a:lumOff val="25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008112"/>
          </a:xfrm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25658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448251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116632"/>
            <a:ext cx="61785" cy="67413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Tracheal_intubatio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radiologyassistant.nl/en/p526bd2e468b8c/lines-and-tubes-in-neonate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racheotomy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wjpcc.com/critical-care/2012/11/8/fatal-dynamic-hyperinflation-secondary-to-a-blood-clot-actin.html" TargetMode="Externa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lideplayer.com/slide/3019052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thoracdis.com/article/viewFile/663/html/4239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thoracdis.com/article/viewFile/663/html/4239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okmedical.com/products/uro_pigtail025_webds/" TargetMode="Externa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logyassistant.nl/en/p526bd2e468b8c/lines-and-tubes-in-neonates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atientsafetyauthority.org/ADVISORIES/AdvisoryLibrary/2006/Dec3(4)/Pages/23.aspx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paedia.org/articles/medical-devices-in-the-thorax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adiopaedia.org/users/doctorjha" TargetMode="External"/><Relationship Id="rId4" Type="http://schemas.openxmlformats.org/officeDocument/2006/relationships/hyperlink" Target="http://radiopaedia.org/users/jayanthmurthy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paedia.org/articles/medical-devices-in-the-thorax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adiopaedia.org/users/doctorjha" TargetMode="External"/><Relationship Id="rId4" Type="http://schemas.openxmlformats.org/officeDocument/2006/relationships/hyperlink" Target="http://radiopaedia.org/users/jayanthmurthy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paedia.org/articles/medical-devices-in-the-thorax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adiopaedia.org/users/doctorjha" TargetMode="External"/><Relationship Id="rId4" Type="http://schemas.openxmlformats.org/officeDocument/2006/relationships/hyperlink" Target="http://radiopaedia.org/users/jayanthmurthy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apps.ero.dk/eccnews/june-2011/wireless-medical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Artificial_cardiac_pacemaker" TargetMode="Externa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mplantable_cardioverter-defibrillator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entricular_assist_device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paedia.org/articles/left-ventricular-assist-device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://radiopaedia.org/users/donna" TargetMode="External"/><Relationship Id="rId4" Type="http://schemas.openxmlformats.org/officeDocument/2006/relationships/hyperlink" Target="http://radiopaedia.org/users/weer06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adiopaedia.org/users/doctorjha" TargetMode="External"/><Relationship Id="rId5" Type="http://schemas.openxmlformats.org/officeDocument/2006/relationships/hyperlink" Target="http://radiopaedia.org/users/jayanthmurthy" TargetMode="External"/><Relationship Id="rId4" Type="http://schemas.openxmlformats.org/officeDocument/2006/relationships/hyperlink" Target="http://radiopaedia.org/articles/medical-devices-in-the-thorax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adiopaedia.org/users/doctorjha" TargetMode="External"/><Relationship Id="rId5" Type="http://schemas.openxmlformats.org/officeDocument/2006/relationships/hyperlink" Target="http://radiopaedia.org/users/jayanthmurthy" TargetMode="External"/><Relationship Id="rId4" Type="http://schemas.openxmlformats.org/officeDocument/2006/relationships/hyperlink" Target="http://radiopaedia.org/articles/medical-devices-in-the-thorax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adiopaedia.org/users/doctorjha" TargetMode="External"/><Relationship Id="rId5" Type="http://schemas.openxmlformats.org/officeDocument/2006/relationships/hyperlink" Target="http://radiopaedia.org/users/jayanthmurthy" TargetMode="External"/><Relationship Id="rId4" Type="http://schemas.openxmlformats.org/officeDocument/2006/relationships/hyperlink" Target="http://radiopaedia.org/articles/medical-devices-in-the-thora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paedia.org/articles/medical-devices-in-the-thorax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adiopaedia.org/users/doctorjha" TargetMode="External"/><Relationship Id="rId4" Type="http://schemas.openxmlformats.org/officeDocument/2006/relationships/hyperlink" Target="http://radiopaedia.org/users/jayanthmurthy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paedia.org/articles/medical-devices-in-the-thorax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adiopaedia.org/users/doctorjha" TargetMode="External"/><Relationship Id="rId4" Type="http://schemas.openxmlformats.org/officeDocument/2006/relationships/hyperlink" Target="http://radiopaedia.org/users/jayanthmurthy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paedia.org/articles/medical-devices-in-the-thorax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adiopaedia.org/users/doctorjha" TargetMode="External"/><Relationship Id="rId4" Type="http://schemas.openxmlformats.org/officeDocument/2006/relationships/hyperlink" Target="http://radiopaedia.org/users/jayanthmurthy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paedia.org/articles/medical-devices-in-the-thorax" TargetMode="External"/><Relationship Id="rId7" Type="http://schemas.openxmlformats.org/officeDocument/2006/relationships/hyperlink" Target="http://www.britannica.com/science/esophageal-cancer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hyperlink" Target="http://radiopaedia.org/users/doctorjha" TargetMode="External"/><Relationship Id="rId4" Type="http://schemas.openxmlformats.org/officeDocument/2006/relationships/hyperlink" Target="http://radiopaedia.org/users/jayanthmurthy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adiopaedia.org/users/doctorjha" TargetMode="External"/><Relationship Id="rId5" Type="http://schemas.openxmlformats.org/officeDocument/2006/relationships/hyperlink" Target="http://radiopaedia.org/users/jayanthmurthy" TargetMode="External"/><Relationship Id="rId4" Type="http://schemas.openxmlformats.org/officeDocument/2006/relationships/hyperlink" Target="http://radiopaedia.org/articles/medical-devices-in-the-thorax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paedia.org/articles/medical-devices-in-the-thorax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adiopaedia.org/users/doctorjha" TargetMode="External"/><Relationship Id="rId4" Type="http://schemas.openxmlformats.org/officeDocument/2006/relationships/hyperlink" Target="http://radiopaedia.org/users/jayanthmurthy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pi.ning.com/files/6YQud7l0RdysaLTHzPDBaN5kPUGv36Q97RJL42X6lS8p3adGpFf2KW0W3PuPBPN*MEMjzITtWpex4ZEeBup1TucpRf-yFAla/GastricLapbandScout.jpg" TargetMode="External"/><Relationship Id="rId5" Type="http://schemas.openxmlformats.org/officeDocument/2006/relationships/image" Target="../media/image47.jpeg"/><Relationship Id="rId4" Type="http://schemas.openxmlformats.org/officeDocument/2006/relationships/hyperlink" Target="http://cheyenneregional.org/sites/weightloss/services/gastric-band/gastric-band-fills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Ureteric_stent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lymedicure.com/?wpccategories=surgery-wound-drainage" TargetMode="External"/><Relationship Id="rId5" Type="http://schemas.openxmlformats.org/officeDocument/2006/relationships/hyperlink" Target="http://www.medisize.com/products.asp?lng=2&amp;cat_type=4&amp;cat_id=49" TargetMode="External"/><Relationship Id="rId4" Type="http://schemas.openxmlformats.org/officeDocument/2006/relationships/image" Target="../media/image5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lostomy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ikiradiography.net/page/Abdominal+Artifacts+and+Devices" TargetMode="External"/><Relationship Id="rId4" Type="http://schemas.openxmlformats.org/officeDocument/2006/relationships/image" Target="../media/image5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rug-Packer_X-Ray.jpg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paedia.org/articles/medical-devices-in-the-abdomen-and-pelvis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hyperlink" Target="http://radiopaedia.org/users/doctorjha" TargetMode="External"/><Relationship Id="rId4" Type="http://schemas.openxmlformats.org/officeDocument/2006/relationships/hyperlink" Target="http://radiopaedia.org/articles/medical-devices-in-the-thorax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paedia.org/articles/medical-devices-in-the-abdomen-and-pelvis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hyperlink" Target="http://radiopaedia.org/users/doctorjha" TargetMode="External"/><Relationship Id="rId4" Type="http://schemas.openxmlformats.org/officeDocument/2006/relationships/hyperlink" Target="http://radiopaedia.org/articles/medical-devices-in-the-thora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ercutaneous_transhepatic_cholangiography" TargetMode="Externa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huranagastrocare.com/biliarystent.html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radiography.net/page/Radiography+of+VP+Shunts" TargetMode="Externa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paedia.org/users/jayanthmurthy" TargetMode="External"/><Relationship Id="rId2" Type="http://schemas.openxmlformats.org/officeDocument/2006/relationships/hyperlink" Target="http://radiopaedia.org/articles/medical-devices-in-the-thora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adiopaedia.org/articles/medical-devices-in-the-abdomen-and-pelvis" TargetMode="External"/><Relationship Id="rId4" Type="http://schemas.openxmlformats.org/officeDocument/2006/relationships/hyperlink" Target="http://radiopaedia.org/users/doctorjha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584176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Διαχείριση εξεταζόμενων στα τμήματα ιατρικών απεικονίσεων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1663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7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Απεικόνιση Ιατρικών Συσκευών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Γεωργία Οικονόμου, Αναπληρώτρια Καθηγήτρια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Ακτινολογίας - Ραδιολογίας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Διάφορα άλλα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Εμβολικά υλικά που είναι ακτινοσκιερά</a:t>
            </a:r>
          </a:p>
          <a:p>
            <a:r>
              <a:rPr lang="el-GR" dirty="0" smtClean="0"/>
              <a:t>Καθετήρες παροχέτευσης του περικαρδίου</a:t>
            </a:r>
          </a:p>
          <a:p>
            <a:r>
              <a:rPr lang="el-GR" dirty="0" smtClean="0"/>
              <a:t>Εμφυτευμένοι καταγραφείς</a:t>
            </a:r>
          </a:p>
          <a:p>
            <a:r>
              <a:rPr lang="el-GR" dirty="0" smtClean="0"/>
              <a:t>Υλικά σπονδυλοπλαστικής </a:t>
            </a:r>
          </a:p>
          <a:p>
            <a:r>
              <a:rPr lang="el-GR" dirty="0" smtClean="0"/>
              <a:t>Γαστρικός δακτύλιος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7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2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3635896" y="188640"/>
            <a:ext cx="5508104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3646120" cy="1800200"/>
          </a:xfrm>
        </p:spPr>
        <p:txBody>
          <a:bodyPr>
            <a:normAutofit/>
          </a:bodyPr>
          <a:lstStyle/>
          <a:p>
            <a:r>
              <a:rPr lang="el-GR" dirty="0" smtClean="0"/>
              <a:t>Ενδοτραχειακός </a:t>
            </a:r>
            <a:br>
              <a:rPr lang="el-GR" dirty="0" smtClean="0"/>
            </a:br>
            <a:r>
              <a:rPr lang="el-GR" dirty="0" smtClean="0"/>
              <a:t>σωλήνας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sp>
        <p:nvSpPr>
          <p:cNvPr id="63490" name="AutoShape 2" descr="Αποτέλεσμα εικόνας για endotracheal tube x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3492" name="Picture 4" descr="https://upload.wikimedia.org/wikipedia/commons/5/5d/Endotracheal_tube_color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28" y="4615852"/>
            <a:ext cx="3722696" cy="224214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99592" y="4293096"/>
            <a:ext cx="1368152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en.wikipedia.org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844824"/>
            <a:ext cx="259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l-GR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Α.  Στόμιο</a:t>
            </a:r>
          </a:p>
          <a:p>
            <a:pPr marL="355600" indent="-355600"/>
            <a:r>
              <a:rPr lang="el-GR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Β.  Σωληνίσκος που φουσκώνει το μπαλόνι συγκράτησης</a:t>
            </a:r>
          </a:p>
          <a:p>
            <a:pPr marL="355600" indent="-355600"/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</a:t>
            </a:r>
            <a:r>
              <a:rPr lang="el-GR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  Τραχεία</a:t>
            </a:r>
            <a:endParaRPr lang="en-US" sz="20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355600" indent="-355600"/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</a:t>
            </a:r>
            <a:r>
              <a:rPr lang="el-GR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  Οισοφάγος</a:t>
            </a:r>
            <a:endParaRPr lang="en-US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73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Ενδοτραχειακός σωλήνας σε λάθος θέση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4293096"/>
            <a:ext cx="3744416" cy="86409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l-GR" sz="3400" dirty="0" smtClean="0"/>
              <a:t>Στο δεξιό κύριο βρόγχο </a:t>
            </a:r>
          </a:p>
          <a:p>
            <a:pPr algn="ctr">
              <a:buNone/>
            </a:pPr>
            <a:r>
              <a:rPr lang="el-GR" dirty="0" smtClean="0"/>
              <a:t>(ο αριστερός πνεύμονας δεν αερίζεται)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6228184" y="6569968"/>
            <a:ext cx="165618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hlinkClick r:id="rId2"/>
              </a:rPr>
              <a:t>radiologyassistant.nl</a:t>
            </a:r>
            <a:endParaRPr lang="en-US" sz="1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4516" name="Picture 4" descr="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4510872" cy="3024336"/>
          </a:xfrm>
          <a:prstGeom prst="rect">
            <a:avLst/>
          </a:prstGeom>
          <a:noFill/>
        </p:spPr>
      </p:pic>
      <p:pic>
        <p:nvPicPr>
          <p:cNvPr id="64518" name="Picture 6" descr="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606798"/>
            <a:ext cx="4355976" cy="2910585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399584" y="1988840"/>
            <a:ext cx="3492896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Στον οισοφάγο</a:t>
            </a:r>
          </a:p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dirty="0" smtClean="0">
                <a:solidFill>
                  <a:schemeClr val="bg1"/>
                </a:solidFill>
                <a:latin typeface="+mn-lt"/>
              </a:rPr>
              <a:t>(Αέρας στο στομάχι και τον οισοφάγο [βέλη], χαμηλή θέση του σωλήνα)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5445224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Το άκρο του πρέπει κανονικά να βρίσκεται τουλάχισον 3εκ πάνω από την τρόπιδα</a:t>
            </a:r>
            <a:endParaRPr lang="en-US" sz="2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8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Σωλήνας τραχειοστομίας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pic>
        <p:nvPicPr>
          <p:cNvPr id="65540" name="Picture 4" descr="Traqueostomi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60648"/>
            <a:ext cx="2419749" cy="448965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24128" y="4653136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sz="2000" dirty="0" smtClean="0">
                <a:solidFill>
                  <a:schemeClr val="bg1"/>
                </a:solidFill>
                <a:latin typeface="+mn-lt"/>
              </a:rPr>
              <a:t>Φωνητικές χορδές</a:t>
            </a:r>
          </a:p>
          <a:p>
            <a:pPr marL="342900" indent="-342900">
              <a:buAutoNum type="arabicPeriod"/>
            </a:pPr>
            <a:r>
              <a:rPr lang="el-GR" sz="2000" dirty="0" smtClean="0">
                <a:solidFill>
                  <a:schemeClr val="bg1"/>
                </a:solidFill>
                <a:latin typeface="+mn-lt"/>
              </a:rPr>
              <a:t>Θυρεοειδής χόνδρος</a:t>
            </a:r>
          </a:p>
          <a:p>
            <a:pPr marL="342900" indent="-342900">
              <a:buAutoNum type="arabicPeriod"/>
            </a:pPr>
            <a:r>
              <a:rPr lang="el-GR" sz="2000" dirty="0" smtClean="0">
                <a:solidFill>
                  <a:schemeClr val="bg1"/>
                </a:solidFill>
                <a:latin typeface="+mn-lt"/>
              </a:rPr>
              <a:t>Κρικοειδής χόνδρος</a:t>
            </a:r>
          </a:p>
          <a:p>
            <a:pPr marL="342900" indent="-342900">
              <a:buAutoNum type="arabicPeriod"/>
            </a:pPr>
            <a:r>
              <a:rPr lang="el-GR" sz="2000" dirty="0" smtClean="0">
                <a:solidFill>
                  <a:schemeClr val="bg1"/>
                </a:solidFill>
                <a:latin typeface="+mn-lt"/>
              </a:rPr>
              <a:t>Χόνδρινοι δακτύλιοι της τραχείας</a:t>
            </a:r>
          </a:p>
          <a:p>
            <a:pPr marL="342900" indent="-342900">
              <a:buAutoNum type="arabicPeriod"/>
            </a:pPr>
            <a:r>
              <a:rPr lang="el-GR" sz="2000" dirty="0" smtClean="0">
                <a:solidFill>
                  <a:schemeClr val="bg1"/>
                </a:solidFill>
                <a:latin typeface="+mn-lt"/>
              </a:rPr>
              <a:t>Μπαλόνι συγκράτησης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72200" y="4221088"/>
            <a:ext cx="12907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3"/>
              </a:rPr>
              <a:t>en.wikipedia.org</a:t>
            </a:r>
            <a:endParaRPr lang="en-US" sz="1200" dirty="0"/>
          </a:p>
        </p:txBody>
      </p:sp>
      <p:pic>
        <p:nvPicPr>
          <p:cNvPr id="65542" name="Picture 6" descr="http://www.swjpcc.com/storage/manuscripts/volume-5/swjpcc-086-12/SWJPCC%20086-12%20Figure%202.jpg?__SQUARESPACE_CACHEVERSION=13523924815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00808"/>
            <a:ext cx="4650428" cy="428352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81944" y="6032321"/>
            <a:ext cx="1061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swjpcc.com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548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Παροχέτευση υπεζωκοτικής κοιλότητας  1/4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6480720" cy="2880320"/>
          </a:xfrm>
        </p:spPr>
        <p:txBody>
          <a:bodyPr>
            <a:noAutofit/>
          </a:bodyPr>
          <a:lstStyle/>
          <a:p>
            <a:r>
              <a:rPr lang="el-GR" sz="2000" dirty="0" smtClean="0"/>
              <a:t>Η παροχέτευση συμβαίνει κατά την εκπνοή οπότε  αυξάνεται η ενδοθωρακική πίεση</a:t>
            </a:r>
          </a:p>
          <a:p>
            <a:r>
              <a:rPr lang="el-GR" sz="2000" dirty="0" smtClean="0"/>
              <a:t>Υγρό ή αέρας παροχετεύεται κάτω από τη επιφάνεια του υγρού στη φιάλη </a:t>
            </a:r>
          </a:p>
          <a:p>
            <a:r>
              <a:rPr lang="el-GR" sz="2000" dirty="0" smtClean="0"/>
              <a:t>Φυσαλίδες αέρα βγαίνουν στο περιβάλλον </a:t>
            </a:r>
          </a:p>
          <a:p>
            <a:r>
              <a:rPr lang="el-GR" sz="2000" dirty="0" smtClean="0"/>
              <a:t>Το μήκος του σωλήνα κάτω από το υγρό της φιάλης είναι σημαντικό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pic>
        <p:nvPicPr>
          <p:cNvPr id="6" name="Picture 9" descr="a8000"/>
          <p:cNvPicPr>
            <a:picLocks noChangeAspect="1" noChangeArrowheads="1"/>
          </p:cNvPicPr>
          <p:nvPr/>
        </p:nvPicPr>
        <p:blipFill>
          <a:blip r:embed="rId2" cstate="print"/>
          <a:srcRect r="33333"/>
          <a:stretch>
            <a:fillRect/>
          </a:stretch>
        </p:blipFill>
        <p:spPr bwMode="auto">
          <a:xfrm>
            <a:off x="6800695" y="1136501"/>
            <a:ext cx="2343305" cy="294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 descr="http://player.slideplayer.com/11/3019052/data/images/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219690"/>
            <a:ext cx="5076056" cy="263831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899592" y="6581001"/>
            <a:ext cx="1240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4"/>
              </a:rPr>
              <a:t>slideplayer.com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308304" y="4581128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Από τον ασθενή</a:t>
            </a:r>
            <a:endParaRPr lang="en-US" sz="1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458112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Αναρόφηση</a:t>
            </a:r>
            <a:endParaRPr lang="en-US" sz="1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1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Παροχέτευση υπεζωκοτικής κοιλότητας  2/4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32" y="1268760"/>
            <a:ext cx="8820472" cy="5256584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Χρησιμοποιείται για:</a:t>
            </a:r>
          </a:p>
          <a:p>
            <a:pPr lvl="1"/>
            <a:r>
              <a:rPr lang="el-GR" dirty="0" smtClean="0"/>
              <a:t> Την αφαίρεση υγρού ή αέρα από την υπεζωκοτική κοιλότητα</a:t>
            </a:r>
          </a:p>
          <a:p>
            <a:pPr lvl="1"/>
            <a:r>
              <a:rPr lang="el-GR" dirty="0" smtClean="0"/>
              <a:t>Την αποφυγή παλινδρόμησης αέρα ή υγρού </a:t>
            </a:r>
          </a:p>
          <a:p>
            <a:pPr lvl="1"/>
            <a:r>
              <a:rPr lang="el-GR" dirty="0" smtClean="0"/>
              <a:t>Την αποκατάσταση αρνητικής πίεσης στη θωρακική κοιλότητα για να εκπτυχθεί ο πνεύμονας </a:t>
            </a:r>
          </a:p>
          <a:p>
            <a:r>
              <a:rPr lang="el-GR" dirty="0" smtClean="0"/>
              <a:t>Το δοχείο συλλογής </a:t>
            </a:r>
            <a:r>
              <a:rPr lang="el-GR" dirty="0" smtClean="0">
                <a:solidFill>
                  <a:srgbClr val="FFC000"/>
                </a:solidFill>
              </a:rPr>
              <a:t>πρέπει πάντα να είναι όρθιο </a:t>
            </a:r>
            <a:r>
              <a:rPr lang="el-GR" dirty="0" smtClean="0"/>
              <a:t>και </a:t>
            </a:r>
            <a:r>
              <a:rPr lang="el-GR" dirty="0" smtClean="0">
                <a:solidFill>
                  <a:srgbClr val="FFC000"/>
                </a:solidFill>
              </a:rPr>
              <a:t>σε</a:t>
            </a:r>
            <a:r>
              <a:rPr lang="el-G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l-GR" dirty="0" smtClean="0">
                <a:solidFill>
                  <a:srgbClr val="FFC000"/>
                </a:solidFill>
              </a:rPr>
              <a:t>χαμηλότερη θέση από το θώρακα </a:t>
            </a:r>
            <a:r>
              <a:rPr lang="el-GR" dirty="0" smtClean="0"/>
              <a:t>του ασθενούς για να μην υπάρξει παλινδρόμηση στην υπεζωκοτική κοιλότητα</a:t>
            </a:r>
          </a:p>
          <a:p>
            <a:r>
              <a:rPr lang="el-GR" dirty="0" smtClean="0"/>
              <a:t>Εφόσον επιτρέπεται από τον θεράποντα είναι ασφαλέστερο ο ασθενής να έρχεται στο ακτινολογικό τμήμα με το σωλήνα παροχέτευσης κλειστό.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326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Παροχέτευση υπεζωκοτικής κοιλότητας 3/4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132856"/>
            <a:ext cx="3672408" cy="3312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dirty="0" smtClean="0"/>
              <a:t>Ευθύς σωλήνας παροχέτευσης  (πρόσθια και πλάγια οπές, </a:t>
            </a:r>
            <a:r>
              <a:rPr lang="el-GR" sz="1800" dirty="0" smtClean="0"/>
              <a:t>βέλος</a:t>
            </a:r>
            <a:r>
              <a:rPr lang="el-GR" dirty="0" smtClean="0"/>
              <a:t>)</a:t>
            </a:r>
          </a:p>
          <a:p>
            <a:pPr marL="0" indent="0">
              <a:buNone/>
            </a:pPr>
            <a:r>
              <a:rPr lang="el-GR" dirty="0" smtClean="0"/>
              <a:t>και </a:t>
            </a:r>
          </a:p>
          <a:p>
            <a:pPr marL="0" indent="0">
              <a:buNone/>
            </a:pPr>
            <a:r>
              <a:rPr lang="el-GR" dirty="0" smtClean="0"/>
              <a:t>Εξωτερικά ηλεκτρόδια ηλεκτροκαρδιογραφήματος (ΗΚΓ)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pic>
        <p:nvPicPr>
          <p:cNvPr id="67586" name="Picture 2" descr="http://www.jthoracdis.com/article/viewFile/663/html/4239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4223" t="4447" r="2862" b="3648"/>
          <a:stretch>
            <a:fillRect/>
          </a:stretch>
        </p:blipFill>
        <p:spPr bwMode="auto">
          <a:xfrm>
            <a:off x="3995936" y="1772816"/>
            <a:ext cx="4752528" cy="446449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940152" y="6237312"/>
            <a:ext cx="1205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jthoracdis.com</a:t>
            </a:r>
            <a:endParaRPr lang="en-US" sz="1200" dirty="0"/>
          </a:p>
        </p:txBody>
      </p:sp>
      <p:sp>
        <p:nvSpPr>
          <p:cNvPr id="9" name="Right Arrow 8"/>
          <p:cNvSpPr/>
          <p:nvPr/>
        </p:nvSpPr>
        <p:spPr>
          <a:xfrm rot="13434086">
            <a:off x="5087728" y="4369096"/>
            <a:ext cx="635879" cy="1576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4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Παροχέτευση υπεζωκοτικής κοιλότητας 4/4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pic>
        <p:nvPicPr>
          <p:cNvPr id="5" name="Picture 4" descr="http://www.jvir.org/cms/attachment/811556/5934329/g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340768"/>
            <a:ext cx="4392488" cy="5038444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2636912"/>
            <a:ext cx="295232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</a:t>
            </a:r>
            <a:r>
              <a:rPr lang="el-GR" sz="2400" dirty="0" smtClean="0">
                <a:solidFill>
                  <a:schemeClr val="bg1"/>
                </a:solidFill>
                <a:latin typeface="+mn-lt"/>
              </a:rPr>
              <a:t>αθ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ετήρας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pigtail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6136" y="6381328"/>
            <a:ext cx="1205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jthoracdis.com</a:t>
            </a:r>
            <a:endParaRPr lang="en-US" sz="1200" dirty="0"/>
          </a:p>
        </p:txBody>
      </p:sp>
      <p:pic>
        <p:nvPicPr>
          <p:cNvPr id="78850" name="Picture 2" descr="https://www.cookmedical.com/data/images/800x600/G14156_33_Pigtail.Ureteral.jpg?9058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149080"/>
            <a:ext cx="2952023" cy="221401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331640" y="6322767"/>
            <a:ext cx="1565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cookmedical.com</a:t>
            </a:r>
            <a:r>
              <a:rPr lang="el-GR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47806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Ρινογραστρικός καθετήρας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Προβάλλει κάτω από το διάφραγμα όταν είναι σε σωστή θέση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pic>
        <p:nvPicPr>
          <p:cNvPr id="66562" name="Picture 2" descr="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204864"/>
            <a:ext cx="5981546" cy="401035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148064" y="6237312"/>
            <a:ext cx="165618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hlinkClick r:id="rId3"/>
              </a:rPr>
              <a:t>radiologyassistant.nl</a:t>
            </a:r>
            <a:endParaRPr lang="en-US" sz="1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2" descr="http://www.advanceweb.com/SharedResources/Images/2012/030512/RN01022712_Sup_p06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564904"/>
            <a:ext cx="2381250" cy="3286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071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492896"/>
            <a:ext cx="3960440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Ρινογαστρικός καθετήρας που κατά λάθος εισήλθε στην τραχεία και το βρόγχο του δεξιού κάτω λοβού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pic>
        <p:nvPicPr>
          <p:cNvPr id="70658" name="Picture 2" descr="http://patientsafetyauthority.org/ADVISORIES/AdvisoryLibrary/2006/Dec3%284%29/PublishingImages/23_Fig3.JPG"/>
          <p:cNvPicPr>
            <a:picLocks noChangeAspect="1" noChangeArrowheads="1"/>
          </p:cNvPicPr>
          <p:nvPr/>
        </p:nvPicPr>
        <p:blipFill>
          <a:blip r:embed="rId2" cstate="print"/>
          <a:srcRect b="7922"/>
          <a:stretch>
            <a:fillRect/>
          </a:stretch>
        </p:blipFill>
        <p:spPr bwMode="auto">
          <a:xfrm>
            <a:off x="4880248" y="764704"/>
            <a:ext cx="4263752" cy="554026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949224" y="6072112"/>
            <a:ext cx="2088232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patientsafetyauthority.org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2065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424936" cy="5544616"/>
          </a:xfrm>
        </p:spPr>
        <p:txBody>
          <a:bodyPr>
            <a:normAutofit/>
          </a:bodyPr>
          <a:lstStyle/>
          <a:p>
            <a:r>
              <a:rPr lang="el-GR" dirty="0" smtClean="0"/>
              <a:t>Συχνά στις ακτινολογικές εικόνες απεικονίζονται ιατρικές συσκευές.</a:t>
            </a:r>
          </a:p>
          <a:p>
            <a:r>
              <a:rPr lang="el-GR" dirty="0" smtClean="0"/>
              <a:t>Ο Τεχνολόγος Ακτινολόγος μπορεί να τις αναγνωρίζει στην εικόνα. </a:t>
            </a:r>
          </a:p>
          <a:p>
            <a:r>
              <a:rPr lang="el-GR" dirty="0" smtClean="0">
                <a:solidFill>
                  <a:srgbClr val="FFC000"/>
                </a:solidFill>
              </a:rPr>
              <a:t>Ο ΤΑ επιβάλλεται να γνωρίζει πως να διαχειρισθεί με ασφάλεια τις διάφορες συσκευές κατά την απεικόνιση. </a:t>
            </a:r>
          </a:p>
          <a:p>
            <a:r>
              <a:rPr lang="el-GR" dirty="0" smtClean="0"/>
              <a:t>Η γνώση του τρόπου με τον οποίο μερικές από τις συσκευές αυτές λειτουργούν συμβάλλει στην ασφαλή διαχείριση των ασθενών που φέρουν ιατρικές συσκευές.</a:t>
            </a:r>
          </a:p>
          <a:p>
            <a:r>
              <a:rPr lang="el-GR" dirty="0" smtClean="0">
                <a:solidFill>
                  <a:srgbClr val="FFC000"/>
                </a:solidFill>
              </a:rPr>
              <a:t>Είναι πολύ σημαντικό να ζητούνται οδηγίες όπου αυτό είναι απαραίτητο  και όποτε ο ΤΑ έχει την παραμικρή αμφιβολία για το είδος  ή τη διαχείρηση των συσκευών.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729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708920"/>
            <a:ext cx="3312368" cy="1944216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Εμφυτευμένος καθετήρας με υποδόριο τύμπανο για χορήγηση χημειοθεραπευτικών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pic>
        <p:nvPicPr>
          <p:cNvPr id="60418" name="Picture 2" descr="http://images.radiopaedia.org/images/5613485/44f0be206fb428da52c8b9173c4c72_big_gallery.jpe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067944" y="1268760"/>
            <a:ext cx="4860337" cy="465975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067944" y="5928512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+mn-lt"/>
                <a:hlinkClick r:id="rId3"/>
              </a:rPr>
              <a:t>Medical devices in the thorax</a:t>
            </a:r>
            <a:endParaRPr lang="en-US" sz="1200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r>
              <a:rPr lang="en-US" sz="1200" dirty="0" smtClean="0">
                <a:latin typeface="+mn-lt"/>
                <a:hlinkClick r:id="rId4"/>
              </a:rPr>
              <a:t>Dr </a:t>
            </a:r>
            <a:r>
              <a:rPr lang="en-US" sz="1200" dirty="0" err="1" smtClean="0">
                <a:latin typeface="+mn-lt"/>
                <a:hlinkClick r:id="rId4"/>
              </a:rPr>
              <a:t>Jayanth</a:t>
            </a:r>
            <a:r>
              <a:rPr lang="en-US" sz="1200" dirty="0" smtClean="0">
                <a:latin typeface="+mn-lt"/>
                <a:hlinkClick r:id="rId4"/>
              </a:rPr>
              <a:t> </a:t>
            </a:r>
            <a:r>
              <a:rPr lang="en-US" sz="1200" dirty="0" err="1" smtClean="0">
                <a:latin typeface="+mn-lt"/>
                <a:hlinkClick r:id="rId4"/>
              </a:rPr>
              <a:t>Keshavamurthy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and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5"/>
              </a:rPr>
              <a:t>Dr Praveen </a:t>
            </a:r>
            <a:r>
              <a:rPr lang="en-US" sz="1200" dirty="0" err="1" smtClean="0">
                <a:latin typeface="+mn-lt"/>
                <a:hlinkClick r:id="rId5"/>
              </a:rPr>
              <a:t>Jha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et al</a:t>
            </a:r>
            <a:endParaRPr lang="el-GR" sz="1200" u="sng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097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420888"/>
            <a:ext cx="3168352" cy="2304256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Διπλός καθετήρας για προσωρινή αιμοκάθαρση σε ασθενή με νεφρική ανεπάρκεια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pic>
        <p:nvPicPr>
          <p:cNvPr id="50178" name="Picture 2" descr="http://images.radiopaedia.org/images/28824/0651276b8dac20e2a0adbc4b82013b_big_gallery.jpg"/>
          <p:cNvPicPr>
            <a:picLocks noChangeAspect="1" noChangeArrowheads="1"/>
          </p:cNvPicPr>
          <p:nvPr/>
        </p:nvPicPr>
        <p:blipFill>
          <a:blip r:embed="rId2" cstate="print"/>
          <a:srcRect l="6000" t="2454" r="4191" b="16547"/>
          <a:stretch>
            <a:fillRect/>
          </a:stretch>
        </p:blipFill>
        <p:spPr bwMode="auto">
          <a:xfrm>
            <a:off x="3563888" y="1124744"/>
            <a:ext cx="5389190" cy="475252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563888" y="5873326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+mn-lt"/>
                <a:hlinkClick r:id="rId3"/>
              </a:rPr>
              <a:t>Medical devices in the thorax</a:t>
            </a:r>
            <a:endParaRPr lang="en-US" sz="1200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r>
              <a:rPr lang="en-US" sz="1200" dirty="0" smtClean="0">
                <a:latin typeface="+mn-lt"/>
                <a:hlinkClick r:id="rId4"/>
              </a:rPr>
              <a:t>Dr </a:t>
            </a:r>
            <a:r>
              <a:rPr lang="en-US" sz="1200" dirty="0" err="1" smtClean="0">
                <a:latin typeface="+mn-lt"/>
                <a:hlinkClick r:id="rId4"/>
              </a:rPr>
              <a:t>Jayanth</a:t>
            </a:r>
            <a:r>
              <a:rPr lang="en-US" sz="1200" dirty="0" smtClean="0">
                <a:latin typeface="+mn-lt"/>
                <a:hlinkClick r:id="rId4"/>
              </a:rPr>
              <a:t> </a:t>
            </a:r>
            <a:r>
              <a:rPr lang="en-US" sz="1200" dirty="0" err="1" smtClean="0">
                <a:latin typeface="+mn-lt"/>
                <a:hlinkClick r:id="rId4"/>
              </a:rPr>
              <a:t>Keshavamurthy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and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5"/>
              </a:rPr>
              <a:t>Dr Praveen </a:t>
            </a:r>
            <a:r>
              <a:rPr lang="en-US" sz="1200" dirty="0" err="1" smtClean="0">
                <a:latin typeface="+mn-lt"/>
                <a:hlinkClick r:id="rId5"/>
              </a:rPr>
              <a:t>Jha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et al</a:t>
            </a:r>
            <a:endParaRPr lang="el-GR" sz="1200" u="sng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27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3672408" cy="5256584"/>
          </a:xfrm>
        </p:spPr>
        <p:txBody>
          <a:bodyPr/>
          <a:lstStyle/>
          <a:p>
            <a:r>
              <a:rPr lang="el-GR" dirty="0" smtClean="0"/>
              <a:t>Ράμματα στερνοτομής και </a:t>
            </a:r>
          </a:p>
          <a:p>
            <a:r>
              <a:rPr lang="el-GR" dirty="0" smtClean="0"/>
              <a:t>Επικάρδια ηλεκτρόδια βηματοδότη</a:t>
            </a:r>
          </a:p>
          <a:p>
            <a:pPr lvl="1"/>
            <a:r>
              <a:rPr lang="el-GR" dirty="0" smtClean="0"/>
              <a:t>Τοποθετούνται παροδικά μετά από καρδιοχειρουργικές επεμβάσεις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pic>
        <p:nvPicPr>
          <p:cNvPr id="58370" name="Picture 2" descr="http://images.radiopaedia.org/images/885709/4fae67d81af1192757942fdf97bd16_big_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9550" y="620688"/>
            <a:ext cx="5124450" cy="60007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06174" y="5975107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+mn-lt"/>
                <a:hlinkClick r:id="rId3"/>
              </a:rPr>
              <a:t>Medical devices in the thorax</a:t>
            </a:r>
            <a:endParaRPr lang="en-US" sz="1200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r>
              <a:rPr lang="en-US" sz="1200" dirty="0" smtClean="0">
                <a:latin typeface="+mn-lt"/>
                <a:hlinkClick r:id="rId4"/>
              </a:rPr>
              <a:t>Dr </a:t>
            </a:r>
            <a:r>
              <a:rPr lang="en-US" sz="1200" dirty="0" err="1" smtClean="0">
                <a:latin typeface="+mn-lt"/>
                <a:hlinkClick r:id="rId4"/>
              </a:rPr>
              <a:t>Jayanth</a:t>
            </a:r>
            <a:r>
              <a:rPr lang="en-US" sz="1200" dirty="0" smtClean="0">
                <a:latin typeface="+mn-lt"/>
                <a:hlinkClick r:id="rId4"/>
              </a:rPr>
              <a:t> </a:t>
            </a:r>
            <a:r>
              <a:rPr lang="en-US" sz="1200" dirty="0" err="1" smtClean="0">
                <a:latin typeface="+mn-lt"/>
                <a:hlinkClick r:id="rId4"/>
              </a:rPr>
              <a:t>Keshavamurthy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and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5"/>
              </a:rPr>
              <a:t>Dr Praveen </a:t>
            </a:r>
            <a:r>
              <a:rPr lang="en-US" sz="1200" dirty="0" err="1" smtClean="0">
                <a:latin typeface="+mn-lt"/>
                <a:hlinkClick r:id="rId5"/>
              </a:rPr>
              <a:t>Jha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et al</a:t>
            </a:r>
            <a:endParaRPr lang="el-GR" sz="1200" u="sng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7" name="Right Arrow 6"/>
          <p:cNvSpPr/>
          <p:nvPr/>
        </p:nvSpPr>
        <p:spPr>
          <a:xfrm rot="12838834">
            <a:off x="7596336" y="1772816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2838834">
            <a:off x="6875140" y="4619897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5760640" cy="576064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Βηματοδότης  με δύο ηλεκτρόδια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5724128" y="6165304"/>
            <a:ext cx="15841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"/>
              </a:rPr>
              <a:t>apps.ero.dk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658572" y="1124744"/>
            <a:ext cx="5449932" cy="5067672"/>
            <a:chOff x="2411760" y="1268760"/>
            <a:chExt cx="5449932" cy="5067672"/>
          </a:xfrm>
        </p:grpSpPr>
        <p:pic>
          <p:nvPicPr>
            <p:cNvPr id="71682" name="Picture 2" descr="http://apps.ero.dk/eccnews/june-2011/images/pacemaker.jpg"/>
            <p:cNvPicPr>
              <a:picLocks noChangeAspect="1" noChangeArrowheads="1"/>
            </p:cNvPicPr>
            <p:nvPr/>
          </p:nvPicPr>
          <p:blipFill>
            <a:blip r:embed="rId3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2411760" y="1268760"/>
              <a:ext cx="5449932" cy="5067672"/>
            </a:xfrm>
            <a:prstGeom prst="rect">
              <a:avLst/>
            </a:prstGeom>
            <a:noFill/>
          </p:spPr>
        </p:pic>
        <p:sp>
          <p:nvSpPr>
            <p:cNvPr id="8" name="Right Arrow 7"/>
            <p:cNvSpPr/>
            <p:nvPr/>
          </p:nvSpPr>
          <p:spPr>
            <a:xfrm rot="7309958">
              <a:off x="5655914" y="5459149"/>
              <a:ext cx="437344" cy="826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 rot="11743092" flipV="1">
              <a:off x="5081447" y="4494479"/>
              <a:ext cx="437344" cy="100165"/>
            </a:xfrm>
            <a:prstGeom prst="rightArrow">
              <a:avLst>
                <a:gd name="adj1" fmla="val 50000"/>
                <a:gd name="adj2" fmla="val 606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684" name="Picture 4" descr="https://upload.wikimedia.org/wikipedia/commons/6/6a/Fluoroscopy_pacemaker_leads_right_atrium_ventricle.png"/>
          <p:cNvPicPr>
            <a:picLocks noChangeAspect="1" noChangeArrowheads="1"/>
          </p:cNvPicPr>
          <p:nvPr/>
        </p:nvPicPr>
        <p:blipFill>
          <a:blip r:embed="rId4" cstate="print"/>
          <a:srcRect l="6484" t="4189" r="4409" b="3659"/>
          <a:stretch>
            <a:fillRect/>
          </a:stretch>
        </p:blipFill>
        <p:spPr bwMode="auto">
          <a:xfrm>
            <a:off x="179512" y="3028619"/>
            <a:ext cx="3456384" cy="3168352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043608" y="6165304"/>
            <a:ext cx="1565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en.wikipedia.org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5262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76672"/>
            <a:ext cx="3600400" cy="576064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Εμφυτευμένος απινιδωτής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pic>
        <p:nvPicPr>
          <p:cNvPr id="32770" name="Picture 2" descr="https://upload.wikimedia.org/wikipedia/commons/1/1b/Implantable_cardioverter_defibrillator_chest_X-r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216088"/>
            <a:ext cx="4824536" cy="514840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211960" y="6381328"/>
            <a:ext cx="1368152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en.wikipedia.org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8490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5760640" cy="6309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Συσκευή υποβοήθησης της αριστεράς κοιλίας της καρδιάς</a:t>
            </a:r>
          </a:p>
          <a:p>
            <a:r>
              <a:rPr lang="el-GR" dirty="0" smtClean="0"/>
              <a:t>Τοποθετείται χειρουργικά και βοηθεί την αντλητική ικανότητα της αριστερής κοιλίας σε ασθενείς με καρδιακή ανεπάρκει που δεν ανταποκρίνεται στη θεραπεία.</a:t>
            </a:r>
          </a:p>
          <a:p>
            <a:r>
              <a:rPr lang="el-GR" dirty="0" smtClean="0"/>
              <a:t>Είτε για συντήρηση μέχρι τη μεταμόσχευση καρδιάς ή σαν τελκή θεραπεία.</a:t>
            </a:r>
          </a:p>
          <a:p>
            <a:r>
              <a:rPr lang="el-GR" dirty="0" smtClean="0"/>
              <a:t>Μεταφέρει αίμα από την αριστερή κοιλία σε αντλία και από εκεί στην αορτή. </a:t>
            </a:r>
          </a:p>
          <a:p>
            <a:r>
              <a:rPr lang="el-GR" dirty="0" smtClean="0"/>
              <a:t>Τροφοδοτείται από εξωτερική μεταφερόμενη πηγή ενέργειας.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pic>
        <p:nvPicPr>
          <p:cNvPr id="96258" name="Picture 2" descr="Ventricular assist device.pn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6372200" y="1628800"/>
            <a:ext cx="2623701" cy="329644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164288" y="5013176"/>
            <a:ext cx="1368152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en.wikipedia.org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04040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pic>
        <p:nvPicPr>
          <p:cNvPr id="5" name="Picture 4" descr="http://images.radiopaedia.org/images/2023731/466d491cb63f2b01fde9a715082f66_big_gallery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t="3054" r="2280" b="5333"/>
          <a:stretch>
            <a:fillRect/>
          </a:stretch>
        </p:blipFill>
        <p:spPr bwMode="auto">
          <a:xfrm>
            <a:off x="251520" y="1759369"/>
            <a:ext cx="4608512" cy="432048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1520" y="617419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  <a:hlinkClick r:id="rId3"/>
              </a:rPr>
              <a:t>Left ventricular assist device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  <a:hlinkClick r:id="rId4"/>
              </a:rPr>
              <a:t>Dr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+mn-lt"/>
                <a:hlinkClick r:id="rId4"/>
              </a:rPr>
              <a:t>Yuranga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  <a:hlinkClick r:id="rId4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+mn-lt"/>
                <a:hlinkClick r:id="rId4"/>
              </a:rPr>
              <a:t>Weerakkody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 and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  <a:hlinkClick r:id="rId5"/>
              </a:rPr>
              <a:t>Dr Donna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+mn-lt"/>
                <a:hlinkClick r:id="rId5"/>
              </a:rPr>
              <a:t>D'Souza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et al. 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Picture 6" descr="http://images.radiopaedia.org/images/2023738/6172c63afcd59167411f53c8d39217_big_galler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052736"/>
            <a:ext cx="4104456" cy="5020985"/>
          </a:xfrm>
          <a:prstGeom prst="rect">
            <a:avLst/>
          </a:prstGeom>
          <a:noFill/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7560840" cy="864096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Συσκευή υποβοήθησης της αριστεράς κοιλίας της καρδιάς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78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424936" cy="1008112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	Αντικατάσταση  μιτροειδούς και αορτικής βαλβίδων και μεταλλικά ράμματα στερνοτομής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  <p:pic>
        <p:nvPicPr>
          <p:cNvPr id="52226" name="Picture 2" descr="http://images.radiopaedia.org/images/1509161/8b560257d663f1bce9fab1e41999a3_big_gallery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004048" y="2132856"/>
            <a:ext cx="3859280" cy="4221088"/>
          </a:xfrm>
          <a:prstGeom prst="rect">
            <a:avLst/>
          </a:prstGeom>
          <a:noFill/>
        </p:spPr>
      </p:pic>
      <p:pic>
        <p:nvPicPr>
          <p:cNvPr id="52228" name="Picture 4" descr="http://images.radiopaedia.org/images/1509159/11d326190af79c4a5131308b6deee7_big_gallery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95536" y="2636912"/>
            <a:ext cx="4380570" cy="330976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23528" y="5949280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+mn-lt"/>
                <a:hlinkClick r:id="rId4"/>
              </a:rPr>
              <a:t>Medical devices in the thorax</a:t>
            </a:r>
            <a:endParaRPr lang="en-US" sz="1200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r>
              <a:rPr lang="en-US" sz="1200" dirty="0" smtClean="0">
                <a:latin typeface="+mn-lt"/>
                <a:hlinkClick r:id="rId5"/>
              </a:rPr>
              <a:t>Dr </a:t>
            </a:r>
            <a:r>
              <a:rPr lang="en-US" sz="1200" dirty="0" err="1" smtClean="0">
                <a:latin typeface="+mn-lt"/>
                <a:hlinkClick r:id="rId5"/>
              </a:rPr>
              <a:t>Jayanth</a:t>
            </a:r>
            <a:r>
              <a:rPr lang="en-US" sz="1200" dirty="0" smtClean="0">
                <a:latin typeface="+mn-lt"/>
                <a:hlinkClick r:id="rId5"/>
              </a:rPr>
              <a:t> </a:t>
            </a:r>
            <a:r>
              <a:rPr lang="en-US" sz="1200" dirty="0" err="1" smtClean="0">
                <a:latin typeface="+mn-lt"/>
                <a:hlinkClick r:id="rId5"/>
              </a:rPr>
              <a:t>Keshavamurthy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and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6"/>
              </a:rPr>
              <a:t>Dr Praveen </a:t>
            </a:r>
            <a:r>
              <a:rPr lang="en-US" sz="1200" dirty="0" err="1" smtClean="0">
                <a:latin typeface="+mn-lt"/>
                <a:hlinkClick r:id="rId6"/>
              </a:rPr>
              <a:t>Jha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et al</a:t>
            </a:r>
            <a:endParaRPr lang="el-GR" sz="1200" u="sng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501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pic>
        <p:nvPicPr>
          <p:cNvPr id="51202" name="Picture 2" descr="http://images.radiopaedia.org/images/13589962/0af5a0164098e5a3d9d20c3557891a_big_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4418249" cy="3618757"/>
          </a:xfrm>
          <a:prstGeom prst="rect">
            <a:avLst/>
          </a:prstGeom>
          <a:noFill/>
        </p:spPr>
      </p:pic>
      <p:pic>
        <p:nvPicPr>
          <p:cNvPr id="51204" name="Picture 4" descr="http://images.radiopaedia.org/images/13590239/7db83723fb35eb86a36573b0267f0a_big_galler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43840"/>
            <a:ext cx="3715308" cy="453613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72317" y="6021288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+mn-lt"/>
                <a:hlinkClick r:id="rId4"/>
              </a:rPr>
              <a:t>Medical devices in the thorax</a:t>
            </a:r>
            <a:endParaRPr lang="en-US" sz="1200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r>
              <a:rPr lang="en-US" sz="1200" dirty="0" smtClean="0">
                <a:latin typeface="+mn-lt"/>
                <a:hlinkClick r:id="rId5"/>
              </a:rPr>
              <a:t>Dr </a:t>
            </a:r>
            <a:r>
              <a:rPr lang="en-US" sz="1200" dirty="0" err="1" smtClean="0">
                <a:latin typeface="+mn-lt"/>
                <a:hlinkClick r:id="rId5"/>
              </a:rPr>
              <a:t>Jayanth</a:t>
            </a:r>
            <a:r>
              <a:rPr lang="en-US" sz="1200" dirty="0" smtClean="0">
                <a:latin typeface="+mn-lt"/>
                <a:hlinkClick r:id="rId5"/>
              </a:rPr>
              <a:t> </a:t>
            </a:r>
            <a:r>
              <a:rPr lang="en-US" sz="1200" dirty="0" err="1" smtClean="0">
                <a:latin typeface="+mn-lt"/>
                <a:hlinkClick r:id="rId5"/>
              </a:rPr>
              <a:t>Keshavamurthy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and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6"/>
              </a:rPr>
              <a:t>Dr Praveen </a:t>
            </a:r>
            <a:r>
              <a:rPr lang="en-US" sz="1200" dirty="0" err="1" smtClean="0">
                <a:latin typeface="+mn-lt"/>
                <a:hlinkClick r:id="rId6"/>
              </a:rPr>
              <a:t>Jha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et al</a:t>
            </a:r>
            <a:endParaRPr lang="el-GR" sz="1200" u="sng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26785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Mitra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clip</a:t>
            </a:r>
            <a:r>
              <a:rPr lang="el-GR" sz="2400" dirty="0" smtClean="0">
                <a:solidFill>
                  <a:schemeClr val="bg1"/>
                </a:solidFill>
                <a:latin typeface="+mn-lt"/>
              </a:rPr>
              <a:t>: Συσκευή διαδερμικής διόρθωσης μιτροειδούς βαλβίδας (βέλη)</a:t>
            </a:r>
          </a:p>
        </p:txBody>
      </p:sp>
      <p:sp>
        <p:nvSpPr>
          <p:cNvPr id="9" name="Right Arrow 8"/>
          <p:cNvSpPr/>
          <p:nvPr/>
        </p:nvSpPr>
        <p:spPr>
          <a:xfrm rot="11023305">
            <a:off x="3491880" y="4509120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71611">
            <a:off x="6592301" y="3721611"/>
            <a:ext cx="437344" cy="95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2317" y="1340768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l-GR" sz="2400" dirty="0" smtClean="0">
                <a:solidFill>
                  <a:schemeClr val="bg1"/>
                </a:solidFill>
                <a:latin typeface="+mn-lt"/>
              </a:rPr>
              <a:t>Εμφυτευμένος βηματοδότης/απινιδωτής</a:t>
            </a:r>
          </a:p>
        </p:txBody>
      </p:sp>
    </p:spTree>
    <p:extLst>
      <p:ext uri="{BB962C8B-B14F-4D97-AF65-F5344CB8AC3E}">
        <p14:creationId xmlns:p14="http://schemas.microsoft.com/office/powerpoint/2010/main" val="133232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6840760" cy="648072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Συσκευή σύγκλεισης μεσοκολπικής επικοινωνίας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pic>
        <p:nvPicPr>
          <p:cNvPr id="54274" name="Picture 2" descr="http://images.radiopaedia.org/images/408313/62b932847641a2c0f3a23e9080ca50_big_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9044" y="1124744"/>
            <a:ext cx="4294956" cy="5411645"/>
          </a:xfrm>
          <a:prstGeom prst="rect">
            <a:avLst/>
          </a:prstGeom>
          <a:noFill/>
        </p:spPr>
      </p:pic>
      <p:pic>
        <p:nvPicPr>
          <p:cNvPr id="54276" name="Picture 4" descr="http://images.radiopaedia.org/images/408324/318eba6198af67b90e9c1b09a04b1e_big_gallery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79512" y="1556792"/>
            <a:ext cx="4664027" cy="401994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79512" y="5863623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+mn-lt"/>
                <a:hlinkClick r:id="rId4"/>
              </a:rPr>
              <a:t>Medical devices in the thorax</a:t>
            </a:r>
            <a:endParaRPr lang="en-US" sz="1200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r>
              <a:rPr lang="en-US" sz="1200" dirty="0" smtClean="0">
                <a:latin typeface="+mn-lt"/>
                <a:hlinkClick r:id="rId5"/>
              </a:rPr>
              <a:t>Dr </a:t>
            </a:r>
            <a:r>
              <a:rPr lang="en-US" sz="1200" dirty="0" err="1" smtClean="0">
                <a:latin typeface="+mn-lt"/>
                <a:hlinkClick r:id="rId5"/>
              </a:rPr>
              <a:t>Jayanth</a:t>
            </a:r>
            <a:r>
              <a:rPr lang="en-US" sz="1200" dirty="0" smtClean="0">
                <a:latin typeface="+mn-lt"/>
                <a:hlinkClick r:id="rId5"/>
              </a:rPr>
              <a:t> </a:t>
            </a:r>
            <a:r>
              <a:rPr lang="en-US" sz="1200" dirty="0" err="1" smtClean="0">
                <a:latin typeface="+mn-lt"/>
                <a:hlinkClick r:id="rId5"/>
              </a:rPr>
              <a:t>Keshavamurthy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and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6"/>
              </a:rPr>
              <a:t>Dr Praveen </a:t>
            </a:r>
            <a:r>
              <a:rPr lang="en-US" sz="1200" dirty="0" err="1" smtClean="0">
                <a:latin typeface="+mn-lt"/>
                <a:hlinkClick r:id="rId6"/>
              </a:rPr>
              <a:t>Jha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et al</a:t>
            </a:r>
            <a:endParaRPr lang="el-GR" sz="1200" u="sng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357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56792"/>
            <a:ext cx="7704856" cy="2448272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solidFill>
                  <a:srgbClr val="FFC000"/>
                </a:solidFill>
              </a:rPr>
              <a:t>Μετά την τοποθέτηση των περισσοτέρων συσκευών γίνονται ακτινογραφίες οι οποίες: </a:t>
            </a:r>
          </a:p>
          <a:p>
            <a:r>
              <a:rPr lang="el-GR" dirty="0" smtClean="0">
                <a:solidFill>
                  <a:srgbClr val="FFC000"/>
                </a:solidFill>
              </a:rPr>
              <a:t>Επιβεβαιώνουν τη σωστή θέση της συσκευής και</a:t>
            </a:r>
          </a:p>
          <a:p>
            <a:r>
              <a:rPr lang="el-GR" dirty="0" smtClean="0">
                <a:solidFill>
                  <a:srgbClr val="FFC000"/>
                </a:solidFill>
              </a:rPr>
              <a:t>Ελέγχουν το ενδεχόμενο επιπλοκών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102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476672"/>
            <a:ext cx="5976664" cy="792088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Συσκευή καταγραφής καρδιακής λειτουργίας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  <p:pic>
        <p:nvPicPr>
          <p:cNvPr id="56322" name="Picture 2" descr="http://images.radiopaedia.org/images/1344649/ddfa16844ae53726a5bc32d76e4a88_big_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268760"/>
            <a:ext cx="4266142" cy="520866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83568" y="5859856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+mn-lt"/>
                <a:hlinkClick r:id="rId3"/>
              </a:rPr>
              <a:t>Medical devices in the thorax</a:t>
            </a:r>
            <a:endParaRPr lang="en-US" sz="1200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r>
              <a:rPr lang="en-US" sz="1200" dirty="0" smtClean="0">
                <a:latin typeface="+mn-lt"/>
                <a:hlinkClick r:id="rId4"/>
              </a:rPr>
              <a:t>Dr </a:t>
            </a:r>
            <a:r>
              <a:rPr lang="en-US" sz="1200" dirty="0" err="1" smtClean="0">
                <a:latin typeface="+mn-lt"/>
                <a:hlinkClick r:id="rId4"/>
              </a:rPr>
              <a:t>Jayanth</a:t>
            </a:r>
            <a:r>
              <a:rPr lang="en-US" sz="1200" dirty="0" smtClean="0">
                <a:latin typeface="+mn-lt"/>
                <a:hlinkClick r:id="rId4"/>
              </a:rPr>
              <a:t> </a:t>
            </a:r>
            <a:r>
              <a:rPr lang="en-US" sz="1200" dirty="0" err="1" smtClean="0">
                <a:latin typeface="+mn-lt"/>
                <a:hlinkClick r:id="rId4"/>
              </a:rPr>
              <a:t>Keshavamurthy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and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5"/>
              </a:rPr>
              <a:t>Dr Praveen </a:t>
            </a:r>
            <a:r>
              <a:rPr lang="en-US" sz="1200" dirty="0" err="1" smtClean="0">
                <a:latin typeface="+mn-lt"/>
                <a:hlinkClick r:id="rId5"/>
              </a:rPr>
              <a:t>Jha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et al</a:t>
            </a:r>
            <a:endParaRPr lang="el-GR" sz="1200" u="sng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4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4032448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Ενδοαορτικό μπαλόνι</a:t>
            </a:r>
            <a:r>
              <a:rPr lang="en-US" dirty="0" smtClean="0"/>
              <a:t>  (</a:t>
            </a:r>
            <a:r>
              <a:rPr lang="el-GR" dirty="0" smtClean="0"/>
              <a:t>βέλη)</a:t>
            </a:r>
          </a:p>
          <a:p>
            <a:r>
              <a:rPr lang="el-GR" dirty="0" smtClean="0"/>
              <a:t>Συσκευή υποβοήθησης της λειτουργίας της αριστερής κοιλίας</a:t>
            </a:r>
          </a:p>
          <a:p>
            <a:r>
              <a:rPr lang="el-GR" dirty="0" smtClean="0"/>
              <a:t>Φουσκώνει στη διάρκεια της διαστολής της καρδιάς και</a:t>
            </a:r>
          </a:p>
          <a:p>
            <a:r>
              <a:rPr lang="el-GR" dirty="0" smtClean="0"/>
              <a:t>Αδειάζει  κατά τη συστολή</a:t>
            </a:r>
          </a:p>
          <a:p>
            <a:r>
              <a:rPr lang="el-GR" dirty="0" smtClean="0"/>
              <a:t>Τροφοδοτείται εξωτερικά</a:t>
            </a:r>
          </a:p>
          <a:p>
            <a:pPr marL="0" indent="0">
              <a:buNone/>
            </a:pPr>
            <a:r>
              <a:rPr lang="el-GR" dirty="0" smtClean="0"/>
              <a:t>Εξωτερικά ηλεκτρόδια  ΗΚΓ  (Χ3 - κύκλοι)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  <p:pic>
        <p:nvPicPr>
          <p:cNvPr id="57346" name="Picture 2" descr="http://images.radiopaedia.org/images/12177839/ca29536caafb079151d5e2aa848126_big_gallery.jpg"/>
          <p:cNvPicPr>
            <a:picLocks noChangeAspect="1" noChangeArrowheads="1"/>
          </p:cNvPicPr>
          <p:nvPr/>
        </p:nvPicPr>
        <p:blipFill>
          <a:blip r:embed="rId2" cstate="print"/>
          <a:srcRect t="4800" b="7601"/>
          <a:stretch>
            <a:fillRect/>
          </a:stretch>
        </p:blipFill>
        <p:spPr bwMode="auto">
          <a:xfrm>
            <a:off x="4378097" y="836712"/>
            <a:ext cx="4648983" cy="5040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378097" y="6021287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+mn-lt"/>
                <a:hlinkClick r:id="rId3"/>
              </a:rPr>
              <a:t>Medical devices in the thorax</a:t>
            </a:r>
            <a:endParaRPr lang="en-US" sz="1200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r>
              <a:rPr lang="en-US" sz="1200" dirty="0" smtClean="0">
                <a:latin typeface="+mn-lt"/>
                <a:hlinkClick r:id="rId4"/>
              </a:rPr>
              <a:t>Dr </a:t>
            </a:r>
            <a:r>
              <a:rPr lang="en-US" sz="1200" dirty="0" err="1" smtClean="0">
                <a:latin typeface="+mn-lt"/>
                <a:hlinkClick r:id="rId4"/>
              </a:rPr>
              <a:t>Jayanth</a:t>
            </a:r>
            <a:r>
              <a:rPr lang="en-US" sz="1200" dirty="0" smtClean="0">
                <a:latin typeface="+mn-lt"/>
                <a:hlinkClick r:id="rId4"/>
              </a:rPr>
              <a:t> </a:t>
            </a:r>
            <a:r>
              <a:rPr lang="en-US" sz="1200" dirty="0" err="1" smtClean="0">
                <a:latin typeface="+mn-lt"/>
                <a:hlinkClick r:id="rId4"/>
              </a:rPr>
              <a:t>Keshavamurthy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and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5"/>
              </a:rPr>
              <a:t>Dr Praveen </a:t>
            </a:r>
            <a:r>
              <a:rPr lang="en-US" sz="1200" dirty="0" err="1" smtClean="0">
                <a:latin typeface="+mn-lt"/>
                <a:hlinkClick r:id="rId5"/>
              </a:rPr>
              <a:t>Jha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et al</a:t>
            </a:r>
            <a:endParaRPr lang="el-GR" sz="1200" u="sng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7" name="Right Arrow 6"/>
          <p:cNvSpPr/>
          <p:nvPr/>
        </p:nvSpPr>
        <p:spPr>
          <a:xfrm rot="10542241">
            <a:off x="7165496" y="3125575"/>
            <a:ext cx="35888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542241">
            <a:off x="7165496" y="2650290"/>
            <a:ext cx="35888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16016" y="5157192"/>
            <a:ext cx="648072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44008" y="4437112"/>
            <a:ext cx="648072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20272" y="1196752"/>
            <a:ext cx="648072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3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3096344" cy="216024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Μεταλλικά ελάσματα εμβολισμού σε αρτηριοφλεβώδεις δυσπλασίες του πνεύμονα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  <p:pic>
        <p:nvPicPr>
          <p:cNvPr id="59394" name="Picture 2" descr="http://images.radiopaedia.org/images/3094031/0ac1b05d09fbd479b732563bea7200_big_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3778" y="764704"/>
            <a:ext cx="5712718" cy="571271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55576" y="5807005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+mn-lt"/>
                <a:hlinkClick r:id="rId3"/>
              </a:rPr>
              <a:t>Medical devices in the thorax</a:t>
            </a:r>
            <a:endParaRPr lang="en-US" sz="1200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r>
              <a:rPr lang="en-US" sz="1200" dirty="0" smtClean="0">
                <a:latin typeface="+mn-lt"/>
                <a:hlinkClick r:id="rId4"/>
              </a:rPr>
              <a:t>Dr </a:t>
            </a:r>
            <a:r>
              <a:rPr lang="en-US" sz="1200" dirty="0" err="1" smtClean="0">
                <a:latin typeface="+mn-lt"/>
                <a:hlinkClick r:id="rId4"/>
              </a:rPr>
              <a:t>Jayanth</a:t>
            </a:r>
            <a:r>
              <a:rPr lang="en-US" sz="1200" dirty="0" smtClean="0">
                <a:latin typeface="+mn-lt"/>
                <a:hlinkClick r:id="rId4"/>
              </a:rPr>
              <a:t> </a:t>
            </a:r>
            <a:r>
              <a:rPr lang="en-US" sz="1200" dirty="0" err="1" smtClean="0">
                <a:latin typeface="+mn-lt"/>
                <a:hlinkClick r:id="rId4"/>
              </a:rPr>
              <a:t>Keshavamurthy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and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5"/>
              </a:rPr>
              <a:t>Dr Praveen </a:t>
            </a:r>
            <a:r>
              <a:rPr lang="en-US" sz="1200" dirty="0" err="1" smtClean="0">
                <a:latin typeface="+mn-lt"/>
                <a:hlinkClick r:id="rId5"/>
              </a:rPr>
              <a:t>Jha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et al</a:t>
            </a:r>
            <a:endParaRPr lang="el-GR" sz="1200" u="sng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269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  <p:pic>
        <p:nvPicPr>
          <p:cNvPr id="1028" name="Picture 4" descr="http://images.radiopaedia.org/images/343382/c5e9b2fd427c7c8132a9adc4676cd7_big_gallery.jpg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 l="10800" r="13601"/>
          <a:stretch>
            <a:fillRect/>
          </a:stretch>
        </p:blipFill>
        <p:spPr bwMode="auto">
          <a:xfrm>
            <a:off x="3995936" y="1268760"/>
            <a:ext cx="4536504" cy="49149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995936" y="6167044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hlinkClick r:id="rId3"/>
              </a:rPr>
              <a:t>Medical devices in the thorax</a:t>
            </a:r>
            <a:endParaRPr lang="en-US" sz="12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1200" dirty="0" smtClean="0">
                <a:hlinkClick r:id="rId4"/>
              </a:rPr>
              <a:t>Dr </a:t>
            </a:r>
            <a:r>
              <a:rPr lang="en-US" sz="1200" dirty="0" err="1" smtClean="0">
                <a:hlinkClick r:id="rId4"/>
              </a:rPr>
              <a:t>Jayanth</a:t>
            </a:r>
            <a:r>
              <a:rPr lang="en-US" sz="1200" dirty="0" smtClean="0">
                <a:hlinkClick r:id="rId4"/>
              </a:rPr>
              <a:t> </a:t>
            </a:r>
            <a:r>
              <a:rPr lang="en-US" sz="1200" dirty="0" err="1" smtClean="0">
                <a:hlinkClick r:id="rId4"/>
              </a:rPr>
              <a:t>Keshavamurthy</a:t>
            </a:r>
            <a:r>
              <a:rPr lang="en-US" sz="1200" dirty="0" smtClean="0"/>
              <a:t>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and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5"/>
              </a:rPr>
              <a:t>Dr Praveen </a:t>
            </a:r>
            <a:r>
              <a:rPr lang="en-US" sz="1200" dirty="0" err="1" smtClean="0">
                <a:hlinkClick r:id="rId5"/>
              </a:rPr>
              <a:t>Jha</a:t>
            </a:r>
            <a:r>
              <a:rPr lang="en-US" sz="1200" dirty="0" smtClean="0"/>
              <a:t>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et al</a:t>
            </a:r>
            <a:endParaRPr lang="el-GR" sz="1200" u="sng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3554" name="Picture 2" descr="http://media-2.web.britannica.com/eb-media/71/136571-004-B1D4775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060848"/>
            <a:ext cx="2376264" cy="3165893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 rot="10800000">
            <a:off x="6444208" y="3573016"/>
            <a:ext cx="64807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43608" y="5229200"/>
            <a:ext cx="1368152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7"/>
              </a:rPr>
              <a:t>britannica.com</a:t>
            </a:r>
            <a:endParaRPr lang="en-US" sz="12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95536" y="620688"/>
            <a:ext cx="5904656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Μεταλλική ενδοπρόσθεση (</a:t>
            </a:r>
            <a:r>
              <a:rPr lang="en-US" dirty="0" smtClean="0"/>
              <a:t>stent)</a:t>
            </a:r>
            <a:r>
              <a:rPr lang="el-GR" dirty="0" smtClean="0"/>
              <a:t> οισοφάγου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58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340768"/>
            <a:ext cx="2592288" cy="576064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Ένθεμα μαστών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  <p:pic>
        <p:nvPicPr>
          <p:cNvPr id="61442" name="Picture 2" descr="http://images.radiopaedia.org/images/5568487/5c9ad23400e17c47d593cab3cb2f7d_big_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83016"/>
            <a:ext cx="3491880" cy="3491880"/>
          </a:xfrm>
          <a:prstGeom prst="rect">
            <a:avLst/>
          </a:prstGeom>
          <a:noFill/>
        </p:spPr>
      </p:pic>
      <p:pic>
        <p:nvPicPr>
          <p:cNvPr id="6" name="Picture 2" descr="http://images.radiopaedia.org/images/172125/b80e3c6c4cc48da88f0784141ee1fe_big_gall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499992" y="1628800"/>
            <a:ext cx="4377759" cy="434456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71600" y="6093296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+mn-lt"/>
                <a:hlinkClick r:id="rId4"/>
              </a:rPr>
              <a:t>Medical devices in the thorax</a:t>
            </a:r>
            <a:endParaRPr lang="en-US" sz="1200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r>
              <a:rPr lang="en-US" sz="1200" dirty="0" smtClean="0">
                <a:latin typeface="+mn-lt"/>
                <a:hlinkClick r:id="rId5"/>
              </a:rPr>
              <a:t>Dr </a:t>
            </a:r>
            <a:r>
              <a:rPr lang="en-US" sz="1200" dirty="0" err="1" smtClean="0">
                <a:latin typeface="+mn-lt"/>
                <a:hlinkClick r:id="rId5"/>
              </a:rPr>
              <a:t>Jayanth</a:t>
            </a:r>
            <a:r>
              <a:rPr lang="en-US" sz="1200" dirty="0" smtClean="0">
                <a:latin typeface="+mn-lt"/>
                <a:hlinkClick r:id="rId5"/>
              </a:rPr>
              <a:t> </a:t>
            </a:r>
            <a:r>
              <a:rPr lang="en-US" sz="1200" dirty="0" err="1" smtClean="0">
                <a:latin typeface="+mn-lt"/>
                <a:hlinkClick r:id="rId5"/>
              </a:rPr>
              <a:t>Keshavamurthy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and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6"/>
              </a:rPr>
              <a:t>Dr Praveen </a:t>
            </a:r>
            <a:r>
              <a:rPr lang="en-US" sz="1200" dirty="0" err="1" smtClean="0">
                <a:latin typeface="+mn-lt"/>
                <a:hlinkClick r:id="rId6"/>
              </a:rPr>
              <a:t>Jha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et al</a:t>
            </a:r>
            <a:endParaRPr lang="el-GR" sz="1200" u="sng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63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3672408" cy="5256584"/>
          </a:xfrm>
        </p:spPr>
        <p:txBody>
          <a:bodyPr/>
          <a:lstStyle/>
          <a:p>
            <a:r>
              <a:rPr lang="el-GR" dirty="0" smtClean="0"/>
              <a:t>Εκτατικές συσκευές ιστών για την αποκατάσταση των μαστών μετά από μαστεκτομή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  <p:pic>
        <p:nvPicPr>
          <p:cNvPr id="62466" name="Picture 2" descr="http://images.radiopaedia.org/images/5672125/8469425b798d3b7471703f7e880fe5_big_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052736"/>
            <a:ext cx="5173615" cy="515719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779912" y="6217975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+mn-lt"/>
                <a:hlinkClick r:id="rId3"/>
              </a:rPr>
              <a:t>Medical devices in the thorax</a:t>
            </a:r>
            <a:endParaRPr lang="en-US" sz="1200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r>
              <a:rPr lang="en-US" sz="1200" dirty="0" smtClean="0">
                <a:latin typeface="+mn-lt"/>
                <a:hlinkClick r:id="rId4"/>
              </a:rPr>
              <a:t>Dr </a:t>
            </a:r>
            <a:r>
              <a:rPr lang="en-US" sz="1200" dirty="0" err="1" smtClean="0">
                <a:latin typeface="+mn-lt"/>
                <a:hlinkClick r:id="rId4"/>
              </a:rPr>
              <a:t>Jayanth</a:t>
            </a:r>
            <a:r>
              <a:rPr lang="en-US" sz="1200" dirty="0" smtClean="0">
                <a:latin typeface="+mn-lt"/>
                <a:hlinkClick r:id="rId4"/>
              </a:rPr>
              <a:t> </a:t>
            </a:r>
            <a:r>
              <a:rPr lang="en-US" sz="1200" dirty="0" err="1" smtClean="0">
                <a:latin typeface="+mn-lt"/>
                <a:hlinkClick r:id="rId4"/>
              </a:rPr>
              <a:t>Keshavamurthy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and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5"/>
              </a:rPr>
              <a:t>Dr Praveen </a:t>
            </a:r>
            <a:r>
              <a:rPr lang="en-US" sz="1200" dirty="0" err="1" smtClean="0">
                <a:latin typeface="+mn-lt"/>
                <a:hlinkClick r:id="rId5"/>
              </a:rPr>
              <a:t>Jha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et al</a:t>
            </a:r>
            <a:endParaRPr lang="el-GR" sz="1200" u="sng" dirty="0" smtClean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2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08920"/>
            <a:ext cx="7344816" cy="1008112"/>
          </a:xfrm>
        </p:spPr>
        <p:txBody>
          <a:bodyPr>
            <a:normAutofit/>
          </a:bodyPr>
          <a:lstStyle/>
          <a:p>
            <a:r>
              <a:rPr lang="el-GR" dirty="0" smtClean="0"/>
              <a:t>Συσκευές στην κοιλιά και την πύελο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46886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5" cy="1008112"/>
          </a:xfrm>
        </p:spPr>
        <p:txBody>
          <a:bodyPr/>
          <a:lstStyle/>
          <a:p>
            <a:r>
              <a:rPr lang="el-GR" dirty="0" smtClean="0"/>
              <a:t>Σωλήνες στην πεπτική οδό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064896" cy="5256584"/>
          </a:xfrm>
        </p:spPr>
        <p:txBody>
          <a:bodyPr>
            <a:normAutofit/>
          </a:bodyPr>
          <a:lstStyle/>
          <a:p>
            <a:r>
              <a:rPr lang="el-GR" dirty="0" smtClean="0"/>
              <a:t>Ρινογαστρικοί </a:t>
            </a:r>
          </a:p>
          <a:p>
            <a:pPr lvl="1"/>
            <a:r>
              <a:rPr lang="el-GR" dirty="0" smtClean="0"/>
              <a:t>Διαφορετικοί τύποι</a:t>
            </a:r>
          </a:p>
          <a:p>
            <a:pPr lvl="1"/>
            <a:r>
              <a:rPr lang="el-GR" dirty="0" smtClean="0"/>
              <a:t>Για σίτιση</a:t>
            </a:r>
          </a:p>
          <a:p>
            <a:pPr lvl="1"/>
            <a:r>
              <a:rPr lang="el-GR" dirty="0" smtClean="0"/>
              <a:t>Για άδειασμα του διατεταμένου στομάχου</a:t>
            </a:r>
          </a:p>
          <a:p>
            <a:r>
              <a:rPr lang="el-GR" dirty="0" smtClean="0"/>
              <a:t>Γαστροστομία  - Νηστιδοστομία</a:t>
            </a:r>
          </a:p>
          <a:p>
            <a:pPr lvl="1"/>
            <a:r>
              <a:rPr lang="el-GR" dirty="0" smtClean="0"/>
              <a:t>Για σίτιση διαδερμικά με παράκαμψη της οδού οισοφάγος /στομάχι</a:t>
            </a:r>
          </a:p>
          <a:p>
            <a:r>
              <a:rPr lang="el-GR" dirty="0" smtClean="0"/>
              <a:t>Γαστρικός δακτύλιος</a:t>
            </a:r>
          </a:p>
          <a:p>
            <a:pPr lvl="1"/>
            <a:r>
              <a:rPr lang="el-GR" dirty="0" smtClean="0"/>
              <a:t>Για έλεγχο του βάρους του σώματος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732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5" cy="1008112"/>
          </a:xfrm>
        </p:spPr>
        <p:txBody>
          <a:bodyPr/>
          <a:lstStyle/>
          <a:p>
            <a:r>
              <a:rPr lang="el-GR" dirty="0" smtClean="0"/>
              <a:t>Συσκευές Ουροποιογεννητικού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256584"/>
          </a:xfrm>
        </p:spPr>
        <p:txBody>
          <a:bodyPr/>
          <a:lstStyle/>
          <a:p>
            <a:r>
              <a:rPr lang="el-GR" dirty="0" smtClean="0"/>
              <a:t>Ενδοπροσθέσεις ουρητήρων, ουρήθρας, αυχένα της ουροδόχου κύστεως</a:t>
            </a:r>
          </a:p>
          <a:p>
            <a:r>
              <a:rPr lang="el-GR" dirty="0" smtClean="0"/>
              <a:t>Τεχνητοί σφιγκτήρες </a:t>
            </a:r>
          </a:p>
          <a:p>
            <a:r>
              <a:rPr lang="el-GR" dirty="0" smtClean="0"/>
              <a:t>Καθετήρες </a:t>
            </a:r>
            <a:r>
              <a:rPr lang="en-US" dirty="0" smtClean="0"/>
              <a:t>Foley</a:t>
            </a:r>
          </a:p>
          <a:p>
            <a:r>
              <a:rPr lang="el-GR" dirty="0" smtClean="0"/>
              <a:t>Καθετήρες νεφροστομίας</a:t>
            </a:r>
          </a:p>
          <a:p>
            <a:r>
              <a:rPr lang="el-GR" dirty="0" smtClean="0"/>
              <a:t>Ενδομήτρια ελάσματα</a:t>
            </a:r>
          </a:p>
          <a:p>
            <a:r>
              <a:rPr lang="el-GR" dirty="0" smtClean="0"/>
              <a:t>Κλιπ σύγκλεισης σαλπίγγων και σπερματκών πόρων</a:t>
            </a:r>
          </a:p>
          <a:p>
            <a:r>
              <a:rPr lang="el-GR" dirty="0" smtClean="0"/>
              <a:t>Δακτύλιοι ανόρθωσης πυελικού τοιχώματος</a:t>
            </a:r>
          </a:p>
          <a:p>
            <a:r>
              <a:rPr lang="el-GR" dirty="0" smtClean="0"/>
              <a:t>Ένθετα βραχυθεραπείας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39742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7" cy="1008112"/>
          </a:xfrm>
        </p:spPr>
        <p:txBody>
          <a:bodyPr/>
          <a:lstStyle/>
          <a:p>
            <a:r>
              <a:rPr lang="el-GR" dirty="0" smtClean="0"/>
              <a:t>Μετεγχειρητικές συσκευές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256584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Ράμματα, κλιπς, συνδετήρες, κόλλα</a:t>
            </a:r>
          </a:p>
          <a:p>
            <a:r>
              <a:rPr lang="el-GR" dirty="0" smtClean="0"/>
              <a:t>Χειρουργικοί σπόγγοι</a:t>
            </a:r>
          </a:p>
          <a:p>
            <a:r>
              <a:rPr lang="el-GR" dirty="0" smtClean="0"/>
              <a:t>Χειρουργικές βελόνες, κλωστές</a:t>
            </a:r>
          </a:p>
          <a:p>
            <a:r>
              <a:rPr lang="el-GR" dirty="0" smtClean="0"/>
              <a:t>Παροχετεύσεις κοιλοτήτων</a:t>
            </a:r>
          </a:p>
          <a:p>
            <a:r>
              <a:rPr lang="el-GR" dirty="0" smtClean="0"/>
              <a:t>Παροχετεύσεις  χοληφόρων και ενδοπροσθέσεις</a:t>
            </a:r>
          </a:p>
          <a:p>
            <a:r>
              <a:rPr lang="el-GR" dirty="0" smtClean="0"/>
              <a:t>Αγειακές ενδοπροσθέσεις </a:t>
            </a:r>
            <a:r>
              <a:rPr lang="en-US" dirty="0" smtClean="0"/>
              <a:t>(stents)</a:t>
            </a:r>
          </a:p>
          <a:p>
            <a:r>
              <a:rPr lang="el-GR" dirty="0" smtClean="0"/>
              <a:t>Εμβολικά υλικά</a:t>
            </a:r>
          </a:p>
          <a:p>
            <a:r>
              <a:rPr lang="el-GR" dirty="0" smtClean="0"/>
              <a:t>Φίλτρο κάτω κοίλης φλέβας</a:t>
            </a:r>
          </a:p>
          <a:p>
            <a:r>
              <a:rPr lang="el-GR" dirty="0" smtClean="0"/>
              <a:t>Τεχνητά αγγειακά μοσχεύματα</a:t>
            </a:r>
          </a:p>
          <a:p>
            <a:r>
              <a:rPr lang="el-GR" dirty="0" smtClean="0"/>
              <a:t>Καθετήρες αιμοκάθαρσης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6512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564904"/>
            <a:ext cx="5014272" cy="1008112"/>
          </a:xfrm>
        </p:spPr>
        <p:txBody>
          <a:bodyPr/>
          <a:lstStyle/>
          <a:p>
            <a:r>
              <a:rPr lang="el-GR" dirty="0" smtClean="0"/>
              <a:t>Συσκευές στο θώρακα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638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Διάφορα άλλα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4176464" cy="4824536"/>
          </a:xfrm>
        </p:spPr>
        <p:txBody>
          <a:bodyPr>
            <a:noAutofit/>
          </a:bodyPr>
          <a:lstStyle/>
          <a:p>
            <a:r>
              <a:rPr lang="el-GR" dirty="0" smtClean="0"/>
              <a:t>Ξένα σώματα</a:t>
            </a:r>
          </a:p>
          <a:p>
            <a:r>
              <a:rPr lang="el-GR" dirty="0" smtClean="0"/>
              <a:t>Φάρμακα</a:t>
            </a:r>
          </a:p>
          <a:p>
            <a:r>
              <a:rPr lang="el-GR" dirty="0" smtClean="0"/>
              <a:t>Ακτινοσκιεροί δείκτες</a:t>
            </a:r>
          </a:p>
          <a:p>
            <a:r>
              <a:rPr lang="el-GR" dirty="0" smtClean="0"/>
              <a:t>Κολοστομίες</a:t>
            </a:r>
          </a:p>
          <a:p>
            <a:r>
              <a:rPr lang="el-GR" dirty="0" smtClean="0"/>
              <a:t>Συστήματα βιοψίας</a:t>
            </a:r>
          </a:p>
          <a:p>
            <a:r>
              <a:rPr lang="el-GR" dirty="0" smtClean="0"/>
              <a:t>Χειρουργικά στοιχεία σπονδυλικής στήλης (σπονδυλοδεσία, σπονδυλοπλαστική)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0" y="1412776"/>
            <a:ext cx="4176464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  <a:latin typeface="+mn-lt"/>
              </a:rPr>
              <a:t>Πλέγματα διόρθωσης κοίλης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  <a:latin typeface="+mn-lt"/>
              </a:rPr>
              <a:t>Καθετήρες ομφαλικών αγγείων (βρέφη)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  <a:latin typeface="+mn-lt"/>
              </a:rPr>
              <a:t>Αντλίες χημειοθεραπείας, ινσουλίνης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  <a:latin typeface="+mn-lt"/>
              </a:rPr>
              <a:t>Κοιλιοπεριτοναϊκούς καθετήρες</a:t>
            </a:r>
            <a:endParaRPr lang="en-US" sz="24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985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Γαστροστομία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  <p:pic>
        <p:nvPicPr>
          <p:cNvPr id="79876" name="Picture 4" descr="Gastronomy tube placement illust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70" y="1484784"/>
            <a:ext cx="3721186" cy="3888432"/>
          </a:xfrm>
          <a:prstGeom prst="rect">
            <a:avLst/>
          </a:prstGeom>
          <a:noFill/>
        </p:spPr>
      </p:pic>
      <p:pic>
        <p:nvPicPr>
          <p:cNvPr id="79878" name="Picture 6" descr="Gastronomy Tubes - peg t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933056"/>
            <a:ext cx="3024336" cy="2358982"/>
          </a:xfrm>
          <a:prstGeom prst="rect">
            <a:avLst/>
          </a:prstGeom>
          <a:noFill/>
        </p:spPr>
      </p:pic>
      <p:pic>
        <p:nvPicPr>
          <p:cNvPr id="79880" name="Picture 8" descr="g-tube ph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32656"/>
            <a:ext cx="2592288" cy="33248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691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14856"/>
            <a:ext cx="5040560" cy="7200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3600" b="1" dirty="0" smtClean="0"/>
              <a:t>Γαστρικός δακτύλιος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  <p:pic>
        <p:nvPicPr>
          <p:cNvPr id="87042" name="Picture 2" descr="https://encrypted-tbn3.gstatic.com/images?q=tbn:ANd9GcSaOwuSH1AVDBtI5ZBvA9Oj0EJzOOucgg3jWloPm4qYoKvfE7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574896"/>
            <a:ext cx="2322190" cy="2153100"/>
          </a:xfrm>
          <a:prstGeom prst="rect">
            <a:avLst/>
          </a:prstGeom>
          <a:noFill/>
        </p:spPr>
      </p:pic>
      <p:pic>
        <p:nvPicPr>
          <p:cNvPr id="87044" name="Picture 4" descr="http://cheyreg.wpengine.com/wp-content/uploads/2012/12/x-ra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24944"/>
            <a:ext cx="4420573" cy="298095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868144" y="5877272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cheyenneregional.org</a:t>
            </a:r>
            <a:endParaRPr lang="en-US" sz="1200" dirty="0"/>
          </a:p>
        </p:txBody>
      </p:sp>
      <p:pic>
        <p:nvPicPr>
          <p:cNvPr id="87046" name="Picture 6" descr="http://api.ning.com/files/6YQud7l0RdysaLTHzPDBaN5kPUGv36Q97RJL42X6lS8p3adGpFf2KW0W3PuPBPN*MEMjzITtWpex4ZEeBup1TucpRf-yFAla/GastricLapbandScout.jpg"/>
          <p:cNvPicPr>
            <a:picLocks noChangeAspect="1" noChangeArrowheads="1"/>
          </p:cNvPicPr>
          <p:nvPr/>
        </p:nvPicPr>
        <p:blipFill>
          <a:blip r:embed="rId5" cstate="print"/>
          <a:srcRect l="27261" t="3866" r="24202" b="1641"/>
          <a:stretch>
            <a:fillRect/>
          </a:stretch>
        </p:blipFill>
        <p:spPr bwMode="auto">
          <a:xfrm>
            <a:off x="220456" y="1628800"/>
            <a:ext cx="4135550" cy="468052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09936" y="6309320"/>
            <a:ext cx="1133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6"/>
              </a:rPr>
              <a:t>api.ning.com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040649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76672"/>
            <a:ext cx="7272808" cy="108012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Ενδοπρόσθεση με διπλό </a:t>
            </a:r>
            <a:r>
              <a:rPr lang="en-US" dirty="0" smtClean="0"/>
              <a:t>pigtail</a:t>
            </a:r>
            <a:r>
              <a:rPr lang="el-GR" dirty="0" smtClean="0"/>
              <a:t>  (κίτρινα βέλη) </a:t>
            </a:r>
          </a:p>
          <a:p>
            <a:pPr marL="0" indent="0">
              <a:buNone/>
            </a:pPr>
            <a:r>
              <a:rPr lang="el-GR" dirty="0" smtClean="0"/>
              <a:t>για παράκαμψη απόφραξης από λίθους (κόκκινα βέλη)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  <p:pic>
        <p:nvPicPr>
          <p:cNvPr id="88066" name="Picture 2" descr="https://upload.wikimedia.org/wikipedia/commons/c/c4/Ureterstent_double_J_3D_leg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72816"/>
            <a:ext cx="4362450" cy="4362451"/>
          </a:xfrm>
          <a:prstGeom prst="rect">
            <a:avLst/>
          </a:prstGeom>
          <a:noFill/>
        </p:spPr>
      </p:pic>
      <p:pic>
        <p:nvPicPr>
          <p:cNvPr id="88068" name="Picture 4" descr="https://upload.wikimedia.org/wikipedia/commons/thumb/4/4a/DoubleJ.jpg/800px-DoubleJ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l="5486" t="1524" b="3992"/>
          <a:stretch>
            <a:fillRect/>
          </a:stretch>
        </p:blipFill>
        <p:spPr bwMode="auto">
          <a:xfrm>
            <a:off x="683568" y="1772816"/>
            <a:ext cx="3721595" cy="439248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707904" y="6237312"/>
            <a:ext cx="1728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en.wikipedia.org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2959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4464496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Καθετήρας </a:t>
            </a:r>
            <a:r>
              <a:rPr lang="en-US" dirty="0" smtClean="0"/>
              <a:t>Foley</a:t>
            </a:r>
            <a:endParaRPr lang="el-GR" dirty="0" smtClean="0"/>
          </a:p>
          <a:p>
            <a:pPr marL="457200" indent="-457200"/>
            <a:r>
              <a:rPr lang="el-GR" dirty="0" smtClean="0"/>
              <a:t>Εύκαμπτος με μπαλόνι στο άκρο που σταθεροποιεί τη θέση του</a:t>
            </a:r>
          </a:p>
          <a:p>
            <a:pPr marL="457200" indent="-457200"/>
            <a:r>
              <a:rPr lang="el-GR" dirty="0" smtClean="0"/>
              <a:t>κυρίως στην ουροδόχο κύστη</a:t>
            </a:r>
          </a:p>
          <a:p>
            <a:pPr marL="457200" indent="-457200"/>
            <a:r>
              <a:rPr lang="el-GR" dirty="0" smtClean="0"/>
              <a:t>Το περιεχόμενο αδειάζει σε πλαστικό ουροσυλλέκτη που αδειάζει και επιτρέπει μέτρηση του όγκου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  <p:pic>
        <p:nvPicPr>
          <p:cNvPr id="89090" name="Picture 2" descr="http://image.slidesharecdn.com/luccamaggio2012-121102173012-phpapp01/95/ecografia-applicata-allinfermieristica-15-638.jpg?cb=1351877564"/>
          <p:cNvPicPr>
            <a:picLocks noChangeAspect="1" noChangeArrowheads="1"/>
          </p:cNvPicPr>
          <p:nvPr/>
        </p:nvPicPr>
        <p:blipFill>
          <a:blip r:embed="rId2" cstate="print"/>
          <a:srcRect l="29289" t="26433" r="24231" b="15414"/>
          <a:stretch>
            <a:fillRect/>
          </a:stretch>
        </p:blipFill>
        <p:spPr bwMode="auto">
          <a:xfrm>
            <a:off x="5234319" y="1211071"/>
            <a:ext cx="3600400" cy="3384376"/>
          </a:xfrm>
          <a:prstGeom prst="rect">
            <a:avLst/>
          </a:prstGeom>
          <a:noFill/>
        </p:spPr>
      </p:pic>
      <p:pic>
        <p:nvPicPr>
          <p:cNvPr id="89094" name="Picture 6" descr="http://www.asepta.gr/site/components/com_virtuemart/shop_image/product/_________________4c971683d17ab.png"/>
          <p:cNvPicPr>
            <a:picLocks noChangeAspect="1" noChangeArrowheads="1"/>
          </p:cNvPicPr>
          <p:nvPr/>
        </p:nvPicPr>
        <p:blipFill>
          <a:blip r:embed="rId3" cstate="print"/>
          <a:srcRect t="29610" b="40433"/>
          <a:stretch>
            <a:fillRect/>
          </a:stretch>
        </p:blipFill>
        <p:spPr bwMode="auto">
          <a:xfrm>
            <a:off x="4657164" y="116632"/>
            <a:ext cx="4486835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33308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4968552" cy="2952328"/>
          </a:xfrm>
        </p:spPr>
        <p:txBody>
          <a:bodyPr/>
          <a:lstStyle/>
          <a:p>
            <a:r>
              <a:rPr lang="el-GR" dirty="0" smtClean="0"/>
              <a:t>Οι ουροσυλλέκτες συνδέονται με διάφορα συστήματα παροχέτευσης  που τοποθετούνται στην κοιλιά</a:t>
            </a:r>
          </a:p>
          <a:p>
            <a:r>
              <a:rPr lang="el-GR" dirty="0" smtClean="0">
                <a:solidFill>
                  <a:srgbClr val="FFC000"/>
                </a:solidFill>
              </a:rPr>
              <a:t>Ο ουροσυλλέκτης όταν ο σωλήνας είναι ανοικτός πρέπει να είναι χαμηλότερα από το σώμα</a:t>
            </a:r>
            <a:endParaRPr lang="en-US" dirty="0" smtClean="0">
              <a:solidFill>
                <a:srgbClr val="FFC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  <p:pic>
        <p:nvPicPr>
          <p:cNvPr id="5" name="Picture 4" descr="http://img.chinamedevice.com/product/657/1448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764704"/>
            <a:ext cx="3312368" cy="2132856"/>
          </a:xfrm>
          <a:prstGeom prst="rect">
            <a:avLst/>
          </a:prstGeom>
          <a:noFill/>
        </p:spPr>
      </p:pic>
      <p:pic>
        <p:nvPicPr>
          <p:cNvPr id="1026" name="Picture 2" descr="http://www.polymedicure.com/wp-content/uploads/2014/08/poluvac-set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67544" y="3933056"/>
            <a:ext cx="2564903" cy="2564904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203848" y="4352529"/>
            <a:ext cx="3708920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Συστήματα παροχέτευσης τραυμάτων με αρνητική πίεση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http://www.medisize.com/cms/product/cat/picts/49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732240" y="3501008"/>
            <a:ext cx="2256185" cy="303174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276637" y="6502351"/>
            <a:ext cx="1152128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medisize.com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971600" y="6511897"/>
            <a:ext cx="144016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6"/>
              </a:rPr>
              <a:t>polymedicure.com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972132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3744416" cy="72008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Κολοστομία – εντεροστομία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  <p:pic>
        <p:nvPicPr>
          <p:cNvPr id="1026" name="Picture 2" descr="https://upload.wikimedia.org/wikipedia/commons/thumb/9/96/Diagram_showing_a_colostomy_with_a_bag_CRUK_061.svg/2000px-Diagram_showing_a_colostomy_with_a_bag_CRUK_061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47782"/>
            <a:ext cx="3888432" cy="3610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971600" y="6048182"/>
            <a:ext cx="12907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3"/>
              </a:rPr>
              <a:t>en.wikipedia.org</a:t>
            </a:r>
            <a:endParaRPr lang="en-US" sz="1200" dirty="0"/>
          </a:p>
        </p:txBody>
      </p:sp>
      <p:pic>
        <p:nvPicPr>
          <p:cNvPr id="1028" name="Picture 4" descr="Stoma and sutu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340768"/>
            <a:ext cx="4540281" cy="475066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084168" y="6093296"/>
            <a:ext cx="1565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wikiradiography.net</a:t>
            </a:r>
            <a:endParaRPr lang="en-US" sz="1200" dirty="0"/>
          </a:p>
        </p:txBody>
      </p:sp>
      <p:sp>
        <p:nvSpPr>
          <p:cNvPr id="10" name="Right Arrow 9"/>
          <p:cNvSpPr/>
          <p:nvPr/>
        </p:nvSpPr>
        <p:spPr>
          <a:xfrm rot="7980359">
            <a:off x="7802159" y="3116594"/>
            <a:ext cx="72008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465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2520280" cy="5256584"/>
          </a:xfrm>
        </p:spPr>
        <p:txBody>
          <a:bodyPr/>
          <a:lstStyle/>
          <a:p>
            <a:r>
              <a:rPr lang="el-GR" dirty="0" smtClean="0"/>
              <a:t>Λαθραία εισαγωγή ναρκωτικών με κατάποση μικρών πακέτων </a:t>
            </a:r>
            <a:endParaRPr lang="en-US" dirty="0"/>
          </a:p>
        </p:txBody>
      </p:sp>
      <p:pic>
        <p:nvPicPr>
          <p:cNvPr id="93186" name="Picture 2" descr="https://upload.wikimedia.org/wikipedia/commons/thumb/f/f4/Drug-Packer_X-Ray.jpg/800px-Drug-Packer_X-R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340768"/>
            <a:ext cx="5627767" cy="468052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929499" y="6156862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+mn-lt"/>
                <a:hlinkClick r:id="rId3"/>
              </a:rPr>
              <a:t>commons.wikimedia.org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1162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2696"/>
            <a:ext cx="5040560" cy="1296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Ενδομήτριο σπείραμα (πράσινο βέλος)</a:t>
            </a:r>
          </a:p>
          <a:p>
            <a:pPr>
              <a:buNone/>
            </a:pPr>
            <a:r>
              <a:rPr lang="el-GR" dirty="0" smtClean="0"/>
              <a:t>Κλιπ περίδεσης σαλπίγγων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  <p:pic>
        <p:nvPicPr>
          <p:cNvPr id="90114" name="Picture 2" descr="http://images.radiopaedia.org/images/1629925/490883894c64dd55f8f26ca017e929_big_gallery.jpg"/>
          <p:cNvPicPr>
            <a:picLocks noChangeAspect="1" noChangeArrowheads="1"/>
          </p:cNvPicPr>
          <p:nvPr/>
        </p:nvPicPr>
        <p:blipFill>
          <a:blip r:embed="rId2" cstate="print"/>
          <a:srcRect l="20511" r="17955"/>
          <a:stretch>
            <a:fillRect/>
          </a:stretch>
        </p:blipFill>
        <p:spPr bwMode="auto">
          <a:xfrm>
            <a:off x="5580112" y="260648"/>
            <a:ext cx="3024336" cy="60007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60581" y="6279703"/>
            <a:ext cx="3222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indent="12700">
              <a:buNone/>
            </a:pPr>
            <a:r>
              <a:rPr lang="en-US" sz="1200" dirty="0" smtClean="0">
                <a:hlinkClick r:id="rId3"/>
              </a:rPr>
              <a:t>Medical devices in the abdomen and pelvis</a:t>
            </a:r>
            <a:endParaRPr lang="el-GR" sz="1200" dirty="0" smtClean="0">
              <a:hlinkClick r:id="rId4"/>
            </a:endParaRPr>
          </a:p>
          <a:p>
            <a:pPr marL="6350" indent="12700">
              <a:buNone/>
            </a:pPr>
            <a:r>
              <a:rPr lang="en-US" sz="1200" dirty="0" smtClean="0">
                <a:hlinkClick r:id="rId5"/>
              </a:rPr>
              <a:t>Dr Praveen </a:t>
            </a:r>
            <a:r>
              <a:rPr lang="en-US" sz="1200" dirty="0" err="1" smtClean="0">
                <a:solidFill>
                  <a:schemeClr val="bg1"/>
                </a:solidFill>
                <a:hlinkClick r:id="rId5"/>
              </a:rPr>
              <a:t>Jha</a:t>
            </a:r>
            <a:r>
              <a:rPr lang="en-US" sz="1200" dirty="0" smtClean="0">
                <a:solidFill>
                  <a:schemeClr val="bg1"/>
                </a:solidFill>
              </a:rPr>
              <a:t> et al.</a:t>
            </a:r>
          </a:p>
        </p:txBody>
      </p:sp>
      <p:pic>
        <p:nvPicPr>
          <p:cNvPr id="90116" name="Picture 4" descr="http://images.radiopaedia.org/images/1706850/c9fee33da1e1f81bfaf13f67f1b214_big_galler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0581" y="2532095"/>
            <a:ext cx="4859491" cy="3679330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 flipH="1">
            <a:off x="1619672" y="4077072"/>
            <a:ext cx="7200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flipH="1">
            <a:off x="2987824" y="4509120"/>
            <a:ext cx="144016" cy="4404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9459839">
            <a:off x="7086181" y="5188083"/>
            <a:ext cx="588261" cy="8404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36912"/>
            <a:ext cx="4320480" cy="3312368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Φίλτρο κάτω κοίλης φλέβας</a:t>
            </a:r>
          </a:p>
          <a:p>
            <a:r>
              <a:rPr lang="el-GR" dirty="0" smtClean="0"/>
              <a:t>Χρησιμοποιείται για την αποφυγή πνευμονικής εμβολής</a:t>
            </a:r>
          </a:p>
          <a:p>
            <a:r>
              <a:rPr lang="el-GR" dirty="0" smtClean="0"/>
              <a:t>Κατακρατεί θρόμβους από τα κάτω άκρα που εισέρχονται στην κάτω κοίλη φλέβα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  <p:pic>
        <p:nvPicPr>
          <p:cNvPr id="91138" name="Picture 2" descr="http://images.radiopaedia.org/images/3127328/efbeaa0c1f0ffc77559788f419244f_big_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548680"/>
            <a:ext cx="4286250" cy="6000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403648" y="6056856"/>
            <a:ext cx="3222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indent="12700">
              <a:buNone/>
            </a:pPr>
            <a:r>
              <a:rPr lang="en-US" sz="1200" dirty="0" smtClean="0">
                <a:hlinkClick r:id="rId3"/>
              </a:rPr>
              <a:t>Medical devices in the abdomen and pelvis</a:t>
            </a:r>
            <a:endParaRPr lang="el-GR" sz="1200" dirty="0" smtClean="0">
              <a:hlinkClick r:id="rId4"/>
            </a:endParaRPr>
          </a:p>
          <a:p>
            <a:pPr marL="6350" indent="12700">
              <a:buNone/>
            </a:pPr>
            <a:r>
              <a:rPr lang="en-US" sz="1200" dirty="0" smtClean="0">
                <a:hlinkClick r:id="rId5"/>
              </a:rPr>
              <a:t>Dr Praveen </a:t>
            </a:r>
            <a:r>
              <a:rPr lang="en-US" sz="1200" dirty="0" err="1" smtClean="0">
                <a:hlinkClick r:id="rId5"/>
              </a:rPr>
              <a:t>Jha</a:t>
            </a:r>
            <a:r>
              <a:rPr lang="en-US" sz="1200" dirty="0" smtClean="0"/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et al.</a:t>
            </a:r>
          </a:p>
        </p:txBody>
      </p:sp>
      <p:pic>
        <p:nvPicPr>
          <p:cNvPr id="91140" name="Picture 4" descr="https://upload.wikimedia.org/wikipedia/commons/d/d2/Inferior_vena_cava_filt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620688"/>
            <a:ext cx="2769150" cy="1728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90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Συσκευές εκτός θώρακος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που επιπροβάλλονται στις ακτινογραφίες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340768"/>
            <a:ext cx="7272808" cy="5256584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Σωλήνες, λαβίδες, σύριγγες που βρίσκονται πάνω ή κάτω από τον ασθενή</a:t>
            </a:r>
          </a:p>
          <a:p>
            <a:r>
              <a:rPr lang="el-GR" dirty="0" smtClean="0"/>
              <a:t>Στρώματα, ελαστικά φύλλα </a:t>
            </a:r>
          </a:p>
          <a:p>
            <a:r>
              <a:rPr lang="el-GR" dirty="0" smtClean="0"/>
              <a:t>Σωλήνες αναπνευστήρων</a:t>
            </a:r>
          </a:p>
          <a:p>
            <a:r>
              <a:rPr lang="el-GR" dirty="0" smtClean="0"/>
              <a:t>Αισθητήρες θερμότητας ή υγρασίας</a:t>
            </a:r>
          </a:p>
          <a:p>
            <a:r>
              <a:rPr lang="el-GR" dirty="0" smtClean="0"/>
              <a:t>Ηλεκτρόδια ηλεκτροκαρδιογραφήματος (ΗΚΓ)</a:t>
            </a:r>
          </a:p>
          <a:p>
            <a:r>
              <a:rPr lang="el-GR" dirty="0" smtClean="0"/>
              <a:t>Εξωτερικοί βηματοδότες</a:t>
            </a:r>
          </a:p>
          <a:p>
            <a:r>
              <a:rPr lang="el-GR" dirty="0" smtClean="0"/>
              <a:t>Ενθέματα μαστών (εκτατήρες ιστών) </a:t>
            </a:r>
          </a:p>
          <a:p>
            <a:r>
              <a:rPr lang="el-GR" dirty="0" smtClean="0"/>
              <a:t>Ηλεκτρικές κουβέρτες</a:t>
            </a:r>
          </a:p>
          <a:p>
            <a:r>
              <a:rPr lang="el-GR" dirty="0" smtClean="0"/>
              <a:t>Προστερνικοί καθετήρες περοτοναϊκής διάλυσης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010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92696"/>
            <a:ext cx="3168352" cy="72008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Συνδετήρες δέρματος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  <p:pic>
        <p:nvPicPr>
          <p:cNvPr id="5" name="Picture 5" descr="ScrubsAXR7_w640"/>
          <p:cNvPicPr>
            <a:picLocks noChangeAspect="1" noChangeArrowheads="1"/>
          </p:cNvPicPr>
          <p:nvPr/>
        </p:nvPicPr>
        <p:blipFill>
          <a:blip r:embed="rId2" cstate="print">
            <a:grayscl/>
            <a:lum contrast="-10000"/>
          </a:blip>
          <a:srcRect/>
          <a:stretch>
            <a:fillRect/>
          </a:stretch>
        </p:blipFill>
        <p:spPr bwMode="auto">
          <a:xfrm>
            <a:off x="4139952" y="692696"/>
            <a:ext cx="4287838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04790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91680" y="692696"/>
            <a:ext cx="669674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Διαδερμική χολαγγειογραφία και παροχέτευση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https://upload.wikimedia.org/wikipedia/commons/1/1a/PT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44824"/>
            <a:ext cx="4143375" cy="408622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499992" y="5949280"/>
            <a:ext cx="1368152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en.wikipedia.org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26557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  <p:pic>
        <p:nvPicPr>
          <p:cNvPr id="93188" name="Picture 4" descr="http://www.bostonscientific.com/content/dam/bostonscientific/endo/portfolio-group/advanix/advanix_stenting_600x6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4086225" cy="4086226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5085184"/>
            <a:ext cx="367240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Ενδοπρόσθεση  χοληφόρων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2400" dirty="0" smtClean="0">
                <a:solidFill>
                  <a:schemeClr val="bg1"/>
                </a:solidFill>
                <a:latin typeface="+mn-lt"/>
              </a:rPr>
              <a:t>Μεταλλικές - πλαστικές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3190" name="Picture 6" descr="http://www.khuranagastrocare.com/images/biliary-stent.png"/>
          <p:cNvPicPr>
            <a:picLocks noChangeAspect="1" noChangeArrowheads="1"/>
          </p:cNvPicPr>
          <p:nvPr/>
        </p:nvPicPr>
        <p:blipFill>
          <a:blip r:embed="rId3" cstate="print"/>
          <a:srcRect l="7110" t="3524" r="7575" b="4841"/>
          <a:stretch>
            <a:fillRect/>
          </a:stretch>
        </p:blipFill>
        <p:spPr bwMode="auto">
          <a:xfrm>
            <a:off x="5364088" y="700697"/>
            <a:ext cx="3384376" cy="4888543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235986" y="5629581"/>
            <a:ext cx="2088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khuranagastrocare.com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326870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4464496" cy="5256584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Παροχεύτευση του κοιλιακού συστήματος του εγκεφάλου στην περιτοναϊκή κοιλότητα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  <p:pic>
        <p:nvPicPr>
          <p:cNvPr id="94210" name="Picture 2" descr="http://image.wikifoundry.com/image/1/-7KZB5sHKCGvSBC0c-0pRw194800/GW369H1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1746"/>
            <a:ext cx="2456314" cy="666936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987824" y="5949280"/>
            <a:ext cx="20162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www.wikiradiography.net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827550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Πηγές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50" lvl="1" indent="12700">
              <a:buNone/>
            </a:pPr>
            <a:r>
              <a:rPr lang="en-US" b="1" dirty="0" smtClean="0">
                <a:hlinkClick r:id="rId2"/>
              </a:rPr>
              <a:t>Medical devices in the thorax</a:t>
            </a:r>
            <a:endParaRPr lang="en-US" b="1" dirty="0" smtClean="0"/>
          </a:p>
          <a:p>
            <a:pPr marL="6350" indent="12700">
              <a:buNone/>
            </a:pPr>
            <a:r>
              <a:rPr lang="en-US" dirty="0" smtClean="0">
                <a:hlinkClick r:id="rId3"/>
              </a:rPr>
              <a:t>Dr </a:t>
            </a:r>
            <a:r>
              <a:rPr lang="en-US" dirty="0" err="1" smtClean="0">
                <a:hlinkClick r:id="rId3"/>
              </a:rPr>
              <a:t>Jayanth</a:t>
            </a:r>
            <a:r>
              <a:rPr lang="en-US" dirty="0" smtClean="0">
                <a:hlinkClick r:id="rId3"/>
              </a:rPr>
              <a:t> </a:t>
            </a:r>
            <a:r>
              <a:rPr lang="en-US" dirty="0" err="1" smtClean="0">
                <a:hlinkClick r:id="rId3"/>
              </a:rPr>
              <a:t>Keshavamurthy</a:t>
            </a:r>
            <a:r>
              <a:rPr lang="en-US" dirty="0" smtClean="0"/>
              <a:t> and </a:t>
            </a:r>
            <a:r>
              <a:rPr lang="en-US" dirty="0" smtClean="0">
                <a:hlinkClick r:id="rId4"/>
              </a:rPr>
              <a:t>Dr Praveen </a:t>
            </a:r>
            <a:r>
              <a:rPr lang="en-US" dirty="0" err="1" smtClean="0">
                <a:hlinkClick r:id="rId4"/>
              </a:rPr>
              <a:t>Jha</a:t>
            </a:r>
            <a:r>
              <a:rPr lang="en-US" dirty="0" smtClean="0"/>
              <a:t> et al. </a:t>
            </a:r>
            <a:endParaRPr lang="el-GR" dirty="0" smtClean="0"/>
          </a:p>
          <a:p>
            <a:pPr indent="12700">
              <a:buNone/>
            </a:pPr>
            <a:endParaRPr lang="el-GR" dirty="0" smtClean="0"/>
          </a:p>
          <a:p>
            <a:pPr marL="6350" lvl="1" indent="12700">
              <a:buNone/>
            </a:pPr>
            <a:r>
              <a:rPr lang="en-US" b="1" dirty="0" smtClean="0">
                <a:hlinkClick r:id="rId5"/>
              </a:rPr>
              <a:t>Medical devices in the abdomen and pelvis</a:t>
            </a:r>
            <a:endParaRPr lang="el-GR" b="1" dirty="0" smtClean="0">
              <a:hlinkClick r:id="rId2"/>
            </a:endParaRPr>
          </a:p>
          <a:p>
            <a:pPr marL="6350" indent="12700">
              <a:buNone/>
            </a:pPr>
            <a:r>
              <a:rPr lang="en-US" dirty="0" smtClean="0">
                <a:hlinkClick r:id="rId4"/>
              </a:rPr>
              <a:t>Dr Praveen </a:t>
            </a:r>
            <a:r>
              <a:rPr lang="en-US" dirty="0" err="1" smtClean="0">
                <a:hlinkClick r:id="rId4"/>
              </a:rPr>
              <a:t>Jha</a:t>
            </a:r>
            <a:r>
              <a:rPr lang="en-US" dirty="0" smtClean="0"/>
              <a:t> et al.</a:t>
            </a:r>
            <a:endParaRPr lang="en-US" b="1" dirty="0" smtClean="0"/>
          </a:p>
          <a:p>
            <a:pPr indent="12700">
              <a:buNone/>
            </a:pPr>
            <a:endParaRPr lang="el-GR" dirty="0" smtClean="0"/>
          </a:p>
          <a:p>
            <a:pPr indent="1270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45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Γεωργία Οικονόμου </a:t>
            </a:r>
            <a:r>
              <a:rPr lang="el-GR" sz="2000" dirty="0" smtClean="0"/>
              <a:t>2014. </a:t>
            </a:r>
            <a:r>
              <a:rPr lang="el-GR" sz="2000" dirty="0"/>
              <a:t>Γεωργία Οικονόμου. «Διαχείριση εξεταζόμενων στα τμήματα ιατρικών απεικονίσεων.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7:</a:t>
            </a:r>
            <a:r>
              <a:rPr lang="el-GR" sz="2000" dirty="0"/>
              <a:t> Απεικόνιση Ιατρικών Συσκευών».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Συσκευές στην υπεζωκοτική κοιλότητα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Σωλήνες θωρακοστομίας</a:t>
            </a:r>
          </a:p>
          <a:p>
            <a:pPr lvl="1"/>
            <a:r>
              <a:rPr lang="el-GR" dirty="0" smtClean="0"/>
              <a:t>Όταν παροχετεύουν πνευμοθώρακα τοποθετούνται  μπροστά και άνω</a:t>
            </a:r>
          </a:p>
          <a:p>
            <a:pPr lvl="1"/>
            <a:r>
              <a:rPr lang="el-GR" dirty="0" smtClean="0"/>
              <a:t>Όταν παροχετεύουν υγρό τοποθετούνται πίσω και κάτω</a:t>
            </a:r>
          </a:p>
          <a:p>
            <a:pPr lvl="1"/>
            <a:r>
              <a:rPr lang="el-GR" dirty="0" smtClean="0"/>
              <a:t>Πρέπει να μην έχουν γωνίες και όλες οι οπές να βρίσκονται μέσα στο θώρακα</a:t>
            </a:r>
          </a:p>
          <a:p>
            <a:pPr lvl="1"/>
            <a:r>
              <a:rPr lang="el-GR" dirty="0" smtClean="0"/>
              <a:t>Συχνά χρειάζονται ακτινογραφίες </a:t>
            </a:r>
            <a:r>
              <a:rPr lang="en-US" dirty="0" smtClean="0"/>
              <a:t>F/P </a:t>
            </a:r>
            <a:r>
              <a:rPr lang="el-GR" dirty="0" smtClean="0"/>
              <a:t>για επιβεβαίωση της θέσης τους</a:t>
            </a:r>
          </a:p>
          <a:p>
            <a:pPr lvl="1"/>
            <a:r>
              <a:rPr lang="el-GR" dirty="0" smtClean="0"/>
              <a:t>Πρέπει να βρίσκονται μέσα στην πλευρική κοιλότητα και όχι μέσα στο παρέγχυμα ή τις μεσολόβιες</a:t>
            </a:r>
          </a:p>
          <a:p>
            <a:r>
              <a:rPr lang="el-GR" dirty="0" smtClean="0"/>
              <a:t>Καθετήρες </a:t>
            </a:r>
            <a:r>
              <a:rPr lang="en-US" dirty="0" smtClean="0"/>
              <a:t>pigtail </a:t>
            </a:r>
            <a:r>
              <a:rPr lang="el-GR" dirty="0" smtClean="0"/>
              <a:t>για παροχέτευση συλλογών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910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Συσκευές τραχείας και οισοφάγου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Ενδοτραχειακός σωλήνας</a:t>
            </a:r>
          </a:p>
          <a:p>
            <a:pPr lvl="1"/>
            <a:r>
              <a:rPr lang="el-GR" dirty="0" smtClean="0"/>
              <a:t>Η άκρη πρέπει να βρίσκεται 5±2εκ πριν την τρόπιδα</a:t>
            </a:r>
          </a:p>
          <a:p>
            <a:pPr lvl="1"/>
            <a:r>
              <a:rPr lang="el-GR" dirty="0" smtClean="0"/>
              <a:t>Μπορεί κατά λάθος να εισέλθει στο δεξιό κύριο βρόγχο</a:t>
            </a:r>
          </a:p>
          <a:p>
            <a:pPr lvl="1"/>
            <a:r>
              <a:rPr lang="el-GR" dirty="0" smtClean="0"/>
              <a:t>Μπορεί να εισέλθει στον οισοφάγο</a:t>
            </a:r>
          </a:p>
          <a:p>
            <a:r>
              <a:rPr lang="el-GR" dirty="0" smtClean="0"/>
              <a:t>Ρινογαστρικοί καθετήρες / σίτιση παροχέτευση</a:t>
            </a:r>
          </a:p>
          <a:p>
            <a:r>
              <a:rPr lang="el-GR" dirty="0" smtClean="0"/>
              <a:t>Οισοφαγικά μπαλόνια, ενδοπροσθέσεις (</a:t>
            </a:r>
            <a:r>
              <a:rPr lang="en-US" dirty="0" smtClean="0"/>
              <a:t>stents</a:t>
            </a:r>
            <a:r>
              <a:rPr lang="el-GR" dirty="0" smtClean="0"/>
              <a:t>)</a:t>
            </a:r>
          </a:p>
          <a:p>
            <a:r>
              <a:rPr lang="el-GR" dirty="0" smtClean="0"/>
              <a:t>Αισθητήρες </a:t>
            </a:r>
            <a:r>
              <a:rPr lang="en-US" dirty="0" smtClean="0"/>
              <a:t>pH</a:t>
            </a:r>
            <a:endParaRPr lang="el-GR" dirty="0" smtClean="0"/>
          </a:p>
          <a:p>
            <a:r>
              <a:rPr lang="el-GR" dirty="0" smtClean="0"/>
              <a:t>Τραχειοστομίες</a:t>
            </a:r>
          </a:p>
          <a:p>
            <a:r>
              <a:rPr lang="el-GR" dirty="0" smtClean="0"/>
              <a:t>Τραχειοοισοφαγικές φωνητικές συσκευές</a:t>
            </a:r>
          </a:p>
          <a:p>
            <a:r>
              <a:rPr lang="el-GR" dirty="0" smtClean="0"/>
              <a:t>Ενδοπροσθέσεις βρόγχων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834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Αγγειακές συσκευές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Καθετήρες αιμοδιάλυσης </a:t>
            </a:r>
          </a:p>
          <a:p>
            <a:r>
              <a:rPr lang="el-GR" dirty="0" smtClean="0"/>
              <a:t>Περιφερικοί μακροί καθετήρες </a:t>
            </a:r>
          </a:p>
          <a:p>
            <a:r>
              <a:rPr lang="el-GR" dirty="0" smtClean="0"/>
              <a:t>Κεντρικοί φλεβικοί καθετήρες</a:t>
            </a:r>
          </a:p>
          <a:p>
            <a:pPr lvl="1"/>
            <a:r>
              <a:rPr lang="el-GR" dirty="0" smtClean="0"/>
              <a:t>Προσωρινοί (σφαγίτιδα, υποκλείδιοι)</a:t>
            </a:r>
          </a:p>
          <a:p>
            <a:pPr lvl="1"/>
            <a:r>
              <a:rPr lang="el-GR" dirty="0" smtClean="0"/>
              <a:t>Υποδόρια εμφύτευση (πχ </a:t>
            </a:r>
            <a:r>
              <a:rPr lang="en-US" dirty="0" smtClean="0"/>
              <a:t>Hickman line</a:t>
            </a:r>
            <a:r>
              <a:rPr lang="el-GR" dirty="0" smtClean="0"/>
              <a:t>)</a:t>
            </a:r>
          </a:p>
          <a:p>
            <a:pPr lvl="1"/>
            <a:r>
              <a:rPr lang="el-GR" dirty="0" smtClean="0"/>
              <a:t>Μόνιμοι εμφυτευμένοι καθετήρες με υποδόρια υποδοχή (πχ </a:t>
            </a:r>
            <a:r>
              <a:rPr lang="en-US" dirty="0" smtClean="0"/>
              <a:t>Port-A-</a:t>
            </a:r>
            <a:r>
              <a:rPr lang="en-US" dirty="0" err="1" smtClean="0"/>
              <a:t>Cath</a:t>
            </a:r>
            <a:r>
              <a:rPr lang="el-GR" dirty="0" smtClean="0"/>
              <a:t>)</a:t>
            </a:r>
          </a:p>
          <a:p>
            <a:pPr lvl="1"/>
            <a:r>
              <a:rPr lang="el-GR" dirty="0" smtClean="0"/>
              <a:t>Καθετήρες πνευμονικών αρτηριών (πχ </a:t>
            </a:r>
            <a:r>
              <a:rPr lang="en-US" dirty="0" smtClean="0"/>
              <a:t>Swan-</a:t>
            </a:r>
            <a:r>
              <a:rPr lang="en-US" dirty="0" err="1" smtClean="0"/>
              <a:t>Ganz</a:t>
            </a:r>
            <a:r>
              <a:rPr lang="en-US" dirty="0" smtClean="0"/>
              <a:t>-catheter</a:t>
            </a:r>
            <a:r>
              <a:rPr lang="el-GR" dirty="0" smtClean="0"/>
              <a:t>)</a:t>
            </a:r>
          </a:p>
          <a:p>
            <a:pPr lvl="1"/>
            <a:r>
              <a:rPr lang="el-GR" dirty="0" smtClean="0"/>
              <a:t>Καθετήρες στους κόλπους της καρδιάς</a:t>
            </a:r>
          </a:p>
          <a:p>
            <a:pPr lvl="1"/>
            <a:r>
              <a:rPr lang="el-GR" dirty="0" smtClean="0"/>
              <a:t>Ενδοπροσθέσεις αορτής ή άνω κοίλης φλέβας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90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5" y="116632"/>
            <a:ext cx="3646119" cy="1656184"/>
          </a:xfrm>
        </p:spPr>
        <p:txBody>
          <a:bodyPr>
            <a:normAutofit/>
          </a:bodyPr>
          <a:lstStyle/>
          <a:p>
            <a:r>
              <a:rPr lang="el-GR" dirty="0" smtClean="0"/>
              <a:t>Καρδιακές </a:t>
            </a:r>
            <a:br>
              <a:rPr lang="el-GR" dirty="0" smtClean="0"/>
            </a:br>
            <a:r>
              <a:rPr lang="el-GR" dirty="0" smtClean="0"/>
              <a:t>συσκευές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76872"/>
            <a:ext cx="4032448" cy="4320480"/>
          </a:xfrm>
        </p:spPr>
        <p:txBody>
          <a:bodyPr>
            <a:normAutofit/>
          </a:bodyPr>
          <a:lstStyle/>
          <a:p>
            <a:r>
              <a:rPr lang="el-GR" dirty="0" smtClean="0"/>
              <a:t>Μεταλλικά ράμματα στερνοτομής</a:t>
            </a:r>
          </a:p>
          <a:p>
            <a:r>
              <a:rPr lang="el-GR" dirty="0" smtClean="0"/>
              <a:t>Προσθετικές καρδιακές βαλβίδες</a:t>
            </a:r>
          </a:p>
          <a:p>
            <a:r>
              <a:rPr lang="el-GR" dirty="0" smtClean="0"/>
              <a:t>Βηματοδότες</a:t>
            </a:r>
          </a:p>
          <a:p>
            <a:r>
              <a:rPr lang="el-GR" dirty="0" smtClean="0"/>
              <a:t>Ενδοπροσθέσεις στεφανιαίων αγγείων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4283968" y="764704"/>
            <a:ext cx="4572000" cy="5464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>
                <a:solidFill>
                  <a:schemeClr val="bg1"/>
                </a:solidFill>
                <a:latin typeface="+mn-lt"/>
              </a:rPr>
              <a:t>Συσκευές υποβοήθησης της καρδιακής λειτουργίας</a:t>
            </a:r>
          </a:p>
          <a:p>
            <a:pPr marL="342900" lvl="1" indent="-342900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  <a:latin typeface="+mn-lt"/>
              </a:rPr>
              <a:t>Ενδοαορτική αντλία</a:t>
            </a:r>
          </a:p>
          <a:p>
            <a:pPr marL="342900" lvl="1" indent="-342900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  <a:latin typeface="+mn-lt"/>
              </a:rPr>
              <a:t>Μηχάνημα υποβοήθησης της αριστερής ή και των δύο κοιλιών της καρδιάς</a:t>
            </a:r>
          </a:p>
          <a:p>
            <a:pPr marL="342900" lvl="1" indent="-342900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  <a:latin typeface="+mn-lt"/>
              </a:rPr>
              <a:t>Μηχανική καρδιά</a:t>
            </a:r>
          </a:p>
          <a:p>
            <a:pPr marL="342900" lvl="1" indent="-342900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  <a:latin typeface="+mn-lt"/>
              </a:rPr>
              <a:t>Συσκευή σύγκλεισης μεσοκολπικής επικοινωνίας</a:t>
            </a:r>
          </a:p>
          <a:p>
            <a:pPr marL="342900" lvl="1" indent="-342900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  <a:latin typeface="+mn-lt"/>
              </a:rPr>
              <a:t>Εμφυτευμένοι απινιδωτές </a:t>
            </a:r>
          </a:p>
          <a:p>
            <a:pPr marL="342900" lvl="1" indent="-342900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  <a:latin typeface="+mn-lt"/>
              </a:rPr>
              <a:t>Επικάρδια ηλεκτρόδια</a:t>
            </a:r>
            <a:endParaRPr lang="en-US" sz="24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707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3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2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B2A1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8</TotalTime>
  <Words>2020</Words>
  <Application>Microsoft Office PowerPoint</Application>
  <PresentationFormat>Προβολή στην οθόνη (4:3)</PresentationFormat>
  <Paragraphs>378</Paragraphs>
  <Slides>61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61</vt:i4>
      </vt:variant>
    </vt:vector>
  </HeadingPairs>
  <TitlesOfParts>
    <vt:vector size="63" baseType="lpstr">
      <vt:lpstr>exo-opistho_simeiomata</vt:lpstr>
      <vt:lpstr>OC_template_updated</vt:lpstr>
      <vt:lpstr>Διαχείριση εξεταζόμενων στα τμήματα ιατρικών απεικονίσεων</vt:lpstr>
      <vt:lpstr>Παρουσίαση του PowerPoint</vt:lpstr>
      <vt:lpstr>Παρουσίαση του PowerPoint</vt:lpstr>
      <vt:lpstr>Συσκευές στο θώρακα</vt:lpstr>
      <vt:lpstr>Συσκευές εκτός θώρακος  που επιπροβάλλονται στις ακτινογραφίες</vt:lpstr>
      <vt:lpstr>Συσκευές στην υπεζωκοτική κοιλότητα</vt:lpstr>
      <vt:lpstr>Συσκευές τραχείας και οισοφάγου</vt:lpstr>
      <vt:lpstr>Αγγειακές συσκευές</vt:lpstr>
      <vt:lpstr>Καρδιακές  συσκευές</vt:lpstr>
      <vt:lpstr>Διάφορα άλλα</vt:lpstr>
      <vt:lpstr>Ενδοτραχειακός  σωλήνας</vt:lpstr>
      <vt:lpstr>Ενδοτραχειακός σωλήνας σε λάθος θέση</vt:lpstr>
      <vt:lpstr>Σωλήνας τραχειοστομίας</vt:lpstr>
      <vt:lpstr>Παροχέτευση υπεζωκοτικής κοιλότητας  1/4</vt:lpstr>
      <vt:lpstr>Παροχέτευση υπεζωκοτικής κοιλότητας  2/4</vt:lpstr>
      <vt:lpstr>Παροχέτευση υπεζωκοτικής κοιλότητας 3/4</vt:lpstr>
      <vt:lpstr>Παροχέτευση υπεζωκοτικής κοιλότητας 4/4</vt:lpstr>
      <vt:lpstr>Ρινογραστρικός καθετήρας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Συσκευές στην κοιλιά και την πύελο</vt:lpstr>
      <vt:lpstr>Σωλήνες στην πεπτική οδό</vt:lpstr>
      <vt:lpstr>Συσκευές Ουροποιογεννητικού</vt:lpstr>
      <vt:lpstr>Μετεγχειρητικές συσκευές</vt:lpstr>
      <vt:lpstr>Διάφορα άλλα</vt:lpstr>
      <vt:lpstr>Γαστροστομία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Πηγές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Διαχείριση εξεταζόμενων στα τμήματα ιατρικών απεικονίσεων</dc:title>
  <cp:lastModifiedBy>fkaram2</cp:lastModifiedBy>
  <cp:revision>3</cp:revision>
  <dcterms:created xsi:type="dcterms:W3CDTF">2015-12-05T09:56:34Z</dcterms:created>
  <dcterms:modified xsi:type="dcterms:W3CDTF">2015-12-05T10:22:51Z</dcterms:modified>
</cp:coreProperties>
</file>