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19"/>
  </p:notesMasterIdLst>
  <p:handoutMasterIdLst>
    <p:handoutMasterId r:id="rId20"/>
  </p:handoutMasterIdLst>
  <p:sldIdLst>
    <p:sldId id="256" r:id="rId4"/>
    <p:sldId id="258" r:id="rId5"/>
    <p:sldId id="259" r:id="rId6"/>
    <p:sldId id="260" r:id="rId7"/>
    <p:sldId id="261" r:id="rId8"/>
    <p:sldId id="262" r:id="rId9"/>
    <p:sldId id="263" r:id="rId10"/>
    <p:sldId id="264" r:id="rId11"/>
    <p:sldId id="265" r:id="rId12"/>
    <p:sldId id="266" r:id="rId13"/>
    <p:sldId id="267" r:id="rId14"/>
    <p:sldId id="272" r:id="rId15"/>
    <p:sldId id="273" r:id="rId16"/>
    <p:sldId id="269" r:id="rId17"/>
    <p:sldId id="27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2457" autoAdjust="0"/>
  </p:normalViewPr>
  <p:slideViewPr>
    <p:cSldViewPr>
      <p:cViewPr varScale="1">
        <p:scale>
          <a:sx n="104" d="100"/>
          <a:sy n="104" d="100"/>
        </p:scale>
        <p:origin x="-174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485662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24536"/>
          </a:xfrm>
        </p:spPr>
        <p:txBody>
          <a:bodyPr/>
          <a:lstStyle>
            <a:lvl1pPr marL="342900" indent="-342900">
              <a:buFont typeface="Wingdings" panose="05000000000000000000" pitchFamily="2" charset="2"/>
              <a:buChar char="Ø"/>
              <a:defRPr sz="2400"/>
            </a:lvl1pPr>
            <a:lvl2pPr marL="742950" indent="-285750">
              <a:buFont typeface="Arial" panose="020B0604020202020204" pitchFamily="34" charset="0"/>
              <a:buChar char="•"/>
              <a:defRPr sz="2200"/>
            </a:lvl2pPr>
            <a:lvl3pPr marL="1143000" indent="-228600">
              <a:buFont typeface="Courier New" panose="02070309020205020404" pitchFamily="49" charset="0"/>
              <a:buChar char="o"/>
              <a:defRPr/>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8270304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1074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7567875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668309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0118992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461895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6676948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232832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24536"/>
          </a:xfrm>
        </p:spPr>
        <p:txBody>
          <a:bodyPr/>
          <a:lstStyle>
            <a:lvl1pPr marL="342900" indent="-342900">
              <a:buFont typeface="Wingdings" panose="05000000000000000000" pitchFamily="2" charset="2"/>
              <a:buChar char="Ø"/>
              <a:defRPr sz="2400"/>
            </a:lvl1pPr>
            <a:lvl2pPr marL="742950" indent="-285750">
              <a:buFont typeface="Arial" panose="020B0604020202020204" pitchFamily="34" charset="0"/>
              <a:buChar char="•"/>
              <a:defRPr sz="2200"/>
            </a:lvl2pPr>
            <a:lvl3pPr marL="1143000" indent="-228600">
              <a:buFont typeface="Courier New" panose="02070309020205020404" pitchFamily="49" charset="0"/>
              <a:buChar char="o"/>
              <a:defRPr/>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8611554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82314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43503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870073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22939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461368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14404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654795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1813380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500584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92770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13641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196485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Βιοηθική </a:t>
            </a:r>
            <a:r>
              <a:rPr lang="el-GR" sz="4400" b="1" dirty="0">
                <a:solidFill>
                  <a:schemeClr val="tx1"/>
                </a:solidFill>
                <a:latin typeface="+mn-lt"/>
              </a:rPr>
              <a:t>κ</a:t>
            </a:r>
            <a:r>
              <a:rPr lang="el-GR" sz="4400" b="1" dirty="0" smtClean="0">
                <a:solidFill>
                  <a:schemeClr val="tx1"/>
                </a:solidFill>
                <a:latin typeface="+mn-lt"/>
              </a:rPr>
              <a:t>αι Δεοντολογία στην Φυσικοθεραπεία</a:t>
            </a:r>
            <a:endParaRPr lang="el-GR" b="1" dirty="0">
              <a:solidFill>
                <a:schemeClr val="tx1"/>
              </a:solidFill>
              <a:latin typeface="+mn-lt"/>
            </a:endParaRPr>
          </a:p>
        </p:txBody>
      </p:sp>
      <p:sp>
        <p:nvSpPr>
          <p:cNvPr id="3" name="Υπότιτλος 2"/>
          <p:cNvSpPr>
            <a:spLocks noGrp="1"/>
          </p:cNvSpPr>
          <p:nvPr>
            <p:ph type="subTitle" idx="1"/>
          </p:nvPr>
        </p:nvSpPr>
        <p:spPr>
          <a:xfrm>
            <a:off x="1371600" y="2996952"/>
            <a:ext cx="6400800" cy="2270583"/>
          </a:xfrm>
        </p:spPr>
        <p:txBody>
          <a:bodyPr>
            <a:noAutofit/>
          </a:bodyPr>
          <a:lstStyle/>
          <a:p>
            <a:r>
              <a:rPr lang="el-GR" sz="2800" b="1" dirty="0" smtClean="0"/>
              <a:t>Ενότητα 1</a:t>
            </a:r>
            <a:r>
              <a:rPr lang="el-GR" sz="2800" dirty="0" smtClean="0"/>
              <a:t>:</a:t>
            </a:r>
            <a:r>
              <a:rPr lang="en-US" sz="2800" dirty="0" smtClean="0"/>
              <a:t> </a:t>
            </a:r>
            <a:r>
              <a:rPr lang="el-GR" sz="2800" dirty="0" smtClean="0"/>
              <a:t>Σκοπός και Περίγραμμα του Μαθήματος</a:t>
            </a:r>
          </a:p>
          <a:p>
            <a:endParaRPr lang="en-US" sz="2400" dirty="0" smtClean="0"/>
          </a:p>
          <a:p>
            <a:r>
              <a:rPr lang="el-GR" sz="2400" dirty="0" smtClean="0"/>
              <a:t>Γεωργία </a:t>
            </a:r>
            <a:r>
              <a:rPr lang="el-GR" sz="2400" dirty="0" smtClean="0"/>
              <a:t>Πέττα</a:t>
            </a:r>
            <a:endParaRPr lang="en-US" sz="2400" dirty="0" smtClean="0"/>
          </a:p>
          <a:p>
            <a:r>
              <a:rPr lang="el-GR" sz="2400" dirty="0"/>
              <a:t>Τμήμα Φυσικοθεραπείας</a:t>
            </a:r>
          </a:p>
          <a:p>
            <a:endParaRPr lang="el-GR" sz="24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63873416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3"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126100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«Βιοηθική και Δεοντολογία στην Φυσικοθεραπεία. Ενότητα 1: Σκοπός και Περίγραμμα του </a:t>
            </a:r>
            <a:r>
              <a:rPr lang="el-GR" sz="2000" dirty="0" smtClean="0"/>
              <a:t>Μαθήματος».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4260672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291624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362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985262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312911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Σκοπός του μαθήματος </a:t>
            </a:r>
            <a:r>
              <a:rPr lang="el-GR" sz="3200" b="0" dirty="0" smtClean="0"/>
              <a:t>(1 από 3)</a:t>
            </a:r>
            <a:endParaRPr lang="el-GR" sz="3200" b="0" dirty="0"/>
          </a:p>
        </p:txBody>
      </p:sp>
      <p:sp>
        <p:nvSpPr>
          <p:cNvPr id="3" name="Θέση περιεχομένου 2"/>
          <p:cNvSpPr>
            <a:spLocks noGrp="1"/>
          </p:cNvSpPr>
          <p:nvPr>
            <p:ph idx="1"/>
          </p:nvPr>
        </p:nvSpPr>
        <p:spPr>
          <a:xfrm>
            <a:off x="467544" y="1772816"/>
            <a:ext cx="8229600" cy="3600400"/>
          </a:xfrm>
        </p:spPr>
        <p:txBody>
          <a:bodyPr>
            <a:normAutofit lnSpcReduction="10000"/>
          </a:bodyPr>
          <a:lstStyle/>
          <a:p>
            <a:pPr marL="0" indent="0">
              <a:buNone/>
            </a:pPr>
            <a:r>
              <a:rPr lang="el-GR" dirty="0"/>
              <a:t>Σκοπός του μαθήματος της δεοντολογίας και βιοηθικής στη φυσικοθεραπεία είναι η κατάρτιση των σπουδαστών σε θέματα που αφορούν στους γραπτούς και «</a:t>
            </a:r>
            <a:r>
              <a:rPr lang="el-GR" dirty="0" smtClean="0"/>
              <a:t>άγραφους» νόμους </a:t>
            </a:r>
            <a:r>
              <a:rPr lang="el-GR" dirty="0"/>
              <a:t>-αρχές που  διέπουν τα επαγγέλματα υγείας στην Ελλάδα και διεθνώς. </a:t>
            </a:r>
            <a:endParaRPr lang="en-US" dirty="0" smtClean="0"/>
          </a:p>
          <a:p>
            <a:pPr marL="0" indent="0">
              <a:buNone/>
            </a:pPr>
            <a:r>
              <a:rPr lang="el-GR" dirty="0" smtClean="0"/>
              <a:t>Οι </a:t>
            </a:r>
            <a:r>
              <a:rPr lang="el-GR" dirty="0"/>
              <a:t>φοιτητές διδάσκονται το ρόλο και την συμβολή της επιστήμης της φυσικοθεραπείας στο χώρο της υγείας και την σχέση του φυσικοθεραπευτή με τον ασθενή, με το συγγενικό του περιβάλλον και  επαγγελματίες υγείας. </a:t>
            </a:r>
            <a:endParaRPr lang="en-US" dirty="0" smtClean="0"/>
          </a:p>
          <a:p>
            <a:pPr marL="0" indent="0">
              <a:buNone/>
            </a:pPr>
            <a:r>
              <a:rPr lang="el-GR" dirty="0" smtClean="0"/>
              <a:t>Οι </a:t>
            </a:r>
            <a:r>
              <a:rPr lang="el-GR" dirty="0"/>
              <a:t>εξειδικευμένες ενότητες που αποτελούν τη διδακτέα ύλη του  μαθήματος εστιάζονται κυρίως: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356578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Σκοπός του μαθήματος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67544" y="1412776"/>
            <a:ext cx="8229600" cy="5137299"/>
          </a:xfrm>
        </p:spPr>
        <p:txBody>
          <a:bodyPr>
            <a:normAutofit fontScale="92500" lnSpcReduction="10000"/>
          </a:bodyPr>
          <a:lstStyle/>
          <a:p>
            <a:pPr marL="457200" indent="-457200">
              <a:spcBef>
                <a:spcPts val="1800"/>
              </a:spcBef>
              <a:buFont typeface="+mj-lt"/>
              <a:buAutoNum type="arabicPeriod"/>
            </a:pPr>
            <a:r>
              <a:rPr lang="el-GR" dirty="0" smtClean="0"/>
              <a:t>στην </a:t>
            </a:r>
            <a:r>
              <a:rPr lang="el-GR" dirty="0"/>
              <a:t>κατανόηση της ιστορικής διαδρομής της έννοιας «υγεία - ασθένεια» κατά την εξέλιξη της ανθρωπότητας,</a:t>
            </a:r>
          </a:p>
          <a:p>
            <a:pPr marL="457200" indent="-457200">
              <a:spcBef>
                <a:spcPts val="1800"/>
              </a:spcBef>
              <a:buFont typeface="+mj-lt"/>
              <a:buAutoNum type="arabicPeriod"/>
            </a:pPr>
            <a:r>
              <a:rPr lang="el-GR" dirty="0" smtClean="0"/>
              <a:t>στην </a:t>
            </a:r>
            <a:r>
              <a:rPr lang="el-GR" dirty="0"/>
              <a:t>αντίληψη των βασικών αρχών δεοντολογίας και βιοηθικής κατά την εφαρμογή τεχνικών και μεθόδων φυσικοθεραπείας,</a:t>
            </a:r>
          </a:p>
          <a:p>
            <a:pPr marL="457200" indent="-457200">
              <a:spcBef>
                <a:spcPts val="1800"/>
              </a:spcBef>
              <a:buFont typeface="+mj-lt"/>
              <a:buAutoNum type="arabicPeriod"/>
            </a:pPr>
            <a:r>
              <a:rPr lang="el-GR" dirty="0" smtClean="0"/>
              <a:t>στην </a:t>
            </a:r>
            <a:r>
              <a:rPr lang="el-GR" dirty="0"/>
              <a:t>αναγνώριση των ενδείξεων και αντενδείξεων ανάλογα με την βιοηθική διάσταση των θεραπευτικών στόχων,</a:t>
            </a:r>
          </a:p>
          <a:p>
            <a:pPr marL="457200" indent="-457200">
              <a:spcBef>
                <a:spcPts val="1800"/>
              </a:spcBef>
              <a:buFont typeface="+mj-lt"/>
              <a:buAutoNum type="arabicPeriod"/>
            </a:pPr>
            <a:r>
              <a:rPr lang="el-GR" dirty="0" smtClean="0"/>
              <a:t>στην </a:t>
            </a:r>
            <a:r>
              <a:rPr lang="el-GR" dirty="0"/>
              <a:t>αντίληψη των βασικών αρχών δεοντολογίας στην έρευνα στη χώρο της υγείας και εξειδίκευση στην φυσικοθεραπεία,</a:t>
            </a:r>
          </a:p>
          <a:p>
            <a:pPr marL="457200" indent="-457200">
              <a:spcBef>
                <a:spcPts val="1800"/>
              </a:spcBef>
              <a:buFont typeface="+mj-lt"/>
              <a:buAutoNum type="arabicPeriod"/>
            </a:pPr>
            <a:r>
              <a:rPr lang="el-GR" dirty="0" smtClean="0"/>
              <a:t>ανάλυση </a:t>
            </a:r>
            <a:r>
              <a:rPr lang="el-GR" dirty="0"/>
              <a:t>βασικών σύγχρονων προβληματισμών βιοηθικής που προκύπτουν από την εξέλιξη στο χώρο της υγείας και </a:t>
            </a:r>
            <a:endParaRPr lang="el-GR" dirty="0" smtClean="0"/>
          </a:p>
          <a:p>
            <a:pPr marL="457200" indent="-457200">
              <a:spcBef>
                <a:spcPts val="1800"/>
              </a:spcBef>
              <a:buFont typeface="+mj-lt"/>
              <a:buAutoNum type="arabicPeriod"/>
            </a:pPr>
            <a:r>
              <a:rPr lang="el-GR" dirty="0" smtClean="0"/>
              <a:t>στην </a:t>
            </a:r>
            <a:r>
              <a:rPr lang="el-GR" dirty="0"/>
              <a:t>ανάλυση της ιστορίας της φυσικοθεραπείας και την ανάπτυξη κωδικών δεοντολογίας.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145067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Σκοπός του μαθήματος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 Με την καθοδήγηση  αυτή, οι φοιτητές θα μπορέσουν να </a:t>
            </a:r>
          </a:p>
          <a:p>
            <a:pPr>
              <a:spcBef>
                <a:spcPts val="1800"/>
              </a:spcBef>
            </a:pPr>
            <a:r>
              <a:rPr lang="el-GR" dirty="0"/>
              <a:t>αντιληφθούν την αξία του σεβασμού προς τον </a:t>
            </a:r>
            <a:r>
              <a:rPr lang="el-GR" dirty="0" smtClean="0"/>
              <a:t>ασθενή, </a:t>
            </a:r>
            <a:endParaRPr lang="el-GR" dirty="0"/>
          </a:p>
          <a:p>
            <a:pPr>
              <a:spcBef>
                <a:spcPts val="1800"/>
              </a:spcBef>
            </a:pPr>
            <a:r>
              <a:rPr lang="el-GR" dirty="0"/>
              <a:t>τη σημασία της εξασφάλισης της συναίνεσης στην λήψη των αποφάσεων</a:t>
            </a:r>
            <a:r>
              <a:rPr lang="el-GR" dirty="0" smtClean="0"/>
              <a:t>.</a:t>
            </a:r>
            <a:endParaRPr lang="el-GR" dirty="0"/>
          </a:p>
          <a:p>
            <a:pPr marL="0" indent="0">
              <a:spcBef>
                <a:spcPts val="2400"/>
              </a:spcBef>
              <a:buNone/>
            </a:pPr>
            <a:r>
              <a:rPr lang="el-GR" dirty="0"/>
              <a:t>Ιδιαίτερη σημασία δίδεται στη διερεύνηση της σύγχρονης αντίληψης και της κατοχυρωμένης θέσης του φυσικοθεραπευτή </a:t>
            </a:r>
          </a:p>
          <a:p>
            <a:pPr>
              <a:spcBef>
                <a:spcPts val="1800"/>
              </a:spcBef>
            </a:pPr>
            <a:r>
              <a:rPr lang="el-GR" dirty="0"/>
              <a:t>στα πολυδύναμα κέντρα παροχής υπηρεσιών </a:t>
            </a:r>
            <a:r>
              <a:rPr lang="el-GR" dirty="0" smtClean="0"/>
              <a:t>υγείας,</a:t>
            </a:r>
            <a:endParaRPr lang="el-GR" dirty="0"/>
          </a:p>
          <a:p>
            <a:pPr>
              <a:spcBef>
                <a:spcPts val="1800"/>
              </a:spcBef>
            </a:pPr>
            <a:r>
              <a:rPr lang="el-GR" dirty="0" smtClean="0"/>
              <a:t>στην </a:t>
            </a:r>
            <a:r>
              <a:rPr lang="el-GR" dirty="0"/>
              <a:t>πρωτοβάθμια φροντίδα υγείας και</a:t>
            </a:r>
          </a:p>
          <a:p>
            <a:pPr>
              <a:spcBef>
                <a:spcPts val="1800"/>
              </a:spcBef>
            </a:pPr>
            <a:r>
              <a:rPr lang="el-GR" dirty="0" smtClean="0"/>
              <a:t>στη </a:t>
            </a:r>
            <a:r>
              <a:rPr lang="el-GR" dirty="0"/>
              <a:t>συμμετοχή του σε διεπιστημονικές ομάδες </a:t>
            </a:r>
            <a:r>
              <a:rPr lang="el-GR" dirty="0" smtClean="0"/>
              <a:t>εργασίας.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330708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Περίγραμμα </a:t>
            </a:r>
            <a:r>
              <a:rPr lang="el-GR" sz="4400" dirty="0"/>
              <a:t>του μαθήματος</a:t>
            </a:r>
            <a:br>
              <a:rPr lang="el-GR" sz="4400" dirty="0"/>
            </a:br>
            <a:r>
              <a:rPr lang="el-GR" b="0" dirty="0" smtClean="0"/>
              <a:t>Διδακτικές ενότητες </a:t>
            </a:r>
            <a:r>
              <a:rPr lang="el-GR" sz="3600" b="0" dirty="0" smtClean="0"/>
              <a:t>(1 από 4) </a:t>
            </a:r>
            <a:endParaRPr lang="el-GR" sz="3600" b="0" dirty="0"/>
          </a:p>
        </p:txBody>
      </p:sp>
      <p:sp>
        <p:nvSpPr>
          <p:cNvPr id="3" name="Θέση περιεχομένου 2"/>
          <p:cNvSpPr>
            <a:spLocks noGrp="1"/>
          </p:cNvSpPr>
          <p:nvPr>
            <p:ph idx="1"/>
          </p:nvPr>
        </p:nvSpPr>
        <p:spPr>
          <a:xfrm>
            <a:off x="457200" y="1412776"/>
            <a:ext cx="8229600" cy="5308698"/>
          </a:xfrm>
        </p:spPr>
        <p:txBody>
          <a:bodyPr>
            <a:normAutofit fontScale="92500" lnSpcReduction="10000"/>
          </a:bodyPr>
          <a:lstStyle/>
          <a:p>
            <a:pPr>
              <a:spcBef>
                <a:spcPts val="1800"/>
              </a:spcBef>
            </a:pPr>
            <a:r>
              <a:rPr lang="el-GR" dirty="0"/>
              <a:t>Εισαγωγή στην έννοια ΥΓΕΙΑ. Ιστορική αναδρομή στο χώρο της υγείας. Έννοια της υγείας από την αρχαιότητα. Αντιμετώπιση της ασθένειας και κοινωνικές </a:t>
            </a:r>
            <a:r>
              <a:rPr lang="el-GR" dirty="0" smtClean="0"/>
              <a:t>διαστάσεις. </a:t>
            </a:r>
            <a:endParaRPr lang="el-GR" dirty="0"/>
          </a:p>
          <a:p>
            <a:pPr>
              <a:spcBef>
                <a:spcPts val="1800"/>
              </a:spcBef>
            </a:pPr>
            <a:r>
              <a:rPr lang="el-GR" dirty="0" smtClean="0"/>
              <a:t>Περιγραφή </a:t>
            </a:r>
            <a:r>
              <a:rPr lang="el-GR" dirty="0"/>
              <a:t>και ανάλυση των συστημάτων υγείας -Εξέλιξη στην Ελλάδα και στην  διεθνή κοινότητα.</a:t>
            </a:r>
          </a:p>
          <a:p>
            <a:pPr>
              <a:spcBef>
                <a:spcPts val="1800"/>
              </a:spcBef>
            </a:pPr>
            <a:r>
              <a:rPr lang="el-GR" dirty="0" smtClean="0"/>
              <a:t>Περιγραφή </a:t>
            </a:r>
            <a:r>
              <a:rPr lang="el-GR" dirty="0"/>
              <a:t>και ανάλυση της ιστορίας της φυσικοθεραπείας. Η φυσικοθεραπεία από την αρχαιότητα μέχρι την σύγχρονη εποχή.</a:t>
            </a:r>
          </a:p>
          <a:p>
            <a:pPr>
              <a:spcBef>
                <a:spcPts val="1800"/>
              </a:spcBef>
            </a:pPr>
            <a:r>
              <a:rPr lang="el-GR" dirty="0" smtClean="0"/>
              <a:t>Η </a:t>
            </a:r>
            <a:r>
              <a:rPr lang="el-GR" dirty="0"/>
              <a:t>εκπαίδευση στη φυσικοθεραπεία στην Ελλάδα και την διεθνή </a:t>
            </a:r>
            <a:r>
              <a:rPr lang="el-GR" dirty="0" smtClean="0"/>
              <a:t>κοινότητα.</a:t>
            </a:r>
            <a:endParaRPr lang="el-GR" dirty="0"/>
          </a:p>
          <a:p>
            <a:pPr>
              <a:spcBef>
                <a:spcPts val="1800"/>
              </a:spcBef>
            </a:pPr>
            <a:r>
              <a:rPr lang="el-GR" dirty="0"/>
              <a:t>Βασικές αρχές κοινωνικών διαστάσεων στην υγεία Α) θεωρίες ανθρώπινων δικαιωμάτων ,Β)κοινωνικές αλλαγές και επίδραση στο χώρο της υγείας Γ)κοινωνικοοικονομικές  αλλαγές και επίδραση στη </a:t>
            </a:r>
            <a:r>
              <a:rPr lang="el-GR" dirty="0" smtClean="0"/>
              <a:t>φυσικοθεραπεία.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312094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Περίγραμμα του μαθήματος</a:t>
            </a:r>
            <a:br>
              <a:rPr lang="el-GR" sz="4400" dirty="0"/>
            </a:br>
            <a:r>
              <a:rPr lang="el-GR" b="0" dirty="0"/>
              <a:t>Διδακτικές ενότητες </a:t>
            </a:r>
            <a:r>
              <a:rPr lang="el-GR" sz="3600" b="0" dirty="0" smtClean="0"/>
              <a:t>(2 </a:t>
            </a:r>
            <a:r>
              <a:rPr lang="el-GR" sz="3600" b="0" dirty="0"/>
              <a:t>από </a:t>
            </a:r>
            <a:r>
              <a:rPr lang="el-GR" sz="3600" b="0" dirty="0" smtClean="0"/>
              <a:t>4) </a:t>
            </a:r>
            <a:endParaRPr lang="el-GR" sz="3600" dirty="0"/>
          </a:p>
        </p:txBody>
      </p:sp>
      <p:sp>
        <p:nvSpPr>
          <p:cNvPr id="3" name="Θέση περιεχομένου 2"/>
          <p:cNvSpPr>
            <a:spLocks noGrp="1"/>
          </p:cNvSpPr>
          <p:nvPr>
            <p:ph idx="1"/>
          </p:nvPr>
        </p:nvSpPr>
        <p:spPr/>
        <p:txBody>
          <a:bodyPr>
            <a:normAutofit lnSpcReduction="10000"/>
          </a:bodyPr>
          <a:lstStyle/>
          <a:p>
            <a:pPr>
              <a:spcBef>
                <a:spcPts val="1800"/>
              </a:spcBef>
            </a:pPr>
            <a:r>
              <a:rPr lang="el-GR" dirty="0"/>
              <a:t>Βασικές αρχές δεοντολογίας και κοινωνικών διαστάσεων στην υγεία.</a:t>
            </a:r>
          </a:p>
          <a:p>
            <a:pPr>
              <a:spcBef>
                <a:spcPts val="1800"/>
              </a:spcBef>
            </a:pPr>
            <a:r>
              <a:rPr lang="el-GR" dirty="0" smtClean="0"/>
              <a:t>Βασικές </a:t>
            </a:r>
            <a:r>
              <a:rPr lang="el-GR" dirty="0"/>
              <a:t>αρχές δεοντολογίας που διέπουν  τις σχέσεις επαγγελματιών υγείας και ασθενών</a:t>
            </a:r>
            <a:r>
              <a:rPr lang="el-GR" dirty="0" smtClean="0"/>
              <a:t>.</a:t>
            </a:r>
            <a:endParaRPr lang="el-GR" dirty="0"/>
          </a:p>
          <a:p>
            <a:pPr>
              <a:spcBef>
                <a:spcPts val="1800"/>
              </a:spcBef>
            </a:pPr>
            <a:r>
              <a:rPr lang="el-GR" dirty="0" smtClean="0"/>
              <a:t>Βασικές </a:t>
            </a:r>
            <a:r>
              <a:rPr lang="el-GR" dirty="0"/>
              <a:t>αρχές δεοντολογίας που διέπουν τις σχέσεις επαγγελματιών υγείας και συγγενών. Εφαρμογές στην </a:t>
            </a:r>
            <a:r>
              <a:rPr lang="el-GR" dirty="0" smtClean="0"/>
              <a:t>φυσικοθεραπεία.</a:t>
            </a:r>
          </a:p>
          <a:p>
            <a:pPr>
              <a:spcBef>
                <a:spcPts val="1800"/>
              </a:spcBef>
            </a:pPr>
            <a:r>
              <a:rPr lang="el-GR" dirty="0"/>
              <a:t>Βασικές αρχές δεοντολογίας Α) Ιατρικό απόρρητο Β) Αρχές ελάχιστης ηθικής Γ) Διαδικασία  εξασφάλισης οικειοθελούς συναίνεσης του ασθενούς Δ) Κωλυόμενοι ασθενείς Ε)Σύγχρονοι προβληματισμοί, ευθανασία, εξωσωματική γονιμοποίηση, μεταμοσχεύσεις </a:t>
            </a:r>
            <a:r>
              <a:rPr lang="el-GR" dirty="0" smtClean="0"/>
              <a:t>κλπ.</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483722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Περίγραμμα του μαθήματος</a:t>
            </a:r>
            <a:br>
              <a:rPr lang="el-GR" sz="4400" dirty="0"/>
            </a:br>
            <a:r>
              <a:rPr lang="el-GR" b="0" dirty="0"/>
              <a:t>Διδακτικές ενότητες </a:t>
            </a:r>
            <a:r>
              <a:rPr lang="el-GR" sz="3600" b="0" dirty="0" smtClean="0"/>
              <a:t>(3 από 4) </a:t>
            </a:r>
            <a:endParaRPr lang="el-GR" sz="3600" dirty="0"/>
          </a:p>
        </p:txBody>
      </p:sp>
      <p:sp>
        <p:nvSpPr>
          <p:cNvPr id="3" name="Θέση περιεχομένου 2"/>
          <p:cNvSpPr>
            <a:spLocks noGrp="1"/>
          </p:cNvSpPr>
          <p:nvPr>
            <p:ph idx="1"/>
          </p:nvPr>
        </p:nvSpPr>
        <p:spPr/>
        <p:txBody>
          <a:bodyPr>
            <a:normAutofit/>
          </a:bodyPr>
          <a:lstStyle/>
          <a:p>
            <a:pPr>
              <a:spcBef>
                <a:spcPts val="2400"/>
              </a:spcBef>
            </a:pPr>
            <a:r>
              <a:rPr lang="el-GR" dirty="0"/>
              <a:t>Βασικές αρχές δεοντολογίας Α)κώδικες δεοντολογίας  –διεθνείς κανόνες και αντιλήψεις </a:t>
            </a:r>
            <a:r>
              <a:rPr lang="el-GR" dirty="0" smtClean="0"/>
              <a:t>Β)Κώδικες </a:t>
            </a:r>
            <a:r>
              <a:rPr lang="el-GR" dirty="0"/>
              <a:t>δεοντολογίες στην Ελλάδα Γ)Προβληματισμοί και </a:t>
            </a:r>
            <a:r>
              <a:rPr lang="el-GR" dirty="0" err="1"/>
              <a:t>νεώτερα</a:t>
            </a:r>
            <a:r>
              <a:rPr lang="el-GR" dirty="0"/>
              <a:t> </a:t>
            </a:r>
            <a:r>
              <a:rPr lang="el-GR" dirty="0" smtClean="0"/>
              <a:t>δεδομένα.</a:t>
            </a:r>
            <a:endParaRPr lang="el-GR" dirty="0"/>
          </a:p>
          <a:p>
            <a:pPr>
              <a:spcBef>
                <a:spcPts val="2400"/>
              </a:spcBef>
            </a:pPr>
            <a:r>
              <a:rPr lang="el-GR" dirty="0" smtClean="0"/>
              <a:t>Νομοθεσία </a:t>
            </a:r>
            <a:r>
              <a:rPr lang="el-GR" dirty="0"/>
              <a:t>και επάγγελμα Α) Νομοθεσία άσκησης του επαγγέλματος φυσικοθεραπείας Β)Επαγγελματικά δικαιώματα Γ)Επαγγελματικοί και επιστημονικοί </a:t>
            </a:r>
            <a:r>
              <a:rPr lang="el-GR" dirty="0" smtClean="0"/>
              <a:t>φορείς.</a:t>
            </a:r>
            <a:endParaRPr lang="el-GR" dirty="0"/>
          </a:p>
          <a:p>
            <a:pPr>
              <a:spcBef>
                <a:spcPts val="2400"/>
              </a:spcBef>
            </a:pPr>
            <a:r>
              <a:rPr lang="el-GR" dirty="0" smtClean="0"/>
              <a:t>Φυσικοθεραπεία </a:t>
            </a:r>
            <a:r>
              <a:rPr lang="el-GR" dirty="0"/>
              <a:t>και έρευνα Α)Κώδικες βιοηθικής στην κατάρτιση ερευνητικού πρωτόκολλου Β)Κώδικες βιοηθικής στην συμμετοχή σε ερευνητικό πρωτόκολλο Γ)κώδικες βιοηθικής στην </a:t>
            </a:r>
            <a:r>
              <a:rPr lang="el-GR" dirty="0" smtClean="0"/>
              <a:t>χρηματοδότηση.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611765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Περίγραμμα του μαθήματος</a:t>
            </a:r>
            <a:br>
              <a:rPr lang="el-GR" sz="4400" dirty="0"/>
            </a:br>
            <a:r>
              <a:rPr lang="el-GR" b="0" dirty="0"/>
              <a:t>Διδακτικές ενότητες </a:t>
            </a:r>
            <a:r>
              <a:rPr lang="el-GR" sz="3600" b="0" dirty="0" smtClean="0"/>
              <a:t>(4 </a:t>
            </a:r>
            <a:r>
              <a:rPr lang="el-GR" sz="3600" b="0" dirty="0"/>
              <a:t>από </a:t>
            </a:r>
            <a:r>
              <a:rPr lang="el-GR" sz="3600" b="0" dirty="0" smtClean="0"/>
              <a:t>4) </a:t>
            </a:r>
            <a:endParaRPr lang="el-GR" sz="3600" dirty="0"/>
          </a:p>
        </p:txBody>
      </p:sp>
      <p:sp>
        <p:nvSpPr>
          <p:cNvPr id="3" name="Θέση περιεχομένου 2"/>
          <p:cNvSpPr>
            <a:spLocks noGrp="1"/>
          </p:cNvSpPr>
          <p:nvPr>
            <p:ph idx="1"/>
          </p:nvPr>
        </p:nvSpPr>
        <p:spPr/>
        <p:txBody>
          <a:bodyPr>
            <a:normAutofit fontScale="92500" lnSpcReduction="20000"/>
          </a:bodyPr>
          <a:lstStyle/>
          <a:p>
            <a:pPr>
              <a:spcBef>
                <a:spcPts val="1800"/>
              </a:spcBef>
            </a:pPr>
            <a:r>
              <a:rPr lang="el-GR" dirty="0"/>
              <a:t>Έλεγχος Ποιότητας Στην Υγεία Α)Η έννοια της ποιότητας στο χώρο της υγείας Β) </a:t>
            </a:r>
            <a:r>
              <a:rPr lang="el-GR" dirty="0" smtClean="0"/>
              <a:t>Διοίκηση </a:t>
            </a:r>
            <a:r>
              <a:rPr lang="el-GR" dirty="0"/>
              <a:t>Ολικής Ποιότητας Γ)Ποιοτικός έλεγχος στη </a:t>
            </a:r>
            <a:r>
              <a:rPr lang="el-GR" dirty="0" smtClean="0"/>
              <a:t>φυσικοθεραπεία. </a:t>
            </a:r>
            <a:endParaRPr lang="el-GR" dirty="0"/>
          </a:p>
          <a:p>
            <a:pPr>
              <a:spcBef>
                <a:spcPts val="1800"/>
              </a:spcBef>
            </a:pPr>
            <a:r>
              <a:rPr lang="el-GR" dirty="0" smtClean="0"/>
              <a:t>Η </a:t>
            </a:r>
            <a:r>
              <a:rPr lang="el-GR" dirty="0"/>
              <a:t>Ερευνητική τεκμηρίωση και η επίδραση πάνω στην λήψη αποφάσεων στο σχεδιασμό </a:t>
            </a:r>
            <a:r>
              <a:rPr lang="el-GR" dirty="0" smtClean="0"/>
              <a:t>θεραπείας</a:t>
            </a:r>
            <a:r>
              <a:rPr lang="el-GR" dirty="0"/>
              <a:t>, στην περίπτωση ηθικών </a:t>
            </a:r>
            <a:r>
              <a:rPr lang="el-GR" dirty="0" smtClean="0"/>
              <a:t>διλλημάτων. </a:t>
            </a:r>
            <a:endParaRPr lang="el-GR" dirty="0"/>
          </a:p>
          <a:p>
            <a:pPr>
              <a:spcBef>
                <a:spcPts val="1800"/>
              </a:spcBef>
            </a:pPr>
            <a:r>
              <a:rPr lang="el-GR" dirty="0" smtClean="0"/>
              <a:t>Προβληματισμοί </a:t>
            </a:r>
            <a:r>
              <a:rPr lang="el-GR" dirty="0"/>
              <a:t>κατά την ανάλυση αρχών βιοηθικής και δεοντολογίας. Διεπιστημονικές </a:t>
            </a:r>
            <a:r>
              <a:rPr lang="el-GR" dirty="0" smtClean="0"/>
              <a:t>ομάδες </a:t>
            </a:r>
            <a:r>
              <a:rPr lang="el-GR" dirty="0"/>
              <a:t>και η σχέσεις μεταξύ των επιστημόνων </a:t>
            </a:r>
            <a:r>
              <a:rPr lang="el-GR" dirty="0" smtClean="0"/>
              <a:t>υγείας.</a:t>
            </a:r>
            <a:endParaRPr lang="el-GR" dirty="0"/>
          </a:p>
          <a:p>
            <a:pPr>
              <a:spcBef>
                <a:spcPts val="1800"/>
              </a:spcBef>
            </a:pPr>
            <a:r>
              <a:rPr lang="el-GR" dirty="0" smtClean="0"/>
              <a:t>Επιχειρηματικότητα </a:t>
            </a:r>
            <a:r>
              <a:rPr lang="el-GR" dirty="0"/>
              <a:t>και φυσικοθεραπεία Α) Ο φυσικοθεραπευτής στο ελεύθερο </a:t>
            </a:r>
            <a:r>
              <a:rPr lang="el-GR" dirty="0" smtClean="0"/>
              <a:t>επάγγελμα </a:t>
            </a:r>
            <a:r>
              <a:rPr lang="el-GR" dirty="0"/>
              <a:t>Β) Ο φυσικοθεραπευτής ως μέλος της επιχειρηματικότητας στο σύστημα </a:t>
            </a:r>
            <a:r>
              <a:rPr lang="el-GR" dirty="0" smtClean="0"/>
              <a:t>υγείας.</a:t>
            </a:r>
            <a:endParaRPr lang="el-GR" dirty="0"/>
          </a:p>
          <a:p>
            <a:pPr>
              <a:spcBef>
                <a:spcPts val="1800"/>
              </a:spcBef>
            </a:pPr>
            <a:r>
              <a:rPr lang="el-GR" dirty="0" smtClean="0"/>
              <a:t>Κώδικες </a:t>
            </a:r>
            <a:r>
              <a:rPr lang="el-GR" dirty="0"/>
              <a:t>Δεοντολογίας και Βιοηθικής των Ελληνικών συλλογικών </a:t>
            </a:r>
            <a:r>
              <a:rPr lang="el-GR" dirty="0" smtClean="0"/>
              <a:t>οργάνων</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963254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56503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d8edda5c29187d87dc7fc8b01e3a5a28e98026"/>
  <p:tag name="ISPRING_RESOURCE_PATHS_HASH_PRESENTER" val="19abfcd41f161515f32861557d0abf44fa5d21"/>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35</TotalTime>
  <Words>1196</Words>
  <Application>Microsoft Office PowerPoint</Application>
  <PresentationFormat>Προβολή στην οθόνη (4:3)</PresentationFormat>
  <Paragraphs>113</Paragraphs>
  <Slides>15</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15</vt:i4>
      </vt:variant>
    </vt:vector>
  </HeadingPairs>
  <TitlesOfParts>
    <vt:vector size="18" baseType="lpstr">
      <vt:lpstr>OC_template_updated</vt:lpstr>
      <vt:lpstr>1_OC_template_updated</vt:lpstr>
      <vt:lpstr>2_OC_template_updated</vt:lpstr>
      <vt:lpstr>Βιοηθική και Δεοντολογία στην Φυσικοθεραπεία</vt:lpstr>
      <vt:lpstr>Σκοπός του μαθήματος (1 από 3)</vt:lpstr>
      <vt:lpstr>Σκοπός του μαθήματος (2 από 3)</vt:lpstr>
      <vt:lpstr>Σκοπός του μαθήματος (3 από 3)</vt:lpstr>
      <vt:lpstr>Περίγραμμα του μαθήματος Διδακτικές ενότητες (1 από 4) </vt:lpstr>
      <vt:lpstr>Περίγραμμα του μαθήματος Διδακτικές ενότητες (2 από 4) </vt:lpstr>
      <vt:lpstr>Περίγραμμα του μαθήματος Διδακτικές ενότητες (3 από 4) </vt:lpstr>
      <vt:lpstr>Περίγραμμα του μαθήματος Διδακτικές ενότητες (4 από 4)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23</cp:revision>
  <dcterms:created xsi:type="dcterms:W3CDTF">2014-02-21T09:13:28Z</dcterms:created>
  <dcterms:modified xsi:type="dcterms:W3CDTF">2015-06-09T09:23:08Z</dcterms:modified>
</cp:coreProperties>
</file>