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8" r:id="rId3"/>
    <p:sldMasterId id="2147483719" r:id="rId4"/>
  </p:sldMasterIdLst>
  <p:notesMasterIdLst>
    <p:notesMasterId r:id="rId52"/>
  </p:notesMasterIdLst>
  <p:handoutMasterIdLst>
    <p:handoutMasterId r:id="rId53"/>
  </p:handoutMasterIdLst>
  <p:sldIdLst>
    <p:sldId id="300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75" r:id="rId22"/>
    <p:sldId id="277" r:id="rId23"/>
    <p:sldId id="276" r:id="rId24"/>
    <p:sldId id="278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7" r:id="rId42"/>
    <p:sldId id="298" r:id="rId43"/>
    <p:sldId id="299" r:id="rId44"/>
    <p:sldId id="301" r:id="rId45"/>
    <p:sldId id="302" r:id="rId46"/>
    <p:sldId id="303" r:id="rId47"/>
    <p:sldId id="307" r:id="rId48"/>
    <p:sldId id="308" r:id="rId49"/>
    <p:sldId id="305" r:id="rId50"/>
    <p:sldId id="306" r:id="rId51"/>
  </p:sldIdLst>
  <p:sldSz cx="9144000" cy="6858000" type="screen4x3"/>
  <p:notesSz cx="7104063" cy="10234613"/>
  <p:custDataLst>
    <p:tags r:id="rId5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4FA2"/>
    <a:srgbClr val="004A82"/>
    <a:srgbClr val="4B8BD1"/>
    <a:srgbClr val="52766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13/3/2015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13/3/2015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1398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5297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9430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vinager-backgrounds-wallpapers-vinager-background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2"/>
          <p:cNvSpPr/>
          <p:nvPr userDrawn="1"/>
        </p:nvSpPr>
        <p:spPr>
          <a:xfrm>
            <a:off x="179512" y="116632"/>
            <a:ext cx="8784976" cy="6624736"/>
          </a:xfrm>
          <a:prstGeom prst="roundRect">
            <a:avLst>
              <a:gd name="adj" fmla="val 69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4016"/>
            <a:ext cx="8229600" cy="9087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4" descr=" photo chemistry-background-thumb17527359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543"/>
            <a:ext cx="467544" cy="686979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Ορθογώνιο 8"/>
          <p:cNvSpPr/>
          <p:nvPr userDrawn="1"/>
        </p:nvSpPr>
        <p:spPr>
          <a:xfrm>
            <a:off x="467544" y="3542"/>
            <a:ext cx="8676456" cy="68697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676456" cy="90872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8352928" cy="4968552"/>
          </a:xfrm>
        </p:spPr>
        <p:txBody>
          <a:bodyPr/>
          <a:lstStyle>
            <a:lvl1pPr>
              <a:spcBef>
                <a:spcPts val="1200"/>
              </a:spcBef>
              <a:defRPr sz="2400"/>
            </a:lvl1pPr>
            <a:lvl2pPr marL="742950" indent="-285750"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D9CB1-5C92-4166-882A-6C7A49FF3425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901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695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5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570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430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119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520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6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962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260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03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837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205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024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698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9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077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594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681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05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154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93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2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hyperlink" Target="http://commons.wikimedia.org/wiki/File:Zwitterion-Alanine.p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hyperlink" Target="http://commons.wikimedia.org/wiki/User:Perhelion" TargetMode="External"/><Relationship Id="rId4" Type="http://schemas.openxmlformats.org/officeDocument/2006/relationships/hyperlink" Target="http://commons.wikimedia.org/wiki/File:Chirality_with_hands.svg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Glyceraldehyde" TargetMode="External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minoAcidball.sv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YassineMrabet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Protein_Chemist" TargetMode="External"/><Relationship Id="rId4" Type="http://schemas.openxmlformats.org/officeDocument/2006/relationships/hyperlink" Target="http://commons.wikimedia.org/wiki/File:PEPTIDE-BOND-FIGURE.png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9"/>
            <a:ext cx="7772400" cy="1152128"/>
          </a:xfrm>
        </p:spPr>
        <p:txBody>
          <a:bodyPr/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Βιοχημεία (Θ) 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708920"/>
            <a:ext cx="9144000" cy="1752600"/>
          </a:xfrm>
        </p:spPr>
        <p:txBody>
          <a:bodyPr>
            <a:noAutofit/>
          </a:bodyPr>
          <a:lstStyle/>
          <a:p>
            <a:r>
              <a:rPr lang="el-GR" sz="2400" b="1" dirty="0" smtClean="0"/>
              <a:t>Ενότητα 3</a:t>
            </a:r>
            <a:r>
              <a:rPr lang="el-GR" sz="2400" dirty="0" smtClean="0"/>
              <a:t>:</a:t>
            </a:r>
            <a:r>
              <a:rPr lang="en-US" sz="2400" dirty="0" smtClean="0"/>
              <a:t> </a:t>
            </a:r>
            <a:r>
              <a:rPr lang="el-GR" sz="2400" dirty="0" smtClean="0"/>
              <a:t>Βιοχημεία αμινοξέων</a:t>
            </a:r>
          </a:p>
          <a:p>
            <a:endParaRPr lang="en-US" sz="2400" dirty="0" smtClean="0"/>
          </a:p>
          <a:p>
            <a:r>
              <a:rPr lang="el-GR" sz="2400" dirty="0" smtClean="0"/>
              <a:t>Γεώργιος </a:t>
            </a:r>
            <a:r>
              <a:rPr lang="el-GR" sz="2400" dirty="0" err="1" smtClean="0"/>
              <a:t>Καρίκας</a:t>
            </a:r>
            <a:endParaRPr lang="en-US" sz="2400" dirty="0" smtClean="0"/>
          </a:p>
          <a:p>
            <a:r>
              <a:rPr lang="el-GR" sz="2400" dirty="0" smtClean="0"/>
              <a:t>Διδάκτωρ Πανεπιστημίου Αθηνών, </a:t>
            </a:r>
            <a:r>
              <a:rPr lang="el-GR" sz="2400" dirty="0" err="1" smtClean="0"/>
              <a:t>PhD</a:t>
            </a:r>
            <a:r>
              <a:rPr lang="el-GR" sz="2400" dirty="0" smtClean="0"/>
              <a:t> </a:t>
            </a:r>
            <a:r>
              <a:rPr lang="el-GR" sz="2400" dirty="0" err="1" smtClean="0"/>
              <a:t>Manchester</a:t>
            </a:r>
            <a:r>
              <a:rPr lang="el-GR" sz="2400" dirty="0" smtClean="0"/>
              <a:t> </a:t>
            </a:r>
            <a:r>
              <a:rPr lang="el-GR" sz="2400" dirty="0" err="1" smtClean="0"/>
              <a:t>University</a:t>
            </a:r>
            <a:r>
              <a:rPr lang="el-GR" sz="2400" dirty="0" smtClean="0"/>
              <a:t>,</a:t>
            </a:r>
          </a:p>
          <a:p>
            <a:r>
              <a:rPr lang="el-GR" sz="2400" dirty="0" smtClean="0"/>
              <a:t>Καθηγητής Βιοχημείας-Κλινικής Χημείας, Τμήμα Ιατρικών Εργαστηρίων</a:t>
            </a:r>
          </a:p>
          <a:p>
            <a:endParaRPr lang="el-GR" sz="2400" dirty="0" smtClean="0"/>
          </a:p>
        </p:txBody>
      </p:sp>
      <p:pic>
        <p:nvPicPr>
          <p:cNvPr id="11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00565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82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Είδη αμινοξέων </a:t>
            </a:r>
            <a:r>
              <a:rPr lang="el-GR" sz="3000" b="0" dirty="0" smtClean="0"/>
              <a:t>3/7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268760"/>
            <a:ext cx="8280920" cy="5400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romanUcPeriod" startAt="2"/>
            </a:pPr>
            <a:r>
              <a:rPr lang="el-GR" b="1" dirty="0" smtClean="0"/>
              <a:t>ΑΟ </a:t>
            </a:r>
            <a:r>
              <a:rPr lang="el-GR" b="1" dirty="0"/>
              <a:t>με πολικές R (μη ιονισμένες) </a:t>
            </a:r>
            <a:endParaRPr lang="el-GR" b="1" i="1" dirty="0"/>
          </a:p>
          <a:p>
            <a:pPr marL="541338" indent="0">
              <a:spcBef>
                <a:spcPts val="0"/>
              </a:spcBef>
              <a:buNone/>
            </a:pPr>
            <a:r>
              <a:rPr lang="el-GR" dirty="0"/>
              <a:t>(Δημιουργούν δεσμούς Η)</a:t>
            </a:r>
          </a:p>
          <a:p>
            <a:pPr marL="457200" indent="-457200">
              <a:buFont typeface="+mj-lt"/>
              <a:buAutoNum type="arabicPeriod"/>
            </a:pPr>
            <a:r>
              <a:rPr lang="el-GR" b="1" dirty="0" err="1"/>
              <a:t>Γλυκίνη</a:t>
            </a:r>
            <a:r>
              <a:rPr lang="el-GR" b="1" dirty="0"/>
              <a:t>:</a:t>
            </a:r>
            <a:r>
              <a:rPr lang="el-GR" dirty="0"/>
              <a:t> (</a:t>
            </a:r>
            <a:r>
              <a:rPr lang="el-GR" b="1" dirty="0"/>
              <a:t>Η –</a:t>
            </a:r>
            <a:r>
              <a:rPr lang="el-GR" dirty="0"/>
              <a:t>) (στη βιοσύνθεση </a:t>
            </a:r>
            <a:r>
              <a:rPr lang="el-GR" dirty="0" err="1"/>
              <a:t>πουρινών</a:t>
            </a:r>
            <a:r>
              <a:rPr lang="el-GR" dirty="0"/>
              <a:t>, </a:t>
            </a:r>
            <a:r>
              <a:rPr lang="el-GR" dirty="0" err="1"/>
              <a:t>πορφυρινών</a:t>
            </a:r>
            <a:r>
              <a:rPr lang="el-GR" dirty="0"/>
              <a:t> και ως ρυθμιστικό διάλυμα </a:t>
            </a:r>
            <a:r>
              <a:rPr lang="en-US" dirty="0"/>
              <a:t>in vitro</a:t>
            </a:r>
            <a:r>
              <a:rPr lang="el-GR" dirty="0" smtClean="0"/>
              <a:t>).</a:t>
            </a:r>
            <a:endParaRPr lang="el-GR" dirty="0"/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l-GR" b="1" dirty="0" err="1"/>
              <a:t>Σερίνη</a:t>
            </a:r>
            <a:r>
              <a:rPr lang="el-GR" dirty="0"/>
              <a:t>: (</a:t>
            </a:r>
            <a:r>
              <a:rPr lang="el-GR" b="1" dirty="0"/>
              <a:t>HO – CH</a:t>
            </a:r>
            <a:r>
              <a:rPr lang="el-GR" b="1" baseline="-25000" dirty="0"/>
              <a:t>2 </a:t>
            </a:r>
            <a:r>
              <a:rPr lang="el-GR" b="1" dirty="0"/>
              <a:t>–</a:t>
            </a:r>
            <a:r>
              <a:rPr lang="el-GR" dirty="0"/>
              <a:t>) (συστατικό ενεργού κέντρου πολλών ενζύμων</a:t>
            </a:r>
            <a:r>
              <a:rPr lang="el-GR" dirty="0" smtClean="0"/>
              <a:t>).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b="1" dirty="0" err="1"/>
              <a:t>Θρεονίνη</a:t>
            </a:r>
            <a:r>
              <a:rPr lang="el-GR" b="1" dirty="0"/>
              <a:t>:</a:t>
            </a:r>
            <a:r>
              <a:rPr lang="el-GR" dirty="0"/>
              <a:t> (Α</a:t>
            </a:r>
            <a:r>
              <a:rPr lang="el-GR" dirty="0" smtClean="0"/>
              <a:t>).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b="1" dirty="0" err="1" smtClean="0"/>
              <a:t>Κυστείνη</a:t>
            </a:r>
            <a:r>
              <a:rPr lang="el-GR" b="1" dirty="0"/>
              <a:t>:</a:t>
            </a:r>
            <a:r>
              <a:rPr lang="el-GR" dirty="0"/>
              <a:t> </a:t>
            </a:r>
            <a:r>
              <a:rPr lang="el-GR" dirty="0" smtClean="0"/>
              <a:t>(</a:t>
            </a:r>
            <a:r>
              <a:rPr lang="el-GR" b="1" dirty="0"/>
              <a:t>HS – CH</a:t>
            </a:r>
            <a:r>
              <a:rPr lang="el-GR" b="1" baseline="-25000" dirty="0"/>
              <a:t>2 </a:t>
            </a:r>
            <a:r>
              <a:rPr lang="el-GR" b="1" dirty="0"/>
              <a:t>–</a:t>
            </a:r>
            <a:r>
              <a:rPr lang="el-GR" dirty="0"/>
              <a:t>) (μοριακή γέφυρα πεπτιδίων, έχει ένα άνθρακα λιγότερο της </a:t>
            </a:r>
            <a:r>
              <a:rPr lang="el-GR" dirty="0" err="1" smtClean="0"/>
              <a:t>ομοκυστεΐνης</a:t>
            </a:r>
            <a:r>
              <a:rPr lang="el-GR" dirty="0"/>
              <a:t>, παράγοντα </a:t>
            </a:r>
            <a:r>
              <a:rPr lang="el-GR" dirty="0" err="1"/>
              <a:t>αγγειοπάθειας</a:t>
            </a:r>
            <a:r>
              <a:rPr lang="el-GR" dirty="0"/>
              <a:t> κλπ</a:t>
            </a:r>
            <a:r>
              <a:rPr lang="el-GR" dirty="0" smtClean="0"/>
              <a:t>).</a:t>
            </a:r>
            <a:endParaRPr lang="el-GR" dirty="0"/>
          </a:p>
        </p:txBody>
      </p:sp>
      <p:pic>
        <p:nvPicPr>
          <p:cNvPr id="4098" name="Picture 2" descr="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3717032"/>
            <a:ext cx="122566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425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Είδη αμινοξέων </a:t>
            </a:r>
            <a:r>
              <a:rPr lang="el-GR" sz="3000" b="0" dirty="0" smtClean="0"/>
              <a:t>4/7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268760"/>
            <a:ext cx="5616624" cy="496855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l-GR" sz="2300" b="1" dirty="0" err="1" smtClean="0"/>
              <a:t>Τυροσίνη</a:t>
            </a:r>
            <a:r>
              <a:rPr lang="el-GR" sz="2300" b="1" dirty="0" smtClean="0"/>
              <a:t>:</a:t>
            </a:r>
          </a:p>
          <a:p>
            <a:pPr marL="444500" indent="0">
              <a:spcBef>
                <a:spcPts val="0"/>
              </a:spcBef>
              <a:buNone/>
            </a:pPr>
            <a:r>
              <a:rPr lang="el-GR" sz="2300" dirty="0" smtClean="0"/>
              <a:t>(</a:t>
            </a:r>
            <a:r>
              <a:rPr lang="el-GR" sz="2300" dirty="0"/>
              <a:t>ενδιάμεσο στη σύνθεση</a:t>
            </a:r>
            <a:r>
              <a:rPr lang="el-GR" sz="2300" b="1" dirty="0"/>
              <a:t> </a:t>
            </a:r>
            <a:r>
              <a:rPr lang="el-GR" sz="2300" dirty="0" err="1"/>
              <a:t>κατεχολαμινών</a:t>
            </a:r>
            <a:r>
              <a:rPr lang="el-GR" sz="2300" dirty="0"/>
              <a:t>, θυροξίνης, μελανίνης</a:t>
            </a:r>
            <a:r>
              <a:rPr lang="el-GR" sz="2300" dirty="0" smtClean="0"/>
              <a:t>).</a:t>
            </a:r>
            <a:endParaRPr lang="el-GR" sz="2300" dirty="0"/>
          </a:p>
          <a:p>
            <a:pPr marL="457200" indent="-457200">
              <a:buFont typeface="+mj-lt"/>
              <a:buAutoNum type="arabicPeriod" startAt="6"/>
            </a:pPr>
            <a:r>
              <a:rPr lang="el-GR" sz="2300" b="1" dirty="0" err="1"/>
              <a:t>Ιστιδίνη</a:t>
            </a:r>
            <a:r>
              <a:rPr lang="el-GR" sz="2300" b="1" dirty="0" smtClean="0"/>
              <a:t>:</a:t>
            </a:r>
            <a:endParaRPr lang="el-GR" sz="2300" dirty="0"/>
          </a:p>
          <a:p>
            <a:pPr marL="444500" indent="0">
              <a:spcBef>
                <a:spcPts val="0"/>
              </a:spcBef>
              <a:buNone/>
            </a:pPr>
            <a:r>
              <a:rPr lang="el-GR" sz="2300" dirty="0" smtClean="0"/>
              <a:t>(</a:t>
            </a:r>
            <a:r>
              <a:rPr lang="el-GR" sz="2300" dirty="0"/>
              <a:t>σημαντικό ρυθμιστικό σε φυσιολογικές τιμές </a:t>
            </a:r>
            <a:r>
              <a:rPr lang="en-US" sz="2300" dirty="0"/>
              <a:t>pH</a:t>
            </a:r>
            <a:r>
              <a:rPr lang="el-GR" sz="2300" dirty="0" smtClean="0"/>
              <a:t>)</a:t>
            </a:r>
            <a:r>
              <a:rPr lang="el-GR" sz="2300" dirty="0"/>
              <a:t> </a:t>
            </a:r>
            <a:r>
              <a:rPr lang="el-GR" sz="2300" dirty="0" smtClean="0"/>
              <a:t>.</a:t>
            </a:r>
            <a:endParaRPr lang="el-GR" sz="2300" dirty="0"/>
          </a:p>
          <a:p>
            <a:pPr marL="457200" indent="-457200">
              <a:buFont typeface="+mj-lt"/>
              <a:buAutoNum type="arabicPeriod" startAt="7"/>
            </a:pPr>
            <a:r>
              <a:rPr lang="el-GR" sz="2300" b="1" dirty="0" err="1"/>
              <a:t>Ασπαραγίνη</a:t>
            </a:r>
            <a:r>
              <a:rPr lang="el-GR" sz="2300" b="1" dirty="0" smtClean="0"/>
              <a:t>:</a:t>
            </a:r>
          </a:p>
          <a:p>
            <a:pPr marL="444500" indent="0">
              <a:spcBef>
                <a:spcPts val="0"/>
              </a:spcBef>
              <a:buNone/>
            </a:pPr>
            <a:r>
              <a:rPr lang="el-GR" sz="2300" dirty="0" smtClean="0"/>
              <a:t>(</a:t>
            </a:r>
            <a:r>
              <a:rPr lang="el-GR" sz="2300" dirty="0"/>
              <a:t>απαραίτητη δομή για την αποθήκευση αμμωνίας στους ιστούς</a:t>
            </a:r>
            <a:r>
              <a:rPr lang="el-GR" sz="2300" dirty="0" smtClean="0"/>
              <a:t>).</a:t>
            </a:r>
            <a:endParaRPr lang="el-GR" sz="2300" dirty="0"/>
          </a:p>
          <a:p>
            <a:pPr marL="457200" indent="-457200">
              <a:buFont typeface="+mj-lt"/>
              <a:buAutoNum type="arabicPeriod" startAt="8"/>
            </a:pPr>
            <a:r>
              <a:rPr lang="el-GR" sz="2300" b="1" dirty="0" err="1"/>
              <a:t>Γλουταμίνη</a:t>
            </a:r>
            <a:r>
              <a:rPr lang="el-GR" sz="2300" b="1" dirty="0" smtClean="0"/>
              <a:t>:</a:t>
            </a:r>
            <a:endParaRPr lang="el-GR" sz="2300" dirty="0"/>
          </a:p>
          <a:p>
            <a:pPr marL="444500" indent="0">
              <a:spcBef>
                <a:spcPts val="0"/>
              </a:spcBef>
              <a:buNone/>
            </a:pPr>
            <a:r>
              <a:rPr lang="el-GR" sz="2300" dirty="0" smtClean="0"/>
              <a:t>(</a:t>
            </a:r>
            <a:r>
              <a:rPr lang="el-GR" sz="2300" dirty="0"/>
              <a:t>ομοίως, για τη βιοσύνθεση </a:t>
            </a:r>
            <a:r>
              <a:rPr lang="el-GR" sz="2300" dirty="0" err="1"/>
              <a:t>πουρίνης</a:t>
            </a:r>
            <a:r>
              <a:rPr lang="el-GR" sz="2300" dirty="0"/>
              <a:t> </a:t>
            </a:r>
            <a:r>
              <a:rPr lang="el-GR" sz="2300" dirty="0" err="1" smtClean="0"/>
              <a:t>πυριμιδίνης</a:t>
            </a:r>
            <a:r>
              <a:rPr lang="el-GR" sz="2300" dirty="0" smtClean="0"/>
              <a:t>).</a:t>
            </a:r>
            <a:endParaRPr lang="el-GR" sz="23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7959" y="1511456"/>
            <a:ext cx="1605701" cy="37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5555" y="2534740"/>
            <a:ext cx="1529962" cy="651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5555" y="3946128"/>
            <a:ext cx="1514814" cy="69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2296" y="5229200"/>
            <a:ext cx="2196479" cy="69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241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Είδη αμινοξέων </a:t>
            </a:r>
            <a:r>
              <a:rPr lang="el-GR" sz="3000" b="0" dirty="0" smtClean="0"/>
              <a:t>5/7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268760"/>
            <a:ext cx="6192688" cy="4968552"/>
          </a:xfrm>
        </p:spPr>
        <p:txBody>
          <a:bodyPr/>
          <a:lstStyle/>
          <a:p>
            <a:pPr marL="444500" indent="-444500">
              <a:buFont typeface="+mj-lt"/>
              <a:buAutoNum type="romanUcPeriod" startAt="3"/>
            </a:pPr>
            <a:r>
              <a:rPr lang="el-GR" b="1" dirty="0" smtClean="0"/>
              <a:t>ΑΟ </a:t>
            </a:r>
            <a:r>
              <a:rPr lang="el-GR" b="1" dirty="0"/>
              <a:t>με πολικές αρνητικά φορτισμένες R</a:t>
            </a:r>
            <a:endParaRPr lang="el-GR" b="1" i="1" dirty="0"/>
          </a:p>
          <a:p>
            <a:pPr marL="457200" indent="-457200">
              <a:buFont typeface="+mj-lt"/>
              <a:buAutoNum type="arabicPeriod"/>
            </a:pPr>
            <a:r>
              <a:rPr lang="el-GR" b="1" dirty="0" err="1"/>
              <a:t>Ασπαρτικό</a:t>
            </a:r>
            <a:r>
              <a:rPr lang="el-GR" b="1" dirty="0" smtClean="0"/>
              <a:t>:</a:t>
            </a:r>
            <a:endParaRPr lang="el-GR" dirty="0"/>
          </a:p>
          <a:p>
            <a:pPr marL="44450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l-GR" dirty="0" smtClean="0"/>
              <a:t>(</a:t>
            </a:r>
            <a:r>
              <a:rPr lang="el-GR" dirty="0"/>
              <a:t>υπόστρωμα με γλυκόζη για </a:t>
            </a:r>
            <a:r>
              <a:rPr lang="el-GR" dirty="0" err="1"/>
              <a:t>ασπαρτική</a:t>
            </a:r>
            <a:r>
              <a:rPr lang="el-GR" dirty="0"/>
              <a:t> </a:t>
            </a:r>
            <a:r>
              <a:rPr lang="el-GR" dirty="0" err="1"/>
              <a:t>τρανσαμινάση</a:t>
            </a:r>
            <a:r>
              <a:rPr lang="el-GR" dirty="0"/>
              <a:t>, AST</a:t>
            </a:r>
            <a:r>
              <a:rPr lang="el-GR" dirty="0" smtClean="0"/>
              <a:t>).</a:t>
            </a:r>
            <a:endParaRPr lang="el-GR" dirty="0"/>
          </a:p>
          <a:p>
            <a:pPr marL="457200" indent="-457200">
              <a:buFont typeface="+mj-lt"/>
              <a:buAutoNum type="arabicPeriod" startAt="2"/>
            </a:pPr>
            <a:r>
              <a:rPr lang="el-GR" b="1" dirty="0" err="1"/>
              <a:t>Γλουταμικό</a:t>
            </a:r>
            <a:r>
              <a:rPr lang="el-GR" b="1" dirty="0" smtClean="0"/>
              <a:t>:</a:t>
            </a:r>
            <a:endParaRPr lang="el-GR" dirty="0"/>
          </a:p>
          <a:p>
            <a:pPr marL="444500" indent="0">
              <a:spcBef>
                <a:spcPts val="0"/>
              </a:spcBef>
              <a:buNone/>
            </a:pPr>
            <a:r>
              <a:rPr lang="el-GR" dirty="0" smtClean="0"/>
              <a:t>(</a:t>
            </a:r>
            <a:r>
              <a:rPr lang="el-GR" dirty="0"/>
              <a:t>υπόστρωμα με </a:t>
            </a:r>
            <a:r>
              <a:rPr lang="el-GR" dirty="0" err="1"/>
              <a:t>αλανίνη</a:t>
            </a:r>
            <a:r>
              <a:rPr lang="el-GR" dirty="0"/>
              <a:t> για </a:t>
            </a:r>
            <a:r>
              <a:rPr lang="en-US" dirty="0"/>
              <a:t>ALT</a:t>
            </a:r>
            <a:r>
              <a:rPr lang="el-GR" dirty="0" smtClean="0"/>
              <a:t>).</a:t>
            </a:r>
            <a:endParaRPr lang="el-G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2148" y="2060848"/>
            <a:ext cx="13635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3337512"/>
            <a:ext cx="2068315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021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Είδη αμινοξέων </a:t>
            </a:r>
            <a:r>
              <a:rPr lang="el-GR" sz="3000" b="0" dirty="0" smtClean="0"/>
              <a:t>6/7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268760"/>
            <a:ext cx="5472608" cy="4968552"/>
          </a:xfrm>
        </p:spPr>
        <p:txBody>
          <a:bodyPr/>
          <a:lstStyle/>
          <a:p>
            <a:pPr marL="514350" indent="-514350">
              <a:buFont typeface="+mj-lt"/>
              <a:buAutoNum type="romanUcPeriod" startAt="4"/>
            </a:pPr>
            <a:r>
              <a:rPr lang="el-GR" b="1" dirty="0" smtClean="0"/>
              <a:t>ΑΟ </a:t>
            </a:r>
            <a:r>
              <a:rPr lang="el-GR" b="1" dirty="0"/>
              <a:t>με πολικές θετικά φορτισμένες R</a:t>
            </a:r>
            <a:endParaRPr lang="el-GR" b="1" i="1" dirty="0"/>
          </a:p>
          <a:p>
            <a:pPr marL="457200" indent="-457200">
              <a:spcAft>
                <a:spcPts val="4200"/>
              </a:spcAft>
              <a:buFont typeface="+mj-lt"/>
              <a:buAutoNum type="arabicPeriod"/>
            </a:pPr>
            <a:r>
              <a:rPr lang="el-GR" b="1" dirty="0" err="1"/>
              <a:t>Λυσίνη</a:t>
            </a:r>
            <a:r>
              <a:rPr lang="el-GR" b="1" dirty="0"/>
              <a:t>:</a:t>
            </a:r>
            <a:r>
              <a:rPr lang="el-GR" dirty="0"/>
              <a:t> (Α, με ακραία </a:t>
            </a:r>
            <a:r>
              <a:rPr lang="el-GR" dirty="0" err="1"/>
              <a:t>αμινομάδα</a:t>
            </a:r>
            <a:r>
              <a:rPr lang="el-GR" dirty="0" smtClean="0"/>
              <a:t>).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b="1" dirty="0" err="1"/>
              <a:t>Αργινίνη</a:t>
            </a:r>
            <a:r>
              <a:rPr lang="el-GR" b="1" dirty="0"/>
              <a:t>:</a:t>
            </a:r>
            <a:r>
              <a:rPr lang="el-GR" dirty="0"/>
              <a:t> (στη σύνθεση </a:t>
            </a:r>
            <a:r>
              <a:rPr lang="el-GR" dirty="0" smtClean="0"/>
              <a:t>ουρίας).</a:t>
            </a:r>
            <a:endParaRPr lang="el-G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3944" y="1721317"/>
            <a:ext cx="1816065" cy="43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7" y="2996952"/>
            <a:ext cx="2777606" cy="817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901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Είδη αμινοξέων </a:t>
            </a:r>
            <a:r>
              <a:rPr lang="el-GR" sz="3000" b="0" dirty="0" smtClean="0"/>
              <a:t>7/7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Τα 10 απαραίτητα (θεμελιώδη) ΑΟ δεν μπορεί να τα συνθέσει ο οργανισμός.</a:t>
            </a:r>
          </a:p>
          <a:p>
            <a:pPr marL="0" indent="0">
              <a:buNone/>
            </a:pPr>
            <a:r>
              <a:rPr lang="el-GR" b="1" dirty="0"/>
              <a:t>Μνημονικός κανόνας απαραίτητων ΑΟ: </a:t>
            </a:r>
            <a:r>
              <a:rPr lang="el-GR" dirty="0"/>
              <a:t> </a:t>
            </a:r>
            <a:r>
              <a:rPr lang="en-US" dirty="0"/>
              <a:t>Private Tim Hall</a:t>
            </a:r>
            <a:r>
              <a:rPr lang="el-GR" dirty="0"/>
              <a:t> (</a:t>
            </a:r>
            <a:r>
              <a:rPr lang="en-US" dirty="0"/>
              <a:t>PVT TIM HALL</a:t>
            </a:r>
            <a:r>
              <a:rPr lang="el-GR" dirty="0"/>
              <a:t>)</a:t>
            </a:r>
          </a:p>
          <a:p>
            <a:pPr lvl="1"/>
            <a:r>
              <a:rPr lang="en-US" dirty="0" err="1"/>
              <a:t>Phelylalanine</a:t>
            </a:r>
            <a:r>
              <a:rPr lang="en-US" dirty="0"/>
              <a:t>, </a:t>
            </a:r>
            <a:r>
              <a:rPr lang="en-US" dirty="0" err="1"/>
              <a:t>Valine</a:t>
            </a:r>
            <a:r>
              <a:rPr lang="en-US" dirty="0"/>
              <a:t>, </a:t>
            </a:r>
            <a:r>
              <a:rPr lang="en-US" dirty="0" smtClean="0"/>
              <a:t>Tryptophan</a:t>
            </a:r>
            <a:r>
              <a:rPr lang="el-GR" dirty="0" smtClean="0"/>
              <a:t>.</a:t>
            </a:r>
            <a:endParaRPr lang="el-GR" dirty="0"/>
          </a:p>
          <a:p>
            <a:pPr lvl="1"/>
            <a:r>
              <a:rPr lang="en-US" dirty="0"/>
              <a:t>Threonine, Isoleucine, </a:t>
            </a:r>
            <a:r>
              <a:rPr lang="en-US" dirty="0" smtClean="0"/>
              <a:t>Methionine</a:t>
            </a:r>
            <a:r>
              <a:rPr lang="el-GR" dirty="0" smtClean="0"/>
              <a:t>.</a:t>
            </a:r>
            <a:endParaRPr lang="el-GR" dirty="0"/>
          </a:p>
          <a:p>
            <a:pPr lvl="1"/>
            <a:r>
              <a:rPr lang="en-US" dirty="0"/>
              <a:t>Histidine</a:t>
            </a:r>
            <a:r>
              <a:rPr lang="el-GR" dirty="0"/>
              <a:t>, </a:t>
            </a:r>
            <a:r>
              <a:rPr lang="en-US" dirty="0"/>
              <a:t>Arginine</a:t>
            </a:r>
            <a:r>
              <a:rPr lang="el-GR" dirty="0"/>
              <a:t>, </a:t>
            </a:r>
            <a:r>
              <a:rPr lang="en-US" dirty="0" err="1"/>
              <a:t>Leucine</a:t>
            </a:r>
            <a:r>
              <a:rPr lang="el-GR" dirty="0"/>
              <a:t>, </a:t>
            </a:r>
            <a:r>
              <a:rPr lang="en-US" dirty="0" err="1" smtClean="0"/>
              <a:t>Lycine</a:t>
            </a:r>
            <a:r>
              <a:rPr lang="el-GR" dirty="0" smtClean="0"/>
              <a:t>.</a:t>
            </a:r>
            <a:endParaRPr lang="el-GR" dirty="0"/>
          </a:p>
          <a:p>
            <a:pPr lvl="1"/>
            <a:r>
              <a:rPr lang="el-GR" dirty="0"/>
              <a:t>Τα </a:t>
            </a:r>
            <a:r>
              <a:rPr lang="el-GR" dirty="0" err="1"/>
              <a:t>Ιστιδίνη</a:t>
            </a:r>
            <a:r>
              <a:rPr lang="el-GR" dirty="0"/>
              <a:t> - </a:t>
            </a:r>
            <a:r>
              <a:rPr lang="el-GR" dirty="0" err="1"/>
              <a:t>Αργινίνη</a:t>
            </a:r>
            <a:r>
              <a:rPr lang="el-GR" dirty="0"/>
              <a:t>, θεωρούνται </a:t>
            </a:r>
            <a:r>
              <a:rPr lang="el-GR" b="1" dirty="0"/>
              <a:t>σχετικώς απαραίτητα</a:t>
            </a:r>
            <a:r>
              <a:rPr lang="el-GR" i="1" dirty="0"/>
              <a:t>.</a:t>
            </a:r>
            <a:r>
              <a:rPr lang="el-GR" dirty="0"/>
              <a:t> 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102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Στερεοχημεία </a:t>
            </a:r>
            <a:r>
              <a:rPr lang="el-GR" dirty="0" smtClean="0"/>
              <a:t>αμινοξέων-Ισομέρεια </a:t>
            </a:r>
            <a:r>
              <a:rPr lang="el-GR" b="0" dirty="0" smtClean="0"/>
              <a:t>1/2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268760"/>
            <a:ext cx="4752528" cy="4968552"/>
          </a:xfrm>
        </p:spPr>
        <p:txBody>
          <a:bodyPr/>
          <a:lstStyle/>
          <a:p>
            <a:r>
              <a:rPr lang="el-GR" dirty="0"/>
              <a:t>Σε όλα τα αμινοξέα εκτός της </a:t>
            </a:r>
            <a:r>
              <a:rPr lang="el-GR" dirty="0" err="1"/>
              <a:t>γλυκίνης</a:t>
            </a:r>
            <a:r>
              <a:rPr lang="el-GR" dirty="0"/>
              <a:t>, το άτομο του άνθρακα στη θέση-2, ως ασύμμετρο έχει τέσσερεις διαφορετικούς </a:t>
            </a:r>
            <a:r>
              <a:rPr lang="el-GR" dirty="0" err="1" smtClean="0"/>
              <a:t>υποκαταστάτες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Σε </a:t>
            </a:r>
            <a:r>
              <a:rPr lang="el-GR" dirty="0"/>
              <a:t>ένα τέτοιο </a:t>
            </a:r>
            <a:r>
              <a:rPr lang="el-GR" b="1" dirty="0" err="1"/>
              <a:t>χειραλικό</a:t>
            </a:r>
            <a:r>
              <a:rPr lang="el-GR" b="1" dirty="0"/>
              <a:t> κέντρο</a:t>
            </a:r>
            <a:r>
              <a:rPr lang="el-GR" dirty="0"/>
              <a:t>, είναι δυνατές δύο διαφορετικές </a:t>
            </a:r>
            <a:r>
              <a:rPr lang="el-GR" dirty="0" err="1"/>
              <a:t>στερεοδιαμορφώσεις</a:t>
            </a:r>
            <a:r>
              <a:rPr lang="el-GR" dirty="0"/>
              <a:t> των </a:t>
            </a:r>
            <a:r>
              <a:rPr lang="el-GR" dirty="0" err="1"/>
              <a:t>υποκαταστατών</a:t>
            </a:r>
            <a:r>
              <a:rPr lang="el-GR" dirty="0"/>
              <a:t>, που συμπεριφέρονται μεταξύ τους ως εικόνα και είδωλο (</a:t>
            </a:r>
            <a:r>
              <a:rPr lang="el-GR" b="1" dirty="0" err="1"/>
              <a:t>εναντιομερή</a:t>
            </a:r>
            <a:r>
              <a:rPr lang="el-GR" dirty="0" smtClean="0"/>
              <a:t>).</a:t>
            </a:r>
            <a:endParaRPr lang="el-G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3" y="2060848"/>
            <a:ext cx="3057874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848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Στερεοχημεία αμινοξέων-Ισομέρεια </a:t>
            </a:r>
            <a:r>
              <a:rPr lang="el-GR" b="0" dirty="0" smtClean="0"/>
              <a:t>2/2</a:t>
            </a:r>
            <a:endParaRPr lang="el-GR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268760"/>
            <a:ext cx="8352928" cy="3384376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Οι συνέπειες  ενός τέτοιου μορίου είναι ότι: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Στρέφουν </a:t>
            </a:r>
            <a:r>
              <a:rPr lang="el-GR" dirty="0"/>
              <a:t>το επίπεδο του πολωμένου </a:t>
            </a:r>
            <a:r>
              <a:rPr lang="el-GR" dirty="0" smtClean="0"/>
              <a:t>φωτός.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Ύπαρξη </a:t>
            </a:r>
            <a:r>
              <a:rPr lang="el-GR" dirty="0"/>
              <a:t>οπτικής ισομέρειας (</a:t>
            </a:r>
            <a:r>
              <a:rPr lang="el-GR" dirty="0" err="1"/>
              <a:t>εναντιομερείς</a:t>
            </a:r>
            <a:r>
              <a:rPr lang="el-GR" dirty="0"/>
              <a:t> μορφές</a:t>
            </a:r>
            <a:r>
              <a:rPr lang="el-GR" dirty="0" smtClean="0"/>
              <a:t>).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Δυνατότητα</a:t>
            </a:r>
            <a:r>
              <a:rPr lang="el-GR" dirty="0"/>
              <a:t>, ή όχι αντίδρασης μεταξύ </a:t>
            </a:r>
            <a:r>
              <a:rPr lang="el-GR" dirty="0" err="1"/>
              <a:t>εναντιομερών</a:t>
            </a:r>
            <a:r>
              <a:rPr lang="el-GR" dirty="0"/>
              <a:t> (οπτικοί αντίποδες</a:t>
            </a:r>
            <a:r>
              <a:rPr lang="el-GR" dirty="0" smtClean="0"/>
              <a:t>).</a:t>
            </a:r>
            <a:endParaRPr lang="el-GR" dirty="0"/>
          </a:p>
          <a:p>
            <a:pPr marL="0" indent="0">
              <a:buNone/>
            </a:pPr>
            <a:r>
              <a:rPr lang="el-GR" b="1" dirty="0" err="1"/>
              <a:t>Ρακεμικό</a:t>
            </a:r>
            <a:r>
              <a:rPr lang="el-GR" b="1" dirty="0"/>
              <a:t> μίγμα</a:t>
            </a:r>
            <a:r>
              <a:rPr lang="el-GR" i="1" dirty="0"/>
              <a:t>:</a:t>
            </a:r>
            <a:r>
              <a:rPr lang="el-GR" dirty="0"/>
              <a:t> (δεν στρέφει το φως). Είναι το </a:t>
            </a:r>
            <a:r>
              <a:rPr lang="el-GR" dirty="0" err="1"/>
              <a:t>ισομοριακό</a:t>
            </a:r>
            <a:r>
              <a:rPr lang="el-GR" dirty="0"/>
              <a:t> μίγμα 2 οπτικών </a:t>
            </a:r>
            <a:r>
              <a:rPr lang="el-GR" dirty="0" smtClean="0"/>
              <a:t>αντίποδων.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0507" y="4740578"/>
            <a:ext cx="2664296" cy="1579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724003" y="4741312"/>
            <a:ext cx="4536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120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Το φαινόμενο της </a:t>
            </a:r>
            <a:r>
              <a:rPr lang="el-GR" sz="2400" b="1" dirty="0" err="1">
                <a:solidFill>
                  <a:prstClr val="black"/>
                </a:solidFill>
                <a:latin typeface="Calibri"/>
              </a:rPr>
              <a:t>εναντιομέρειας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, οφείλεται στην 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τετραεδρική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διάταξη του C: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28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Αναπαράσταση εναντιομερών </a:t>
            </a:r>
            <a:r>
              <a:rPr lang="el-GR" dirty="0" smtClean="0"/>
              <a:t>αλανίνης</a:t>
            </a:r>
            <a:endParaRPr lang="el-GR" dirty="0"/>
          </a:p>
        </p:txBody>
      </p:sp>
      <p:pic>
        <p:nvPicPr>
          <p:cNvPr id="10247" name="Picture 7" descr="Chirality with hand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1076" y="2010200"/>
            <a:ext cx="4190281" cy="28428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1"/>
          <p:cNvSpPr/>
          <p:nvPr/>
        </p:nvSpPr>
        <p:spPr>
          <a:xfrm>
            <a:off x="3923928" y="4841190"/>
            <a:ext cx="51845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Chirality with </a:t>
            </a:r>
            <a:r>
              <a:rPr lang="en-US" sz="1200" dirty="0" smtClean="0">
                <a:latin typeface="+mn-lt"/>
                <a:hlinkClick r:id="rId4"/>
              </a:rPr>
              <a:t>hands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5" tooltip="User:Perhelion"/>
              </a:rPr>
              <a:t>Perhelion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διαθέσιμο ως κοινό κτήμα</a:t>
            </a:r>
            <a:endParaRPr lang="en-US" sz="1200" dirty="0">
              <a:latin typeface="+mn-lt"/>
            </a:endParaRPr>
          </a:p>
        </p:txBody>
      </p:sp>
      <p:pic>
        <p:nvPicPr>
          <p:cNvPr id="10245" name="Picture 5" descr="Zwitterion-Alanin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5087545"/>
            <a:ext cx="4176464" cy="147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2028134" y="6564970"/>
            <a:ext cx="13433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+mn-lt"/>
                <a:hlinkClick r:id="rId7"/>
              </a:rPr>
              <a:t>Zwitterion-Alanine</a:t>
            </a:r>
            <a:endParaRPr lang="en-US" sz="1200" dirty="0">
              <a:latin typeface="+mn-lt"/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295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676456" cy="1008112"/>
          </a:xfrm>
        </p:spPr>
        <p:txBody>
          <a:bodyPr>
            <a:normAutofit fontScale="90000"/>
          </a:bodyPr>
          <a:lstStyle/>
          <a:p>
            <a:r>
              <a:rPr lang="el-GR" sz="4000" dirty="0"/>
              <a:t>Κανόνες για τον καθορισμό της </a:t>
            </a:r>
            <a:r>
              <a:rPr lang="el-GR" sz="4000" dirty="0" smtClean="0"/>
              <a:t/>
            </a:r>
            <a:br>
              <a:rPr lang="el-GR" sz="4000" dirty="0" smtClean="0"/>
            </a:br>
            <a:r>
              <a:rPr lang="el-GR" sz="4000" dirty="0" smtClean="0"/>
              <a:t>D </a:t>
            </a:r>
            <a:r>
              <a:rPr lang="el-GR" sz="4000" dirty="0"/>
              <a:t>και L </a:t>
            </a:r>
            <a:r>
              <a:rPr lang="el-GR" sz="4000" dirty="0" smtClean="0"/>
              <a:t>μορφής </a:t>
            </a:r>
            <a:r>
              <a:rPr lang="el-GR" sz="3300" b="0" dirty="0" smtClean="0"/>
              <a:t>1/2</a:t>
            </a:r>
            <a:endParaRPr lang="el-GR" sz="33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68766" y="1372396"/>
            <a:ext cx="3909927" cy="515937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352425">
              <a:lnSpc>
                <a:spcPct val="120000"/>
              </a:lnSpc>
            </a:pPr>
            <a:r>
              <a:rPr lang="el-GR" sz="2200" dirty="0" smtClean="0"/>
              <a:t>Για </a:t>
            </a:r>
            <a:r>
              <a:rPr lang="el-GR" sz="2200" dirty="0"/>
              <a:t>τον καθορισμό της σχετικής θέσης των υποκατάστατων ενός ασύμμετρου ατόμου </a:t>
            </a:r>
            <a:r>
              <a:rPr lang="el-GR" sz="2200" i="1" dirty="0"/>
              <a:t>C, </a:t>
            </a:r>
            <a:r>
              <a:rPr lang="el-GR" sz="2200" dirty="0"/>
              <a:t>χρησιμοποιούμε ως πρότυπο μόριο τη </a:t>
            </a:r>
            <a:r>
              <a:rPr lang="el-GR" sz="2200" b="1" dirty="0" err="1"/>
              <a:t>γλυκεραλδεΰδη</a:t>
            </a:r>
            <a:r>
              <a:rPr lang="el-GR" sz="2200" dirty="0" smtClean="0"/>
              <a:t>.</a:t>
            </a:r>
            <a:endParaRPr lang="el-GR" sz="2200" dirty="0"/>
          </a:p>
        </p:txBody>
      </p:sp>
      <p:pic>
        <p:nvPicPr>
          <p:cNvPr id="11266" name="Picture 2" descr="D-glyceraldehy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3596" y="2524521"/>
            <a:ext cx="1080120" cy="110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L-glyceraldehy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2640" y="2542300"/>
            <a:ext cx="1190625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D-glyceraldehyd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6248" y="4005064"/>
            <a:ext cx="1734815" cy="79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L-glyceraldehyd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3577" y="4005064"/>
            <a:ext cx="1581780" cy="72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D-glyceraldehyd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6248" y="5089239"/>
            <a:ext cx="1841976" cy="131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L-glyceraldehyd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5578" y="5021163"/>
            <a:ext cx="1743870" cy="151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4578693" y="1372395"/>
            <a:ext cx="228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cap="small" dirty="0">
                <a:latin typeface="+mn-lt"/>
              </a:rPr>
              <a:t>d</a:t>
            </a:r>
            <a:r>
              <a:rPr lang="en-US" b="1" dirty="0">
                <a:latin typeface="+mn-lt"/>
              </a:rPr>
              <a:t>-glyceraldehyde</a:t>
            </a: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(</a:t>
            </a:r>
            <a:r>
              <a:rPr lang="en-US" i="1" dirty="0">
                <a:latin typeface="+mn-lt"/>
              </a:rPr>
              <a:t>R</a:t>
            </a:r>
            <a:r>
              <a:rPr lang="en-US" dirty="0">
                <a:latin typeface="+mn-lt"/>
              </a:rPr>
              <a:t>)-glyceraldehyde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(+)-glyceraldehyde</a:t>
            </a:r>
          </a:p>
        </p:txBody>
      </p:sp>
      <p:sp>
        <p:nvSpPr>
          <p:cNvPr id="8" name="Ορθογώνιο 7"/>
          <p:cNvSpPr/>
          <p:nvPr/>
        </p:nvSpPr>
        <p:spPr>
          <a:xfrm>
            <a:off x="6659841" y="1372395"/>
            <a:ext cx="2411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cap="small" dirty="0">
                <a:latin typeface="+mn-lt"/>
              </a:rPr>
              <a:t>l</a:t>
            </a:r>
            <a:r>
              <a:rPr lang="en-US" b="1" dirty="0">
                <a:latin typeface="+mn-lt"/>
              </a:rPr>
              <a:t>-glyceraldehyde</a:t>
            </a: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(</a:t>
            </a:r>
            <a:r>
              <a:rPr lang="en-US" i="1" dirty="0">
                <a:latin typeface="+mn-lt"/>
              </a:rPr>
              <a:t>S</a:t>
            </a:r>
            <a:r>
              <a:rPr lang="en-US" dirty="0">
                <a:latin typeface="+mn-lt"/>
              </a:rPr>
              <a:t>)-glyceraldehyde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(−)-glyceraldehyde</a:t>
            </a:r>
          </a:p>
        </p:txBody>
      </p:sp>
      <p:cxnSp>
        <p:nvCxnSpPr>
          <p:cNvPr id="10" name="Ευθεία γραμμή σύνδεσης 9"/>
          <p:cNvCxnSpPr/>
          <p:nvPr/>
        </p:nvCxnSpPr>
        <p:spPr>
          <a:xfrm>
            <a:off x="6804248" y="1372395"/>
            <a:ext cx="0" cy="51601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Ορθογώνιο 10"/>
          <p:cNvSpPr/>
          <p:nvPr/>
        </p:nvSpPr>
        <p:spPr>
          <a:xfrm>
            <a:off x="6231879" y="6567574"/>
            <a:ext cx="11447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+mn-lt"/>
                <a:hlinkClick r:id="rId8"/>
              </a:rPr>
              <a:t>Glyceraldehyde</a:t>
            </a:r>
            <a:endParaRPr lang="el-GR" sz="1200" dirty="0">
              <a:latin typeface="+mn-lt"/>
            </a:endParaRPr>
          </a:p>
        </p:txBody>
      </p:sp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9957" y="4719060"/>
            <a:ext cx="1740035" cy="108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719060"/>
            <a:ext cx="1761126" cy="108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Θέση αριθμού διαφάνειας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068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676456" cy="1008112"/>
          </a:xfrm>
        </p:spPr>
        <p:txBody>
          <a:bodyPr>
            <a:normAutofit fontScale="90000"/>
          </a:bodyPr>
          <a:lstStyle/>
          <a:p>
            <a:r>
              <a:rPr lang="el-GR" sz="4000" dirty="0"/>
              <a:t>Κανόνες για τον καθορισμό της </a:t>
            </a:r>
            <a:r>
              <a:rPr lang="el-GR" sz="4000" dirty="0" smtClean="0"/>
              <a:t/>
            </a:r>
            <a:br>
              <a:rPr lang="el-GR" sz="4000" dirty="0" smtClean="0"/>
            </a:br>
            <a:r>
              <a:rPr lang="el-GR" sz="4000" dirty="0" smtClean="0"/>
              <a:t>D </a:t>
            </a:r>
            <a:r>
              <a:rPr lang="el-GR" sz="4000" dirty="0"/>
              <a:t>και L </a:t>
            </a:r>
            <a:r>
              <a:rPr lang="el-GR" sz="4000" dirty="0" smtClean="0"/>
              <a:t>μορφής </a:t>
            </a:r>
            <a:r>
              <a:rPr lang="el-GR" sz="3300" b="0" dirty="0"/>
              <a:t>2</a:t>
            </a:r>
            <a:r>
              <a:rPr lang="el-GR" sz="3300" b="0" dirty="0" smtClean="0"/>
              <a:t>/2</a:t>
            </a:r>
            <a:endParaRPr lang="el-GR" sz="33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68766" y="1556792"/>
            <a:ext cx="8223714" cy="4974976"/>
          </a:xfrm>
          <a:ln>
            <a:noFill/>
          </a:ln>
        </p:spPr>
        <p:txBody>
          <a:bodyPr>
            <a:normAutofit/>
          </a:bodyPr>
          <a:lstStyle/>
          <a:p>
            <a:pPr>
              <a:buSzPct val="130000"/>
              <a:buFont typeface="Calibri" panose="020F0502020204030204" pitchFamily="34" charset="0"/>
              <a:buChar char="›"/>
            </a:pPr>
            <a:r>
              <a:rPr lang="el-GR" b="1" dirty="0" smtClean="0"/>
              <a:t>1</a:t>
            </a:r>
            <a:r>
              <a:rPr lang="el-GR" b="1" baseline="30000" dirty="0" smtClean="0"/>
              <a:t>ος</a:t>
            </a:r>
            <a:r>
              <a:rPr lang="el-GR" b="1" dirty="0" smtClean="0"/>
              <a:t>: </a:t>
            </a:r>
            <a:r>
              <a:rPr lang="el-GR" dirty="0" smtClean="0"/>
              <a:t>Η </a:t>
            </a:r>
            <a:r>
              <a:rPr lang="el-GR" dirty="0"/>
              <a:t>πιο οξειδωμένη ομάδα (CHO-), τοποθετείται στην κορυφή του τετραέδρου.</a:t>
            </a:r>
          </a:p>
          <a:p>
            <a:pPr>
              <a:buSzPct val="130000"/>
              <a:buFont typeface="Calibri" panose="020F0502020204030204" pitchFamily="34" charset="0"/>
              <a:buChar char="›"/>
            </a:pPr>
            <a:r>
              <a:rPr lang="el-GR" b="1" dirty="0" smtClean="0"/>
              <a:t>2</a:t>
            </a:r>
            <a:r>
              <a:rPr lang="el-GR" b="1" baseline="30000" dirty="0" smtClean="0"/>
              <a:t>ος</a:t>
            </a:r>
            <a:r>
              <a:rPr lang="el-GR" b="1" dirty="0" smtClean="0"/>
              <a:t>: </a:t>
            </a:r>
            <a:r>
              <a:rPr lang="el-GR" dirty="0" smtClean="0"/>
              <a:t>Οι </a:t>
            </a:r>
            <a:r>
              <a:rPr lang="el-GR" dirty="0"/>
              <a:t>4 υποκατάστατες σχηματίζουν το σχήμα του σταυρού (στο χώρο οι κάθετοι υποκατάστατες βρίσκονται προς τα πίσω, ενώ οι οριζόντιοι προς τα έξω του επιπέδου).</a:t>
            </a:r>
          </a:p>
          <a:p>
            <a:pPr>
              <a:buSzPct val="130000"/>
              <a:buFont typeface="Calibri" panose="020F0502020204030204" pitchFamily="34" charset="0"/>
              <a:buChar char="›"/>
            </a:pPr>
            <a:r>
              <a:rPr lang="el-GR" b="1" dirty="0" smtClean="0"/>
              <a:t>3</a:t>
            </a:r>
            <a:r>
              <a:rPr lang="el-GR" b="1" baseline="30000" dirty="0" smtClean="0"/>
              <a:t>ος</a:t>
            </a:r>
            <a:r>
              <a:rPr lang="el-GR" b="1" dirty="0" smtClean="0"/>
              <a:t>: </a:t>
            </a:r>
            <a:r>
              <a:rPr lang="el-GR" dirty="0" smtClean="0"/>
              <a:t>Η </a:t>
            </a:r>
            <a:r>
              <a:rPr lang="el-GR" dirty="0"/>
              <a:t>μορφή, που έχει το ΟΗ στα δεξιά του ασύμμετρου </a:t>
            </a:r>
            <a:r>
              <a:rPr lang="el-GR" i="1" dirty="0"/>
              <a:t>C, </a:t>
            </a:r>
            <a:r>
              <a:rPr lang="el-GR" dirty="0"/>
              <a:t>ονομάζεται D (</a:t>
            </a:r>
            <a:r>
              <a:rPr lang="el-GR" dirty="0" err="1"/>
              <a:t>Dextro</a:t>
            </a:r>
            <a:r>
              <a:rPr lang="el-GR" dirty="0"/>
              <a:t> = δεξιά). Όταν το ΟΗ είναι στα αριστερά ονομάζεται L (</a:t>
            </a:r>
            <a:r>
              <a:rPr lang="el-GR" dirty="0" err="1"/>
              <a:t>Levo</a:t>
            </a:r>
            <a:r>
              <a:rPr lang="el-GR" dirty="0"/>
              <a:t> = αριστερά).</a:t>
            </a:r>
          </a:p>
          <a:p>
            <a:pPr>
              <a:buSzPct val="130000"/>
              <a:buFont typeface="Calibri" panose="020F0502020204030204" pitchFamily="34" charset="0"/>
              <a:buChar char="›"/>
            </a:pPr>
            <a:r>
              <a:rPr lang="el-GR" b="1" dirty="0" smtClean="0"/>
              <a:t>4</a:t>
            </a:r>
            <a:r>
              <a:rPr lang="el-GR" b="1" baseline="30000" dirty="0" smtClean="0"/>
              <a:t>ος</a:t>
            </a:r>
            <a:r>
              <a:rPr lang="el-GR" b="1" dirty="0" smtClean="0"/>
              <a:t>: </a:t>
            </a:r>
            <a:r>
              <a:rPr lang="el-GR" dirty="0" smtClean="0"/>
              <a:t>Δεν </a:t>
            </a:r>
            <a:r>
              <a:rPr lang="el-GR" dirty="0"/>
              <a:t>πρέπει να συγχέονται τα D, L με το (+), </a:t>
            </a:r>
            <a:r>
              <a:rPr lang="el-GR" dirty="0" smtClean="0"/>
              <a:t>(-).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473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Γενικά </a:t>
            </a:r>
            <a:r>
              <a:rPr lang="el-GR" sz="3000" b="0" dirty="0" smtClean="0"/>
              <a:t>1/6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Δομικές μονάδες των πεπτιδίων και πρωτεϊνών είναι τα αμινοξέα (AO) με </a:t>
            </a:r>
            <a:r>
              <a:rPr lang="en-US" dirty="0"/>
              <a:t>L</a:t>
            </a:r>
            <a:r>
              <a:rPr lang="el-GR" dirty="0"/>
              <a:t>-στερεοχημική διάταξη. Τα </a:t>
            </a:r>
            <a:r>
              <a:rPr lang="en-US" dirty="0"/>
              <a:t>D</a:t>
            </a:r>
            <a:r>
              <a:rPr lang="el-GR" dirty="0"/>
              <a:t>- ΑΟ ανευρίσκονται σε βακτήρια. </a:t>
            </a:r>
          </a:p>
          <a:p>
            <a:r>
              <a:rPr lang="el-GR" dirty="0"/>
              <a:t>Από τα 200 περίπου αμινοξέα που υπάρχουν στη φύση, μόνο τα 20 χρησιμοποιούνται για τη βιοσύνθεση των πρωτεϊνών. (</a:t>
            </a:r>
            <a:r>
              <a:rPr lang="el-GR" dirty="0" err="1" smtClean="0"/>
              <a:t>πρωτεϊνογόνα</a:t>
            </a:r>
            <a:r>
              <a:rPr lang="el-GR" dirty="0" smtClean="0"/>
              <a:t> </a:t>
            </a:r>
            <a:r>
              <a:rPr lang="el-GR" dirty="0"/>
              <a:t>ΑΟ). Τα τελευταία  κωδικοποιούνται από τα </a:t>
            </a:r>
            <a:r>
              <a:rPr lang="el-GR" dirty="0" err="1" smtClean="0"/>
              <a:t>νουκλεϊνικά</a:t>
            </a:r>
            <a:r>
              <a:rPr lang="el-GR" dirty="0" smtClean="0"/>
              <a:t> </a:t>
            </a:r>
            <a:r>
              <a:rPr lang="el-GR" dirty="0"/>
              <a:t>οξέα. Εάν προστεθούν και τα παράγωγα </a:t>
            </a:r>
            <a:r>
              <a:rPr lang="el-GR" dirty="0" err="1"/>
              <a:t>υδροξυ</a:t>
            </a:r>
            <a:r>
              <a:rPr lang="el-GR" dirty="0"/>
              <a:t>-</a:t>
            </a:r>
            <a:r>
              <a:rPr lang="el-GR" dirty="0" err="1"/>
              <a:t>προλίνη</a:t>
            </a:r>
            <a:r>
              <a:rPr lang="el-GR" dirty="0"/>
              <a:t> και </a:t>
            </a:r>
            <a:r>
              <a:rPr lang="el-GR" dirty="0" err="1" smtClean="0"/>
              <a:t>υδροξυλυσίνη</a:t>
            </a:r>
            <a:r>
              <a:rPr lang="el-GR" dirty="0"/>
              <a:t>, που απαντούν σε πολλές </a:t>
            </a:r>
            <a:r>
              <a:rPr lang="el-GR" dirty="0" smtClean="0"/>
              <a:t>πρωτεΐνες, </a:t>
            </a:r>
            <a:r>
              <a:rPr lang="el-GR" dirty="0"/>
              <a:t>τότε τα </a:t>
            </a:r>
            <a:r>
              <a:rPr lang="el-GR" b="1" dirty="0" smtClean="0"/>
              <a:t>πρωτεϊνικά </a:t>
            </a:r>
            <a:r>
              <a:rPr lang="el-GR" b="1" dirty="0"/>
              <a:t>αμινοξέα</a:t>
            </a:r>
            <a:r>
              <a:rPr lang="el-GR" dirty="0"/>
              <a:t> ανέρχονται σε 22. 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218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676456" cy="1008112"/>
          </a:xfrm>
        </p:spPr>
        <p:txBody>
          <a:bodyPr>
            <a:noAutofit/>
          </a:bodyPr>
          <a:lstStyle/>
          <a:p>
            <a:r>
              <a:rPr lang="el-GR" dirty="0"/>
              <a:t>Όξινες και βασικές ιδιότητες των αμινοξέων </a:t>
            </a:r>
            <a:r>
              <a:rPr lang="el-GR" sz="3000" b="0" dirty="0"/>
              <a:t>(</a:t>
            </a:r>
            <a:r>
              <a:rPr lang="el-GR" sz="3000" b="0" dirty="0" err="1"/>
              <a:t>αμφολύτες</a:t>
            </a:r>
            <a:r>
              <a:rPr lang="el-GR" sz="3000" b="0" dirty="0" smtClean="0"/>
              <a:t>) 1/4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376038"/>
            <a:ext cx="8352928" cy="4861273"/>
          </a:xfrm>
        </p:spPr>
        <p:txBody>
          <a:bodyPr/>
          <a:lstStyle/>
          <a:p>
            <a:r>
              <a:rPr lang="el-GR" dirty="0"/>
              <a:t>Η </a:t>
            </a:r>
            <a:r>
              <a:rPr lang="el-GR" dirty="0" err="1"/>
              <a:t>καρβοξυλομάδα</a:t>
            </a:r>
            <a:r>
              <a:rPr lang="el-GR" dirty="0"/>
              <a:t> είναι δότης πρωτονίων και η </a:t>
            </a:r>
            <a:r>
              <a:rPr lang="el-GR" dirty="0" err="1"/>
              <a:t>αμινομάδα</a:t>
            </a:r>
            <a:r>
              <a:rPr lang="el-GR" dirty="0"/>
              <a:t> είναι δέκτης πρω­τονίων, δηλαδή η </a:t>
            </a:r>
            <a:r>
              <a:rPr lang="el-GR" dirty="0" err="1"/>
              <a:t>καρβοξυλομάδα</a:t>
            </a:r>
            <a:r>
              <a:rPr lang="el-GR" dirty="0"/>
              <a:t> συμπεριφέρεται ως οξύ και η </a:t>
            </a:r>
            <a:r>
              <a:rPr lang="el-GR" dirty="0" err="1"/>
              <a:t>αμινομάδα</a:t>
            </a:r>
            <a:r>
              <a:rPr lang="el-GR" dirty="0"/>
              <a:t> ως </a:t>
            </a:r>
            <a:r>
              <a:rPr lang="el-GR" dirty="0" smtClean="0"/>
              <a:t>βάση.</a:t>
            </a:r>
          </a:p>
          <a:p>
            <a:pPr marL="355600" indent="0">
              <a:spcAft>
                <a:spcPts val="2400"/>
              </a:spcAft>
              <a:buNone/>
            </a:pPr>
            <a:r>
              <a:rPr lang="el-GR" dirty="0" smtClean="0"/>
              <a:t>Το </a:t>
            </a:r>
            <a:r>
              <a:rPr lang="el-GR" dirty="0"/>
              <a:t>γεγονός αυτό έχει μεγάλη σημασία για το διαχωρισμό και την πιστοποί­ηση των </a:t>
            </a:r>
            <a:r>
              <a:rPr lang="el-GR" dirty="0" smtClean="0"/>
              <a:t>αμινοξέων.</a:t>
            </a:r>
          </a:p>
          <a:p>
            <a:pPr marL="0" indent="0" algn="ctr">
              <a:buNone/>
            </a:pPr>
            <a:r>
              <a:rPr lang="en-US" b="1" dirty="0"/>
              <a:t>R-C</a:t>
            </a:r>
            <a:r>
              <a:rPr lang="el-GR" b="1" dirty="0"/>
              <a:t>ΟΟΗ</a:t>
            </a:r>
            <a:r>
              <a:rPr lang="en-US" b="1" dirty="0"/>
              <a:t>    →    R-COO</a:t>
            </a:r>
            <a:r>
              <a:rPr lang="en-US" b="1" baseline="30000" dirty="0"/>
              <a:t>- </a:t>
            </a:r>
            <a:r>
              <a:rPr lang="en-US" b="1" dirty="0"/>
              <a:t> +  H</a:t>
            </a:r>
            <a:r>
              <a:rPr lang="en-US" b="1" baseline="30000" dirty="0"/>
              <a:t>+</a:t>
            </a:r>
            <a:endParaRPr lang="el-GR" b="1" dirty="0"/>
          </a:p>
          <a:p>
            <a:pPr marL="0" indent="0" algn="ctr">
              <a:buNone/>
            </a:pPr>
            <a:r>
              <a:rPr lang="en-US" b="1" dirty="0"/>
              <a:t>R</a:t>
            </a:r>
            <a:r>
              <a:rPr lang="el-GR" b="1" dirty="0"/>
              <a:t>-ΝΗ</a:t>
            </a:r>
            <a:r>
              <a:rPr lang="el-GR" b="1" baseline="-25000" dirty="0"/>
              <a:t>2</a:t>
            </a:r>
            <a:r>
              <a:rPr lang="el-GR" b="1" dirty="0"/>
              <a:t>  + Η</a:t>
            </a:r>
            <a:r>
              <a:rPr lang="el-GR" b="1" baseline="30000" dirty="0"/>
              <a:t>+</a:t>
            </a:r>
            <a:r>
              <a:rPr lang="el-GR" b="1" dirty="0"/>
              <a:t> →   R-ΝΗ</a:t>
            </a:r>
            <a:r>
              <a:rPr lang="el-GR" b="1" baseline="-25000" dirty="0"/>
              <a:t>3</a:t>
            </a:r>
            <a:r>
              <a:rPr lang="el-GR" b="1" baseline="30000" dirty="0" smtClean="0"/>
              <a:t>+</a:t>
            </a:r>
          </a:p>
          <a:p>
            <a:pPr marL="0" indent="0">
              <a:buNone/>
            </a:pPr>
            <a:endParaRPr lang="el-GR" b="1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834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676456" cy="1008112"/>
          </a:xfrm>
        </p:spPr>
        <p:txBody>
          <a:bodyPr>
            <a:noAutofit/>
          </a:bodyPr>
          <a:lstStyle/>
          <a:p>
            <a:r>
              <a:rPr lang="el-GR" dirty="0"/>
              <a:t>Όξινες και βασικές ιδιότητες των αμινοξέων </a:t>
            </a:r>
            <a:r>
              <a:rPr lang="el-GR" sz="3000" b="0" dirty="0"/>
              <a:t>(</a:t>
            </a:r>
            <a:r>
              <a:rPr lang="el-GR" sz="3000" b="0" dirty="0" err="1"/>
              <a:t>αμφολύτες</a:t>
            </a:r>
            <a:r>
              <a:rPr lang="el-GR" sz="3000" b="0" dirty="0" smtClean="0"/>
              <a:t>) 2/4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376038"/>
            <a:ext cx="8352928" cy="486127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l-GR" dirty="0"/>
              <a:t>Στο </a:t>
            </a:r>
            <a:r>
              <a:rPr lang="el-GR" dirty="0" err="1"/>
              <a:t>pΗ</a:t>
            </a:r>
            <a:r>
              <a:rPr lang="el-GR" dirty="0"/>
              <a:t> του αίματος που είναι 7.40, οι </a:t>
            </a:r>
            <a:r>
              <a:rPr lang="el-GR" dirty="0" err="1"/>
              <a:t>καρβοξυλομάδες</a:t>
            </a:r>
            <a:r>
              <a:rPr lang="el-GR" dirty="0"/>
              <a:t> έχουν </a:t>
            </a:r>
            <a:r>
              <a:rPr lang="el-GR" dirty="0" err="1"/>
              <a:t>εξιοντιστεί</a:t>
            </a:r>
            <a:r>
              <a:rPr lang="el-GR" dirty="0"/>
              <a:t> σχεδόν όλες προς </a:t>
            </a:r>
            <a:r>
              <a:rPr lang="en-US" dirty="0"/>
              <a:t>COO</a:t>
            </a:r>
            <a:r>
              <a:rPr lang="el-GR" baseline="30000" dirty="0"/>
              <a:t>- </a:t>
            </a:r>
            <a:r>
              <a:rPr lang="el-GR" dirty="0"/>
              <a:t> και οι περισσότερες </a:t>
            </a:r>
            <a:r>
              <a:rPr lang="el-GR" dirty="0" err="1"/>
              <a:t>αμινομάδες</a:t>
            </a:r>
            <a:r>
              <a:rPr lang="el-GR" dirty="0"/>
              <a:t> είναι </a:t>
            </a:r>
            <a:r>
              <a:rPr lang="el-GR" dirty="0" err="1"/>
              <a:t>πρωτονιομένες</a:t>
            </a:r>
            <a:r>
              <a:rPr lang="el-GR" dirty="0"/>
              <a:t> ως ΝΗ</a:t>
            </a:r>
            <a:r>
              <a:rPr lang="el-GR" baseline="-25000" dirty="0"/>
              <a:t>3</a:t>
            </a:r>
            <a:r>
              <a:rPr lang="el-GR" baseline="30000" dirty="0"/>
              <a:t>+</a:t>
            </a:r>
            <a:r>
              <a:rPr lang="el-GR" dirty="0"/>
              <a:t>. </a:t>
            </a:r>
            <a:r>
              <a:rPr lang="el-GR" dirty="0" smtClean="0"/>
              <a:t>Έτσι </a:t>
            </a:r>
            <a:r>
              <a:rPr lang="el-GR" dirty="0"/>
              <a:t>το </a:t>
            </a:r>
            <a:r>
              <a:rPr lang="el-GR" dirty="0" err="1"/>
              <a:t>αμινοξύ</a:t>
            </a:r>
            <a:r>
              <a:rPr lang="el-GR" dirty="0"/>
              <a:t> εμφανίζεται με τις πολικές ομάδες του φορτισμένες και όχι ως </a:t>
            </a:r>
            <a:r>
              <a:rPr lang="en-US" dirty="0"/>
              <a:t>R</a:t>
            </a:r>
            <a:r>
              <a:rPr lang="el-GR" dirty="0"/>
              <a:t>CΗ(ΝΗ</a:t>
            </a:r>
            <a:r>
              <a:rPr lang="el-GR" baseline="-25000" dirty="0"/>
              <a:t>2</a:t>
            </a:r>
            <a:r>
              <a:rPr lang="el-GR" dirty="0"/>
              <a:t>)CΟΟΗ, όπως συνήθως γράφεται ο τύπος για την ευκολία στη γραφή και τη γενική αναφορά στα αμινοξέα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545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676456" cy="1008112"/>
          </a:xfrm>
        </p:spPr>
        <p:txBody>
          <a:bodyPr>
            <a:noAutofit/>
          </a:bodyPr>
          <a:lstStyle/>
          <a:p>
            <a:r>
              <a:rPr lang="el-GR" dirty="0"/>
              <a:t>Όξινες και βασικές ιδιότητες των αμινοξέων </a:t>
            </a:r>
            <a:r>
              <a:rPr lang="el-GR" sz="3000" b="0" dirty="0"/>
              <a:t>(</a:t>
            </a:r>
            <a:r>
              <a:rPr lang="el-GR" sz="3000" b="0" dirty="0" err="1"/>
              <a:t>αμφολύτες</a:t>
            </a:r>
            <a:r>
              <a:rPr lang="el-GR" sz="3000" b="0" dirty="0" smtClean="0"/>
              <a:t>) 3/4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376038"/>
            <a:ext cx="8352928" cy="486127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l-GR" dirty="0"/>
              <a:t>Η σύγχρονη αυτή ύπαρξη όξινων και βασικών ομάδων που ιοντίζονται εύκολα, δίνει την ιδιότητα του </a:t>
            </a:r>
            <a:r>
              <a:rPr lang="el-GR" b="1" dirty="0" err="1"/>
              <a:t>αμφολύτου</a:t>
            </a:r>
            <a:r>
              <a:rPr lang="el-GR" dirty="0"/>
              <a:t> στα αμινοξέα, δηλαδή συμπεριφέρονται και ως οξέα και ως βάσεις στα διαλύματα </a:t>
            </a:r>
            <a:r>
              <a:rPr lang="el-GR" dirty="0" smtClean="0"/>
              <a:t>τους.</a:t>
            </a:r>
          </a:p>
          <a:p>
            <a:pPr marL="355600" indent="0">
              <a:lnSpc>
                <a:spcPct val="110000"/>
              </a:lnSpc>
              <a:buNone/>
            </a:pPr>
            <a:r>
              <a:rPr lang="el-GR" dirty="0" smtClean="0"/>
              <a:t>Στην </a:t>
            </a:r>
            <a:r>
              <a:rPr lang="el-GR" dirty="0"/>
              <a:t>περίπτωση όπου και οι δύο ομάδες είναι φορτισμένες, στο μόριο ενός </a:t>
            </a:r>
            <a:r>
              <a:rPr lang="el-GR" dirty="0" err="1"/>
              <a:t>αμινοξέος</a:t>
            </a:r>
            <a:r>
              <a:rPr lang="el-GR" dirty="0"/>
              <a:t> όπου η </a:t>
            </a:r>
            <a:r>
              <a:rPr lang="en-US" dirty="0"/>
              <a:t>R</a:t>
            </a:r>
            <a:r>
              <a:rPr lang="el-GR" dirty="0"/>
              <a:t> δεν είναι πολική, τότε το μόριο έχει συνολικό φορτίο μηδέν και συνιστά ένα </a:t>
            </a:r>
            <a:r>
              <a:rPr lang="el-GR" b="1" dirty="0"/>
              <a:t>δίπολο</a:t>
            </a:r>
            <a:r>
              <a:rPr lang="el-GR" dirty="0"/>
              <a:t>. Αυτό συμβαίνει όταν το </a:t>
            </a:r>
            <a:r>
              <a:rPr lang="el-GR" dirty="0" err="1"/>
              <a:t>pΗ</a:t>
            </a:r>
            <a:r>
              <a:rPr lang="el-GR" dirty="0"/>
              <a:t> του διαλύματος έχει τέτοια τιμή που να επιτρέπει τον ίδιο </a:t>
            </a:r>
            <a:r>
              <a:rPr lang="el-GR" dirty="0" err="1"/>
              <a:t>εξιοντισμό</a:t>
            </a:r>
            <a:r>
              <a:rPr lang="el-GR" dirty="0"/>
              <a:t> των όξινων και των</a:t>
            </a:r>
            <a:r>
              <a:rPr lang="el-GR" i="1" dirty="0"/>
              <a:t> </a:t>
            </a:r>
            <a:r>
              <a:rPr lang="el-GR" dirty="0"/>
              <a:t>βασικών ομάδων του </a:t>
            </a:r>
            <a:r>
              <a:rPr lang="el-GR" dirty="0" err="1"/>
              <a:t>αμινοξέος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434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676456" cy="1008112"/>
          </a:xfrm>
        </p:spPr>
        <p:txBody>
          <a:bodyPr>
            <a:noAutofit/>
          </a:bodyPr>
          <a:lstStyle/>
          <a:p>
            <a:r>
              <a:rPr lang="el-GR" dirty="0"/>
              <a:t>Όξινες και βασικές ιδιότητες των αμινοξέων </a:t>
            </a:r>
            <a:r>
              <a:rPr lang="el-GR" sz="3000" b="0" dirty="0"/>
              <a:t>(</a:t>
            </a:r>
            <a:r>
              <a:rPr lang="el-GR" sz="3000" b="0" dirty="0" err="1"/>
              <a:t>αμφολύτες</a:t>
            </a:r>
            <a:r>
              <a:rPr lang="el-GR" sz="3000" b="0" dirty="0" smtClean="0"/>
              <a:t>) 4/4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376039"/>
            <a:ext cx="8352928" cy="1764930"/>
          </a:xfrm>
        </p:spPr>
        <p:txBody>
          <a:bodyPr/>
          <a:lstStyle/>
          <a:p>
            <a:r>
              <a:rPr lang="el-GR" dirty="0"/>
              <a:t>Τα α-αμινοξέα, όταν βρίσκονται σε στερεή κατάσταση, απαντούν υπό τη μορφή εσωτερικών αλάτων (</a:t>
            </a:r>
            <a:r>
              <a:rPr lang="el-GR" b="1" dirty="0"/>
              <a:t>επαμφοτερίζον ιόν, μορφή </a:t>
            </a:r>
            <a:r>
              <a:rPr lang="el-GR" b="1" dirty="0" err="1"/>
              <a:t>αμφολύτου</a:t>
            </a:r>
            <a:r>
              <a:rPr lang="el-GR" b="1" dirty="0"/>
              <a:t>, </a:t>
            </a:r>
            <a:r>
              <a:rPr lang="en-US" b="1" dirty="0" smtClean="0"/>
              <a:t>Zwitterion</a:t>
            </a:r>
            <a:r>
              <a:rPr lang="el-GR" dirty="0" smtClean="0"/>
              <a:t>).</a:t>
            </a:r>
            <a:endParaRPr lang="el-GR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3572" y="2743694"/>
            <a:ext cx="4344887" cy="238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611560" y="5445224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>
                <a:latin typeface="+mn-lt"/>
              </a:rPr>
              <a:t>Η ίδια μορφή απαντά και σε υδατικό διάλυμα. Αν η ομάδα R είναι και αυτή </a:t>
            </a:r>
            <a:r>
              <a:rPr lang="el-GR" sz="2400" dirty="0" err="1">
                <a:latin typeface="+mn-lt"/>
              </a:rPr>
              <a:t>ιονιζόμενη</a:t>
            </a:r>
            <a:r>
              <a:rPr lang="el-GR" sz="2400" dirty="0">
                <a:latin typeface="+mn-lt"/>
              </a:rPr>
              <a:t>, συμβάλλει στο συνολικό φορτίο του ΑΟ. 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3684322" y="5085184"/>
            <a:ext cx="2063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dirty="0">
                <a:latin typeface="+mn-lt"/>
              </a:rPr>
              <a:t>Μορφές </a:t>
            </a:r>
            <a:r>
              <a:rPr lang="en-US" dirty="0">
                <a:latin typeface="+mn-lt"/>
              </a:rPr>
              <a:t>Zwitterion</a:t>
            </a:r>
            <a:endParaRPr lang="el-GR" dirty="0">
              <a:latin typeface="+mn-lt"/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167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Ισοηλεκτρικό</a:t>
            </a:r>
            <a:r>
              <a:rPr lang="el-GR" dirty="0"/>
              <a:t> σημείο (</a:t>
            </a:r>
            <a:r>
              <a:rPr lang="en-US" dirty="0" err="1"/>
              <a:t>pI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sz="3000" b="0" dirty="0" smtClean="0"/>
              <a:t>1/</a:t>
            </a:r>
            <a:r>
              <a:rPr lang="el-GR" sz="3000" b="0" dirty="0"/>
              <a:t>3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l-GR" dirty="0"/>
              <a:t>Είναι το </a:t>
            </a:r>
            <a:r>
              <a:rPr lang="el-GR" dirty="0" err="1"/>
              <a:t>pΗ</a:t>
            </a:r>
            <a:r>
              <a:rPr lang="el-GR" dirty="0"/>
              <a:t> στο οποίο το ΑΟ συμπεριφέρεται ως δίπολο ιόν, δεν μετακινείται δηλαδή ούτε προς το θετικό, ούτε προς το αρνητικό ηλεκτρόδιο. Στη περίπτωση αυτή, η μορφή </a:t>
            </a:r>
            <a:r>
              <a:rPr lang="el-GR" dirty="0" err="1"/>
              <a:t>Zwitterion</a:t>
            </a:r>
            <a:r>
              <a:rPr lang="el-GR" dirty="0"/>
              <a:t> απαντά σχεδόν εξ ολοκλήρου με ελάχιστες, αλλά ακριβώς ίσες ποσότητες των μορφών ΙΙ και </a:t>
            </a:r>
            <a:r>
              <a:rPr lang="el-GR" dirty="0" smtClean="0"/>
              <a:t>ΙΙΙ (Σχήμα).</a:t>
            </a:r>
            <a:endParaRPr lang="el-GR" dirty="0"/>
          </a:p>
        </p:txBody>
      </p:sp>
      <p:grpSp>
        <p:nvGrpSpPr>
          <p:cNvPr id="6" name="Ομάδα 5"/>
          <p:cNvGrpSpPr/>
          <p:nvPr/>
        </p:nvGrpSpPr>
        <p:grpSpPr>
          <a:xfrm>
            <a:off x="1886993" y="3645024"/>
            <a:ext cx="5646003" cy="2529572"/>
            <a:chOff x="1907704" y="3429000"/>
            <a:chExt cx="5646003" cy="2529572"/>
          </a:xfrm>
        </p:grpSpPr>
        <p:pic>
          <p:nvPicPr>
            <p:cNvPr id="15362" name="Picture 2" descr="27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3429000"/>
              <a:ext cx="5646003" cy="1944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267744" y="5589240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(ΙΙ)</a:t>
              </a:r>
              <a:endParaRPr lang="el-GR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56176" y="5589240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(ΙΙΙ)</a:t>
              </a:r>
              <a:endParaRPr lang="el-GR" dirty="0"/>
            </a:p>
          </p:txBody>
        </p:sp>
      </p:grp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159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>
                <a:solidFill>
                  <a:prstClr val="black"/>
                </a:solidFill>
              </a:rPr>
              <a:t>Ισοηλεκτρικό</a:t>
            </a:r>
            <a:r>
              <a:rPr lang="el-GR" dirty="0">
                <a:solidFill>
                  <a:prstClr val="black"/>
                </a:solidFill>
              </a:rPr>
              <a:t> σημείο (</a:t>
            </a:r>
            <a:r>
              <a:rPr lang="en-US" dirty="0" err="1">
                <a:solidFill>
                  <a:prstClr val="black"/>
                </a:solidFill>
              </a:rPr>
              <a:t>pI</a:t>
            </a:r>
            <a:r>
              <a:rPr lang="en-US" dirty="0">
                <a:solidFill>
                  <a:prstClr val="black"/>
                </a:solidFill>
              </a:rPr>
              <a:t>)</a:t>
            </a:r>
            <a:r>
              <a:rPr lang="el-GR" dirty="0">
                <a:solidFill>
                  <a:prstClr val="black"/>
                </a:solidFill>
              </a:rPr>
              <a:t> </a:t>
            </a:r>
            <a:r>
              <a:rPr lang="el-GR" sz="3000" b="0" dirty="0" smtClean="0">
                <a:solidFill>
                  <a:prstClr val="black"/>
                </a:solidFill>
              </a:rPr>
              <a:t>2/3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268760"/>
            <a:ext cx="8352928" cy="1296144"/>
          </a:xfrm>
        </p:spPr>
        <p:txBody>
          <a:bodyPr/>
          <a:lstStyle/>
          <a:p>
            <a:r>
              <a:rPr lang="el-GR" dirty="0"/>
              <a:t>Στη περίπτωση αυτή, επειδή υπάρχουν 2 </a:t>
            </a:r>
            <a:r>
              <a:rPr lang="el-GR" dirty="0" err="1"/>
              <a:t>pKα</a:t>
            </a:r>
            <a:r>
              <a:rPr lang="el-GR" dirty="0"/>
              <a:t>, όπως φαίνεται και στο </a:t>
            </a:r>
            <a:r>
              <a:rPr lang="el-GR" dirty="0" smtClean="0"/>
              <a:t>διάγραμμα, </a:t>
            </a:r>
            <a:r>
              <a:rPr lang="el-GR" dirty="0"/>
              <a:t>το </a:t>
            </a:r>
            <a:r>
              <a:rPr lang="el-GR" dirty="0" err="1"/>
              <a:t>ισοηλεκτρικό</a:t>
            </a:r>
            <a:r>
              <a:rPr lang="el-GR" dirty="0"/>
              <a:t> σημείο, ισούται με: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479" y="2132856"/>
            <a:ext cx="3237449" cy="290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5021812" y="3842534"/>
            <a:ext cx="3240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latin typeface="+mn-lt"/>
              </a:rPr>
              <a:t>Όπου</a:t>
            </a:r>
            <a:r>
              <a:rPr lang="el-GR" sz="2000" b="1" dirty="0">
                <a:latin typeface="+mn-lt"/>
              </a:rPr>
              <a:t>:</a:t>
            </a:r>
          </a:p>
          <a:p>
            <a:r>
              <a:rPr lang="el-GR" sz="2000" dirty="0">
                <a:latin typeface="+mn-lt"/>
              </a:rPr>
              <a:t>pK΄α</a:t>
            </a:r>
            <a:r>
              <a:rPr lang="el-GR" sz="2000" baseline="-25000" dirty="0">
                <a:latin typeface="+mn-lt"/>
              </a:rPr>
              <a:t>1</a:t>
            </a:r>
            <a:r>
              <a:rPr lang="el-GR" sz="2000" dirty="0">
                <a:latin typeface="+mn-lt"/>
              </a:rPr>
              <a:t> = α-</a:t>
            </a:r>
            <a:r>
              <a:rPr lang="el-GR" sz="2000" dirty="0" err="1">
                <a:latin typeface="+mn-lt"/>
              </a:rPr>
              <a:t>καρβοξυλικής</a:t>
            </a:r>
            <a:endParaRPr lang="el-GR" sz="2000" dirty="0">
              <a:latin typeface="+mn-lt"/>
            </a:endParaRPr>
          </a:p>
          <a:p>
            <a:r>
              <a:rPr lang="el-GR" sz="2000" dirty="0">
                <a:latin typeface="+mn-lt"/>
              </a:rPr>
              <a:t>pK΄α</a:t>
            </a:r>
            <a:r>
              <a:rPr lang="el-GR" sz="2000" baseline="-25000" dirty="0">
                <a:latin typeface="+mn-lt"/>
              </a:rPr>
              <a:t>2</a:t>
            </a:r>
            <a:r>
              <a:rPr lang="el-GR" sz="2000" dirty="0">
                <a:latin typeface="+mn-lt"/>
              </a:rPr>
              <a:t> = α-</a:t>
            </a:r>
            <a:r>
              <a:rPr lang="el-GR" sz="2000" dirty="0" err="1">
                <a:latin typeface="+mn-lt"/>
              </a:rPr>
              <a:t>αμινομάδας</a:t>
            </a:r>
            <a:endParaRPr lang="el-GR" sz="20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21812" y="2708919"/>
                <a:ext cx="2868991" cy="8118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𝑝𝑙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𝑝𝐾𝑎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𝑝𝐾𝑎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812" y="2708919"/>
                <a:ext cx="2868991" cy="811889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901595" y="5157192"/>
            <a:ext cx="7343800" cy="155427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spcAft>
                <a:spcPts val="6600"/>
              </a:spcAft>
            </a:pPr>
            <a:r>
              <a:rPr lang="el-GR" altLang="el-GR" sz="2000" dirty="0">
                <a:solidFill>
                  <a:srgbClr val="000000"/>
                </a:solidFill>
                <a:latin typeface="Calibri"/>
                <a:ea typeface="Times New Roman" pitchFamily="18" charset="0"/>
                <a:cs typeface="Tahoma" pitchFamily="34" charset="0"/>
              </a:rPr>
              <a:t>Στο </a:t>
            </a:r>
            <a:r>
              <a:rPr lang="en-US" altLang="el-GR" sz="2000" dirty="0" err="1">
                <a:solidFill>
                  <a:srgbClr val="000000"/>
                </a:solidFill>
                <a:latin typeface="Calibri"/>
                <a:ea typeface="Times New Roman" pitchFamily="18" charset="0"/>
                <a:cs typeface="Tahoma" pitchFamily="34" charset="0"/>
              </a:rPr>
              <a:t>pI</a:t>
            </a:r>
            <a:r>
              <a:rPr lang="el-GR" altLang="el-GR" sz="2000" dirty="0">
                <a:solidFill>
                  <a:srgbClr val="000000"/>
                </a:solidFill>
                <a:latin typeface="Calibri"/>
                <a:ea typeface="Times New Roman" pitchFamily="18" charset="0"/>
                <a:cs typeface="Tahoma" pitchFamily="34" charset="0"/>
              </a:rPr>
              <a:t>: </a:t>
            </a:r>
            <a:r>
              <a:rPr lang="en-US" altLang="el-GR" sz="2000" b="1" dirty="0">
                <a:solidFill>
                  <a:srgbClr val="000000"/>
                </a:solidFill>
                <a:latin typeface="Calibri"/>
                <a:ea typeface="Times New Roman" pitchFamily="18" charset="0"/>
                <a:cs typeface="Tahoma" pitchFamily="34" charset="0"/>
              </a:rPr>
              <a:t>PH</a:t>
            </a:r>
            <a:r>
              <a:rPr lang="el-GR" altLang="el-GR" sz="2000" b="1" dirty="0">
                <a:solidFill>
                  <a:srgbClr val="000000"/>
                </a:solidFill>
                <a:latin typeface="Calibri"/>
                <a:ea typeface="Times New Roman" pitchFamily="18" charset="0"/>
                <a:cs typeface="Tahoma" pitchFamily="34" charset="0"/>
              </a:rPr>
              <a:t> = </a:t>
            </a:r>
            <a:r>
              <a:rPr lang="en-US" altLang="el-GR" sz="2000" b="1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ahoma" pitchFamily="34" charset="0"/>
              </a:rPr>
              <a:t>pK</a:t>
            </a:r>
            <a:endParaRPr kumimoji="0" lang="en-US" altLang="el-G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  <a:ea typeface="Times New Roman" pitchFamily="18" charset="0"/>
              <a:cs typeface="Tahoma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ahoma" pitchFamily="34" charset="0"/>
              </a:rPr>
              <a:t>Στη περίπτωση των ΑΟ τα ΗΑ και Α είναι αντίστοιχα τα </a:t>
            </a:r>
            <a:r>
              <a:rPr kumimoji="0" lang="en-US" altLang="el-G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ahoma" pitchFamily="34" charset="0"/>
              </a:rPr>
              <a:t>COOH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en-US" altLang="el-G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ahoma" pitchFamily="34" charset="0"/>
              </a:rPr>
              <a:t>COO</a:t>
            </a:r>
            <a:r>
              <a:rPr kumimoji="0" lang="el-GR" altLang="el-GR" sz="20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ahoma" pitchFamily="34" charset="0"/>
              </a:rPr>
              <a:t>- 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ahoma" pitchFamily="34" charset="0"/>
              </a:rPr>
              <a:t>.</a:t>
            </a:r>
            <a:endParaRPr kumimoji="0" lang="el-GR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5085184"/>
            <a:ext cx="2232248" cy="109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357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>
                <a:solidFill>
                  <a:prstClr val="black"/>
                </a:solidFill>
              </a:rPr>
              <a:t>Ισοηλεκτρικό</a:t>
            </a:r>
            <a:r>
              <a:rPr lang="el-GR" dirty="0">
                <a:solidFill>
                  <a:prstClr val="black"/>
                </a:solidFill>
              </a:rPr>
              <a:t> σημείο (</a:t>
            </a:r>
            <a:r>
              <a:rPr lang="en-US" dirty="0" err="1">
                <a:solidFill>
                  <a:prstClr val="black"/>
                </a:solidFill>
              </a:rPr>
              <a:t>pI</a:t>
            </a:r>
            <a:r>
              <a:rPr lang="en-US" dirty="0">
                <a:solidFill>
                  <a:prstClr val="black"/>
                </a:solidFill>
              </a:rPr>
              <a:t>)</a:t>
            </a:r>
            <a:r>
              <a:rPr lang="el-GR" dirty="0">
                <a:solidFill>
                  <a:prstClr val="black"/>
                </a:solidFill>
              </a:rPr>
              <a:t> </a:t>
            </a:r>
            <a:r>
              <a:rPr lang="el-GR" sz="3000" b="0" dirty="0" smtClean="0">
                <a:solidFill>
                  <a:prstClr val="black"/>
                </a:solidFill>
              </a:rPr>
              <a:t>3/3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b="1" dirty="0" smtClean="0"/>
                  <a:t>Παράδειγμα Εφαρμογής:</a:t>
                </a:r>
                <a:r>
                  <a:rPr lang="el-GR" dirty="0"/>
                  <a:t> </a:t>
                </a:r>
              </a:p>
              <a:p>
                <a:pPr marL="35560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l-GR" dirty="0"/>
                  <a:t>Να βρεθεί το </a:t>
                </a:r>
                <a:r>
                  <a:rPr lang="en-US" dirty="0"/>
                  <a:t>p</a:t>
                </a:r>
                <a:r>
                  <a:rPr lang="el-GR" dirty="0"/>
                  <a:t>Ι </a:t>
                </a:r>
                <a:r>
                  <a:rPr lang="el-GR" dirty="0" err="1"/>
                  <a:t>ασπαρτικού</a:t>
                </a:r>
                <a:r>
                  <a:rPr lang="el-GR" dirty="0"/>
                  <a:t> οξέος, όταν το </a:t>
                </a:r>
                <a:r>
                  <a:rPr lang="en-US" dirty="0"/>
                  <a:t>p</a:t>
                </a:r>
                <a:r>
                  <a:rPr lang="el-GR" dirty="0"/>
                  <a:t>Κα1' (α-</a:t>
                </a:r>
                <a:r>
                  <a:rPr lang="el-GR" dirty="0" err="1"/>
                  <a:t>καρβοξυλίο</a:t>
                </a:r>
                <a:r>
                  <a:rPr lang="el-GR" dirty="0"/>
                  <a:t>υ) = 2.09, </a:t>
                </a:r>
                <a:r>
                  <a:rPr lang="en-US" dirty="0"/>
                  <a:t>p</a:t>
                </a:r>
                <a:r>
                  <a:rPr lang="el-GR" dirty="0"/>
                  <a:t>Κα2' (β-</a:t>
                </a:r>
                <a:r>
                  <a:rPr lang="el-GR" dirty="0" err="1"/>
                  <a:t>καρβοξυλίο</a:t>
                </a:r>
                <a:r>
                  <a:rPr lang="el-GR" dirty="0"/>
                  <a:t>υ) = 3.86 και </a:t>
                </a:r>
                <a:r>
                  <a:rPr lang="en-US" dirty="0"/>
                  <a:t>p</a:t>
                </a:r>
                <a:r>
                  <a:rPr lang="el-GR" dirty="0"/>
                  <a:t>Κα3' (</a:t>
                </a:r>
                <a:r>
                  <a:rPr lang="el-GR" dirty="0" err="1"/>
                  <a:t>αμινομάδας</a:t>
                </a:r>
                <a:r>
                  <a:rPr lang="el-GR" dirty="0"/>
                  <a:t>) = </a:t>
                </a:r>
                <a:r>
                  <a:rPr lang="el-GR" dirty="0" smtClean="0"/>
                  <a:t>9.82</a:t>
                </a:r>
                <a:endParaRPr lang="el-GR" dirty="0"/>
              </a:p>
              <a:p>
                <a:pPr marL="355600" indent="0">
                  <a:spcAft>
                    <a:spcPts val="4200"/>
                  </a:spcAft>
                  <a:buNone/>
                </a:pPr>
                <a:r>
                  <a:rPr lang="el-GR" dirty="0"/>
                  <a:t>Στον τύπο θα χρησιμοποιήσουμε τα πλησιέστερα </a:t>
                </a:r>
                <a:r>
                  <a:rPr lang="en-US" dirty="0"/>
                  <a:t>p</a:t>
                </a:r>
                <a:r>
                  <a:rPr lang="el-GR" dirty="0"/>
                  <a:t>Κα, έτσι</a:t>
                </a:r>
                <a:r>
                  <a:rPr lang="el-GR" dirty="0" smtClean="0"/>
                  <a:t>:</a:t>
                </a:r>
                <a:endParaRPr lang="el-G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𝒑𝑰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.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𝟎𝟗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.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𝟖𝟔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groupChr>
                        <m:groupChrPr>
                          <m:chr m:val="⇒"/>
                          <m:pos m:val="top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groupChrPr>
                        <m:e/>
                      </m:groupCh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</a:rPr>
                        <m:t>𝒑𝑰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.</m:t>
                      </m:r>
                      <m:r>
                        <a:rPr lang="en-US" b="1" i="1" smtClean="0">
                          <a:latin typeface="Cambria Math"/>
                        </a:rPr>
                        <m:t>𝟗𝟕</m:t>
                      </m:r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948" t="-98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48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Φυσικές ιδιότητες </a:t>
            </a:r>
            <a:r>
              <a:rPr lang="el-GR" dirty="0" smtClean="0"/>
              <a:t>αμινοξέων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l-GR" dirty="0"/>
              <a:t>Τα αμινοξέα είναι άχρωμες κρυσταλλικές ενώσεις, γενικά διαλυτές στο νερό, με εξαίρεση την </a:t>
            </a:r>
            <a:r>
              <a:rPr lang="el-GR" dirty="0" err="1"/>
              <a:t>τυροσίνη</a:t>
            </a:r>
            <a:r>
              <a:rPr lang="el-GR" dirty="0"/>
              <a:t> που διαλύεται σε θερμό νερό και την </a:t>
            </a:r>
            <a:r>
              <a:rPr lang="el-GR" dirty="0" err="1"/>
              <a:t>κυστίνη</a:t>
            </a:r>
            <a:r>
              <a:rPr lang="el-GR" dirty="0"/>
              <a:t> που είναι αδιάλυτη. Τα αμινοξέα είναι αδιάλυτα στον αιθέρα, το βενζόλιο, το χλωροφόρμιο και ελαφρά διαλυτά στην αλκοόλη. Τα α-αμινοξέα διασπώνται με θέρμανση σε θερμοκρασίες άνω των 200°</a:t>
            </a:r>
            <a:r>
              <a:rPr lang="en-US" dirty="0"/>
              <a:t>C</a:t>
            </a:r>
            <a:r>
              <a:rPr lang="el-GR" dirty="0"/>
              <a:t> και μερικά από αυτά άνω</a:t>
            </a:r>
            <a:r>
              <a:rPr lang="el-GR" i="1" dirty="0"/>
              <a:t> </a:t>
            </a:r>
            <a:r>
              <a:rPr lang="el-GR" dirty="0"/>
              <a:t>και των 300°</a:t>
            </a:r>
            <a:r>
              <a:rPr lang="en-US" dirty="0"/>
              <a:t>C</a:t>
            </a:r>
            <a:r>
              <a:rPr lang="el-GR" i="1" dirty="0"/>
              <a:t>. </a:t>
            </a:r>
            <a:r>
              <a:rPr lang="el-GR" dirty="0"/>
              <a:t>Τα διαλύματα τους είναι κυρίως </a:t>
            </a:r>
            <a:r>
              <a:rPr lang="el-GR" dirty="0" smtClean="0"/>
              <a:t>αριστερόστροφα</a:t>
            </a:r>
            <a:r>
              <a:rPr lang="el-GR" dirty="0"/>
              <a:t>, με την εξαίρεση της </a:t>
            </a:r>
            <a:r>
              <a:rPr lang="el-GR" dirty="0" err="1"/>
              <a:t>γλυκίνης</a:t>
            </a:r>
            <a:r>
              <a:rPr lang="el-GR" dirty="0"/>
              <a:t> που όπως αναφέρθηκε δεν έχει ασύμμετρο άτομο άνθρακα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891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Φυσικές ιδιότητες αμινοξέων </a:t>
            </a:r>
            <a:r>
              <a:rPr lang="el-GR" sz="3000" b="0" dirty="0" smtClean="0">
                <a:solidFill>
                  <a:prstClr val="black"/>
                </a:solidFill>
              </a:rPr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Οι φορτισμένες λειτουργικές ομάδες των αμινοξέων διευκολύνουν τη διάλυσή τους σε πολικούς διαλύτες (ύδωρ, αιθανόλη), αλλά όχι σε μη πολικούς διαλύτες (αιθέρα, χλωροφόρμιο, </a:t>
            </a:r>
            <a:r>
              <a:rPr lang="el-GR" dirty="0" err="1"/>
              <a:t>εξάνιο</a:t>
            </a:r>
            <a:r>
              <a:rPr lang="el-GR" dirty="0"/>
              <a:t>, βενζόλιο </a:t>
            </a:r>
            <a:r>
              <a:rPr lang="el-GR" dirty="0" err="1"/>
              <a:t>κ.α</a:t>
            </a:r>
            <a:r>
              <a:rPr lang="el-GR" dirty="0"/>
              <a:t>). Τα αμινοξέα δεν απορροφούν το ορατό φως,  είναι δηλαδή άχρωμα. Παρ όλα αυτά η  </a:t>
            </a:r>
            <a:r>
              <a:rPr lang="el-GR" dirty="0" err="1"/>
              <a:t>τρυπτοφάνη</a:t>
            </a:r>
            <a:r>
              <a:rPr lang="el-GR" dirty="0"/>
              <a:t> αλλά και η </a:t>
            </a:r>
            <a:r>
              <a:rPr lang="el-GR" dirty="0" err="1"/>
              <a:t>τυροσίνη</a:t>
            </a:r>
            <a:r>
              <a:rPr lang="el-GR" dirty="0"/>
              <a:t> και </a:t>
            </a:r>
            <a:r>
              <a:rPr lang="el-GR" dirty="0" err="1"/>
              <a:t>φαινυλαλανίνη</a:t>
            </a:r>
            <a:r>
              <a:rPr lang="el-GR" dirty="0"/>
              <a:t> απορροφούν στο υπεριώδες (250-290nm). Το γεγονός αυτό επιτρέπει την ανίχνευση των περισσοτέρων </a:t>
            </a:r>
            <a:r>
              <a:rPr lang="el-GR" dirty="0" smtClean="0"/>
              <a:t>πρωτεϊνών </a:t>
            </a:r>
            <a:r>
              <a:rPr lang="el-GR" dirty="0"/>
              <a:t>στο UV στη περιοχή των 280nm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838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Χημικές ιδιότητες αμινοξέων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3568" y="1268760"/>
            <a:ext cx="8280920" cy="5112568"/>
          </a:xfrm>
        </p:spPr>
        <p:txBody>
          <a:bodyPr/>
          <a:lstStyle/>
          <a:p>
            <a:r>
              <a:rPr lang="el-GR" dirty="0"/>
              <a:t>Η </a:t>
            </a:r>
            <a:r>
              <a:rPr lang="el-GR" b="1" dirty="0" err="1"/>
              <a:t>καρβοξυλομάδα</a:t>
            </a:r>
            <a:r>
              <a:rPr lang="el-GR" dirty="0"/>
              <a:t> μπορεί να παράγει: </a:t>
            </a:r>
          </a:p>
          <a:p>
            <a:pPr lvl="1"/>
            <a:r>
              <a:rPr lang="el-GR" b="1" dirty="0" smtClean="0"/>
              <a:t>Εστέρες</a:t>
            </a:r>
            <a:r>
              <a:rPr lang="el-GR" b="1" i="1" dirty="0" smtClean="0"/>
              <a:t> </a:t>
            </a:r>
            <a:r>
              <a:rPr lang="el-GR" dirty="0"/>
              <a:t>όταν αντιδρά με </a:t>
            </a:r>
            <a:r>
              <a:rPr lang="el-GR" dirty="0" smtClean="0"/>
              <a:t>αλκοόλες.</a:t>
            </a:r>
            <a:endParaRPr lang="el-GR" dirty="0"/>
          </a:p>
          <a:p>
            <a:pPr lvl="1"/>
            <a:r>
              <a:rPr lang="el-GR" b="1" dirty="0" smtClean="0"/>
              <a:t>Άλατα</a:t>
            </a:r>
            <a:r>
              <a:rPr lang="el-GR" b="1" i="1" dirty="0" smtClean="0"/>
              <a:t> </a:t>
            </a:r>
            <a:r>
              <a:rPr lang="el-GR" dirty="0"/>
              <a:t>όταν αντιδρά με </a:t>
            </a:r>
            <a:r>
              <a:rPr lang="el-GR" dirty="0" smtClean="0"/>
              <a:t>βάσεις.</a:t>
            </a:r>
            <a:endParaRPr lang="el-GR" dirty="0"/>
          </a:p>
          <a:p>
            <a:pPr lvl="1">
              <a:spcAft>
                <a:spcPts val="3000"/>
              </a:spcAft>
            </a:pPr>
            <a:r>
              <a:rPr lang="el-GR" b="1" dirty="0" err="1" smtClean="0"/>
              <a:t>Αμίδια</a:t>
            </a:r>
            <a:r>
              <a:rPr lang="el-GR" b="1" i="1" dirty="0" smtClean="0"/>
              <a:t> </a:t>
            </a:r>
            <a:r>
              <a:rPr lang="el-GR" dirty="0"/>
              <a:t>όταν αντιδρά με </a:t>
            </a:r>
            <a:r>
              <a:rPr lang="el-GR" dirty="0" smtClean="0"/>
              <a:t>αμμωνία.</a:t>
            </a:r>
          </a:p>
          <a:p>
            <a:r>
              <a:rPr lang="el-GR" dirty="0"/>
              <a:t>Η </a:t>
            </a:r>
            <a:r>
              <a:rPr lang="el-GR" b="1" dirty="0" err="1"/>
              <a:t>αμινομάδα</a:t>
            </a:r>
            <a:r>
              <a:rPr lang="el-GR" dirty="0"/>
              <a:t> μπορεί να παράγει: </a:t>
            </a:r>
          </a:p>
          <a:p>
            <a:pPr lvl="1"/>
            <a:r>
              <a:rPr lang="el-GR" b="1" dirty="0"/>
              <a:t>Άλατα</a:t>
            </a:r>
            <a:r>
              <a:rPr lang="el-GR" dirty="0"/>
              <a:t> όταν αντιδρά με οξέα.</a:t>
            </a:r>
          </a:p>
          <a:p>
            <a:pPr lvl="1"/>
            <a:r>
              <a:rPr lang="el-GR" b="1" dirty="0"/>
              <a:t>Μεθυλιωμένα</a:t>
            </a:r>
            <a:r>
              <a:rPr lang="el-GR" dirty="0"/>
              <a:t> παράγωγα.</a:t>
            </a:r>
          </a:p>
          <a:p>
            <a:pPr lvl="1"/>
            <a:r>
              <a:rPr lang="el-GR" b="1" dirty="0" err="1"/>
              <a:t>Βενζυλιωμένα</a:t>
            </a:r>
            <a:r>
              <a:rPr lang="el-GR" b="1" i="1" dirty="0"/>
              <a:t> </a:t>
            </a:r>
            <a:r>
              <a:rPr lang="el-GR" dirty="0"/>
              <a:t>παράγωγα.</a:t>
            </a:r>
          </a:p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579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Γενικά </a:t>
            </a:r>
            <a:r>
              <a:rPr lang="el-GR" sz="3000" b="0" dirty="0" smtClean="0">
                <a:solidFill>
                  <a:prstClr val="black"/>
                </a:solidFill>
              </a:rPr>
              <a:t>2/6</a:t>
            </a:r>
            <a:r>
              <a:rPr lang="el-GR" dirty="0" smtClean="0">
                <a:solidFill>
                  <a:prstClr val="black"/>
                </a:solidFill>
              </a:rPr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268760"/>
            <a:ext cx="8352928" cy="2736304"/>
          </a:xfrm>
        </p:spPr>
        <p:txBody>
          <a:bodyPr/>
          <a:lstStyle/>
          <a:p>
            <a:r>
              <a:rPr lang="el-GR" dirty="0"/>
              <a:t>Σε φυσιολογικό </a:t>
            </a:r>
            <a:r>
              <a:rPr lang="en-US" dirty="0"/>
              <a:t>pH</a:t>
            </a:r>
            <a:r>
              <a:rPr lang="el-GR" dirty="0"/>
              <a:t>, όλα τα ΑΟ έχουν θετικό και αρνητικό φορτίο (πλησίον του 7). </a:t>
            </a:r>
          </a:p>
          <a:p>
            <a:r>
              <a:rPr lang="el-GR" dirty="0"/>
              <a:t>Όλα τα ΑΟ, που συνθέτουν τις πρωτεΐνες είναι α-αμινοξέα (δηλαδή έχουν μια NΗ</a:t>
            </a:r>
            <a:r>
              <a:rPr lang="el-GR" baseline="-25000" dirty="0"/>
              <a:t>2</a:t>
            </a:r>
            <a:r>
              <a:rPr lang="el-GR" dirty="0"/>
              <a:t> στο α-άτομο C). Με το α-άτομο C συνδέεται το υπόλειμμα, η ρίζα R, που προσδίδει την «προσωπικότητα» σε κάθε </a:t>
            </a:r>
            <a:r>
              <a:rPr lang="el-GR" dirty="0" smtClean="0"/>
              <a:t>ΑΟ.</a:t>
            </a:r>
            <a:endParaRPr lang="el-GR" dirty="0"/>
          </a:p>
        </p:txBody>
      </p:sp>
      <p:pic>
        <p:nvPicPr>
          <p:cNvPr id="1026" name="Picture 2" descr="AminoAcidbal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3212976"/>
            <a:ext cx="4824536" cy="343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1"/>
          <p:cNvSpPr/>
          <p:nvPr/>
        </p:nvSpPr>
        <p:spPr>
          <a:xfrm>
            <a:off x="2303748" y="6519902"/>
            <a:ext cx="51845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AminoAcidball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YassineMrabet"/>
              </a:rPr>
              <a:t>YassineMrabet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διαθέσιμο ως κοινό κτήμα</a:t>
            </a:r>
            <a:endParaRPr lang="en-US" sz="1200" dirty="0">
              <a:latin typeface="+mn-lt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4318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Βιολογική σημασία των </a:t>
            </a:r>
            <a:r>
              <a:rPr lang="el-GR" dirty="0" smtClean="0"/>
              <a:t>αμινοξέων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l-GR" dirty="0"/>
              <a:t>Πέραν του σχηματισμού των </a:t>
            </a:r>
            <a:r>
              <a:rPr lang="el-GR" dirty="0" smtClean="0"/>
              <a:t>πρωτεϊνών, </a:t>
            </a:r>
            <a:r>
              <a:rPr lang="el-GR" dirty="0"/>
              <a:t>εν γένει, τα </a:t>
            </a:r>
            <a:r>
              <a:rPr lang="en-US" dirty="0"/>
              <a:t>L</a:t>
            </a:r>
            <a:r>
              <a:rPr lang="el-GR" dirty="0"/>
              <a:t>-αμινοξέα και τα παράγωγά τους συμμετέχουν σε σημαντικές λειτουργίες του κυττάρου, όπως είναι η βιοσύνθεση των </a:t>
            </a:r>
            <a:r>
              <a:rPr lang="el-GR" dirty="0" err="1"/>
              <a:t>πορφυρινών</a:t>
            </a:r>
            <a:r>
              <a:rPr lang="el-GR" dirty="0"/>
              <a:t>, </a:t>
            </a:r>
            <a:r>
              <a:rPr lang="el-GR" dirty="0" err="1"/>
              <a:t>πουρινών</a:t>
            </a:r>
            <a:r>
              <a:rPr lang="el-GR" dirty="0"/>
              <a:t>, </a:t>
            </a:r>
            <a:r>
              <a:rPr lang="el-GR" dirty="0" err="1"/>
              <a:t>πυριμιδινών</a:t>
            </a:r>
            <a:r>
              <a:rPr lang="el-GR" dirty="0"/>
              <a:t>, στη λειτουργία του νευρικού συστήματος, στη ρύθμιση του μεταβολισμού  κ.α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552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Παραδείγματα παραγώγων </a:t>
            </a:r>
            <a:r>
              <a:rPr lang="el-GR" dirty="0" smtClean="0"/>
              <a:t>αμινοξέων </a:t>
            </a:r>
            <a:r>
              <a:rPr lang="el-GR" sz="3000" b="0" dirty="0" smtClean="0"/>
              <a:t>1/5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l-GR" dirty="0" err="1" smtClean="0"/>
              <a:t>Τετραπυρρολικός</a:t>
            </a:r>
            <a:r>
              <a:rPr lang="el-GR" dirty="0" smtClean="0"/>
              <a:t> </a:t>
            </a:r>
            <a:r>
              <a:rPr lang="el-GR" dirty="0"/>
              <a:t>δακτύλιος της </a:t>
            </a:r>
            <a:r>
              <a:rPr lang="el-GR" b="1" dirty="0" err="1"/>
              <a:t>αίμης</a:t>
            </a:r>
            <a:r>
              <a:rPr lang="el-GR" dirty="0"/>
              <a:t> (από </a:t>
            </a:r>
            <a:r>
              <a:rPr lang="el-GR" dirty="0" err="1"/>
              <a:t>ηλεκτρυλ</a:t>
            </a:r>
            <a:r>
              <a:rPr lang="el-GR" dirty="0"/>
              <a:t>-</a:t>
            </a:r>
            <a:r>
              <a:rPr lang="en-US" dirty="0"/>
              <a:t>CoA</a:t>
            </a:r>
            <a:r>
              <a:rPr lang="el-GR" dirty="0"/>
              <a:t> + </a:t>
            </a:r>
            <a:r>
              <a:rPr lang="el-GR" dirty="0" err="1"/>
              <a:t>γλυκίνη</a:t>
            </a:r>
            <a:r>
              <a:rPr lang="el-GR" dirty="0" smtClean="0"/>
              <a:t>).</a:t>
            </a:r>
            <a:endParaRPr lang="el-GR" dirty="0"/>
          </a:p>
          <a:p>
            <a:pPr>
              <a:lnSpc>
                <a:spcPct val="110000"/>
              </a:lnSpc>
            </a:pPr>
            <a:r>
              <a:rPr lang="el-GR" b="1" dirty="0" err="1"/>
              <a:t>Ακετυλοχολίνη</a:t>
            </a:r>
            <a:r>
              <a:rPr lang="el-GR" dirty="0"/>
              <a:t> (από </a:t>
            </a:r>
            <a:r>
              <a:rPr lang="el-GR" dirty="0" err="1"/>
              <a:t>σερίνη</a:t>
            </a:r>
            <a:r>
              <a:rPr lang="el-GR" dirty="0"/>
              <a:t>, </a:t>
            </a:r>
            <a:r>
              <a:rPr lang="el-GR" dirty="0" err="1"/>
              <a:t>μεθειονίνη</a:t>
            </a:r>
            <a:r>
              <a:rPr lang="el-GR" dirty="0"/>
              <a:t>, </a:t>
            </a:r>
            <a:r>
              <a:rPr lang="el-GR" dirty="0" err="1"/>
              <a:t>ακετυλο</a:t>
            </a:r>
            <a:r>
              <a:rPr lang="en-US" dirty="0"/>
              <a:t>CoA</a:t>
            </a:r>
            <a:r>
              <a:rPr lang="el-GR" dirty="0" smtClean="0"/>
              <a:t>).</a:t>
            </a:r>
            <a:endParaRPr lang="el-GR" dirty="0"/>
          </a:p>
          <a:p>
            <a:pPr>
              <a:lnSpc>
                <a:spcPct val="110000"/>
              </a:lnSpc>
            </a:pPr>
            <a:r>
              <a:rPr lang="el-GR" b="1" dirty="0" err="1"/>
              <a:t>Κατεχολαμίνες</a:t>
            </a:r>
            <a:r>
              <a:rPr lang="el-GR" b="1" dirty="0"/>
              <a:t> </a:t>
            </a:r>
            <a:r>
              <a:rPr lang="el-GR" dirty="0"/>
              <a:t>(από </a:t>
            </a:r>
            <a:r>
              <a:rPr lang="el-GR" dirty="0" err="1"/>
              <a:t>τυροσίνη</a:t>
            </a:r>
            <a:r>
              <a:rPr lang="el-GR" dirty="0"/>
              <a:t>): Συντίθενται κυρίως στον εγκέφαλο και τον μυελό των επινεφριδίων. Παίζουν το ρόλο ορμονών και </a:t>
            </a:r>
            <a:r>
              <a:rPr lang="el-GR" dirty="0" err="1"/>
              <a:t>νευρομεταβιβαστών</a:t>
            </a:r>
            <a:r>
              <a:rPr lang="el-GR" dirty="0"/>
              <a:t> του Νευρικού Συστήματος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699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Παραδείγματα παραγώγων αμινοξέων </a:t>
            </a:r>
            <a:r>
              <a:rPr lang="el-GR" sz="3000" b="0" dirty="0" smtClean="0">
                <a:solidFill>
                  <a:prstClr val="black"/>
                </a:solidFill>
              </a:rPr>
              <a:t>2/5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340768"/>
            <a:ext cx="8352928" cy="1080120"/>
          </a:xfrm>
        </p:spPr>
        <p:txBody>
          <a:bodyPr>
            <a:normAutofit/>
          </a:bodyPr>
          <a:lstStyle/>
          <a:p>
            <a:r>
              <a:rPr lang="el-GR" dirty="0"/>
              <a:t>Η βιοσύνθεση της </a:t>
            </a:r>
            <a:r>
              <a:rPr lang="el-GR" dirty="0" err="1"/>
              <a:t>επινεφρίνης</a:t>
            </a:r>
            <a:r>
              <a:rPr lang="el-GR" dirty="0"/>
              <a:t> και άλλων </a:t>
            </a:r>
            <a:r>
              <a:rPr lang="el-GR" dirty="0" err="1"/>
              <a:t>νευρομεταβιβαστών</a:t>
            </a:r>
            <a:r>
              <a:rPr lang="el-GR" dirty="0"/>
              <a:t> φαίνεται </a:t>
            </a:r>
            <a:r>
              <a:rPr lang="el-GR" dirty="0" smtClean="0"/>
              <a:t>στην </a:t>
            </a:r>
            <a:r>
              <a:rPr lang="el-GR" dirty="0"/>
              <a:t>παρακάτω πορεία</a:t>
            </a:r>
            <a:r>
              <a:rPr lang="el-GR" dirty="0" smtClean="0"/>
              <a:t>:</a:t>
            </a:r>
            <a:endParaRPr lang="el-GR" dirty="0"/>
          </a:p>
        </p:txBody>
      </p:sp>
      <p:grpSp>
        <p:nvGrpSpPr>
          <p:cNvPr id="6" name="Ομάδα 5"/>
          <p:cNvGrpSpPr/>
          <p:nvPr/>
        </p:nvGrpSpPr>
        <p:grpSpPr>
          <a:xfrm>
            <a:off x="1259632" y="2492896"/>
            <a:ext cx="6073042" cy="1496270"/>
            <a:chOff x="1259632" y="2708920"/>
            <a:chExt cx="6073042" cy="1496270"/>
          </a:xfrm>
        </p:grpSpPr>
        <p:pic>
          <p:nvPicPr>
            <p:cNvPr id="17410" name="Picture 2" descr="110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2708920"/>
              <a:ext cx="6073042" cy="869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123728" y="3835858"/>
              <a:ext cx="10693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 err="1" smtClean="0">
                  <a:latin typeface="+mn-lt"/>
                </a:rPr>
                <a:t>τυροσίνη</a:t>
              </a:r>
              <a:endParaRPr lang="el-GR" b="1" dirty="0">
                <a:latin typeface="+mn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71849" y="3835858"/>
              <a:ext cx="12014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 err="1" smtClean="0">
                  <a:latin typeface="+mn-lt"/>
                </a:rPr>
                <a:t>ντοπαμίνη</a:t>
              </a:r>
              <a:endParaRPr lang="el-GR" b="1" dirty="0">
                <a:latin typeface="+mn-lt"/>
              </a:endParaRPr>
            </a:p>
          </p:txBody>
        </p:sp>
      </p:grpSp>
      <p:grpSp>
        <p:nvGrpSpPr>
          <p:cNvPr id="7" name="Ομάδα 6"/>
          <p:cNvGrpSpPr/>
          <p:nvPr/>
        </p:nvGrpSpPr>
        <p:grpSpPr>
          <a:xfrm>
            <a:off x="1322747" y="4697777"/>
            <a:ext cx="5946812" cy="1476819"/>
            <a:chOff x="1322747" y="4913801"/>
            <a:chExt cx="5946812" cy="1476819"/>
          </a:xfrm>
        </p:grpSpPr>
        <p:pic>
          <p:nvPicPr>
            <p:cNvPr id="17411" name="Picture 3" descr="109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2747" y="4913801"/>
              <a:ext cx="5946812" cy="897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785366" y="6021288"/>
              <a:ext cx="17460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 smtClean="0">
                  <a:latin typeface="+mn-lt"/>
                </a:rPr>
                <a:t>Νορ-</a:t>
              </a:r>
              <a:r>
                <a:rPr lang="el-GR" b="1" dirty="0" err="1" smtClean="0">
                  <a:latin typeface="+mn-lt"/>
                </a:rPr>
                <a:t>επινεφρίνη</a:t>
              </a:r>
              <a:endParaRPr lang="el-GR" b="1" dirty="0">
                <a:latin typeface="+mn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27221" y="6021288"/>
              <a:ext cx="12907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 err="1" smtClean="0">
                  <a:latin typeface="+mn-lt"/>
                </a:rPr>
                <a:t>επινεφρίνη</a:t>
              </a:r>
              <a:endParaRPr lang="el-GR" b="1" dirty="0">
                <a:latin typeface="+mn-lt"/>
              </a:endParaRPr>
            </a:p>
          </p:txBody>
        </p:sp>
      </p:grpSp>
      <p:sp>
        <p:nvSpPr>
          <p:cNvPr id="11" name="Θέση αριθμού διαφάνειας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700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Παραδείγματα παραγώγων αμινοξέων </a:t>
            </a:r>
            <a:r>
              <a:rPr lang="el-GR" sz="3000" b="0" dirty="0" smtClean="0">
                <a:solidFill>
                  <a:prstClr val="black"/>
                </a:solidFill>
              </a:rPr>
              <a:t>3/5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268760"/>
            <a:ext cx="8352928" cy="720080"/>
          </a:xfrm>
        </p:spPr>
        <p:txBody>
          <a:bodyPr/>
          <a:lstStyle/>
          <a:p>
            <a:pPr lvl="0"/>
            <a:r>
              <a:rPr lang="el-GR" b="1" dirty="0" err="1"/>
              <a:t>Σεροτονίνη</a:t>
            </a:r>
            <a:r>
              <a:rPr lang="el-GR" dirty="0"/>
              <a:t> (από </a:t>
            </a:r>
            <a:r>
              <a:rPr lang="el-GR" dirty="0" err="1"/>
              <a:t>τρυπτοφάνη</a:t>
            </a:r>
            <a:r>
              <a:rPr lang="el-GR" dirty="0"/>
              <a:t>): </a:t>
            </a:r>
            <a:r>
              <a:rPr lang="el-GR" dirty="0" err="1"/>
              <a:t>Νευρομεταβιβαστής</a:t>
            </a:r>
            <a:r>
              <a:rPr lang="el-GR" dirty="0"/>
              <a:t> του ΚΝΣ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611560" y="3774519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400" b="1" dirty="0">
                <a:solidFill>
                  <a:prstClr val="black"/>
                </a:solidFill>
                <a:latin typeface="Calibri"/>
              </a:rPr>
              <a:t>γ-</a:t>
            </a:r>
            <a:r>
              <a:rPr lang="el-GR" sz="2400" b="1" dirty="0" err="1">
                <a:solidFill>
                  <a:prstClr val="black"/>
                </a:solidFill>
                <a:latin typeface="Calibri"/>
              </a:rPr>
              <a:t>αμινοβουτυρικό</a:t>
            </a:r>
            <a:r>
              <a:rPr lang="el-GR" sz="2400" b="1" dirty="0">
                <a:solidFill>
                  <a:prstClr val="black"/>
                </a:solidFill>
                <a:latin typeface="Calibri"/>
              </a:rPr>
              <a:t> οξύ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(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GABA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) (από το 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γλουταμικό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οξύ). Ανασταλτικός νευροδιαβιβαστής.</a:t>
            </a:r>
          </a:p>
          <a:p>
            <a:pPr marL="342900" lvl="0" indent="-342900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400" b="1" dirty="0" err="1">
                <a:solidFill>
                  <a:prstClr val="black"/>
                </a:solidFill>
                <a:latin typeface="Calibri"/>
              </a:rPr>
              <a:t>Ισταμίνη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(από 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ιστιδίνη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). Απελευθερώνεται σε αλλεργίες, αναφυλαξίες.</a:t>
            </a:r>
          </a:p>
          <a:p>
            <a:pPr marL="342900" lvl="0" indent="-342900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9" name="Ομάδα 8"/>
          <p:cNvGrpSpPr/>
          <p:nvPr/>
        </p:nvGrpSpPr>
        <p:grpSpPr>
          <a:xfrm>
            <a:off x="1302519" y="2138373"/>
            <a:ext cx="6538962" cy="1362635"/>
            <a:chOff x="1302519" y="1916832"/>
            <a:chExt cx="6538962" cy="1362635"/>
          </a:xfrm>
        </p:grpSpPr>
        <p:pic>
          <p:nvPicPr>
            <p:cNvPr id="18434" name="Picture 2" descr="111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2519" y="1916832"/>
              <a:ext cx="6538962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Ορθογώνιο 5"/>
            <p:cNvSpPr/>
            <p:nvPr/>
          </p:nvSpPr>
          <p:spPr>
            <a:xfrm>
              <a:off x="1691680" y="2910135"/>
              <a:ext cx="14012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err="1">
                  <a:solidFill>
                    <a:prstClr val="black"/>
                  </a:solidFill>
                  <a:latin typeface="Calibri"/>
                </a:rPr>
                <a:t>τρυπτοφάνη</a:t>
              </a:r>
              <a:endParaRPr lang="el-GR" b="1" dirty="0"/>
            </a:p>
          </p:txBody>
        </p:sp>
        <p:sp>
          <p:nvSpPr>
            <p:cNvPr id="7" name="Ορθογώνιο 6"/>
            <p:cNvSpPr/>
            <p:nvPr/>
          </p:nvSpPr>
          <p:spPr>
            <a:xfrm>
              <a:off x="5257560" y="2910134"/>
              <a:ext cx="12790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err="1">
                  <a:solidFill>
                    <a:prstClr val="black"/>
                  </a:solidFill>
                  <a:latin typeface="Calibri"/>
                </a:rPr>
                <a:t>σεροτονίνη</a:t>
              </a:r>
              <a:endParaRPr lang="el-GR" b="1" dirty="0"/>
            </a:p>
          </p:txBody>
        </p:sp>
      </p:grpSp>
      <p:sp>
        <p:nvSpPr>
          <p:cNvPr id="10" name="Θέση αριθμού διαφάνειας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530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Παραδείγματα παραγώγων αμινοξέων </a:t>
            </a:r>
            <a:r>
              <a:rPr lang="el-GR" sz="3000" b="0" dirty="0" smtClean="0">
                <a:solidFill>
                  <a:prstClr val="black"/>
                </a:solidFill>
              </a:rPr>
              <a:t>4/5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:r>
                  <a:rPr lang="el-GR" b="1" dirty="0" smtClean="0"/>
                  <a:t>Πολυαμίνες</a:t>
                </a:r>
                <a:r>
                  <a:rPr lang="el-GR" dirty="0"/>
                  <a:t> (</a:t>
                </a:r>
                <a:r>
                  <a:rPr lang="el-GR" dirty="0" err="1"/>
                  <a:t>πουτρεσκίνη</a:t>
                </a:r>
                <a:r>
                  <a:rPr lang="el-GR" dirty="0"/>
                  <a:t>, </a:t>
                </a:r>
                <a:r>
                  <a:rPr lang="el-GR" dirty="0" err="1"/>
                  <a:t>σπερμιδίνη</a:t>
                </a:r>
                <a:r>
                  <a:rPr lang="el-GR" dirty="0"/>
                  <a:t>, σπερμίνη): Σχηματίζονται από </a:t>
                </a:r>
                <a:r>
                  <a:rPr lang="el-GR" dirty="0" err="1"/>
                  <a:t>ορνιθίνη</a:t>
                </a:r>
                <a:r>
                  <a:rPr lang="el-GR" dirty="0"/>
                  <a:t> και συμμετέχουν στον καθορισμό της δομής του </a:t>
                </a:r>
                <a:r>
                  <a:rPr lang="en-US" dirty="0"/>
                  <a:t>DNA</a:t>
                </a:r>
                <a:r>
                  <a:rPr lang="el-GR" dirty="0"/>
                  <a:t>.</a:t>
                </a:r>
              </a:p>
              <a:p>
                <a:pPr lvl="0">
                  <a:spcAft>
                    <a:spcPts val="3000"/>
                  </a:spcAft>
                </a:pPr>
                <a:r>
                  <a:rPr lang="el-GR" b="1" dirty="0"/>
                  <a:t>Κρεατίνη</a:t>
                </a:r>
                <a:r>
                  <a:rPr lang="el-GR" dirty="0"/>
                  <a:t> (από </a:t>
                </a:r>
                <a:r>
                  <a:rPr lang="el-GR" dirty="0" err="1"/>
                  <a:t>αργινίνη</a:t>
                </a:r>
                <a:r>
                  <a:rPr lang="el-GR" dirty="0"/>
                  <a:t> – </a:t>
                </a:r>
                <a:r>
                  <a:rPr lang="el-GR" dirty="0" err="1"/>
                  <a:t>γλυκίνη</a:t>
                </a:r>
                <a:r>
                  <a:rPr lang="el-GR" dirty="0"/>
                  <a:t> και </a:t>
                </a:r>
                <a:r>
                  <a:rPr lang="el-GR" dirty="0" err="1" smtClean="0"/>
                  <a:t>μεθειονίνη</a:t>
                </a:r>
                <a:r>
                  <a:rPr lang="el-GR" dirty="0" smtClean="0"/>
                  <a:t>). </a:t>
                </a:r>
                <a:r>
                  <a:rPr lang="el-GR" dirty="0"/>
                  <a:t>Σε περιπτώσεις μυϊκής ηρεμίας, η κρεατίνη μετατρέπεται σε </a:t>
                </a:r>
                <a:r>
                  <a:rPr lang="el-GR" dirty="0" err="1"/>
                  <a:t>φωσφοκρεατίνες</a:t>
                </a:r>
                <a:r>
                  <a:rPr lang="el-GR" dirty="0"/>
                  <a:t>, η οποία σε περιπτώσεις ανάγκης </a:t>
                </a:r>
                <a:r>
                  <a:rPr lang="el-GR" dirty="0" err="1"/>
                  <a:t>φωσφορυλιώνει</a:t>
                </a:r>
                <a:r>
                  <a:rPr lang="el-GR" dirty="0"/>
                  <a:t> το </a:t>
                </a:r>
                <a:r>
                  <a:rPr lang="en-US" dirty="0"/>
                  <a:t>ADP</a:t>
                </a:r>
                <a:r>
                  <a:rPr lang="el-GR" dirty="0" smtClean="0"/>
                  <a:t>.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0" smtClean="0">
                          <a:latin typeface="Cambria Math"/>
                        </a:rPr>
                        <m:t>𝚽𝛚𝛔𝛗𝛐𝛋𝛒𝛆𝛂𝛕𝛊𝛎𝛈</m:t>
                      </m:r>
                      <m:r>
                        <a:rPr lang="el-GR" b="1" i="0" smtClean="0">
                          <a:latin typeface="Cambria Math"/>
                        </a:rPr>
                        <m:t>+</m:t>
                      </m:r>
                      <m:r>
                        <a:rPr lang="en-US" b="1" i="0" smtClean="0">
                          <a:latin typeface="Cambria Math"/>
                        </a:rPr>
                        <m:t>𝐀𝐃𝐏</m:t>
                      </m:r>
                      <m:r>
                        <a:rPr lang="en-US" b="1" i="0" smtClean="0">
                          <a:latin typeface="Cambria Math"/>
                        </a:rPr>
                        <m:t> </m:t>
                      </m:r>
                      <m:groupChr>
                        <m:groupChrPr>
                          <m:chr m:val="⇔"/>
                          <m:vertJc m:val="bot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groupChrPr>
                        <m:e>
                          <m:eqArr>
                            <m:eqArrPr>
                              <m:ctrlPr>
                                <a:rPr lang="el-GR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2"/>
                                </m:rPr>
                                <a:rPr lang="el-GR" b="1" i="1" smtClean="0">
                                  <a:latin typeface="Cambria Math"/>
                                </a:rPr>
                                <m:t>𝜿</m:t>
                              </m:r>
                              <m:r>
                                <a:rPr lang="el-GR" b="1" i="1" smtClean="0">
                                  <a:latin typeface="Cambria Math"/>
                                </a:rPr>
                                <m:t>𝝆𝜺𝜶𝝉𝜾𝝂𝜼</m:t>
                              </m:r>
                              <m:r>
                                <a:rPr lang="el-GR" b="1" i="1" smtClean="0">
                                  <a:latin typeface="Cambria Math"/>
                                </a:rPr>
                                <m:t> </m:t>
                              </m:r>
                            </m:e>
                            <m:e>
                              <m:r>
                                <a:rPr lang="el-GR" b="1" i="1" smtClean="0">
                                  <a:latin typeface="Cambria Math"/>
                                </a:rPr>
                                <m:t>𝝋𝝎𝝈𝝋𝝄𝜿𝜾𝝂𝜶𝝈𝜼</m:t>
                              </m:r>
                            </m:e>
                          </m:eqArr>
                        </m:e>
                      </m:groupChr>
                      <m:r>
                        <a:rPr lang="el-GR" b="1" i="1" smtClean="0">
                          <a:latin typeface="Cambria Math"/>
                        </a:rPr>
                        <m:t> </m:t>
                      </m:r>
                      <m:r>
                        <a:rPr lang="el-GR" b="1" i="0" smtClean="0">
                          <a:latin typeface="Cambria Math"/>
                        </a:rPr>
                        <m:t>𝚱𝛒𝛆𝛂𝛕𝛊𝛎𝛈</m:t>
                      </m:r>
                      <m:r>
                        <a:rPr lang="el-GR" b="1" i="0" smtClean="0">
                          <a:latin typeface="Cambria Math"/>
                        </a:rPr>
                        <m:t>+</m:t>
                      </m:r>
                      <m:r>
                        <a:rPr lang="en-US" b="1" i="0" smtClean="0">
                          <a:latin typeface="Cambria Math"/>
                        </a:rPr>
                        <m:t>𝐀𝐓𝐏</m:t>
                      </m:r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948" t="-982" r="-36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373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Παραδείγματα παραγώγων αμινοξέων </a:t>
            </a:r>
            <a:r>
              <a:rPr lang="el-GR" sz="3000" b="0" dirty="0" smtClean="0">
                <a:solidFill>
                  <a:prstClr val="black"/>
                </a:solidFill>
              </a:rPr>
              <a:t>5/5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10000"/>
              </a:lnSpc>
            </a:pPr>
            <a:r>
              <a:rPr lang="el-GR" b="1" dirty="0"/>
              <a:t>β-</a:t>
            </a:r>
            <a:r>
              <a:rPr lang="el-GR" b="1" dirty="0" err="1"/>
              <a:t>Αλανίνη</a:t>
            </a:r>
            <a:r>
              <a:rPr lang="el-GR" dirty="0"/>
              <a:t>: Συμμετέχει στη δομή του </a:t>
            </a:r>
            <a:r>
              <a:rPr lang="el-GR" dirty="0" err="1"/>
              <a:t>παντοθενικού</a:t>
            </a:r>
            <a:r>
              <a:rPr lang="el-GR" dirty="0"/>
              <a:t> οξέος (συνένζυμο Α) και στα πεπτίδια </a:t>
            </a:r>
            <a:r>
              <a:rPr lang="el-GR" dirty="0" err="1"/>
              <a:t>καρνοσίνη</a:t>
            </a:r>
            <a:r>
              <a:rPr lang="el-GR" dirty="0"/>
              <a:t>, </a:t>
            </a:r>
            <a:r>
              <a:rPr lang="el-GR" dirty="0" err="1" smtClean="0"/>
              <a:t>ανσερίνη</a:t>
            </a:r>
            <a:r>
              <a:rPr lang="el-GR" dirty="0" smtClean="0"/>
              <a:t>.</a:t>
            </a:r>
            <a:endParaRPr lang="el-GR" dirty="0"/>
          </a:p>
          <a:p>
            <a:pPr lvl="0">
              <a:lnSpc>
                <a:spcPct val="110000"/>
              </a:lnSpc>
            </a:pPr>
            <a:r>
              <a:rPr lang="el-GR" b="1" dirty="0" err="1"/>
              <a:t>Αζασερίνη</a:t>
            </a:r>
            <a:r>
              <a:rPr lang="el-GR" dirty="0"/>
              <a:t>: Παράγοντας ανάπτυξης </a:t>
            </a:r>
            <a:r>
              <a:rPr lang="el-GR" dirty="0" smtClean="0"/>
              <a:t>όγκων.</a:t>
            </a:r>
            <a:endParaRPr lang="el-GR" dirty="0"/>
          </a:p>
          <a:p>
            <a:pPr lvl="0">
              <a:lnSpc>
                <a:spcPct val="110000"/>
              </a:lnSpc>
            </a:pPr>
            <a:r>
              <a:rPr lang="el-GR" b="1" dirty="0" err="1"/>
              <a:t>Ταυρίνη</a:t>
            </a:r>
            <a:r>
              <a:rPr lang="el-GR" dirty="0"/>
              <a:t>: Συνδεδεμένη με χολικά οξέα, αναστολέας νευρικής </a:t>
            </a:r>
            <a:r>
              <a:rPr lang="el-GR" dirty="0" smtClean="0"/>
              <a:t>διέγερσης.</a:t>
            </a:r>
            <a:endParaRPr lang="el-GR" dirty="0"/>
          </a:p>
          <a:p>
            <a:pPr lvl="0">
              <a:lnSpc>
                <a:spcPct val="110000"/>
              </a:lnSpc>
            </a:pPr>
            <a:r>
              <a:rPr lang="el-GR" b="1" dirty="0"/>
              <a:t>3.5.3' –Τρι-</a:t>
            </a:r>
            <a:r>
              <a:rPr lang="el-GR" b="1" dirty="0" err="1"/>
              <a:t>ίωδ</a:t>
            </a:r>
            <a:r>
              <a:rPr lang="el-GR" b="1" dirty="0"/>
              <a:t>ο- Θυρονίνη</a:t>
            </a:r>
            <a:r>
              <a:rPr lang="el-GR" dirty="0"/>
              <a:t> (Τ3): Ορμόνη </a:t>
            </a:r>
            <a:r>
              <a:rPr lang="el-GR" dirty="0" smtClean="0"/>
              <a:t>θυρεοειδούς.</a:t>
            </a:r>
            <a:endParaRPr lang="el-GR" dirty="0"/>
          </a:p>
          <a:p>
            <a:pPr lvl="0">
              <a:lnSpc>
                <a:spcPct val="110000"/>
              </a:lnSpc>
            </a:pPr>
            <a:r>
              <a:rPr lang="el-GR" b="1" dirty="0"/>
              <a:t>3,5,3',5' –</a:t>
            </a:r>
            <a:r>
              <a:rPr lang="el-GR" b="1" dirty="0" err="1"/>
              <a:t>Τετρα</a:t>
            </a:r>
            <a:r>
              <a:rPr lang="el-GR" b="1" dirty="0"/>
              <a:t>-</a:t>
            </a:r>
            <a:r>
              <a:rPr lang="el-GR" b="1" dirty="0" err="1"/>
              <a:t>ίωδο</a:t>
            </a:r>
            <a:r>
              <a:rPr lang="el-GR" b="1" dirty="0"/>
              <a:t>- </a:t>
            </a:r>
            <a:r>
              <a:rPr lang="el-GR" b="1" dirty="0" err="1"/>
              <a:t>Θυρονίνη</a:t>
            </a:r>
            <a:r>
              <a:rPr lang="el-GR" dirty="0"/>
              <a:t> (Τ4): Ορμόνη </a:t>
            </a:r>
            <a:r>
              <a:rPr lang="el-GR" dirty="0" smtClean="0"/>
              <a:t>θυρεοειδούς.</a:t>
            </a:r>
            <a:endParaRPr lang="el-GR" dirty="0"/>
          </a:p>
          <a:p>
            <a:pPr lvl="0">
              <a:lnSpc>
                <a:spcPct val="110000"/>
              </a:lnSpc>
            </a:pPr>
            <a:r>
              <a:rPr lang="el-GR" b="1" dirty="0" err="1"/>
              <a:t>Ορνιθίνη</a:t>
            </a:r>
            <a:r>
              <a:rPr lang="el-GR" b="1" dirty="0"/>
              <a:t>, </a:t>
            </a:r>
            <a:r>
              <a:rPr lang="el-GR" b="1" dirty="0" err="1"/>
              <a:t>κιτρουλλίνη</a:t>
            </a:r>
            <a:r>
              <a:rPr lang="el-GR" dirty="0"/>
              <a:t>: Ενδιάμεσα στη σύνθεση της </a:t>
            </a:r>
            <a:r>
              <a:rPr lang="el-GR" dirty="0" smtClean="0"/>
              <a:t>ουρίας.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984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Βιολογική σημασία των αμινοξέων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l-GR" dirty="0"/>
              <a:t>Οι ανεπάρκειες των αμινοξέων, ενώ είναι σχετικά σπάνιες στο Δυτικό κόσμο, είναι ενδημικές σε περιοχές της Δ. </a:t>
            </a:r>
            <a:r>
              <a:rPr lang="el-GR" dirty="0" smtClean="0"/>
              <a:t>Αφρικής, </a:t>
            </a:r>
            <a:r>
              <a:rPr lang="el-GR" dirty="0"/>
              <a:t>λόγω της διατροφής κυρίως σιτηρών, είναι φτωχή σε </a:t>
            </a:r>
            <a:r>
              <a:rPr lang="el-GR" dirty="0" err="1"/>
              <a:t>τρυπτοφάνη</a:t>
            </a:r>
            <a:r>
              <a:rPr lang="el-GR" dirty="0"/>
              <a:t>-</a:t>
            </a:r>
            <a:r>
              <a:rPr lang="el-GR" dirty="0" err="1"/>
              <a:t>λυσίνη</a:t>
            </a:r>
            <a:r>
              <a:rPr lang="el-GR" dirty="0"/>
              <a:t> (σύνδρομο </a:t>
            </a:r>
            <a:r>
              <a:rPr lang="el-GR" dirty="0" err="1"/>
              <a:t>Kwashlorkor</a:t>
            </a:r>
            <a:r>
              <a:rPr lang="el-GR" dirty="0"/>
              <a:t>), που οδηγεί σε μαρασμό</a:t>
            </a:r>
            <a:r>
              <a:rPr lang="el-GR" dirty="0" smtClean="0"/>
              <a:t>.</a:t>
            </a:r>
            <a:endParaRPr lang="el-GR" dirty="0"/>
          </a:p>
          <a:p>
            <a:pPr>
              <a:lnSpc>
                <a:spcPct val="110000"/>
              </a:lnSpc>
            </a:pPr>
            <a:r>
              <a:rPr lang="el-GR" dirty="0"/>
              <a:t>Επειδή μόνο τα L-αμινοξέα είναι βιολογικώς ενεργά, για το σχηματισμό ζωικών </a:t>
            </a:r>
            <a:r>
              <a:rPr lang="el-GR" dirty="0" smtClean="0"/>
              <a:t>πρωτεϊνών, </a:t>
            </a:r>
            <a:r>
              <a:rPr lang="el-GR" dirty="0"/>
              <a:t>η συνθετική παρασκευή τους με σκοπό τη χρησιμοποίησή τους στην Ιατρική ως παρεντερική διατροφή σε ασθενείς, πραγματοποιείται με βιοτεχνολογικές μεθόδους, με τη χρήση μεταλλαγμένων μικροοργανισμών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33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676456" cy="1008112"/>
          </a:xfrm>
        </p:spPr>
        <p:txBody>
          <a:bodyPr>
            <a:noAutofit/>
          </a:bodyPr>
          <a:lstStyle/>
          <a:p>
            <a:r>
              <a:rPr lang="el-GR" dirty="0"/>
              <a:t>Κληρονομικές νόσοι του μεταβολισμού των </a:t>
            </a:r>
            <a:r>
              <a:rPr lang="el-GR" dirty="0" smtClean="0"/>
              <a:t>αμινοξέων </a:t>
            </a:r>
            <a:r>
              <a:rPr lang="el-GR" sz="3000" b="0" dirty="0" smtClean="0"/>
              <a:t>1/4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484784"/>
            <a:ext cx="8352928" cy="4752528"/>
          </a:xfrm>
        </p:spPr>
        <p:txBody>
          <a:bodyPr/>
          <a:lstStyle/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l-GR" b="1" dirty="0" smtClean="0"/>
              <a:t>Φαιλυλκετονουρία</a:t>
            </a:r>
            <a:r>
              <a:rPr lang="el-GR" b="1" dirty="0"/>
              <a:t>.</a:t>
            </a:r>
            <a:r>
              <a:rPr lang="el-GR" dirty="0"/>
              <a:t> (</a:t>
            </a:r>
            <a:r>
              <a:rPr lang="en-US" dirty="0"/>
              <a:t>PKU</a:t>
            </a:r>
            <a:r>
              <a:rPr lang="el-GR" dirty="0"/>
              <a:t>). Διαπιστώνεται με συχνότητα 1/15000 γεννήσεις. Οφείλεται στην έλλειψη, λόγω διαταραχής στο </a:t>
            </a:r>
            <a:r>
              <a:rPr lang="el-GR" i="1" dirty="0"/>
              <a:t>χρωμόσωμα 12</a:t>
            </a:r>
            <a:r>
              <a:rPr lang="el-GR" dirty="0"/>
              <a:t>,  του ενζύμου </a:t>
            </a:r>
            <a:r>
              <a:rPr lang="el-GR" i="1" dirty="0" err="1"/>
              <a:t>υδροξυλάση</a:t>
            </a:r>
            <a:r>
              <a:rPr lang="el-GR" dirty="0"/>
              <a:t> </a:t>
            </a:r>
            <a:r>
              <a:rPr lang="el-GR" i="1" dirty="0"/>
              <a:t>της </a:t>
            </a:r>
            <a:r>
              <a:rPr lang="el-GR" i="1" dirty="0" err="1"/>
              <a:t>φαινυλαλανίνης</a:t>
            </a:r>
            <a:r>
              <a:rPr lang="el-GR" dirty="0"/>
              <a:t>, που έχει ως συνέπεια τη συσσώρευση στο αίμα αυξημένων συγκεντρώσεων </a:t>
            </a:r>
            <a:r>
              <a:rPr lang="el-GR" dirty="0" err="1"/>
              <a:t>φαινυλαλανίνης</a:t>
            </a:r>
            <a:r>
              <a:rPr lang="el-GR" dirty="0"/>
              <a:t> και μεταβολιτών της (</a:t>
            </a:r>
            <a:r>
              <a:rPr lang="el-GR" dirty="0" err="1"/>
              <a:t>φαινυλκετόνες</a:t>
            </a:r>
            <a:r>
              <a:rPr lang="el-GR" dirty="0"/>
              <a:t>). Εάν η διάγνωση δεν γίνει έγκαιρα (1-7</a:t>
            </a:r>
            <a:r>
              <a:rPr lang="el-GR" baseline="30000" dirty="0"/>
              <a:t>η</a:t>
            </a:r>
            <a:r>
              <a:rPr lang="el-GR" dirty="0"/>
              <a:t> μέρα, μετά τη γέννηση), η </a:t>
            </a:r>
            <a:r>
              <a:rPr lang="en-US" dirty="0"/>
              <a:t>PKU</a:t>
            </a:r>
            <a:r>
              <a:rPr lang="el-GR" dirty="0"/>
              <a:t> οδηγεί σε μη αντιστρεπτές σοβαρές διαταραχές, όπως πνευματική καθυστέρηση (</a:t>
            </a:r>
            <a:r>
              <a:rPr lang="en-US" dirty="0"/>
              <a:t>IQ</a:t>
            </a:r>
            <a:r>
              <a:rPr lang="el-GR" dirty="0"/>
              <a:t>&lt;50 στο 95% των περιπτώσεων), σπασμούς, διαταραχές στη συμπεριφορά, μείωση στο </a:t>
            </a:r>
            <a:r>
              <a:rPr lang="el-GR" dirty="0" smtClean="0"/>
              <a:t>προσδόκιμο </a:t>
            </a:r>
            <a:r>
              <a:rPr lang="el-GR" dirty="0"/>
              <a:t>επιβίωσης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303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676456" cy="1008112"/>
          </a:xfrm>
        </p:spPr>
        <p:txBody>
          <a:bodyPr>
            <a:noAutofit/>
          </a:bodyPr>
          <a:lstStyle/>
          <a:p>
            <a:r>
              <a:rPr lang="el-GR" dirty="0"/>
              <a:t>Κληρονομικές νόσοι του μεταβολισμού των </a:t>
            </a:r>
            <a:r>
              <a:rPr lang="el-GR" dirty="0" smtClean="0"/>
              <a:t>αμινοξέων </a:t>
            </a:r>
            <a:r>
              <a:rPr lang="el-GR" sz="3000" b="0" dirty="0" smtClean="0"/>
              <a:t>2/4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484784"/>
            <a:ext cx="8352928" cy="4752528"/>
          </a:xfrm>
        </p:spPr>
        <p:txBody>
          <a:bodyPr/>
          <a:lstStyle/>
          <a:p>
            <a:pPr marL="457200" lvl="0" indent="-457200">
              <a:lnSpc>
                <a:spcPct val="130000"/>
              </a:lnSpc>
              <a:buFont typeface="+mj-lt"/>
              <a:buAutoNum type="arabicPeriod" startAt="2"/>
            </a:pPr>
            <a:r>
              <a:rPr lang="el-GR" b="1" dirty="0">
                <a:solidFill>
                  <a:prstClr val="black"/>
                </a:solidFill>
              </a:rPr>
              <a:t>Αλφισμός</a:t>
            </a:r>
            <a:r>
              <a:rPr lang="el-GR" dirty="0">
                <a:solidFill>
                  <a:prstClr val="black"/>
                </a:solidFill>
              </a:rPr>
              <a:t>. Η </a:t>
            </a:r>
            <a:r>
              <a:rPr lang="el-GR" dirty="0" err="1">
                <a:solidFill>
                  <a:prstClr val="black"/>
                </a:solidFill>
              </a:rPr>
              <a:t>υδροξυλάση</a:t>
            </a:r>
            <a:r>
              <a:rPr lang="el-GR" dirty="0">
                <a:solidFill>
                  <a:prstClr val="black"/>
                </a:solidFill>
              </a:rPr>
              <a:t> της </a:t>
            </a:r>
            <a:r>
              <a:rPr lang="el-GR" dirty="0" err="1">
                <a:solidFill>
                  <a:prstClr val="black"/>
                </a:solidFill>
              </a:rPr>
              <a:t>τυροσίνης</a:t>
            </a:r>
            <a:r>
              <a:rPr lang="el-GR" dirty="0">
                <a:solidFill>
                  <a:prstClr val="black"/>
                </a:solidFill>
              </a:rPr>
              <a:t>, επειδή εμπλέκεται στη βιοσύνθεση των </a:t>
            </a:r>
            <a:r>
              <a:rPr lang="el-GR" dirty="0" err="1">
                <a:solidFill>
                  <a:prstClr val="black"/>
                </a:solidFill>
              </a:rPr>
              <a:t>κατεχολαμινών</a:t>
            </a:r>
            <a:r>
              <a:rPr lang="el-GR" dirty="0">
                <a:solidFill>
                  <a:prstClr val="black"/>
                </a:solidFill>
              </a:rPr>
              <a:t> (βλ. Κατ.), που οδηγεί  σε μειωμένη  παραγωγή μελανίνης της χρωστικής του δέρματος, με αποτέλεσμα τα άτομα που πάσχουν από αλφισμό (</a:t>
            </a:r>
            <a:r>
              <a:rPr lang="el-GR" dirty="0" err="1">
                <a:solidFill>
                  <a:prstClr val="black"/>
                </a:solidFill>
              </a:rPr>
              <a:t>alb</a:t>
            </a:r>
            <a:r>
              <a:rPr lang="en-US" dirty="0" err="1">
                <a:solidFill>
                  <a:prstClr val="black"/>
                </a:solidFill>
              </a:rPr>
              <a:t>ino</a:t>
            </a:r>
            <a:r>
              <a:rPr lang="el-GR" dirty="0">
                <a:solidFill>
                  <a:prstClr val="black"/>
                </a:solidFill>
              </a:rPr>
              <a:t>), είναι ιδιαίτερα ευαίσθητα από το ηλιακό φως.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374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676456" cy="1008112"/>
          </a:xfrm>
        </p:spPr>
        <p:txBody>
          <a:bodyPr>
            <a:noAutofit/>
          </a:bodyPr>
          <a:lstStyle/>
          <a:p>
            <a:r>
              <a:rPr lang="el-GR" dirty="0"/>
              <a:t>Κληρονομικές νόσοι του μεταβολισμού των </a:t>
            </a:r>
            <a:r>
              <a:rPr lang="el-GR" dirty="0" smtClean="0"/>
              <a:t>αμινοξέων </a:t>
            </a:r>
            <a:r>
              <a:rPr lang="el-GR" sz="3000" b="0" dirty="0" smtClean="0"/>
              <a:t>3/4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484784"/>
            <a:ext cx="8352928" cy="532859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20000"/>
              </a:lnSpc>
              <a:buFont typeface="+mj-lt"/>
              <a:buAutoNum type="arabicPeriod" startAt="3"/>
            </a:pPr>
            <a:r>
              <a:rPr lang="el-GR" b="1" dirty="0"/>
              <a:t>Αλκαπτονουρία</a:t>
            </a:r>
            <a:r>
              <a:rPr lang="el-GR" dirty="0"/>
              <a:t>.  Οφείλεται σε </a:t>
            </a:r>
            <a:r>
              <a:rPr lang="el-GR" dirty="0" smtClean="0"/>
              <a:t>ανεπάρκεια </a:t>
            </a:r>
            <a:r>
              <a:rPr lang="el-GR" dirty="0"/>
              <a:t>του ενζύμου, που καταλύει την οξείδωση του </a:t>
            </a:r>
            <a:r>
              <a:rPr lang="el-GR" dirty="0" err="1"/>
              <a:t>ομογεντισικού</a:t>
            </a:r>
            <a:r>
              <a:rPr lang="el-GR" dirty="0"/>
              <a:t> οξέος, ενδιάμεσου </a:t>
            </a:r>
            <a:r>
              <a:rPr lang="el-GR" dirty="0" smtClean="0"/>
              <a:t>προϊόντος </a:t>
            </a:r>
            <a:r>
              <a:rPr lang="el-GR" dirty="0"/>
              <a:t>του καταβολισμού </a:t>
            </a:r>
            <a:r>
              <a:rPr lang="el-GR" dirty="0" err="1"/>
              <a:t>τυροσίνης</a:t>
            </a:r>
            <a:r>
              <a:rPr lang="el-GR" dirty="0"/>
              <a:t>-</a:t>
            </a:r>
            <a:r>
              <a:rPr lang="el-GR" dirty="0" err="1"/>
              <a:t>φαινυλαλανίνης</a:t>
            </a:r>
            <a:r>
              <a:rPr lang="el-GR" dirty="0"/>
              <a:t>. Είναι σπάνια  μιας και συμβαίνει σε 1/1000000 γεννήσεις. Τα άτομα με τη νόσο πάσχουν από </a:t>
            </a:r>
            <a:r>
              <a:rPr lang="el-GR" dirty="0" smtClean="0"/>
              <a:t>εναπόθεση σκούρας </a:t>
            </a:r>
            <a:r>
              <a:rPr lang="el-GR" dirty="0"/>
              <a:t>χρωστικής στο χονδρικό ιστό, με συνέπεια σοβαρή αρθρίτιδα. Αν και είναι καλοήθης υπάρχει μόνο συμπτωματική θεραπεία, με μεγάλες δόσεις βιταμίνης </a:t>
            </a:r>
            <a:r>
              <a:rPr lang="el-GR" dirty="0" smtClean="0"/>
              <a:t>C.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277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Γενικά </a:t>
            </a:r>
            <a:r>
              <a:rPr lang="el-GR" sz="3000" b="0" dirty="0" smtClean="0">
                <a:solidFill>
                  <a:prstClr val="black"/>
                </a:solidFill>
              </a:rPr>
              <a:t>3/6</a:t>
            </a:r>
            <a:r>
              <a:rPr lang="el-GR" dirty="0" smtClean="0">
                <a:solidFill>
                  <a:prstClr val="black"/>
                </a:solidFill>
              </a:rPr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268760"/>
            <a:ext cx="8352928" cy="1296144"/>
          </a:xfrm>
        </p:spPr>
        <p:txBody>
          <a:bodyPr/>
          <a:lstStyle/>
          <a:p>
            <a:r>
              <a:rPr lang="el-GR" dirty="0"/>
              <a:t>Η σημαντικότερη ιδιότητά τους είναι ότι σχηματίζουν το λεγόμενο </a:t>
            </a:r>
            <a:r>
              <a:rPr lang="el-GR" b="1" dirty="0" err="1"/>
              <a:t>πεπτιδικό</a:t>
            </a:r>
            <a:r>
              <a:rPr lang="el-GR" b="1" dirty="0"/>
              <a:t> δεσμό</a:t>
            </a:r>
            <a:r>
              <a:rPr lang="el-GR" dirty="0"/>
              <a:t>, που οδηγεί στο σχηματισμό </a:t>
            </a:r>
            <a:r>
              <a:rPr lang="el-GR" dirty="0" smtClean="0"/>
              <a:t>πεπτιδίων-πρωτεϊνών.</a:t>
            </a:r>
            <a:endParaRPr lang="el-GR" b="1" dirty="0"/>
          </a:p>
        </p:txBody>
      </p:sp>
      <p:pic>
        <p:nvPicPr>
          <p:cNvPr id="2050" name="Picture 2" descr="PEPTIDE-BOND-FIGUR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2492896"/>
            <a:ext cx="4235728" cy="32403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611560" y="2559048"/>
            <a:ext cx="43924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Ο 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πεπτιδικός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δεσμός δημιουργείται μεταξύ δύο αμινοξέων με συμπύκνω­ση των αμινοξέων και απόσπαση ενός μορίου νερού που προέρχεται από το υδροξύλιο της 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καρβοξυλομάδας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του ενός 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αμινοξέος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και το ένα υδρογόνο της 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αμινομάδας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ενός άλλου 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αμινοξέος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  <p:sp>
        <p:nvSpPr>
          <p:cNvPr id="7" name="Rectangle 11"/>
          <p:cNvSpPr/>
          <p:nvPr/>
        </p:nvSpPr>
        <p:spPr>
          <a:xfrm>
            <a:off x="5303580" y="5730422"/>
            <a:ext cx="3348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PEPTIDE-BOND-FIGURE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Protein Chemist"/>
              </a:rPr>
              <a:t>Protein Chemist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διαθέσιμο με άδεια </a:t>
            </a:r>
            <a:r>
              <a:rPr lang="en-US" sz="1200" dirty="0">
                <a:latin typeface="+mn-lt"/>
                <a:hlinkClick r:id="rId6"/>
              </a:rPr>
              <a:t>CC BY-SA 3.0</a:t>
            </a:r>
            <a:endParaRPr lang="en-US" sz="1200" dirty="0">
              <a:latin typeface="+mn-lt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760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676456" cy="1008112"/>
          </a:xfrm>
        </p:spPr>
        <p:txBody>
          <a:bodyPr>
            <a:noAutofit/>
          </a:bodyPr>
          <a:lstStyle/>
          <a:p>
            <a:r>
              <a:rPr lang="el-GR" dirty="0"/>
              <a:t>Κληρονομικές νόσοι του μεταβολισμού των </a:t>
            </a:r>
            <a:r>
              <a:rPr lang="el-GR" dirty="0" smtClean="0"/>
              <a:t>αμινοξέων </a:t>
            </a:r>
            <a:r>
              <a:rPr lang="el-GR" sz="3000" b="0" dirty="0" smtClean="0"/>
              <a:t>4/4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484784"/>
            <a:ext cx="8352928" cy="5328592"/>
          </a:xfrm>
        </p:spPr>
        <p:txBody>
          <a:bodyPr>
            <a:normAutofit/>
          </a:bodyPr>
          <a:lstStyle/>
          <a:p>
            <a:pPr marL="355600" indent="0">
              <a:lnSpc>
                <a:spcPct val="120000"/>
              </a:lnSpc>
              <a:buNone/>
            </a:pPr>
            <a:r>
              <a:rPr lang="el-GR" sz="2200" b="1" dirty="0" smtClean="0"/>
              <a:t>Αλκαπτονουρία </a:t>
            </a:r>
            <a:r>
              <a:rPr lang="el-GR" sz="2200" dirty="0" smtClean="0"/>
              <a:t>(συνέχεια) </a:t>
            </a:r>
          </a:p>
          <a:p>
            <a:pPr marL="355600" indent="0">
              <a:lnSpc>
                <a:spcPct val="120000"/>
              </a:lnSpc>
              <a:buNone/>
            </a:pPr>
            <a:r>
              <a:rPr lang="el-GR" sz="2200" dirty="0" smtClean="0"/>
              <a:t>Νόσος ούρων </a:t>
            </a:r>
            <a:r>
              <a:rPr lang="el-GR" sz="2200" dirty="0"/>
              <a:t>με οσμή </a:t>
            </a:r>
            <a:r>
              <a:rPr lang="el-GR" sz="2200" dirty="0" err="1"/>
              <a:t>σφενδάμου</a:t>
            </a:r>
            <a:r>
              <a:rPr lang="el-GR" sz="2200" dirty="0"/>
              <a:t>. Οφείλεται σε διαταραχή του μεταβολισμού </a:t>
            </a:r>
            <a:r>
              <a:rPr lang="el-GR" sz="2200" dirty="0" err="1"/>
              <a:t>λευκίνης</a:t>
            </a:r>
            <a:r>
              <a:rPr lang="el-GR" sz="2200" dirty="0"/>
              <a:t> </a:t>
            </a:r>
            <a:r>
              <a:rPr lang="el-GR" sz="2200" dirty="0" err="1"/>
              <a:t>ισολευκίνης</a:t>
            </a:r>
            <a:r>
              <a:rPr lang="el-GR" sz="2200" dirty="0"/>
              <a:t>, </a:t>
            </a:r>
            <a:r>
              <a:rPr lang="el-GR" sz="2200" dirty="0" err="1"/>
              <a:t>βαλίνης</a:t>
            </a:r>
            <a:r>
              <a:rPr lang="el-GR" sz="2200" dirty="0"/>
              <a:t>, σε συχνότητα 1/300000 γεννήσεις, που οδηγεί σε συσσώρευση των αντίστοιχων </a:t>
            </a:r>
            <a:r>
              <a:rPr lang="el-GR" sz="2200" dirty="0" err="1"/>
              <a:t>κετοξέων</a:t>
            </a:r>
            <a:r>
              <a:rPr lang="el-GR" sz="2200" dirty="0"/>
              <a:t> στο αίμα. Χωρίς άμεση θεραπευτική αντιμετώπιση (δίαιτα</a:t>
            </a:r>
            <a:r>
              <a:rPr lang="el-GR" sz="2200" dirty="0" smtClean="0"/>
              <a:t>, χορήγηση </a:t>
            </a:r>
            <a:r>
              <a:rPr lang="el-GR" sz="2200" dirty="0" err="1"/>
              <a:t>πυροφωσφορικής</a:t>
            </a:r>
            <a:r>
              <a:rPr lang="el-GR" sz="2200" dirty="0"/>
              <a:t> θειαμίνης),  μπορεί να οδηγήσει σε φυσική και διανοητική καθυστέρηση του νεογέννητου και σε διακριτή οσμή </a:t>
            </a:r>
            <a:r>
              <a:rPr lang="el-GR" sz="2200" dirty="0" err="1"/>
              <a:t>σιροπίου</a:t>
            </a:r>
            <a:r>
              <a:rPr lang="el-GR" sz="2200" dirty="0"/>
              <a:t> </a:t>
            </a:r>
            <a:r>
              <a:rPr lang="el-GR" sz="2200" dirty="0" err="1"/>
              <a:t>σφενδάμου</a:t>
            </a:r>
            <a:r>
              <a:rPr lang="el-GR" sz="2200" dirty="0"/>
              <a:t> στα ούρα</a:t>
            </a:r>
            <a:r>
              <a:rPr lang="el-GR" sz="2200" dirty="0" smtClean="0"/>
              <a:t>.</a:t>
            </a:r>
            <a:endParaRPr lang="el-GR" sz="22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290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332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081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Γεώργιος </a:t>
            </a:r>
            <a:r>
              <a:rPr lang="el-GR" sz="2000" dirty="0" err="1" smtClean="0"/>
              <a:t>Καρίκας</a:t>
            </a:r>
            <a:r>
              <a:rPr lang="el-GR" sz="2000" dirty="0" smtClean="0"/>
              <a:t> 2014. Γεώργιος </a:t>
            </a:r>
            <a:r>
              <a:rPr lang="el-GR" sz="2000" dirty="0" err="1" smtClean="0"/>
              <a:t>Καρίκας</a:t>
            </a:r>
            <a:r>
              <a:rPr lang="el-GR" sz="2000" dirty="0" smtClean="0"/>
              <a:t>. «Βιοχημεία (Θ). Ενότητα </a:t>
            </a:r>
            <a:r>
              <a:rPr lang="en-US" sz="2000" dirty="0" smtClean="0"/>
              <a:t>3:</a:t>
            </a:r>
            <a:r>
              <a:rPr lang="el-GR" sz="2000" dirty="0" smtClean="0"/>
              <a:t> Βιοχημεία αμινοξέων».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57777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creativecommons.org/licenses/</a:t>
            </a:r>
            <a:r>
              <a:rPr lang="en-US" smtClean="0">
                <a:solidFill>
                  <a:prstClr val="black"/>
                </a:solidFill>
                <a:latin typeface="Calibri"/>
              </a:rPr>
              <a:t>by</a:t>
            </a:r>
            <a:r>
              <a:rPr lang="el-GR" smtClean="0">
                <a:solidFill>
                  <a:prstClr val="black"/>
                </a:solidFill>
                <a:latin typeface="Calibri"/>
              </a:rPr>
              <a:t>-nc-sa/4.0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361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7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marL="0" indent="0">
              <a:buNone/>
            </a:pPr>
            <a:r>
              <a:rPr lang="el-GR" sz="2400" dirty="0" smtClean="0"/>
              <a:t>μαζί </a:t>
            </a:r>
            <a:r>
              <a:rPr lang="el-GR" sz="2400" dirty="0"/>
              <a:t>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8266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Γενικά </a:t>
            </a:r>
            <a:r>
              <a:rPr lang="el-GR" sz="3000" b="0" dirty="0">
                <a:solidFill>
                  <a:prstClr val="black"/>
                </a:solidFill>
              </a:rPr>
              <a:t>4</a:t>
            </a:r>
            <a:r>
              <a:rPr lang="el-GR" sz="3000" b="0" dirty="0" smtClean="0">
                <a:solidFill>
                  <a:prstClr val="black"/>
                </a:solidFill>
              </a:rPr>
              <a:t>/6</a:t>
            </a:r>
            <a:r>
              <a:rPr lang="el-GR" dirty="0" smtClean="0">
                <a:solidFill>
                  <a:prstClr val="black"/>
                </a:solidFill>
              </a:rPr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Όπως όλοι οι </a:t>
            </a:r>
            <a:r>
              <a:rPr lang="el-GR" dirty="0" err="1"/>
              <a:t>αμιδικοί</a:t>
            </a:r>
            <a:r>
              <a:rPr lang="el-GR" dirty="0"/>
              <a:t> δεσμοί, έτσι και ο </a:t>
            </a:r>
            <a:r>
              <a:rPr lang="el-GR" dirty="0" err="1"/>
              <a:t>πεπτιδικός</a:t>
            </a:r>
            <a:r>
              <a:rPr lang="el-GR" dirty="0"/>
              <a:t>, σταθεροποιείται, λόγω </a:t>
            </a:r>
            <a:r>
              <a:rPr lang="el-GR" dirty="0" err="1"/>
              <a:t>μεσομέρειας</a:t>
            </a:r>
            <a:r>
              <a:rPr lang="el-GR" dirty="0"/>
              <a:t> και είναι ως εκ τούτου επίπεδος. </a:t>
            </a:r>
            <a:r>
              <a:rPr lang="el-GR" dirty="0" smtClean="0"/>
              <a:t>Έχει </a:t>
            </a:r>
            <a:r>
              <a:rPr lang="el-GR" dirty="0"/>
              <a:t>επίσης χαρακτήρα διπλού δεσμού και είναι άκαμπτος. Μια περιστροφή γύρω από τον C-N είναι δυνατή μόνο με προσφορά ενέργειας. Η </a:t>
            </a:r>
            <a:r>
              <a:rPr lang="el-GR" b="1" dirty="0" err="1"/>
              <a:t>ημιακαμψία</a:t>
            </a:r>
            <a:r>
              <a:rPr lang="el-GR" b="1" dirty="0"/>
              <a:t> του </a:t>
            </a:r>
            <a:r>
              <a:rPr lang="el-GR" b="1" dirty="0" err="1"/>
              <a:t>πεπτιδικού</a:t>
            </a:r>
            <a:r>
              <a:rPr lang="el-GR" b="1" dirty="0"/>
              <a:t> δεσμού </a:t>
            </a:r>
            <a:r>
              <a:rPr lang="el-GR" dirty="0"/>
              <a:t>επηρεάζει σημαντικά το τρόπο αναδίπλωσης των πεπτιδίων και </a:t>
            </a:r>
            <a:r>
              <a:rPr lang="el-GR" dirty="0" smtClean="0"/>
              <a:t>πρωτεϊνών, </a:t>
            </a:r>
            <a:r>
              <a:rPr lang="el-GR" dirty="0"/>
              <a:t>που προκύπτουν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804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Γενικά </a:t>
            </a:r>
            <a:r>
              <a:rPr lang="el-GR" sz="3000" b="0" dirty="0">
                <a:solidFill>
                  <a:prstClr val="black"/>
                </a:solidFill>
              </a:rPr>
              <a:t>5</a:t>
            </a:r>
            <a:r>
              <a:rPr lang="el-GR" sz="3000" b="0" dirty="0" smtClean="0">
                <a:solidFill>
                  <a:prstClr val="black"/>
                </a:solidFill>
              </a:rPr>
              <a:t>/6</a:t>
            </a:r>
            <a:r>
              <a:rPr lang="el-GR" dirty="0" smtClean="0">
                <a:solidFill>
                  <a:prstClr val="black"/>
                </a:solidFill>
              </a:rPr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 </a:t>
            </a:r>
            <a:r>
              <a:rPr lang="el-GR" dirty="0" err="1"/>
              <a:t>πεπτιδικός</a:t>
            </a:r>
            <a:r>
              <a:rPr lang="el-GR" dirty="0"/>
              <a:t> δεσμός λύεται κάτω από κατάλληλες συνθήκες, οπότε με την προσθήκη ενός μορίου νερού το υδροξύλιο και το υδρογόνο επανέρχονται αντί­στοιχα στο </a:t>
            </a:r>
            <a:r>
              <a:rPr lang="el-GR" dirty="0" err="1"/>
              <a:t>καρβοξύλιο</a:t>
            </a:r>
            <a:r>
              <a:rPr lang="el-GR" dirty="0"/>
              <a:t> και στην </a:t>
            </a:r>
            <a:r>
              <a:rPr lang="el-GR" dirty="0" err="1"/>
              <a:t>αμινομάδα</a:t>
            </a:r>
            <a:r>
              <a:rPr lang="el-GR" dirty="0"/>
              <a:t> από όπου και αποσπάστηκαν. Η λύση αυτή του </a:t>
            </a:r>
            <a:r>
              <a:rPr lang="el-GR" dirty="0" err="1"/>
              <a:t>πεπτιδικού</a:t>
            </a:r>
            <a:r>
              <a:rPr lang="el-GR" dirty="0"/>
              <a:t> δεσμού, η </a:t>
            </a:r>
            <a:r>
              <a:rPr lang="el-GR" b="1" dirty="0"/>
              <a:t>υδρόλυση</a:t>
            </a:r>
            <a:r>
              <a:rPr lang="el-GR" b="1" i="1" dirty="0"/>
              <a:t>,</a:t>
            </a:r>
            <a:r>
              <a:rPr lang="el-GR" b="1" dirty="0"/>
              <a:t> </a:t>
            </a:r>
            <a:r>
              <a:rPr lang="el-GR" dirty="0"/>
              <a:t>γίνεται στον βιολογικό κόσμο με τη δράση κυρίως ενζύμων και γενικά με την επίδραση αραιών διαλυμάτων οξέων ή βάσεων.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637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Γενικά </a:t>
            </a:r>
            <a:r>
              <a:rPr lang="el-GR" sz="3000" b="0" dirty="0" smtClean="0">
                <a:solidFill>
                  <a:prstClr val="black"/>
                </a:solidFill>
              </a:rPr>
              <a:t>6/6</a:t>
            </a:r>
            <a:r>
              <a:rPr lang="el-GR" dirty="0" smtClean="0">
                <a:solidFill>
                  <a:prstClr val="black"/>
                </a:solidFill>
              </a:rPr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</a:t>
            </a:r>
            <a:r>
              <a:rPr lang="el-GR" b="1" dirty="0"/>
              <a:t>ονοματολογία</a:t>
            </a:r>
            <a:r>
              <a:rPr lang="el-GR" dirty="0"/>
              <a:t> των πεπτιδίων προέρχεται από τα ονόματα των αμινοξέων που τα αποτελούν και από τη σειρά με την οποία είναι αυτά συνδεμένα στο μόριο του </a:t>
            </a:r>
            <a:r>
              <a:rPr lang="el-GR" dirty="0" smtClean="0"/>
              <a:t>πεπτιδίου.</a:t>
            </a:r>
          </a:p>
          <a:p>
            <a:pPr marL="355600" indent="0">
              <a:buNone/>
            </a:pPr>
            <a:r>
              <a:rPr lang="el-GR" dirty="0" smtClean="0"/>
              <a:t>Στη </a:t>
            </a:r>
            <a:r>
              <a:rPr lang="el-GR" dirty="0"/>
              <a:t>ρίζα του ονόματος του </a:t>
            </a:r>
            <a:r>
              <a:rPr lang="el-GR" dirty="0" err="1"/>
              <a:t>αμινοξέος</a:t>
            </a:r>
            <a:r>
              <a:rPr lang="el-GR" dirty="0"/>
              <a:t> μπαίνει η κατάληξη -υλ εκτός από το όνομα του τελευταίου </a:t>
            </a:r>
            <a:r>
              <a:rPr lang="el-GR" dirty="0" err="1"/>
              <a:t>αμινοξέος</a:t>
            </a:r>
            <a:r>
              <a:rPr lang="el-GR" dirty="0"/>
              <a:t> που παραμένει</a:t>
            </a:r>
            <a:r>
              <a:rPr lang="el-GR" b="1" dirty="0"/>
              <a:t> </a:t>
            </a:r>
            <a:r>
              <a:rPr lang="el-GR" dirty="0"/>
              <a:t>αυτούσιο π.χ. στο </a:t>
            </a:r>
            <a:r>
              <a:rPr lang="el-GR" dirty="0" err="1"/>
              <a:t>τετραπεπτίδιο</a:t>
            </a:r>
            <a:r>
              <a:rPr lang="el-GR" dirty="0"/>
              <a:t> </a:t>
            </a:r>
            <a:r>
              <a:rPr lang="el-GR" dirty="0" err="1" smtClean="0"/>
              <a:t>αλανυλ</a:t>
            </a:r>
            <a:r>
              <a:rPr lang="el-GR" dirty="0" smtClean="0"/>
              <a:t>-</a:t>
            </a:r>
            <a:r>
              <a:rPr lang="el-GR" dirty="0" err="1" smtClean="0"/>
              <a:t>γλυκυλ</a:t>
            </a:r>
            <a:r>
              <a:rPr lang="el-GR" dirty="0" smtClean="0"/>
              <a:t>-</a:t>
            </a:r>
            <a:r>
              <a:rPr lang="el-GR" dirty="0" err="1" smtClean="0"/>
              <a:t>τυροσυλ</a:t>
            </a:r>
            <a:r>
              <a:rPr lang="el-GR" dirty="0" smtClean="0"/>
              <a:t>-</a:t>
            </a:r>
            <a:r>
              <a:rPr lang="el-GR" dirty="0" err="1" smtClean="0"/>
              <a:t>βαλίνη</a:t>
            </a:r>
            <a:r>
              <a:rPr lang="el-GR" dirty="0"/>
              <a:t>.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241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Είδη </a:t>
            </a:r>
            <a:r>
              <a:rPr lang="el-GR" dirty="0" smtClean="0"/>
              <a:t>αμινοξέων </a:t>
            </a:r>
            <a:r>
              <a:rPr lang="el-GR" sz="3000" b="0" dirty="0" smtClean="0"/>
              <a:t>1/7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dirty="0"/>
              <a:t>Τα ΑΟ ταξινομούνται ανάλογα με την </a:t>
            </a:r>
            <a:r>
              <a:rPr lang="el-GR" b="1" dirty="0"/>
              <a:t>πολικότητα</a:t>
            </a:r>
            <a:r>
              <a:rPr lang="el-GR" dirty="0"/>
              <a:t> του υπολείμματος (ρίζα R), στις εξής κατηγορίες (σε παρένθεση η κύρια βιολογική τους δράση</a:t>
            </a:r>
            <a:r>
              <a:rPr lang="el-GR" dirty="0" smtClean="0"/>
              <a:t>):</a:t>
            </a:r>
            <a:endParaRPr lang="el-GR" b="1" i="1" dirty="0"/>
          </a:p>
          <a:p>
            <a:pPr marL="514350" indent="-514350">
              <a:buFont typeface="+mj-lt"/>
              <a:buAutoNum type="romanUcPeriod"/>
            </a:pPr>
            <a:r>
              <a:rPr lang="el-GR" b="1" dirty="0" smtClean="0"/>
              <a:t>ΑΟ </a:t>
            </a:r>
            <a:r>
              <a:rPr lang="el-GR" b="1" dirty="0"/>
              <a:t>με </a:t>
            </a:r>
            <a:r>
              <a:rPr lang="el-GR" b="1" dirty="0" err="1"/>
              <a:t>άπολες</a:t>
            </a:r>
            <a:r>
              <a:rPr lang="el-GR" b="1" dirty="0"/>
              <a:t> R -(CH</a:t>
            </a:r>
            <a:r>
              <a:rPr lang="el-GR" b="1" baseline="-25000" dirty="0"/>
              <a:t>2</a:t>
            </a:r>
            <a:r>
              <a:rPr lang="el-GR" b="1" dirty="0"/>
              <a:t>)v -CH</a:t>
            </a:r>
            <a:r>
              <a:rPr lang="el-GR" b="1" baseline="-25000" dirty="0"/>
              <a:t>3</a:t>
            </a:r>
            <a:endParaRPr lang="el-GR" b="1" i="1" dirty="0"/>
          </a:p>
          <a:p>
            <a:pPr marL="544513" indent="-457200">
              <a:buFont typeface="+mj-lt"/>
              <a:buAutoNum type="arabicPeriod"/>
            </a:pPr>
            <a:r>
              <a:rPr lang="el-GR" b="1" dirty="0" err="1"/>
              <a:t>Αλανίνη</a:t>
            </a:r>
            <a:r>
              <a:rPr lang="el-GR" dirty="0"/>
              <a:t> (υπόστρωμα της </a:t>
            </a:r>
            <a:r>
              <a:rPr lang="el-GR" dirty="0" err="1"/>
              <a:t>αμινοτρανφεράσης</a:t>
            </a:r>
            <a:r>
              <a:rPr lang="el-GR" dirty="0"/>
              <a:t>, </a:t>
            </a:r>
            <a:r>
              <a:rPr lang="en-US" dirty="0"/>
              <a:t>ALT</a:t>
            </a:r>
            <a:r>
              <a:rPr lang="el-GR" dirty="0"/>
              <a:t>), </a:t>
            </a:r>
          </a:p>
          <a:p>
            <a:pPr marL="544513" indent="-457200">
              <a:buFont typeface="+mj-lt"/>
              <a:buAutoNum type="arabicPeriod"/>
            </a:pPr>
            <a:r>
              <a:rPr lang="el-GR" b="1" dirty="0" err="1"/>
              <a:t>Βαλίνη</a:t>
            </a:r>
            <a:r>
              <a:rPr lang="el-GR" dirty="0"/>
              <a:t>, (απαραίτητο =Α)</a:t>
            </a:r>
          </a:p>
          <a:p>
            <a:pPr marL="544513" indent="-457200">
              <a:buFont typeface="+mj-lt"/>
              <a:buAutoNum type="arabicPeriod"/>
            </a:pPr>
            <a:r>
              <a:rPr lang="el-GR" b="1" dirty="0" err="1"/>
              <a:t>Λευκίνη</a:t>
            </a:r>
            <a:r>
              <a:rPr lang="el-GR" dirty="0"/>
              <a:t>, (Α) </a:t>
            </a:r>
          </a:p>
          <a:p>
            <a:pPr marL="544513" indent="-457200">
              <a:buFont typeface="+mj-lt"/>
              <a:buAutoNum type="arabicPeriod"/>
            </a:pPr>
            <a:r>
              <a:rPr lang="el-GR" b="1" dirty="0" err="1"/>
              <a:t>Ισολευκίνη</a:t>
            </a:r>
            <a:r>
              <a:rPr lang="el-GR" dirty="0"/>
              <a:t>, (Α)</a:t>
            </a:r>
          </a:p>
          <a:p>
            <a:pPr marL="544513" indent="-457200">
              <a:buFont typeface="+mj-lt"/>
              <a:buAutoNum type="arabicPeriod"/>
            </a:pPr>
            <a:r>
              <a:rPr lang="el-GR" b="1" dirty="0" err="1"/>
              <a:t>Προλίνη</a:t>
            </a:r>
            <a:r>
              <a:rPr lang="el-GR" dirty="0"/>
              <a:t> (συστατικό κολλαγόνου, </a:t>
            </a:r>
            <a:r>
              <a:rPr lang="el-GR" dirty="0" err="1"/>
              <a:t>ελαστίνης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26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Είδη αμινοξέων </a:t>
            </a:r>
            <a:r>
              <a:rPr lang="el-GR" sz="3000" b="0" dirty="0" smtClean="0">
                <a:solidFill>
                  <a:prstClr val="black"/>
                </a:solidFill>
              </a:rPr>
              <a:t>2/7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268760"/>
            <a:ext cx="6120680" cy="496855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el-GR" b="1" dirty="0" err="1" smtClean="0"/>
              <a:t>Φαινυλαλανίνη</a:t>
            </a:r>
            <a:r>
              <a:rPr lang="el-GR" b="1" dirty="0" smtClean="0"/>
              <a:t>:</a:t>
            </a:r>
            <a:endParaRPr lang="el-GR" dirty="0"/>
          </a:p>
          <a:p>
            <a:pPr marL="444500" indent="0">
              <a:spcBef>
                <a:spcPts val="0"/>
              </a:spcBef>
              <a:buNone/>
            </a:pPr>
            <a:r>
              <a:rPr lang="el-GR" dirty="0" smtClean="0"/>
              <a:t>(</a:t>
            </a:r>
            <a:r>
              <a:rPr lang="el-GR" dirty="0"/>
              <a:t>Α, αυξημένο στη </a:t>
            </a:r>
            <a:r>
              <a:rPr lang="el-GR" dirty="0" err="1"/>
              <a:t>φαινυλοκετονουρία</a:t>
            </a:r>
            <a:r>
              <a:rPr lang="el-GR" dirty="0"/>
              <a:t>)  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l-GR" b="1" dirty="0" err="1"/>
              <a:t>Τρυπτοφάνη</a:t>
            </a:r>
            <a:r>
              <a:rPr lang="el-GR" b="1" dirty="0" smtClean="0"/>
              <a:t>:</a:t>
            </a:r>
            <a:endParaRPr lang="el-GR" dirty="0"/>
          </a:p>
          <a:p>
            <a:pPr marL="444500" indent="0">
              <a:spcBef>
                <a:spcPts val="0"/>
              </a:spcBef>
              <a:buNone/>
            </a:pPr>
            <a:r>
              <a:rPr lang="el-GR" dirty="0" smtClean="0"/>
              <a:t>(</a:t>
            </a:r>
            <a:r>
              <a:rPr lang="el-GR" dirty="0"/>
              <a:t>Α, πρόδρομη ουσία </a:t>
            </a:r>
            <a:r>
              <a:rPr lang="el-GR" dirty="0" err="1"/>
              <a:t>σεροτονίνης</a:t>
            </a:r>
            <a:r>
              <a:rPr lang="el-GR" dirty="0"/>
              <a:t>, </a:t>
            </a:r>
            <a:r>
              <a:rPr lang="el-GR" dirty="0" err="1"/>
              <a:t>μελατονίνης</a:t>
            </a:r>
            <a:r>
              <a:rPr lang="el-GR" dirty="0"/>
              <a:t>, μεταβολίτες της είναι αυξημένοι σε καρκίνο</a:t>
            </a:r>
            <a:r>
              <a:rPr lang="el-GR" dirty="0" smtClean="0"/>
              <a:t>)</a:t>
            </a:r>
            <a:endParaRPr lang="el-GR" dirty="0"/>
          </a:p>
          <a:p>
            <a:pPr marL="457200" indent="-457200">
              <a:buFont typeface="+mj-lt"/>
              <a:buAutoNum type="arabicPeriod" startAt="8"/>
            </a:pPr>
            <a:r>
              <a:rPr lang="el-GR" b="1" dirty="0" err="1"/>
              <a:t>Μεθειονίνη</a:t>
            </a:r>
            <a:r>
              <a:rPr lang="el-GR" b="1" dirty="0" smtClean="0"/>
              <a:t>:</a:t>
            </a:r>
            <a:endParaRPr lang="el-GR" dirty="0"/>
          </a:p>
          <a:p>
            <a:pPr marL="444500" indent="0">
              <a:spcBef>
                <a:spcPts val="0"/>
              </a:spcBef>
              <a:buNone/>
            </a:pPr>
            <a:r>
              <a:rPr lang="el-GR" dirty="0" smtClean="0"/>
              <a:t>(</a:t>
            </a:r>
            <a:r>
              <a:rPr lang="en-US" dirty="0"/>
              <a:t>CH</a:t>
            </a:r>
            <a:r>
              <a:rPr lang="el-GR" baseline="-25000" dirty="0"/>
              <a:t>3</a:t>
            </a:r>
            <a:r>
              <a:rPr lang="el-GR" dirty="0"/>
              <a:t>-</a:t>
            </a:r>
            <a:r>
              <a:rPr lang="en-US" dirty="0"/>
              <a:t>S</a:t>
            </a:r>
            <a:r>
              <a:rPr lang="el-GR" dirty="0"/>
              <a:t>-</a:t>
            </a:r>
            <a:r>
              <a:rPr lang="en-US" dirty="0"/>
              <a:t>CH</a:t>
            </a:r>
            <a:r>
              <a:rPr lang="el-GR" baseline="-25000" dirty="0"/>
              <a:t>2</a:t>
            </a:r>
            <a:r>
              <a:rPr lang="el-GR" dirty="0"/>
              <a:t>-</a:t>
            </a:r>
            <a:r>
              <a:rPr lang="en-US" dirty="0"/>
              <a:t>CH</a:t>
            </a:r>
            <a:r>
              <a:rPr lang="el-GR" baseline="-25000" dirty="0"/>
              <a:t>2</a:t>
            </a:r>
            <a:r>
              <a:rPr lang="el-GR" dirty="0"/>
              <a:t>-) (Α, μεταφορά </a:t>
            </a:r>
            <a:r>
              <a:rPr lang="el-GR" dirty="0" err="1"/>
              <a:t>μεθυλομάδων</a:t>
            </a:r>
            <a:r>
              <a:rPr lang="el-GR" dirty="0"/>
              <a:t>, προμηθευτής θείου</a:t>
            </a:r>
            <a:r>
              <a:rPr lang="el-GR" dirty="0" smtClean="0"/>
              <a:t>)</a:t>
            </a:r>
            <a:endParaRPr lang="el-GR" dirty="0"/>
          </a:p>
        </p:txBody>
      </p:sp>
      <p:pic>
        <p:nvPicPr>
          <p:cNvPr id="3074" name="Picture 2" descr="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1340768"/>
            <a:ext cx="1896211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5096" y="2564904"/>
            <a:ext cx="2248491" cy="154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158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_template">
  <a:themeElements>
    <a:clrScheme name="Προσαρμοσμένο 1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Προσαρμοσμένο 1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</Template>
  <TotalTime>272</TotalTime>
  <Words>3044</Words>
  <Application>Microsoft Office PowerPoint</Application>
  <PresentationFormat>Προβολή στην οθόνη (4:3)</PresentationFormat>
  <Paragraphs>283</Paragraphs>
  <Slides>47</Slides>
  <Notes>10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47</vt:i4>
      </vt:variant>
    </vt:vector>
  </HeadingPairs>
  <TitlesOfParts>
    <vt:vector size="51" baseType="lpstr">
      <vt:lpstr>OC_template</vt:lpstr>
      <vt:lpstr>1_OC_template_updated</vt:lpstr>
      <vt:lpstr>2_OC_template_updated</vt:lpstr>
      <vt:lpstr>OC_template_updated</vt:lpstr>
      <vt:lpstr>Βιοχημεία (Θ) </vt:lpstr>
      <vt:lpstr>Γενικά 1/6 </vt:lpstr>
      <vt:lpstr>Γενικά 2/6 </vt:lpstr>
      <vt:lpstr>Γενικά 3/6 </vt:lpstr>
      <vt:lpstr>Γενικά 4/6 </vt:lpstr>
      <vt:lpstr>Γενικά 5/6 </vt:lpstr>
      <vt:lpstr>Γενικά 6/6 </vt:lpstr>
      <vt:lpstr>Είδη αμινοξέων 1/7</vt:lpstr>
      <vt:lpstr>Είδη αμινοξέων 2/7</vt:lpstr>
      <vt:lpstr>Είδη αμινοξέων 3/7</vt:lpstr>
      <vt:lpstr>Είδη αμινοξέων 4/7</vt:lpstr>
      <vt:lpstr>Είδη αμινοξέων 5/7</vt:lpstr>
      <vt:lpstr>Είδη αμινοξέων 6/7</vt:lpstr>
      <vt:lpstr>Είδη αμινοξέων 7/7</vt:lpstr>
      <vt:lpstr>Στερεοχημεία αμινοξέων-Ισομέρεια 1/2 </vt:lpstr>
      <vt:lpstr>Στερεοχημεία αμινοξέων-Ισομέρεια 2/2</vt:lpstr>
      <vt:lpstr>Αναπαράσταση εναντιομερών αλανίνης</vt:lpstr>
      <vt:lpstr>Κανόνες για τον καθορισμό της  D και L μορφής 1/2</vt:lpstr>
      <vt:lpstr>Κανόνες για τον καθορισμό της  D και L μορφής 2/2</vt:lpstr>
      <vt:lpstr>Όξινες και βασικές ιδιότητες των αμινοξέων (αμφολύτες) 1/4</vt:lpstr>
      <vt:lpstr>Όξινες και βασικές ιδιότητες των αμινοξέων (αμφολύτες) 2/4</vt:lpstr>
      <vt:lpstr>Όξινες και βασικές ιδιότητες των αμινοξέων (αμφολύτες) 3/4</vt:lpstr>
      <vt:lpstr>Όξινες και βασικές ιδιότητες των αμινοξέων (αμφολύτες) 4/4</vt:lpstr>
      <vt:lpstr>Ισοηλεκτρικό σημείο (pI) 1/3</vt:lpstr>
      <vt:lpstr>Ισοηλεκτρικό σημείο (pI) 2/3</vt:lpstr>
      <vt:lpstr>Ισοηλεκτρικό σημείο (pI) 3/3</vt:lpstr>
      <vt:lpstr>Φυσικές ιδιότητες αμινοξέων 1/2</vt:lpstr>
      <vt:lpstr>Φυσικές ιδιότητες αμινοξέων 2/2</vt:lpstr>
      <vt:lpstr>Χημικές ιδιότητες αμινοξέων</vt:lpstr>
      <vt:lpstr>Βιολογική σημασία των αμινοξέων 1/2</vt:lpstr>
      <vt:lpstr>Παραδείγματα παραγώγων αμινοξέων 1/5</vt:lpstr>
      <vt:lpstr>Παραδείγματα παραγώγων αμινοξέων 2/5</vt:lpstr>
      <vt:lpstr>Παραδείγματα παραγώγων αμινοξέων 3/5</vt:lpstr>
      <vt:lpstr>Παραδείγματα παραγώγων αμινοξέων 4/5</vt:lpstr>
      <vt:lpstr>Παραδείγματα παραγώγων αμινοξέων 5/5</vt:lpstr>
      <vt:lpstr>Βιολογική σημασία των αμινοξέων 2/2</vt:lpstr>
      <vt:lpstr>Κληρονομικές νόσοι του μεταβολισμού των αμινοξέων 1/4</vt:lpstr>
      <vt:lpstr>Κληρονομικές νόσοι του μεταβολισμού των αμινοξέων 2/4</vt:lpstr>
      <vt:lpstr>Κληρονομικές νόσοι του μεταβολισμού των αμινοξέων 3/4</vt:lpstr>
      <vt:lpstr>Κληρονομικές νόσοι του μεταβολισμού των αμινοξέων 4/4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Βιοχημεία</dc:title>
  <dc:creator>opencourses@teiath.gr</dc:creator>
  <cp:lastModifiedBy>natasakar new</cp:lastModifiedBy>
  <cp:revision>32</cp:revision>
  <dcterms:created xsi:type="dcterms:W3CDTF">2014-06-12T09:00:11Z</dcterms:created>
  <dcterms:modified xsi:type="dcterms:W3CDTF">2015-03-13T14:01:57Z</dcterms:modified>
</cp:coreProperties>
</file>