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1" r:id="rId3"/>
  </p:sldMasterIdLst>
  <p:notesMasterIdLst>
    <p:notesMasterId r:id="rId33"/>
  </p:notesMasterIdLst>
  <p:handoutMasterIdLst>
    <p:handoutMasterId r:id="rId34"/>
  </p:handoutMasterIdLst>
  <p:sldIdLst>
    <p:sldId id="289" r:id="rId4"/>
    <p:sldId id="256" r:id="rId5"/>
    <p:sldId id="323" r:id="rId6"/>
    <p:sldId id="261" r:id="rId7"/>
    <p:sldId id="263" r:id="rId8"/>
    <p:sldId id="264" r:id="rId9"/>
    <p:sldId id="265" r:id="rId10"/>
    <p:sldId id="267" r:id="rId11"/>
    <p:sldId id="266" r:id="rId12"/>
    <p:sldId id="268" r:id="rId13"/>
    <p:sldId id="269" r:id="rId14"/>
    <p:sldId id="271" r:id="rId15"/>
    <p:sldId id="273" r:id="rId16"/>
    <p:sldId id="291" r:id="rId17"/>
    <p:sldId id="274" r:id="rId18"/>
    <p:sldId id="324" r:id="rId19"/>
    <p:sldId id="276" r:id="rId20"/>
    <p:sldId id="326" r:id="rId21"/>
    <p:sldId id="325" r:id="rId22"/>
    <p:sldId id="327" r:id="rId23"/>
    <p:sldId id="277" r:id="rId24"/>
    <p:sldId id="278" r:id="rId25"/>
    <p:sldId id="282" r:id="rId26"/>
    <p:sldId id="283" r:id="rId27"/>
    <p:sldId id="284" r:id="rId28"/>
    <p:sldId id="285" r:id="rId29"/>
    <p:sldId id="286" r:id="rId30"/>
    <p:sldId id="287" r:id="rId31"/>
    <p:sldId id="288" r:id="rId32"/>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FE8070E4-DD2D-4A8D-B5DC-B8BB3A2F9EAE}" type="datetimeFigureOut">
              <a:rPr lang="el-GR" smtClean="0"/>
              <a:t>25/6/2016</a:t>
            </a:fld>
            <a:endParaRPr lang="el-GR"/>
          </a:p>
        </p:txBody>
      </p:sp>
      <p:sp>
        <p:nvSpPr>
          <p:cNvPr id="4" name="Θέση υποσέλιδου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1D3833B0-CF58-42F7-8003-5D42E00BC698}" type="slidenum">
              <a:rPr lang="el-GR" smtClean="0"/>
              <a:t>‹#›</a:t>
            </a:fld>
            <a:endParaRPr lang="el-GR"/>
          </a:p>
        </p:txBody>
      </p:sp>
    </p:spTree>
    <p:extLst>
      <p:ext uri="{BB962C8B-B14F-4D97-AF65-F5344CB8AC3E}">
        <p14:creationId xmlns:p14="http://schemas.microsoft.com/office/powerpoint/2010/main" val="2147715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7ED77D2-96A7-488B-AA80-0B58F377D221}" type="datetimeFigureOut">
              <a:rPr lang="el-GR" smtClean="0"/>
              <a:t>25/6/2016</a:t>
            </a:fld>
            <a:endParaRPr lang="el-GR"/>
          </a:p>
        </p:txBody>
      </p:sp>
      <p:sp>
        <p:nvSpPr>
          <p:cNvPr id="4" name="Θέση εικόνας διαφάνειας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CCC1879F-DA1B-4C2E-8DAD-F6B8DD5A99B0}" type="slidenum">
              <a:rPr lang="el-GR" smtClean="0"/>
              <a:t>‹#›</a:t>
            </a:fld>
            <a:endParaRPr lang="el-GR"/>
          </a:p>
        </p:txBody>
      </p:sp>
    </p:spTree>
    <p:extLst>
      <p:ext uri="{BB962C8B-B14F-4D97-AF65-F5344CB8AC3E}">
        <p14:creationId xmlns:p14="http://schemas.microsoft.com/office/powerpoint/2010/main" val="3703096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9190" indent="-179190">
              <a:buFont typeface="Arial" pitchFamily="34" charset="0"/>
              <a:buChar char="•"/>
            </a:pPr>
            <a:endParaRPr lang="el-GR" b="0"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23</a:t>
            </a:fld>
            <a:endParaRPr lang="el-GR">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24</a:t>
            </a:fld>
            <a:endParaRPr lang="el-GR">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25</a:t>
            </a:fld>
            <a:endParaRPr lang="el-GR">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26</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28</a:t>
            </a:fld>
            <a:endParaRPr lang="el-GR">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itchFamily="34" charset="0"/>
              <a:buNone/>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29</a:t>
            </a:fld>
            <a:endParaRPr lang="el-GR">
              <a:solidFill>
                <a:prstClr val="black"/>
              </a:solidFill>
            </a:endParaRP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53AA27D-B7CB-44D7-B0F9-C1CC6A963E14}" type="datetime1">
              <a:rPr lang="el-GR" smtClean="0"/>
              <a:t>25/6/2016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2421075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A1A644F-80F2-485B-9508-3415E0166521}" type="datetime1">
              <a:rPr lang="el-GR" smtClean="0"/>
              <a:t>25/6/2016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1401700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FC4E473-64D0-487C-AEAD-841184B9DDDF}" type="datetime1">
              <a:rPr lang="el-GR" smtClean="0"/>
              <a:t>25/6/2016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2415204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72268712-883F-462D-8314-78FE93782C43}" type="datetime1">
              <a:rPr lang="el-GR" smtClean="0">
                <a:solidFill>
                  <a:prstClr val="black">
                    <a:tint val="75000"/>
                  </a:prstClr>
                </a:solidFill>
              </a:rPr>
              <a:t>25/6/2016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1393598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B024BE23-1FA3-4ED7-9827-7DA3A0217BCD}" type="datetime1">
              <a:rPr lang="el-GR" smtClean="0">
                <a:solidFill>
                  <a:prstClr val="black">
                    <a:tint val="75000"/>
                  </a:prstClr>
                </a:solidFill>
              </a:rPr>
              <a:t>25/6/2016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9820807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2EBBEF9-D60F-4DF9-9A43-BBEC179D875E}" type="datetime1">
              <a:rPr lang="el-GR" smtClean="0">
                <a:solidFill>
                  <a:prstClr val="black">
                    <a:tint val="75000"/>
                  </a:prstClr>
                </a:solidFill>
              </a:rPr>
              <a:t>25/6/2016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81926051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0716BF4D-97C1-4BDF-8BBF-4A47637901DF}" type="datetime1">
              <a:rPr lang="el-GR" smtClean="0">
                <a:solidFill>
                  <a:prstClr val="black">
                    <a:tint val="75000"/>
                  </a:prstClr>
                </a:solidFill>
              </a:rPr>
              <a:t>25/6/2016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02904436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CE78045-42C2-45E9-B577-92348D0CF36A}" type="datetime1">
              <a:rPr lang="el-GR" smtClean="0">
                <a:solidFill>
                  <a:prstClr val="black">
                    <a:tint val="75000"/>
                  </a:prstClr>
                </a:solidFill>
              </a:rPr>
              <a:t>25/6/2016</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7897381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DC95536D-4962-4384-A08A-8AF282842D2A}" type="datetime1">
              <a:rPr lang="el-GR" smtClean="0">
                <a:solidFill>
                  <a:prstClr val="black">
                    <a:tint val="75000"/>
                  </a:prstClr>
                </a:solidFill>
              </a:rPr>
              <a:t>25/6/2016</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699780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178C1AC-4EB6-4070-A54E-CE2E586365E4}" type="datetime1">
              <a:rPr lang="el-GR" smtClean="0">
                <a:solidFill>
                  <a:prstClr val="black">
                    <a:tint val="75000"/>
                  </a:prstClr>
                </a:solidFill>
              </a:rPr>
              <a:t>25/6/2016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64940554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AF7F6E-819B-4715-BDEC-81FAD23B76EC}" type="datetime1">
              <a:rPr lang="el-GR" smtClean="0">
                <a:solidFill>
                  <a:prstClr val="black">
                    <a:tint val="75000"/>
                  </a:prstClr>
                </a:solidFill>
              </a:rPr>
              <a:t>25/6/2016</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130781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E64AF29-03B5-41BC-A239-293CE5DF9365}" type="datetime1">
              <a:rPr lang="el-GR" smtClean="0"/>
              <a:t>25/6/2016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4848340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87FB3946-116D-4D31-BE65-DC645703DC3E}" type="datetime1">
              <a:rPr lang="el-GR" smtClean="0">
                <a:solidFill>
                  <a:prstClr val="black">
                    <a:tint val="75000"/>
                  </a:prstClr>
                </a:solidFill>
              </a:rPr>
              <a:t>25/6/2016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9688107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979D12BD-077E-4F9C-A489-8C4F8C8E4269}" type="datetime1">
              <a:rPr lang="el-GR" smtClean="0">
                <a:solidFill>
                  <a:prstClr val="black">
                    <a:tint val="75000"/>
                  </a:prstClr>
                </a:solidFill>
              </a:rPr>
              <a:t>25/6/2016</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6964890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6" name="Slide Number Placeholder 5"/>
          <p:cNvSpPr>
            <a:spLocks noGrp="1"/>
          </p:cNvSpPr>
          <p:nvPr>
            <p:ph type="sldNum" sz="quarter" idx="12"/>
          </p:nvPr>
        </p:nvSpPr>
        <p:spPr>
          <a:xfrm>
            <a:off x="7884368" y="6356350"/>
            <a:ext cx="802432" cy="363599"/>
          </a:xfrm>
          <a:prstGeom prst="rect">
            <a:avLst/>
          </a:prstGeom>
          <a:solidFill>
            <a:srgbClr val="004B82"/>
          </a:solidFill>
        </p:spPr>
        <p:txBody>
          <a:bodyPr/>
          <a:lstStyle>
            <a:lvl1pPr algn="r">
              <a:defRPr>
                <a:solidFill>
                  <a:schemeClr val="bg1"/>
                </a:solidFill>
                <a:latin typeface="+mn-lt"/>
              </a:defRPr>
            </a:lvl1pPr>
          </a:lstStyle>
          <a:p>
            <a:pPr fontAlgn="base">
              <a:spcBef>
                <a:spcPct val="0"/>
              </a:spcBef>
              <a:spcAft>
                <a:spcPct val="0"/>
              </a:spcAft>
              <a:defRPr/>
            </a:pPr>
            <a:fld id="{7E55E3B3-0445-4CFC-BED8-763D4409E61F}" type="slidenum">
              <a:rPr lang="el-GR" smtClean="0">
                <a:solidFill>
                  <a:prstClr val="white"/>
                </a:solidFill>
              </a:rPr>
              <a:pPr fontAlgn="base">
                <a:spcBef>
                  <a:spcPct val="0"/>
                </a:spcBef>
                <a:spcAft>
                  <a:spcPct val="0"/>
                </a:spcAft>
                <a:defRPr/>
              </a:pPr>
              <a:t>‹#›</a:t>
            </a:fld>
            <a:endParaRPr lang="el-GR">
              <a:solidFill>
                <a:prstClr val="white"/>
              </a:solidFill>
            </a:endParaRPr>
          </a:p>
        </p:txBody>
      </p:sp>
      <p:sp>
        <p:nvSpPr>
          <p:cNvPr id="7" name="Rectangle 6"/>
          <p:cNvSpPr/>
          <p:nvPr userDrawn="1"/>
        </p:nvSpPr>
        <p:spPr>
          <a:xfrm>
            <a:off x="3491880" y="6356349"/>
            <a:ext cx="4235495" cy="363600"/>
          </a:xfrm>
          <a:prstGeom prst="rect">
            <a:avLst/>
          </a:prstGeom>
          <a:solidFill>
            <a:srgbClr val="004B82"/>
          </a:solidFill>
        </p:spPr>
        <p:txBody>
          <a:bodyPr wrap="square">
            <a:spAutoFit/>
          </a:bodyPr>
          <a:lstStyle/>
          <a:p>
            <a:pPr fontAlgn="base">
              <a:spcBef>
                <a:spcPct val="0"/>
              </a:spcBef>
              <a:spcAft>
                <a:spcPct val="0"/>
              </a:spcAft>
            </a:pPr>
            <a:r>
              <a:rPr lang="el-GR" sz="1700" dirty="0" smtClean="0">
                <a:solidFill>
                  <a:prstClr val="white"/>
                </a:solidFill>
              </a:rPr>
              <a:t>ΔΙΕΥΘΥΝΣΕΙΣ ΤΟΥ ΠΡΩΤΟΚΟΛΛΟΥ ΔΙΑΔΙΚΤΥΟΥ</a:t>
            </a:r>
            <a:endParaRPr lang="el-GR" sz="1700" dirty="0">
              <a:solidFill>
                <a:prstClr val="white"/>
              </a:solidFill>
            </a:endParaRPr>
          </a:p>
        </p:txBody>
      </p:sp>
    </p:spTree>
    <p:extLst>
      <p:ext uri="{BB962C8B-B14F-4D97-AF65-F5344CB8AC3E}">
        <p14:creationId xmlns:p14="http://schemas.microsoft.com/office/powerpoint/2010/main" val="244697791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EF6BF50F-3917-44CF-A89B-61C11632A73F}" type="datetime1">
              <a:rPr lang="el-GR" smtClean="0">
                <a:solidFill>
                  <a:prstClr val="black"/>
                </a:solidFill>
                <a:latin typeface="Arial" charset="0"/>
              </a:rPr>
              <a:t>25/6/2016</a:t>
            </a:fld>
            <a:endParaRPr lang="el-GR">
              <a:solidFill>
                <a:prstClr val="black"/>
              </a:solidFill>
              <a:latin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42621376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573737C2-9373-4366-9FB1-71DFC1C7A29E}" type="datetime1">
              <a:rPr lang="el-GR" smtClean="0">
                <a:solidFill>
                  <a:prstClr val="black"/>
                </a:solidFill>
                <a:latin typeface="Arial" charset="0"/>
              </a:rPr>
              <a:t>25/6/2016</a:t>
            </a:fld>
            <a:endParaRPr lang="el-GR">
              <a:solidFill>
                <a:prstClr val="black"/>
              </a:solidFill>
              <a:latin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183993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9B7EB688-A8B3-4084-8282-0353F085D5E0}" type="datetime1">
              <a:rPr lang="el-GR" smtClean="0">
                <a:solidFill>
                  <a:prstClr val="black"/>
                </a:solidFill>
                <a:latin typeface="Arial" charset="0"/>
              </a:rPr>
              <a:t>25/6/2016</a:t>
            </a:fld>
            <a:endParaRPr lang="el-GR">
              <a:solidFill>
                <a:prstClr val="black"/>
              </a:solidFill>
              <a:latin typeface="Arial" charset="0"/>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03819807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642ABDE2-F4A0-4590-8621-8FC755BAA088}" type="datetime1">
              <a:rPr lang="el-GR" smtClean="0">
                <a:solidFill>
                  <a:prstClr val="black"/>
                </a:solidFill>
                <a:latin typeface="Arial" charset="0"/>
              </a:rPr>
              <a:t>25/6/2016</a:t>
            </a:fld>
            <a:endParaRPr lang="el-GR">
              <a:solidFill>
                <a:prstClr val="black"/>
              </a:solidFill>
              <a:latin typeface="Arial" charset="0"/>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52721688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E784CD2E-58B1-465C-BB08-1F79CC40E21A}" type="datetime1">
              <a:rPr lang="el-GR" smtClean="0">
                <a:solidFill>
                  <a:prstClr val="black"/>
                </a:solidFill>
                <a:latin typeface="Arial" charset="0"/>
              </a:rPr>
              <a:t>25/6/2016</a:t>
            </a:fld>
            <a:endParaRPr lang="el-GR">
              <a:solidFill>
                <a:prstClr val="black"/>
              </a:solidFill>
              <a:latin typeface="Arial" charset="0"/>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12833369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7C49D56C-68E9-49B2-9950-ABA6E42C6341}" type="datetime1">
              <a:rPr lang="el-GR" smtClean="0">
                <a:solidFill>
                  <a:prstClr val="black"/>
                </a:solidFill>
                <a:latin typeface="Arial" charset="0"/>
              </a:rPr>
              <a:t>25/6/2016</a:t>
            </a:fld>
            <a:endParaRPr lang="el-GR">
              <a:solidFill>
                <a:prstClr val="black"/>
              </a:solidFill>
              <a:latin typeface="Arial" charset="0"/>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102126832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2E59A1D3-494D-4B7B-8398-6A2CD7F1F877}" type="datetime1">
              <a:rPr lang="el-GR" smtClean="0">
                <a:solidFill>
                  <a:prstClr val="black"/>
                </a:solidFill>
                <a:latin typeface="Arial" charset="0"/>
              </a:rPr>
              <a:t>25/6/2016</a:t>
            </a:fld>
            <a:endParaRPr lang="el-GR">
              <a:solidFill>
                <a:prstClr val="black"/>
              </a:solidFill>
              <a:latin typeface="Arial" charset="0"/>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5755827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3EE4955-4BCB-4720-82A3-EE47A6E3EB5C}" type="datetime1">
              <a:rPr lang="el-GR" smtClean="0"/>
              <a:t>25/6/2016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27149475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563EF30D-5350-46AE-B680-130143FAD648}" type="datetime1">
              <a:rPr lang="el-GR" smtClean="0">
                <a:solidFill>
                  <a:prstClr val="black"/>
                </a:solidFill>
                <a:latin typeface="Arial" charset="0"/>
              </a:rPr>
              <a:t>25/6/2016</a:t>
            </a:fld>
            <a:endParaRPr lang="el-GR">
              <a:solidFill>
                <a:prstClr val="black"/>
              </a:solidFill>
              <a:latin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260077266"/>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base">
              <a:spcBef>
                <a:spcPct val="0"/>
              </a:spcBef>
              <a:spcAft>
                <a:spcPct val="0"/>
              </a:spcAft>
              <a:defRPr/>
            </a:pPr>
            <a:fld id="{9198DB53-2873-40B0-A19A-397F24AEDA4D}" type="datetime1">
              <a:rPr lang="el-GR" smtClean="0">
                <a:solidFill>
                  <a:prstClr val="black"/>
                </a:solidFill>
                <a:latin typeface="Arial" charset="0"/>
              </a:rPr>
              <a:t>25/6/2016</a:t>
            </a:fld>
            <a:endParaRPr lang="el-GR">
              <a:solidFill>
                <a:prstClr val="black"/>
              </a:solidFill>
              <a:latin typeface="Arial"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base">
              <a:spcBef>
                <a:spcPct val="0"/>
              </a:spcBef>
              <a:spcAft>
                <a:spcPct val="0"/>
              </a:spcAft>
              <a:defRPr/>
            </a:pPr>
            <a:endParaRPr lang="el-GR">
              <a:solidFill>
                <a:prstClr val="black"/>
              </a:solidFill>
              <a:latin typeface="Arial"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123365946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356350"/>
            <a:ext cx="2133600" cy="365125"/>
          </a:xfrm>
          <a:prstGeom prst="rect">
            <a:avLst/>
          </a:prstGeom>
          <a:ln/>
        </p:spPr>
        <p:txBody>
          <a:bodyPr/>
          <a:lstStyle>
            <a:lvl1pPr>
              <a:defRPr/>
            </a:lvl1pPr>
          </a:lstStyle>
          <a:p>
            <a:pPr fontAlgn="base">
              <a:spcBef>
                <a:spcPct val="0"/>
              </a:spcBef>
              <a:spcAft>
                <a:spcPct val="0"/>
              </a:spcAft>
              <a:defRPr/>
            </a:pPr>
            <a:fld id="{ED7A4AD2-5DB0-4D55-AA1F-4E8EA8765C77}" type="datetime1">
              <a:rPr lang="el-GR" smtClean="0">
                <a:solidFill>
                  <a:prstClr val="black"/>
                </a:solidFill>
                <a:latin typeface="Arial" charset="0"/>
              </a:rPr>
              <a:t>25/6/2016</a:t>
            </a:fld>
            <a:endParaRPr lang="el-GR">
              <a:solidFill>
                <a:prstClr val="black"/>
              </a:solidFill>
              <a:latin typeface="Arial" charset="0"/>
            </a:endParaRPr>
          </a:p>
        </p:txBody>
      </p:sp>
      <p:sp>
        <p:nvSpPr>
          <p:cNvPr id="3" name="Rectangle 5"/>
          <p:cNvSpPr>
            <a:spLocks noGrp="1" noChangeArrowheads="1"/>
          </p:cNvSpPr>
          <p:nvPr>
            <p:ph type="ftr" sz="quarter" idx="11"/>
          </p:nvPr>
        </p:nvSpPr>
        <p:spPr>
          <a:xfrm>
            <a:off x="3124200" y="6356350"/>
            <a:ext cx="2895600" cy="365125"/>
          </a:xfrm>
          <a:prstGeom prst="rect">
            <a:avLst/>
          </a:prstGeom>
          <a:ln/>
        </p:spPr>
        <p:txBody>
          <a:bodyPr/>
          <a:lstStyle>
            <a:lvl1pPr>
              <a:defRPr/>
            </a:lvl1pPr>
          </a:lstStyle>
          <a:p>
            <a:pPr fontAlgn="base">
              <a:spcBef>
                <a:spcPct val="0"/>
              </a:spcBef>
              <a:spcAft>
                <a:spcPct val="0"/>
              </a:spcAft>
              <a:defRPr/>
            </a:pPr>
            <a:endParaRPr lang="el-GR">
              <a:solidFill>
                <a:prstClr val="black"/>
              </a:solidFill>
              <a:latin typeface="Arial" charset="0"/>
            </a:endParaRPr>
          </a:p>
        </p:txBody>
      </p:sp>
      <p:sp>
        <p:nvSpPr>
          <p:cNvPr id="4" name="Rectangle 6"/>
          <p:cNvSpPr>
            <a:spLocks noGrp="1" noChangeArrowheads="1"/>
          </p:cNvSpPr>
          <p:nvPr>
            <p:ph type="sldNum" sz="quarter" idx="12"/>
          </p:nvPr>
        </p:nvSpPr>
        <p:spPr>
          <a:xfrm>
            <a:off x="6553200" y="6356350"/>
            <a:ext cx="2133600" cy="365125"/>
          </a:xfrm>
          <a:prstGeom prst="rect">
            <a:avLst/>
          </a:prstGeom>
          <a:ln/>
        </p:spPr>
        <p:txBody>
          <a:bodyPr/>
          <a:lstStyle>
            <a:lvl1pPr>
              <a:defRPr/>
            </a:lvl1pPr>
          </a:lstStyle>
          <a:p>
            <a:pPr fontAlgn="base">
              <a:spcBef>
                <a:spcPct val="0"/>
              </a:spcBef>
              <a:spcAft>
                <a:spcPct val="0"/>
              </a:spcAft>
              <a:defRPr/>
            </a:pPr>
            <a:fld id="{7F619538-E60B-4485-A912-883356A81C0E}" type="slidenum">
              <a:rPr lang="el-GR">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178673049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n-GB"/>
          </a:p>
        </p:txBody>
      </p:sp>
      <p:sp>
        <p:nvSpPr>
          <p:cNvPr id="3" name="2 - Θέση πίνακα"/>
          <p:cNvSpPr>
            <a:spLocks noGrp="1"/>
          </p:cNvSpPr>
          <p:nvPr>
            <p:ph type="tbl" idx="1"/>
          </p:nvPr>
        </p:nvSpPr>
        <p:spPr>
          <a:xfrm>
            <a:off x="685800" y="1981200"/>
            <a:ext cx="7772400" cy="4114800"/>
          </a:xfrm>
        </p:spPr>
        <p:txBody>
          <a:bodyPr/>
          <a:lstStyle/>
          <a:p>
            <a:pPr lvl="0"/>
            <a:endParaRPr lang="en-GB" noProof="0"/>
          </a:p>
        </p:txBody>
      </p:sp>
      <p:sp>
        <p:nvSpPr>
          <p:cNvPr id="4" name="Rectangle 5"/>
          <p:cNvSpPr>
            <a:spLocks noGrp="1" noChangeArrowheads="1"/>
          </p:cNvSpPr>
          <p:nvPr>
            <p:ph type="ftr" sz="quarter" idx="10"/>
          </p:nvPr>
        </p:nvSpPr>
        <p:spPr>
          <a:xfrm>
            <a:off x="3124200" y="6356350"/>
            <a:ext cx="2895600" cy="365125"/>
          </a:xfrm>
          <a:prstGeom prst="rect">
            <a:avLst/>
          </a:prstGeom>
          <a:ln/>
        </p:spPr>
        <p:txBody>
          <a:bodyPr/>
          <a:lstStyle>
            <a:lvl1pPr>
              <a:defRPr/>
            </a:lvl1pPr>
          </a:lstStyle>
          <a:p>
            <a:pPr fontAlgn="base">
              <a:spcBef>
                <a:spcPct val="0"/>
              </a:spcBef>
              <a:spcAft>
                <a:spcPct val="0"/>
              </a:spcAft>
              <a:defRPr/>
            </a:pPr>
            <a:endParaRPr lang="en-US">
              <a:solidFill>
                <a:prstClr val="black"/>
              </a:solidFill>
              <a:latin typeface="Arial" charset="0"/>
            </a:endParaRPr>
          </a:p>
        </p:txBody>
      </p:sp>
      <p:sp>
        <p:nvSpPr>
          <p:cNvPr id="5" name="Rectangle 6"/>
          <p:cNvSpPr>
            <a:spLocks noGrp="1" noChangeArrowheads="1"/>
          </p:cNvSpPr>
          <p:nvPr>
            <p:ph type="sldNum" sz="quarter" idx="11"/>
          </p:nvPr>
        </p:nvSpPr>
        <p:spPr>
          <a:xfrm>
            <a:off x="6553200" y="6356350"/>
            <a:ext cx="2133600" cy="365125"/>
          </a:xfrm>
          <a:prstGeom prst="rect">
            <a:avLst/>
          </a:prstGeom>
          <a:ln/>
        </p:spPr>
        <p:txBody>
          <a:bodyPr/>
          <a:lstStyle>
            <a:lvl1pPr>
              <a:defRPr/>
            </a:lvl1pPr>
          </a:lstStyle>
          <a:p>
            <a:pPr fontAlgn="base">
              <a:spcBef>
                <a:spcPct val="0"/>
              </a:spcBef>
              <a:spcAft>
                <a:spcPct val="0"/>
              </a:spcAft>
              <a:defRPr/>
            </a:pPr>
            <a:fld id="{CB15D6D4-D1E1-4AA2-9157-948B50E484CD}" type="slidenum">
              <a:rPr lang="en-US">
                <a:solidFill>
                  <a:prstClr val="black"/>
                </a:solidFill>
                <a:latin typeface="Arial" charset="0"/>
              </a:rPr>
              <a:pPr fontAlgn="base">
                <a:spcBef>
                  <a:spcPct val="0"/>
                </a:spcBef>
                <a:spcAft>
                  <a:spcPct val="0"/>
                </a:spcAft>
                <a:defRPr/>
              </a:pPr>
              <a:t>‹#›</a:t>
            </a:fld>
            <a:endParaRPr lang="en-US">
              <a:solidFill>
                <a:prstClr val="black"/>
              </a:solidFill>
              <a:latin typeface="Arial" charset="0"/>
            </a:endParaRPr>
          </a:p>
        </p:txBody>
      </p:sp>
    </p:spTree>
    <p:extLst>
      <p:ext uri="{BB962C8B-B14F-4D97-AF65-F5344CB8AC3E}">
        <p14:creationId xmlns:p14="http://schemas.microsoft.com/office/powerpoint/2010/main" val="427273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C294D41-512E-443E-84E3-F09F57834894}" type="datetime1">
              <a:rPr lang="el-GR" smtClean="0"/>
              <a:t>25/6/2016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402625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1937529-101B-43A8-A3CB-693D2976A5E1}" type="datetime1">
              <a:rPr lang="el-GR" smtClean="0"/>
              <a:t>25/6/2016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1936089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4DF5C42-19F8-4BAF-A1D8-63494A101224}" type="datetime1">
              <a:rPr lang="el-GR" smtClean="0"/>
              <a:t>25/6/2016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385641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D3481F7-A4F7-42AB-8177-B362FFDEF62F}" type="datetime1">
              <a:rPr lang="el-GR" smtClean="0"/>
              <a:t>25/6/2016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1842595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9A504DB-08C5-452F-959F-F7C0F935BC17}" type="datetime1">
              <a:rPr lang="el-GR" smtClean="0"/>
              <a:t>25/6/2016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217045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B126235-9351-445D-B761-5FF7176533AA}" type="datetime1">
              <a:rPr lang="el-GR" smtClean="0"/>
              <a:t>25/6/2016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0A461AE-980C-4FED-9036-5F47ECA9326E}" type="slidenum">
              <a:rPr lang="el-GR" smtClean="0"/>
              <a:t>‹#›</a:t>
            </a:fld>
            <a:endParaRPr lang="el-GR"/>
          </a:p>
        </p:txBody>
      </p:sp>
    </p:spTree>
    <p:extLst>
      <p:ext uri="{BB962C8B-B14F-4D97-AF65-F5344CB8AC3E}">
        <p14:creationId xmlns:p14="http://schemas.microsoft.com/office/powerpoint/2010/main" val="160762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B095B-D7EE-4685-B9A5-43AFA8A38564}" type="datetime1">
              <a:rPr lang="el-GR" smtClean="0"/>
              <a:t>25/6/2016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A461AE-980C-4FED-9036-5F47ECA9326E}" type="slidenum">
              <a:rPr lang="el-GR" smtClean="0"/>
              <a:t>‹#›</a:t>
            </a:fld>
            <a:endParaRPr lang="el-GR"/>
          </a:p>
        </p:txBody>
      </p:sp>
    </p:spTree>
    <p:extLst>
      <p:ext uri="{BB962C8B-B14F-4D97-AF65-F5344CB8AC3E}">
        <p14:creationId xmlns:p14="http://schemas.microsoft.com/office/powerpoint/2010/main" val="3679340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fld id="{1B66D2E1-3021-439F-A532-B066358D2C0A}" type="datetime1">
              <a:rPr lang="el-GR" smtClean="0">
                <a:solidFill>
                  <a:prstClr val="black">
                    <a:tint val="75000"/>
                  </a:prstClr>
                </a:solidFill>
                <a:latin typeface="Arial" charset="0"/>
              </a:rPr>
              <a:t>25/6/2016</a:t>
            </a:fld>
            <a:endParaRPr lang="el-GR">
              <a:solidFill>
                <a:prstClr val="black">
                  <a:tint val="75000"/>
                </a:prstClr>
              </a:solidFill>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l-GR">
              <a:solidFill>
                <a:prstClr val="black">
                  <a:tint val="75000"/>
                </a:prstClr>
              </a:solidFill>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defRPr/>
            </a:pPr>
            <a:fld id="{7E55E3B3-0445-4CFC-BED8-763D4409E61F}" type="slidenum">
              <a:rPr lang="el-GR" smtClean="0">
                <a:solidFill>
                  <a:prstClr val="black"/>
                </a:solidFill>
                <a:latin typeface="Arial" charset="0"/>
              </a:rPr>
              <a:pPr fontAlgn="base">
                <a:spcBef>
                  <a:spcPct val="0"/>
                </a:spcBef>
                <a:spcAft>
                  <a:spcPct val="0"/>
                </a:spcAft>
                <a:defRPr/>
              </a:pPr>
              <a:t>‹#›</a:t>
            </a:fld>
            <a:endParaRPr lang="el-GR">
              <a:solidFill>
                <a:prstClr val="black"/>
              </a:solidFill>
              <a:latin typeface="Arial" charset="0"/>
            </a:endParaRPr>
          </a:p>
        </p:txBody>
      </p:sp>
    </p:spTree>
    <p:extLst>
      <p:ext uri="{BB962C8B-B14F-4D97-AF65-F5344CB8AC3E}">
        <p14:creationId xmlns:p14="http://schemas.microsoft.com/office/powerpoint/2010/main" val="315762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187443117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8022" y="1170865"/>
            <a:ext cx="8496944" cy="1470025"/>
          </a:xfrm>
        </p:spPr>
        <p:txBody>
          <a:bodyPr>
            <a:normAutofit/>
          </a:bodyPr>
          <a:lstStyle/>
          <a:p>
            <a:pPr lvl="1" algn="ctr"/>
            <a:r>
              <a:rPr lang="el-GR" sz="4400" b="1" dirty="0" smtClean="0">
                <a:solidFill>
                  <a:schemeClr val="tx1"/>
                </a:solidFill>
                <a:latin typeface="+mn-lt"/>
              </a:rPr>
              <a:t>Δίκτυα Υπολογιστών ΙΙ (Ε)</a:t>
            </a:r>
            <a:endParaRPr lang="el-GR" sz="4400" b="1" dirty="0">
              <a:solidFill>
                <a:schemeClr val="tx1"/>
              </a:solidFill>
              <a:latin typeface="+mn-lt"/>
            </a:endParaRPr>
          </a:p>
        </p:txBody>
      </p:sp>
      <p:sp>
        <p:nvSpPr>
          <p:cNvPr id="3" name="Υπότιτλος 2"/>
          <p:cNvSpPr>
            <a:spLocks noGrp="1"/>
          </p:cNvSpPr>
          <p:nvPr>
            <p:ph type="subTitle" idx="1"/>
          </p:nvPr>
        </p:nvSpPr>
        <p:spPr>
          <a:xfrm>
            <a:off x="251520" y="2636912"/>
            <a:ext cx="8640960" cy="2304256"/>
          </a:xfrm>
        </p:spPr>
        <p:txBody>
          <a:bodyPr>
            <a:noAutofit/>
          </a:bodyPr>
          <a:lstStyle/>
          <a:p>
            <a:pPr>
              <a:defRPr/>
            </a:pPr>
            <a:r>
              <a:rPr lang="el-GR" sz="2800" dirty="0" smtClean="0"/>
              <a:t>Εργαστηριακή άσκηση - Υπηρεσίες </a:t>
            </a:r>
            <a:r>
              <a:rPr lang="en-US" sz="2800" dirty="0"/>
              <a:t>WEB </a:t>
            </a:r>
            <a:r>
              <a:rPr lang="el-GR" sz="2800" dirty="0"/>
              <a:t>και </a:t>
            </a:r>
            <a:r>
              <a:rPr lang="en-US" sz="2800" dirty="0"/>
              <a:t>DNS</a:t>
            </a:r>
            <a:endParaRPr lang="el-GR" sz="2800" dirty="0"/>
          </a:p>
          <a:p>
            <a:pPr>
              <a:spcBef>
                <a:spcPts val="600"/>
              </a:spcBef>
            </a:pPr>
            <a:endParaRPr lang="el-GR" sz="1600" dirty="0" smtClean="0"/>
          </a:p>
          <a:p>
            <a:pPr>
              <a:spcBef>
                <a:spcPts val="0"/>
              </a:spcBef>
            </a:pPr>
            <a:r>
              <a:rPr lang="el-GR" sz="2400" dirty="0" smtClean="0">
                <a:cs typeface="Arial" charset="0"/>
              </a:rPr>
              <a:t>Ιφιγένεια </a:t>
            </a:r>
            <a:r>
              <a:rPr lang="el-GR" sz="2400" dirty="0" err="1" smtClean="0">
                <a:cs typeface="Arial" charset="0"/>
              </a:rPr>
              <a:t>Φουντά</a:t>
            </a:r>
            <a:endParaRPr lang="el-GR" sz="2400" dirty="0" smtClean="0">
              <a:cs typeface="Arial" charset="0"/>
            </a:endParaRPr>
          </a:p>
          <a:p>
            <a:pPr>
              <a:spcBef>
                <a:spcPts val="0"/>
              </a:spcBef>
            </a:pPr>
            <a:endParaRPr lang="el-GR" sz="800" dirty="0" smtClean="0">
              <a:cs typeface="Arial" charset="0"/>
            </a:endParaRPr>
          </a:p>
          <a:p>
            <a:pPr>
              <a:spcBef>
                <a:spcPts val="0"/>
              </a:spcBef>
            </a:pPr>
            <a:r>
              <a:rPr lang="el-GR" sz="2400" dirty="0" smtClean="0"/>
              <a:t>Τμήμα</a:t>
            </a:r>
            <a:r>
              <a:rPr lang="en-US" sz="2400" dirty="0" smtClean="0"/>
              <a:t> </a:t>
            </a:r>
            <a:r>
              <a:rPr lang="el-GR" sz="2400" dirty="0" smtClean="0"/>
              <a:t>Μηχανικών Πληροφορικής Τ.Ε.</a:t>
            </a:r>
          </a:p>
        </p:txBody>
      </p:sp>
      <p:pic>
        <p:nvPicPr>
          <p:cNvPr id="6" name="Picture 5" descr="λογότυπο έργου Ανοιχτά Ακαδημαϊκά Μαθήματα" title="λογότυπο έργου"/>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ου Τεχνολογικού Εκπαιδευτικού Ιδρύμτος Αθηνών" title="λογότυπο ΤΕΙ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white"/>
                </a:solidFill>
              </a:rPr>
              <a:pPr>
                <a:defRPr/>
              </a:pPr>
              <a:t>1</a:t>
            </a:fld>
            <a:endParaRPr lang="el-GR" dirty="0">
              <a:solidFill>
                <a:prstClr val="white"/>
              </a:solidFill>
            </a:endParaRPr>
          </a:p>
        </p:txBody>
      </p:sp>
      <p:sp>
        <p:nvSpPr>
          <p:cNvPr id="11" name="Rectangle 10"/>
          <p:cNvSpPr/>
          <p:nvPr/>
        </p:nvSpPr>
        <p:spPr>
          <a:xfrm>
            <a:off x="1241425" y="631431"/>
            <a:ext cx="6661150" cy="338554"/>
          </a:xfrm>
          <a:prstGeom prst="rect">
            <a:avLst/>
          </a:prstGeom>
        </p:spPr>
        <p:txBody>
          <a:bodyPr>
            <a:spAutoFit/>
          </a:bodyPr>
          <a:lstStyle/>
          <a:p>
            <a:pPr algn="ctr" fontAlgn="base">
              <a:spcBef>
                <a:spcPct val="0"/>
              </a:spcBef>
              <a:spcAft>
                <a:spcPct val="0"/>
              </a:spcAft>
            </a:pPr>
            <a:r>
              <a:rPr lang="el-GR" sz="1600" dirty="0">
                <a:solidFill>
                  <a:prstClr val="black"/>
                </a:solidFill>
              </a:rPr>
              <a:t>Ανοικτά Ακαδημαϊκά </a:t>
            </a:r>
            <a:r>
              <a:rPr lang="el-GR" sz="1600" dirty="0" smtClean="0">
                <a:solidFill>
                  <a:prstClr val="black"/>
                </a:solidFill>
              </a:rPr>
              <a:t>Μαθήματα στο ΤΕΙ Αθήνας</a:t>
            </a:r>
            <a:endParaRPr lang="el-GR" sz="1600" dirty="0">
              <a:solidFill>
                <a:prstClr val="black"/>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172344868"/>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3" name="Picture 12"/>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4"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772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12" name="Θέση περιεχομένου 11"/>
          <p:cNvSpPr>
            <a:spLocks noGrp="1"/>
          </p:cNvSpPr>
          <p:nvPr>
            <p:ph idx="1"/>
          </p:nvPr>
        </p:nvSpPr>
        <p:spPr>
          <a:xfrm>
            <a:off x="457200" y="1600200"/>
            <a:ext cx="5698976" cy="4525963"/>
          </a:xfrm>
        </p:spPr>
        <p:txBody>
          <a:bodyPr>
            <a:normAutofit fontScale="92500" lnSpcReduction="20000"/>
          </a:bodyPr>
          <a:lstStyle/>
          <a:p>
            <a:pPr marL="0" indent="0">
              <a:buNone/>
            </a:pPr>
            <a:r>
              <a:rPr lang="el-GR" sz="2800" b="1" i="1" dirty="0"/>
              <a:t>Βήμα Γ.2:  Επισκόπηση των πινάκων δρομολόγησης  των δρομολογητών</a:t>
            </a:r>
            <a:endParaRPr lang="el-GR" sz="2800" i="1" dirty="0"/>
          </a:p>
          <a:p>
            <a:pPr marL="0" indent="0">
              <a:buNone/>
            </a:pPr>
            <a:r>
              <a:rPr lang="el-GR" sz="2800" i="1" dirty="0"/>
              <a:t>Μετά την εφαρμογή της στατικής δρομολόγησης στους δρομολογητές μας, εμφανίζουμε τους πίνακες δρομολόγησης για να ελέγξουμε οπτικά την ορθότητα των ενεργειών μας του βήματος Γ1</a:t>
            </a:r>
          </a:p>
          <a:p>
            <a:endParaRPr lang="el-GR" sz="2800" dirty="0" smtClean="0"/>
          </a:p>
          <a:p>
            <a:r>
              <a:rPr lang="en-US" sz="2800" dirty="0" smtClean="0"/>
              <a:t>Router</a:t>
            </a:r>
            <a:r>
              <a:rPr lang="en-US" sz="2800" dirty="0"/>
              <a:t># </a:t>
            </a:r>
            <a:r>
              <a:rPr lang="en-US" sz="2800" b="1" dirty="0"/>
              <a:t>show  </a:t>
            </a:r>
            <a:r>
              <a:rPr lang="en-US" sz="2800" b="1" dirty="0" err="1"/>
              <a:t>ip</a:t>
            </a:r>
            <a:r>
              <a:rPr lang="en-US" sz="2800" b="1" dirty="0"/>
              <a:t> </a:t>
            </a:r>
            <a:r>
              <a:rPr lang="en-US" sz="2800" b="1" dirty="0" smtClean="0"/>
              <a:t>route</a:t>
            </a:r>
            <a:r>
              <a:rPr lang="el-GR" sz="2800" b="1" dirty="0" smtClean="0"/>
              <a:t>      ή    </a:t>
            </a:r>
          </a:p>
          <a:p>
            <a:r>
              <a:rPr lang="el-GR" sz="2800" dirty="0"/>
              <a:t>τ</a:t>
            </a:r>
            <a:r>
              <a:rPr lang="el-GR" sz="2800" dirty="0" smtClean="0"/>
              <a:t>οποθέτηση </a:t>
            </a:r>
            <a:r>
              <a:rPr lang="el-GR" sz="2800" dirty="0" err="1" smtClean="0"/>
              <a:t>μεγενθυτικού</a:t>
            </a:r>
            <a:r>
              <a:rPr lang="el-GR" sz="2800" dirty="0" smtClean="0"/>
              <a:t> φακού στη συσκευή και επιλογή </a:t>
            </a:r>
            <a:r>
              <a:rPr lang="en-US" sz="2800" dirty="0" smtClean="0"/>
              <a:t>routing table</a:t>
            </a:r>
            <a:endParaRPr lang="el-GR" sz="2800" dirty="0"/>
          </a:p>
          <a:p>
            <a:pPr marL="0" indent="0">
              <a:buNone/>
            </a:pP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604963"/>
            <a:ext cx="933450" cy="364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10</a:t>
            </a:fld>
            <a:endParaRPr lang="el-GR"/>
          </a:p>
        </p:txBody>
      </p:sp>
    </p:spTree>
    <p:extLst>
      <p:ext uri="{BB962C8B-B14F-4D97-AF65-F5344CB8AC3E}">
        <p14:creationId xmlns:p14="http://schemas.microsoft.com/office/powerpoint/2010/main" val="4207968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105138"/>
            <a:ext cx="8229600" cy="908720"/>
          </a:xfrm>
        </p:spPr>
        <p:txBody>
          <a:bodyPr>
            <a:normAutofit/>
          </a:bodyPr>
          <a:lstStyle/>
          <a:p>
            <a:r>
              <a:rPr lang="el-GR" dirty="0"/>
              <a:t>Υπηρεσίες</a:t>
            </a:r>
            <a:r>
              <a:rPr lang="de-CH" dirty="0"/>
              <a:t> WEB &amp; DNS</a:t>
            </a:r>
            <a:endParaRPr lang="el-GR" dirty="0"/>
          </a:p>
        </p:txBody>
      </p:sp>
      <p:sp>
        <p:nvSpPr>
          <p:cNvPr id="12" name="Θέση περιεχομένου 11"/>
          <p:cNvSpPr>
            <a:spLocks noGrp="1"/>
          </p:cNvSpPr>
          <p:nvPr>
            <p:ph idx="1"/>
          </p:nvPr>
        </p:nvSpPr>
        <p:spPr>
          <a:xfrm>
            <a:off x="467544" y="980728"/>
            <a:ext cx="5698976" cy="5688632"/>
          </a:xfrm>
        </p:spPr>
        <p:txBody>
          <a:bodyPr>
            <a:normAutofit/>
          </a:bodyPr>
          <a:lstStyle/>
          <a:p>
            <a:pPr marL="0" indent="0">
              <a:buNone/>
            </a:pPr>
            <a:r>
              <a:rPr lang="el-GR" sz="2800" b="1" i="1" dirty="0"/>
              <a:t>Βήμα Γ.2:  Επισκόπηση των πινάκων δρομολόγησης  των </a:t>
            </a:r>
            <a:r>
              <a:rPr lang="el-GR" sz="2800" b="1" i="1" dirty="0" smtClean="0"/>
              <a:t>δρομολογητών </a:t>
            </a:r>
            <a:endParaRPr lang="el-GR" sz="2800" i="1" dirty="0"/>
          </a:p>
          <a:p>
            <a:pPr marL="0" indent="0">
              <a:buNone/>
            </a:pP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492896"/>
            <a:ext cx="933450" cy="364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052965"/>
            <a:ext cx="4968551" cy="4315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11</a:t>
            </a:fld>
            <a:endParaRPr lang="el-GR"/>
          </a:p>
        </p:txBody>
      </p:sp>
    </p:spTree>
    <p:extLst>
      <p:ext uri="{BB962C8B-B14F-4D97-AF65-F5344CB8AC3E}">
        <p14:creationId xmlns:p14="http://schemas.microsoft.com/office/powerpoint/2010/main" val="2908961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a:bodyPr>
          <a:lstStyle/>
          <a:p>
            <a:pPr marL="0" indent="0">
              <a:buNone/>
            </a:pPr>
            <a:r>
              <a:rPr lang="el-GR" sz="2800" b="1" i="1" dirty="0"/>
              <a:t>Δ</a:t>
            </a:r>
            <a:r>
              <a:rPr lang="en-US" sz="2800" b="1" i="1" dirty="0"/>
              <a:t>.  </a:t>
            </a:r>
            <a:r>
              <a:rPr lang="el-GR" sz="2800" b="1" i="1" dirty="0"/>
              <a:t>Έλεγχος της επικοινωνίας μεταξύ των δικτυακών συσκευών του διαδικτύου μας </a:t>
            </a:r>
            <a:endParaRPr lang="el-GR" sz="2800" i="1" dirty="0"/>
          </a:p>
          <a:p>
            <a:pPr marL="0" indent="0">
              <a:buNone/>
            </a:pPr>
            <a:r>
              <a:rPr lang="el-GR" sz="2800" i="1" dirty="0" smtClean="0"/>
              <a:t>Βήμα </a:t>
            </a:r>
            <a:r>
              <a:rPr lang="el-GR" sz="2800" i="1" dirty="0"/>
              <a:t>Δ.1:  Εφαρμογή δικτυακής κίνησης σε κάθε δίκτυο του διαδικτύου μας.</a:t>
            </a:r>
          </a:p>
          <a:p>
            <a:endParaRPr lang="el-GR" sz="2800" dirty="0" smtClean="0"/>
          </a:p>
          <a:p>
            <a:r>
              <a:rPr lang="el-GR" sz="2800" dirty="0" smtClean="0"/>
              <a:t>Για </a:t>
            </a:r>
            <a:r>
              <a:rPr lang="el-GR" sz="2800" dirty="0"/>
              <a:t>να ελέγξουμε την επικοινωνία στο διαδίκτυο,  εφαρμόζουμε δικτυακή κίνηση με την εκτέλεση της εντολής “</a:t>
            </a:r>
            <a:r>
              <a:rPr lang="en-US" sz="2800" b="1" dirty="0"/>
              <a:t>ping</a:t>
            </a:r>
            <a:r>
              <a:rPr lang="el-GR" sz="2800" b="1" dirty="0"/>
              <a:t>  </a:t>
            </a:r>
            <a:r>
              <a:rPr lang="el-GR" sz="2800" b="1" dirty="0" smtClean="0"/>
              <a:t>&lt;</a:t>
            </a:r>
            <a:r>
              <a:rPr lang="en-US" sz="2800" b="1" i="1" dirty="0" err="1" smtClean="0"/>
              <a:t>ip</a:t>
            </a:r>
            <a:r>
              <a:rPr lang="en-US" sz="2800" b="1" i="1" dirty="0" smtClean="0"/>
              <a:t> address</a:t>
            </a:r>
            <a:r>
              <a:rPr lang="el-GR" sz="2800" b="1" i="1" dirty="0" smtClean="0"/>
              <a:t>&gt;</a:t>
            </a:r>
            <a:r>
              <a:rPr lang="el-GR" sz="2800" dirty="0" smtClean="0"/>
              <a:t> </a:t>
            </a:r>
            <a:r>
              <a:rPr lang="el-GR" sz="2800" dirty="0"/>
              <a:t>“.  </a:t>
            </a:r>
          </a:p>
          <a:p>
            <a:pPr marL="0" indent="0">
              <a:buNone/>
            </a:pPr>
            <a:endParaRPr lang="el-GR" sz="36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12</a:t>
            </a:fld>
            <a:endParaRPr lang="el-GR"/>
          </a:p>
        </p:txBody>
      </p:sp>
    </p:spTree>
    <p:extLst>
      <p:ext uri="{BB962C8B-B14F-4D97-AF65-F5344CB8AC3E}">
        <p14:creationId xmlns:p14="http://schemas.microsoft.com/office/powerpoint/2010/main" val="4126532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a:bodyPr>
          <a:lstStyle/>
          <a:p>
            <a:pPr marL="0" indent="0">
              <a:buNone/>
            </a:pPr>
            <a:r>
              <a:rPr lang="el-GR" sz="2800" b="1" i="1" dirty="0"/>
              <a:t>Ε:  </a:t>
            </a:r>
            <a:r>
              <a:rPr lang="el-GR" sz="2800" b="1" i="1" dirty="0" smtClean="0"/>
              <a:t>Ενεργοποίηση &amp; παραμετροποίηση των </a:t>
            </a:r>
            <a:r>
              <a:rPr lang="el-GR" sz="2800" b="1" i="1" dirty="0"/>
              <a:t>υπηρεσιών WWW &amp; DNS στους αντίστοιχους διακομιστές του διαδικτύου μας </a:t>
            </a:r>
            <a:endParaRPr lang="el-GR" sz="2800" i="1" dirty="0"/>
          </a:p>
          <a:p>
            <a:pPr marL="0" indent="0">
              <a:buNone/>
            </a:pPr>
            <a:r>
              <a:rPr lang="el-GR" sz="2800" b="1" i="1" dirty="0" smtClean="0"/>
              <a:t>Βήμα </a:t>
            </a:r>
            <a:r>
              <a:rPr lang="el-GR" sz="2800" b="1" i="1" dirty="0"/>
              <a:t>Ε.1:  </a:t>
            </a:r>
            <a:r>
              <a:rPr lang="el-GR" sz="2800" i="1" dirty="0"/>
              <a:t>θα εγκατασταθεί η υπηρεσία </a:t>
            </a:r>
            <a:r>
              <a:rPr lang="en-US" sz="2800" i="1" dirty="0"/>
              <a:t>DNS</a:t>
            </a:r>
            <a:r>
              <a:rPr lang="el-GR" sz="2800" i="1" dirty="0"/>
              <a:t> στον </a:t>
            </a:r>
            <a:r>
              <a:rPr lang="en-US" sz="2800" i="1" dirty="0"/>
              <a:t>DNS</a:t>
            </a:r>
            <a:r>
              <a:rPr lang="el-GR" sz="2800" i="1" dirty="0"/>
              <a:t>_</a:t>
            </a:r>
            <a:r>
              <a:rPr lang="en-US" sz="2800" i="1" dirty="0"/>
              <a:t>Server</a:t>
            </a:r>
            <a:r>
              <a:rPr lang="el-GR" sz="2800" i="1" dirty="0"/>
              <a:t>, στη βάση του οποίου θα δημιουργηθούν εγγραφές τύπου Α για όλες τις δικτυακές συσκευές</a:t>
            </a:r>
            <a:r>
              <a:rPr lang="el-GR" sz="2800" i="1" dirty="0" smtClean="0"/>
              <a:t>.</a:t>
            </a:r>
            <a:endParaRPr lang="en-US" sz="2800" i="1" dirty="0" smtClean="0"/>
          </a:p>
          <a:p>
            <a:pPr marL="0" indent="0">
              <a:buNone/>
            </a:pPr>
            <a:endParaRPr lang="el-GR" sz="2800" b="1" dirty="0" smtClean="0">
              <a:solidFill>
                <a:schemeClr val="tx2">
                  <a:lumMod val="60000"/>
                  <a:lumOff val="40000"/>
                </a:schemeClr>
              </a:solidFill>
            </a:endParaRPr>
          </a:p>
          <a:p>
            <a:pPr marL="0" indent="0">
              <a:buNone/>
            </a:pPr>
            <a:r>
              <a:rPr lang="el-GR" sz="2800" b="1" dirty="0" smtClean="0">
                <a:solidFill>
                  <a:schemeClr val="tx2">
                    <a:lumMod val="60000"/>
                    <a:lumOff val="40000"/>
                  </a:schemeClr>
                </a:solidFill>
              </a:rPr>
              <a:t>Η εγγραφή τύπου </a:t>
            </a:r>
            <a:r>
              <a:rPr lang="el-GR" sz="2800" b="1" dirty="0" smtClean="0">
                <a:solidFill>
                  <a:schemeClr val="tx2">
                    <a:lumMod val="60000"/>
                    <a:lumOff val="40000"/>
                  </a:schemeClr>
                </a:solidFill>
                <a:latin typeface="+mn-lt"/>
              </a:rPr>
              <a:t>Α (</a:t>
            </a:r>
            <a:r>
              <a:rPr lang="en-US" sz="2800" b="1" dirty="0" smtClean="0">
                <a:solidFill>
                  <a:schemeClr val="tx2">
                    <a:lumMod val="60000"/>
                    <a:lumOff val="40000"/>
                  </a:schemeClr>
                </a:solidFill>
                <a:latin typeface="+mn-lt"/>
              </a:rPr>
              <a:t>address type)</a:t>
            </a:r>
            <a:r>
              <a:rPr lang="el-GR" sz="2800" b="1" dirty="0" smtClean="0">
                <a:solidFill>
                  <a:schemeClr val="tx2">
                    <a:lumMod val="60000"/>
                    <a:lumOff val="40000"/>
                  </a:schemeClr>
                </a:solidFill>
                <a:latin typeface="+mn-lt"/>
              </a:rPr>
              <a:t> στη βάση του </a:t>
            </a:r>
            <a:r>
              <a:rPr lang="en-US" sz="2800" b="1" dirty="0" smtClean="0">
                <a:solidFill>
                  <a:schemeClr val="tx2">
                    <a:lumMod val="60000"/>
                    <a:lumOff val="40000"/>
                  </a:schemeClr>
                </a:solidFill>
                <a:latin typeface="+mn-lt"/>
              </a:rPr>
              <a:t>DNS </a:t>
            </a:r>
            <a:r>
              <a:rPr lang="el-GR" sz="2800" b="1" dirty="0" err="1" smtClean="0">
                <a:solidFill>
                  <a:schemeClr val="tx2">
                    <a:lumMod val="60000"/>
                    <a:lumOff val="40000"/>
                  </a:schemeClr>
                </a:solidFill>
                <a:latin typeface="+mn-lt"/>
              </a:rPr>
              <a:t>διακομιστή</a:t>
            </a:r>
            <a:r>
              <a:rPr lang="el-GR" sz="2800" b="1" dirty="0" smtClean="0">
                <a:solidFill>
                  <a:schemeClr val="tx2">
                    <a:lumMod val="60000"/>
                    <a:lumOff val="40000"/>
                  </a:schemeClr>
                </a:solidFill>
                <a:latin typeface="+mn-lt"/>
              </a:rPr>
              <a:t>, αντιστοιχεί το όνομα σε μια διεύθυνση </a:t>
            </a:r>
            <a:r>
              <a:rPr lang="en-US" sz="2800" b="1" dirty="0" smtClean="0">
                <a:solidFill>
                  <a:schemeClr val="tx2">
                    <a:lumMod val="60000"/>
                    <a:lumOff val="40000"/>
                  </a:schemeClr>
                </a:solidFill>
                <a:latin typeface="+mn-lt"/>
              </a:rPr>
              <a:t>IP  </a:t>
            </a:r>
            <a:endParaRPr lang="el-GR" sz="2800" b="1" dirty="0" smtClean="0">
              <a:solidFill>
                <a:schemeClr val="tx2">
                  <a:lumMod val="60000"/>
                  <a:lumOff val="40000"/>
                </a:schemeClr>
              </a:solidFill>
              <a:latin typeface="+mn-lt"/>
            </a:endParaRPr>
          </a:p>
          <a:p>
            <a:pPr marL="0" indent="0">
              <a:buNone/>
            </a:pPr>
            <a:endParaRPr lang="el-GR" sz="28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13</a:t>
            </a:fld>
            <a:endParaRPr lang="el-GR"/>
          </a:p>
        </p:txBody>
      </p:sp>
    </p:spTree>
    <p:extLst>
      <p:ext uri="{BB962C8B-B14F-4D97-AF65-F5344CB8AC3E}">
        <p14:creationId xmlns:p14="http://schemas.microsoft.com/office/powerpoint/2010/main" val="1208881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3" name="Θέση περιεχομένου 2"/>
          <p:cNvSpPr>
            <a:spLocks noGrp="1"/>
          </p:cNvSpPr>
          <p:nvPr>
            <p:ph idx="1"/>
          </p:nvPr>
        </p:nvSpPr>
        <p:spPr>
          <a:xfrm>
            <a:off x="457200" y="2829450"/>
            <a:ext cx="1568140" cy="2156048"/>
          </a:xfrm>
        </p:spPr>
        <p:txBody>
          <a:bodyPr>
            <a:normAutofit fontScale="77500" lnSpcReduction="20000"/>
          </a:bodyPr>
          <a:lstStyle/>
          <a:p>
            <a:pPr marL="0" indent="0">
              <a:buNone/>
            </a:pPr>
            <a:r>
              <a:rPr lang="el-GR" sz="2400" dirty="0" smtClean="0"/>
              <a:t>Βασικοί τύποι εγγραφών πόρων </a:t>
            </a:r>
          </a:p>
          <a:p>
            <a:pPr marL="0" indent="0">
              <a:buNone/>
            </a:pPr>
            <a:r>
              <a:rPr lang="de-CH" sz="2400" dirty="0" smtClean="0"/>
              <a:t>DNS </a:t>
            </a:r>
            <a:r>
              <a:rPr lang="el-GR" sz="2400" dirty="0" smtClean="0"/>
              <a:t>που συναντάμε στο περιβάλλον του </a:t>
            </a:r>
            <a:r>
              <a:rPr lang="de-CH" sz="2400" dirty="0" err="1" smtClean="0"/>
              <a:t>cpt</a:t>
            </a:r>
            <a:endParaRPr lang="el-GR" sz="2400" dirty="0"/>
          </a:p>
        </p:txBody>
      </p:sp>
      <p:graphicFrame>
        <p:nvGraphicFramePr>
          <p:cNvPr id="4" name="Πίνακας 3"/>
          <p:cNvGraphicFramePr>
            <a:graphicFrameLocks noGrp="1"/>
          </p:cNvGraphicFramePr>
          <p:nvPr>
            <p:extLst>
              <p:ext uri="{D42A27DB-BD31-4B8C-83A1-F6EECF244321}">
                <p14:modId xmlns:p14="http://schemas.microsoft.com/office/powerpoint/2010/main" val="765227130"/>
              </p:ext>
            </p:extLst>
          </p:nvPr>
        </p:nvGraphicFramePr>
        <p:xfrm>
          <a:off x="2195736" y="1628800"/>
          <a:ext cx="6521895" cy="4053293"/>
        </p:xfrm>
        <a:graphic>
          <a:graphicData uri="http://schemas.openxmlformats.org/drawingml/2006/table">
            <a:tbl>
              <a:tblPr firstRow="1" firstCol="1" bandRow="1">
                <a:tableStyleId>{5C22544A-7EE6-4342-B048-85BDC9FD1C3A}</a:tableStyleId>
              </a:tblPr>
              <a:tblGrid>
                <a:gridCol w="1346662"/>
                <a:gridCol w="848643"/>
                <a:gridCol w="1583389"/>
                <a:gridCol w="2743201"/>
              </a:tblGrid>
              <a:tr h="440330">
                <a:tc>
                  <a:txBody>
                    <a:bodyPr/>
                    <a:lstStyle/>
                    <a:p>
                      <a:pPr>
                        <a:lnSpc>
                          <a:spcPct val="115000"/>
                        </a:lnSpc>
                        <a:spcAft>
                          <a:spcPts val="0"/>
                        </a:spcAft>
                      </a:pPr>
                      <a:r>
                        <a:rPr lang="el-GR" sz="1100" dirty="0">
                          <a:effectLst/>
                        </a:rPr>
                        <a:t>Όνομα περιοχής</a:t>
                      </a:r>
                    </a:p>
                    <a:p>
                      <a:pPr>
                        <a:lnSpc>
                          <a:spcPct val="115000"/>
                        </a:lnSpc>
                        <a:spcAft>
                          <a:spcPts val="0"/>
                        </a:spcAft>
                      </a:pPr>
                      <a:r>
                        <a:rPr lang="el-GR" sz="1100" dirty="0">
                          <a:effectLst/>
                        </a:rPr>
                        <a:t>(</a:t>
                      </a:r>
                      <a:r>
                        <a:rPr lang="de-CH" sz="1100" dirty="0" err="1">
                          <a:effectLst/>
                        </a:rPr>
                        <a:t>domain</a:t>
                      </a:r>
                      <a:r>
                        <a:rPr lang="de-CH" sz="1100" dirty="0">
                          <a:effectLst/>
                        </a:rPr>
                        <a:t> </a:t>
                      </a:r>
                      <a:r>
                        <a:rPr lang="de-CH" sz="1100" dirty="0" err="1">
                          <a:effectLst/>
                        </a:rPr>
                        <a:t>name</a:t>
                      </a: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Τύπος εγγραφής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Σημασία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Τιμή</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4362">
                <a:tc>
                  <a:txBody>
                    <a:bodyPr/>
                    <a:lstStyle/>
                    <a:p>
                      <a:pPr>
                        <a:lnSpc>
                          <a:spcPct val="115000"/>
                        </a:lnSpc>
                        <a:spcAft>
                          <a:spcPts val="0"/>
                        </a:spcAft>
                      </a:pPr>
                      <a:r>
                        <a:rPr lang="el-GR" sz="1100">
                          <a:effectLst/>
                        </a:rPr>
                        <a:t>Όνομα υπολογιστή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Α - </a:t>
                      </a:r>
                      <a:r>
                        <a:rPr lang="de-CH" sz="1100">
                          <a:effectLst/>
                        </a:rPr>
                        <a:t>Address</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Διεύθυνση </a:t>
                      </a:r>
                      <a:r>
                        <a:rPr lang="de-CH" sz="1100">
                          <a:effectLst/>
                        </a:rPr>
                        <a:t>IP </a:t>
                      </a:r>
                      <a:r>
                        <a:rPr lang="el-GR" sz="1100">
                          <a:effectLst/>
                        </a:rPr>
                        <a:t>ενός υπολογιστή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40330">
                <a:tc>
                  <a:txBody>
                    <a:bodyPr/>
                    <a:lstStyle/>
                    <a:p>
                      <a:pPr>
                        <a:lnSpc>
                          <a:spcPct val="115000"/>
                        </a:lnSpc>
                        <a:spcAft>
                          <a:spcPts val="0"/>
                        </a:spcAft>
                      </a:pPr>
                      <a:r>
                        <a:rPr lang="el-GR" sz="1100">
                          <a:effectLst/>
                        </a:rPr>
                        <a:t>Ψευδώνυμο υπολογιστή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CH" sz="1100">
                          <a:effectLst/>
                        </a:rPr>
                        <a:t>CNAME</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CH" sz="1100">
                          <a:effectLst/>
                        </a:rPr>
                        <a:t>CNAME </a:t>
                      </a:r>
                      <a:r>
                        <a:rPr lang="el-GR" sz="1100">
                          <a:effectLst/>
                        </a:rPr>
                        <a:t>– </a:t>
                      </a:r>
                      <a:r>
                        <a:rPr lang="de-CH" sz="1100">
                          <a:effectLst/>
                        </a:rPr>
                        <a:t>Canonical Name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a:effectLst/>
                        </a:rPr>
                        <a:t>Το κανονικό όνομα του υπολογιστή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100826">
                <a:tc>
                  <a:txBody>
                    <a:bodyPr/>
                    <a:lstStyle/>
                    <a:p>
                      <a:pPr>
                        <a:lnSpc>
                          <a:spcPct val="115000"/>
                        </a:lnSpc>
                        <a:spcAft>
                          <a:spcPts val="0"/>
                        </a:spcAft>
                      </a:pPr>
                      <a:r>
                        <a:rPr lang="el-GR" sz="1100">
                          <a:effectLst/>
                        </a:rPr>
                        <a:t>Όνομα περιοχής ονομάτων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100">
                          <a:effectLst/>
                        </a:rPr>
                        <a:t>NS</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100" dirty="0">
                          <a:effectLst/>
                        </a:rPr>
                        <a:t>NS </a:t>
                      </a:r>
                      <a:r>
                        <a:rPr lang="el-GR" sz="1100" dirty="0">
                          <a:effectLst/>
                        </a:rPr>
                        <a:t>- </a:t>
                      </a:r>
                      <a:r>
                        <a:rPr lang="de-CH" sz="1100" dirty="0">
                          <a:effectLst/>
                        </a:rPr>
                        <a:t>Name Server</a:t>
                      </a:r>
                      <a:endParaRPr lang="el-GR" sz="1100" dirty="0">
                        <a:effectLst/>
                      </a:endParaRPr>
                    </a:p>
                    <a:p>
                      <a:pPr>
                        <a:lnSpc>
                          <a:spcPct val="115000"/>
                        </a:lnSpc>
                        <a:spcAft>
                          <a:spcPts val="0"/>
                        </a:spcAft>
                      </a:pPr>
                      <a:r>
                        <a:rPr lang="el-GR" sz="1100" dirty="0">
                          <a:effectLst/>
                        </a:rPr>
                        <a:t>( Διακομιστής Ονομάτων)</a:t>
                      </a:r>
                    </a:p>
                    <a:p>
                      <a:pPr>
                        <a:lnSpc>
                          <a:spcPct val="115000"/>
                        </a:lnSpc>
                        <a:spcAft>
                          <a:spcPts val="0"/>
                        </a:spcAft>
                      </a:pPr>
                      <a:r>
                        <a:rPr lang="el-GR" sz="1100" dirty="0">
                          <a:effectLst/>
                        </a:rPr>
                        <a:t> </a:t>
                      </a:r>
                    </a:p>
                    <a:p>
                      <a:pPr>
                        <a:lnSpc>
                          <a:spcPct val="115000"/>
                        </a:lnSpc>
                        <a:spcAft>
                          <a:spcPts val="0"/>
                        </a:spcAft>
                      </a:pPr>
                      <a:r>
                        <a:rPr lang="el-GR" sz="11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dirty="0">
                          <a:effectLst/>
                        </a:rPr>
                        <a:t>Όνομα αυθεντικού διακομιστή ονομάτων για την περιοχή αυτή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57445">
                <a:tc>
                  <a:txBody>
                    <a:bodyPr/>
                    <a:lstStyle/>
                    <a:p>
                      <a:pPr>
                        <a:lnSpc>
                          <a:spcPct val="115000"/>
                        </a:lnSpc>
                        <a:spcAft>
                          <a:spcPts val="0"/>
                        </a:spcAft>
                      </a:pPr>
                      <a:r>
                        <a:rPr lang="el-GR" sz="1100">
                          <a:effectLst/>
                        </a:rPr>
                        <a:t>Όνομα περιοχής ονομάτων (ζώνη)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CH" sz="1100">
                          <a:effectLst/>
                        </a:rPr>
                        <a:t>SOH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100">
                          <a:effectLst/>
                        </a:rPr>
                        <a:t>SOH – Start of Authority</a:t>
                      </a:r>
                      <a:endParaRPr lang="el-GR" sz="1100">
                        <a:effectLst/>
                      </a:endParaRPr>
                    </a:p>
                    <a:p>
                      <a:pPr>
                        <a:lnSpc>
                          <a:spcPct val="115000"/>
                        </a:lnSpc>
                        <a:spcAft>
                          <a:spcPts val="0"/>
                        </a:spcAft>
                      </a:pPr>
                      <a:r>
                        <a:rPr lang="el-GR" sz="1100">
                          <a:effectLst/>
                        </a:rPr>
                        <a:t>( Έναρξη εξουσιοδότησης)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l-GR" sz="1100" dirty="0">
                          <a:effectLst/>
                        </a:rPr>
                        <a:t>Παράμετροι για τη ζώνη αυτή:</a:t>
                      </a:r>
                    </a:p>
                    <a:p>
                      <a:pPr>
                        <a:lnSpc>
                          <a:spcPct val="115000"/>
                        </a:lnSpc>
                        <a:spcAft>
                          <a:spcPts val="0"/>
                        </a:spcAft>
                      </a:pPr>
                      <a:r>
                        <a:rPr lang="el-GR" sz="1100" dirty="0">
                          <a:effectLst/>
                        </a:rPr>
                        <a:t>1. Όνομα περιοχής κύριας πηγής πληροφοριών για τη ζώνη του διακομιστή ονομάτων (</a:t>
                      </a:r>
                      <a:r>
                        <a:rPr lang="de-CH" sz="1100" dirty="0" err="1">
                          <a:effectLst/>
                        </a:rPr>
                        <a:t>primary</a:t>
                      </a:r>
                      <a:r>
                        <a:rPr lang="de-CH" sz="1100" dirty="0">
                          <a:effectLst/>
                        </a:rPr>
                        <a:t> </a:t>
                      </a:r>
                      <a:r>
                        <a:rPr lang="de-CH" sz="1100" dirty="0" err="1">
                          <a:effectLst/>
                        </a:rPr>
                        <a:t>server</a:t>
                      </a:r>
                      <a:r>
                        <a:rPr lang="de-CH" sz="1100" dirty="0">
                          <a:effectLst/>
                        </a:rPr>
                        <a:t> </a:t>
                      </a:r>
                      <a:r>
                        <a:rPr lang="de-CH" sz="1100" dirty="0" err="1">
                          <a:effectLst/>
                        </a:rPr>
                        <a:t>name</a:t>
                      </a:r>
                      <a:r>
                        <a:rPr lang="el-GR" sz="1100" dirty="0">
                          <a:effectLst/>
                        </a:rPr>
                        <a:t>)</a:t>
                      </a:r>
                    </a:p>
                    <a:p>
                      <a:pPr>
                        <a:lnSpc>
                          <a:spcPct val="115000"/>
                        </a:lnSpc>
                        <a:spcAft>
                          <a:spcPts val="0"/>
                        </a:spcAft>
                      </a:pPr>
                      <a:r>
                        <a:rPr lang="el-GR" sz="1100" dirty="0">
                          <a:effectLst/>
                        </a:rPr>
                        <a:t>2. </a:t>
                      </a:r>
                      <a:r>
                        <a:rPr lang="de-CH" sz="1100" dirty="0">
                          <a:effectLst/>
                        </a:rPr>
                        <a:t>email</a:t>
                      </a:r>
                      <a:r>
                        <a:rPr lang="el-GR" sz="1100" dirty="0">
                          <a:effectLst/>
                        </a:rPr>
                        <a:t> διαχειριστή ζώνης (</a:t>
                      </a:r>
                      <a:r>
                        <a:rPr lang="de-CH" sz="1100" dirty="0">
                          <a:effectLst/>
                        </a:rPr>
                        <a:t>mail box</a:t>
                      </a:r>
                      <a:r>
                        <a:rPr lang="el-GR" sz="1100" dirty="0">
                          <a:effectLst/>
                        </a:rPr>
                        <a:t>)</a:t>
                      </a:r>
                    </a:p>
                    <a:p>
                      <a:pPr>
                        <a:lnSpc>
                          <a:spcPct val="115000"/>
                        </a:lnSpc>
                        <a:spcAft>
                          <a:spcPts val="0"/>
                        </a:spcAft>
                      </a:pPr>
                      <a:r>
                        <a:rPr lang="en-US" sz="1100" dirty="0">
                          <a:effectLst/>
                        </a:rPr>
                        <a:t>3. </a:t>
                      </a:r>
                      <a:r>
                        <a:rPr lang="el-GR" sz="1100" dirty="0">
                          <a:effectLst/>
                        </a:rPr>
                        <a:t>χρονόμετρα</a:t>
                      </a:r>
                      <a:r>
                        <a:rPr lang="en-US" sz="1100" dirty="0">
                          <a:effectLst/>
                        </a:rPr>
                        <a:t> (Minimum TTL, Refresh time, retry time, expiry time)</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Θέση αριθμού διαφάνειας 4"/>
          <p:cNvSpPr>
            <a:spLocks noGrp="1"/>
          </p:cNvSpPr>
          <p:nvPr>
            <p:ph type="sldNum" sz="quarter" idx="12"/>
          </p:nvPr>
        </p:nvSpPr>
        <p:spPr/>
        <p:txBody>
          <a:bodyPr/>
          <a:lstStyle/>
          <a:p>
            <a:fld id="{C0A461AE-980C-4FED-9036-5F47ECA9326E}" type="slidenum">
              <a:rPr lang="el-GR" smtClean="0"/>
              <a:t>14</a:t>
            </a:fld>
            <a:endParaRPr lang="el-GR"/>
          </a:p>
        </p:txBody>
      </p:sp>
    </p:spTree>
    <p:extLst>
      <p:ext uri="{BB962C8B-B14F-4D97-AF65-F5344CB8AC3E}">
        <p14:creationId xmlns:p14="http://schemas.microsoft.com/office/powerpoint/2010/main" val="1449357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lnSpcReduction="10000"/>
          </a:bodyPr>
          <a:lstStyle/>
          <a:p>
            <a:pPr marL="0" indent="0">
              <a:buNone/>
            </a:pPr>
            <a:r>
              <a:rPr lang="el-GR" sz="2800" b="1" i="1" dirty="0" smtClean="0"/>
              <a:t>Βήμα </a:t>
            </a:r>
            <a:r>
              <a:rPr lang="el-GR" sz="2800" b="1" i="1" dirty="0"/>
              <a:t>Ε.2:  </a:t>
            </a:r>
            <a:r>
              <a:rPr lang="el-GR" sz="2800" i="1" dirty="0"/>
              <a:t>Θα γίνουν οι απαραίτητοι έλεγχοι για να διαπιστώσουμε τη λειτουργικότητα της υπηρεσίας  </a:t>
            </a:r>
            <a:r>
              <a:rPr lang="en-US" sz="2800" i="1" dirty="0" smtClean="0"/>
              <a:t>DNS</a:t>
            </a:r>
          </a:p>
          <a:p>
            <a:pPr marL="0" indent="0">
              <a:buNone/>
            </a:pPr>
            <a:r>
              <a:rPr lang="el-GR" sz="2800" b="1" i="1" dirty="0"/>
              <a:t>Βήμα </a:t>
            </a:r>
            <a:r>
              <a:rPr lang="el-GR" sz="2800" b="1" i="1" dirty="0" smtClean="0"/>
              <a:t>Ε.3-</a:t>
            </a:r>
            <a:r>
              <a:rPr lang="el-GR" sz="2800" i="1" dirty="0" smtClean="0"/>
              <a:t>θα ενεργοποιηθεί η </a:t>
            </a:r>
            <a:r>
              <a:rPr lang="el-GR" sz="2800" i="1" dirty="0"/>
              <a:t>υπηρεσία </a:t>
            </a:r>
            <a:r>
              <a:rPr lang="en-US" sz="2800" i="1" dirty="0" smtClean="0"/>
              <a:t>WWW</a:t>
            </a:r>
            <a:r>
              <a:rPr lang="el-GR" sz="2800" i="1" dirty="0" smtClean="0"/>
              <a:t>:</a:t>
            </a:r>
          </a:p>
          <a:p>
            <a:pPr marL="0" indent="0">
              <a:buNone/>
            </a:pPr>
            <a:r>
              <a:rPr lang="el-GR" sz="2800" dirty="0" smtClean="0"/>
              <a:t>Στον εξυπηρετητή </a:t>
            </a:r>
            <a:r>
              <a:rPr lang="el-GR" sz="2800" dirty="0"/>
              <a:t>με όνομα </a:t>
            </a:r>
            <a:r>
              <a:rPr lang="en-US" sz="2800" dirty="0"/>
              <a:t>WEB</a:t>
            </a:r>
            <a:r>
              <a:rPr lang="el-GR" sz="2800" dirty="0"/>
              <a:t>_</a:t>
            </a:r>
            <a:r>
              <a:rPr lang="en-US" sz="2800" dirty="0"/>
              <a:t>Server</a:t>
            </a:r>
            <a:r>
              <a:rPr lang="el-GR" sz="2800" dirty="0"/>
              <a:t>, </a:t>
            </a:r>
            <a:r>
              <a:rPr lang="el-GR" sz="2800" dirty="0" smtClean="0"/>
              <a:t>θα ενεργοποιήσουμε το πρωτόκολλο </a:t>
            </a:r>
            <a:r>
              <a:rPr lang="de-CH" sz="2800" b="1" dirty="0">
                <a:solidFill>
                  <a:srgbClr val="C00000"/>
                </a:solidFill>
              </a:rPr>
              <a:t>HTTP - </a:t>
            </a:r>
            <a:r>
              <a:rPr lang="en-US" sz="2800" b="1" dirty="0">
                <a:solidFill>
                  <a:srgbClr val="C00000"/>
                </a:solidFill>
              </a:rPr>
              <a:t>Hyper Text Transfer </a:t>
            </a:r>
            <a:r>
              <a:rPr lang="en-US" sz="2800" b="1" dirty="0" smtClean="0">
                <a:solidFill>
                  <a:srgbClr val="C00000"/>
                </a:solidFill>
              </a:rPr>
              <a:t>Protocol</a:t>
            </a:r>
            <a:r>
              <a:rPr lang="el-GR" sz="2800" dirty="0" smtClean="0"/>
              <a:t>, </a:t>
            </a:r>
            <a:r>
              <a:rPr lang="el-GR" sz="2800" dirty="0"/>
              <a:t>για να υποστηρίξει την υπηρεσία </a:t>
            </a:r>
            <a:r>
              <a:rPr lang="en-US" sz="2800" dirty="0"/>
              <a:t>WWW</a:t>
            </a:r>
            <a:r>
              <a:rPr lang="el-GR" sz="2800" dirty="0"/>
              <a:t>.</a:t>
            </a:r>
          </a:p>
          <a:p>
            <a:pPr marL="0" indent="0">
              <a:buNone/>
            </a:pPr>
            <a:r>
              <a:rPr lang="el-GR" sz="2800" dirty="0" smtClean="0"/>
              <a:t>Το πρωτόκολλο αυτό θα μεταφέρει τα δεδομένα μεταξύ </a:t>
            </a:r>
            <a:r>
              <a:rPr lang="el-GR" sz="2800" dirty="0" err="1"/>
              <a:t>φυλλομετρητή</a:t>
            </a:r>
            <a:r>
              <a:rPr lang="el-GR" sz="2800" dirty="0"/>
              <a:t> – </a:t>
            </a:r>
            <a:r>
              <a:rPr lang="el-GR" sz="2800" dirty="0" smtClean="0"/>
              <a:t>διακομιστή</a:t>
            </a:r>
          </a:p>
          <a:p>
            <a:endParaRPr lang="el-GR" sz="28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15</a:t>
            </a:fld>
            <a:endParaRPr lang="el-GR"/>
          </a:p>
        </p:txBody>
      </p:sp>
    </p:spTree>
    <p:extLst>
      <p:ext uri="{BB962C8B-B14F-4D97-AF65-F5344CB8AC3E}">
        <p14:creationId xmlns:p14="http://schemas.microsoft.com/office/powerpoint/2010/main" val="3365261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32048"/>
            <a:ext cx="8229600" cy="1143000"/>
          </a:xfrm>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67544" y="1124744"/>
            <a:ext cx="8229600" cy="5616624"/>
          </a:xfrm>
        </p:spPr>
        <p:txBody>
          <a:bodyPr>
            <a:normAutofit/>
          </a:bodyPr>
          <a:lstStyle/>
          <a:p>
            <a:pPr marL="0" indent="0">
              <a:buNone/>
            </a:pPr>
            <a:r>
              <a:rPr lang="el-GR" sz="2400" b="1" i="1" dirty="0"/>
              <a:t>Βήμα </a:t>
            </a:r>
            <a:r>
              <a:rPr lang="el-GR" sz="2400" b="1" i="1" dirty="0" smtClean="0"/>
              <a:t>Ε.3 </a:t>
            </a:r>
            <a:r>
              <a:rPr lang="el-GR" sz="2400" i="1" dirty="0" smtClean="0"/>
              <a:t>θα </a:t>
            </a:r>
            <a:r>
              <a:rPr lang="el-GR" sz="2400" i="1" dirty="0"/>
              <a:t>ενεργοποιηθεί η υπηρεσία </a:t>
            </a:r>
            <a:r>
              <a:rPr lang="en-US" sz="2400" i="1" dirty="0" smtClean="0"/>
              <a:t>WWW</a:t>
            </a:r>
            <a:r>
              <a:rPr lang="el-GR" sz="2400" i="1" dirty="0" smtClean="0"/>
              <a:t> </a:t>
            </a:r>
            <a:r>
              <a:rPr lang="el-GR" sz="2400" i="1" dirty="0"/>
              <a:t>(συνέχεια): </a:t>
            </a:r>
            <a:r>
              <a:rPr lang="el-GR" sz="2400" i="1" dirty="0" smtClean="0"/>
              <a:t>:</a:t>
            </a:r>
            <a:endParaRPr lang="el-GR" sz="2400" i="1" dirty="0"/>
          </a:p>
          <a:p>
            <a:pPr marL="0" indent="0">
              <a:buNone/>
            </a:pPr>
            <a:endParaRPr lang="el-GR" sz="2400" b="1" i="1" dirty="0" smtClean="0">
              <a:solidFill>
                <a:schemeClr val="tx2">
                  <a:lumMod val="60000"/>
                  <a:lumOff val="40000"/>
                </a:schemeClr>
              </a:solidFill>
            </a:endParaRPr>
          </a:p>
          <a:p>
            <a:pPr marL="0" indent="0">
              <a:buNone/>
            </a:pPr>
            <a:r>
              <a:rPr lang="el-GR" sz="2400" b="1" i="1" dirty="0" smtClean="0">
                <a:solidFill>
                  <a:schemeClr val="tx2">
                    <a:lumMod val="60000"/>
                    <a:lumOff val="40000"/>
                  </a:schemeClr>
                </a:solidFill>
              </a:rPr>
              <a:t>πρωτόκολλο </a:t>
            </a:r>
            <a:r>
              <a:rPr lang="en-US" sz="2400" b="1" i="1" dirty="0" smtClean="0">
                <a:solidFill>
                  <a:schemeClr val="tx2">
                    <a:lumMod val="60000"/>
                    <a:lumOff val="40000"/>
                  </a:schemeClr>
                </a:solidFill>
              </a:rPr>
              <a:t>HTTP</a:t>
            </a:r>
            <a:r>
              <a:rPr lang="el-GR" sz="2400" b="1" i="1" dirty="0" smtClean="0">
                <a:solidFill>
                  <a:schemeClr val="tx2">
                    <a:lumMod val="60000"/>
                    <a:lumOff val="40000"/>
                  </a:schemeClr>
                </a:solidFill>
              </a:rPr>
              <a:t> </a:t>
            </a:r>
          </a:p>
          <a:p>
            <a:pPr marL="0" indent="0">
              <a:buNone/>
            </a:pPr>
            <a:r>
              <a:rPr lang="el-GR" sz="2400" b="1" dirty="0" smtClean="0">
                <a:solidFill>
                  <a:srgbClr val="990033"/>
                </a:solidFill>
              </a:rPr>
              <a:t>μέθοδοι αίτησης πρωτοκόλλου </a:t>
            </a:r>
            <a:r>
              <a:rPr lang="en-US" sz="2400" b="1" dirty="0" smtClean="0">
                <a:solidFill>
                  <a:srgbClr val="990033"/>
                </a:solidFill>
              </a:rPr>
              <a:t>HTTP</a:t>
            </a:r>
            <a:endParaRPr lang="el-GR" sz="2400" b="1" dirty="0" smtClean="0">
              <a:solidFill>
                <a:srgbClr val="990033"/>
              </a:solidFill>
            </a:endParaRPr>
          </a:p>
          <a:p>
            <a:pPr marL="0" indent="0">
              <a:buNone/>
            </a:pPr>
            <a:r>
              <a:rPr lang="en-US" sz="2800" b="1" dirty="0" smtClean="0">
                <a:solidFill>
                  <a:srgbClr val="990033"/>
                </a:solidFill>
              </a:rPr>
              <a:t>GET</a:t>
            </a:r>
            <a:r>
              <a:rPr lang="el-GR" sz="2800" b="1" dirty="0" smtClean="0">
                <a:solidFill>
                  <a:srgbClr val="990033"/>
                </a:solidFill>
              </a:rPr>
              <a:t>: </a:t>
            </a:r>
            <a:r>
              <a:rPr lang="el-GR" sz="2400" dirty="0" smtClean="0"/>
              <a:t>η εντολή με την οποία ο πελάτης ζητάει από το </a:t>
            </a:r>
            <a:r>
              <a:rPr lang="el-GR" sz="2400" dirty="0" err="1" smtClean="0"/>
              <a:t>διακομιστή</a:t>
            </a:r>
            <a:r>
              <a:rPr lang="el-GR" sz="2400" dirty="0" smtClean="0"/>
              <a:t> ένα συγκεκριμένο έγγραφο.</a:t>
            </a:r>
          </a:p>
          <a:p>
            <a:pPr marL="0" indent="0">
              <a:buNone/>
            </a:pPr>
            <a:r>
              <a:rPr lang="en-US" sz="2400" b="1" dirty="0" smtClean="0">
                <a:solidFill>
                  <a:srgbClr val="990033"/>
                </a:solidFill>
              </a:rPr>
              <a:t>HEAD</a:t>
            </a:r>
            <a:r>
              <a:rPr lang="el-GR" sz="2400" dirty="0" smtClean="0"/>
              <a:t>: η εντολή με την οποία ο πελάτης ζητάει πληροφορίες κατάστασης για ένα έγγραφο</a:t>
            </a:r>
          </a:p>
          <a:p>
            <a:pPr marL="0" indent="0">
              <a:buNone/>
            </a:pPr>
            <a:r>
              <a:rPr lang="en-US" sz="2400" b="1" dirty="0" smtClean="0">
                <a:solidFill>
                  <a:srgbClr val="990033"/>
                </a:solidFill>
              </a:rPr>
              <a:t>PUT</a:t>
            </a:r>
            <a:r>
              <a:rPr lang="el-GR" sz="2400" dirty="0" smtClean="0">
                <a:solidFill>
                  <a:srgbClr val="990033"/>
                </a:solidFill>
              </a:rPr>
              <a:t>: </a:t>
            </a:r>
            <a:r>
              <a:rPr lang="el-GR" sz="2400" dirty="0" smtClean="0"/>
              <a:t>η εντολή με την οποία στέλνονται δεδομένα στον </a:t>
            </a:r>
            <a:r>
              <a:rPr lang="el-GR" sz="2400" dirty="0" err="1" smtClean="0"/>
              <a:t>διακομιστή</a:t>
            </a:r>
            <a:r>
              <a:rPr lang="el-GR" sz="2400" dirty="0" smtClean="0"/>
              <a:t>.</a:t>
            </a:r>
          </a:p>
          <a:p>
            <a:pPr marL="0" indent="0">
              <a:buNone/>
            </a:pPr>
            <a:r>
              <a:rPr lang="en-US" sz="2400" b="1" dirty="0" smtClean="0">
                <a:solidFill>
                  <a:srgbClr val="990033"/>
                </a:solidFill>
              </a:rPr>
              <a:t>POST</a:t>
            </a:r>
            <a:r>
              <a:rPr lang="el-GR" sz="2400" dirty="0" smtClean="0"/>
              <a:t>: η εντολή με την οποία στέλνονται δεδομένα στον </a:t>
            </a:r>
            <a:r>
              <a:rPr lang="el-GR" sz="2400" dirty="0" err="1" smtClean="0"/>
              <a:t>διακομιστή</a:t>
            </a:r>
            <a:r>
              <a:rPr lang="el-GR" sz="2400" dirty="0" smtClean="0"/>
              <a:t>, για προσάρτηση.</a:t>
            </a:r>
          </a:p>
          <a:p>
            <a:pPr marL="0" indent="0">
              <a:buNone/>
            </a:pPr>
            <a:endParaRPr lang="el-GR" sz="2400" dirty="0" smtClean="0"/>
          </a:p>
          <a:p>
            <a:pPr marL="0" indent="0">
              <a:buNone/>
            </a:pPr>
            <a:endParaRPr lang="el-GR" sz="24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16</a:t>
            </a:fld>
            <a:endParaRPr lang="el-GR"/>
          </a:p>
        </p:txBody>
      </p:sp>
    </p:spTree>
    <p:extLst>
      <p:ext uri="{BB962C8B-B14F-4D97-AF65-F5344CB8AC3E}">
        <p14:creationId xmlns:p14="http://schemas.microsoft.com/office/powerpoint/2010/main" val="2595810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15719"/>
            <a:ext cx="8229600" cy="1143000"/>
          </a:xfrm>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67544" y="1052736"/>
            <a:ext cx="8229600" cy="4525963"/>
          </a:xfrm>
        </p:spPr>
        <p:txBody>
          <a:bodyPr>
            <a:normAutofit/>
          </a:bodyPr>
          <a:lstStyle/>
          <a:p>
            <a:pPr marL="0" indent="0">
              <a:buNone/>
            </a:pPr>
            <a:r>
              <a:rPr lang="el-GR" sz="2800" b="1" dirty="0" smtClean="0"/>
              <a:t>Βήμα </a:t>
            </a:r>
            <a:r>
              <a:rPr lang="el-GR" sz="2800" b="1" dirty="0"/>
              <a:t>Ε.4:  </a:t>
            </a:r>
            <a:r>
              <a:rPr lang="el-GR" sz="2800" dirty="0"/>
              <a:t>θα ανοιχθεί η εφαρμογή </a:t>
            </a:r>
            <a:r>
              <a:rPr lang="en-US" sz="2800" dirty="0"/>
              <a:t>Web browser </a:t>
            </a:r>
            <a:r>
              <a:rPr lang="el-GR" sz="2800" dirty="0"/>
              <a:t>(επιλογή υπηρεσίας  </a:t>
            </a:r>
            <a:r>
              <a:rPr lang="en-US" sz="2800" dirty="0"/>
              <a:t>Web browser </a:t>
            </a:r>
            <a:r>
              <a:rPr lang="el-GR" sz="2800" dirty="0"/>
              <a:t>από την καρτέλα </a:t>
            </a:r>
            <a:r>
              <a:rPr lang="en-US" sz="2800" dirty="0"/>
              <a:t>Desktop</a:t>
            </a:r>
            <a:r>
              <a:rPr lang="el-GR" sz="2800" dirty="0"/>
              <a:t>) σε οποιοδήποτε από τα 3 </a:t>
            </a:r>
            <a:r>
              <a:rPr lang="en-US" sz="2800" dirty="0"/>
              <a:t>PC </a:t>
            </a:r>
            <a:r>
              <a:rPr lang="el-GR" sz="2800" dirty="0"/>
              <a:t>του διαδικτύου μας για να υποστηρίξει τον ρόλο του πελάτη στην επικοινωνία με τον </a:t>
            </a:r>
            <a:r>
              <a:rPr lang="en-US" sz="2800" dirty="0"/>
              <a:t>WEB</a:t>
            </a:r>
            <a:r>
              <a:rPr lang="el-GR" sz="2800" dirty="0"/>
              <a:t>_</a:t>
            </a:r>
            <a:r>
              <a:rPr lang="en-US" sz="2800" dirty="0"/>
              <a:t>Server</a:t>
            </a:r>
            <a:r>
              <a:rPr lang="el-GR" sz="2800" dirty="0"/>
              <a:t> </a:t>
            </a:r>
            <a:r>
              <a:rPr lang="el-GR" sz="2800" dirty="0" smtClean="0"/>
              <a:t>.</a:t>
            </a:r>
            <a:endParaRPr lang="el-GR" sz="2800"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645024"/>
            <a:ext cx="7565277"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17</a:t>
            </a:fld>
            <a:endParaRPr lang="el-GR"/>
          </a:p>
        </p:txBody>
      </p:sp>
    </p:spTree>
    <p:extLst>
      <p:ext uri="{BB962C8B-B14F-4D97-AF65-F5344CB8AC3E}">
        <p14:creationId xmlns:p14="http://schemas.microsoft.com/office/powerpoint/2010/main" val="3139884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32048"/>
            <a:ext cx="8229600" cy="1143000"/>
          </a:xfrm>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67544" y="1124744"/>
            <a:ext cx="8229600" cy="5616624"/>
          </a:xfrm>
        </p:spPr>
        <p:txBody>
          <a:bodyPr>
            <a:normAutofit/>
          </a:bodyPr>
          <a:lstStyle/>
          <a:p>
            <a:pPr marL="0" indent="0">
              <a:buNone/>
            </a:pPr>
            <a:r>
              <a:rPr lang="el-GR" sz="2400" b="1" i="1" dirty="0"/>
              <a:t>Βήμα </a:t>
            </a:r>
            <a:r>
              <a:rPr lang="el-GR" sz="2400" b="1" i="1" dirty="0" smtClean="0"/>
              <a:t>Ε.4 </a:t>
            </a:r>
            <a:r>
              <a:rPr lang="el-GR" sz="2400" i="1" dirty="0" smtClean="0"/>
              <a:t>(συνέχεια</a:t>
            </a:r>
            <a:r>
              <a:rPr lang="el-GR" sz="2400" i="1" dirty="0"/>
              <a:t>):</a:t>
            </a:r>
          </a:p>
          <a:p>
            <a:pPr marL="0" indent="0">
              <a:buNone/>
            </a:pPr>
            <a:r>
              <a:rPr lang="el-GR" sz="2000" dirty="0" smtClean="0"/>
              <a:t>Για </a:t>
            </a:r>
            <a:r>
              <a:rPr lang="el-GR" sz="2000" dirty="0"/>
              <a:t>τον εντοπισμό μιας ιστοσελίδας στον παγκόσμιο Ιστό, </a:t>
            </a:r>
            <a:r>
              <a:rPr lang="el-GR" sz="2000" dirty="0" smtClean="0"/>
              <a:t>στον </a:t>
            </a:r>
            <a:r>
              <a:rPr lang="el-GR" sz="2000" dirty="0" err="1" smtClean="0"/>
              <a:t>φυλλομετρητή</a:t>
            </a:r>
            <a:r>
              <a:rPr lang="el-GR" sz="2000" dirty="0" smtClean="0"/>
              <a:t> χρησιμοποιούμε τον </a:t>
            </a:r>
            <a:r>
              <a:rPr lang="el-GR" sz="2000" b="1" dirty="0" smtClean="0">
                <a:solidFill>
                  <a:srgbClr val="C00000"/>
                </a:solidFill>
              </a:rPr>
              <a:t>Ενιαίο </a:t>
            </a:r>
            <a:r>
              <a:rPr lang="el-GR" sz="2000" b="1" dirty="0" err="1" smtClean="0">
                <a:solidFill>
                  <a:srgbClr val="C00000"/>
                </a:solidFill>
              </a:rPr>
              <a:t>Εντοπιστή</a:t>
            </a:r>
            <a:r>
              <a:rPr lang="el-GR" sz="2000" b="1" dirty="0" smtClean="0">
                <a:solidFill>
                  <a:srgbClr val="C00000"/>
                </a:solidFill>
              </a:rPr>
              <a:t> Πόρων</a:t>
            </a:r>
            <a:r>
              <a:rPr lang="en-US" sz="2000" b="1" dirty="0" smtClean="0">
                <a:solidFill>
                  <a:srgbClr val="C00000"/>
                </a:solidFill>
              </a:rPr>
              <a:t>  (URL - Uniform Resource Locator)</a:t>
            </a:r>
            <a:r>
              <a:rPr lang="el-GR" sz="2000" b="1" dirty="0" smtClean="0">
                <a:solidFill>
                  <a:srgbClr val="C00000"/>
                </a:solidFill>
              </a:rPr>
              <a:t>, </a:t>
            </a:r>
            <a:r>
              <a:rPr lang="el-GR" sz="2000" dirty="0" smtClean="0"/>
              <a:t>ο οποίος έχει την </a:t>
            </a:r>
            <a:r>
              <a:rPr lang="el-GR" sz="2000" dirty="0"/>
              <a:t>παρακάτω </a:t>
            </a:r>
            <a:r>
              <a:rPr lang="el-GR" sz="2000" dirty="0" smtClean="0"/>
              <a:t>πλήρη μορφή διεύθυνσης:</a:t>
            </a:r>
            <a:endParaRPr lang="el-GR" sz="2000" dirty="0"/>
          </a:p>
          <a:p>
            <a:pPr marL="0" indent="0">
              <a:buNone/>
            </a:pPr>
            <a:r>
              <a:rPr lang="el-GR" sz="2000" b="1" dirty="0">
                <a:solidFill>
                  <a:schemeClr val="tx2">
                    <a:lumMod val="60000"/>
                    <a:lumOff val="40000"/>
                  </a:schemeClr>
                </a:solidFill>
              </a:rPr>
              <a:t>πρωτόκολλο://όνομα υπολογιστή: θύρα/όνομα εγγράφου? παράμετροι</a:t>
            </a:r>
          </a:p>
          <a:p>
            <a:pPr marL="0" indent="0">
              <a:buNone/>
            </a:pPr>
            <a:endParaRPr lang="el-GR" sz="2400" dirty="0"/>
          </a:p>
        </p:txBody>
      </p:sp>
      <p:sp>
        <p:nvSpPr>
          <p:cNvPr id="4" name="TextBox 3"/>
          <p:cNvSpPr txBox="1"/>
          <p:nvPr/>
        </p:nvSpPr>
        <p:spPr>
          <a:xfrm>
            <a:off x="323528" y="3496543"/>
            <a:ext cx="1440160" cy="923330"/>
          </a:xfrm>
          <a:prstGeom prst="rect">
            <a:avLst/>
          </a:prstGeom>
          <a:noFill/>
        </p:spPr>
        <p:txBody>
          <a:bodyPr wrap="square" rtlCol="0">
            <a:spAutoFit/>
          </a:bodyPr>
          <a:lstStyle/>
          <a:p>
            <a:r>
              <a:rPr lang="en-US" dirty="0" smtClean="0"/>
              <a:t> </a:t>
            </a:r>
            <a:r>
              <a:rPr lang="el-GR" b="1" dirty="0" smtClean="0">
                <a:solidFill>
                  <a:srgbClr val="C00000"/>
                </a:solidFill>
              </a:rPr>
              <a:t>πλήρες  </a:t>
            </a:r>
            <a:r>
              <a:rPr lang="en-US" b="1" dirty="0" smtClean="0">
                <a:solidFill>
                  <a:srgbClr val="C00000"/>
                </a:solidFill>
              </a:rPr>
              <a:t>URL</a:t>
            </a:r>
            <a:endParaRPr lang="el-GR" b="1" dirty="0" smtClean="0">
              <a:solidFill>
                <a:srgbClr val="C00000"/>
              </a:solidFill>
            </a:endParaRPr>
          </a:p>
          <a:p>
            <a:endParaRPr lang="el-GR" b="1" dirty="0">
              <a:solidFill>
                <a:srgbClr val="C00000"/>
              </a:solidFill>
            </a:endParaRPr>
          </a:p>
          <a:p>
            <a:endParaRPr lang="el-GR" b="1" dirty="0">
              <a:solidFill>
                <a:srgbClr val="C00000"/>
              </a:solidFill>
            </a:endParaRPr>
          </a:p>
        </p:txBody>
      </p:sp>
      <p:sp>
        <p:nvSpPr>
          <p:cNvPr id="5" name="Δεξιό βέλος 4"/>
          <p:cNvSpPr/>
          <p:nvPr/>
        </p:nvSpPr>
        <p:spPr>
          <a:xfrm>
            <a:off x="554404" y="3933056"/>
            <a:ext cx="978408" cy="3472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8" name="Εικόνα 7"/>
          <p:cNvPicPr>
            <a:picLocks noChangeAspect="1"/>
          </p:cNvPicPr>
          <p:nvPr/>
        </p:nvPicPr>
        <p:blipFill>
          <a:blip r:embed="rId2"/>
          <a:stretch>
            <a:fillRect/>
          </a:stretch>
        </p:blipFill>
        <p:spPr>
          <a:xfrm>
            <a:off x="2135178" y="2884225"/>
            <a:ext cx="6190476" cy="3857143"/>
          </a:xfrm>
          <a:prstGeom prst="rect">
            <a:avLst/>
          </a:prstGeom>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18</a:t>
            </a:fld>
            <a:endParaRPr lang="el-GR"/>
          </a:p>
        </p:txBody>
      </p:sp>
    </p:spTree>
    <p:extLst>
      <p:ext uri="{BB962C8B-B14F-4D97-AF65-F5344CB8AC3E}">
        <p14:creationId xmlns:p14="http://schemas.microsoft.com/office/powerpoint/2010/main" val="1278329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32048"/>
            <a:ext cx="8229600" cy="1143000"/>
          </a:xfrm>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67544" y="1124744"/>
            <a:ext cx="8229600" cy="5616624"/>
          </a:xfrm>
        </p:spPr>
        <p:txBody>
          <a:bodyPr>
            <a:normAutofit/>
          </a:bodyPr>
          <a:lstStyle/>
          <a:p>
            <a:pPr marL="0" indent="0">
              <a:buNone/>
            </a:pPr>
            <a:r>
              <a:rPr lang="el-GR" sz="2400" b="1" i="1" dirty="0"/>
              <a:t>Βήμα </a:t>
            </a:r>
            <a:r>
              <a:rPr lang="el-GR" sz="2400" b="1" i="1" dirty="0" smtClean="0"/>
              <a:t>Ε.4 </a:t>
            </a:r>
            <a:r>
              <a:rPr lang="el-GR" sz="2400" i="1" dirty="0" smtClean="0"/>
              <a:t>(συνέχεια</a:t>
            </a:r>
            <a:r>
              <a:rPr lang="el-GR" sz="2400" i="1" dirty="0"/>
              <a:t>):</a:t>
            </a:r>
          </a:p>
          <a:p>
            <a:pPr marL="0" indent="0">
              <a:buNone/>
            </a:pPr>
            <a:r>
              <a:rPr lang="el-GR" sz="2000" b="1" dirty="0" smtClean="0">
                <a:solidFill>
                  <a:schemeClr val="tx2">
                    <a:lumMod val="60000"/>
                    <a:lumOff val="40000"/>
                  </a:schemeClr>
                </a:solidFill>
              </a:rPr>
              <a:t>πρωτόκολλο</a:t>
            </a:r>
            <a:r>
              <a:rPr lang="el-GR" sz="2000" b="1" dirty="0">
                <a:solidFill>
                  <a:schemeClr val="tx2">
                    <a:lumMod val="60000"/>
                    <a:lumOff val="40000"/>
                  </a:schemeClr>
                </a:solidFill>
              </a:rPr>
              <a:t>://όνομα υπολογιστή: θύρα/όνομα εγγράφου? παράμετροι</a:t>
            </a:r>
          </a:p>
          <a:p>
            <a:pPr marL="0" indent="0">
              <a:buNone/>
            </a:pPr>
            <a:r>
              <a:rPr lang="el-GR" sz="2400" dirty="0"/>
              <a:t>Το μόνο υποχρεωτικό πεδίο είναι το όνομα </a:t>
            </a:r>
            <a:r>
              <a:rPr lang="el-GR" sz="2400" dirty="0" smtClean="0"/>
              <a:t>του υπολογιστή </a:t>
            </a:r>
            <a:r>
              <a:rPr lang="el-GR" sz="2400" dirty="0"/>
              <a:t>ή η </a:t>
            </a:r>
            <a:r>
              <a:rPr lang="de-CH" sz="2400" dirty="0"/>
              <a:t>IP </a:t>
            </a:r>
            <a:r>
              <a:rPr lang="el-GR" sz="2400" dirty="0"/>
              <a:t>του υπολογιστή </a:t>
            </a:r>
          </a:p>
        </p:txBody>
      </p:sp>
      <p:sp>
        <p:nvSpPr>
          <p:cNvPr id="8" name="Δεξιό βέλος 7"/>
          <p:cNvSpPr/>
          <p:nvPr/>
        </p:nvSpPr>
        <p:spPr>
          <a:xfrm>
            <a:off x="851280" y="3933056"/>
            <a:ext cx="978408" cy="3472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smtClean="0"/>
              <a:t>`</a:t>
            </a:r>
            <a:endParaRPr lang="el-GR" dirty="0"/>
          </a:p>
        </p:txBody>
      </p:sp>
      <p:pic>
        <p:nvPicPr>
          <p:cNvPr id="9" name="Εικόνα 8"/>
          <p:cNvPicPr>
            <a:picLocks noChangeAspect="1"/>
          </p:cNvPicPr>
          <p:nvPr/>
        </p:nvPicPr>
        <p:blipFill>
          <a:blip r:embed="rId2"/>
          <a:stretch>
            <a:fillRect/>
          </a:stretch>
        </p:blipFill>
        <p:spPr>
          <a:xfrm>
            <a:off x="2134844" y="2780928"/>
            <a:ext cx="6257143" cy="3390476"/>
          </a:xfrm>
          <a:prstGeom prst="rect">
            <a:avLst/>
          </a:prstGeom>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19</a:t>
            </a:fld>
            <a:endParaRPr lang="el-GR"/>
          </a:p>
        </p:txBody>
      </p:sp>
    </p:spTree>
    <p:extLst>
      <p:ext uri="{BB962C8B-B14F-4D97-AF65-F5344CB8AC3E}">
        <p14:creationId xmlns:p14="http://schemas.microsoft.com/office/powerpoint/2010/main" val="3168810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sz="4000" dirty="0" smtClean="0"/>
              <a:t>Υπηρεσίες</a:t>
            </a:r>
            <a:r>
              <a:rPr lang="de-CH" sz="4000" dirty="0" smtClean="0"/>
              <a:t> WEB &amp; DNS</a:t>
            </a:r>
            <a:endParaRPr lang="el-GR" sz="4000" dirty="0"/>
          </a:p>
        </p:txBody>
      </p:sp>
      <p:sp>
        <p:nvSpPr>
          <p:cNvPr id="7" name="Θέση περιεχομένου 6"/>
          <p:cNvSpPr>
            <a:spLocks noGrp="1"/>
          </p:cNvSpPr>
          <p:nvPr>
            <p:ph idx="1"/>
          </p:nvPr>
        </p:nvSpPr>
        <p:spPr/>
        <p:txBody>
          <a:bodyPr>
            <a:normAutofit fontScale="92500" lnSpcReduction="10000"/>
          </a:bodyPr>
          <a:lstStyle/>
          <a:p>
            <a:pPr marL="0" indent="0" algn="ctr">
              <a:buNone/>
            </a:pPr>
            <a:r>
              <a:rPr lang="el-GR" sz="3600" b="1" dirty="0" smtClean="0">
                <a:solidFill>
                  <a:schemeClr val="tx2">
                    <a:lumMod val="60000"/>
                    <a:lumOff val="40000"/>
                  </a:schemeClr>
                </a:solidFill>
              </a:rPr>
              <a:t>Παραμετροποίηση </a:t>
            </a:r>
            <a:r>
              <a:rPr lang="el-GR" sz="3600" b="1" dirty="0">
                <a:solidFill>
                  <a:schemeClr val="tx2">
                    <a:lumMod val="60000"/>
                    <a:lumOff val="40000"/>
                  </a:schemeClr>
                </a:solidFill>
              </a:rPr>
              <a:t>και παροχή των υπηρεσιών WEB &amp; </a:t>
            </a:r>
            <a:r>
              <a:rPr lang="el-GR" sz="3600" b="1" dirty="0" smtClean="0">
                <a:solidFill>
                  <a:schemeClr val="tx2">
                    <a:lumMod val="60000"/>
                    <a:lumOff val="40000"/>
                  </a:schemeClr>
                </a:solidFill>
              </a:rPr>
              <a:t>DNS </a:t>
            </a:r>
            <a:r>
              <a:rPr lang="el-GR" sz="3600" b="1" dirty="0">
                <a:solidFill>
                  <a:schemeClr val="tx2">
                    <a:lumMod val="60000"/>
                    <a:lumOff val="40000"/>
                  </a:schemeClr>
                </a:solidFill>
              </a:rPr>
              <a:t>στο διαδίκτυο </a:t>
            </a:r>
            <a:endParaRPr lang="el-GR" sz="3600" b="1" dirty="0" smtClean="0">
              <a:solidFill>
                <a:schemeClr val="tx2">
                  <a:lumMod val="60000"/>
                  <a:lumOff val="40000"/>
                </a:schemeClr>
              </a:solidFill>
            </a:endParaRPr>
          </a:p>
          <a:p>
            <a:pPr marL="0" indent="0">
              <a:buNone/>
            </a:pPr>
            <a:r>
              <a:rPr lang="el-GR" sz="2400" b="1" dirty="0" smtClean="0"/>
              <a:t>Στόχοι:  </a:t>
            </a:r>
          </a:p>
          <a:p>
            <a:r>
              <a:rPr lang="el-GR" sz="2400" dirty="0" smtClean="0"/>
              <a:t>Η </a:t>
            </a:r>
            <a:r>
              <a:rPr lang="el-GR" sz="2400" dirty="0"/>
              <a:t>εξοικείωση με την παραμετροποίηση της Υπηρεσίας </a:t>
            </a:r>
            <a:r>
              <a:rPr lang="en-US" sz="2400" b="1" dirty="0" smtClean="0"/>
              <a:t>DNS</a:t>
            </a:r>
            <a:r>
              <a:rPr lang="el-GR" sz="2400" b="1" dirty="0" smtClean="0"/>
              <a:t> - </a:t>
            </a:r>
            <a:r>
              <a:rPr lang="el-GR" sz="2400" b="1" dirty="0" err="1"/>
              <a:t>Domain</a:t>
            </a:r>
            <a:r>
              <a:rPr lang="el-GR" sz="2400" b="1" dirty="0"/>
              <a:t> </a:t>
            </a:r>
            <a:r>
              <a:rPr lang="el-GR" sz="2400" b="1" dirty="0" err="1"/>
              <a:t>Name</a:t>
            </a:r>
            <a:r>
              <a:rPr lang="el-GR" sz="2400" b="1" dirty="0"/>
              <a:t> </a:t>
            </a:r>
            <a:r>
              <a:rPr lang="el-GR" sz="2400" b="1" dirty="0" err="1" smtClean="0"/>
              <a:t>System</a:t>
            </a:r>
            <a:r>
              <a:rPr lang="el-GR" sz="2400" dirty="0" smtClean="0"/>
              <a:t>, </a:t>
            </a:r>
            <a:r>
              <a:rPr lang="el-GR" sz="2400" dirty="0"/>
              <a:t>με έμφαση στον τύπο  εγγραφών της Βάσης Δεδομένων του </a:t>
            </a:r>
            <a:r>
              <a:rPr lang="en-US" sz="2400" dirty="0"/>
              <a:t>DNS</a:t>
            </a:r>
            <a:r>
              <a:rPr lang="el-GR" sz="2400" dirty="0"/>
              <a:t> εξυπηρετητή (εγγραφές τύπου Α, </a:t>
            </a:r>
            <a:r>
              <a:rPr lang="en-US" sz="2400" dirty="0"/>
              <a:t>CNAME</a:t>
            </a:r>
            <a:r>
              <a:rPr lang="el-GR" sz="2400" dirty="0"/>
              <a:t>) και στην παροχή της υπηρεσίας στους υπολογιστές του διαδικτύου</a:t>
            </a:r>
            <a:r>
              <a:rPr lang="el-GR" sz="2400" dirty="0" smtClean="0"/>
              <a:t>.</a:t>
            </a:r>
          </a:p>
          <a:p>
            <a:r>
              <a:rPr lang="el-GR" sz="2400" dirty="0"/>
              <a:t>Η εξοικείωση με την παραμετροποίηση της Υπηρεσίας </a:t>
            </a:r>
            <a:r>
              <a:rPr lang="el-GR" sz="2400" b="1" dirty="0"/>
              <a:t>WWW</a:t>
            </a:r>
            <a:r>
              <a:rPr lang="el-GR" sz="2400" dirty="0"/>
              <a:t>- </a:t>
            </a:r>
            <a:r>
              <a:rPr lang="el-GR" sz="2400" b="1" dirty="0"/>
              <a:t>World </a:t>
            </a:r>
            <a:r>
              <a:rPr lang="el-GR" sz="2400" b="1" dirty="0" err="1"/>
              <a:t>Wide</a:t>
            </a:r>
            <a:r>
              <a:rPr lang="el-GR" sz="2400" b="1" dirty="0"/>
              <a:t> Web </a:t>
            </a:r>
            <a:r>
              <a:rPr lang="el-GR" sz="2400" dirty="0" smtClean="0"/>
              <a:t>, </a:t>
            </a:r>
            <a:r>
              <a:rPr lang="el-GR" sz="2400" dirty="0"/>
              <a:t>τόσο στον εξυπηρετητή Ιστού -</a:t>
            </a:r>
            <a:r>
              <a:rPr lang="en-US" sz="2400" dirty="0"/>
              <a:t>WEB server</a:t>
            </a:r>
            <a:r>
              <a:rPr lang="el-GR" sz="2400" dirty="0"/>
              <a:t>  (ενεργοποίηση του πρωτοκόλλου </a:t>
            </a:r>
            <a:r>
              <a:rPr lang="en-US" sz="2400" dirty="0"/>
              <a:t>HTTP</a:t>
            </a:r>
            <a:r>
              <a:rPr lang="el-GR" sz="2400" dirty="0"/>
              <a:t>/ </a:t>
            </a:r>
            <a:r>
              <a:rPr lang="en-US" sz="2400" dirty="0"/>
              <a:t>HTTPS</a:t>
            </a:r>
            <a:r>
              <a:rPr lang="el-GR" sz="2400" dirty="0"/>
              <a:t>) όσο και στον </a:t>
            </a:r>
            <a:r>
              <a:rPr lang="el-GR" sz="2400" dirty="0" err="1"/>
              <a:t>φυλλομετρητή</a:t>
            </a:r>
            <a:r>
              <a:rPr lang="el-GR" sz="2400" dirty="0"/>
              <a:t> Ιστού  - </a:t>
            </a:r>
            <a:r>
              <a:rPr lang="en-US" sz="2400" dirty="0"/>
              <a:t>WEB browser</a:t>
            </a:r>
            <a:r>
              <a:rPr lang="el-GR" sz="2400" dirty="0"/>
              <a:t> (μορφή ενιαίου </a:t>
            </a:r>
            <a:r>
              <a:rPr lang="el-GR" sz="2400" dirty="0" err="1"/>
              <a:t>εντοπιστή</a:t>
            </a:r>
            <a:r>
              <a:rPr lang="el-GR" sz="2400" dirty="0"/>
              <a:t> πόρων –</a:t>
            </a:r>
            <a:r>
              <a:rPr lang="en-US" sz="2400" dirty="0"/>
              <a:t>URL</a:t>
            </a:r>
            <a:r>
              <a:rPr lang="el-GR" sz="2400" dirty="0"/>
              <a:t>) </a:t>
            </a:r>
          </a:p>
          <a:p>
            <a:endParaRPr lang="el-GR" sz="2400" dirty="0" smtClean="0"/>
          </a:p>
          <a:p>
            <a:endParaRPr lang="el-GR" sz="2400" dirty="0"/>
          </a:p>
          <a:p>
            <a:pPr>
              <a:spcBef>
                <a:spcPts val="0"/>
              </a:spcBef>
            </a:pPr>
            <a:endParaRPr lang="el-GR" sz="2400" b="1" dirty="0" smtClean="0"/>
          </a:p>
          <a:p>
            <a:pPr marL="0" indent="0">
              <a:buNone/>
            </a:pPr>
            <a:endParaRPr lang="el-GR" sz="36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2</a:t>
            </a:fld>
            <a:endParaRPr lang="el-GR"/>
          </a:p>
        </p:txBody>
      </p:sp>
    </p:spTree>
    <p:extLst>
      <p:ext uri="{BB962C8B-B14F-4D97-AF65-F5344CB8AC3E}">
        <p14:creationId xmlns:p14="http://schemas.microsoft.com/office/powerpoint/2010/main" val="4000820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32048"/>
            <a:ext cx="8229600" cy="1143000"/>
          </a:xfrm>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67544" y="1124744"/>
            <a:ext cx="8229600" cy="5616624"/>
          </a:xfrm>
        </p:spPr>
        <p:txBody>
          <a:bodyPr>
            <a:normAutofit/>
          </a:bodyPr>
          <a:lstStyle/>
          <a:p>
            <a:pPr marL="0" indent="0">
              <a:buNone/>
            </a:pPr>
            <a:r>
              <a:rPr lang="el-GR" sz="2400" b="1" i="1" dirty="0"/>
              <a:t>Βήμα </a:t>
            </a:r>
            <a:r>
              <a:rPr lang="el-GR" sz="2400" b="1" i="1" dirty="0" smtClean="0"/>
              <a:t>Ε.4 </a:t>
            </a:r>
            <a:r>
              <a:rPr lang="el-GR" sz="2400" i="1" dirty="0" smtClean="0"/>
              <a:t>(συνέχεια</a:t>
            </a:r>
            <a:r>
              <a:rPr lang="el-GR" sz="2400" i="1" dirty="0"/>
              <a:t>):</a:t>
            </a:r>
          </a:p>
          <a:p>
            <a:pPr marL="0" indent="0">
              <a:buNone/>
            </a:pPr>
            <a:r>
              <a:rPr lang="el-GR" sz="1800" b="1" dirty="0">
                <a:solidFill>
                  <a:schemeClr val="tx2">
                    <a:lumMod val="60000"/>
                    <a:lumOff val="40000"/>
                  </a:schemeClr>
                </a:solidFill>
              </a:rPr>
              <a:t>πρωτόκολλο://όνομα υπολογιστή: θύρα/όνομα εγγράφου? παράμετροι</a:t>
            </a:r>
          </a:p>
          <a:p>
            <a:pPr marL="0" indent="0">
              <a:buNone/>
            </a:pPr>
            <a:r>
              <a:rPr lang="el-GR" sz="2000" dirty="0"/>
              <a:t>Το μόνο υποχρεωτικό πεδίο είναι το όνομα του υπολογιστή ή η </a:t>
            </a:r>
            <a:r>
              <a:rPr lang="de-CH" sz="2000" dirty="0"/>
              <a:t>IP </a:t>
            </a:r>
            <a:r>
              <a:rPr lang="el-GR" sz="2000" dirty="0"/>
              <a:t>του υπολογιστή </a:t>
            </a:r>
          </a:p>
          <a:p>
            <a:pPr marL="0" indent="0">
              <a:buNone/>
            </a:pPr>
            <a:endParaRPr lang="el-GR" sz="2400" dirty="0"/>
          </a:p>
        </p:txBody>
      </p:sp>
      <p:pic>
        <p:nvPicPr>
          <p:cNvPr id="3" name="Εικόνα 2"/>
          <p:cNvPicPr>
            <a:picLocks noChangeAspect="1"/>
          </p:cNvPicPr>
          <p:nvPr/>
        </p:nvPicPr>
        <p:blipFill>
          <a:blip r:embed="rId2"/>
          <a:stretch>
            <a:fillRect/>
          </a:stretch>
        </p:blipFill>
        <p:spPr>
          <a:xfrm>
            <a:off x="1477582" y="2708920"/>
            <a:ext cx="6209524" cy="3161905"/>
          </a:xfrm>
          <a:prstGeom prst="rect">
            <a:avLst/>
          </a:prstGeom>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20</a:t>
            </a:fld>
            <a:endParaRPr lang="el-GR"/>
          </a:p>
        </p:txBody>
      </p:sp>
    </p:spTree>
    <p:extLst>
      <p:ext uri="{BB962C8B-B14F-4D97-AF65-F5344CB8AC3E}">
        <p14:creationId xmlns:p14="http://schemas.microsoft.com/office/powerpoint/2010/main" val="248047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a:bodyPr>
          <a:lstStyle/>
          <a:p>
            <a:r>
              <a:rPr lang="el-GR" sz="2800" b="1" dirty="0" smtClean="0"/>
              <a:t>Βήμα </a:t>
            </a:r>
            <a:r>
              <a:rPr lang="el-GR" sz="2800" b="1" dirty="0"/>
              <a:t>Ε.5:  </a:t>
            </a:r>
            <a:r>
              <a:rPr lang="el-GR" sz="2800" dirty="0"/>
              <a:t>Θα γίνουν οι απαραίτητοι έλεγχοι για να διαπιστώσουμε τη λειτουργικότητα της υπηρεσίας  </a:t>
            </a:r>
            <a:r>
              <a:rPr lang="en-US" sz="2800" dirty="0"/>
              <a:t>WWW</a:t>
            </a:r>
            <a:endParaRPr lang="el-GR" sz="28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21</a:t>
            </a:fld>
            <a:endParaRPr lang="el-GR"/>
          </a:p>
        </p:txBody>
      </p:sp>
    </p:spTree>
    <p:extLst>
      <p:ext uri="{BB962C8B-B14F-4D97-AF65-F5344CB8AC3E}">
        <p14:creationId xmlns:p14="http://schemas.microsoft.com/office/powerpoint/2010/main" val="1144360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2" name="TextBox 1"/>
          <p:cNvSpPr txBox="1"/>
          <p:nvPr/>
        </p:nvSpPr>
        <p:spPr>
          <a:xfrm>
            <a:off x="1187624" y="2348880"/>
            <a:ext cx="6552728" cy="1754326"/>
          </a:xfrm>
          <a:prstGeom prst="rect">
            <a:avLst/>
          </a:prstGeom>
          <a:noFill/>
        </p:spPr>
        <p:txBody>
          <a:bodyPr wrap="square" rtlCol="0">
            <a:spAutoFit/>
          </a:bodyPr>
          <a:lstStyle/>
          <a:p>
            <a:r>
              <a:rPr lang="el-GR" b="1" dirty="0" smtClean="0">
                <a:solidFill>
                  <a:srgbClr val="FF0000"/>
                </a:solidFill>
              </a:rPr>
              <a:t>Ενότητες με </a:t>
            </a:r>
            <a:r>
              <a:rPr lang="el-GR" b="1" dirty="0" err="1" smtClean="0">
                <a:solidFill>
                  <a:srgbClr val="FF0000"/>
                </a:solidFill>
              </a:rPr>
              <a:t>λινκ</a:t>
            </a:r>
            <a:r>
              <a:rPr lang="de-CH" b="1" dirty="0" smtClean="0">
                <a:solidFill>
                  <a:srgbClr val="FF0000"/>
                </a:solidFill>
              </a:rPr>
              <a:t> </a:t>
            </a:r>
            <a:r>
              <a:rPr lang="el-GR" b="1" dirty="0" smtClean="0">
                <a:solidFill>
                  <a:srgbClr val="FF0000"/>
                </a:solidFill>
              </a:rPr>
              <a:t>στη Θεωρία</a:t>
            </a:r>
          </a:p>
          <a:p>
            <a:pPr marL="342900" indent="-342900">
              <a:buAutoNum type="arabicPeriod"/>
            </a:pPr>
            <a:r>
              <a:rPr lang="el-GR" dirty="0" smtClean="0">
                <a:solidFill>
                  <a:srgbClr val="FF0000"/>
                </a:solidFill>
              </a:rPr>
              <a:t>Σελίδες </a:t>
            </a:r>
            <a:r>
              <a:rPr lang="el-GR" dirty="0">
                <a:solidFill>
                  <a:srgbClr val="FF0000"/>
                </a:solidFill>
              </a:rPr>
              <a:t>του Παγκόσμιου Ιστού και </a:t>
            </a:r>
            <a:r>
              <a:rPr lang="el-GR" dirty="0" smtClean="0">
                <a:solidFill>
                  <a:srgbClr val="FF0000"/>
                </a:solidFill>
              </a:rPr>
              <a:t>περιήγηση</a:t>
            </a:r>
            <a:endParaRPr lang="el-GR" dirty="0">
              <a:solidFill>
                <a:srgbClr val="FF0000"/>
              </a:solidFill>
            </a:endParaRPr>
          </a:p>
          <a:p>
            <a:pPr marL="342900" indent="-342900">
              <a:buAutoNum type="arabicPeriod"/>
            </a:pPr>
            <a:r>
              <a:rPr lang="el-GR" dirty="0" err="1" smtClean="0">
                <a:solidFill>
                  <a:srgbClr val="FF0000"/>
                </a:solidFill>
              </a:rPr>
              <a:t>Ονοματοδοσία</a:t>
            </a:r>
            <a:r>
              <a:rPr lang="el-GR" dirty="0" smtClean="0">
                <a:solidFill>
                  <a:srgbClr val="FF0000"/>
                </a:solidFill>
              </a:rPr>
              <a:t> </a:t>
            </a:r>
            <a:r>
              <a:rPr lang="el-GR" dirty="0">
                <a:solidFill>
                  <a:srgbClr val="FF0000"/>
                </a:solidFill>
              </a:rPr>
              <a:t>με το Σύστημα Ονομάτων Περιοχών (</a:t>
            </a:r>
            <a:r>
              <a:rPr lang="en-US" dirty="0">
                <a:solidFill>
                  <a:srgbClr val="FF0000"/>
                </a:solidFill>
              </a:rPr>
              <a:t>DNS)</a:t>
            </a:r>
          </a:p>
          <a:p>
            <a:endParaRPr lang="en-US" dirty="0" smtClean="0">
              <a:solidFill>
                <a:srgbClr val="FF0000"/>
              </a:solidFill>
            </a:endParaRPr>
          </a:p>
          <a:p>
            <a:endParaRPr lang="el-GR" dirty="0">
              <a:solidFill>
                <a:srgbClr val="FF0000"/>
              </a:solidFill>
            </a:endParaRPr>
          </a:p>
          <a:p>
            <a:endParaRPr lang="el-GR" dirty="0">
              <a:solidFill>
                <a:srgbClr val="FF0000"/>
              </a:solidFill>
            </a:endParaRPr>
          </a:p>
        </p:txBody>
      </p:sp>
      <p:sp>
        <p:nvSpPr>
          <p:cNvPr id="3" name="Θέση αριθμού διαφάνειας 2"/>
          <p:cNvSpPr>
            <a:spLocks noGrp="1"/>
          </p:cNvSpPr>
          <p:nvPr>
            <p:ph type="sldNum" sz="quarter" idx="12"/>
          </p:nvPr>
        </p:nvSpPr>
        <p:spPr/>
        <p:txBody>
          <a:bodyPr/>
          <a:lstStyle/>
          <a:p>
            <a:fld id="{C0A461AE-980C-4FED-9036-5F47ECA9326E}" type="slidenum">
              <a:rPr lang="el-GR" smtClean="0"/>
              <a:t>22</a:t>
            </a:fld>
            <a:endParaRPr lang="el-GR"/>
          </a:p>
        </p:txBody>
      </p:sp>
    </p:spTree>
    <p:extLst>
      <p:ext uri="{BB962C8B-B14F-4D97-AF65-F5344CB8AC3E}">
        <p14:creationId xmlns:p14="http://schemas.microsoft.com/office/powerpoint/2010/main" val="3441063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r>
              <a:rPr lang="el-GR" dirty="0" smtClean="0"/>
              <a:t>Ερωτήσεις</a:t>
            </a:r>
            <a:r>
              <a:rPr lang="en-US" dirty="0" smtClean="0"/>
              <a:t>;</a:t>
            </a:r>
            <a:endParaRPr lang="el-GR" dirty="0"/>
          </a:p>
        </p:txBody>
      </p:sp>
      <p:grpSp>
        <p:nvGrpSpPr>
          <p:cNvPr id="2" name="Ομάδα 1"/>
          <p:cNvGrpSpPr/>
          <p:nvPr/>
        </p:nvGrpSpPr>
        <p:grpSpPr>
          <a:xfrm>
            <a:off x="1767633" y="5931169"/>
            <a:ext cx="5828703" cy="768532"/>
            <a:chOff x="1767633" y="5931169"/>
            <a:chExt cx="5828703" cy="768532"/>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9"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9106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610843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Ιφιγένεια </a:t>
            </a:r>
            <a:r>
              <a:rPr lang="el-GR" sz="2000" dirty="0" err="1" smtClean="0"/>
              <a:t>Φουντά</a:t>
            </a:r>
            <a:r>
              <a:rPr lang="el-GR" sz="2000" dirty="0" smtClean="0"/>
              <a:t> 2014. Ιφιγένεια </a:t>
            </a:r>
            <a:r>
              <a:rPr lang="el-GR" sz="2000" dirty="0" err="1" smtClean="0"/>
              <a:t>Φουντά</a:t>
            </a:r>
            <a:r>
              <a:rPr lang="el-GR" sz="2000" dirty="0" smtClean="0"/>
              <a:t>. «Δίκτυα Υπολογιστών ΙΙ (Ε)</a:t>
            </a:r>
            <a:r>
              <a:rPr lang="en-US" sz="2000" dirty="0" smtClean="0"/>
              <a:t>.</a:t>
            </a:r>
            <a:r>
              <a:rPr lang="el-GR" sz="2000" dirty="0"/>
              <a:t> </a:t>
            </a:r>
            <a:r>
              <a:rPr lang="el-GR" sz="2000" dirty="0"/>
              <a:t>Εργαστηριακή άσκηση - Υπηρεσίες WEB και DNS».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14471356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a:t>
            </a:r>
            <a:r>
              <a:rPr lang="el-GR" sz="1800" smtClean="0"/>
              <a:t>ζητηθεί άδεια  </a:t>
            </a:r>
            <a:r>
              <a:rPr lang="el-GR" sz="1800" dirty="0" smtClean="0"/>
              <a:t>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fontAlgn="base">
              <a:spcBef>
                <a:spcPts val="600"/>
              </a:spcBef>
              <a:spcAft>
                <a:spcPct val="0"/>
              </a:spcAft>
            </a:pPr>
            <a:r>
              <a:rPr lang="el-GR" dirty="0">
                <a:solidFill>
                  <a:prstClr val="black"/>
                </a:solidFill>
              </a:rPr>
              <a:t>[1] http://creativecommons.org/licenses/by-nc-sa/4.0/ </a:t>
            </a:r>
            <a:endParaRPr lang="en-US" dirty="0" smtClean="0">
              <a:solidFill>
                <a:prstClr val="black"/>
              </a:solidFill>
            </a:endParaRPr>
          </a:p>
          <a:p>
            <a:pPr fontAlgn="base">
              <a:spcBef>
                <a:spcPts val="600"/>
              </a:spcBef>
              <a:spcAft>
                <a:spcPct val="0"/>
              </a:spcAft>
            </a:pPr>
            <a:r>
              <a:rPr lang="el-GR" dirty="0" smtClean="0">
                <a:solidFill>
                  <a:prstClr val="black"/>
                </a:solidFill>
              </a:rPr>
              <a:t>Ως </a:t>
            </a:r>
            <a:r>
              <a:rPr lang="el-GR" b="1" dirty="0">
                <a:solidFill>
                  <a:prstClr val="black"/>
                </a:solidFill>
              </a:rPr>
              <a:t>Μη Εμπορική</a:t>
            </a:r>
            <a:r>
              <a:rPr lang="el-GR" dirty="0">
                <a:solidFill>
                  <a:prstClr val="black"/>
                </a:solidFill>
              </a:rPr>
              <a:t> ορίζεται η χρήση:</a:t>
            </a:r>
          </a:p>
          <a:p>
            <a:pPr marL="342900" indent="-342900" fontAlgn="base">
              <a:spcBef>
                <a:spcPts val="600"/>
              </a:spcBef>
              <a:spcAft>
                <a:spcPct val="0"/>
              </a:spcAft>
              <a:buFont typeface="Arial" panose="020B0604020202020204" pitchFamily="34" charset="0"/>
              <a:buChar char="•"/>
            </a:pPr>
            <a:r>
              <a:rPr lang="el-GR" dirty="0">
                <a:solidFill>
                  <a:prstClr val="black"/>
                </a:solidFill>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rPr>
              <a:t>αδειοδόχο</a:t>
            </a:r>
            <a:endParaRPr lang="el-GR" dirty="0">
              <a:solidFill>
                <a:prstClr val="black"/>
              </a:solidFill>
            </a:endParaRPr>
          </a:p>
          <a:p>
            <a:pPr marL="342900" indent="-342900" fontAlgn="base">
              <a:spcBef>
                <a:spcPts val="600"/>
              </a:spcBef>
              <a:spcAft>
                <a:spcPct val="0"/>
              </a:spcAft>
              <a:buFont typeface="Arial" panose="020B0604020202020204" pitchFamily="34" charset="0"/>
              <a:buChar char="•"/>
            </a:pPr>
            <a:r>
              <a:rPr lang="el-GR" dirty="0">
                <a:solidFill>
                  <a:prstClr val="black"/>
                </a:solidFill>
              </a:rPr>
              <a:t>που</a:t>
            </a:r>
            <a:r>
              <a:rPr lang="en-GB" dirty="0">
                <a:solidFill>
                  <a:prstClr val="black"/>
                </a:solidFill>
              </a:rPr>
              <a:t> </a:t>
            </a:r>
            <a:r>
              <a:rPr lang="el-GR" dirty="0">
                <a:solidFill>
                  <a:prstClr val="black"/>
                </a:solidFill>
              </a:rPr>
              <a:t>δεν περιλαμβάνει οικονομική συναλλαγή ως προϋπόθεση για τη χρήση ή πρόσβαση στο έργο</a:t>
            </a:r>
          </a:p>
          <a:p>
            <a:pPr marL="342900" indent="-342900" fontAlgn="base">
              <a:spcBef>
                <a:spcPts val="600"/>
              </a:spcBef>
              <a:spcAft>
                <a:spcPct val="0"/>
              </a:spcAft>
              <a:buFont typeface="Arial" panose="020B0604020202020204" pitchFamily="34" charset="0"/>
              <a:buChar char="•"/>
            </a:pPr>
            <a:r>
              <a:rPr lang="el-GR" dirty="0">
                <a:solidFill>
                  <a:prstClr val="black"/>
                </a:solidFill>
              </a:rPr>
              <a:t>που</a:t>
            </a:r>
            <a:r>
              <a:rPr lang="en-GB" dirty="0">
                <a:solidFill>
                  <a:prstClr val="black"/>
                </a:solidFill>
              </a:rPr>
              <a:t> </a:t>
            </a:r>
            <a:r>
              <a:rPr lang="el-GR" dirty="0">
                <a:solidFill>
                  <a:prstClr val="black"/>
                </a:solidFill>
              </a:rPr>
              <a:t>δεν προσπορίζει στο διανομέα του έργου και</a:t>
            </a:r>
            <a:r>
              <a:rPr lang="en-GB" dirty="0">
                <a:solidFill>
                  <a:prstClr val="black"/>
                </a:solidFill>
              </a:rPr>
              <a:t> </a:t>
            </a:r>
            <a:r>
              <a:rPr lang="el-GR" dirty="0" err="1">
                <a:solidFill>
                  <a:prstClr val="black"/>
                </a:solidFill>
              </a:rPr>
              <a:t>αδειοδόχο</a:t>
            </a:r>
            <a:r>
              <a:rPr lang="en-GB" dirty="0">
                <a:solidFill>
                  <a:prstClr val="black"/>
                </a:solidFill>
              </a:rPr>
              <a:t> </a:t>
            </a:r>
            <a:r>
              <a:rPr lang="el-GR" dirty="0">
                <a:solidFill>
                  <a:prstClr val="black"/>
                </a:solidFill>
              </a:rPr>
              <a:t>έμμεσο οικονομικό όφελος (π.χ. διαφημίσεις) από την προβολή του έργου σε διαδικτυακό </a:t>
            </a:r>
            <a:r>
              <a:rPr lang="el-GR" dirty="0" smtClean="0">
                <a:solidFill>
                  <a:prstClr val="black"/>
                </a:solidFill>
              </a:rPr>
              <a:t>τόπο</a:t>
            </a:r>
            <a:endParaRPr lang="en-US" dirty="0" smtClean="0">
              <a:solidFill>
                <a:prstClr val="black"/>
              </a:solidFill>
            </a:endParaRPr>
          </a:p>
          <a:p>
            <a:pPr fontAlgn="base">
              <a:spcBef>
                <a:spcPts val="600"/>
              </a:spcBef>
              <a:spcAft>
                <a:spcPct val="0"/>
              </a:spcAft>
            </a:pPr>
            <a:r>
              <a:rPr lang="el-GR" dirty="0" smtClean="0">
                <a:solidFill>
                  <a:prstClr val="black"/>
                </a:solidFill>
              </a:rPr>
              <a:t>Ο </a:t>
            </a:r>
            <a:r>
              <a:rPr lang="el-GR" dirty="0">
                <a:solidFill>
                  <a:prstClr val="black"/>
                </a:solidFill>
              </a:rPr>
              <a:t>δικαιούχος μπορεί να παρέχει στον </a:t>
            </a:r>
            <a:r>
              <a:rPr lang="el-GR" dirty="0" err="1">
                <a:solidFill>
                  <a:prstClr val="black"/>
                </a:solidFill>
              </a:rPr>
              <a:t>αδειοδόχο</a:t>
            </a:r>
            <a:r>
              <a:rPr lang="el-GR" dirty="0">
                <a:solidFill>
                  <a:prstClr val="black"/>
                </a:solidFill>
              </a:rPr>
              <a:t> ξεχωριστή άδεια να χρησιμοποιεί το έργο για εμπορική χρήση, εφόσον αυτό του ζητηθεί</a:t>
            </a:r>
            <a:r>
              <a:rPr lang="el-GR" dirty="0" smtClean="0">
                <a:solidFill>
                  <a:prstClr val="black"/>
                </a:solidFill>
              </a:rPr>
              <a:t>.</a:t>
            </a:r>
            <a:endParaRPr lang="el-GR" dirty="0">
              <a:solidFill>
                <a:prstClr val="black"/>
              </a:solidFill>
            </a:endParaRPr>
          </a:p>
        </p:txBody>
      </p:sp>
    </p:spTree>
    <p:extLst>
      <p:ext uri="{BB962C8B-B14F-4D97-AF65-F5344CB8AC3E}">
        <p14:creationId xmlns:p14="http://schemas.microsoft.com/office/powerpoint/2010/main" val="3905445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Δεν επιτρέπεται η επαναχρησιμοποίηση του έργου</a:t>
            </a:r>
            <a:r>
              <a:rPr lang="en-US" sz="1400" dirty="0" smtClean="0">
                <a:solidFill>
                  <a:prstClr val="black">
                    <a:lumMod val="75000"/>
                    <a:lumOff val="25000"/>
                  </a:prstClr>
                </a:solidFill>
              </a:rPr>
              <a:t>, </a:t>
            </a:r>
            <a:r>
              <a:rPr lang="el-GR" sz="1400" dirty="0" smtClean="0">
                <a:solidFill>
                  <a:prstClr val="black">
                    <a:lumMod val="75000"/>
                    <a:lumOff val="25000"/>
                  </a:prstClr>
                </a:solidFill>
              </a:rPr>
              <a:t>παρά μόνο εάν ζητηθεί εκ νέου άδεια από το δημιουργό.</a:t>
            </a:r>
            <a:endParaRPr lang="el-GR" sz="3200" dirty="0">
              <a:solidFill>
                <a:prstClr val="black"/>
              </a:solidFill>
            </a:endParaRPr>
          </a:p>
        </p:txBody>
      </p:sp>
      <p:sp>
        <p:nvSpPr>
          <p:cNvPr id="7" name="Rectangle 6"/>
          <p:cNvSpPr/>
          <p:nvPr/>
        </p:nvSpPr>
        <p:spPr>
          <a:xfrm>
            <a:off x="1688763" y="914631"/>
            <a:ext cx="399468" cy="400110"/>
          </a:xfrm>
          <a:prstGeom prst="rect">
            <a:avLst/>
          </a:prstGeom>
        </p:spPr>
        <p:txBody>
          <a:bodyPr wrap="none">
            <a:spAutoFit/>
          </a:bodyPr>
          <a:lstStyle/>
          <a:p>
            <a:pPr algn="r" fontAlgn="base">
              <a:spcBef>
                <a:spcPct val="0"/>
              </a:spcBef>
              <a:spcAft>
                <a:spcPct val="0"/>
              </a:spcAft>
            </a:pPr>
            <a:r>
              <a:rPr lang="en-US" sz="2000" dirty="0">
                <a:solidFill>
                  <a:prstClr val="black">
                    <a:lumMod val="75000"/>
                    <a:lumOff val="25000"/>
                  </a:prstClr>
                </a:solidFill>
              </a:rPr>
              <a:t>©</a:t>
            </a:r>
            <a:endParaRPr lang="el-GR" sz="2000" dirty="0">
              <a:solidFill>
                <a:prstClr val="black">
                  <a:lumMod val="75000"/>
                  <a:lumOff val="25000"/>
                </a:prstClr>
              </a:solidFill>
            </a:endParaRPr>
          </a:p>
        </p:txBody>
      </p:sp>
      <p:sp>
        <p:nvSpPr>
          <p:cNvPr id="8" name="Rectangle 7"/>
          <p:cNvSpPr/>
          <p:nvPr/>
        </p:nvSpPr>
        <p:spPr>
          <a:xfrm>
            <a:off x="666552" y="1360947"/>
            <a:ext cx="1421679"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a:t>
            </a:r>
            <a:endParaRPr lang="el-GR" dirty="0">
              <a:solidFill>
                <a:prstClr val="black">
                  <a:lumMod val="75000"/>
                  <a:lumOff val="25000"/>
                </a:prstClr>
              </a:solidFill>
            </a:endParaRPr>
          </a:p>
        </p:txBody>
      </p:sp>
      <p:sp>
        <p:nvSpPr>
          <p:cNvPr id="9" name="Rectangle 8"/>
          <p:cNvSpPr/>
          <p:nvPr/>
        </p:nvSpPr>
        <p:spPr>
          <a:xfrm>
            <a:off x="293932" y="1945722"/>
            <a:ext cx="1794299"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CC-BY-SA</a:t>
            </a:r>
            <a:endParaRPr lang="el-GR" dirty="0">
              <a:solidFill>
                <a:prstClr val="black">
                  <a:lumMod val="75000"/>
                  <a:lumOff val="25000"/>
                </a:prstClr>
              </a:solidFill>
            </a:endParaRPr>
          </a:p>
        </p:txBody>
      </p:sp>
      <p:sp>
        <p:nvSpPr>
          <p:cNvPr id="10" name="Rectangle 9"/>
          <p:cNvSpPr/>
          <p:nvPr/>
        </p:nvSpPr>
        <p:spPr>
          <a:xfrm>
            <a:off x="206220" y="3829842"/>
            <a:ext cx="1882011"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a:t>
            </a:r>
            <a:r>
              <a:rPr lang="el-GR" dirty="0" smtClean="0">
                <a:solidFill>
                  <a:prstClr val="black">
                    <a:lumMod val="75000"/>
                    <a:lumOff val="25000"/>
                  </a:prstClr>
                </a:solidFill>
              </a:rPr>
              <a:t>-</a:t>
            </a:r>
            <a:r>
              <a:rPr lang="en-US" dirty="0" smtClean="0">
                <a:solidFill>
                  <a:prstClr val="black">
                    <a:lumMod val="75000"/>
                    <a:lumOff val="25000"/>
                  </a:prstClr>
                </a:solidFill>
              </a:rPr>
              <a:t>NC-SA</a:t>
            </a:r>
            <a:endParaRPr lang="el-GR" dirty="0">
              <a:solidFill>
                <a:prstClr val="black">
                  <a:lumMod val="75000"/>
                  <a:lumOff val="25000"/>
                </a:prstClr>
              </a:solidFill>
            </a:endParaRPr>
          </a:p>
        </p:txBody>
      </p:sp>
      <p:sp>
        <p:nvSpPr>
          <p:cNvPr id="12" name="Rectangle 11"/>
          <p:cNvSpPr/>
          <p:nvPr/>
        </p:nvSpPr>
        <p:spPr>
          <a:xfrm>
            <a:off x="261245" y="3132000"/>
            <a:ext cx="1826986"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a:t>
            </a:r>
            <a:r>
              <a:rPr lang="el-GR" dirty="0" smtClean="0">
                <a:solidFill>
                  <a:prstClr val="black">
                    <a:lumMod val="75000"/>
                    <a:lumOff val="25000"/>
                  </a:prstClr>
                </a:solidFill>
              </a:rPr>
              <a:t>-</a:t>
            </a:r>
            <a:r>
              <a:rPr lang="en-US" dirty="0" smtClean="0">
                <a:solidFill>
                  <a:prstClr val="black">
                    <a:lumMod val="75000"/>
                    <a:lumOff val="25000"/>
                  </a:prstClr>
                </a:solidFill>
              </a:rPr>
              <a:t>NC</a:t>
            </a:r>
            <a:endParaRPr lang="el-GR" dirty="0">
              <a:solidFill>
                <a:prstClr val="black">
                  <a:lumMod val="75000"/>
                  <a:lumOff val="25000"/>
                </a:prstClr>
              </a:solidFill>
            </a:endParaRPr>
          </a:p>
        </p:txBody>
      </p:sp>
      <p:sp>
        <p:nvSpPr>
          <p:cNvPr id="15" name="Rectangle 14"/>
          <p:cNvSpPr/>
          <p:nvPr/>
        </p:nvSpPr>
        <p:spPr>
          <a:xfrm>
            <a:off x="2088000" y="1404000"/>
            <a:ext cx="6624736"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endParaRPr>
          </a:p>
        </p:txBody>
      </p:sp>
      <p:sp>
        <p:nvSpPr>
          <p:cNvPr id="16" name="Rectangle 15"/>
          <p:cNvSpPr/>
          <p:nvPr/>
        </p:nvSpPr>
        <p:spPr>
          <a:xfrm>
            <a:off x="2088000" y="1980000"/>
            <a:ext cx="6624736"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endParaRPr>
          </a:p>
        </p:txBody>
      </p:sp>
      <p:sp>
        <p:nvSpPr>
          <p:cNvPr id="17" name="Rectangle 16"/>
          <p:cNvSpPr/>
          <p:nvPr/>
        </p:nvSpPr>
        <p:spPr>
          <a:xfrm>
            <a:off x="2088000" y="3168000"/>
            <a:ext cx="6624736"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με αναφορά του δημιουργού</a:t>
            </a:r>
            <a:r>
              <a:rPr lang="en-US" sz="1400" dirty="0" smtClean="0">
                <a:solidFill>
                  <a:prstClr val="black">
                    <a:lumMod val="75000"/>
                    <a:lumOff val="25000"/>
                  </a:prstClr>
                </a:solidFill>
              </a:rPr>
              <a:t>.</a:t>
            </a:r>
            <a:r>
              <a:rPr lang="el-GR" sz="1400" dirty="0" smtClean="0">
                <a:solidFill>
                  <a:prstClr val="black">
                    <a:lumMod val="75000"/>
                    <a:lumOff val="25000"/>
                  </a:prstClr>
                </a:solidFill>
              </a:rPr>
              <a:t> </a:t>
            </a:r>
            <a:endParaRPr lang="el-GR" sz="1400" dirty="0">
              <a:solidFill>
                <a:prstClr val="black">
                  <a:lumMod val="75000"/>
                  <a:lumOff val="25000"/>
                </a:prstClr>
              </a:solidFill>
            </a:endParaRPr>
          </a:p>
          <a:p>
            <a:pPr fontAlgn="base">
              <a:spcBef>
                <a:spcPct val="0"/>
              </a:spcBef>
              <a:spcAft>
                <a:spcPct val="0"/>
              </a:spcAft>
            </a:pPr>
            <a:r>
              <a:rPr lang="el-GR" sz="1400" dirty="0" smtClean="0">
                <a:solidFill>
                  <a:prstClr val="black">
                    <a:lumMod val="75000"/>
                    <a:lumOff val="25000"/>
                  </a:prstClr>
                </a:solidFill>
              </a:rPr>
              <a:t>Δεν επιτρέπεται η εμπορική χρήση του έργου.</a:t>
            </a:r>
            <a:endParaRPr lang="el-GR" sz="3200" dirty="0">
              <a:solidFill>
                <a:prstClr val="black"/>
              </a:solidFill>
            </a:endParaRPr>
          </a:p>
        </p:txBody>
      </p:sp>
      <p:sp>
        <p:nvSpPr>
          <p:cNvPr id="18" name="Rectangle 17"/>
          <p:cNvSpPr/>
          <p:nvPr/>
        </p:nvSpPr>
        <p:spPr>
          <a:xfrm>
            <a:off x="2088230" y="3752897"/>
            <a:ext cx="6624736" cy="738664"/>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με αναφορά του δημιουργού</a:t>
            </a:r>
            <a:r>
              <a:rPr lang="en-US" sz="1400" dirty="0" smtClean="0">
                <a:solidFill>
                  <a:prstClr val="black">
                    <a:lumMod val="75000"/>
                    <a:lumOff val="25000"/>
                  </a:prstClr>
                </a:solidFill>
              </a:rPr>
              <a:t>.</a:t>
            </a:r>
          </a:p>
          <a:p>
            <a:pPr fontAlgn="base">
              <a:spcBef>
                <a:spcPct val="0"/>
              </a:spcBef>
              <a:spcAft>
                <a:spcPct val="0"/>
              </a:spcAft>
            </a:pPr>
            <a:r>
              <a:rPr lang="el-GR" sz="1400" dirty="0">
                <a:solidFill>
                  <a:prstClr val="black">
                    <a:lumMod val="75000"/>
                    <a:lumOff val="25000"/>
                  </a:prstClr>
                </a:solidFill>
              </a:rPr>
              <a:t>και διάθεση του έργου ή του παράγωγου αυτού με την ίδια άδεια</a:t>
            </a:r>
          </a:p>
          <a:p>
            <a:pPr fontAlgn="base">
              <a:spcBef>
                <a:spcPct val="0"/>
              </a:spcBef>
              <a:spcAft>
                <a:spcPct val="0"/>
              </a:spcAft>
            </a:pPr>
            <a:r>
              <a:rPr lang="el-GR" sz="1400" dirty="0" smtClean="0">
                <a:solidFill>
                  <a:prstClr val="black">
                    <a:lumMod val="75000"/>
                    <a:lumOff val="25000"/>
                  </a:prstClr>
                </a:solidFill>
              </a:rPr>
              <a:t>Δεν επιτρέπεται η εμπορική χρήση του έργου.</a:t>
            </a:r>
            <a:endParaRPr lang="el-GR" sz="3200" dirty="0">
              <a:solidFill>
                <a:prstClr val="black"/>
              </a:solidFill>
            </a:endParaRPr>
          </a:p>
        </p:txBody>
      </p:sp>
      <p:sp>
        <p:nvSpPr>
          <p:cNvPr id="20" name="Rectangle 19"/>
          <p:cNvSpPr/>
          <p:nvPr/>
        </p:nvSpPr>
        <p:spPr>
          <a:xfrm>
            <a:off x="293932" y="2530497"/>
            <a:ext cx="1794299"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CC-BY-ND</a:t>
            </a:r>
            <a:endParaRPr lang="el-GR" dirty="0">
              <a:solidFill>
                <a:prstClr val="black">
                  <a:lumMod val="75000"/>
                  <a:lumOff val="25000"/>
                </a:prstClr>
              </a:solidFill>
            </a:endParaRPr>
          </a:p>
        </p:txBody>
      </p:sp>
      <p:sp>
        <p:nvSpPr>
          <p:cNvPr id="21" name="Rectangle 20"/>
          <p:cNvSpPr/>
          <p:nvPr/>
        </p:nvSpPr>
        <p:spPr>
          <a:xfrm>
            <a:off x="2088230" y="2561274"/>
            <a:ext cx="6624736" cy="523220"/>
          </a:xfrm>
          <a:prstGeom prst="rect">
            <a:avLst/>
          </a:prstGeom>
        </p:spPr>
        <p:txBody>
          <a:bodyPr wrap="square">
            <a:spAutoFit/>
          </a:bodyPr>
          <a:lstStyle/>
          <a:p>
            <a:pPr fontAlgn="base">
              <a:spcBef>
                <a:spcPct val="0"/>
              </a:spcBef>
              <a:spcAft>
                <a:spcPct val="0"/>
              </a:spcAft>
            </a:pPr>
            <a:r>
              <a:rPr lang="el-GR" sz="1400" dirty="0">
                <a:solidFill>
                  <a:prstClr val="black">
                    <a:lumMod val="75000"/>
                    <a:lumOff val="25000"/>
                  </a:prstClr>
                </a:solidFill>
              </a:rPr>
              <a:t>Επιτρέπεται η επαναχρησιμοποίηση του έργου με αναφορά του </a:t>
            </a:r>
            <a:r>
              <a:rPr lang="el-GR" sz="1400" dirty="0" smtClean="0">
                <a:solidFill>
                  <a:prstClr val="black">
                    <a:lumMod val="75000"/>
                    <a:lumOff val="25000"/>
                  </a:prstClr>
                </a:solidFill>
              </a:rPr>
              <a:t>δημιουργού. </a:t>
            </a:r>
          </a:p>
          <a:p>
            <a:pPr fontAlgn="base">
              <a:spcBef>
                <a:spcPct val="0"/>
              </a:spcBef>
              <a:spcAft>
                <a:spcPct val="0"/>
              </a:spcAft>
            </a:pPr>
            <a:r>
              <a:rPr lang="el-GR" sz="1400" dirty="0" smtClean="0">
                <a:solidFill>
                  <a:prstClr val="black">
                    <a:lumMod val="75000"/>
                    <a:lumOff val="25000"/>
                  </a:prstClr>
                </a:solidFill>
              </a:rPr>
              <a:t>Δεν </a:t>
            </a:r>
            <a:r>
              <a:rPr lang="el-GR" sz="1400" dirty="0">
                <a:solidFill>
                  <a:prstClr val="black">
                    <a:lumMod val="75000"/>
                    <a:lumOff val="25000"/>
                  </a:prstClr>
                </a:solidFill>
              </a:rPr>
              <a:t>επιτρέπεται η </a:t>
            </a:r>
            <a:r>
              <a:rPr lang="el-GR" sz="1400" dirty="0" smtClean="0">
                <a:solidFill>
                  <a:prstClr val="black">
                    <a:lumMod val="75000"/>
                    <a:lumOff val="25000"/>
                  </a:prstClr>
                </a:solidFill>
              </a:rPr>
              <a:t>δημιουργία παραγώγων του έργου.</a:t>
            </a:r>
            <a:endParaRPr lang="el-GR" sz="1400" dirty="0">
              <a:solidFill>
                <a:prstClr val="black">
                  <a:lumMod val="75000"/>
                  <a:lumOff val="25000"/>
                </a:prstClr>
              </a:solidFill>
            </a:endParaRPr>
          </a:p>
        </p:txBody>
      </p:sp>
      <p:sp>
        <p:nvSpPr>
          <p:cNvPr id="22" name="Rectangle 21"/>
          <p:cNvSpPr/>
          <p:nvPr/>
        </p:nvSpPr>
        <p:spPr>
          <a:xfrm>
            <a:off x="405954" y="4513900"/>
            <a:ext cx="1682277" cy="584775"/>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διαθέσιμο με άδεια </a:t>
            </a:r>
            <a:r>
              <a:rPr lang="en-US" dirty="0" smtClean="0">
                <a:solidFill>
                  <a:prstClr val="black">
                    <a:lumMod val="75000"/>
                    <a:lumOff val="25000"/>
                  </a:prstClr>
                </a:solidFill>
              </a:rPr>
              <a:t>CC-BY</a:t>
            </a:r>
            <a:r>
              <a:rPr lang="el-GR" dirty="0" smtClean="0">
                <a:solidFill>
                  <a:prstClr val="black">
                    <a:lumMod val="75000"/>
                    <a:lumOff val="25000"/>
                  </a:prstClr>
                </a:solidFill>
              </a:rPr>
              <a:t>-</a:t>
            </a:r>
            <a:r>
              <a:rPr lang="en-US" dirty="0" smtClean="0">
                <a:solidFill>
                  <a:prstClr val="black">
                    <a:lumMod val="75000"/>
                    <a:lumOff val="25000"/>
                  </a:prstClr>
                </a:solidFill>
              </a:rPr>
              <a:t>NC-ND</a:t>
            </a:r>
            <a:endParaRPr lang="el-GR" dirty="0">
              <a:solidFill>
                <a:prstClr val="black">
                  <a:lumMod val="75000"/>
                  <a:lumOff val="25000"/>
                </a:prstClr>
              </a:solidFill>
            </a:endParaRPr>
          </a:p>
        </p:txBody>
      </p:sp>
      <p:sp>
        <p:nvSpPr>
          <p:cNvPr id="23" name="Rectangle 22"/>
          <p:cNvSpPr/>
          <p:nvPr/>
        </p:nvSpPr>
        <p:spPr>
          <a:xfrm>
            <a:off x="2088230" y="4544678"/>
            <a:ext cx="7062962"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με αναφορά του δημιουργού</a:t>
            </a:r>
            <a:r>
              <a:rPr lang="en-US" sz="1400" dirty="0" smtClean="0">
                <a:solidFill>
                  <a:prstClr val="black">
                    <a:lumMod val="75000"/>
                    <a:lumOff val="25000"/>
                  </a:prstClr>
                </a:solidFill>
              </a:rPr>
              <a:t>.</a:t>
            </a:r>
          </a:p>
          <a:p>
            <a:pPr fontAlgn="base">
              <a:spcBef>
                <a:spcPct val="0"/>
              </a:spcBef>
              <a:spcAft>
                <a:spcPct val="0"/>
              </a:spcAft>
            </a:pPr>
            <a:r>
              <a:rPr lang="el-GR" sz="1400" dirty="0" smtClean="0">
                <a:solidFill>
                  <a:prstClr val="black">
                    <a:lumMod val="75000"/>
                    <a:lumOff val="25000"/>
                  </a:prstClr>
                </a:solidFill>
              </a:rPr>
              <a:t>Δεν επιτρέπεται η εμπορική χρήση του έργου</a:t>
            </a:r>
            <a:r>
              <a:rPr lang="en-US" sz="1400" dirty="0" smtClean="0">
                <a:solidFill>
                  <a:prstClr val="black">
                    <a:lumMod val="75000"/>
                    <a:lumOff val="25000"/>
                  </a:prstClr>
                </a:solidFill>
              </a:rPr>
              <a:t> </a:t>
            </a:r>
            <a:r>
              <a:rPr lang="el-GR" sz="1400" dirty="0" smtClean="0">
                <a:solidFill>
                  <a:prstClr val="black">
                    <a:lumMod val="75000"/>
                    <a:lumOff val="25000"/>
                  </a:prstClr>
                </a:solidFill>
              </a:rPr>
              <a:t>και η δημιουργία παραγώγων του.</a:t>
            </a:r>
            <a:endParaRPr lang="el-GR" sz="3200" dirty="0">
              <a:solidFill>
                <a:prstClr val="black"/>
              </a:solidFill>
            </a:endParaRPr>
          </a:p>
        </p:txBody>
      </p:sp>
      <p:sp>
        <p:nvSpPr>
          <p:cNvPr id="24" name="Rectangle 23"/>
          <p:cNvSpPr/>
          <p:nvPr/>
        </p:nvSpPr>
        <p:spPr>
          <a:xfrm>
            <a:off x="0" y="5112000"/>
            <a:ext cx="2088231" cy="584775"/>
          </a:xfrm>
          <a:prstGeom prst="rect">
            <a:avLst/>
          </a:prstGeom>
        </p:spPr>
        <p:txBody>
          <a:bodyPr wrap="square">
            <a:spAutoFit/>
          </a:bodyPr>
          <a:lstStyle/>
          <a:p>
            <a:pPr algn="r" fontAlgn="base">
              <a:spcBef>
                <a:spcPct val="0"/>
              </a:spcBef>
              <a:spcAft>
                <a:spcPct val="0"/>
              </a:spcAft>
            </a:pPr>
            <a:r>
              <a:rPr lang="el-GR" sz="1400" dirty="0">
                <a:solidFill>
                  <a:prstClr val="black">
                    <a:lumMod val="75000"/>
                    <a:lumOff val="25000"/>
                  </a:prstClr>
                </a:solidFill>
              </a:rPr>
              <a:t>διαθέσιμο με </a:t>
            </a:r>
            <a:r>
              <a:rPr lang="el-GR" sz="1400" dirty="0" smtClean="0">
                <a:solidFill>
                  <a:prstClr val="black">
                    <a:lumMod val="75000"/>
                    <a:lumOff val="25000"/>
                  </a:prstClr>
                </a:solidFill>
              </a:rPr>
              <a:t>άδεια </a:t>
            </a:r>
          </a:p>
          <a:p>
            <a:pPr algn="r" fontAlgn="base">
              <a:spcBef>
                <a:spcPct val="0"/>
              </a:spcBef>
              <a:spcAft>
                <a:spcPct val="0"/>
              </a:spcAft>
            </a:pPr>
            <a:r>
              <a:rPr lang="en-US" dirty="0" smtClean="0">
                <a:solidFill>
                  <a:prstClr val="black">
                    <a:lumMod val="75000"/>
                    <a:lumOff val="25000"/>
                  </a:prstClr>
                </a:solidFill>
              </a:rPr>
              <a:t>CC0 </a:t>
            </a:r>
            <a:r>
              <a:rPr lang="en-US" dirty="0">
                <a:solidFill>
                  <a:prstClr val="black">
                    <a:lumMod val="75000"/>
                    <a:lumOff val="25000"/>
                  </a:prstClr>
                </a:solidFill>
              </a:rPr>
              <a:t>Public Domain</a:t>
            </a:r>
            <a:endParaRPr lang="el-GR" dirty="0">
              <a:solidFill>
                <a:prstClr val="black">
                  <a:lumMod val="75000"/>
                  <a:lumOff val="25000"/>
                </a:prstClr>
              </a:solidFill>
            </a:endParaRPr>
          </a:p>
        </p:txBody>
      </p:sp>
      <p:sp>
        <p:nvSpPr>
          <p:cNvPr id="25" name="Rectangle 24"/>
          <p:cNvSpPr/>
          <p:nvPr/>
        </p:nvSpPr>
        <p:spPr>
          <a:xfrm>
            <a:off x="0" y="5791105"/>
            <a:ext cx="2088231" cy="307777"/>
          </a:xfrm>
          <a:prstGeom prst="rect">
            <a:avLst/>
          </a:prstGeom>
        </p:spPr>
        <p:txBody>
          <a:bodyPr wrap="square">
            <a:spAutoFit/>
          </a:bodyPr>
          <a:lstStyle/>
          <a:p>
            <a:pPr algn="r" fontAlgn="base">
              <a:spcBef>
                <a:spcPct val="0"/>
              </a:spcBef>
              <a:spcAft>
                <a:spcPct val="0"/>
              </a:spcAft>
            </a:pPr>
            <a:r>
              <a:rPr lang="el-GR" sz="1400" dirty="0">
                <a:solidFill>
                  <a:prstClr val="black">
                    <a:lumMod val="75000"/>
                    <a:lumOff val="25000"/>
                  </a:prstClr>
                </a:solidFill>
              </a:rPr>
              <a:t>διαθέσιμο </a:t>
            </a:r>
            <a:r>
              <a:rPr lang="el-GR" sz="1400" dirty="0" smtClean="0">
                <a:solidFill>
                  <a:prstClr val="black">
                    <a:lumMod val="75000"/>
                    <a:lumOff val="25000"/>
                  </a:prstClr>
                </a:solidFill>
              </a:rPr>
              <a:t>ως κοινό κτήμα</a:t>
            </a:r>
            <a:endParaRPr lang="el-GR" dirty="0">
              <a:solidFill>
                <a:prstClr val="black">
                  <a:lumMod val="75000"/>
                  <a:lumOff val="25000"/>
                </a:prstClr>
              </a:solidFill>
            </a:endParaRPr>
          </a:p>
        </p:txBody>
      </p:sp>
      <p:sp>
        <p:nvSpPr>
          <p:cNvPr id="26" name="Rectangle 25"/>
          <p:cNvSpPr/>
          <p:nvPr/>
        </p:nvSpPr>
        <p:spPr>
          <a:xfrm>
            <a:off x="2088000" y="5112000"/>
            <a:ext cx="7062962"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endParaRPr>
          </a:p>
        </p:txBody>
      </p:sp>
      <p:sp>
        <p:nvSpPr>
          <p:cNvPr id="27" name="Rectangle 26"/>
          <p:cNvSpPr/>
          <p:nvPr/>
        </p:nvSpPr>
        <p:spPr>
          <a:xfrm>
            <a:off x="2088231" y="5688000"/>
            <a:ext cx="7062962" cy="523220"/>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endParaRPr>
          </a:p>
        </p:txBody>
      </p:sp>
      <p:sp>
        <p:nvSpPr>
          <p:cNvPr id="28" name="Rectangle 27"/>
          <p:cNvSpPr/>
          <p:nvPr/>
        </p:nvSpPr>
        <p:spPr>
          <a:xfrm>
            <a:off x="0" y="6334511"/>
            <a:ext cx="2088231" cy="307777"/>
          </a:xfrm>
          <a:prstGeom prst="rect">
            <a:avLst/>
          </a:prstGeom>
        </p:spPr>
        <p:txBody>
          <a:bodyPr wrap="square">
            <a:spAutoFit/>
          </a:bodyPr>
          <a:lstStyle/>
          <a:p>
            <a:pPr algn="r" fontAlgn="base">
              <a:spcBef>
                <a:spcPct val="0"/>
              </a:spcBef>
              <a:spcAft>
                <a:spcPct val="0"/>
              </a:spcAft>
            </a:pPr>
            <a:r>
              <a:rPr lang="el-GR" sz="1400" dirty="0" smtClean="0">
                <a:solidFill>
                  <a:prstClr val="black">
                    <a:lumMod val="75000"/>
                    <a:lumOff val="25000"/>
                  </a:prstClr>
                </a:solidFill>
              </a:rPr>
              <a:t>χωρίς σήμανση</a:t>
            </a:r>
            <a:endParaRPr lang="el-GR" dirty="0">
              <a:solidFill>
                <a:prstClr val="black">
                  <a:lumMod val="75000"/>
                  <a:lumOff val="25000"/>
                </a:prstClr>
              </a:solidFill>
            </a:endParaRPr>
          </a:p>
        </p:txBody>
      </p:sp>
      <p:sp>
        <p:nvSpPr>
          <p:cNvPr id="29" name="Rectangle 28"/>
          <p:cNvSpPr/>
          <p:nvPr/>
        </p:nvSpPr>
        <p:spPr>
          <a:xfrm>
            <a:off x="2088231" y="6334512"/>
            <a:ext cx="7062962" cy="307777"/>
          </a:xfrm>
          <a:prstGeom prst="rect">
            <a:avLst/>
          </a:prstGeom>
        </p:spPr>
        <p:txBody>
          <a:bodyPr wrap="square">
            <a:spAutoFit/>
          </a:bodyPr>
          <a:lstStyle/>
          <a:p>
            <a:pPr fontAlgn="base">
              <a:spcBef>
                <a:spcPct val="0"/>
              </a:spcBef>
              <a:spcAft>
                <a:spcPct val="0"/>
              </a:spcAft>
            </a:pPr>
            <a:r>
              <a:rPr lang="el-GR" sz="1400" dirty="0" smtClean="0">
                <a:solidFill>
                  <a:prstClr val="black">
                    <a:lumMod val="75000"/>
                    <a:lumOff val="25000"/>
                  </a:prstClr>
                </a:solidFill>
              </a:rPr>
              <a:t>Συνήθως δεν επιτρέπεται η επαναχρησιμοποίηση του έργου.</a:t>
            </a:r>
            <a:endParaRPr lang="en-US" sz="1400" dirty="0" smtClean="0">
              <a:solidFill>
                <a:prstClr val="black">
                  <a:lumMod val="75000"/>
                  <a:lumOff val="25000"/>
                </a:prstClr>
              </a:solidFill>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2298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551890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Αθήνας</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763232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a:xfrm>
            <a:off x="457200" y="1388517"/>
            <a:ext cx="8229600" cy="4525963"/>
          </a:xfrm>
        </p:spPr>
        <p:txBody>
          <a:bodyPr>
            <a:normAutofit/>
          </a:bodyPr>
          <a:lstStyle/>
          <a:p>
            <a:pPr marL="0" indent="0">
              <a:buNone/>
            </a:pPr>
            <a:r>
              <a:rPr lang="de-CH" sz="2400" b="1" dirty="0"/>
              <a:t>E</a:t>
            </a:r>
            <a:r>
              <a:rPr lang="el-GR" sz="2400" b="1" dirty="0" err="1" smtClean="0"/>
              <a:t>ργαστηριακή</a:t>
            </a:r>
            <a:r>
              <a:rPr lang="el-GR" sz="2400" b="1" dirty="0" smtClean="0"/>
              <a:t> άσκηση</a:t>
            </a:r>
          </a:p>
          <a:p>
            <a:r>
              <a:rPr lang="el-GR" sz="2400" dirty="0" smtClean="0"/>
              <a:t>Ζητείται </a:t>
            </a:r>
            <a:r>
              <a:rPr lang="el-GR" sz="2400" dirty="0"/>
              <a:t>να υλοποιήσουμε το εικονιζόμενο διαδίκτυο και να το διαμορφώσουμε  κατάλληλα ώστε σε όλους τους υπολογιστές του διαδικτύου να παρέχονται οι υπηρεσίες DNS &amp; WEB.</a:t>
            </a:r>
          </a:p>
          <a:p>
            <a:r>
              <a:rPr lang="el-GR" sz="2400" dirty="0"/>
              <a:t>Για την υλοποίηση του διαδικτύου θα ληφθούν υπόψιν όλα τα στοιχεία που ορίζονται πάνω στο </a:t>
            </a:r>
            <a:r>
              <a:rPr lang="el-GR" sz="2400" dirty="0" smtClean="0"/>
              <a:t>σχήμα</a:t>
            </a:r>
            <a:r>
              <a:rPr lang="de-CH" sz="2400" dirty="0" smtClean="0"/>
              <a:t>.</a:t>
            </a:r>
            <a:endParaRPr lang="el-GR" sz="2400" dirty="0"/>
          </a:p>
          <a:p>
            <a:pPr lvl="0"/>
            <a:r>
              <a:rPr lang="el-GR" sz="2400" dirty="0"/>
              <a:t>Η υλοποίηση του διαδικτύου θα γίνει με τη βοήθεια του </a:t>
            </a:r>
            <a:r>
              <a:rPr lang="de-CH" sz="2400" b="1" dirty="0"/>
              <a:t>Cisco </a:t>
            </a:r>
            <a:r>
              <a:rPr lang="en-US" sz="2400" b="1" dirty="0"/>
              <a:t>Packet tracer</a:t>
            </a:r>
            <a:endParaRPr lang="el-GR" sz="2400" dirty="0"/>
          </a:p>
          <a:p>
            <a:pPr lvl="0"/>
            <a:r>
              <a:rPr lang="el-GR" sz="2400" dirty="0"/>
              <a:t>Στους δρομολογητές του διαδικτύου θα εφαρμοστεί </a:t>
            </a:r>
            <a:r>
              <a:rPr lang="el-GR" sz="2400" b="1" dirty="0"/>
              <a:t>στατική δρομολόγηση </a:t>
            </a:r>
            <a:endParaRPr lang="el-GR" sz="2400" dirty="0"/>
          </a:p>
        </p:txBody>
      </p:sp>
      <p:sp>
        <p:nvSpPr>
          <p:cNvPr id="3" name="Rectangle 1"/>
          <p:cNvSpPr>
            <a:spLocks noChangeArrowheads="1"/>
          </p:cNvSpPr>
          <p:nvPr/>
        </p:nvSpPr>
        <p:spPr bwMode="auto">
          <a:xfrm>
            <a:off x="4936834" y="228116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de-CH" altLang="el-GR" sz="1800" b="0" i="0" u="none" strike="noStrike" cap="none" normalizeH="0" baseline="0" dirty="0" smtClean="0">
              <a:ln>
                <a:noFill/>
              </a:ln>
              <a:solidFill>
                <a:schemeClr val="tx1"/>
              </a:solidFill>
              <a:effectLst/>
              <a:latin typeface="Arial" panose="020B0604020202020204" pitchFamily="34" charset="0"/>
            </a:endParaRPr>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3</a:t>
            </a:fld>
            <a:endParaRPr lang="el-GR"/>
          </a:p>
        </p:txBody>
      </p:sp>
    </p:spTree>
    <p:extLst>
      <p:ext uri="{BB962C8B-B14F-4D97-AF65-F5344CB8AC3E}">
        <p14:creationId xmlns:p14="http://schemas.microsoft.com/office/powerpoint/2010/main" val="193258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pic>
        <p:nvPicPr>
          <p:cNvPr id="5" name="Εικόνα 4"/>
          <p:cNvPicPr/>
          <p:nvPr/>
        </p:nvPicPr>
        <p:blipFill>
          <a:blip r:embed="rId2">
            <a:extLst>
              <a:ext uri="{28A0092B-C50C-407E-A947-70E740481C1C}">
                <a14:useLocalDpi xmlns:a14="http://schemas.microsoft.com/office/drawing/2010/main" val="0"/>
              </a:ext>
            </a:extLst>
          </a:blip>
          <a:srcRect/>
          <a:stretch>
            <a:fillRect/>
          </a:stretch>
        </p:blipFill>
        <p:spPr bwMode="auto">
          <a:xfrm>
            <a:off x="457200" y="1556792"/>
            <a:ext cx="8280920" cy="4896544"/>
          </a:xfrm>
          <a:prstGeom prst="rect">
            <a:avLst/>
          </a:prstGeom>
          <a:noFill/>
          <a:ln>
            <a:noFill/>
          </a:ln>
        </p:spPr>
      </p:pic>
      <p:sp>
        <p:nvSpPr>
          <p:cNvPr id="2" name="Θέση αριθμού διαφάνειας 1"/>
          <p:cNvSpPr>
            <a:spLocks noGrp="1"/>
          </p:cNvSpPr>
          <p:nvPr>
            <p:ph type="sldNum" sz="quarter" idx="12"/>
          </p:nvPr>
        </p:nvSpPr>
        <p:spPr/>
        <p:txBody>
          <a:bodyPr/>
          <a:lstStyle/>
          <a:p>
            <a:fld id="{C0A461AE-980C-4FED-9036-5F47ECA9326E}" type="slidenum">
              <a:rPr lang="el-GR" smtClean="0"/>
              <a:t>4</a:t>
            </a:fld>
            <a:endParaRPr lang="el-GR"/>
          </a:p>
        </p:txBody>
      </p:sp>
    </p:spTree>
    <p:extLst>
      <p:ext uri="{BB962C8B-B14F-4D97-AF65-F5344CB8AC3E}">
        <p14:creationId xmlns:p14="http://schemas.microsoft.com/office/powerpoint/2010/main" val="211740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fontScale="70000" lnSpcReduction="20000"/>
          </a:bodyPr>
          <a:lstStyle/>
          <a:p>
            <a:pPr marL="0" indent="0">
              <a:buNone/>
            </a:pPr>
            <a:r>
              <a:rPr lang="el-GR" sz="3600" b="1" dirty="0" smtClean="0"/>
              <a:t>Ενότητες: </a:t>
            </a:r>
            <a:r>
              <a:rPr lang="el-GR" sz="3600" dirty="0"/>
              <a:t>Η </a:t>
            </a:r>
            <a:r>
              <a:rPr lang="el-GR" sz="3600" dirty="0" smtClean="0"/>
              <a:t>εργαστηριακή άσκηση θα </a:t>
            </a:r>
            <a:r>
              <a:rPr lang="el-GR" sz="3600" dirty="0"/>
              <a:t>υλοποιηθεί σε 6 ενότητες:</a:t>
            </a:r>
          </a:p>
          <a:p>
            <a:pPr marL="0" indent="0">
              <a:buNone/>
            </a:pPr>
            <a:r>
              <a:rPr lang="el-GR" sz="3600" dirty="0"/>
              <a:t>Α. Μελέτη του διαδικτύου του σχήματος</a:t>
            </a:r>
          </a:p>
          <a:p>
            <a:pPr marL="0" indent="0">
              <a:buNone/>
            </a:pPr>
            <a:r>
              <a:rPr lang="el-GR" sz="3600" dirty="0"/>
              <a:t>Β. Υλοποίηση του διαδικτύου με τη βοήθεια του </a:t>
            </a:r>
            <a:r>
              <a:rPr lang="en-US" sz="3600" dirty="0"/>
              <a:t>Packet Tracer</a:t>
            </a:r>
            <a:endParaRPr lang="el-GR" sz="3600" dirty="0"/>
          </a:p>
          <a:p>
            <a:pPr marL="0" indent="0">
              <a:buNone/>
            </a:pPr>
            <a:r>
              <a:rPr lang="el-GR" sz="3600" dirty="0"/>
              <a:t>Γ.  Εφαρμογή στατικής δρομολόγησης στους δρομολογητές του διαδικτύου μας </a:t>
            </a:r>
          </a:p>
          <a:p>
            <a:pPr marL="0" indent="0">
              <a:buNone/>
            </a:pPr>
            <a:r>
              <a:rPr lang="el-GR" sz="3600" dirty="0"/>
              <a:t>Δ:  Έλεγχος της επικοινωνίας μεταξύ των δικτυακών συσκευών του διαδικτύου μας </a:t>
            </a:r>
          </a:p>
          <a:p>
            <a:pPr marL="0" indent="0">
              <a:buNone/>
            </a:pPr>
            <a:r>
              <a:rPr lang="el-GR" sz="3600" dirty="0"/>
              <a:t>Ε:  Ενεργοποίηση &amp; παραμετροποίηση των υπηρεσιών </a:t>
            </a:r>
            <a:r>
              <a:rPr lang="en-US" sz="3600" dirty="0"/>
              <a:t>WWW</a:t>
            </a:r>
            <a:r>
              <a:rPr lang="el-GR" sz="3600" dirty="0"/>
              <a:t> &amp; </a:t>
            </a:r>
            <a:r>
              <a:rPr lang="en-US" sz="3600" dirty="0"/>
              <a:t>DNS </a:t>
            </a:r>
            <a:r>
              <a:rPr lang="el-GR" sz="3600" dirty="0"/>
              <a:t>στους αντίστοιχους </a:t>
            </a:r>
            <a:r>
              <a:rPr lang="el-GR" sz="3600" dirty="0" err="1"/>
              <a:t>διακομιστές</a:t>
            </a:r>
            <a:r>
              <a:rPr lang="el-GR" sz="3600" dirty="0"/>
              <a:t> του διαδικτύου μας </a:t>
            </a:r>
          </a:p>
          <a:p>
            <a:pPr marL="0" indent="0">
              <a:buNone/>
            </a:pPr>
            <a:r>
              <a:rPr lang="el-GR" sz="3600" dirty="0"/>
              <a:t>ΣΤ:  Έλεγχος της λειτουργικότητας των εφαρμογών </a:t>
            </a:r>
            <a:r>
              <a:rPr lang="en-US" sz="3600" dirty="0"/>
              <a:t>WWW</a:t>
            </a:r>
            <a:r>
              <a:rPr lang="el-GR" sz="3600" dirty="0"/>
              <a:t> &amp; </a:t>
            </a:r>
            <a:r>
              <a:rPr lang="en-US" sz="3600" dirty="0"/>
              <a:t>DNS </a:t>
            </a:r>
            <a:r>
              <a:rPr lang="el-GR" sz="3600" dirty="0"/>
              <a:t>στο διαδίκτυό μας </a:t>
            </a:r>
          </a:p>
          <a:p>
            <a:pPr marL="0" indent="0">
              <a:buNone/>
            </a:pPr>
            <a:endParaRPr lang="el-GR" sz="36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5</a:t>
            </a:fld>
            <a:endParaRPr lang="el-GR"/>
          </a:p>
        </p:txBody>
      </p:sp>
    </p:spTree>
    <p:extLst>
      <p:ext uri="{BB962C8B-B14F-4D97-AF65-F5344CB8AC3E}">
        <p14:creationId xmlns:p14="http://schemas.microsoft.com/office/powerpoint/2010/main" val="1412213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7" name="Θέση περιεχομένου 6"/>
          <p:cNvSpPr>
            <a:spLocks noGrp="1"/>
          </p:cNvSpPr>
          <p:nvPr>
            <p:ph idx="1"/>
          </p:nvPr>
        </p:nvSpPr>
        <p:spPr/>
        <p:txBody>
          <a:bodyPr>
            <a:normAutofit/>
          </a:bodyPr>
          <a:lstStyle/>
          <a:p>
            <a:pPr marL="0" indent="0">
              <a:buNone/>
            </a:pPr>
            <a:r>
              <a:rPr lang="el-GR" sz="2800" b="1" i="1" dirty="0"/>
              <a:t>Α. Μελέτη του διαδικτύου του σχήματος</a:t>
            </a:r>
            <a:endParaRPr lang="el-GR" sz="2800" i="1" dirty="0"/>
          </a:p>
          <a:p>
            <a:pPr marL="0" indent="0">
              <a:buNone/>
            </a:pPr>
            <a:endParaRPr lang="el-GR" sz="3600" i="1" dirty="0" smtClean="0"/>
          </a:p>
          <a:p>
            <a:pPr marL="0" indent="0">
              <a:buNone/>
            </a:pPr>
            <a:r>
              <a:rPr lang="el-GR" sz="2800" i="1" dirty="0" smtClean="0"/>
              <a:t>Βήμα </a:t>
            </a:r>
            <a:r>
              <a:rPr lang="en-US" sz="2800" i="1" dirty="0"/>
              <a:t>A</a:t>
            </a:r>
            <a:r>
              <a:rPr lang="el-GR" sz="2800" i="1" dirty="0"/>
              <a:t>.1: Εντοπίζουμε και καταγράφουμε </a:t>
            </a:r>
            <a:r>
              <a:rPr lang="el-GR" sz="2800" i="1" dirty="0" smtClean="0"/>
              <a:t>από το σχήμα μας:</a:t>
            </a:r>
          </a:p>
          <a:p>
            <a:r>
              <a:rPr lang="el-GR" sz="2800" i="1" dirty="0" smtClean="0"/>
              <a:t>το </a:t>
            </a:r>
            <a:r>
              <a:rPr lang="el-GR" sz="2800" i="1" dirty="0"/>
              <a:t>πλήθος και το είδος των δικτύων </a:t>
            </a:r>
            <a:endParaRPr lang="el-GR" sz="2800" i="1" dirty="0" smtClean="0"/>
          </a:p>
          <a:p>
            <a:r>
              <a:rPr lang="el-GR" sz="2800" i="1" dirty="0" smtClean="0"/>
              <a:t>τις </a:t>
            </a:r>
            <a:r>
              <a:rPr lang="en-US" sz="2800" i="1" dirty="0"/>
              <a:t>IP </a:t>
            </a:r>
            <a:r>
              <a:rPr lang="el-GR" sz="2800" i="1" dirty="0"/>
              <a:t>διευθύνσεις </a:t>
            </a:r>
            <a:r>
              <a:rPr lang="el-GR" sz="2800" i="1" dirty="0" smtClean="0"/>
              <a:t>των </a:t>
            </a:r>
            <a:r>
              <a:rPr lang="el-GR" sz="2800" i="1" dirty="0"/>
              <a:t>δικτύων . </a:t>
            </a:r>
          </a:p>
          <a:p>
            <a:pPr marL="0" indent="0">
              <a:spcBef>
                <a:spcPts val="0"/>
              </a:spcBef>
              <a:buNone/>
            </a:pPr>
            <a:endParaRPr lang="el-GR" sz="3600" i="1" dirty="0"/>
          </a:p>
          <a:p>
            <a:pPr marL="0" indent="0">
              <a:buNone/>
            </a:pPr>
            <a:endParaRPr lang="el-GR" sz="36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6</a:t>
            </a:fld>
            <a:endParaRPr lang="el-GR"/>
          </a:p>
        </p:txBody>
      </p:sp>
    </p:spTree>
    <p:extLst>
      <p:ext uri="{BB962C8B-B14F-4D97-AF65-F5344CB8AC3E}">
        <p14:creationId xmlns:p14="http://schemas.microsoft.com/office/powerpoint/2010/main" val="2329507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pic>
        <p:nvPicPr>
          <p:cNvPr id="5" name="Θέση περιεχομένου 4"/>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4427984" y="2204864"/>
            <a:ext cx="4716016" cy="2952328"/>
          </a:xfrm>
          <a:prstGeom prst="rect">
            <a:avLst/>
          </a:prstGeom>
          <a:noFill/>
          <a:ln>
            <a:noFill/>
          </a:ln>
        </p:spPr>
      </p:pic>
      <p:sp>
        <p:nvSpPr>
          <p:cNvPr id="7" name="Θέση περιεχομένου 6"/>
          <p:cNvSpPr>
            <a:spLocks noGrp="1"/>
          </p:cNvSpPr>
          <p:nvPr>
            <p:ph sz="half" idx="2"/>
          </p:nvPr>
        </p:nvSpPr>
        <p:spPr>
          <a:xfrm>
            <a:off x="179512" y="1340768"/>
            <a:ext cx="4038600" cy="4525963"/>
          </a:xfrm>
        </p:spPr>
        <p:txBody>
          <a:bodyPr>
            <a:normAutofit fontScale="70000" lnSpcReduction="20000"/>
          </a:bodyPr>
          <a:lstStyle/>
          <a:p>
            <a:pPr marL="0" indent="0">
              <a:buNone/>
            </a:pPr>
            <a:r>
              <a:rPr lang="el-GR" sz="3600" b="1" i="1" dirty="0"/>
              <a:t>Β. Υλοποίηση του διαδικτύου με τη βοήθεια του </a:t>
            </a:r>
            <a:r>
              <a:rPr lang="en-US" sz="3600" b="1" i="1" dirty="0"/>
              <a:t>Packet Tracer</a:t>
            </a:r>
            <a:endParaRPr lang="el-GR" sz="3600" i="1" dirty="0"/>
          </a:p>
          <a:p>
            <a:pPr marL="0" indent="0">
              <a:buNone/>
            </a:pPr>
            <a:r>
              <a:rPr lang="el-GR" sz="3600" b="1" i="1" dirty="0"/>
              <a:t>Βήμα </a:t>
            </a:r>
            <a:r>
              <a:rPr lang="en-US" sz="3600" b="1" i="1" dirty="0"/>
              <a:t>B</a:t>
            </a:r>
            <a:r>
              <a:rPr lang="el-GR" sz="3600" b="1" i="1" dirty="0"/>
              <a:t>.1:</a:t>
            </a:r>
            <a:r>
              <a:rPr lang="el-GR" sz="3600" i="1" dirty="0"/>
              <a:t>  Για την υλοποίηση του διαδικτύου μας, χρησιμοποιούμε τον τύπο εξοπλισμού που φαίνεται στο σχήμα μας και κάνουμε όλες τις απαιτούμενες προσθήκες καρτών. Για την υλοποίηση των απαιτούμενων διασυνδέσεων, συμβουλευόμαστε επίσης το σχήμα μας .</a:t>
            </a:r>
          </a:p>
          <a:p>
            <a:pPr marL="0" indent="0">
              <a:buNone/>
            </a:pPr>
            <a:endParaRPr lang="el-GR" sz="3600" dirty="0"/>
          </a:p>
        </p:txBody>
      </p:sp>
      <p:sp>
        <p:nvSpPr>
          <p:cNvPr id="2" name="Θέση αριθμού διαφάνειας 1"/>
          <p:cNvSpPr>
            <a:spLocks noGrp="1"/>
          </p:cNvSpPr>
          <p:nvPr>
            <p:ph type="sldNum" sz="quarter" idx="12"/>
          </p:nvPr>
        </p:nvSpPr>
        <p:spPr/>
        <p:txBody>
          <a:bodyPr/>
          <a:lstStyle/>
          <a:p>
            <a:fld id="{C0A461AE-980C-4FED-9036-5F47ECA9326E}" type="slidenum">
              <a:rPr lang="el-GR" smtClean="0"/>
              <a:t>7</a:t>
            </a:fld>
            <a:endParaRPr lang="el-GR"/>
          </a:p>
        </p:txBody>
      </p:sp>
    </p:spTree>
    <p:extLst>
      <p:ext uri="{BB962C8B-B14F-4D97-AF65-F5344CB8AC3E}">
        <p14:creationId xmlns:p14="http://schemas.microsoft.com/office/powerpoint/2010/main" val="899160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67544" y="0"/>
            <a:ext cx="8229600" cy="1143000"/>
          </a:xfrm>
        </p:spPr>
        <p:txBody>
          <a:bodyPr>
            <a:normAutofit/>
          </a:bodyPr>
          <a:lstStyle/>
          <a:p>
            <a:r>
              <a:rPr lang="el-GR" dirty="0"/>
              <a:t>Υπηρεσίες</a:t>
            </a:r>
            <a:r>
              <a:rPr lang="de-CH" dirty="0"/>
              <a:t> WEB &amp; DNS</a:t>
            </a:r>
            <a:endParaRPr lang="el-GR" dirty="0"/>
          </a:p>
        </p:txBody>
      </p:sp>
      <p:pic>
        <p:nvPicPr>
          <p:cNvPr id="5" name="Θέση περιεχομένου 4"/>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771800" y="1052736"/>
            <a:ext cx="6120680" cy="4032448"/>
          </a:xfrm>
          <a:prstGeom prst="rect">
            <a:avLst/>
          </a:prstGeom>
          <a:noFill/>
          <a:ln>
            <a:noFill/>
          </a:ln>
        </p:spPr>
      </p:pic>
      <p:sp>
        <p:nvSpPr>
          <p:cNvPr id="7" name="Θέση περιεχομένου 6"/>
          <p:cNvSpPr>
            <a:spLocks noGrp="1"/>
          </p:cNvSpPr>
          <p:nvPr>
            <p:ph sz="half" idx="2"/>
          </p:nvPr>
        </p:nvSpPr>
        <p:spPr>
          <a:xfrm>
            <a:off x="179512" y="1340768"/>
            <a:ext cx="2736304" cy="3888432"/>
          </a:xfrm>
        </p:spPr>
        <p:txBody>
          <a:bodyPr>
            <a:normAutofit/>
          </a:bodyPr>
          <a:lstStyle/>
          <a:p>
            <a:pPr marL="0" indent="0">
              <a:buNone/>
            </a:pPr>
            <a:r>
              <a:rPr lang="el-GR" sz="2400" b="1" i="1" dirty="0" smtClean="0"/>
              <a:t>Βήμα </a:t>
            </a:r>
            <a:r>
              <a:rPr lang="en-US" sz="2400" b="1" i="1" dirty="0" smtClean="0"/>
              <a:t>B</a:t>
            </a:r>
            <a:r>
              <a:rPr lang="el-GR" sz="2400" b="1" i="1" dirty="0" smtClean="0"/>
              <a:t>.2:</a:t>
            </a:r>
            <a:r>
              <a:rPr lang="el-GR" sz="2400" i="1" dirty="0" smtClean="0"/>
              <a:t>  Συμπληρώνουμε τον παρακάτω πίνακα από το σχήμα μας &amp; αποδίδουμε τα δικτυακά στοιχεία στις διασυνδέσεις των δρομολογητών &amp; υπολογιστών</a:t>
            </a:r>
            <a:endParaRPr lang="el-GR" sz="2400" i="1" dirty="0"/>
          </a:p>
        </p:txBody>
      </p:sp>
      <p:graphicFrame>
        <p:nvGraphicFramePr>
          <p:cNvPr id="8" name="Πίνακας 7"/>
          <p:cNvGraphicFramePr>
            <a:graphicFrameLocks noGrp="1"/>
          </p:cNvGraphicFramePr>
          <p:nvPr>
            <p:extLst>
              <p:ext uri="{D42A27DB-BD31-4B8C-83A1-F6EECF244321}">
                <p14:modId xmlns:p14="http://schemas.microsoft.com/office/powerpoint/2010/main" val="2863770506"/>
              </p:ext>
            </p:extLst>
          </p:nvPr>
        </p:nvGraphicFramePr>
        <p:xfrm>
          <a:off x="971600" y="5373216"/>
          <a:ext cx="7344816" cy="1166209"/>
        </p:xfrm>
        <a:graphic>
          <a:graphicData uri="http://schemas.openxmlformats.org/drawingml/2006/table">
            <a:tbl>
              <a:tblPr firstRow="1" firstCol="1" bandRow="1">
                <a:tableStyleId>{5C22544A-7EE6-4342-B048-85BDC9FD1C3A}</a:tableStyleId>
              </a:tblPr>
              <a:tblGrid>
                <a:gridCol w="1667292"/>
                <a:gridCol w="1547702"/>
                <a:gridCol w="1573016"/>
                <a:gridCol w="1422000"/>
                <a:gridCol w="1134806"/>
              </a:tblGrid>
              <a:tr h="720080">
                <a:tc>
                  <a:txBody>
                    <a:bodyPr/>
                    <a:lstStyle/>
                    <a:p>
                      <a:pPr algn="ctr">
                        <a:lnSpc>
                          <a:spcPct val="115000"/>
                        </a:lnSpc>
                        <a:spcAft>
                          <a:spcPts val="0"/>
                        </a:spcAft>
                      </a:pPr>
                      <a:r>
                        <a:rPr lang="el-GR" sz="1200" dirty="0">
                          <a:effectLst/>
                        </a:rPr>
                        <a:t>Όνομα &amp; </a:t>
                      </a:r>
                      <a:r>
                        <a:rPr lang="en-US" sz="1200" dirty="0">
                          <a:effectLst/>
                        </a:rPr>
                        <a:t>IP </a:t>
                      </a:r>
                      <a:r>
                        <a:rPr lang="en-US" sz="1200" dirty="0" err="1">
                          <a:effectLst/>
                        </a:rPr>
                        <a:t>Δικτύων</a:t>
                      </a:r>
                      <a:endParaRPr lang="el-GR"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 Διασυνδέσεις  δικτυακών συσκευών </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effectLst/>
                        </a:rPr>
                        <a:t>IP </a:t>
                      </a:r>
                      <a:r>
                        <a:rPr lang="en-US" sz="1200" dirty="0" err="1">
                          <a:effectLst/>
                        </a:rPr>
                        <a:t>διευθύνσεις</a:t>
                      </a:r>
                      <a:r>
                        <a:rPr lang="en-US" sz="1200" dirty="0">
                          <a:effectLst/>
                        </a:rPr>
                        <a:t> </a:t>
                      </a:r>
                      <a:r>
                        <a:rPr lang="en-US" sz="1200" dirty="0" err="1">
                          <a:effectLst/>
                        </a:rPr>
                        <a:t>δι</a:t>
                      </a:r>
                      <a:r>
                        <a:rPr lang="en-US" sz="1200" dirty="0">
                          <a:effectLst/>
                        </a:rPr>
                        <a:t>ασυνδέσεων </a:t>
                      </a:r>
                      <a:endParaRPr lang="el-GR" sz="1100" dirty="0">
                        <a:effectLst/>
                      </a:endParaRPr>
                    </a:p>
                    <a:p>
                      <a:pPr algn="ctr">
                        <a:lnSpc>
                          <a:spcPct val="115000"/>
                        </a:lnSpc>
                        <a:spcAft>
                          <a:spcPts val="0"/>
                        </a:spcAft>
                      </a:pPr>
                      <a:r>
                        <a:rPr lang="en-US" sz="1200" dirty="0">
                          <a:effectLst/>
                        </a:rPr>
                        <a:t> </a:t>
                      </a:r>
                      <a:endParaRPr lang="el-G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a:effectLst/>
                        </a:rPr>
                        <a:t>IP διευθύνσεις</a:t>
                      </a:r>
                      <a:endParaRPr lang="el-GR" sz="1100">
                        <a:effectLst/>
                      </a:endParaRPr>
                    </a:p>
                    <a:p>
                      <a:pPr algn="ctr">
                        <a:lnSpc>
                          <a:spcPct val="115000"/>
                        </a:lnSpc>
                        <a:spcAft>
                          <a:spcPts val="0"/>
                        </a:spcAft>
                      </a:pPr>
                      <a:r>
                        <a:rPr lang="en-US" sz="1200">
                          <a:effectLst/>
                        </a:rPr>
                        <a:t>Gateway</a:t>
                      </a:r>
                      <a:endParaRPr lang="el-G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effectLst/>
                        </a:rPr>
                        <a:t>Clock </a:t>
                      </a:r>
                      <a:endParaRPr lang="el-GR" sz="1100" dirty="0">
                        <a:effectLst/>
                      </a:endParaRPr>
                    </a:p>
                    <a:p>
                      <a:pPr algn="ctr">
                        <a:lnSpc>
                          <a:spcPct val="115000"/>
                        </a:lnSpc>
                        <a:spcAft>
                          <a:spcPts val="0"/>
                        </a:spcAft>
                      </a:pPr>
                      <a:r>
                        <a:rPr lang="en-US" sz="1200" dirty="0">
                          <a:effectLst/>
                        </a:rPr>
                        <a:t>rate</a:t>
                      </a:r>
                      <a:endParaRPr lang="el-GR" sz="1100" dirty="0">
                        <a:effectLst/>
                        <a:latin typeface="Calibri"/>
                        <a:ea typeface="Calibri"/>
                        <a:cs typeface="Times New Roman"/>
                      </a:endParaRPr>
                    </a:p>
                  </a:txBody>
                  <a:tcPr marL="68580" marR="68580" marT="0" marB="0"/>
                </a:tc>
              </a:tr>
              <a:tr h="446129">
                <a:tc>
                  <a:txBody>
                    <a:bodyPr/>
                    <a:lstStyle/>
                    <a:p>
                      <a:pPr algn="ctr">
                        <a:lnSpc>
                          <a:spcPct val="115000"/>
                        </a:lnSpc>
                        <a:spcAft>
                          <a:spcPts val="0"/>
                        </a:spcAft>
                      </a:pPr>
                      <a:r>
                        <a:rPr lang="en-US" sz="1200" dirty="0">
                          <a:effectLst/>
                        </a:rPr>
                        <a:t> </a:t>
                      </a:r>
                      <a:endParaRPr lang="el-GR"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 </a:t>
                      </a:r>
                      <a:endParaRPr lang="el-GR" sz="1100">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 </a:t>
                      </a:r>
                      <a:endParaRPr lang="el-GR" sz="1100">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 </a:t>
                      </a:r>
                      <a:endParaRPr lang="el-GR"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 </a:t>
                      </a:r>
                      <a:endParaRPr lang="el-GR" sz="1100" dirty="0">
                        <a:effectLst/>
                        <a:latin typeface="Calibri"/>
                        <a:ea typeface="Calibri"/>
                        <a:cs typeface="Times New Roman"/>
                      </a:endParaRPr>
                    </a:p>
                  </a:txBody>
                  <a:tcPr marL="68580" marR="68580" marT="0" marB="0"/>
                </a:tc>
              </a:tr>
            </a:tbl>
          </a:graphicData>
        </a:graphic>
      </p:graphicFrame>
      <p:sp>
        <p:nvSpPr>
          <p:cNvPr id="2" name="Θέση αριθμού διαφάνειας 1"/>
          <p:cNvSpPr>
            <a:spLocks noGrp="1"/>
          </p:cNvSpPr>
          <p:nvPr>
            <p:ph type="sldNum" sz="quarter" idx="12"/>
          </p:nvPr>
        </p:nvSpPr>
        <p:spPr/>
        <p:txBody>
          <a:bodyPr/>
          <a:lstStyle/>
          <a:p>
            <a:fld id="{C0A461AE-980C-4FED-9036-5F47ECA9326E}" type="slidenum">
              <a:rPr lang="el-GR" smtClean="0"/>
              <a:t>8</a:t>
            </a:fld>
            <a:endParaRPr lang="el-GR"/>
          </a:p>
        </p:txBody>
      </p:sp>
    </p:spTree>
    <p:extLst>
      <p:ext uri="{BB962C8B-B14F-4D97-AF65-F5344CB8AC3E}">
        <p14:creationId xmlns:p14="http://schemas.microsoft.com/office/powerpoint/2010/main" val="386284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normAutofit/>
          </a:bodyPr>
          <a:lstStyle/>
          <a:p>
            <a:r>
              <a:rPr lang="el-GR" dirty="0"/>
              <a:t>Υπηρεσίες</a:t>
            </a:r>
            <a:r>
              <a:rPr lang="de-CH" dirty="0"/>
              <a:t> WEB &amp; DNS</a:t>
            </a:r>
            <a:endParaRPr lang="el-GR" dirty="0"/>
          </a:p>
        </p:txBody>
      </p:sp>
      <p:sp>
        <p:nvSpPr>
          <p:cNvPr id="12" name="Θέση περιεχομένου 11"/>
          <p:cNvSpPr>
            <a:spLocks noGrp="1"/>
          </p:cNvSpPr>
          <p:nvPr>
            <p:ph idx="1"/>
          </p:nvPr>
        </p:nvSpPr>
        <p:spPr/>
        <p:txBody>
          <a:bodyPr>
            <a:normAutofit/>
          </a:bodyPr>
          <a:lstStyle/>
          <a:p>
            <a:pPr marL="0" indent="0">
              <a:buNone/>
            </a:pPr>
            <a:r>
              <a:rPr lang="el-GR" sz="3000" b="1" i="1" dirty="0"/>
              <a:t>Γ: Εφαρμογή Στατικής Δρομολόγησης στους δρομολογητές του διαδικτύου </a:t>
            </a:r>
          </a:p>
          <a:p>
            <a:pPr marL="0" indent="0">
              <a:buNone/>
            </a:pPr>
            <a:r>
              <a:rPr lang="el-GR" sz="2600" b="1" i="1" dirty="0"/>
              <a:t>Βήμα Γ.1:</a:t>
            </a:r>
            <a:r>
              <a:rPr lang="el-GR" sz="2600" i="1" dirty="0"/>
              <a:t> Στους δρομολογητές του διαδικτύου μας  εφαρμόζουμε στατική δρομολόγηση, ενημερώνουμε δηλαδή κάθε δρομολογητή </a:t>
            </a:r>
            <a:r>
              <a:rPr lang="el-GR" sz="2600" i="1" dirty="0" smtClean="0"/>
              <a:t>για τα </a:t>
            </a:r>
            <a:r>
              <a:rPr lang="el-GR" sz="2600" i="1" dirty="0"/>
              <a:t>δίκτυα του διαδικτύου τα οποία δεν </a:t>
            </a:r>
            <a:r>
              <a:rPr lang="el-GR" sz="2600" i="1" dirty="0" smtClean="0"/>
              <a:t>γνωρίζει.</a:t>
            </a:r>
          </a:p>
          <a:p>
            <a:pPr marL="0" indent="0">
              <a:buNone/>
            </a:pPr>
            <a:endParaRPr lang="el-GR" dirty="0"/>
          </a:p>
        </p:txBody>
      </p:sp>
      <p:graphicFrame>
        <p:nvGraphicFramePr>
          <p:cNvPr id="14" name="Πίνακας 13"/>
          <p:cNvGraphicFramePr>
            <a:graphicFrameLocks noGrp="1"/>
          </p:cNvGraphicFramePr>
          <p:nvPr>
            <p:extLst>
              <p:ext uri="{D42A27DB-BD31-4B8C-83A1-F6EECF244321}">
                <p14:modId xmlns:p14="http://schemas.microsoft.com/office/powerpoint/2010/main" val="2179278638"/>
              </p:ext>
            </p:extLst>
          </p:nvPr>
        </p:nvGraphicFramePr>
        <p:xfrm>
          <a:off x="611560" y="4581128"/>
          <a:ext cx="7992888" cy="1272401"/>
        </p:xfrm>
        <a:graphic>
          <a:graphicData uri="http://schemas.openxmlformats.org/drawingml/2006/table">
            <a:tbl>
              <a:tblPr firstRow="1" firstCol="1" bandRow="1">
                <a:tableStyleId>{5C22544A-7EE6-4342-B048-85BDC9FD1C3A}</a:tableStyleId>
              </a:tblPr>
              <a:tblGrid>
                <a:gridCol w="7992888"/>
              </a:tblGrid>
              <a:tr h="1272401">
                <a:tc>
                  <a:txBody>
                    <a:bodyPr/>
                    <a:lstStyle/>
                    <a:p>
                      <a:pPr>
                        <a:lnSpc>
                          <a:spcPct val="115000"/>
                        </a:lnSpc>
                        <a:spcAft>
                          <a:spcPts val="0"/>
                        </a:spcAft>
                      </a:pPr>
                      <a:r>
                        <a:rPr lang="en-US" sz="2400" dirty="0">
                          <a:effectLst/>
                        </a:rPr>
                        <a:t>Router</a:t>
                      </a:r>
                      <a:r>
                        <a:rPr lang="el-GR" sz="2400" dirty="0">
                          <a:effectLst/>
                        </a:rPr>
                        <a:t>(</a:t>
                      </a:r>
                      <a:r>
                        <a:rPr lang="en-US" sz="2400" dirty="0" err="1">
                          <a:effectLst/>
                        </a:rPr>
                        <a:t>config</a:t>
                      </a:r>
                      <a:r>
                        <a:rPr lang="el-GR" sz="2400" dirty="0">
                          <a:effectLst/>
                        </a:rPr>
                        <a:t>)#  </a:t>
                      </a:r>
                      <a:r>
                        <a:rPr lang="en-US" sz="2400" dirty="0" err="1">
                          <a:effectLst/>
                        </a:rPr>
                        <a:t>ip</a:t>
                      </a:r>
                      <a:r>
                        <a:rPr lang="en-US" sz="2400" dirty="0">
                          <a:effectLst/>
                        </a:rPr>
                        <a:t> route</a:t>
                      </a:r>
                      <a:r>
                        <a:rPr lang="el-GR" sz="2400" dirty="0">
                          <a:effectLst/>
                        </a:rPr>
                        <a:t> “</a:t>
                      </a:r>
                      <a:r>
                        <a:rPr lang="en-US" sz="2400" dirty="0" err="1">
                          <a:effectLst/>
                        </a:rPr>
                        <a:t>ip</a:t>
                      </a:r>
                      <a:r>
                        <a:rPr lang="el-GR" sz="2400" dirty="0">
                          <a:effectLst/>
                        </a:rPr>
                        <a:t> δικτύου προορισμού”   “μάσκα  δικτύου προορισμού”   “</a:t>
                      </a:r>
                      <a:r>
                        <a:rPr lang="en-US" sz="2400" dirty="0" err="1">
                          <a:effectLst/>
                        </a:rPr>
                        <a:t>ip</a:t>
                      </a:r>
                      <a:r>
                        <a:rPr lang="el-GR" sz="2400" dirty="0">
                          <a:effectLst/>
                        </a:rPr>
                        <a:t> επόμενου  βήματος προς το δίκτυο προορισμού”  </a:t>
                      </a:r>
                      <a:endParaRPr lang="el-GR" sz="2400" dirty="0">
                        <a:effectLst/>
                        <a:latin typeface="Calibri"/>
                        <a:ea typeface="Calibri"/>
                        <a:cs typeface="Times New Roman"/>
                      </a:endParaRPr>
                    </a:p>
                  </a:txBody>
                  <a:tcPr marL="68580" marR="68580" marT="0" marB="0"/>
                </a:tc>
              </a:tr>
            </a:tbl>
          </a:graphicData>
        </a:graphic>
      </p:graphicFrame>
      <p:sp>
        <p:nvSpPr>
          <p:cNvPr id="2" name="Θέση αριθμού διαφάνειας 1"/>
          <p:cNvSpPr>
            <a:spLocks noGrp="1"/>
          </p:cNvSpPr>
          <p:nvPr>
            <p:ph type="sldNum" sz="quarter" idx="12"/>
          </p:nvPr>
        </p:nvSpPr>
        <p:spPr/>
        <p:txBody>
          <a:bodyPr/>
          <a:lstStyle/>
          <a:p>
            <a:fld id="{C0A461AE-980C-4FED-9036-5F47ECA9326E}" type="slidenum">
              <a:rPr lang="el-GR" smtClean="0"/>
              <a:t>9</a:t>
            </a:fld>
            <a:endParaRPr lang="el-GR"/>
          </a:p>
        </p:txBody>
      </p:sp>
    </p:spTree>
    <p:extLst>
      <p:ext uri="{BB962C8B-B14F-4D97-AF65-F5344CB8AC3E}">
        <p14:creationId xmlns:p14="http://schemas.microsoft.com/office/powerpoint/2010/main" val="1358146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TotalTime>
  <Words>1753</Words>
  <Application>Microsoft Office PowerPoint</Application>
  <PresentationFormat>Προβολή στην οθόνη (4:3)</PresentationFormat>
  <Paragraphs>226</Paragraphs>
  <Slides>29</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29</vt:i4>
      </vt:variant>
    </vt:vector>
  </HeadingPairs>
  <TitlesOfParts>
    <vt:vector size="32" baseType="lpstr">
      <vt:lpstr>Θέμα του Office</vt:lpstr>
      <vt:lpstr>1_OC_template_updated</vt:lpstr>
      <vt:lpstr>OC_template_updated</vt:lpstr>
      <vt:lpstr>Δίκτυα Υπολογιστών ΙΙ (Ε)</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Υπηρεσίες WEB &amp; DNS</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4η εργαστηριακή άσκηση</dc:title>
  <dc:creator>opencourses</dc:creator>
  <cp:lastModifiedBy>edunet</cp:lastModifiedBy>
  <cp:revision>60</cp:revision>
  <cp:lastPrinted>2016-06-09T11:32:25Z</cp:lastPrinted>
  <dcterms:created xsi:type="dcterms:W3CDTF">2015-04-02T08:44:45Z</dcterms:created>
  <dcterms:modified xsi:type="dcterms:W3CDTF">2016-06-25T16:56:38Z</dcterms:modified>
</cp:coreProperties>
</file>