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5"/>
  </p:notesMasterIdLst>
  <p:handoutMasterIdLst>
    <p:handoutMasterId r:id="rId46"/>
  </p:handoutMasterIdLst>
  <p:sldIdLst>
    <p:sldId id="256"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257" r:id="rId37"/>
    <p:sldId id="262" r:id="rId38"/>
    <p:sldId id="264" r:id="rId39"/>
    <p:sldId id="296" r:id="rId40"/>
    <p:sldId id="297" r:id="rId41"/>
    <p:sldId id="266" r:id="rId42"/>
    <p:sldId id="267" r:id="rId43"/>
    <p:sldId id="261"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2686" autoAdjust="0"/>
  </p:normalViewPr>
  <p:slideViewPr>
    <p:cSldViewPr>
      <p:cViewPr varScale="1">
        <p:scale>
          <a:sx n="108" d="100"/>
          <a:sy n="108" d="100"/>
        </p:scale>
        <p:origin x="-187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297481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9</a:t>
            </a:fld>
            <a:endParaRPr lang="el-GR" dirty="0"/>
          </a:p>
        </p:txBody>
      </p:sp>
    </p:spTree>
    <p:extLst>
      <p:ext uri="{BB962C8B-B14F-4D97-AF65-F5344CB8AC3E}">
        <p14:creationId xmlns:p14="http://schemas.microsoft.com/office/powerpoint/2010/main" val="385292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21</a:t>
            </a:fld>
            <a:endParaRPr lang="el-GR" dirty="0"/>
          </a:p>
        </p:txBody>
      </p:sp>
    </p:spTree>
    <p:extLst>
      <p:ext uri="{BB962C8B-B14F-4D97-AF65-F5344CB8AC3E}">
        <p14:creationId xmlns:p14="http://schemas.microsoft.com/office/powerpoint/2010/main" val="1546670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 – Εμβρυολογία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686916" y="3096543"/>
            <a:ext cx="7770168" cy="1752600"/>
          </a:xfrm>
        </p:spPr>
        <p:txBody>
          <a:bodyPr>
            <a:normAutofit/>
          </a:bodyPr>
          <a:lstStyle/>
          <a:p>
            <a:pPr>
              <a:spcBef>
                <a:spcPts val="0"/>
              </a:spcBef>
              <a:spcAft>
                <a:spcPts val="1200"/>
              </a:spcAft>
            </a:pPr>
            <a:r>
              <a:rPr lang="el-GR" sz="2800" b="1" dirty="0" smtClean="0"/>
              <a:t>Ενότητα 3</a:t>
            </a:r>
            <a:r>
              <a:rPr lang="el-GR" sz="2800" dirty="0" smtClean="0"/>
              <a:t>:</a:t>
            </a:r>
            <a:r>
              <a:rPr lang="en-US" sz="2800" dirty="0" smtClean="0"/>
              <a:t> </a:t>
            </a:r>
            <a:r>
              <a:rPr lang="el-GR" sz="2800" dirty="0" smtClean="0"/>
              <a:t>Ανοσοποιητικό – Λεμφοφόρο σύστημα </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a:bodyPr>
          <a:lstStyle/>
          <a:p>
            <a:r>
              <a:rPr lang="el-GR" altLang="el-GR" sz="3600" dirty="0" smtClean="0"/>
              <a:t>Μόρια αντισώματος</a:t>
            </a:r>
            <a:endParaRPr lang="el-GR" altLang="el-GR" sz="3600" dirty="0"/>
          </a:p>
        </p:txBody>
      </p:sp>
      <p:sp>
        <p:nvSpPr>
          <p:cNvPr id="151555" name="Rectangle 3"/>
          <p:cNvSpPr>
            <a:spLocks noGrp="1" noChangeArrowheads="1"/>
          </p:cNvSpPr>
          <p:nvPr>
            <p:ph idx="1"/>
          </p:nvPr>
        </p:nvSpPr>
        <p:spPr>
          <a:xfrm>
            <a:off x="457200" y="1196752"/>
            <a:ext cx="3970784" cy="5040560"/>
          </a:xfrm>
        </p:spPr>
        <p:txBody>
          <a:bodyPr>
            <a:normAutofit/>
          </a:bodyPr>
          <a:lstStyle/>
          <a:p>
            <a:pPr marL="0" indent="0">
              <a:buNone/>
            </a:pPr>
            <a:r>
              <a:rPr lang="el-GR" altLang="el-GR" sz="2000" dirty="0" smtClean="0"/>
              <a:t>Κάθε </a:t>
            </a:r>
            <a:r>
              <a:rPr lang="el-GR" altLang="el-GR" sz="2000" dirty="0"/>
              <a:t>μόριο αντισώματος αποτελείται από δύο όμοιες ελαφρές (κ και λ) και δύο όμοιες βαριές αλυσίδες (γ , μ, δ, ε και α) που συνδέονται με δισουλφιδικούς δεσμούς. </a:t>
            </a:r>
            <a:endParaRPr lang="el-GR" altLang="el-GR" sz="2000" dirty="0" smtClean="0"/>
          </a:p>
          <a:p>
            <a:pPr marL="0" indent="0">
              <a:buNone/>
            </a:pPr>
            <a:r>
              <a:rPr lang="el-GR" altLang="el-GR" sz="2000" dirty="0" smtClean="0"/>
              <a:t>Η </a:t>
            </a:r>
            <a:r>
              <a:rPr lang="el-GR" altLang="el-GR" sz="2000" dirty="0"/>
              <a:t>μεταβλητή περιοχή στο αμινοτελικό άκρο  (NH2) είναι η περιοχή σύνδεσης του αντιγόνου, ενώ η σταθερή περιοχή στο καρβοξυτελικό άκρο (COOH) είναι η περιοχή σύνδεσης με την κυτταρική μεμβράνη. </a:t>
            </a:r>
            <a:endParaRPr lang="el-GR" altLang="el-GR" sz="1400" dirty="0"/>
          </a:p>
        </p:txBody>
      </p:sp>
      <p:pic>
        <p:nvPicPr>
          <p:cNvPr id="151557"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4788024" y="1230264"/>
            <a:ext cx="3811388"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148064" y="5589240"/>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663110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23528" y="2888568"/>
            <a:ext cx="4536504" cy="908720"/>
          </a:xfrm>
        </p:spPr>
        <p:txBody>
          <a:bodyPr>
            <a:noAutofit/>
          </a:bodyPr>
          <a:lstStyle/>
          <a:p>
            <a:r>
              <a:rPr lang="el-GR" altLang="el-GR" sz="3600" dirty="0"/>
              <a:t>Σχηματική παράσταση </a:t>
            </a:r>
            <a:r>
              <a:rPr lang="el-GR" altLang="el-GR" sz="3600" dirty="0" smtClean="0"/>
              <a:t>χημικής </a:t>
            </a:r>
            <a:r>
              <a:rPr lang="el-GR" altLang="el-GR" sz="3600" dirty="0"/>
              <a:t>και κυτταρικής ανοσίας</a:t>
            </a:r>
            <a:endParaRPr lang="el-GR" altLang="el-GR" sz="3600" dirty="0">
              <a:solidFill>
                <a:srgbClr val="FF9900"/>
              </a:solidFill>
            </a:endParaRPr>
          </a:p>
        </p:txBody>
      </p:sp>
      <p:pic>
        <p:nvPicPr>
          <p:cNvPr id="152581"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5037228" y="273184"/>
            <a:ext cx="4085788" cy="610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171910" y="6414623"/>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728379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a:bodyPr>
          <a:lstStyle/>
          <a:p>
            <a:r>
              <a:rPr lang="el-GR" altLang="el-GR" sz="3600" dirty="0" smtClean="0"/>
              <a:t>Ώριμο λεμφοκύτταρο</a:t>
            </a:r>
            <a:endParaRPr lang="el-GR" altLang="el-GR" sz="3600" dirty="0">
              <a:solidFill>
                <a:srgbClr val="FF9900"/>
              </a:solidFill>
            </a:endParaRPr>
          </a:p>
        </p:txBody>
      </p:sp>
      <p:sp>
        <p:nvSpPr>
          <p:cNvPr id="153603" name="Rectangle 3"/>
          <p:cNvSpPr>
            <a:spLocks noGrp="1" noChangeArrowheads="1"/>
          </p:cNvSpPr>
          <p:nvPr>
            <p:ph idx="1"/>
          </p:nvPr>
        </p:nvSpPr>
        <p:spPr>
          <a:xfrm>
            <a:off x="457200" y="1196752"/>
            <a:ext cx="8229600" cy="1008112"/>
          </a:xfrm>
        </p:spPr>
        <p:txBody>
          <a:bodyPr/>
          <a:lstStyle/>
          <a:p>
            <a:pPr marL="0" indent="0">
              <a:buNone/>
            </a:pPr>
            <a:r>
              <a:rPr lang="el-GR" altLang="el-GR" sz="2000" dirty="0" smtClean="0"/>
              <a:t>Εικόνα </a:t>
            </a:r>
            <a:r>
              <a:rPr lang="el-GR" altLang="el-GR" sz="2000" dirty="0"/>
              <a:t>μικρού, ώριμου λεμφοκυττάρου από το περιφερικό αίμα. Παρατηρήστε το μέγεθός του σε σχέση με τα ερυθρά αιμοσφαίρια.</a:t>
            </a:r>
          </a:p>
        </p:txBody>
      </p:sp>
      <p:pic>
        <p:nvPicPr>
          <p:cNvPr id="15360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916832"/>
            <a:ext cx="5698248" cy="390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80464" y="582427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794210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normAutofit/>
          </a:bodyPr>
          <a:lstStyle/>
          <a:p>
            <a:r>
              <a:rPr lang="el-GR" altLang="el-GR" sz="3600" dirty="0" smtClean="0"/>
              <a:t>Πλασματοκύτταρα</a:t>
            </a:r>
            <a:endParaRPr lang="el-GR" altLang="el-GR" sz="3600" dirty="0"/>
          </a:p>
        </p:txBody>
      </p:sp>
      <p:sp>
        <p:nvSpPr>
          <p:cNvPr id="154627" name="Rectangle 3"/>
          <p:cNvSpPr>
            <a:spLocks noGrp="1" noChangeArrowheads="1"/>
          </p:cNvSpPr>
          <p:nvPr>
            <p:ph idx="1"/>
          </p:nvPr>
        </p:nvSpPr>
        <p:spPr/>
        <p:txBody>
          <a:bodyPr>
            <a:normAutofit/>
          </a:bodyPr>
          <a:lstStyle/>
          <a:p>
            <a:pPr marL="0" indent="0">
              <a:buNone/>
            </a:pPr>
            <a:r>
              <a:rPr lang="el-GR" altLang="el-GR" sz="2000" dirty="0" smtClean="0"/>
              <a:t>Χαρακτηριστική </a:t>
            </a:r>
            <a:r>
              <a:rPr lang="el-GR" altLang="el-GR" sz="2000" dirty="0"/>
              <a:t>μορφολογία πλασματοκυττάρων (βέλος) με έκκεντρο πυρήνα με δομή «πλάκας ρολογιού» και βασεόφιλο  κυτταρόπλασμα</a:t>
            </a:r>
          </a:p>
        </p:txBody>
      </p:sp>
      <p:pic>
        <p:nvPicPr>
          <p:cNvPr id="154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97590"/>
            <a:ext cx="5904656" cy="427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83668" y="6242728"/>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918689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a:bodyPr>
          <a:lstStyle/>
          <a:p>
            <a:r>
              <a:rPr lang="el-GR" altLang="el-GR" sz="3600" dirty="0" smtClean="0"/>
              <a:t>Μακρόφαγο</a:t>
            </a:r>
            <a:r>
              <a:rPr lang="el-GR" altLang="el-GR" sz="3600" dirty="0"/>
              <a:t>  (μονοκύτταρο) </a:t>
            </a:r>
            <a:endParaRPr lang="el-GR" altLang="el-GR" sz="3600" dirty="0">
              <a:solidFill>
                <a:srgbClr val="FF9900"/>
              </a:solidFill>
            </a:endParaRPr>
          </a:p>
        </p:txBody>
      </p:sp>
      <p:sp>
        <p:nvSpPr>
          <p:cNvPr id="155651" name="Rectangle 3"/>
          <p:cNvSpPr>
            <a:spLocks noGrp="1" noChangeArrowheads="1"/>
          </p:cNvSpPr>
          <p:nvPr>
            <p:ph idx="1"/>
          </p:nvPr>
        </p:nvSpPr>
        <p:spPr/>
        <p:txBody>
          <a:bodyPr/>
          <a:lstStyle/>
          <a:p>
            <a:pPr marL="0" indent="0">
              <a:buNone/>
            </a:pPr>
            <a:r>
              <a:rPr lang="el-GR" altLang="el-GR" sz="2000" dirty="0" smtClean="0"/>
              <a:t>Εικόνα </a:t>
            </a:r>
            <a:r>
              <a:rPr lang="el-GR" altLang="el-GR" sz="2000" dirty="0"/>
              <a:t>μακροφάγου  (μονοκύτταρο) από το περιφερικό αίμα. Παρατηρήστε το νεφροειδή πυρήνα, το άφθονο κυτταρόπλασμα και το μέγεθός του σε σχέση με τα ερυθρά αιμοσφαίρια.</a:t>
            </a:r>
          </a:p>
        </p:txBody>
      </p:sp>
      <p:pic>
        <p:nvPicPr>
          <p:cNvPr id="155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20" y="2225432"/>
            <a:ext cx="5300024" cy="379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09920" y="601803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231557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a:bodyPr>
          <a:lstStyle/>
          <a:p>
            <a:r>
              <a:rPr lang="el-GR" altLang="el-GR" sz="3600" dirty="0" smtClean="0"/>
              <a:t>Δενδριτικά </a:t>
            </a:r>
            <a:r>
              <a:rPr lang="el-GR" altLang="el-GR" sz="3600" dirty="0"/>
              <a:t>κύτταρα</a:t>
            </a:r>
            <a:endParaRPr lang="el-GR" altLang="el-GR" sz="3600" dirty="0">
              <a:solidFill>
                <a:srgbClr val="FF9900"/>
              </a:solidFill>
            </a:endParaRPr>
          </a:p>
        </p:txBody>
      </p:sp>
      <p:sp>
        <p:nvSpPr>
          <p:cNvPr id="156675" name="Rectangle 3"/>
          <p:cNvSpPr>
            <a:spLocks noGrp="1" noChangeArrowheads="1"/>
          </p:cNvSpPr>
          <p:nvPr>
            <p:ph idx="1"/>
          </p:nvPr>
        </p:nvSpPr>
        <p:spPr/>
        <p:txBody>
          <a:bodyPr/>
          <a:lstStyle/>
          <a:p>
            <a:pPr marL="0" indent="0">
              <a:buNone/>
            </a:pPr>
            <a:r>
              <a:rPr lang="el-GR" altLang="el-GR" sz="2000" dirty="0" smtClean="0"/>
              <a:t>Τα </a:t>
            </a:r>
            <a:r>
              <a:rPr lang="el-GR" altLang="el-GR" sz="2000" dirty="0"/>
              <a:t>δενδριτικά κύτταρα είναι μεγάλα, με διακλαδιζόμενες κυτταροπλασματικές αποφυάδες, ώστε να διαθέτουν μεγαλύτερη επιφάνεια </a:t>
            </a:r>
            <a:r>
              <a:rPr lang="el-GR" altLang="el-GR" sz="2000" dirty="0" smtClean="0"/>
              <a:t>για </a:t>
            </a:r>
            <a:r>
              <a:rPr lang="el-GR" altLang="el-GR" sz="2000" dirty="0"/>
              <a:t>την παρουσίαση των αντιγόνων. Ανοσοϊστοχημική χρώση υπεροξειδάσης, αντίσωμα </a:t>
            </a:r>
            <a:r>
              <a:rPr lang="el-GR" altLang="el-GR" sz="2000" dirty="0" smtClean="0"/>
              <a:t>για </a:t>
            </a:r>
            <a:r>
              <a:rPr lang="el-GR" altLang="el-GR" sz="2000" dirty="0"/>
              <a:t>δενδριτικά κύτταρα.</a:t>
            </a:r>
          </a:p>
        </p:txBody>
      </p:sp>
      <p:pic>
        <p:nvPicPr>
          <p:cNvPr id="156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20" y="2564905"/>
            <a:ext cx="5567856" cy="373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64036" y="6257269"/>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970808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a:bodyPr>
          <a:lstStyle/>
          <a:p>
            <a:r>
              <a:rPr lang="el-GR" altLang="el-GR" sz="3600" dirty="0" smtClean="0"/>
              <a:t>Θύμος αδένας</a:t>
            </a:r>
            <a:endParaRPr lang="el-GR" altLang="el-GR" sz="3600" dirty="0">
              <a:solidFill>
                <a:srgbClr val="FF9900"/>
              </a:solidFill>
            </a:endParaRPr>
          </a:p>
        </p:txBody>
      </p:sp>
      <p:sp>
        <p:nvSpPr>
          <p:cNvPr id="157699" name="Rectangle 3"/>
          <p:cNvSpPr>
            <a:spLocks noGrp="1" noChangeArrowheads="1"/>
          </p:cNvSpPr>
          <p:nvPr>
            <p:ph idx="1"/>
          </p:nvPr>
        </p:nvSpPr>
        <p:spPr>
          <a:xfrm>
            <a:off x="6660232" y="1196752"/>
            <a:ext cx="2160240" cy="5040560"/>
          </a:xfrm>
        </p:spPr>
        <p:txBody>
          <a:bodyPr>
            <a:normAutofit/>
          </a:bodyPr>
          <a:lstStyle/>
          <a:p>
            <a:pPr marL="0" indent="0">
              <a:buNone/>
            </a:pPr>
            <a:r>
              <a:rPr lang="el-GR" altLang="el-GR" sz="2000" dirty="0" smtClean="0"/>
              <a:t>Σχηματική </a:t>
            </a:r>
            <a:r>
              <a:rPr lang="el-GR" altLang="el-GR" sz="2000" dirty="0"/>
              <a:t>παράσταση του θύμου αδένα, που περιβάλλεται από κάψα συνδετικού ιστού με δημιουργία ατελών διαφραγμάτων και αποτελείται από τον εξωτερικό φλοιό και τον εσωτερικό μυελό. </a:t>
            </a:r>
          </a:p>
        </p:txBody>
      </p:sp>
      <p:pic>
        <p:nvPicPr>
          <p:cNvPr id="157701" name="Picture 5" descr="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6120680" cy="414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91680" y="5403373"/>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948895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a:bodyPr>
          <a:lstStyle/>
          <a:p>
            <a:r>
              <a:rPr lang="el-GR" altLang="el-GR" sz="3600" dirty="0" smtClean="0"/>
              <a:t>Φλοιώδης και μυελώδης μοίρα</a:t>
            </a:r>
            <a:endParaRPr lang="el-GR" altLang="el-GR" sz="3600" dirty="0"/>
          </a:p>
        </p:txBody>
      </p:sp>
      <p:sp>
        <p:nvSpPr>
          <p:cNvPr id="158723" name="Rectangle 3"/>
          <p:cNvSpPr>
            <a:spLocks noGrp="1" noChangeArrowheads="1"/>
          </p:cNvSpPr>
          <p:nvPr>
            <p:ph idx="1"/>
          </p:nvPr>
        </p:nvSpPr>
        <p:spPr/>
        <p:txBody>
          <a:bodyPr>
            <a:normAutofit/>
          </a:bodyPr>
          <a:lstStyle/>
          <a:p>
            <a:pPr marL="0" indent="0">
              <a:buNone/>
            </a:pPr>
            <a:r>
              <a:rPr lang="el-GR" altLang="el-GR" sz="2000" dirty="0" smtClean="0"/>
              <a:t>O </a:t>
            </a:r>
            <a:r>
              <a:rPr lang="el-GR" altLang="el-GR" sz="2000" dirty="0"/>
              <a:t>θύμος χαρακτηρίζεται από λόβια που εξωτερικά περιβάλλονται από μία σκουρόχρωμη ζώνη, την φλοιώδη μοίρα (Φ), ενώ στο κέντρο τους έχουν μία ανοιχτόχρωμη περιοχή, την μυελώδη μοίρα (Μ). (χρώση αιματοξυλίνη-εωσίνη, μεγέθυνση Χ50)</a:t>
            </a:r>
          </a:p>
        </p:txBody>
      </p:sp>
      <p:pic>
        <p:nvPicPr>
          <p:cNvPr id="158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3"/>
            <a:ext cx="6120680" cy="354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91680" y="617049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408894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a:bodyPr>
          <a:lstStyle/>
          <a:p>
            <a:r>
              <a:rPr lang="el-GR" altLang="el-GR" sz="3600" dirty="0" smtClean="0"/>
              <a:t>Θύμος αδένας</a:t>
            </a:r>
            <a:endParaRPr lang="el-GR" altLang="el-GR" sz="3600" dirty="0"/>
          </a:p>
        </p:txBody>
      </p:sp>
      <p:sp>
        <p:nvSpPr>
          <p:cNvPr id="159747" name="Rectangle 3"/>
          <p:cNvSpPr>
            <a:spLocks noGrp="1" noChangeArrowheads="1"/>
          </p:cNvSpPr>
          <p:nvPr>
            <p:ph idx="1"/>
          </p:nvPr>
        </p:nvSpPr>
        <p:spPr/>
        <p:txBody>
          <a:bodyPr/>
          <a:lstStyle/>
          <a:p>
            <a:pPr marL="0" indent="0">
              <a:buNone/>
            </a:pPr>
            <a:r>
              <a:rPr lang="el-GR" altLang="el-GR" sz="2000" b="1" dirty="0"/>
              <a:t> </a:t>
            </a:r>
            <a:r>
              <a:rPr lang="el-GR" altLang="el-GR" sz="2000" dirty="0"/>
              <a:t>Σχηματική παράσταση του θύμου αδένα, που περιβάλλεται από κάψα συνδετικού ιστού με δημιουργία ατελών διαφραγμάτων και αποτελείται από τον εξωτερικό φλοιό και τον εσωτερικό μυελό.</a:t>
            </a:r>
          </a:p>
        </p:txBody>
      </p:sp>
      <p:pic>
        <p:nvPicPr>
          <p:cNvPr id="159749" name="Picture 5" descr="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01" y="2313921"/>
            <a:ext cx="5865007" cy="381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03492" y="6133769"/>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4184820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normAutofit/>
          </a:bodyPr>
          <a:lstStyle/>
          <a:p>
            <a:r>
              <a:rPr lang="el-GR" altLang="el-GR" sz="3600" dirty="0"/>
              <a:t>Μεγάλη μεγέθυνση από μυελό θύμου</a:t>
            </a:r>
            <a:endParaRPr lang="el-GR" altLang="el-GR" sz="3600" dirty="0">
              <a:solidFill>
                <a:srgbClr val="FF9900"/>
              </a:solidFill>
            </a:endParaRPr>
          </a:p>
        </p:txBody>
      </p:sp>
      <p:sp>
        <p:nvSpPr>
          <p:cNvPr id="160775" name="Rectangle 7"/>
          <p:cNvSpPr>
            <a:spLocks noGrp="1" noChangeArrowheads="1"/>
          </p:cNvSpPr>
          <p:nvPr>
            <p:ph idx="1"/>
          </p:nvPr>
        </p:nvSpPr>
        <p:spPr/>
        <p:txBody>
          <a:bodyPr/>
          <a:lstStyle/>
          <a:p>
            <a:pPr marL="0" indent="0">
              <a:buNone/>
            </a:pPr>
            <a:r>
              <a:rPr lang="el-GR" altLang="el-GR" sz="2000" dirty="0" smtClean="0"/>
              <a:t>Παρατηρήστε </a:t>
            </a:r>
            <a:r>
              <a:rPr lang="el-GR" altLang="el-GR" sz="2000" dirty="0"/>
              <a:t>τον αυξημένο αριθμό επιθηλιακών κυττάρων (βέλος), σε σχέση με τα μικρά λεμφοκύτταρα.</a:t>
            </a:r>
          </a:p>
        </p:txBody>
      </p:sp>
      <p:pic>
        <p:nvPicPr>
          <p:cNvPr id="1607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295" y="1926712"/>
            <a:ext cx="6262065"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03492" y="6133769"/>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631821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l-GR" altLang="el-GR" sz="3600" dirty="0"/>
              <a:t>Ιστολογική εικόνα λεμφαδένα</a:t>
            </a:r>
            <a:endParaRPr lang="el-GR" altLang="el-GR" sz="3600" dirty="0">
              <a:solidFill>
                <a:srgbClr val="FF9900"/>
              </a:solidFill>
            </a:endParaRPr>
          </a:p>
        </p:txBody>
      </p:sp>
      <p:sp>
        <p:nvSpPr>
          <p:cNvPr id="62475" name="Rectangle 11"/>
          <p:cNvSpPr>
            <a:spLocks noGrp="1" noChangeArrowheads="1"/>
          </p:cNvSpPr>
          <p:nvPr>
            <p:ph idx="1"/>
          </p:nvPr>
        </p:nvSpPr>
        <p:spPr/>
        <p:txBody>
          <a:bodyPr>
            <a:normAutofit/>
          </a:bodyPr>
          <a:lstStyle/>
          <a:p>
            <a:pPr marL="0" indent="0">
              <a:buNone/>
            </a:pPr>
            <a:r>
              <a:rPr lang="el-GR" altLang="el-GR" sz="2000" dirty="0" smtClean="0"/>
              <a:t>Παρατηρείται </a:t>
            </a:r>
            <a:r>
              <a:rPr lang="el-GR" altLang="el-GR" sz="2000" dirty="0"/>
              <a:t>η φλοιώδης μοίρα περιφερικά με τα βλαστικά κέντρα του λεμφαδένα και η μυελώδης μοίρα. </a:t>
            </a:r>
          </a:p>
        </p:txBody>
      </p:sp>
      <p:pic>
        <p:nvPicPr>
          <p:cNvPr id="6247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5774880" cy="38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6" name="Rectangle 5"/>
          <p:cNvSpPr/>
          <p:nvPr/>
        </p:nvSpPr>
        <p:spPr>
          <a:xfrm>
            <a:off x="1518780" y="5864552"/>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078510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a:bodyPr>
          <a:lstStyle/>
          <a:p>
            <a:r>
              <a:rPr lang="el-GR" altLang="el-GR" sz="3600" dirty="0" smtClean="0"/>
              <a:t>Σωμάτια </a:t>
            </a:r>
            <a:r>
              <a:rPr lang="el-GR" altLang="el-GR" sz="3600" dirty="0"/>
              <a:t>Hassall</a:t>
            </a:r>
            <a:endParaRPr lang="el-GR" altLang="el-GR" sz="3600" dirty="0">
              <a:solidFill>
                <a:srgbClr val="FF9900"/>
              </a:solidFill>
            </a:endParaRPr>
          </a:p>
        </p:txBody>
      </p:sp>
      <p:sp>
        <p:nvSpPr>
          <p:cNvPr id="161795" name="Rectangle 3"/>
          <p:cNvSpPr>
            <a:spLocks noGrp="1" noChangeArrowheads="1"/>
          </p:cNvSpPr>
          <p:nvPr>
            <p:ph idx="1"/>
          </p:nvPr>
        </p:nvSpPr>
        <p:spPr/>
        <p:txBody>
          <a:bodyPr>
            <a:normAutofit/>
          </a:bodyPr>
          <a:lstStyle/>
          <a:p>
            <a:pPr marL="0" indent="0">
              <a:buNone/>
            </a:pPr>
            <a:r>
              <a:rPr lang="el-GR" altLang="el-GR" sz="2000" dirty="0" smtClean="0"/>
              <a:t>Τα </a:t>
            </a:r>
            <a:r>
              <a:rPr lang="el-GR" altLang="el-GR" sz="2000" dirty="0"/>
              <a:t>σωμάτια Hassall αποτελούνται από ομόκεντρα πετάλια προοδευτικά εκφυλισμένων επιθηλιακών κυττάρων και είναι χαρακτηριστικά του μυελού του θύμου.</a:t>
            </a:r>
          </a:p>
        </p:txBody>
      </p:sp>
      <p:pic>
        <p:nvPicPr>
          <p:cNvPr id="1617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80" y="2228864"/>
            <a:ext cx="5795320" cy="401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66328" y="6257239"/>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49471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ormAutofit/>
          </a:bodyPr>
          <a:lstStyle/>
          <a:p>
            <a:r>
              <a:rPr lang="el-GR" altLang="el-GR" sz="3600" dirty="0" smtClean="0"/>
              <a:t>Διαμερίσματα λεμφαδένα</a:t>
            </a:r>
            <a:endParaRPr lang="el-GR" altLang="el-GR" sz="3600" dirty="0"/>
          </a:p>
        </p:txBody>
      </p:sp>
      <p:sp>
        <p:nvSpPr>
          <p:cNvPr id="162819" name="Rectangle 3"/>
          <p:cNvSpPr>
            <a:spLocks noGrp="1" noChangeArrowheads="1"/>
          </p:cNvSpPr>
          <p:nvPr>
            <p:ph idx="1"/>
          </p:nvPr>
        </p:nvSpPr>
        <p:spPr>
          <a:xfrm>
            <a:off x="457200" y="1196752"/>
            <a:ext cx="2818656" cy="5040560"/>
          </a:xfrm>
        </p:spPr>
        <p:txBody>
          <a:bodyPr/>
          <a:lstStyle/>
          <a:p>
            <a:pPr marL="0" indent="0">
              <a:buNone/>
            </a:pPr>
            <a:r>
              <a:rPr lang="el-GR" altLang="el-GR" sz="2000" dirty="0" smtClean="0"/>
              <a:t>Σχηματική </a:t>
            </a:r>
            <a:r>
              <a:rPr lang="el-GR" altLang="el-GR" sz="2000" dirty="0"/>
              <a:t>παράσταση λεμφαδένα, όπου παρουσιάζονται τα τρία διαμερίσματά του, των λεμφαγγείων, των αιμοφόρων αγγείων και το παρεγχυματώδες.</a:t>
            </a:r>
          </a:p>
        </p:txBody>
      </p:sp>
      <p:pic>
        <p:nvPicPr>
          <p:cNvPr id="162821"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4283968" y="1340768"/>
            <a:ext cx="3979912" cy="396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365712" y="5589240"/>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340055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a:bodyPr>
          <a:lstStyle/>
          <a:p>
            <a:r>
              <a:rPr lang="el-GR" altLang="el-GR" sz="3600" dirty="0" smtClean="0"/>
              <a:t>Παρέγχυμα </a:t>
            </a:r>
            <a:r>
              <a:rPr lang="el-GR" altLang="el-GR" sz="3600" dirty="0"/>
              <a:t>του λεμφαδένα</a:t>
            </a:r>
            <a:endParaRPr lang="el-GR" altLang="el-GR" sz="3600" dirty="0">
              <a:solidFill>
                <a:srgbClr val="FF9900"/>
              </a:solidFill>
            </a:endParaRPr>
          </a:p>
        </p:txBody>
      </p:sp>
      <p:sp>
        <p:nvSpPr>
          <p:cNvPr id="163843" name="Rectangle 3"/>
          <p:cNvSpPr>
            <a:spLocks noGrp="1" noChangeArrowheads="1"/>
          </p:cNvSpPr>
          <p:nvPr>
            <p:ph idx="1"/>
          </p:nvPr>
        </p:nvSpPr>
        <p:spPr>
          <a:xfrm>
            <a:off x="457200" y="1196752"/>
            <a:ext cx="3682752" cy="5040560"/>
          </a:xfrm>
        </p:spPr>
        <p:txBody>
          <a:bodyPr/>
          <a:lstStyle/>
          <a:p>
            <a:pPr marL="0" indent="0">
              <a:buNone/>
            </a:pPr>
            <a:r>
              <a:rPr lang="el-GR" altLang="el-GR" sz="2000" dirty="0" smtClean="0"/>
              <a:t>Το </a:t>
            </a:r>
            <a:r>
              <a:rPr lang="el-GR" altLang="el-GR" sz="2000" dirty="0"/>
              <a:t>παρέγχυμα του λεμφαδένα αποτελείται από τον εξωτερικό φλοιό (ΦΛ), τον παραφλοιό και τον μυελό (Μ). </a:t>
            </a:r>
          </a:p>
        </p:txBody>
      </p:sp>
      <p:pic>
        <p:nvPicPr>
          <p:cNvPr id="163845" name="Picture 5" descr="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4798" y="1326232"/>
            <a:ext cx="3371618" cy="507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44008" y="6414623"/>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368913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a:bodyPr>
          <a:lstStyle/>
          <a:p>
            <a:r>
              <a:rPr lang="el-GR" altLang="el-GR" sz="3600" dirty="0" smtClean="0"/>
              <a:t>Δευτερογενή </a:t>
            </a:r>
            <a:r>
              <a:rPr lang="el-GR" altLang="el-GR" sz="3600" dirty="0" smtClean="0"/>
              <a:t>λεμφοζίδια</a:t>
            </a:r>
            <a:r>
              <a:rPr lang="en-US" altLang="el-GR" sz="3600" dirty="0" smtClean="0"/>
              <a:t> </a:t>
            </a:r>
            <a:r>
              <a:rPr lang="el-GR" altLang="el-GR" sz="3200" b="0" dirty="0">
                <a:solidFill>
                  <a:prstClr val="black"/>
                </a:solidFill>
              </a:rPr>
              <a:t>(1/2)</a:t>
            </a:r>
            <a:endParaRPr lang="el-GR" altLang="el-GR" sz="3600" dirty="0">
              <a:solidFill>
                <a:srgbClr val="FF9900"/>
              </a:solidFill>
            </a:endParaRPr>
          </a:p>
        </p:txBody>
      </p:sp>
      <p:sp>
        <p:nvSpPr>
          <p:cNvPr id="164867" name="Rectangle 3"/>
          <p:cNvSpPr>
            <a:spLocks noGrp="1" noChangeArrowheads="1"/>
          </p:cNvSpPr>
          <p:nvPr>
            <p:ph idx="1"/>
          </p:nvPr>
        </p:nvSpPr>
        <p:spPr/>
        <p:txBody>
          <a:bodyPr>
            <a:normAutofit/>
          </a:bodyPr>
          <a:lstStyle/>
          <a:p>
            <a:pPr marL="0" indent="0">
              <a:buNone/>
            </a:pPr>
            <a:r>
              <a:rPr lang="el-GR" altLang="el-GR" sz="2000" dirty="0" smtClean="0"/>
              <a:t>Στο </a:t>
            </a:r>
            <a:r>
              <a:rPr lang="el-GR" altLang="el-GR" sz="2000" dirty="0"/>
              <a:t>φλοιό αναγνωρίζονται χαρακτηριστικές δομές, τα δευτερογενή λεμφοζίδια.</a:t>
            </a:r>
          </a:p>
        </p:txBody>
      </p:sp>
      <p:pic>
        <p:nvPicPr>
          <p:cNvPr id="164869" name="Picture 5"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37" y="2012033"/>
            <a:ext cx="5544615" cy="405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12832" y="6067917"/>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76788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normAutofit/>
          </a:bodyPr>
          <a:lstStyle/>
          <a:p>
            <a:r>
              <a:rPr lang="el-GR" altLang="el-GR" sz="3600" dirty="0" smtClean="0"/>
              <a:t>Δευτερογενή </a:t>
            </a:r>
            <a:r>
              <a:rPr lang="el-GR" altLang="el-GR" sz="3600" dirty="0" smtClean="0"/>
              <a:t>λεμφοζίδια</a:t>
            </a:r>
            <a:r>
              <a:rPr lang="en-US" altLang="el-GR" sz="3600" dirty="0" smtClean="0"/>
              <a:t> </a:t>
            </a:r>
            <a:r>
              <a:rPr lang="el-GR" altLang="el-GR" sz="3200" b="0" dirty="0" smtClean="0">
                <a:solidFill>
                  <a:prstClr val="black"/>
                </a:solidFill>
              </a:rPr>
              <a:t>(</a:t>
            </a:r>
            <a:r>
              <a:rPr lang="en-US" altLang="el-GR" sz="3200" b="0" dirty="0" smtClean="0">
                <a:solidFill>
                  <a:prstClr val="black"/>
                </a:solidFill>
              </a:rPr>
              <a:t>2</a:t>
            </a:r>
            <a:r>
              <a:rPr lang="el-GR" altLang="el-GR" sz="3200" b="0" dirty="0" smtClean="0">
                <a:solidFill>
                  <a:prstClr val="black"/>
                </a:solidFill>
              </a:rPr>
              <a:t>/2</a:t>
            </a:r>
            <a:r>
              <a:rPr lang="el-GR" altLang="el-GR" sz="3200" b="0" dirty="0">
                <a:solidFill>
                  <a:prstClr val="black"/>
                </a:solidFill>
              </a:rPr>
              <a:t>)</a:t>
            </a:r>
            <a:endParaRPr lang="el-GR" altLang="el-GR" sz="3600" dirty="0">
              <a:solidFill>
                <a:srgbClr val="FF9900"/>
              </a:solidFill>
            </a:endParaRPr>
          </a:p>
        </p:txBody>
      </p:sp>
      <p:sp>
        <p:nvSpPr>
          <p:cNvPr id="165891" name="Rectangle 3"/>
          <p:cNvSpPr>
            <a:spLocks noGrp="1" noChangeArrowheads="1"/>
          </p:cNvSpPr>
          <p:nvPr>
            <p:ph idx="1"/>
          </p:nvPr>
        </p:nvSpPr>
        <p:spPr/>
        <p:txBody>
          <a:bodyPr/>
          <a:lstStyle/>
          <a:p>
            <a:pPr marL="0" indent="0">
              <a:buNone/>
            </a:pPr>
            <a:r>
              <a:rPr lang="el-GR" altLang="el-GR" sz="2000" dirty="0" smtClean="0"/>
              <a:t>Τα </a:t>
            </a:r>
            <a:r>
              <a:rPr lang="el-GR" altLang="el-GR" sz="2000" dirty="0"/>
              <a:t>δευτερογενή λεμφοζίδια αποτελούνται από το βλαστικό κέντρο (ΒΚ), που περιλαμβάνει μικρά και μεγαλύτερα ενεργοποιημένα Β-λεμφοκύτταρα και μακροφάγα και περιβάλλεται από τη ζώνη του μανδύα (ΜΔ), με μικρά Β-λεμφοκύτταρα.</a:t>
            </a:r>
          </a:p>
        </p:txBody>
      </p:sp>
      <p:pic>
        <p:nvPicPr>
          <p:cNvPr id="165893" name="Picture 5" descr="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580417"/>
            <a:ext cx="5040560" cy="379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51620" y="6364601"/>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949459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a:bodyPr>
          <a:lstStyle/>
          <a:p>
            <a:r>
              <a:rPr lang="el-GR" altLang="el-GR" sz="3600" dirty="0" smtClean="0"/>
              <a:t>Παραφλοιός</a:t>
            </a:r>
            <a:endParaRPr lang="el-GR" altLang="el-GR" sz="3600" dirty="0">
              <a:solidFill>
                <a:srgbClr val="FF9900"/>
              </a:solidFill>
            </a:endParaRPr>
          </a:p>
        </p:txBody>
      </p:sp>
      <p:sp>
        <p:nvSpPr>
          <p:cNvPr id="166915" name="Rectangle 3"/>
          <p:cNvSpPr>
            <a:spLocks noGrp="1" noChangeArrowheads="1"/>
          </p:cNvSpPr>
          <p:nvPr>
            <p:ph idx="1"/>
          </p:nvPr>
        </p:nvSpPr>
        <p:spPr/>
        <p:txBody>
          <a:bodyPr>
            <a:normAutofit/>
          </a:bodyPr>
          <a:lstStyle/>
          <a:p>
            <a:pPr marL="0" indent="0">
              <a:lnSpc>
                <a:spcPct val="80000"/>
              </a:lnSpc>
              <a:buNone/>
            </a:pPr>
            <a:r>
              <a:rPr lang="el-GR" altLang="el-GR" sz="2000" dirty="0" smtClean="0"/>
              <a:t>Ο </a:t>
            </a:r>
            <a:r>
              <a:rPr lang="el-GR" altLang="el-GR" sz="2000" dirty="0"/>
              <a:t>παραφλοιός αποτελείται από Τ-λεμφοκύτταρα και μικρά αγγεία. </a:t>
            </a:r>
          </a:p>
        </p:txBody>
      </p:sp>
      <p:pic>
        <p:nvPicPr>
          <p:cNvPr id="166917" name="Picture 5"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61" y="1628800"/>
            <a:ext cx="6100871" cy="439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01584" y="6015314"/>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107562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normAutofit/>
          </a:bodyPr>
          <a:lstStyle/>
          <a:p>
            <a:r>
              <a:rPr lang="el-GR" altLang="el-GR" sz="3600" dirty="0"/>
              <a:t>Λεμφαδένας</a:t>
            </a:r>
            <a:endParaRPr lang="el-GR" altLang="el-GR" sz="3600" dirty="0">
              <a:solidFill>
                <a:srgbClr val="FF9900"/>
              </a:solidFill>
            </a:endParaRPr>
          </a:p>
        </p:txBody>
      </p:sp>
      <p:sp>
        <p:nvSpPr>
          <p:cNvPr id="167939" name="Rectangle 3"/>
          <p:cNvSpPr>
            <a:spLocks noGrp="1" noChangeArrowheads="1"/>
          </p:cNvSpPr>
          <p:nvPr>
            <p:ph idx="1"/>
          </p:nvPr>
        </p:nvSpPr>
        <p:spPr>
          <a:xfrm>
            <a:off x="457200" y="1196752"/>
            <a:ext cx="2865984" cy="5040560"/>
          </a:xfrm>
        </p:spPr>
        <p:txBody>
          <a:bodyPr/>
          <a:lstStyle/>
          <a:p>
            <a:pPr marL="0" indent="0">
              <a:spcAft>
                <a:spcPts val="600"/>
              </a:spcAft>
              <a:buNone/>
            </a:pPr>
            <a:r>
              <a:rPr lang="el-GR" altLang="el-GR" sz="2000" dirty="0" smtClean="0"/>
              <a:t>Κ</a:t>
            </a:r>
            <a:r>
              <a:rPr lang="el-GR" altLang="el-GR" sz="2000" dirty="0"/>
              <a:t>: Κάψα του </a:t>
            </a:r>
            <a:r>
              <a:rPr lang="el-GR" altLang="el-GR" sz="2000" dirty="0" smtClean="0"/>
              <a:t>λεμφαδένα </a:t>
            </a:r>
          </a:p>
          <a:p>
            <a:pPr marL="0" indent="0">
              <a:spcAft>
                <a:spcPts val="600"/>
              </a:spcAft>
              <a:buNone/>
            </a:pPr>
            <a:r>
              <a:rPr lang="el-GR" altLang="el-GR" sz="2000" dirty="0" smtClean="0"/>
              <a:t>EF</a:t>
            </a:r>
            <a:r>
              <a:rPr lang="el-GR" altLang="el-GR" sz="2000" dirty="0"/>
              <a:t>: Εξωτερικός </a:t>
            </a:r>
            <a:r>
              <a:rPr lang="el-GR" altLang="el-GR" sz="2000" dirty="0" smtClean="0"/>
              <a:t>φλοιός </a:t>
            </a:r>
          </a:p>
          <a:p>
            <a:pPr marL="0" indent="0">
              <a:spcAft>
                <a:spcPts val="600"/>
              </a:spcAft>
              <a:buNone/>
            </a:pPr>
            <a:r>
              <a:rPr lang="el-GR" altLang="el-GR" sz="2000" dirty="0" smtClean="0"/>
              <a:t>L</a:t>
            </a:r>
            <a:r>
              <a:rPr lang="el-GR" altLang="el-GR" sz="2000" dirty="0"/>
              <a:t>: </a:t>
            </a:r>
            <a:r>
              <a:rPr lang="el-GR" altLang="el-GR" sz="2000" dirty="0" smtClean="0"/>
              <a:t>Λεμφοζίδιο</a:t>
            </a:r>
          </a:p>
          <a:p>
            <a:pPr marL="0" indent="0">
              <a:spcAft>
                <a:spcPts val="600"/>
              </a:spcAft>
              <a:buNone/>
            </a:pPr>
            <a:r>
              <a:rPr lang="el-GR" altLang="el-GR" sz="2000" dirty="0" smtClean="0"/>
              <a:t>ΥΚ</a:t>
            </a:r>
            <a:r>
              <a:rPr lang="el-GR" altLang="el-GR" sz="2000" dirty="0"/>
              <a:t>: Υποκαψικός κόλπος. </a:t>
            </a:r>
            <a:endParaRPr lang="el-GR" altLang="el-GR" sz="2000" dirty="0" smtClean="0"/>
          </a:p>
          <a:p>
            <a:pPr marL="0" indent="0">
              <a:spcAft>
                <a:spcPts val="600"/>
              </a:spcAft>
              <a:buNone/>
            </a:pPr>
            <a:r>
              <a:rPr lang="el-GR" altLang="el-GR" sz="2000" dirty="0" smtClean="0"/>
              <a:t>Χρώση </a:t>
            </a:r>
            <a:r>
              <a:rPr lang="el-GR" altLang="el-GR" sz="2000" dirty="0"/>
              <a:t>αιματοξυλίνης-εωσίνης Χ 50 Λεμφοζίδιο. </a:t>
            </a:r>
            <a:endParaRPr lang="el-GR" altLang="el-GR" sz="2000" dirty="0" smtClean="0"/>
          </a:p>
          <a:p>
            <a:pPr marL="0" indent="0">
              <a:spcAft>
                <a:spcPts val="600"/>
              </a:spcAft>
              <a:buNone/>
            </a:pPr>
            <a:r>
              <a:rPr lang="el-GR" altLang="el-GR" sz="2000" dirty="0" smtClean="0"/>
              <a:t>Χρώση </a:t>
            </a:r>
            <a:r>
              <a:rPr lang="el-GR" altLang="el-GR" sz="2000" dirty="0"/>
              <a:t>αιματοξυλίνης-εωσίνης Χ 50 </a:t>
            </a:r>
          </a:p>
        </p:txBody>
      </p:sp>
      <p:pic>
        <p:nvPicPr>
          <p:cNvPr id="167943" name="Picture 7" descr="8-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3184" y="1340768"/>
            <a:ext cx="5472608"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151276" y="5445224"/>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560389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ormAutofit/>
          </a:bodyPr>
          <a:lstStyle/>
          <a:p>
            <a:r>
              <a:rPr lang="el-GR" altLang="el-GR" sz="3600" dirty="0" smtClean="0"/>
              <a:t>Φλεβίδια</a:t>
            </a:r>
            <a:endParaRPr lang="el-GR" altLang="el-GR" sz="3600" dirty="0">
              <a:solidFill>
                <a:srgbClr val="FF9900"/>
              </a:solidFill>
            </a:endParaRPr>
          </a:p>
        </p:txBody>
      </p:sp>
      <p:sp>
        <p:nvSpPr>
          <p:cNvPr id="168963" name="Rectangle 3"/>
          <p:cNvSpPr>
            <a:spLocks noGrp="1" noChangeArrowheads="1"/>
          </p:cNvSpPr>
          <p:nvPr>
            <p:ph idx="1"/>
          </p:nvPr>
        </p:nvSpPr>
        <p:spPr/>
        <p:txBody>
          <a:bodyPr/>
          <a:lstStyle/>
          <a:p>
            <a:pPr marL="0" indent="0">
              <a:buNone/>
            </a:pPr>
            <a:r>
              <a:rPr lang="el-GR" altLang="el-GR" sz="2000" dirty="0" smtClean="0"/>
              <a:t>Τα </a:t>
            </a:r>
            <a:r>
              <a:rPr lang="el-GR" altLang="el-GR" sz="2000" dirty="0"/>
              <a:t>φλεβίδια με υψηλό ενδοθήλιο έχουν εξειδικευμένα ενδοθηλιακά κύτταρα που επιτρέπουν την είσοδο των λεμφοκυττάρων από την κυκλοφορία στο λεμφαδένα </a:t>
            </a:r>
          </a:p>
        </p:txBody>
      </p:sp>
      <p:pic>
        <p:nvPicPr>
          <p:cNvPr id="168967" name="Picture 7" descr="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5040560" cy="391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51620" y="6190871"/>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331539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r>
              <a:rPr lang="el-GR" altLang="el-GR" sz="3600" dirty="0" smtClean="0"/>
              <a:t>Μυελός</a:t>
            </a:r>
            <a:endParaRPr lang="el-GR" altLang="el-GR" sz="3600" dirty="0"/>
          </a:p>
        </p:txBody>
      </p:sp>
      <p:sp>
        <p:nvSpPr>
          <p:cNvPr id="171011" name="Rectangle 3"/>
          <p:cNvSpPr>
            <a:spLocks noGrp="1" noChangeArrowheads="1"/>
          </p:cNvSpPr>
          <p:nvPr>
            <p:ph idx="1"/>
          </p:nvPr>
        </p:nvSpPr>
        <p:spPr>
          <a:xfrm>
            <a:off x="457200" y="1196752"/>
            <a:ext cx="8229600" cy="1008112"/>
          </a:xfrm>
        </p:spPr>
        <p:txBody>
          <a:bodyPr>
            <a:normAutofit/>
          </a:bodyPr>
          <a:lstStyle/>
          <a:p>
            <a:pPr marL="0" indent="0">
              <a:buNone/>
            </a:pPr>
            <a:r>
              <a:rPr lang="el-GR" altLang="el-GR" sz="2000" dirty="0" smtClean="0"/>
              <a:t>Ο </a:t>
            </a:r>
            <a:r>
              <a:rPr lang="el-GR" altLang="el-GR" sz="2000" dirty="0"/>
              <a:t>μυελός αποτελείται από τις κυτταροβριθείς μυελικές χορδές (ΜΧ) και τους μυελικούς </a:t>
            </a:r>
            <a:r>
              <a:rPr lang="el-GR" altLang="el-GR" sz="2000" dirty="0" smtClean="0"/>
              <a:t>λεμφόκολπους (ΜΚ </a:t>
            </a:r>
            <a:r>
              <a:rPr lang="el-GR" altLang="el-GR" sz="2000" dirty="0"/>
              <a:t>17).</a:t>
            </a:r>
          </a:p>
        </p:txBody>
      </p:sp>
      <p:pic>
        <p:nvPicPr>
          <p:cNvPr id="171013" name="Picture 5" descr="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2696" y="2045232"/>
            <a:ext cx="5715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1984" y="564568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636404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a:bodyPr>
          <a:lstStyle/>
          <a:p>
            <a:r>
              <a:rPr lang="el-GR" altLang="el-GR" sz="3200" dirty="0" smtClean="0"/>
              <a:t>Σπλήνα</a:t>
            </a:r>
            <a:endParaRPr lang="el-GR" altLang="el-GR" sz="3200" dirty="0"/>
          </a:p>
        </p:txBody>
      </p:sp>
      <p:sp>
        <p:nvSpPr>
          <p:cNvPr id="169987" name="Rectangle 3"/>
          <p:cNvSpPr>
            <a:spLocks noGrp="1" noChangeArrowheads="1"/>
          </p:cNvSpPr>
          <p:nvPr>
            <p:ph idx="1"/>
          </p:nvPr>
        </p:nvSpPr>
        <p:spPr>
          <a:xfrm>
            <a:off x="457200" y="1196752"/>
            <a:ext cx="2602632" cy="5040560"/>
          </a:xfrm>
        </p:spPr>
        <p:txBody>
          <a:bodyPr/>
          <a:lstStyle/>
          <a:p>
            <a:pPr marL="0" indent="0">
              <a:buNone/>
            </a:pPr>
            <a:r>
              <a:rPr lang="el-GR" altLang="el-GR" sz="2000" dirty="0" smtClean="0"/>
              <a:t>Σχηματική </a:t>
            </a:r>
            <a:r>
              <a:rPr lang="el-GR" altLang="el-GR" sz="2000" dirty="0"/>
              <a:t>παράσταση σπληνός, που περιβάλλεται από κάψα συνδετικού ιστού με δημιουργία διαφραγμάτων και αποτελείται από τον ερυθρό (ΕΠ) και τον λευκό πολφό (ΛΠ).</a:t>
            </a:r>
          </a:p>
        </p:txBody>
      </p:sp>
      <p:pic>
        <p:nvPicPr>
          <p:cNvPr id="169989" name="Picture 5" descr="1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9832" y="1340768"/>
            <a:ext cx="5697175"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000207" y="478452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927534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Autofit/>
          </a:bodyPr>
          <a:lstStyle/>
          <a:p>
            <a:r>
              <a:rPr lang="el-GR" altLang="el-GR" sz="3600" dirty="0"/>
              <a:t>Φωτομικρογραφία απασβεστωμένου οστού</a:t>
            </a:r>
            <a:endParaRPr lang="el-GR" altLang="el-GR" sz="3600" dirty="0">
              <a:solidFill>
                <a:srgbClr val="FF9900"/>
              </a:solidFill>
            </a:endParaRPr>
          </a:p>
        </p:txBody>
      </p:sp>
      <p:sp>
        <p:nvSpPr>
          <p:cNvPr id="94211" name="Rectangle 3"/>
          <p:cNvSpPr>
            <a:spLocks noGrp="1" noChangeArrowheads="1"/>
          </p:cNvSpPr>
          <p:nvPr>
            <p:ph idx="1"/>
          </p:nvPr>
        </p:nvSpPr>
        <p:spPr/>
        <p:txBody>
          <a:bodyPr/>
          <a:lstStyle/>
          <a:p>
            <a:pPr marL="0" indent="0">
              <a:buNone/>
            </a:pPr>
            <a:r>
              <a:rPr lang="el-GR" altLang="el-GR" sz="2000" dirty="0" smtClean="0"/>
              <a:t>Φωτομικρογραφία </a:t>
            </a:r>
            <a:r>
              <a:rPr lang="el-GR" altLang="el-GR" sz="2000" dirty="0"/>
              <a:t>απασβεστωμένου οστού που δείχνει τον αιμοποιητικό μυελό των οστών (Α) στους χώρους μεταξύ των οστικών δοκίδων (Δ). Μερικές περιοχές του μυελού καταλαμβάνονται από λιποκύτταρα (Λ). Χρώση αιματοξυλίνης και ηωσίνης. Μεσαία μεγέθυνση</a:t>
            </a:r>
          </a:p>
        </p:txBody>
      </p:sp>
      <p:pic>
        <p:nvPicPr>
          <p:cNvPr id="942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21" y="2623200"/>
            <a:ext cx="5939696" cy="359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38157" y="6219449"/>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450187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rmAutofit/>
          </a:bodyPr>
          <a:lstStyle/>
          <a:p>
            <a:r>
              <a:rPr lang="el-GR" altLang="el-GR" sz="3600" dirty="0" smtClean="0"/>
              <a:t>Σπλήνας</a:t>
            </a:r>
            <a:endParaRPr lang="el-GR" altLang="el-GR" sz="3600" dirty="0"/>
          </a:p>
        </p:txBody>
      </p:sp>
      <p:sp>
        <p:nvSpPr>
          <p:cNvPr id="172035" name="Rectangle 3"/>
          <p:cNvSpPr>
            <a:spLocks noGrp="1" noChangeArrowheads="1"/>
          </p:cNvSpPr>
          <p:nvPr>
            <p:ph idx="1"/>
          </p:nvPr>
        </p:nvSpPr>
        <p:spPr>
          <a:xfrm>
            <a:off x="457200" y="1196752"/>
            <a:ext cx="3034680" cy="5040560"/>
          </a:xfrm>
        </p:spPr>
        <p:txBody>
          <a:bodyPr/>
          <a:lstStyle/>
          <a:p>
            <a:pPr marL="0" indent="0">
              <a:buNone/>
            </a:pPr>
            <a:r>
              <a:rPr lang="el-GR" altLang="el-GR" sz="1800" dirty="0" smtClean="0"/>
              <a:t>Διακρίνονται </a:t>
            </a:r>
            <a:r>
              <a:rPr lang="el-GR" altLang="el-GR" sz="1800" dirty="0"/>
              <a:t>η κεντρική αρτηρία (βέλος), </a:t>
            </a:r>
            <a:endParaRPr lang="el-GR" altLang="el-GR" sz="1800" dirty="0" smtClean="0"/>
          </a:p>
          <a:p>
            <a:pPr>
              <a:buAutoNum type="arabicParenBoth"/>
            </a:pPr>
            <a:r>
              <a:rPr lang="el-GR" altLang="el-GR" sz="1800" dirty="0" smtClean="0"/>
              <a:t>το </a:t>
            </a:r>
            <a:r>
              <a:rPr lang="el-GR" altLang="el-GR" sz="1800" dirty="0"/>
              <a:t>περιαρτηριακό λεμφικό έλυτρο </a:t>
            </a:r>
            <a:r>
              <a:rPr lang="el-GR" altLang="el-GR" sz="1800" dirty="0" smtClean="0"/>
              <a:t>και </a:t>
            </a:r>
          </a:p>
          <a:p>
            <a:pPr>
              <a:buAutoNum type="arabicParenBoth"/>
            </a:pPr>
            <a:r>
              <a:rPr lang="el-GR" altLang="el-GR" sz="1800" dirty="0" smtClean="0"/>
              <a:t>λεμφοζίδιο </a:t>
            </a:r>
            <a:r>
              <a:rPr lang="el-GR" altLang="el-GR" sz="1800" dirty="0"/>
              <a:t>με βλαστικό κέντρο </a:t>
            </a:r>
            <a:r>
              <a:rPr lang="el-GR" altLang="el-GR" sz="1800" dirty="0" smtClean="0"/>
              <a:t>στον </a:t>
            </a:r>
            <a:r>
              <a:rPr lang="el-GR" altLang="el-GR" sz="1800" dirty="0"/>
              <a:t>λευκό πολφό. (3) </a:t>
            </a:r>
            <a:endParaRPr lang="el-GR" altLang="el-GR" sz="1800" dirty="0" smtClean="0"/>
          </a:p>
          <a:p>
            <a:pPr>
              <a:buAutoNum type="arabicParenBoth"/>
            </a:pPr>
            <a:r>
              <a:rPr lang="el-GR" altLang="el-GR" sz="1800" dirty="0" smtClean="0"/>
              <a:t>Ο </a:t>
            </a:r>
            <a:r>
              <a:rPr lang="el-GR" altLang="el-GR" sz="1800" dirty="0"/>
              <a:t>ερυθρός πολφός </a:t>
            </a:r>
            <a:r>
              <a:rPr lang="el-GR" altLang="el-GR" sz="1800" dirty="0" smtClean="0"/>
              <a:t>περιλαμβάνει </a:t>
            </a:r>
            <a:r>
              <a:rPr lang="el-GR" altLang="el-GR" sz="1800" dirty="0"/>
              <a:t>κολπώδη τριχοειδή και άφθονα δικτυωτά κύτταρα και μακροφάγα στις σπληνικές χορδές. (χρώση αιματοξυλίνη-εωσίνη, μεγέθυνση Χ100)</a:t>
            </a:r>
          </a:p>
        </p:txBody>
      </p:sp>
      <p:pic>
        <p:nvPicPr>
          <p:cNvPr id="172037" name="Picture 5" descr="8-3-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81634" y="1340768"/>
            <a:ext cx="508856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139952" y="515719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86371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a:bodyPr>
          <a:lstStyle/>
          <a:p>
            <a:r>
              <a:rPr lang="el-GR" altLang="el-GR" sz="3600" dirty="0" smtClean="0"/>
              <a:t>Παρέγχυμα ερυθρού </a:t>
            </a:r>
            <a:r>
              <a:rPr lang="el-GR" altLang="el-GR" sz="3600" dirty="0"/>
              <a:t>πολφού</a:t>
            </a:r>
            <a:endParaRPr lang="el-GR" altLang="el-GR" sz="3600" dirty="0">
              <a:solidFill>
                <a:srgbClr val="FF9900"/>
              </a:solidFill>
            </a:endParaRPr>
          </a:p>
        </p:txBody>
      </p:sp>
      <p:sp>
        <p:nvSpPr>
          <p:cNvPr id="173059" name="Rectangle 3"/>
          <p:cNvSpPr>
            <a:spLocks noGrp="1" noChangeArrowheads="1"/>
          </p:cNvSpPr>
          <p:nvPr>
            <p:ph idx="1"/>
          </p:nvPr>
        </p:nvSpPr>
        <p:spPr/>
        <p:txBody>
          <a:bodyPr/>
          <a:lstStyle/>
          <a:p>
            <a:pPr marL="0" indent="0">
              <a:buNone/>
            </a:pPr>
            <a:r>
              <a:rPr lang="el-GR" altLang="el-GR" sz="2000" dirty="0" smtClean="0"/>
              <a:t>Το </a:t>
            </a:r>
            <a:r>
              <a:rPr lang="el-GR" altLang="el-GR" sz="2000" dirty="0"/>
              <a:t>παρέγχυμα του ερυθρού πολφού αντιστοιχεί στις σπληνικές χορδές (ΣΧ) ή χορδές του Billroth , ενώ γύρω τους αναγνωρίζονται τα φλεβικά κολποειδή (ΦΚ).</a:t>
            </a:r>
          </a:p>
        </p:txBody>
      </p:sp>
      <p:pic>
        <p:nvPicPr>
          <p:cNvPr id="173061" name="Picture 5" descr="1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264" y="2276872"/>
            <a:ext cx="5183931" cy="390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53017" y="618993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956006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a:bodyPr>
          <a:lstStyle/>
          <a:p>
            <a:r>
              <a:rPr lang="el-GR" altLang="el-GR" sz="3600" dirty="0" smtClean="0"/>
              <a:t>Λευκός πολφός σπληνός</a:t>
            </a:r>
            <a:endParaRPr lang="el-GR" altLang="el-GR" sz="3600" dirty="0">
              <a:solidFill>
                <a:srgbClr val="FF9900"/>
              </a:solidFill>
            </a:endParaRPr>
          </a:p>
        </p:txBody>
      </p:sp>
      <p:sp>
        <p:nvSpPr>
          <p:cNvPr id="176131" name="Rectangle 3"/>
          <p:cNvSpPr>
            <a:spLocks noGrp="1" noChangeArrowheads="1"/>
          </p:cNvSpPr>
          <p:nvPr>
            <p:ph idx="1"/>
          </p:nvPr>
        </p:nvSpPr>
        <p:spPr/>
        <p:txBody>
          <a:bodyPr>
            <a:normAutofit/>
          </a:bodyPr>
          <a:lstStyle/>
          <a:p>
            <a:pPr marL="0" indent="0">
              <a:buNone/>
            </a:pPr>
            <a:r>
              <a:rPr lang="el-GR" altLang="el-GR" sz="2000" dirty="0" smtClean="0"/>
              <a:t>Ο </a:t>
            </a:r>
            <a:r>
              <a:rPr lang="el-GR" altLang="el-GR" sz="2000" dirty="0"/>
              <a:t>λευκός πολφός αποτελείται από αρτηρίες (Α) περιβαλλόμενες από αθροίσεις λεμφικού ιστού, τα λεμφικά έλυτρα (ΛΕ).</a:t>
            </a:r>
          </a:p>
        </p:txBody>
      </p:sp>
      <p:pic>
        <p:nvPicPr>
          <p:cNvPr id="176133" name="Picture 5"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52" y="1955313"/>
            <a:ext cx="6405312" cy="431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37396" y="6265797"/>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218456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lang="el-GR" altLang="el-GR" sz="3600" dirty="0" smtClean="0"/>
              <a:t>Λεμφοζίδια του λευκού πολφού</a:t>
            </a:r>
            <a:endParaRPr lang="el-GR" altLang="el-GR" sz="3600" dirty="0">
              <a:solidFill>
                <a:srgbClr val="FF9900"/>
              </a:solidFill>
            </a:endParaRPr>
          </a:p>
        </p:txBody>
      </p:sp>
      <p:sp>
        <p:nvSpPr>
          <p:cNvPr id="175107" name="Rectangle 3"/>
          <p:cNvSpPr>
            <a:spLocks noGrp="1" noChangeArrowheads="1"/>
          </p:cNvSpPr>
          <p:nvPr>
            <p:ph idx="1"/>
          </p:nvPr>
        </p:nvSpPr>
        <p:spPr>
          <a:xfrm>
            <a:off x="457200" y="1196752"/>
            <a:ext cx="2890664" cy="5040560"/>
          </a:xfrm>
        </p:spPr>
        <p:txBody>
          <a:bodyPr/>
          <a:lstStyle/>
          <a:p>
            <a:pPr marL="0" indent="0">
              <a:buNone/>
            </a:pPr>
            <a:r>
              <a:rPr lang="el-GR" altLang="el-GR" sz="2000" dirty="0" smtClean="0"/>
              <a:t>Τα </a:t>
            </a:r>
            <a:r>
              <a:rPr lang="el-GR" altLang="el-GR" sz="2000" dirty="0"/>
              <a:t>λεμφοζίδια του λευκού πολφού του σπλήνα, εκτός από το βλαστικό κέντρο (ΒΚ) και τη ζώνη του μανδύα (ΜΔ), παρουσιάζουν εξωτερικά τη μεθοριακή ζώνη (ΜΖ), από μεγαλύτερα Β κύτταρα με άφθονο κυτταρόπλασμα.</a:t>
            </a:r>
          </a:p>
        </p:txBody>
      </p:sp>
      <p:pic>
        <p:nvPicPr>
          <p:cNvPr id="175109" name="Picture 5" descr="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40840" y="1308784"/>
            <a:ext cx="4149544" cy="45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07400" y="587727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3067500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normAutofit/>
          </a:bodyPr>
          <a:lstStyle/>
          <a:p>
            <a:r>
              <a:rPr lang="el-GR" altLang="el-GR" sz="3600" dirty="0" smtClean="0"/>
              <a:t>Αμυγδαλικός ιστός</a:t>
            </a:r>
            <a:r>
              <a:rPr lang="en-US" altLang="el-GR" sz="3600" dirty="0" smtClean="0"/>
              <a:t> (MALT </a:t>
            </a:r>
            <a:r>
              <a:rPr lang="el-GR" altLang="el-GR" sz="3600" dirty="0" smtClean="0"/>
              <a:t>λεμφικός ιστός)</a:t>
            </a:r>
            <a:endParaRPr lang="el-GR" altLang="el-GR" sz="3600" dirty="0">
              <a:solidFill>
                <a:srgbClr val="FF9900"/>
              </a:solidFill>
            </a:endParaRPr>
          </a:p>
        </p:txBody>
      </p:sp>
      <p:sp>
        <p:nvSpPr>
          <p:cNvPr id="178179" name="Rectangle 3"/>
          <p:cNvSpPr>
            <a:spLocks noGrp="1" noChangeArrowheads="1"/>
          </p:cNvSpPr>
          <p:nvPr>
            <p:ph idx="1"/>
          </p:nvPr>
        </p:nvSpPr>
        <p:spPr/>
        <p:txBody>
          <a:bodyPr>
            <a:normAutofit/>
          </a:bodyPr>
          <a:lstStyle/>
          <a:p>
            <a:pPr marL="0" indent="0">
              <a:buNone/>
            </a:pPr>
            <a:r>
              <a:rPr lang="el-GR" altLang="el-GR" sz="2000" dirty="0" smtClean="0"/>
              <a:t>Ο </a:t>
            </a:r>
            <a:r>
              <a:rPr lang="el-GR" altLang="el-GR" sz="2000" dirty="0"/>
              <a:t>αμυγδαλικός ιστός αντιστοιχεί σε λεμφικό ιστό που καλύπτεται από πολύστιβο πλακώδες επιθήλιο.</a:t>
            </a:r>
          </a:p>
        </p:txBody>
      </p:sp>
      <p:pic>
        <p:nvPicPr>
          <p:cNvPr id="178181" name="Picture 5" descr="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95" y="1988840"/>
            <a:ext cx="5799079"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40422" y="6021288"/>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240852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r>
              <a:rPr lang="el-GR" altLang="el-GR" sz="3600" dirty="0" smtClean="0"/>
              <a:t>Κρύπτες αμυγδαλικού ιστού</a:t>
            </a:r>
            <a:endParaRPr lang="el-GR" altLang="el-GR" sz="3600" dirty="0"/>
          </a:p>
        </p:txBody>
      </p:sp>
      <p:sp>
        <p:nvSpPr>
          <p:cNvPr id="180227" name="Rectangle 3"/>
          <p:cNvSpPr>
            <a:spLocks noGrp="1" noChangeArrowheads="1"/>
          </p:cNvSpPr>
          <p:nvPr>
            <p:ph idx="1"/>
          </p:nvPr>
        </p:nvSpPr>
        <p:spPr>
          <a:xfrm>
            <a:off x="6372200" y="1196752"/>
            <a:ext cx="2425057" cy="5040560"/>
          </a:xfrm>
        </p:spPr>
        <p:txBody>
          <a:bodyPr/>
          <a:lstStyle/>
          <a:p>
            <a:pPr marL="0" indent="0">
              <a:buNone/>
            </a:pPr>
            <a:r>
              <a:rPr lang="el-GR" altLang="el-GR" sz="2000" dirty="0" smtClean="0"/>
              <a:t>Οι </a:t>
            </a:r>
            <a:r>
              <a:rPr lang="el-GR" altLang="el-GR" sz="2000" dirty="0"/>
              <a:t>καταδύσεις του πλακώδους επιθηλίου στο λεμφικό ιστό της αμυγδαλής λέγονται κρύπτες (Κ). Ανοσοϊστοχημική χρώση, αντίσωμα κερατίνης.</a:t>
            </a:r>
          </a:p>
        </p:txBody>
      </p:sp>
      <p:pic>
        <p:nvPicPr>
          <p:cNvPr id="180229" name="Picture 5" descr="2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3344" y="1340768"/>
            <a:ext cx="5685975" cy="394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78119" y="5318353"/>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3441732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«Ιστολογία Ι – Εμβρυολογία (Θ). </a:t>
            </a:r>
            <a:r>
              <a:rPr lang="el-GR" sz="2000" dirty="0"/>
              <a:t>Ενότητα </a:t>
            </a:r>
            <a:r>
              <a:rPr lang="en-US" sz="2000" smtClean="0"/>
              <a:t>8</a:t>
            </a:r>
            <a:r>
              <a:rPr lang="el-GR" sz="2000" smtClean="0"/>
              <a:t>: </a:t>
            </a:r>
            <a:r>
              <a:rPr lang="el-GR" sz="2000" dirty="0"/>
              <a:t>Ανοσοποιητικό – Λεμφοφόρο σύστημα </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114558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r>
              <a:rPr lang="el-GR" altLang="el-GR" sz="3600" dirty="0"/>
              <a:t>Τομή μυελού των οστών</a:t>
            </a:r>
            <a:endParaRPr lang="el-GR" altLang="el-GR" sz="3600" dirty="0">
              <a:solidFill>
                <a:srgbClr val="FF9900"/>
              </a:solidFill>
            </a:endParaRPr>
          </a:p>
        </p:txBody>
      </p:sp>
      <p:sp>
        <p:nvSpPr>
          <p:cNvPr id="89091" name="Rectangle 3"/>
          <p:cNvSpPr>
            <a:spLocks noGrp="1" noChangeArrowheads="1"/>
          </p:cNvSpPr>
          <p:nvPr>
            <p:ph idx="1"/>
          </p:nvPr>
        </p:nvSpPr>
        <p:spPr>
          <a:xfrm>
            <a:off x="6444208" y="1311814"/>
            <a:ext cx="2555776" cy="5040560"/>
          </a:xfrm>
        </p:spPr>
        <p:txBody>
          <a:bodyPr>
            <a:normAutofit/>
          </a:bodyPr>
          <a:lstStyle/>
          <a:p>
            <a:pPr marL="0" indent="0">
              <a:buNone/>
            </a:pPr>
            <a:r>
              <a:rPr lang="el-GR" altLang="el-GR" sz="2000" dirty="0" smtClean="0"/>
              <a:t>Τομή </a:t>
            </a:r>
            <a:r>
              <a:rPr lang="el-GR" altLang="el-GR" sz="2000" dirty="0"/>
              <a:t>μυελού των οστών που δείχνει ένα μεγακαρυοκύτταρο, αρκετά λιποκύτταρα και τις αιμοποιητικές </a:t>
            </a:r>
            <a:r>
              <a:rPr lang="el-GR" altLang="el-GR" sz="2000" dirty="0" smtClean="0"/>
              <a:t>χορδές.</a:t>
            </a:r>
          </a:p>
          <a:p>
            <a:pPr marL="0" indent="0">
              <a:buNone/>
            </a:pPr>
            <a:r>
              <a:rPr lang="el-GR" altLang="el-GR" sz="2000" dirty="0" smtClean="0"/>
              <a:t>Χρώση </a:t>
            </a:r>
            <a:r>
              <a:rPr lang="el-GR" altLang="el-GR" sz="2000" dirty="0"/>
              <a:t>αιματοξυλίνης και ηωσίνης. </a:t>
            </a:r>
            <a:endParaRPr lang="el-GR" altLang="el-GR" sz="2000" dirty="0" smtClean="0"/>
          </a:p>
          <a:p>
            <a:pPr marL="0" indent="0">
              <a:buNone/>
            </a:pPr>
            <a:r>
              <a:rPr lang="el-GR" altLang="el-GR" sz="2000" dirty="0" smtClean="0"/>
              <a:t>Μεγάλη </a:t>
            </a:r>
            <a:r>
              <a:rPr lang="el-GR" altLang="el-GR" sz="2000" dirty="0"/>
              <a:t>μεγέθυνση </a:t>
            </a:r>
          </a:p>
        </p:txBody>
      </p:sp>
      <p:pic>
        <p:nvPicPr>
          <p:cNvPr id="890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7"/>
            <a:ext cx="5781807" cy="36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2243" y="4941168"/>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453189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470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smtClean="0">
                <a:solidFill>
                  <a:schemeClr val="tx1">
                    <a:lumMod val="75000"/>
                    <a:lumOff val="25000"/>
                  </a:schemeClr>
                </a:solidFill>
                <a:hlinkClick r:id="rId3"/>
              </a:rPr>
              <a:t>Εργαστήριο </a:t>
            </a:r>
            <a:r>
              <a:rPr lang="el-GR" sz="2000" dirty="0">
                <a:solidFill>
                  <a:schemeClr val="tx1">
                    <a:lumMod val="75000"/>
                    <a:lumOff val="25000"/>
                  </a:schemeClr>
                </a:solidFill>
                <a:hlinkClick r:id="rId3"/>
              </a:rPr>
              <a:t>Ιστολογίας, Εμβρυολογίας &amp; Ανθρωπολογίας</a:t>
            </a:r>
            <a:r>
              <a:rPr lang="el-GR" sz="2000" dirty="0">
                <a:solidFill>
                  <a:schemeClr val="tx1">
                    <a:lumMod val="75000"/>
                    <a:lumOff val="25000"/>
                  </a:schemeClr>
                </a:solidFill>
              </a:rPr>
              <a:t>, Ιατρικό Τμήμα, Α.Π.Θ</a:t>
            </a:r>
            <a:r>
              <a:rPr lang="el-GR" sz="2000" dirty="0" smtClean="0">
                <a:solidFill>
                  <a:schemeClr val="tx1">
                    <a:lumMod val="75000"/>
                    <a:lumOff val="25000"/>
                  </a:schemeClr>
                </a:solidFill>
              </a:rPr>
              <a:t>.</a:t>
            </a:r>
            <a:r>
              <a:rPr lang="en-US" sz="2000" dirty="0" smtClean="0">
                <a:solidFill>
                  <a:schemeClr val="tx1">
                    <a:lumMod val="75000"/>
                    <a:lumOff val="25000"/>
                  </a:schemeClr>
                </a:solidFill>
              </a:rPr>
              <a:t>, 2004</a:t>
            </a:r>
            <a:endParaRPr lang="el-GR" sz="2000" dirty="0" smtClean="0">
              <a:solidFill>
                <a:schemeClr val="tx1">
                  <a:lumMod val="75000"/>
                  <a:lumOff val="25000"/>
                </a:schemeClr>
              </a:solidFill>
            </a:endParaRPr>
          </a:p>
          <a:p>
            <a:pPr marL="457200" indent="-457200">
              <a:buFont typeface="+mj-lt"/>
              <a:buAutoNum type="arabicPeriod"/>
            </a:pPr>
            <a:r>
              <a:rPr lang="en-US" sz="2000" dirty="0" smtClean="0">
                <a:solidFill>
                  <a:schemeClr val="tx1">
                    <a:lumMod val="75000"/>
                    <a:lumOff val="25000"/>
                  </a:schemeClr>
                </a:solidFill>
                <a:hlinkClick r:id="rId4"/>
              </a:rPr>
              <a:t>WebPath </a:t>
            </a:r>
            <a:r>
              <a:rPr lang="en-US" sz="2000" dirty="0">
                <a:solidFill>
                  <a:schemeClr val="tx1">
                    <a:lumMod val="75000"/>
                    <a:lumOff val="25000"/>
                  </a:schemeClr>
                </a:solidFill>
                <a:hlinkClick r:id="rId4"/>
              </a:rPr>
              <a:t>educational resource</a:t>
            </a:r>
            <a:r>
              <a:rPr lang="en-US" sz="2000" dirty="0">
                <a:solidFill>
                  <a:schemeClr val="tx1">
                    <a:lumMod val="75000"/>
                    <a:lumOff val="25000"/>
                  </a:schemeClr>
                </a:solidFill>
              </a:rPr>
              <a:t> by Edward C. Klatt MD, Savannah, Georgia, USA. © </a:t>
            </a:r>
            <a:r>
              <a:rPr lang="en-US" sz="2000" dirty="0" smtClean="0">
                <a:solidFill>
                  <a:schemeClr val="tx1">
                    <a:lumMod val="75000"/>
                    <a:lumOff val="25000"/>
                  </a:schemeClr>
                </a:solidFill>
              </a:rPr>
              <a:t>1994-2015</a:t>
            </a:r>
            <a:r>
              <a:rPr lang="el-GR" sz="2000" dirty="0" smtClean="0">
                <a:solidFill>
                  <a:schemeClr val="tx1">
                    <a:lumMod val="75000"/>
                    <a:lumOff val="25000"/>
                  </a:schemeClr>
                </a:solidFill>
              </a:rPr>
              <a:t>.</a:t>
            </a:r>
            <a:r>
              <a:rPr lang="en-US" sz="2000" dirty="0" smtClean="0">
                <a:solidFill>
                  <a:schemeClr val="tx1">
                    <a:lumMod val="75000"/>
                    <a:lumOff val="25000"/>
                  </a:schemeClr>
                </a:solidFill>
              </a:rPr>
              <a:t> </a:t>
            </a:r>
            <a:r>
              <a:rPr lang="el-GR" sz="2000" dirty="0" smtClean="0">
                <a:solidFill>
                  <a:schemeClr val="tx1">
                    <a:lumMod val="75000"/>
                    <a:lumOff val="25000"/>
                  </a:schemeClr>
                </a:solidFill>
              </a:rPr>
              <a:t>All </a:t>
            </a:r>
            <a:r>
              <a:rPr lang="el-GR" sz="2000" dirty="0">
                <a:solidFill>
                  <a:schemeClr val="tx1">
                    <a:lumMod val="75000"/>
                    <a:lumOff val="25000"/>
                  </a:schemeClr>
                </a:solidFill>
              </a:rPr>
              <a:t>rights reserved worldwide</a:t>
            </a:r>
          </a:p>
          <a:p>
            <a:pPr marL="457200" indent="-457200">
              <a:buFont typeface="+mj-lt"/>
              <a:buAutoNum type="arabicPeriod"/>
            </a:pPr>
            <a:endParaRPr lang="el-GR" sz="2000" dirty="0">
              <a:solidFill>
                <a:schemeClr val="tx1">
                  <a:lumMod val="75000"/>
                  <a:lumOff val="25000"/>
                </a:schemeClr>
              </a:solidFill>
            </a:endParaRP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Autofit/>
          </a:bodyPr>
          <a:lstStyle/>
          <a:p>
            <a:r>
              <a:rPr lang="el-GR" altLang="el-GR" sz="3600" dirty="0"/>
              <a:t>Ιστολογική εικόνα φυσιολογικού μυελού των οστών σε μεσαία μεγέθυνση</a:t>
            </a:r>
            <a:endParaRPr lang="el-GR" altLang="el-GR" sz="3600" dirty="0">
              <a:solidFill>
                <a:srgbClr val="FF9900"/>
              </a:solidFill>
            </a:endParaRPr>
          </a:p>
        </p:txBody>
      </p:sp>
      <p:sp>
        <p:nvSpPr>
          <p:cNvPr id="126979" name="Rectangle 3"/>
          <p:cNvSpPr>
            <a:spLocks noGrp="1" noChangeArrowheads="1"/>
          </p:cNvSpPr>
          <p:nvPr>
            <p:ph idx="1"/>
          </p:nvPr>
        </p:nvSpPr>
        <p:spPr/>
        <p:txBody>
          <a:bodyPr>
            <a:normAutofit/>
          </a:bodyPr>
          <a:lstStyle/>
          <a:p>
            <a:pPr marL="0" indent="0">
              <a:buNone/>
            </a:pPr>
            <a:r>
              <a:rPr lang="el-GR" altLang="el-GR" sz="2000" dirty="0" smtClean="0"/>
              <a:t>Παρατηρούνται </a:t>
            </a:r>
            <a:r>
              <a:rPr lang="el-GR" altLang="el-GR" sz="2000" dirty="0"/>
              <a:t>μεγακαρυοκύτταρα, νησίδες   ερυθροειδών κυττάρων, και πρόδρομες μορφές των κοκκιοκυττάρων. Λήψη από την οπίσθια λαγόνια ακρολοφία μεσήλικα, επομένως είναι περίπου 50% κυτταροβριθής, με στεατοκύτταρα (λιποκύτταρα) αναμεμειγμένα με τα κυτταρικά στοιχεία του μυελού των οστών. </a:t>
            </a:r>
          </a:p>
        </p:txBody>
      </p:sp>
      <p:pic>
        <p:nvPicPr>
          <p:cNvPr id="1269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72" y="2880721"/>
            <a:ext cx="5791497" cy="328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56408" y="6161251"/>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651604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Autofit/>
          </a:bodyPr>
          <a:lstStyle/>
          <a:p>
            <a:r>
              <a:rPr lang="el-GR" altLang="el-GR" sz="3600" dirty="0"/>
              <a:t>Η ίδια ιστολογική εικόνα φυσιολογικού μυελού των οστών σε μεγάλη μεγέθυνση</a:t>
            </a:r>
            <a:endParaRPr lang="el-GR" altLang="el-GR" sz="4800" dirty="0"/>
          </a:p>
        </p:txBody>
      </p:sp>
      <p:pic>
        <p:nvPicPr>
          <p:cNvPr id="131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78486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55640" y="6309197"/>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035675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Autofit/>
          </a:bodyPr>
          <a:lstStyle/>
          <a:p>
            <a:r>
              <a:rPr lang="el-GR" altLang="el-GR" sz="3600" dirty="0"/>
              <a:t>Ιστολογική εικόνα επιχρίσματος μυελού των οστών σε μεγάλη </a:t>
            </a:r>
            <a:r>
              <a:rPr lang="el-GR" altLang="el-GR" sz="3600" dirty="0" smtClean="0"/>
              <a:t>μεγέθυνση</a:t>
            </a:r>
            <a:r>
              <a:rPr lang="en-US" altLang="el-GR" sz="3600" dirty="0" smtClean="0"/>
              <a:t> </a:t>
            </a:r>
            <a:r>
              <a:rPr lang="el-GR" altLang="el-GR" sz="3200" b="0" dirty="0">
                <a:solidFill>
                  <a:prstClr val="black"/>
                </a:solidFill>
              </a:rPr>
              <a:t>(</a:t>
            </a:r>
            <a:r>
              <a:rPr lang="el-GR" altLang="el-GR" sz="3200" b="0" dirty="0" smtClean="0">
                <a:solidFill>
                  <a:prstClr val="black"/>
                </a:solidFill>
              </a:rPr>
              <a:t>1/</a:t>
            </a:r>
            <a:r>
              <a:rPr lang="en-US" altLang="el-GR" sz="3200" b="0" dirty="0" smtClean="0">
                <a:solidFill>
                  <a:prstClr val="black"/>
                </a:solidFill>
              </a:rPr>
              <a:t>3</a:t>
            </a:r>
            <a:r>
              <a:rPr lang="el-GR" altLang="el-GR" sz="3200" b="0" dirty="0" smtClean="0">
                <a:solidFill>
                  <a:prstClr val="black"/>
                </a:solidFill>
              </a:rPr>
              <a:t>)</a:t>
            </a:r>
            <a:endParaRPr lang="el-GR" altLang="el-GR" sz="3600" dirty="0">
              <a:solidFill>
                <a:srgbClr val="FF9900"/>
              </a:solidFill>
            </a:endParaRPr>
          </a:p>
        </p:txBody>
      </p:sp>
      <p:sp>
        <p:nvSpPr>
          <p:cNvPr id="141315" name="Rectangle 3"/>
          <p:cNvSpPr>
            <a:spLocks noGrp="1" noChangeArrowheads="1"/>
          </p:cNvSpPr>
          <p:nvPr>
            <p:ph idx="1"/>
          </p:nvPr>
        </p:nvSpPr>
        <p:spPr>
          <a:xfrm>
            <a:off x="457200" y="1196752"/>
            <a:ext cx="2314600" cy="5040560"/>
          </a:xfrm>
        </p:spPr>
        <p:txBody>
          <a:bodyPr/>
          <a:lstStyle/>
          <a:p>
            <a:pPr marL="0" indent="0">
              <a:buNone/>
            </a:pPr>
            <a:r>
              <a:rPr lang="el-GR" altLang="el-GR" sz="2000" dirty="0" smtClean="0"/>
              <a:t>Παρατηρούνται </a:t>
            </a:r>
            <a:r>
              <a:rPr lang="el-GR" altLang="el-GR" sz="2000" dirty="0"/>
              <a:t>πρόδρομες μορφές των ερυθροκυττάρων και κοκκιοκυττάρων. Ημερησίως, ο μυελός των οστών παράγει 250 δισεκατομμύρια ερυθροκύτταρα.</a:t>
            </a:r>
          </a:p>
        </p:txBody>
      </p:sp>
      <p:pic>
        <p:nvPicPr>
          <p:cNvPr id="141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340768"/>
            <a:ext cx="5904954" cy="388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88073" y="5188505"/>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884541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Autofit/>
          </a:bodyPr>
          <a:lstStyle/>
          <a:p>
            <a:r>
              <a:rPr lang="el-GR" altLang="el-GR" sz="3600" dirty="0"/>
              <a:t>Ιστολογική εικόνα επιχρίσματος μυελού των οστών σε μεγάλη </a:t>
            </a:r>
            <a:r>
              <a:rPr lang="el-GR" altLang="el-GR" sz="3600" dirty="0" smtClean="0"/>
              <a:t>μεγέθυνση</a:t>
            </a:r>
            <a:r>
              <a:rPr lang="en-US" altLang="el-GR" sz="3600" dirty="0" smtClean="0"/>
              <a:t> </a:t>
            </a:r>
            <a:r>
              <a:rPr lang="el-GR" altLang="el-GR" sz="3200" b="0" dirty="0" smtClean="0">
                <a:solidFill>
                  <a:prstClr val="black"/>
                </a:solidFill>
              </a:rPr>
              <a:t>(</a:t>
            </a:r>
            <a:r>
              <a:rPr lang="en-US" altLang="el-GR" sz="3200" b="0" dirty="0">
                <a:solidFill>
                  <a:prstClr val="black"/>
                </a:solidFill>
              </a:rPr>
              <a:t>2</a:t>
            </a:r>
            <a:r>
              <a:rPr lang="el-GR" altLang="el-GR" sz="3200" b="0" dirty="0" smtClean="0">
                <a:solidFill>
                  <a:prstClr val="black"/>
                </a:solidFill>
              </a:rPr>
              <a:t>/</a:t>
            </a:r>
            <a:r>
              <a:rPr lang="en-US" altLang="el-GR" sz="3200" b="0" dirty="0" smtClean="0">
                <a:solidFill>
                  <a:prstClr val="black"/>
                </a:solidFill>
              </a:rPr>
              <a:t>3</a:t>
            </a:r>
            <a:r>
              <a:rPr lang="el-GR" altLang="el-GR" sz="3200" b="0" dirty="0" smtClean="0">
                <a:solidFill>
                  <a:prstClr val="black"/>
                </a:solidFill>
              </a:rPr>
              <a:t>)</a:t>
            </a:r>
            <a:endParaRPr lang="el-GR" altLang="el-GR" sz="3600" dirty="0">
              <a:solidFill>
                <a:srgbClr val="FF9900"/>
              </a:solidFill>
            </a:endParaRPr>
          </a:p>
        </p:txBody>
      </p:sp>
      <p:sp>
        <p:nvSpPr>
          <p:cNvPr id="142339" name="Rectangle 3"/>
          <p:cNvSpPr>
            <a:spLocks noGrp="1" noChangeArrowheads="1"/>
          </p:cNvSpPr>
          <p:nvPr>
            <p:ph idx="1"/>
          </p:nvPr>
        </p:nvSpPr>
        <p:spPr/>
        <p:txBody>
          <a:bodyPr/>
          <a:lstStyle/>
          <a:p>
            <a:pPr marL="0" indent="0">
              <a:buNone/>
            </a:pPr>
            <a:r>
              <a:rPr lang="el-GR" altLang="el-GR" sz="2000" dirty="0" smtClean="0"/>
              <a:t>Παρουσία </a:t>
            </a:r>
            <a:r>
              <a:rPr lang="el-GR" altLang="el-GR" sz="2000" dirty="0"/>
              <a:t>ενός ηωσινοφίλου μυελοκυττάρου, ενός βασεοφίλου μυελοκυττάρου και ενός πλασματοκυττάρου.</a:t>
            </a:r>
          </a:p>
        </p:txBody>
      </p:sp>
      <p:pic>
        <p:nvPicPr>
          <p:cNvPr id="142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53" y="1988841"/>
            <a:ext cx="6368311" cy="430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55896" y="6295439"/>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741593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Autofit/>
          </a:bodyPr>
          <a:lstStyle/>
          <a:p>
            <a:r>
              <a:rPr lang="el-GR" altLang="el-GR" sz="3600" dirty="0"/>
              <a:t>Ιστολογική εικόνα επιχρίσματος μυελού των οστών σε μεγάλη </a:t>
            </a:r>
            <a:r>
              <a:rPr lang="el-GR" altLang="el-GR" sz="3600" dirty="0" smtClean="0"/>
              <a:t>μεγέθυνση</a:t>
            </a:r>
            <a:r>
              <a:rPr lang="en-US" altLang="el-GR" sz="3600" dirty="0" smtClean="0"/>
              <a:t> </a:t>
            </a:r>
            <a:r>
              <a:rPr lang="el-GR" altLang="el-GR" sz="3200" b="0" dirty="0" smtClean="0">
                <a:solidFill>
                  <a:prstClr val="black"/>
                </a:solidFill>
              </a:rPr>
              <a:t>(</a:t>
            </a:r>
            <a:r>
              <a:rPr lang="en-US" altLang="el-GR" sz="3200" b="0" dirty="0">
                <a:solidFill>
                  <a:prstClr val="black"/>
                </a:solidFill>
              </a:rPr>
              <a:t>3</a:t>
            </a:r>
            <a:r>
              <a:rPr lang="el-GR" altLang="el-GR" sz="3200" b="0" dirty="0" smtClean="0">
                <a:solidFill>
                  <a:prstClr val="black"/>
                </a:solidFill>
              </a:rPr>
              <a:t>/</a:t>
            </a:r>
            <a:r>
              <a:rPr lang="en-US" altLang="el-GR" sz="3200" b="0" dirty="0" smtClean="0">
                <a:solidFill>
                  <a:prstClr val="black"/>
                </a:solidFill>
              </a:rPr>
              <a:t>3</a:t>
            </a:r>
            <a:r>
              <a:rPr lang="el-GR" altLang="el-GR" sz="3200" b="0" dirty="0" smtClean="0">
                <a:solidFill>
                  <a:prstClr val="black"/>
                </a:solidFill>
              </a:rPr>
              <a:t>)</a:t>
            </a:r>
            <a:endParaRPr lang="el-GR" altLang="el-GR" sz="3600" dirty="0">
              <a:solidFill>
                <a:srgbClr val="FF9900"/>
              </a:solidFill>
            </a:endParaRPr>
          </a:p>
        </p:txBody>
      </p:sp>
      <p:sp>
        <p:nvSpPr>
          <p:cNvPr id="143363" name="Rectangle 3"/>
          <p:cNvSpPr>
            <a:spLocks noGrp="1" noChangeArrowheads="1"/>
          </p:cNvSpPr>
          <p:nvPr>
            <p:ph idx="1"/>
          </p:nvPr>
        </p:nvSpPr>
        <p:spPr>
          <a:xfrm>
            <a:off x="6029241" y="1268760"/>
            <a:ext cx="2503199" cy="5040560"/>
          </a:xfrm>
        </p:spPr>
        <p:txBody>
          <a:bodyPr>
            <a:normAutofit/>
          </a:bodyPr>
          <a:lstStyle/>
          <a:p>
            <a:pPr marL="0" indent="0">
              <a:buNone/>
            </a:pPr>
            <a:r>
              <a:rPr lang="el-GR" altLang="el-GR" sz="2000" dirty="0" smtClean="0"/>
              <a:t>Παρατηρούνται </a:t>
            </a:r>
            <a:r>
              <a:rPr lang="el-GR" altLang="el-GR" sz="2000" dirty="0"/>
              <a:t>πρόδρομες μορφές των μεγακαρυοκυττάρων, ερυθροκυττάρων και κοκκιοκυττάρων. </a:t>
            </a:r>
          </a:p>
        </p:txBody>
      </p:sp>
      <p:pic>
        <p:nvPicPr>
          <p:cNvPr id="143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65" y="1412776"/>
            <a:ext cx="5195264" cy="312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4941168"/>
            <a:ext cx="8136904" cy="1631216"/>
          </a:xfrm>
          <a:prstGeom prst="rect">
            <a:avLst/>
          </a:prstGeom>
        </p:spPr>
        <p:txBody>
          <a:bodyPr wrap="square">
            <a:spAutoFit/>
          </a:bodyPr>
          <a:lstStyle/>
          <a:p>
            <a:pPr marL="0" indent="0">
              <a:buNone/>
            </a:pPr>
            <a:r>
              <a:rPr lang="el-GR" altLang="el-GR" sz="2000" dirty="0">
                <a:latin typeface="+mn-lt"/>
              </a:rPr>
              <a:t>Τα αιμοπετάλια παράγονται από τα μεγακαρυοκύτταρα μέσω κυτταροπλασματικών εκβλαστήσεων, δηλαδή μικρά τμήματα  του κυτταροπλάσματος των μεγακαρυοκυττάρων αποσπώνται και δημιουργούνται τα αιμοπετάλια, τα οποία έχουν μέση διάρκεια ζωής μόλις λίγες ημέρες. </a:t>
            </a:r>
          </a:p>
        </p:txBody>
      </p:sp>
      <p:sp>
        <p:nvSpPr>
          <p:cNvPr id="6" name="Rectangle 5"/>
          <p:cNvSpPr/>
          <p:nvPr/>
        </p:nvSpPr>
        <p:spPr>
          <a:xfrm>
            <a:off x="1218285" y="4541845"/>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4315208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505fb4f2677a702acea8608ee37c9a2be6e51d5"/>
</p:tagLst>
</file>

<file path=ppt/theme/theme1.xml><?xml version="1.0" encoding="utf-8"?>
<a:theme xmlns:a="http://schemas.openxmlformats.org/drawingml/2006/main" name="OC_template_updated">
  <a:themeElements>
    <a:clrScheme name="Custom 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TotalTime>
  <Words>2186</Words>
  <Application>Microsoft Office PowerPoint</Application>
  <PresentationFormat>Προβολή στην οθόνη (4:3)</PresentationFormat>
  <Paragraphs>225</Paragraphs>
  <Slides>43</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OC_template_updated</vt:lpstr>
      <vt:lpstr>Ιστολογία Ι – Εμβρυολογία (Θ)</vt:lpstr>
      <vt:lpstr>Ιστολογική εικόνα λεμφαδένα</vt:lpstr>
      <vt:lpstr>Φωτομικρογραφία απασβεστωμένου οστού</vt:lpstr>
      <vt:lpstr>Τομή μυελού των οστών</vt:lpstr>
      <vt:lpstr>Ιστολογική εικόνα φυσιολογικού μυελού των οστών σε μεσαία μεγέθυνση</vt:lpstr>
      <vt:lpstr>Η ίδια ιστολογική εικόνα φυσιολογικού μυελού των οστών σε μεγάλη μεγέθυνση</vt:lpstr>
      <vt:lpstr>Ιστολογική εικόνα επιχρίσματος μυελού των οστών σε μεγάλη μεγέθυνση (1/3)</vt:lpstr>
      <vt:lpstr>Ιστολογική εικόνα επιχρίσματος μυελού των οστών σε μεγάλη μεγέθυνση (2/3)</vt:lpstr>
      <vt:lpstr>Ιστολογική εικόνα επιχρίσματος μυελού των οστών σε μεγάλη μεγέθυνση (3/3)</vt:lpstr>
      <vt:lpstr>Μόρια αντισώματος</vt:lpstr>
      <vt:lpstr>Σχηματική παράσταση χημικής και κυτταρικής ανοσίας</vt:lpstr>
      <vt:lpstr>Ώριμο λεμφοκύτταρο</vt:lpstr>
      <vt:lpstr>Πλασματοκύτταρα</vt:lpstr>
      <vt:lpstr>Μακρόφαγο  (μονοκύτταρο) </vt:lpstr>
      <vt:lpstr>Δενδριτικά κύτταρα</vt:lpstr>
      <vt:lpstr>Θύμος αδένας</vt:lpstr>
      <vt:lpstr>Φλοιώδης και μυελώδης μοίρα</vt:lpstr>
      <vt:lpstr>Θύμος αδένας</vt:lpstr>
      <vt:lpstr>Μεγάλη μεγέθυνση από μυελό θύμου</vt:lpstr>
      <vt:lpstr>Σωμάτια Hassall</vt:lpstr>
      <vt:lpstr>Διαμερίσματα λεμφαδένα</vt:lpstr>
      <vt:lpstr>Παρέγχυμα του λεμφαδένα</vt:lpstr>
      <vt:lpstr>Δευτερογενή λεμφοζίδια (1/2)</vt:lpstr>
      <vt:lpstr>Δευτερογενή λεμφοζίδια (2/2)</vt:lpstr>
      <vt:lpstr>Παραφλοιός</vt:lpstr>
      <vt:lpstr>Λεμφαδένας</vt:lpstr>
      <vt:lpstr>Φλεβίδια</vt:lpstr>
      <vt:lpstr>Μυελός</vt:lpstr>
      <vt:lpstr>Σπλήνα</vt:lpstr>
      <vt:lpstr>Σπλήνας</vt:lpstr>
      <vt:lpstr>Παρέγχυμα ερυθρού πολφού</vt:lpstr>
      <vt:lpstr>Λευκός πολφός σπληνός</vt:lpstr>
      <vt:lpstr>Λεμφοζίδια του λευκού πολφού</vt:lpstr>
      <vt:lpstr>Αμυγδαλικός ιστός (MALT λεμφικός ιστός)</vt:lpstr>
      <vt:lpstr>Κρύπτες αμυγδαλικού ιστού</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160</cp:revision>
  <dcterms:created xsi:type="dcterms:W3CDTF">2013-03-04T13:35:19Z</dcterms:created>
  <dcterms:modified xsi:type="dcterms:W3CDTF">2015-04-23T12:45:42Z</dcterms:modified>
</cp:coreProperties>
</file>