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20" r:id="rId4"/>
  </p:sldMasterIdLst>
  <p:notesMasterIdLst>
    <p:notesMasterId r:id="rId24"/>
  </p:notesMasterIdLst>
  <p:handoutMasterIdLst>
    <p:handoutMasterId r:id="rId25"/>
  </p:handoutMasterIdLst>
  <p:sldIdLst>
    <p:sldId id="256" r:id="rId5"/>
    <p:sldId id="268" r:id="rId6"/>
    <p:sldId id="276" r:id="rId7"/>
    <p:sldId id="269" r:id="rId8"/>
    <p:sldId id="270" r:id="rId9"/>
    <p:sldId id="279" r:id="rId10"/>
    <p:sldId id="277" r:id="rId11"/>
    <p:sldId id="278" r:id="rId12"/>
    <p:sldId id="280" r:id="rId13"/>
    <p:sldId id="271" r:id="rId14"/>
    <p:sldId id="272" r:id="rId15"/>
    <p:sldId id="273" r:id="rId16"/>
    <p:sldId id="274" r:id="rId17"/>
    <p:sldId id="257" r:id="rId18"/>
    <p:sldId id="262" r:id="rId19"/>
    <p:sldId id="264" r:id="rId20"/>
    <p:sldId id="265"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8272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977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33415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12731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9173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8936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714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4754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255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5694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50858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948029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215306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40046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995664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12607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78414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28264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4821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6356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6035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15134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68423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48194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4246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67905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06610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595021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5814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02885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72754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48990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4356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3422885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8241009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1893070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Αρχιτεκτονική εσωτερικών χώρων</a:t>
            </a:r>
            <a:br>
              <a:rPr lang="el-GR" sz="4400" b="1" dirty="0" smtClean="0">
                <a:solidFill>
                  <a:schemeClr val="tx1"/>
                </a:solidFill>
                <a:latin typeface="+mn-lt"/>
              </a:rPr>
            </a:br>
            <a:r>
              <a:rPr lang="el-GR" sz="4400" b="1" dirty="0" smtClean="0">
                <a:solidFill>
                  <a:schemeClr val="tx1"/>
                </a:solidFill>
                <a:latin typeface="+mn-lt"/>
              </a:rPr>
              <a:t>Χώροι αναψυχής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4</a:t>
            </a:r>
            <a:r>
              <a:rPr lang="el-GR" sz="2600" dirty="0" smtClean="0"/>
              <a:t>:</a:t>
            </a:r>
            <a:r>
              <a:rPr lang="en-US" sz="2600" dirty="0" smtClean="0"/>
              <a:t> </a:t>
            </a:r>
            <a:r>
              <a:rPr lang="el-GR" sz="2600" dirty="0" smtClean="0"/>
              <a:t>Ελληνική ξενοδοχειακή αγορά</a:t>
            </a:r>
            <a:endParaRPr lang="el-GR" sz="2200" dirty="0" smtClean="0"/>
          </a:p>
          <a:p>
            <a:pPr>
              <a:spcBef>
                <a:spcPts val="0"/>
              </a:spcBef>
            </a:pPr>
            <a:r>
              <a:rPr lang="el-GR" sz="2200" dirty="0" smtClean="0"/>
              <a:t>Διονυσία Φράγκου</a:t>
            </a:r>
            <a:endParaRPr lang="el-GR" sz="2200" dirty="0"/>
          </a:p>
          <a:p>
            <a:pPr>
              <a:spcBef>
                <a:spcPts val="0"/>
              </a:spcBef>
            </a:pPr>
            <a:r>
              <a:rPr lang="el-GR" sz="2200" dirty="0" smtClean="0"/>
              <a:t>Τμήμα ΕΑΔΣΑ</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Συνεισφορά επιχειρήσεων διαμονής στην ανάπτυξη </a:t>
            </a:r>
            <a:r>
              <a:rPr lang="el-GR" sz="3600" b="0" dirty="0" smtClean="0"/>
              <a:t>1/3</a:t>
            </a:r>
            <a:r>
              <a:rPr lang="el-GR" dirty="0" smtClean="0"/>
              <a:t> </a:t>
            </a:r>
            <a:endParaRPr lang="el-GR" dirty="0"/>
          </a:p>
        </p:txBody>
      </p:sp>
      <p:sp>
        <p:nvSpPr>
          <p:cNvPr id="3" name="Θέση περιεχομένου 2"/>
          <p:cNvSpPr>
            <a:spLocks noGrp="1"/>
          </p:cNvSpPr>
          <p:nvPr>
            <p:ph idx="1"/>
          </p:nvPr>
        </p:nvSpPr>
        <p:spPr/>
        <p:txBody>
          <a:bodyPr/>
          <a:lstStyle/>
          <a:p>
            <a:r>
              <a:rPr lang="el-GR" smtClean="0"/>
              <a:t>Η συνεισφορά των επιχειρήσεων διαμονής στην οικονομική ανάπτυξη ενός τόπου είναι μεγάλη. Όμως όπως αποδεικνύεται από έρευνες </a:t>
            </a:r>
            <a:r>
              <a:rPr lang="en-US" smtClean="0"/>
              <a:t>(Andriotis 2002b) </a:t>
            </a:r>
            <a:r>
              <a:rPr lang="el-GR" smtClean="0"/>
              <a:t>δεν είναι ομοιόμορφη. Συγκεκριμένα οι μεγάλες μονάδες απασχολούν περισσότερο ξενόφερτο διευθυντικό προσωπικό σε σχέση με τις μικρές και τις μεσαίου μεγέθους.</a:t>
            </a:r>
          </a:p>
          <a:p>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9</a:t>
            </a:fld>
            <a:endParaRPr lang="el-GR" dirty="0"/>
          </a:p>
        </p:txBody>
      </p:sp>
    </p:spTree>
    <p:extLst>
      <p:ext uri="{BB962C8B-B14F-4D97-AF65-F5344CB8AC3E}">
        <p14:creationId xmlns:p14="http://schemas.microsoft.com/office/powerpoint/2010/main" val="3408118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Συνεισφορά επιχειρήσεων διαμονής στην </a:t>
            </a:r>
            <a:r>
              <a:rPr lang="el-GR" dirty="0" smtClean="0"/>
              <a:t>ανάπτυξη </a:t>
            </a:r>
            <a:r>
              <a:rPr lang="el-GR" sz="3600" b="0" dirty="0" smtClean="0"/>
              <a:t>2/3</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Επίσης οι μεγαλύτερες μονάδες τείνουν να αγοράζουν λιγότερα προϊόντα από τις ντόπιες αγορές σε σύγκριση με τις μικρομεσαίες, ενώ οι μικρές επιχειρήσεις απασχολούν περισσότερα άτομα από το οικείο περιβάλλον.  Ως εκ τούτου όσο μικρότερη είναι η επιχείρηση τόσο μεγαλύτερη είναι η συνεισφορά της στην τοπική ανάπτυξη.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96798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Συνεισφορά επιχειρήσεων διαμονής στην ανάπτυξη </a:t>
            </a:r>
            <a:r>
              <a:rPr lang="el-GR" sz="3600" b="0" dirty="0" smtClean="0"/>
              <a:t>3/3</a:t>
            </a:r>
            <a:endParaRPr lang="el-GR" sz="3600" b="0" dirty="0"/>
          </a:p>
        </p:txBody>
      </p:sp>
      <p:sp>
        <p:nvSpPr>
          <p:cNvPr id="3" name="Θέση περιεχομένου 2"/>
          <p:cNvSpPr>
            <a:spLocks noGrp="1"/>
          </p:cNvSpPr>
          <p:nvPr>
            <p:ph idx="1"/>
          </p:nvPr>
        </p:nvSpPr>
        <p:spPr/>
        <p:txBody>
          <a:bodyPr/>
          <a:lstStyle/>
          <a:p>
            <a:r>
              <a:rPr lang="en-US" dirty="0"/>
              <a:t>H</a:t>
            </a:r>
            <a:r>
              <a:rPr lang="el-GR" dirty="0" smtClean="0"/>
              <a:t> </a:t>
            </a:r>
            <a:r>
              <a:rPr lang="el-GR" dirty="0"/>
              <a:t>συνεισφορά των επενδύσεων μικρής κλίμακας στη διατήρηση του ελέγχου της τουριστικής ανάπτυξης μιας περιοχής, </a:t>
            </a:r>
            <a:r>
              <a:rPr lang="el-GR" dirty="0" smtClean="0"/>
              <a:t>έχει </a:t>
            </a:r>
            <a:r>
              <a:rPr lang="el-GR" dirty="0"/>
              <a:t>λιγότερες αρνητικές συνέπειες στην κοινωνία, με αποτέλεσμα την καλύτερη ενσωμάτωση στο υπάρχον κοινωνικο-πολιτικό και οικονομικό περιβάλλον και την αειφόρο ανάπτυξη του τόπου.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82932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Επιλογή πολιτικής</a:t>
            </a:r>
          </a:p>
        </p:txBody>
      </p:sp>
      <p:sp>
        <p:nvSpPr>
          <p:cNvPr id="3" name="Θέση περιεχομένου 2"/>
          <p:cNvSpPr>
            <a:spLocks noGrp="1"/>
          </p:cNvSpPr>
          <p:nvPr>
            <p:ph idx="1"/>
          </p:nvPr>
        </p:nvSpPr>
        <p:spPr/>
        <p:txBody>
          <a:bodyPr/>
          <a:lstStyle/>
          <a:p>
            <a:r>
              <a:rPr lang="el-GR" dirty="0" smtClean="0">
                <a:solidFill>
                  <a:schemeClr val="accent6">
                    <a:lumMod val="75000"/>
                  </a:schemeClr>
                </a:solidFill>
              </a:rPr>
              <a:t>Προσδιορισμός </a:t>
            </a:r>
            <a:r>
              <a:rPr lang="el-GR" dirty="0" smtClean="0">
                <a:solidFill>
                  <a:schemeClr val="accent6">
                    <a:lumMod val="75000"/>
                  </a:schemeClr>
                </a:solidFill>
              </a:rPr>
              <a:t>από τους φορείς </a:t>
            </a:r>
            <a:r>
              <a:rPr lang="el-GR" dirty="0">
                <a:solidFill>
                  <a:schemeClr val="accent6">
                    <a:lumMod val="75000"/>
                  </a:schemeClr>
                </a:solidFill>
              </a:rPr>
              <a:t>ανάπτυξης και </a:t>
            </a:r>
            <a:r>
              <a:rPr lang="el-GR" dirty="0" smtClean="0">
                <a:solidFill>
                  <a:schemeClr val="accent6">
                    <a:lumMod val="75000"/>
                  </a:schemeClr>
                </a:solidFill>
              </a:rPr>
              <a:t>σχεδιασμού των προτιμήσεων τους</a:t>
            </a:r>
            <a:r>
              <a:rPr lang="en-US" dirty="0" smtClean="0">
                <a:solidFill>
                  <a:schemeClr val="accent6">
                    <a:lumMod val="75000"/>
                  </a:schemeClr>
                </a:solidFill>
              </a:rPr>
              <a:t>,</a:t>
            </a:r>
            <a:r>
              <a:rPr lang="el-GR" dirty="0" smtClean="0">
                <a:solidFill>
                  <a:schemeClr val="accent6">
                    <a:lumMod val="75000"/>
                  </a:schemeClr>
                </a:solidFill>
              </a:rPr>
              <a:t> </a:t>
            </a:r>
            <a:r>
              <a:rPr lang="el-GR" dirty="0">
                <a:solidFill>
                  <a:schemeClr val="accent6">
                    <a:lumMod val="75000"/>
                  </a:schemeClr>
                </a:solidFill>
              </a:rPr>
              <a:t>για τις μικρής ή μεγάλης κλίμακας επενδύσεις, ανάλογα με τα είδη τουριστών που θέλουν να </a:t>
            </a:r>
            <a:r>
              <a:rPr lang="el-GR" dirty="0" smtClean="0">
                <a:solidFill>
                  <a:schemeClr val="accent6">
                    <a:lumMod val="75000"/>
                  </a:schemeClr>
                </a:solidFill>
              </a:rPr>
              <a:t>προσελκύσουν.</a:t>
            </a:r>
            <a:endParaRPr lang="el-GR" dirty="0">
              <a:solidFill>
                <a:schemeClr val="accent6">
                  <a:lumMod val="75000"/>
                </a:schemeClr>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032996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a:t>
            </a:r>
            <a:r>
              <a:rPr lang="el-GR" sz="2000" dirty="0" smtClean="0"/>
              <a:t> Διονυσία Φράγκου</a:t>
            </a:r>
            <a:r>
              <a:rPr lang="en-US" sz="2000" dirty="0" smtClean="0"/>
              <a:t> </a:t>
            </a:r>
            <a:r>
              <a:rPr lang="el-GR" sz="2000" dirty="0" smtClean="0"/>
              <a:t>2014. Διονυσία Φράγκου. «Αρχιτεκτονική εσωτερικών χώρων</a:t>
            </a:r>
            <a:br>
              <a:rPr lang="el-GR" sz="2000" dirty="0" smtClean="0"/>
            </a:br>
            <a:r>
              <a:rPr lang="el-GR" sz="2000" dirty="0" smtClean="0"/>
              <a:t>Χώροι αναψυχής. Ενότητα </a:t>
            </a:r>
            <a:r>
              <a:rPr lang="el-GR" sz="2000" dirty="0"/>
              <a:t>4: Ελληνική ξενοδοχειακή αγορά».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Ελληνική ξενοδοχειακή αγορά</a:t>
            </a:r>
          </a:p>
        </p:txBody>
      </p:sp>
      <p:sp>
        <p:nvSpPr>
          <p:cNvPr id="3" name="Θέση περιεχομένου 2"/>
          <p:cNvSpPr>
            <a:spLocks noGrp="1"/>
          </p:cNvSpPr>
          <p:nvPr>
            <p:ph idx="1"/>
          </p:nvPr>
        </p:nvSpPr>
        <p:spPr>
          <a:xfrm>
            <a:off x="457200" y="1196752"/>
            <a:ext cx="8229600" cy="2088232"/>
          </a:xfrm>
        </p:spPr>
        <p:txBody>
          <a:bodyPr/>
          <a:lstStyle/>
          <a:p>
            <a:r>
              <a:rPr lang="el-GR" dirty="0"/>
              <a:t>H ελληνική ξενοδοχειακή αγορά βασίζεται κατά κύριο λόγο στις μικρές και μεσαίες μονάδες, που συχνά είναι οικογενειακές επιχειρήσεις με ανειδίκευτο </a:t>
            </a:r>
            <a:r>
              <a:rPr lang="el-GR" dirty="0" smtClean="0"/>
              <a:t>προσωπικό</a:t>
            </a:r>
            <a:r>
              <a:rPr lang="en-US" dirty="0" smtClean="0"/>
              <a:t>.</a:t>
            </a:r>
            <a:endParaRPr lang="el-GR" dirty="0"/>
          </a:p>
        </p:txBody>
      </p:sp>
      <p:sp>
        <p:nvSpPr>
          <p:cNvPr id="4" name="Θέση αριθμού διαφάνειας 3"/>
          <p:cNvSpPr>
            <a:spLocks noGrp="1"/>
          </p:cNvSpPr>
          <p:nvPr>
            <p:ph type="sldNum" sz="quarter" idx="12"/>
          </p:nvPr>
        </p:nvSpPr>
        <p:spPr>
          <a:xfrm>
            <a:off x="7236296" y="6021288"/>
            <a:ext cx="1296144" cy="700187"/>
          </a:xfrm>
        </p:spPr>
        <p:txBody>
          <a:bodyPr/>
          <a:lstStyle/>
          <a:p>
            <a:pPr algn="l">
              <a:defRPr/>
            </a:pPr>
            <a:r>
              <a:rPr lang="el-GR" dirty="0">
                <a:latin typeface="+mj-lt"/>
              </a:rPr>
              <a:t>Λιβαδάκια Σερίφου, </a:t>
            </a:r>
            <a:r>
              <a:rPr lang="en-US" dirty="0">
                <a:latin typeface="+mj-lt"/>
              </a:rPr>
              <a:t>Coralli Apartments </a:t>
            </a:r>
          </a:p>
        </p:txBody>
      </p:sp>
      <p:pic>
        <p:nvPicPr>
          <p:cNvPr id="6" name="Picture 2" descr="C:\Users\User\Desktop\eikones santorini\102637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31408"/>
            <a:ext cx="6048672" cy="331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12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eikones santorini\18911675.jpg"/>
          <p:cNvPicPr>
            <a:picLocks noChangeAspect="1" noChangeArrowheads="1"/>
          </p:cNvPicPr>
          <p:nvPr/>
        </p:nvPicPr>
        <p:blipFill rotWithShape="1">
          <a:blip r:embed="rId2">
            <a:extLst>
              <a:ext uri="{28A0092B-C50C-407E-A947-70E740481C1C}">
                <a14:useLocalDpi xmlns:a14="http://schemas.microsoft.com/office/drawing/2010/main" val="0"/>
              </a:ext>
            </a:extLst>
          </a:blip>
          <a:srcRect t="23480" b="2340"/>
          <a:stretch/>
        </p:blipFill>
        <p:spPr bwMode="auto">
          <a:xfrm>
            <a:off x="478929" y="354822"/>
            <a:ext cx="8280920" cy="336279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Desktop\eikones santorini\189116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93" y="3868304"/>
            <a:ext cx="3920502" cy="21461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User\Desktop\eikones santorini\189116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70" y="3849885"/>
            <a:ext cx="3976110" cy="2176629"/>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1043608" y="6042704"/>
            <a:ext cx="6435968" cy="307777"/>
          </a:xfrm>
          <a:prstGeom prst="rect">
            <a:avLst/>
          </a:prstGeom>
        </p:spPr>
        <p:txBody>
          <a:bodyPr wrap="square">
            <a:spAutoFit/>
          </a:bodyPr>
          <a:lstStyle/>
          <a:p>
            <a:pPr algn="ctr" fontAlgn="auto">
              <a:spcBef>
                <a:spcPts val="0"/>
              </a:spcBef>
              <a:spcAft>
                <a:spcPts val="0"/>
              </a:spcAft>
            </a:pPr>
            <a:r>
              <a:rPr lang="el-GR" sz="1400" dirty="0" smtClean="0">
                <a:solidFill>
                  <a:prstClr val="black"/>
                </a:solidFill>
                <a:latin typeface="Calibri"/>
              </a:rPr>
              <a:t>Λιβαδάκια Σερίφου, Coralli </a:t>
            </a:r>
            <a:r>
              <a:rPr lang="el-GR" sz="1400" dirty="0" smtClean="0">
                <a:solidFill>
                  <a:prstClr val="black"/>
                </a:solidFill>
                <a:latin typeface="Calibri"/>
              </a:rPr>
              <a:t>Apartments </a:t>
            </a:r>
            <a:endParaRPr lang="el-GR" sz="1400" dirty="0">
              <a:solidFill>
                <a:prstClr val="black"/>
              </a:solidFill>
              <a:latin typeface="Calibri"/>
            </a:endParaRPr>
          </a:p>
        </p:txBody>
      </p:sp>
    </p:spTree>
    <p:extLst>
      <p:ext uri="{BB962C8B-B14F-4D97-AF65-F5344CB8AC3E}">
        <p14:creationId xmlns:p14="http://schemas.microsoft.com/office/powerpoint/2010/main" val="83262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Νόμος 3908/2011 και επιδοτήσεις</a:t>
            </a:r>
          </a:p>
        </p:txBody>
      </p:sp>
      <p:sp>
        <p:nvSpPr>
          <p:cNvPr id="3" name="Θέση περιεχομένου 2"/>
          <p:cNvSpPr>
            <a:spLocks noGrp="1"/>
          </p:cNvSpPr>
          <p:nvPr>
            <p:ph idx="1"/>
          </p:nvPr>
        </p:nvSpPr>
        <p:spPr/>
        <p:txBody>
          <a:bodyPr>
            <a:normAutofit lnSpcReduction="10000"/>
          </a:bodyPr>
          <a:lstStyle/>
          <a:p>
            <a:r>
              <a:rPr lang="el-GR" dirty="0" smtClean="0"/>
              <a:t>Σύμφωνα </a:t>
            </a:r>
            <a:r>
              <a:rPr lang="el-GR" dirty="0"/>
              <a:t>με </a:t>
            </a:r>
            <a:r>
              <a:rPr lang="el-GR" dirty="0" smtClean="0"/>
              <a:t>τον Αναπτυξιακό </a:t>
            </a:r>
            <a:r>
              <a:rPr lang="el-GR" dirty="0"/>
              <a:t>Νόμο </a:t>
            </a:r>
            <a:r>
              <a:rPr lang="el-GR" dirty="0" smtClean="0"/>
              <a:t>3908/2011 </a:t>
            </a:r>
            <a:r>
              <a:rPr lang="el-GR" dirty="0"/>
              <a:t>οι μονάδες 1 και 2 αστέρων δεν μπορεί να τύχουν οποιασδήποτε επιδότησης, ενώ και εκείνες των 3 αστέρων μπορούν αλλά σε ελάχιστες περιπτώσεις. Γίνεται λοιπόν αντιληπτό ότι πρέπει να βρεθεί κάποιος τρόπος ώστε να αξιοποιηθεί στον βέλτιστο βαθμό το υπάρχον δυναμικό μικρομεσαίων μονάδων</a:t>
            </a:r>
            <a:r>
              <a:rPr lang="el-GR" dirty="0" smtClean="0"/>
              <a:t>.</a:t>
            </a:r>
            <a:endParaRPr lang="en-US" dirty="0" smtClean="0"/>
          </a:p>
          <a:p>
            <a:pPr marL="0" indent="0" algn="just">
              <a:spcBef>
                <a:spcPts val="0"/>
              </a:spcBef>
              <a:buNone/>
            </a:pPr>
            <a:r>
              <a:rPr lang="el-GR" dirty="0" smtClean="0">
                <a:solidFill>
                  <a:srgbClr val="000000"/>
                </a:solidFill>
                <a:ea typeface="Calibri"/>
                <a:cs typeface="Times New Roman"/>
              </a:rPr>
              <a:t> </a:t>
            </a:r>
            <a:endParaRPr lang="en-US" dirty="0" smtClean="0">
              <a:solidFill>
                <a:srgbClr val="000000"/>
              </a:solidFill>
              <a:ea typeface="Calibri"/>
              <a:cs typeface="Times New Roman"/>
            </a:endParaRPr>
          </a:p>
          <a:p>
            <a:pPr marL="0" indent="0" algn="just">
              <a:spcBef>
                <a:spcPts val="0"/>
              </a:spcBef>
              <a:buNone/>
            </a:pPr>
            <a:endParaRPr lang="en-US" sz="1300" dirty="0">
              <a:solidFill>
                <a:srgbClr val="000000"/>
              </a:solidFill>
              <a:ea typeface="Calibri"/>
              <a:cs typeface="Times New Roman"/>
            </a:endParaRPr>
          </a:p>
          <a:p>
            <a:pPr marL="0" indent="0" algn="just">
              <a:spcBef>
                <a:spcPts val="0"/>
              </a:spcBef>
              <a:buNone/>
            </a:pPr>
            <a:r>
              <a:rPr lang="el-GR" sz="1300" dirty="0" smtClean="0">
                <a:solidFill>
                  <a:srgbClr val="000000"/>
                </a:solidFill>
                <a:ea typeface="Calibri"/>
                <a:cs typeface="Times New Roman"/>
              </a:rPr>
              <a:t>«</a:t>
            </a:r>
            <a:r>
              <a:rPr lang="el-GR" sz="1300" dirty="0">
                <a:solidFill>
                  <a:srgbClr val="000000"/>
                </a:solidFill>
                <a:ea typeface="Calibri"/>
                <a:cs typeface="Times New Roman"/>
              </a:rPr>
              <a:t>Ενίσχυση των Ιδιωτικών Επενδύσεων για την Οικονομική Ανάπτυξη, την Επιχειρηματικότητα και την Περιφερειακή Συνοχή</a:t>
            </a:r>
            <a:r>
              <a:rPr lang="el-GR" sz="1300" dirty="0" smtClean="0">
                <a:solidFill>
                  <a:srgbClr val="000000"/>
                </a:solidFill>
                <a:ea typeface="Calibri"/>
                <a:cs typeface="Times New Roman"/>
              </a:rPr>
              <a:t>»,</a:t>
            </a:r>
            <a:r>
              <a:rPr lang="en-US" sz="1300" dirty="0" smtClean="0">
                <a:solidFill>
                  <a:srgbClr val="000000"/>
                </a:solidFill>
                <a:ea typeface="Calibri"/>
                <a:cs typeface="Times New Roman"/>
              </a:rPr>
              <a:t> </a:t>
            </a:r>
            <a:r>
              <a:rPr lang="el-GR" sz="1300" dirty="0" smtClean="0">
                <a:solidFill>
                  <a:srgbClr val="000000"/>
                </a:solidFill>
                <a:ea typeface="Calibri"/>
                <a:cs typeface="Times New Roman"/>
              </a:rPr>
              <a:t>ΦΕΚ </a:t>
            </a:r>
            <a:r>
              <a:rPr lang="el-GR" sz="1300" dirty="0">
                <a:solidFill>
                  <a:srgbClr val="000000"/>
                </a:solidFill>
                <a:ea typeface="Calibri"/>
                <a:cs typeface="Times New Roman"/>
              </a:rPr>
              <a:t>υπ’ αριθμ. </a:t>
            </a:r>
            <a:r>
              <a:rPr lang="el-GR" sz="1300" dirty="0" smtClean="0">
                <a:solidFill>
                  <a:srgbClr val="000000"/>
                </a:solidFill>
                <a:ea typeface="Calibri"/>
                <a:cs typeface="Times New Roman"/>
              </a:rPr>
              <a:t>8/01-02-2011</a:t>
            </a:r>
            <a:endParaRPr lang="el-GR" sz="4400" dirty="0">
              <a:ea typeface="Calibri"/>
              <a:cs typeface="Times New Roman"/>
            </a:endParaRP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157816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mtClean="0"/>
              <a:t>Τρόποι αξιοποίησης υπάρχοντος δυναμικού</a:t>
            </a:r>
            <a:endParaRPr lang="el-GR" dirty="0"/>
          </a:p>
        </p:txBody>
      </p:sp>
      <p:sp>
        <p:nvSpPr>
          <p:cNvPr id="3" name="Θέση περιεχομένου 2"/>
          <p:cNvSpPr>
            <a:spLocks noGrp="1"/>
          </p:cNvSpPr>
          <p:nvPr>
            <p:ph idx="1"/>
          </p:nvPr>
        </p:nvSpPr>
        <p:spPr/>
        <p:txBody>
          <a:bodyPr/>
          <a:lstStyle/>
          <a:p>
            <a:r>
              <a:rPr lang="el-GR" dirty="0" smtClean="0"/>
              <a:t>Μετατροπή των υπαρχουσών ξενοδοχειακών δομών, σε μονάδες με υψηλή αισθητική, ποιοτικές υποδομές και service υψηλής ποιότητας, ώστε ένα εν δυνάμει μειονέκτημα να γίνει στρατηγικό πλεονέκτημα.</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4</a:t>
            </a:fld>
            <a:endParaRPr lang="el-GR" dirty="0"/>
          </a:p>
        </p:txBody>
      </p:sp>
    </p:spTree>
    <p:extLst>
      <p:ext uri="{BB962C8B-B14F-4D97-AF65-F5344CB8AC3E}">
        <p14:creationId xmlns:p14="http://schemas.microsoft.com/office/powerpoint/2010/main" val="2538988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eikones santorini\46442585.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50" r="52714"/>
          <a:stretch/>
        </p:blipFill>
        <p:spPr bwMode="auto">
          <a:xfrm>
            <a:off x="485759" y="1206630"/>
            <a:ext cx="4047666" cy="4814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eikones santorini\46442585.jpg"/>
          <p:cNvPicPr>
            <a:picLocks noChangeAspect="1" noChangeArrowheads="1"/>
          </p:cNvPicPr>
          <p:nvPr/>
        </p:nvPicPr>
        <p:blipFill rotWithShape="1">
          <a:blip r:embed="rId2">
            <a:extLst>
              <a:ext uri="{28A0092B-C50C-407E-A947-70E740481C1C}">
                <a14:useLocalDpi xmlns:a14="http://schemas.microsoft.com/office/drawing/2010/main" val="0"/>
              </a:ext>
            </a:extLst>
          </a:blip>
          <a:srcRect l="52475" t="5" r="1318" b="201"/>
          <a:stretch/>
        </p:blipFill>
        <p:spPr bwMode="auto">
          <a:xfrm>
            <a:off x="4702548" y="1206630"/>
            <a:ext cx="4064132" cy="4806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17195" y="6035615"/>
            <a:ext cx="4979468" cy="400110"/>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j-lt"/>
              </a:rPr>
              <a:t>Κυκλάδες Σέριφος, </a:t>
            </a:r>
            <a:r>
              <a:rPr lang="en-US" sz="2000" dirty="0" smtClean="0">
                <a:solidFill>
                  <a:prstClr val="black"/>
                </a:solidFill>
                <a:latin typeface="+mj-lt"/>
              </a:rPr>
              <a:t>Villa Vagia</a:t>
            </a:r>
            <a:r>
              <a:rPr lang="el-GR" sz="2000" dirty="0" smtClean="0">
                <a:solidFill>
                  <a:prstClr val="black"/>
                </a:solidFill>
                <a:latin typeface="+mj-lt"/>
              </a:rPr>
              <a:t> </a:t>
            </a:r>
            <a:endParaRPr lang="el-GR" sz="2000" dirty="0">
              <a:solidFill>
                <a:prstClr val="black"/>
              </a:solidFill>
              <a:latin typeface="+mj-lt"/>
            </a:endParaRPr>
          </a:p>
        </p:txBody>
      </p:sp>
    </p:spTree>
    <p:extLst>
      <p:ext uri="{BB962C8B-B14F-4D97-AF65-F5344CB8AC3E}">
        <p14:creationId xmlns:p14="http://schemas.microsoft.com/office/powerpoint/2010/main" val="3588501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User\Desktop\eikones santorini\46442686.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6" r="1341"/>
          <a:stretch/>
        </p:blipFill>
        <p:spPr bwMode="auto">
          <a:xfrm>
            <a:off x="468313" y="284800"/>
            <a:ext cx="5389256" cy="3023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Desktop\eikones santorini\4644257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313" y="3496064"/>
            <a:ext cx="5400000" cy="29571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57569" y="5727839"/>
            <a:ext cx="3043647" cy="707886"/>
          </a:xfrm>
          <a:prstGeom prst="rect">
            <a:avLst/>
          </a:prstGeom>
          <a:noFill/>
        </p:spPr>
        <p:txBody>
          <a:bodyPr wrap="square" rtlCol="0">
            <a:spAutoFit/>
          </a:bodyPr>
          <a:lstStyle/>
          <a:p>
            <a:pPr fontAlgn="auto">
              <a:spcBef>
                <a:spcPts val="0"/>
              </a:spcBef>
              <a:spcAft>
                <a:spcPts val="0"/>
              </a:spcAft>
            </a:pPr>
            <a:r>
              <a:rPr lang="el-GR" sz="2000" dirty="0" smtClean="0">
                <a:solidFill>
                  <a:prstClr val="black"/>
                </a:solidFill>
                <a:latin typeface="+mj-lt"/>
              </a:rPr>
              <a:t>Κυκλάδες Σέριφος, </a:t>
            </a:r>
            <a:r>
              <a:rPr lang="en-US" sz="2000" dirty="0" smtClean="0">
                <a:solidFill>
                  <a:prstClr val="black"/>
                </a:solidFill>
                <a:latin typeface="+mj-lt"/>
              </a:rPr>
              <a:t>Villa </a:t>
            </a:r>
            <a:r>
              <a:rPr lang="en-US" sz="2000" dirty="0" smtClean="0">
                <a:solidFill>
                  <a:prstClr val="black"/>
                </a:solidFill>
                <a:latin typeface="+mj-lt"/>
              </a:rPr>
              <a:t>Vagia,  </a:t>
            </a:r>
            <a:r>
              <a:rPr lang="el-GR" sz="2000" dirty="0" smtClean="0">
                <a:solidFill>
                  <a:prstClr val="black"/>
                </a:solidFill>
                <a:latin typeface="+mj-lt"/>
              </a:rPr>
              <a:t>εσωτερικοί </a:t>
            </a:r>
            <a:r>
              <a:rPr lang="el-GR" sz="2000" dirty="0" smtClean="0">
                <a:solidFill>
                  <a:prstClr val="black"/>
                </a:solidFill>
                <a:latin typeface="+mj-lt"/>
              </a:rPr>
              <a:t>χώροι</a:t>
            </a:r>
            <a:endParaRPr lang="el-GR" sz="2000" dirty="0">
              <a:solidFill>
                <a:prstClr val="black"/>
              </a:solidFill>
              <a:latin typeface="+mj-lt"/>
            </a:endParaRPr>
          </a:p>
        </p:txBody>
      </p:sp>
    </p:spTree>
    <p:extLst>
      <p:ext uri="{BB962C8B-B14F-4D97-AF65-F5344CB8AC3E}">
        <p14:creationId xmlns:p14="http://schemas.microsoft.com/office/powerpoint/2010/main" val="124866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Επιμήκυνση τουριστικής περιόδου</a:t>
            </a:r>
            <a:endParaRPr lang="el-GR" dirty="0"/>
          </a:p>
        </p:txBody>
      </p:sp>
      <p:sp>
        <p:nvSpPr>
          <p:cNvPr id="3" name="Θέση περιεχομένου 2"/>
          <p:cNvSpPr>
            <a:spLocks noGrp="1"/>
          </p:cNvSpPr>
          <p:nvPr>
            <p:ph idx="1"/>
          </p:nvPr>
        </p:nvSpPr>
        <p:spPr/>
        <p:txBody>
          <a:bodyPr/>
          <a:lstStyle/>
          <a:p>
            <a:r>
              <a:rPr lang="el-GR" dirty="0" smtClean="0"/>
              <a:t>Επιμήκυνση της τουριστικής περιόδου (η  ξενοδοχειακή πληρότητα του έτους 2006 στο σύνολο της ελληνικής επικράτειας πλησιάζει ή ξεπερνάει το 50% μόνο τους μήνες Ιούνιο, Ιούλιο, Αύγουστο και Σεπτέμβριο, ενώ τους υπόλοιπους μήνες κυμαίνεται από το 25% έως το 44%).</a:t>
            </a:r>
          </a:p>
          <a:p>
            <a:endParaRPr lang="el-GR" dirty="0"/>
          </a:p>
        </p:txBody>
      </p:sp>
    </p:spTree>
    <p:extLst>
      <p:ext uri="{BB962C8B-B14F-4D97-AF65-F5344CB8AC3E}">
        <p14:creationId xmlns:p14="http://schemas.microsoft.com/office/powerpoint/2010/main" val="3601451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ΤΕΙ\SYNEDRIA\ΙΜΙC\eikones santorini\papigko hotel\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3169" y="692696"/>
            <a:ext cx="2610346" cy="17370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ΤΕΙ\SYNEDRIA\ΙΜΙC\eikones santorini\papigko hotel\L40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680866" cy="4019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ΤΕΙ\SYNEDRIA\ΙΜΙC\eikones santorini\129216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429000"/>
            <a:ext cx="5360956" cy="293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9767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148</TotalTime>
  <Words>704</Words>
  <Application>Microsoft Office PowerPoint</Application>
  <PresentationFormat>Προβολή στην οθόνη (4:3)</PresentationFormat>
  <Paragraphs>68</Paragraphs>
  <Slides>19</Slides>
  <Notes>7</Notes>
  <HiddenSlides>0</HiddenSlides>
  <MMClips>0</MMClips>
  <ScaleCrop>false</ScaleCrop>
  <HeadingPairs>
    <vt:vector size="4" baseType="variant">
      <vt:variant>
        <vt:lpstr>Θέμα</vt:lpstr>
      </vt:variant>
      <vt:variant>
        <vt:i4>4</vt:i4>
      </vt:variant>
      <vt:variant>
        <vt:lpstr>Τίτλοι διαφανειών</vt:lpstr>
      </vt:variant>
      <vt:variant>
        <vt:i4>19</vt:i4>
      </vt:variant>
    </vt:vector>
  </HeadingPairs>
  <TitlesOfParts>
    <vt:vector size="23" baseType="lpstr">
      <vt:lpstr>Λιθογραφία - Offset</vt:lpstr>
      <vt:lpstr>Θέμα του Office</vt:lpstr>
      <vt:lpstr>1_Θέμα του Office</vt:lpstr>
      <vt:lpstr>2_Θέμα του Office</vt:lpstr>
      <vt:lpstr>Αρχιτεκτονική εσωτερικών χώρων Χώροι αναψυχής</vt:lpstr>
      <vt:lpstr>Ελληνική ξενοδοχειακή αγορά</vt:lpstr>
      <vt:lpstr>Παρουσίαση του PowerPoint</vt:lpstr>
      <vt:lpstr>Νόμος 3908/2011 και επιδοτήσεις</vt:lpstr>
      <vt:lpstr>Τρόποι αξιοποίησης υπάρχοντος δυναμικού</vt:lpstr>
      <vt:lpstr>Παρουσίαση του PowerPoint</vt:lpstr>
      <vt:lpstr>Παρουσίαση του PowerPoint</vt:lpstr>
      <vt:lpstr>Επιμήκυνση τουριστικής περιόδου</vt:lpstr>
      <vt:lpstr>Παρουσίαση του PowerPoint</vt:lpstr>
      <vt:lpstr>Συνεισφορά επιχειρήσεων διαμονής στην ανάπτυξη 1/3 </vt:lpstr>
      <vt:lpstr>Συνεισφορά επιχειρήσεων διαμονής στην ανάπτυξη 2/3 </vt:lpstr>
      <vt:lpstr>Συνεισφορά επιχειρήσεων διαμονής στην ανάπτυξη 3/3</vt:lpstr>
      <vt:lpstr>Επιλογή πολιτικής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OWNER</dc:creator>
  <cp:lastModifiedBy>natasakar new</cp:lastModifiedBy>
  <cp:revision>24</cp:revision>
  <dcterms:created xsi:type="dcterms:W3CDTF">2014-11-09T10:17:43Z</dcterms:created>
  <dcterms:modified xsi:type="dcterms:W3CDTF">2015-12-28T07:28:25Z</dcterms:modified>
</cp:coreProperties>
</file>