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8"/>
  </p:notesMasterIdLst>
  <p:handoutMasterIdLst>
    <p:handoutMasterId r:id="rId59"/>
  </p:handoutMasterIdLst>
  <p:sldIdLst>
    <p:sldId id="256" r:id="rId3"/>
    <p:sldId id="296" r:id="rId4"/>
    <p:sldId id="297" r:id="rId5"/>
    <p:sldId id="298" r:id="rId6"/>
    <p:sldId id="299" r:id="rId7"/>
    <p:sldId id="300" r:id="rId8"/>
    <p:sldId id="301" r:id="rId9"/>
    <p:sldId id="302" r:id="rId10"/>
    <p:sldId id="303" r:id="rId11"/>
    <p:sldId id="304" r:id="rId12"/>
    <p:sldId id="305" r:id="rId13"/>
    <p:sldId id="307" r:id="rId14"/>
    <p:sldId id="308" r:id="rId15"/>
    <p:sldId id="309" r:id="rId16"/>
    <p:sldId id="310" r:id="rId17"/>
    <p:sldId id="311" r:id="rId18"/>
    <p:sldId id="312" r:id="rId19"/>
    <p:sldId id="306"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5" r:id="rId41"/>
    <p:sldId id="333" r:id="rId42"/>
    <p:sldId id="334" r:id="rId43"/>
    <p:sldId id="336" r:id="rId44"/>
    <p:sldId id="337" r:id="rId45"/>
    <p:sldId id="338" r:id="rId46"/>
    <p:sldId id="340" r:id="rId47"/>
    <p:sldId id="341" r:id="rId48"/>
    <p:sldId id="342" r:id="rId49"/>
    <p:sldId id="343" r:id="rId50"/>
    <p:sldId id="257" r:id="rId51"/>
    <p:sldId id="262" r:id="rId52"/>
    <p:sldId id="264" r:id="rId53"/>
    <p:sldId id="292" r:id="rId54"/>
    <p:sldId id="293" r:id="rId55"/>
    <p:sldId id="294" r:id="rId56"/>
    <p:sldId id="295" r:id="rId57"/>
  </p:sldIdLst>
  <p:sldSz cx="9144000" cy="6858000" type="screen4x3"/>
  <p:notesSz cx="7104063" cy="10234613"/>
  <p:custDataLst>
    <p:tags r:id="rId6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5/8/2015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5/8/2015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53</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54</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043168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016607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730953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5249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12182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93441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286375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93443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63717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178131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68379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2.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Φυσική Οπτική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10</a:t>
            </a:r>
            <a:r>
              <a:rPr lang="el-GR" sz="2800" dirty="0" smtClean="0"/>
              <a:t>:</a:t>
            </a:r>
            <a:r>
              <a:rPr lang="en-US" sz="2800" dirty="0" smtClean="0"/>
              <a:t> Laser</a:t>
            </a:r>
            <a:r>
              <a:rPr lang="el-GR" sz="2800" dirty="0" smtClean="0"/>
              <a:t> (α΄μέρος)</a:t>
            </a:r>
            <a:endParaRPr lang="en-US" sz="2800" dirty="0" smtClean="0"/>
          </a:p>
          <a:p>
            <a:pPr>
              <a:spcBef>
                <a:spcPts val="0"/>
              </a:spcBef>
            </a:pPr>
            <a:r>
              <a:rPr lang="el-GR" sz="2400" dirty="0" smtClean="0"/>
              <a:t>Γεώργιος Μήτσου</a:t>
            </a:r>
            <a:endParaRPr lang="el-GR" sz="2400" dirty="0"/>
          </a:p>
          <a:p>
            <a:pPr>
              <a:spcBef>
                <a:spcPts val="0"/>
              </a:spcBef>
            </a:pPr>
            <a:r>
              <a:rPr lang="el-GR" sz="2400" dirty="0"/>
              <a:t>Τμήμα </a:t>
            </a:r>
            <a:r>
              <a:rPr lang="el-GR" sz="2400" dirty="0" smtClean="0"/>
              <a:t>Οπτικής και Οπτομετρίας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Γενικές ιδιότητες των Laser - σύγκριση με συμβατικές πηγές φωτός </a:t>
            </a:r>
            <a:r>
              <a:rPr lang="el-GR" sz="3600" b="0" dirty="0" smtClean="0"/>
              <a:t>8/15</a:t>
            </a:r>
            <a:r>
              <a:rPr lang="el-GR" dirty="0" smtClean="0"/>
              <a:t> </a:t>
            </a:r>
            <a:endParaRPr lang="el-GR" dirty="0"/>
          </a:p>
        </p:txBody>
      </p:sp>
      <p:sp>
        <p:nvSpPr>
          <p:cNvPr id="3" name="Θέση περιεχομένου 2"/>
          <p:cNvSpPr>
            <a:spLocks noGrp="1"/>
          </p:cNvSpPr>
          <p:nvPr>
            <p:ph idx="1"/>
          </p:nvPr>
        </p:nvSpPr>
        <p:spPr/>
        <p:txBody>
          <a:bodyPr>
            <a:normAutofit fontScale="92500" lnSpcReduction="20000"/>
          </a:bodyPr>
          <a:lstStyle/>
          <a:p>
            <a:pPr hangingPunct="0"/>
            <a:r>
              <a:rPr lang="el-GR" dirty="0"/>
              <a:t>Αναφερόμαστε σε χρονική συμφωνία,  όταν παίρνουμε σημεία,  με σταθερή διαφορά φάσης,  κατά μήκος της διεύθυνσης διάδοσης της φωτεινής δέσμης, ενώ μιλάμε για χωρική συμφωνία όταν παίρνουμε σημεία επάνω στο μέτωπο κύματος της ακτινοβολίας και κάθετα προς τη διεύθυνση διάδοσης της φωτεινής δέσμης. Ποιο αναλυτικά : Όπως θα δούμε και παρακάτω στο μηχανισμό της εξαναγκασμένης εκπομπής ακτινοβολίας που αποτελεί το χαρακτηριστικό της ακτινοβολίας  Laser, έχουμε την εκπομπή ακτινοβολίας υπό μορφή ενός αδιάκοπου κυματοσυρμού μεγάλου μήκους (Σχήμα 2α). Αντίθετα η φωτεινή ακτινοβολία από συμβατικές πηγές οφείλει τη δημιουργία της σ’  έναν άλλο μηχανισμό που ενεργεί αυτόματα: Tην αυθόρμητη εκπομπή ακτινοβολίας.  Όπως θα δούμε και παρακάτω στην αυθόρμητη εκπομπή ακτινοβολίας,  επειδή αυτή γίνεται κατά τυχαίο τρόπο, δημιουργούνται μικρού μήκους και ανεξάρτητοι μεταξύ τους κυματοσυρμοί ενέργειας με τους οποίους και διαδίδεται η ακτινοβολία μιας συμβατικής πηγής φωτός  (Σχήμα 2β).</a:t>
            </a:r>
          </a:p>
          <a:p>
            <a:pPr marL="0" indent="0" hangingPunc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262382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Γενικές ιδιότητες των Laser - σύγκριση με συμβατικές πηγές φωτός </a:t>
            </a:r>
            <a:r>
              <a:rPr lang="el-GR" sz="3600" b="0" dirty="0" smtClean="0"/>
              <a:t>9/15</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5" name="Θέση περιεχομένου 4"/>
          <p:cNvSpPr>
            <a:spLocks noGrp="1"/>
          </p:cNvSpPr>
          <p:nvPr>
            <p:ph idx="1"/>
          </p:nvPr>
        </p:nvSpPr>
        <p:spPr>
          <a:xfrm>
            <a:off x="457200" y="1196752"/>
            <a:ext cx="8229600" cy="3240360"/>
          </a:xfrm>
        </p:spPr>
        <p:txBody>
          <a:bodyPr>
            <a:normAutofit lnSpcReduction="10000"/>
          </a:bodyPr>
          <a:lstStyle/>
          <a:p>
            <a:pPr hangingPunct="0"/>
            <a:r>
              <a:rPr lang="el-GR" dirty="0"/>
              <a:t>Είναι φανερό,  ότι η διαφορά φάσης μεταξύ των σημείων Α και Β στην ακτινοβολία του Laser   θα είναι χρονικά σταθερή  (Σχήμα 2α)  εφ’  όσον αυτά αποτελούν σημεία που βρίσκονται επάνω στον ίδιο κυματοσυρμό.</a:t>
            </a:r>
          </a:p>
          <a:p>
            <a:pPr hangingPunct="0"/>
            <a:r>
              <a:rPr lang="el-GR" dirty="0"/>
              <a:t>Αντίθετα, σε ίση απόσταση,  σημεία Α και Β επάνω σε κύμα που προέρχεται από ακτινοβολία συμβατικής πηγής φωτός,  η διαφορά φάσης διακυμαίνεται τυχαία με το χρόνο αφού τα σημεία αυτά βρίσκονται πρακτικά συνεχώς σε διαφορετικούς κυματοσυρμούς  (Σχήμα 2β).</a:t>
            </a:r>
          </a:p>
          <a:p>
            <a:endParaRPr lang="el-GR"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581128"/>
            <a:ext cx="523875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944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Γενικές ιδιότητες των Laser - σύγκριση με συμβατικές πηγές φωτός </a:t>
            </a:r>
            <a:r>
              <a:rPr lang="el-GR" sz="3600" b="0" dirty="0" smtClean="0"/>
              <a:t>10/15</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3" name="Θέση περιεχομένου 2"/>
          <p:cNvSpPr>
            <a:spLocks noGrp="1"/>
          </p:cNvSpPr>
          <p:nvPr>
            <p:ph idx="1"/>
          </p:nvPr>
        </p:nvSpPr>
        <p:spPr/>
        <p:txBody>
          <a:bodyPr>
            <a:normAutofit lnSpcReduction="10000"/>
          </a:bodyPr>
          <a:lstStyle/>
          <a:p>
            <a:r>
              <a:rPr lang="el-GR" dirty="0"/>
              <a:t>Η μέγιστη απόσταση των σημείων Α και Β στα οποία η συσχέτιση της φάσης διατηρείται, αναφέρεται σαν </a:t>
            </a:r>
            <a:r>
              <a:rPr lang="el-GR" b="1" dirty="0"/>
              <a:t>μήκος συμφωνίας </a:t>
            </a:r>
            <a:r>
              <a:rPr lang="en-US" b="1" dirty="0"/>
              <a:t>l</a:t>
            </a:r>
            <a:r>
              <a:rPr lang="el-GR" b="1" baseline="-25000" dirty="0"/>
              <a:t>c</a:t>
            </a:r>
            <a:r>
              <a:rPr lang="el-GR" dirty="0"/>
              <a:t> (coherence Length) της ακτινοβολίας και αποτελεί ένα μέτρο της χρονικής συμφωνίας. Έτσι βλέπουμε ότι η ακτινοβολία Laser έχει ένα μεγάλο μήκος συμφωνίας σε σχέση με την ακτινοβολία από μία συμβατική πηγή φωτός.  Επίσης από τον τρόπο διάδοσης της ακτινοβολίας,  είναι φανερό ότι ο χρόνος στον οποίο η φάση σε ένα συγκεκριμένο σημείο του κύματος της ακτινοβολίας συμπεριφέρεται ομαλά,  με την λογική δηλαδή της μη τυχαίας διακύμανσης με το χρόνο,  είναι ακριβώς ο χρόνος που χρειάζεται για να περάσει ο κυματοσυρμός το συγκεκριμένο σημείο. Ο χρόνος αυτός είναι γνωστός σαν </a:t>
            </a:r>
            <a:r>
              <a:rPr lang="el-GR" b="1" dirty="0"/>
              <a:t>χρόνος συμφωνίας τ</a:t>
            </a:r>
            <a:r>
              <a:rPr lang="el-GR" b="1" baseline="-25000" dirty="0"/>
              <a:t>c</a:t>
            </a:r>
            <a:r>
              <a:rPr lang="el-GR" b="1" dirty="0"/>
              <a:t> </a:t>
            </a:r>
            <a:r>
              <a:rPr lang="el-GR" dirty="0"/>
              <a:t> (coherence time)  της ακτινοβολίας.  </a:t>
            </a:r>
          </a:p>
          <a:p>
            <a:endParaRPr lang="el-GR" dirty="0"/>
          </a:p>
        </p:txBody>
      </p:sp>
    </p:spTree>
    <p:extLst>
      <p:ext uri="{BB962C8B-B14F-4D97-AF65-F5344CB8AC3E}">
        <p14:creationId xmlns:p14="http://schemas.microsoft.com/office/powerpoint/2010/main" val="2527169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Γενικές ιδιότητες των Laser - σύγκριση με συμβατικές πηγές φωτός </a:t>
            </a:r>
            <a:r>
              <a:rPr lang="el-GR" sz="3600" b="0" dirty="0" smtClean="0"/>
              <a:t>11/15</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3" name="Θέση περιεχομένου 2"/>
          <p:cNvSpPr>
            <a:spLocks noGrp="1"/>
          </p:cNvSpPr>
          <p:nvPr>
            <p:ph idx="1"/>
          </p:nvPr>
        </p:nvSpPr>
        <p:spPr>
          <a:xfrm>
            <a:off x="457200" y="1196752"/>
            <a:ext cx="8229600" cy="1008112"/>
          </a:xfrm>
        </p:spPr>
        <p:txBody>
          <a:bodyPr>
            <a:normAutofit/>
          </a:bodyPr>
          <a:lstStyle/>
          <a:p>
            <a:r>
              <a:rPr lang="el-GR" dirty="0"/>
              <a:t>Μεταξύ του χρόνου συμφωνίας  τ</a:t>
            </a:r>
            <a:r>
              <a:rPr lang="el-GR" baseline="-25000" dirty="0"/>
              <a:t>c</a:t>
            </a:r>
            <a:r>
              <a:rPr lang="el-GR" dirty="0"/>
              <a:t>  και του μήκους συμφωνίας  Ι</a:t>
            </a:r>
            <a:r>
              <a:rPr lang="el-GR" baseline="-25000" dirty="0"/>
              <a:t>c</a:t>
            </a:r>
            <a:r>
              <a:rPr lang="el-GR" dirty="0"/>
              <a:t>  ισχύει η σχέση  :</a:t>
            </a:r>
          </a:p>
          <a:p>
            <a:endParaRPr lang="el-GR" dirty="0"/>
          </a:p>
        </p:txBody>
      </p:sp>
      <p:graphicFrame>
        <p:nvGraphicFramePr>
          <p:cNvPr id="8" name="Πίνακας 7"/>
          <p:cNvGraphicFramePr>
            <a:graphicFrameLocks noGrp="1"/>
          </p:cNvGraphicFramePr>
          <p:nvPr>
            <p:extLst>
              <p:ext uri="{D42A27DB-BD31-4B8C-83A1-F6EECF244321}">
                <p14:modId xmlns:p14="http://schemas.microsoft.com/office/powerpoint/2010/main" val="2190880396"/>
              </p:ext>
            </p:extLst>
          </p:nvPr>
        </p:nvGraphicFramePr>
        <p:xfrm>
          <a:off x="683568" y="2204864"/>
          <a:ext cx="7056784" cy="720080"/>
        </p:xfrm>
        <a:graphic>
          <a:graphicData uri="http://schemas.openxmlformats.org/drawingml/2006/table">
            <a:tbl>
              <a:tblPr firstRow="1" firstCol="1" lastRow="1" lastCol="1" bandRow="1" bandCol="1">
                <a:tableStyleId>{5940675A-B579-460E-94D1-54222C63F5DA}</a:tableStyleId>
              </a:tblPr>
              <a:tblGrid>
                <a:gridCol w="3528392"/>
                <a:gridCol w="3528392"/>
              </a:tblGrid>
              <a:tr h="720080">
                <a:tc>
                  <a:txBody>
                    <a:bodyPr/>
                    <a:lstStyle/>
                    <a:p>
                      <a:pPr hangingPunct="0">
                        <a:spcBef>
                          <a:spcPts val="600"/>
                        </a:spcBef>
                        <a:spcAft>
                          <a:spcPts val="600"/>
                        </a:spcAft>
                      </a:pPr>
                      <a:endParaRPr lang="el-GR" sz="1200" dirty="0">
                        <a:effectLst/>
                        <a:latin typeface="Times New Roman"/>
                        <a:ea typeface="Times New Roman"/>
                      </a:endParaRPr>
                    </a:p>
                  </a:txBody>
                  <a:tcPr marL="68580" marR="68580" marT="0" marB="0" anchor="ctr"/>
                </a:tc>
                <a:tc>
                  <a:txBody>
                    <a:bodyPr/>
                    <a:lstStyle/>
                    <a:p>
                      <a:pPr algn="r" hangingPunct="0">
                        <a:spcBef>
                          <a:spcPts val="600"/>
                        </a:spcBef>
                        <a:spcAft>
                          <a:spcPts val="600"/>
                        </a:spcAft>
                      </a:pPr>
                      <a:r>
                        <a:rPr lang="el-GR" sz="1200" dirty="0">
                          <a:effectLst/>
                        </a:rPr>
                        <a:t>(1)</a:t>
                      </a:r>
                      <a:endParaRPr lang="el-GR" sz="1000" dirty="0">
                        <a:effectLst/>
                        <a:latin typeface="Times New Roman"/>
                        <a:ea typeface="Times New Roman"/>
                      </a:endParaRPr>
                    </a:p>
                  </a:txBody>
                  <a:tcPr marL="68580" marR="68580" marT="0" marB="0" anchor="ctr"/>
                </a:tc>
              </a:tr>
            </a:tbl>
          </a:graphicData>
        </a:graphic>
      </p:graphicFrame>
      <p:graphicFrame>
        <p:nvGraphicFramePr>
          <p:cNvPr id="10" name="Αντικείμενο 9"/>
          <p:cNvGraphicFramePr>
            <a:graphicFrameLocks noChangeAspect="1"/>
          </p:cNvGraphicFramePr>
          <p:nvPr>
            <p:extLst>
              <p:ext uri="{D42A27DB-BD31-4B8C-83A1-F6EECF244321}">
                <p14:modId xmlns:p14="http://schemas.microsoft.com/office/powerpoint/2010/main" val="637991271"/>
              </p:ext>
            </p:extLst>
          </p:nvPr>
        </p:nvGraphicFramePr>
        <p:xfrm>
          <a:off x="1115616" y="2204864"/>
          <a:ext cx="1296144" cy="740654"/>
        </p:xfrm>
        <a:graphic>
          <a:graphicData uri="http://schemas.openxmlformats.org/presentationml/2006/ole">
            <mc:AlternateContent xmlns:mc="http://schemas.openxmlformats.org/markup-compatibility/2006">
              <mc:Choice xmlns:v="urn:schemas-microsoft-com:vml" Requires="v">
                <p:oleObj spid="_x0000_s6156" name="Equation" r:id="rId3" imgW="469696" imgH="393529" progId="Equation.DSMT4">
                  <p:embed/>
                </p:oleObj>
              </mc:Choice>
              <mc:Fallback>
                <p:oleObj name="Equation" r:id="rId3" imgW="469696" imgH="393529" progId="Equation.DSMT4">
                  <p:embed/>
                  <p:pic>
                    <p:nvPicPr>
                      <p:cNvPr id="0" name="Αντικείμενο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204864"/>
                        <a:ext cx="1296144" cy="740654"/>
                      </a:xfrm>
                      <a:prstGeom prst="rect">
                        <a:avLst/>
                      </a:prstGeom>
                      <a:noFill/>
                      <a:ln>
                        <a:noFill/>
                      </a:ln>
                    </p:spPr>
                  </p:pic>
                </p:oleObj>
              </mc:Fallback>
            </mc:AlternateContent>
          </a:graphicData>
        </a:graphic>
      </p:graphicFrame>
      <p:sp>
        <p:nvSpPr>
          <p:cNvPr id="11" name="Ορθογώνιο 10"/>
          <p:cNvSpPr/>
          <p:nvPr/>
        </p:nvSpPr>
        <p:spPr>
          <a:xfrm>
            <a:off x="683568" y="3212976"/>
            <a:ext cx="7776864" cy="1643527"/>
          </a:xfrm>
          <a:prstGeom prst="rect">
            <a:avLst/>
          </a:prstGeom>
        </p:spPr>
        <p:txBody>
          <a:bodyPr wrap="square">
            <a:spAutoFit/>
          </a:bodyPr>
          <a:lstStyle/>
          <a:p>
            <a:pPr marL="342900" indent="-342900">
              <a:spcBef>
                <a:spcPct val="20000"/>
              </a:spcBef>
              <a:buFont typeface="Arial" pitchFamily="34" charset="0"/>
              <a:buChar char="•"/>
            </a:pPr>
            <a:r>
              <a:rPr lang="el-GR" sz="2400" dirty="0">
                <a:latin typeface="+mn-lt"/>
              </a:rPr>
              <a:t>όπου c η ταχύτητα του φωτός.</a:t>
            </a:r>
          </a:p>
          <a:p>
            <a:pPr marL="342900" indent="-342900">
              <a:spcBef>
                <a:spcPct val="20000"/>
              </a:spcBef>
              <a:buFont typeface="Arial" pitchFamily="34" charset="0"/>
              <a:buChar char="•"/>
            </a:pPr>
            <a:r>
              <a:rPr lang="el-GR" sz="2400" dirty="0">
                <a:latin typeface="+mn-lt"/>
              </a:rPr>
              <a:t>Όπως αποδεικνύεται, ο χρόνος και το μήκος συμφωνίας συνδέονται με το φασματικό εύρος συχνότητας  Δν  (Σχήμα 3)  με τη σχέση:</a:t>
            </a:r>
          </a:p>
        </p:txBody>
      </p:sp>
      <p:graphicFrame>
        <p:nvGraphicFramePr>
          <p:cNvPr id="12" name="Πίνακας 11"/>
          <p:cNvGraphicFramePr>
            <a:graphicFrameLocks noGrp="1"/>
          </p:cNvGraphicFramePr>
          <p:nvPr>
            <p:extLst>
              <p:ext uri="{D42A27DB-BD31-4B8C-83A1-F6EECF244321}">
                <p14:modId xmlns:p14="http://schemas.microsoft.com/office/powerpoint/2010/main" val="3646825751"/>
              </p:ext>
            </p:extLst>
          </p:nvPr>
        </p:nvGraphicFramePr>
        <p:xfrm>
          <a:off x="753906" y="5085184"/>
          <a:ext cx="6986446" cy="792088"/>
        </p:xfrm>
        <a:graphic>
          <a:graphicData uri="http://schemas.openxmlformats.org/drawingml/2006/table">
            <a:tbl>
              <a:tblPr firstRow="1" firstCol="1" lastRow="1" lastCol="1" bandRow="1" bandCol="1">
                <a:tableStyleId>{5940675A-B579-460E-94D1-54222C63F5DA}</a:tableStyleId>
              </a:tblPr>
              <a:tblGrid>
                <a:gridCol w="3493223"/>
                <a:gridCol w="3493223"/>
              </a:tblGrid>
              <a:tr h="792088">
                <a:tc>
                  <a:txBody>
                    <a:bodyPr/>
                    <a:lstStyle/>
                    <a:p>
                      <a:pPr hangingPunct="0">
                        <a:spcBef>
                          <a:spcPts val="600"/>
                        </a:spcBef>
                        <a:spcAft>
                          <a:spcPts val="600"/>
                        </a:spcAft>
                      </a:pPr>
                      <a:endParaRPr lang="el-GR" sz="1200" dirty="0">
                        <a:effectLst/>
                        <a:latin typeface="Times New Roman"/>
                        <a:ea typeface="Times New Roman"/>
                      </a:endParaRPr>
                    </a:p>
                  </a:txBody>
                  <a:tcPr marL="68580" marR="68580" marT="0" marB="0" anchor="ctr"/>
                </a:tc>
                <a:tc>
                  <a:txBody>
                    <a:bodyPr/>
                    <a:lstStyle/>
                    <a:p>
                      <a:pPr algn="r" hangingPunct="0">
                        <a:spcBef>
                          <a:spcPts val="600"/>
                        </a:spcBef>
                        <a:spcAft>
                          <a:spcPts val="600"/>
                        </a:spcAft>
                      </a:pPr>
                      <a:r>
                        <a:rPr lang="el-GR" sz="1200" dirty="0">
                          <a:effectLst/>
                        </a:rPr>
                        <a:t>(2)</a:t>
                      </a:r>
                      <a:endParaRPr lang="el-GR" sz="1000" dirty="0">
                        <a:effectLst/>
                        <a:latin typeface="Times New Roman"/>
                        <a:ea typeface="Times New Roman"/>
                      </a:endParaRPr>
                    </a:p>
                  </a:txBody>
                  <a:tcPr marL="68580" marR="68580" marT="0" marB="0" anchor="ctr"/>
                </a:tc>
              </a:tr>
            </a:tbl>
          </a:graphicData>
        </a:graphic>
      </p:graphicFrame>
      <p:graphicFrame>
        <p:nvGraphicFramePr>
          <p:cNvPr id="13" name="Αντικείμενο 12"/>
          <p:cNvGraphicFramePr>
            <a:graphicFrameLocks noChangeAspect="1"/>
          </p:cNvGraphicFramePr>
          <p:nvPr>
            <p:extLst>
              <p:ext uri="{D42A27DB-BD31-4B8C-83A1-F6EECF244321}">
                <p14:modId xmlns:p14="http://schemas.microsoft.com/office/powerpoint/2010/main" val="2083801689"/>
              </p:ext>
            </p:extLst>
          </p:nvPr>
        </p:nvGraphicFramePr>
        <p:xfrm>
          <a:off x="827584" y="5157192"/>
          <a:ext cx="2376264" cy="743874"/>
        </p:xfrm>
        <a:graphic>
          <a:graphicData uri="http://schemas.openxmlformats.org/presentationml/2006/ole">
            <mc:AlternateContent xmlns:mc="http://schemas.openxmlformats.org/markup-compatibility/2006">
              <mc:Choice xmlns:v="urn:schemas-microsoft-com:vml" Requires="v">
                <p:oleObj spid="_x0000_s6157" name="Equation" r:id="rId5" imgW="850531" imgH="393529" progId="Equation.DSMT4">
                  <p:embed/>
                </p:oleObj>
              </mc:Choice>
              <mc:Fallback>
                <p:oleObj name="Equation" r:id="rId5" imgW="850531" imgH="393529"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5157192"/>
                        <a:ext cx="2376264" cy="743874"/>
                      </a:xfrm>
                      <a:prstGeom prst="rect">
                        <a:avLst/>
                      </a:prstGeom>
                      <a:noFill/>
                    </p:spPr>
                  </p:pic>
                </p:oleObj>
              </mc:Fallback>
            </mc:AlternateContent>
          </a:graphicData>
        </a:graphic>
      </p:graphicFrame>
    </p:spTree>
    <p:extLst>
      <p:ext uri="{BB962C8B-B14F-4D97-AF65-F5344CB8AC3E}">
        <p14:creationId xmlns:p14="http://schemas.microsoft.com/office/powerpoint/2010/main" val="3534040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Γενικές ιδιότητες των Laser - σύγκριση με συμβατικές πηγές φωτός </a:t>
            </a:r>
            <a:r>
              <a:rPr lang="el-GR" sz="3600" b="0" dirty="0" smtClean="0"/>
              <a:t>12/15</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3" name="Θέση περιεχομένου 2"/>
          <p:cNvSpPr>
            <a:spLocks noGrp="1"/>
          </p:cNvSpPr>
          <p:nvPr>
            <p:ph idx="1"/>
          </p:nvPr>
        </p:nvSpPr>
        <p:spPr>
          <a:xfrm>
            <a:off x="457200" y="1196752"/>
            <a:ext cx="8229600" cy="3888432"/>
          </a:xfrm>
        </p:spPr>
        <p:txBody>
          <a:bodyPr>
            <a:normAutofit/>
          </a:bodyPr>
          <a:lstStyle/>
          <a:p>
            <a:pPr hangingPunct="0"/>
            <a:r>
              <a:rPr lang="el-GR" dirty="0"/>
              <a:t>Κάθε πηγή φωτός έχει ένα φάσμα συχνοτήτων.  Παρατηρούμε ότι η πηγή αυτή </a:t>
            </a:r>
            <a:r>
              <a:rPr lang="el-GR" dirty="0" smtClean="0"/>
              <a:t>εκπέμπει </a:t>
            </a:r>
            <a:r>
              <a:rPr lang="el-GR" dirty="0"/>
              <a:t>σε ένα συνεχές φάσμα συχνοτήτων,  όμως το χρώμα της είναι αυτό που αντιστοιχεί στη συχνότητα  ν</a:t>
            </a:r>
            <a:r>
              <a:rPr lang="el-GR" baseline="-25000" dirty="0"/>
              <a:t>ο</a:t>
            </a:r>
            <a:r>
              <a:rPr lang="el-GR" dirty="0"/>
              <a:t> στην οποία παρουσιάζεται η μέγιστη ένταση Ι</a:t>
            </a:r>
            <a:r>
              <a:rPr lang="el-GR" baseline="-25000" dirty="0"/>
              <a:t>ο</a:t>
            </a:r>
            <a:r>
              <a:rPr lang="el-GR" dirty="0"/>
              <a:t>. Ονομάζεται </a:t>
            </a:r>
            <a:r>
              <a:rPr lang="el-GR" b="1" dirty="0"/>
              <a:t>εύρος συχνότητας</a:t>
            </a:r>
            <a:r>
              <a:rPr lang="el-GR" dirty="0"/>
              <a:t>  ή F. W. H. M. (από τις Αγγλικές λέξεις full width </a:t>
            </a:r>
            <a:r>
              <a:rPr lang="en-US" dirty="0"/>
              <a:t>at </a:t>
            </a:r>
            <a:r>
              <a:rPr lang="el-GR" dirty="0"/>
              <a:t>hal</a:t>
            </a:r>
            <a:r>
              <a:rPr lang="en-US" dirty="0"/>
              <a:t>f</a:t>
            </a:r>
            <a:r>
              <a:rPr lang="el-GR" dirty="0"/>
              <a:t>  maximum)  το εύρος συχνοτήτων Δν που αντιστοιχεί στο μισό του πλάτους.</a:t>
            </a:r>
          </a:p>
          <a:p>
            <a:pPr hangingPunct="0"/>
            <a:r>
              <a:rPr lang="el-GR" dirty="0"/>
              <a:t>Ας θεωρήσουμε ένα Laser που εύκολα εκπέμπει σε μια συχνότητα με εύρος  Δν = 1 ΜHz.   Αυτό έχει έναν αντίστοιχο χρόνο συμφωνίας:</a:t>
            </a:r>
          </a:p>
          <a:p>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032956925"/>
              </p:ext>
            </p:extLst>
          </p:nvPr>
        </p:nvGraphicFramePr>
        <p:xfrm>
          <a:off x="1331639" y="5229200"/>
          <a:ext cx="4499339" cy="936104"/>
        </p:xfrm>
        <a:graphic>
          <a:graphicData uri="http://schemas.openxmlformats.org/presentationml/2006/ole">
            <mc:AlternateContent xmlns:mc="http://schemas.openxmlformats.org/markup-compatibility/2006">
              <mc:Choice xmlns:v="urn:schemas-microsoft-com:vml" Requires="v">
                <p:oleObj spid="_x0000_s10245" name="Equation" r:id="rId3" imgW="1892160" imgH="393480" progId="Equation.DSMT4">
                  <p:embed/>
                </p:oleObj>
              </mc:Choice>
              <mc:Fallback>
                <p:oleObj name="Equation" r:id="rId3" imgW="1892160" imgH="393480" progId="Equation.DSMT4">
                  <p:embed/>
                  <p:pic>
                    <p:nvPicPr>
                      <p:cNvPr id="0" name=""/>
                      <p:cNvPicPr/>
                      <p:nvPr/>
                    </p:nvPicPr>
                    <p:blipFill>
                      <a:blip r:embed="rId4"/>
                      <a:stretch>
                        <a:fillRect/>
                      </a:stretch>
                    </p:blipFill>
                    <p:spPr>
                      <a:xfrm>
                        <a:off x="1331639" y="5229200"/>
                        <a:ext cx="4499339" cy="936104"/>
                      </a:xfrm>
                      <a:prstGeom prst="rect">
                        <a:avLst/>
                      </a:prstGeom>
                    </p:spPr>
                  </p:pic>
                </p:oleObj>
              </mc:Fallback>
            </mc:AlternateContent>
          </a:graphicData>
        </a:graphic>
      </p:graphicFrame>
    </p:spTree>
    <p:extLst>
      <p:ext uri="{BB962C8B-B14F-4D97-AF65-F5344CB8AC3E}">
        <p14:creationId xmlns:p14="http://schemas.microsoft.com/office/powerpoint/2010/main" val="4272261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Γενικές ιδιότητες των Laser - σύγκριση με συμβατικές πηγές φωτός </a:t>
            </a:r>
            <a:r>
              <a:rPr lang="el-GR" sz="3600" b="0" dirty="0" smtClean="0"/>
              <a:t>13/15</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7092280" cy="204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817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Γενικές ιδιότητες των Laser - σύγκριση με συμβατικές πηγές φωτός </a:t>
            </a:r>
            <a:r>
              <a:rPr lang="el-GR" sz="3600" b="0" dirty="0" smtClean="0"/>
              <a:t>14/15</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3" name="Θέση περιεχομένου 2"/>
          <p:cNvSpPr>
            <a:spLocks noGrp="1"/>
          </p:cNvSpPr>
          <p:nvPr>
            <p:ph idx="1"/>
          </p:nvPr>
        </p:nvSpPr>
        <p:spPr>
          <a:xfrm>
            <a:off x="457200" y="1196752"/>
            <a:ext cx="8229600" cy="576064"/>
          </a:xfrm>
        </p:spPr>
        <p:txBody>
          <a:bodyPr/>
          <a:lstStyle/>
          <a:p>
            <a:r>
              <a:rPr lang="el-GR" dirty="0"/>
              <a:t>Αν ζητήσουμε το αντίστοιχο μήκος συμφωνίας,  θα είναι:</a:t>
            </a:r>
          </a:p>
          <a:p>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582115746"/>
              </p:ext>
            </p:extLst>
          </p:nvPr>
        </p:nvGraphicFramePr>
        <p:xfrm>
          <a:off x="971600" y="1916832"/>
          <a:ext cx="4701426" cy="792088"/>
        </p:xfrm>
        <a:graphic>
          <a:graphicData uri="http://schemas.openxmlformats.org/presentationml/2006/ole">
            <mc:AlternateContent xmlns:mc="http://schemas.openxmlformats.org/markup-compatibility/2006">
              <mc:Choice xmlns:v="urn:schemas-microsoft-com:vml" Requires="v">
                <p:oleObj spid="_x0000_s14340" name="Equation" r:id="rId3" imgW="2336760" imgH="393480" progId="Equation.DSMT4">
                  <p:embed/>
                </p:oleObj>
              </mc:Choice>
              <mc:Fallback>
                <p:oleObj name="Equation" r:id="rId3" imgW="2336760" imgH="393480" progId="Equation.DSMT4">
                  <p:embed/>
                  <p:pic>
                    <p:nvPicPr>
                      <p:cNvPr id="0" name=""/>
                      <p:cNvPicPr/>
                      <p:nvPr/>
                    </p:nvPicPr>
                    <p:blipFill>
                      <a:blip r:embed="rId4"/>
                      <a:stretch>
                        <a:fillRect/>
                      </a:stretch>
                    </p:blipFill>
                    <p:spPr>
                      <a:xfrm>
                        <a:off x="971600" y="1916832"/>
                        <a:ext cx="4701426" cy="792088"/>
                      </a:xfrm>
                      <a:prstGeom prst="rect">
                        <a:avLst/>
                      </a:prstGeom>
                    </p:spPr>
                  </p:pic>
                </p:oleObj>
              </mc:Fallback>
            </mc:AlternateContent>
          </a:graphicData>
        </a:graphic>
      </p:graphicFrame>
      <p:sp>
        <p:nvSpPr>
          <p:cNvPr id="6" name="Ορθογώνιο 5"/>
          <p:cNvSpPr/>
          <p:nvPr/>
        </p:nvSpPr>
        <p:spPr>
          <a:xfrm>
            <a:off x="467544" y="2996952"/>
            <a:ext cx="7992888" cy="3416320"/>
          </a:xfrm>
          <a:prstGeom prst="rect">
            <a:avLst/>
          </a:prstGeom>
        </p:spPr>
        <p:txBody>
          <a:bodyPr wrap="square">
            <a:spAutoFit/>
          </a:bodyPr>
          <a:lstStyle/>
          <a:p>
            <a:pPr marL="342900" indent="-342900">
              <a:spcBef>
                <a:spcPct val="20000"/>
              </a:spcBef>
              <a:buFont typeface="Arial" pitchFamily="34" charset="0"/>
              <a:buChar char="•"/>
            </a:pPr>
            <a:r>
              <a:rPr lang="el-GR" sz="2400" dirty="0">
                <a:latin typeface="+mn-lt"/>
              </a:rPr>
              <a:t>Με άλλα λόγια,  ένας κυματοσυρμός που εκπέμπεται από ένα τέτοιο Laser  έχει μήκος  300 m.  Για να συγκρίνουμε την εικόνα της συμφωνίας που σχηματίσαμε για το Laser  με εκείνη μιας συμβατικής πηγής φωτός,  πρέπει να έχουμε υπ’  όψη ότι ακόμη και στην περίπτωση μιας στενής  (συμβατικής)  μονοχρωματικής πηγής φωτός, το φασματικό εύρος συχνότητας είναι της τάξης του l GHz  (όσο αντιστοιχεί στη λεγόμενη διεύρυνση εξαιτίας του φαινομένου Doppler).</a:t>
            </a:r>
          </a:p>
        </p:txBody>
      </p:sp>
    </p:spTree>
    <p:extLst>
      <p:ext uri="{BB962C8B-B14F-4D97-AF65-F5344CB8AC3E}">
        <p14:creationId xmlns:p14="http://schemas.microsoft.com/office/powerpoint/2010/main" val="3489154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Γενικές ιδιότητες των Laser - σύγκριση με συμβατικές πηγές φωτός </a:t>
            </a:r>
            <a:r>
              <a:rPr lang="el-GR" sz="3600" b="0" dirty="0" smtClean="0"/>
              <a:t>15/15</a:t>
            </a:r>
            <a:r>
              <a:rPr lang="el-GR" dirty="0" smtClean="0"/>
              <a:t> </a:t>
            </a:r>
            <a:endParaRPr lang="el-GR" dirty="0"/>
          </a:p>
        </p:txBody>
      </p:sp>
      <p:sp>
        <p:nvSpPr>
          <p:cNvPr id="3" name="Θέση περιεχομένου 2"/>
          <p:cNvSpPr>
            <a:spLocks noGrp="1"/>
          </p:cNvSpPr>
          <p:nvPr>
            <p:ph idx="1"/>
          </p:nvPr>
        </p:nvSpPr>
        <p:spPr>
          <a:xfrm>
            <a:off x="484348" y="1196752"/>
            <a:ext cx="8229600" cy="864096"/>
          </a:xfrm>
        </p:spPr>
        <p:txBody>
          <a:bodyPr/>
          <a:lstStyle/>
          <a:p>
            <a:r>
              <a:rPr lang="el-GR" dirty="0"/>
              <a:t>Στην περίπτωση αυτή το μήκος και ο χρόνος συμφωνίας είναι: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4110213538"/>
              </p:ext>
            </p:extLst>
          </p:nvPr>
        </p:nvGraphicFramePr>
        <p:xfrm>
          <a:off x="683567" y="2204864"/>
          <a:ext cx="3231069" cy="936104"/>
        </p:xfrm>
        <a:graphic>
          <a:graphicData uri="http://schemas.openxmlformats.org/presentationml/2006/ole">
            <mc:AlternateContent xmlns:mc="http://schemas.openxmlformats.org/markup-compatibility/2006">
              <mc:Choice xmlns:v="urn:schemas-microsoft-com:vml" Requires="v">
                <p:oleObj spid="_x0000_s13319" name="Equation" r:id="rId3" imgW="1358640" imgH="393480" progId="Equation.DSMT4">
                  <p:embed/>
                </p:oleObj>
              </mc:Choice>
              <mc:Fallback>
                <p:oleObj name="Equation" r:id="rId3" imgW="1358640" imgH="393480" progId="Equation.DSMT4">
                  <p:embed/>
                  <p:pic>
                    <p:nvPicPr>
                      <p:cNvPr id="0" name=""/>
                      <p:cNvPicPr/>
                      <p:nvPr/>
                    </p:nvPicPr>
                    <p:blipFill>
                      <a:blip r:embed="rId4"/>
                      <a:stretch>
                        <a:fillRect/>
                      </a:stretch>
                    </p:blipFill>
                    <p:spPr>
                      <a:xfrm>
                        <a:off x="683567" y="2204864"/>
                        <a:ext cx="3231069" cy="936104"/>
                      </a:xfrm>
                      <a:prstGeom prst="rect">
                        <a:avLst/>
                      </a:prstGeom>
                    </p:spPr>
                  </p:pic>
                </p:oleObj>
              </mc:Fallback>
            </mc:AlternateContent>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2547426098"/>
              </p:ext>
            </p:extLst>
          </p:nvPr>
        </p:nvGraphicFramePr>
        <p:xfrm>
          <a:off x="5220072" y="2060848"/>
          <a:ext cx="3096344" cy="1197437"/>
        </p:xfrm>
        <a:graphic>
          <a:graphicData uri="http://schemas.openxmlformats.org/presentationml/2006/ole">
            <mc:AlternateContent xmlns:mc="http://schemas.openxmlformats.org/markup-compatibility/2006">
              <mc:Choice xmlns:v="urn:schemas-microsoft-com:vml" Requires="v">
                <p:oleObj spid="_x0000_s13320" name="Equation" r:id="rId5" imgW="1269720" imgH="393480" progId="Equation.DSMT4">
                  <p:embed/>
                </p:oleObj>
              </mc:Choice>
              <mc:Fallback>
                <p:oleObj name="Equation" r:id="rId5" imgW="1269720" imgH="393480" progId="Equation.DSMT4">
                  <p:embed/>
                  <p:pic>
                    <p:nvPicPr>
                      <p:cNvPr id="0" name=""/>
                      <p:cNvPicPr/>
                      <p:nvPr/>
                    </p:nvPicPr>
                    <p:blipFill>
                      <a:blip r:embed="rId6"/>
                      <a:stretch>
                        <a:fillRect/>
                      </a:stretch>
                    </p:blipFill>
                    <p:spPr>
                      <a:xfrm>
                        <a:off x="5220072" y="2060848"/>
                        <a:ext cx="3096344" cy="1197437"/>
                      </a:xfrm>
                      <a:prstGeom prst="rect">
                        <a:avLst/>
                      </a:prstGeom>
                    </p:spPr>
                  </p:pic>
                </p:oleObj>
              </mc:Fallback>
            </mc:AlternateContent>
          </a:graphicData>
        </a:graphic>
      </p:graphicFrame>
      <p:sp>
        <p:nvSpPr>
          <p:cNvPr id="9" name="Ορθογώνιο 8"/>
          <p:cNvSpPr/>
          <p:nvPr/>
        </p:nvSpPr>
        <p:spPr>
          <a:xfrm>
            <a:off x="4139952" y="2505670"/>
            <a:ext cx="773832" cy="461665"/>
          </a:xfrm>
          <a:prstGeom prst="rect">
            <a:avLst/>
          </a:prstGeom>
        </p:spPr>
        <p:txBody>
          <a:bodyPr wrap="square">
            <a:spAutoFit/>
          </a:bodyPr>
          <a:lstStyle/>
          <a:p>
            <a:pPr>
              <a:spcBef>
                <a:spcPct val="20000"/>
              </a:spcBef>
            </a:pPr>
            <a:r>
              <a:rPr lang="el-GR" sz="2400" dirty="0" smtClean="0">
                <a:latin typeface="+mn-lt"/>
              </a:rPr>
              <a:t>και</a:t>
            </a:r>
            <a:endParaRPr lang="el-GR" sz="2400" dirty="0">
              <a:latin typeface="+mn-lt"/>
            </a:endParaRPr>
          </a:p>
        </p:txBody>
      </p:sp>
      <p:sp>
        <p:nvSpPr>
          <p:cNvPr id="10" name="Ορθογώνιο 9"/>
          <p:cNvSpPr/>
          <p:nvPr/>
        </p:nvSpPr>
        <p:spPr>
          <a:xfrm>
            <a:off x="484348" y="3212976"/>
            <a:ext cx="7632848" cy="3859518"/>
          </a:xfrm>
          <a:prstGeom prst="rect">
            <a:avLst/>
          </a:prstGeom>
        </p:spPr>
        <p:txBody>
          <a:bodyPr wrap="square">
            <a:spAutoFit/>
          </a:bodyPr>
          <a:lstStyle/>
          <a:p>
            <a:pPr marL="342900" indent="-342900">
              <a:spcBef>
                <a:spcPct val="20000"/>
              </a:spcBef>
              <a:buFont typeface="Arial" pitchFamily="34" charset="0"/>
              <a:buChar char="•"/>
            </a:pPr>
            <a:r>
              <a:rPr lang="el-GR" sz="2400" dirty="0">
                <a:latin typeface="+mn-lt"/>
              </a:rPr>
              <a:t>δηλ.  </a:t>
            </a:r>
            <a:r>
              <a:rPr lang="en-US" sz="2400" dirty="0">
                <a:latin typeface="+mn-lt"/>
              </a:rPr>
              <a:t>Ic </a:t>
            </a:r>
            <a:r>
              <a:rPr lang="el-GR" sz="2400" dirty="0">
                <a:latin typeface="+mn-lt"/>
              </a:rPr>
              <a:t> = 30 cm. Παρατηρούμε ότι στην περίπτωση συμβατικής πηγής φωτός το μήκος συμφωνίας είναι μικρότερο κατά τρεις τάξεις από το αντίστοιχο μέγεθος που αναφέρεται στο Laser.  </a:t>
            </a:r>
            <a:endParaRPr lang="el-GR" sz="2400" dirty="0" smtClean="0">
              <a:latin typeface="+mn-lt"/>
            </a:endParaRPr>
          </a:p>
          <a:p>
            <a:pPr marL="342900" indent="-342900">
              <a:spcBef>
                <a:spcPct val="20000"/>
              </a:spcBef>
              <a:buFont typeface="Arial" pitchFamily="34" charset="0"/>
              <a:buChar char="•"/>
            </a:pPr>
            <a:r>
              <a:rPr lang="el-GR" sz="2400" dirty="0">
                <a:latin typeface="+mn-lt"/>
              </a:rPr>
              <a:t>Οι παραπάνω μοναδικές ιδιότητες του Laser, το καθιστούν σπουδαίο εργαλείο σε </a:t>
            </a:r>
            <a:r>
              <a:rPr lang="el-GR" sz="2400" dirty="0" smtClean="0">
                <a:latin typeface="+mn-lt"/>
              </a:rPr>
              <a:t>πάρα </a:t>
            </a:r>
            <a:r>
              <a:rPr lang="el-GR" sz="2400" dirty="0">
                <a:latin typeface="+mn-lt"/>
              </a:rPr>
              <a:t>πολλές εφαρμογές, όχι μόνο σαν πηγή φωτός αλλά και σαν εργαλείο χρήσιμο σε πάρα πολλές περιπτώσεις και σε πολλούς τομείς έρευνας και εφαρμογής. </a:t>
            </a:r>
          </a:p>
          <a:p>
            <a:pPr hangingPunct="0"/>
            <a:endParaRPr lang="el-GR" sz="2400" dirty="0"/>
          </a:p>
        </p:txBody>
      </p:sp>
    </p:spTree>
    <p:extLst>
      <p:ext uri="{BB962C8B-B14F-4D97-AF65-F5344CB8AC3E}">
        <p14:creationId xmlns:p14="http://schemas.microsoft.com/office/powerpoint/2010/main" val="1170051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2.  Απορρόφηση και εκπομπή ακτινοβολίας</a:t>
            </a:r>
          </a:p>
        </p:txBody>
      </p:sp>
      <p:sp>
        <p:nvSpPr>
          <p:cNvPr id="5" name="Θέση περιεχομένου 4"/>
          <p:cNvSpPr>
            <a:spLocks noGrp="1"/>
          </p:cNvSpPr>
          <p:nvPr>
            <p:ph idx="1"/>
          </p:nvPr>
        </p:nvSpPr>
        <p:spPr/>
        <p:txBody>
          <a:bodyPr/>
          <a:lstStyle/>
          <a:p>
            <a:r>
              <a:rPr lang="el-GR" dirty="0"/>
              <a:t>Τα άτομα μπορούν ν’ αλληλεπιδράσουν με το φως με τρεις τρόπους: </a:t>
            </a:r>
            <a:r>
              <a:rPr lang="el-GR" b="1" dirty="0"/>
              <a:t>απορρόφηση</a:t>
            </a:r>
            <a:r>
              <a:rPr lang="el-GR" dirty="0"/>
              <a:t>, </a:t>
            </a:r>
            <a:r>
              <a:rPr lang="el-GR" b="1" dirty="0"/>
              <a:t>αυθόρμητη εκπομπή</a:t>
            </a:r>
            <a:r>
              <a:rPr lang="el-GR" dirty="0"/>
              <a:t>, </a:t>
            </a:r>
            <a:r>
              <a:rPr lang="el-GR" b="1" dirty="0"/>
              <a:t>εξαναγκασμένη εκπομπή</a:t>
            </a:r>
            <a:r>
              <a:rPr lang="el-GR" dirty="0"/>
              <a:t>. </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952515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2.1  Απορρόφηση</a:t>
            </a:r>
          </a:p>
        </p:txBody>
      </p:sp>
      <p:sp>
        <p:nvSpPr>
          <p:cNvPr id="3" name="Θέση περιεχομένου 2"/>
          <p:cNvSpPr>
            <a:spLocks noGrp="1"/>
          </p:cNvSpPr>
          <p:nvPr>
            <p:ph idx="1"/>
          </p:nvPr>
        </p:nvSpPr>
        <p:spPr/>
        <p:txBody>
          <a:bodyPr>
            <a:normAutofit lnSpcReduction="10000"/>
          </a:bodyPr>
          <a:lstStyle/>
          <a:p>
            <a:r>
              <a:rPr lang="el-GR" dirty="0"/>
              <a:t>Ένα άτομο μπορεί ν’ απορροφήσει ένα φωτόνιο και να μεταβεί από μια στάθμη χαμηλότερης ενέργειας Ε</a:t>
            </a:r>
            <a:r>
              <a:rPr lang="el-GR" baseline="-25000" dirty="0"/>
              <a:t>1</a:t>
            </a:r>
            <a:r>
              <a:rPr lang="el-GR" dirty="0"/>
              <a:t> σε στάθμη υψηλότερης ενέργειας Ε</a:t>
            </a:r>
            <a:r>
              <a:rPr lang="el-GR" baseline="-25000" dirty="0"/>
              <a:t>2</a:t>
            </a:r>
            <a:r>
              <a:rPr lang="el-GR" dirty="0"/>
              <a:t> όπως φαίνεται στο Σχήμα 4α. Αυτό μπορεί να γίνει αν η ενέργεια που θα προσλάβει το άτομο κατά την αλληλεπίδρασή του με το φωτόνιο είναι </a:t>
            </a:r>
          </a:p>
          <a:p>
            <a:pPr marL="0" indent="0">
              <a:buNone/>
            </a:pPr>
            <a:endParaRPr lang="el-GR" dirty="0"/>
          </a:p>
          <a:p>
            <a:pPr marL="0" indent="0">
              <a:buNone/>
            </a:pPr>
            <a:endParaRPr lang="el-GR" dirty="0"/>
          </a:p>
          <a:p>
            <a:r>
              <a:rPr lang="el-GR" dirty="0"/>
              <a:t>όπου </a:t>
            </a:r>
            <a:r>
              <a:rPr lang="en-US" dirty="0"/>
              <a:t>h</a:t>
            </a:r>
            <a:r>
              <a:rPr lang="el-GR" dirty="0"/>
              <a:t> είναι η σταθερά του </a:t>
            </a:r>
            <a:r>
              <a:rPr lang="en-US" dirty="0"/>
              <a:t>Plank</a:t>
            </a:r>
            <a:r>
              <a:rPr lang="el-GR" dirty="0"/>
              <a:t> και ν η συχνότητα του φωτονίου. </a:t>
            </a:r>
          </a:p>
          <a:p>
            <a:r>
              <a:rPr lang="el-GR" dirty="0"/>
              <a:t>Από την παραπάνω σχέση παρατηρούμε ότι το φωτόνιο θα πρέπει να έχει κατάλληλη συχνότητα ή μήκος κύματος για να προσδώσει στο άτομο την ενέργεια που χρειάζεται ώστε να διεγερθεί σε υψηλότερη ενεργειακή στάθμη. Αυτή η διαδικασία καλείται </a:t>
            </a:r>
            <a:r>
              <a:rPr lang="el-GR" b="1" dirty="0"/>
              <a:t>εξαναγκασμένη απορρόφηση</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614325243"/>
              </p:ext>
            </p:extLst>
          </p:nvPr>
        </p:nvGraphicFramePr>
        <p:xfrm>
          <a:off x="755576" y="3140968"/>
          <a:ext cx="7488832" cy="504056"/>
        </p:xfrm>
        <a:graphic>
          <a:graphicData uri="http://schemas.openxmlformats.org/drawingml/2006/table">
            <a:tbl>
              <a:tblPr firstRow="1" firstCol="1" lastRow="1" lastCol="1" bandRow="1" bandCol="1">
                <a:tableStyleId>{5940675A-B579-460E-94D1-54222C63F5DA}</a:tableStyleId>
              </a:tblPr>
              <a:tblGrid>
                <a:gridCol w="3744416"/>
                <a:gridCol w="3744416"/>
              </a:tblGrid>
              <a:tr h="504056">
                <a:tc>
                  <a:txBody>
                    <a:bodyPr/>
                    <a:lstStyle/>
                    <a:p>
                      <a:pPr algn="just" fontAlgn="auto" hangingPunct="1">
                        <a:spcAft>
                          <a:spcPts val="0"/>
                        </a:spcAft>
                      </a:pPr>
                      <a:r>
                        <a:rPr lang="el-GR" sz="1800" dirty="0">
                          <a:effectLst/>
                        </a:rPr>
                        <a:t>ΔΕ = Ε</a:t>
                      </a:r>
                      <a:r>
                        <a:rPr lang="el-GR" sz="1800" baseline="-25000" dirty="0">
                          <a:effectLst/>
                        </a:rPr>
                        <a:t>2 </a:t>
                      </a:r>
                      <a:r>
                        <a:rPr lang="el-GR" sz="1800" dirty="0">
                          <a:effectLst/>
                        </a:rPr>
                        <a:t>– Ε</a:t>
                      </a:r>
                      <a:r>
                        <a:rPr lang="el-GR" sz="1800" baseline="-25000" dirty="0">
                          <a:effectLst/>
                        </a:rPr>
                        <a:t>1</a:t>
                      </a:r>
                      <a:r>
                        <a:rPr lang="el-GR" sz="1800" dirty="0">
                          <a:effectLst/>
                        </a:rPr>
                        <a:t> = </a:t>
                      </a:r>
                      <a:r>
                        <a:rPr lang="en-US" sz="1800" dirty="0">
                          <a:effectLst/>
                        </a:rPr>
                        <a:t>h</a:t>
                      </a:r>
                      <a:r>
                        <a:rPr lang="el-GR" sz="1800" dirty="0">
                          <a:effectLst/>
                        </a:rPr>
                        <a:t>ν </a:t>
                      </a:r>
                      <a:endParaRPr lang="el-GR" sz="1800" dirty="0">
                        <a:effectLst/>
                        <a:latin typeface="Times New Roman"/>
                        <a:ea typeface="Times New Roman"/>
                      </a:endParaRPr>
                    </a:p>
                  </a:txBody>
                  <a:tcPr marL="68580" marR="68580" marT="0" marB="0"/>
                </a:tc>
                <a:tc>
                  <a:txBody>
                    <a:bodyPr/>
                    <a:lstStyle/>
                    <a:p>
                      <a:pPr algn="r" fontAlgn="auto" hangingPunct="1">
                        <a:spcAft>
                          <a:spcPts val="0"/>
                        </a:spcAft>
                      </a:pPr>
                      <a:r>
                        <a:rPr lang="el-GR" sz="1200" dirty="0">
                          <a:effectLst/>
                        </a:rPr>
                        <a:t>(3)</a:t>
                      </a:r>
                      <a:endParaRPr lang="el-GR" sz="10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426691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3600" dirty="0" smtClean="0">
                <a:solidFill>
                  <a:srgbClr val="004A82"/>
                </a:solidFill>
              </a:rPr>
              <a:t>Α. ΘΕΩΡΙΑ</a:t>
            </a:r>
            <a:endParaRPr lang="el-GR" sz="3600"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610556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2.2  Αυθόρμητη </a:t>
            </a:r>
            <a:r>
              <a:rPr lang="el-GR" dirty="0" smtClean="0"/>
              <a:t>εκπομπή </a:t>
            </a:r>
            <a:r>
              <a:rPr lang="el-GR" sz="3600" b="0" dirty="0" smtClean="0"/>
              <a:t>1/2</a:t>
            </a:r>
            <a:endParaRPr lang="el-GR" sz="3600" b="0" dirty="0"/>
          </a:p>
        </p:txBody>
      </p:sp>
      <p:sp>
        <p:nvSpPr>
          <p:cNvPr id="3" name="Θέση περιεχομένου 2"/>
          <p:cNvSpPr>
            <a:spLocks noGrp="1"/>
          </p:cNvSpPr>
          <p:nvPr>
            <p:ph idx="1"/>
          </p:nvPr>
        </p:nvSpPr>
        <p:spPr/>
        <p:txBody>
          <a:bodyPr/>
          <a:lstStyle/>
          <a:p>
            <a:r>
              <a:rPr lang="el-GR" dirty="0"/>
              <a:t>Το άτομο δεν θα παραμείνει σ’ αυτή την κατάσταση (κατάσταση διέγερσης), αλλά θα επανέλθει μετά από κάποιο χρονικό διάστημα στην προηγούμενη. Αυτή είναι η διαδικασία αποδιέγερσης, που συνοδεύεται από την </a:t>
            </a:r>
            <a:r>
              <a:rPr lang="el-GR" b="1" dirty="0"/>
              <a:t>αυθόρμητη εκπομπή</a:t>
            </a:r>
            <a:r>
              <a:rPr lang="el-GR" dirty="0"/>
              <a:t> (σε τυχαία διεύθυνση) ενός φωτονίου συχνότητας </a:t>
            </a:r>
            <a:endParaRPr lang="el-GR" dirty="0" smtClean="0"/>
          </a:p>
          <a:p>
            <a:endParaRPr lang="el-GR" dirty="0"/>
          </a:p>
          <a:p>
            <a:endParaRPr lang="el-GR" dirty="0" smtClean="0"/>
          </a:p>
          <a:p>
            <a:r>
              <a:rPr lang="el-GR" dirty="0" smtClean="0"/>
              <a:t>ή </a:t>
            </a:r>
            <a:r>
              <a:rPr lang="el-GR" dirty="0"/>
              <a:t>μήκους κύματος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901530718"/>
              </p:ext>
            </p:extLst>
          </p:nvPr>
        </p:nvGraphicFramePr>
        <p:xfrm>
          <a:off x="1475656" y="3573016"/>
          <a:ext cx="6480720" cy="432048"/>
        </p:xfrm>
        <a:graphic>
          <a:graphicData uri="http://schemas.openxmlformats.org/drawingml/2006/table">
            <a:tbl>
              <a:tblPr firstRow="1" firstCol="1" lastRow="1" lastCol="1" bandRow="1" bandCol="1">
                <a:tableStyleId>{5940675A-B579-460E-94D1-54222C63F5DA}</a:tableStyleId>
              </a:tblPr>
              <a:tblGrid>
                <a:gridCol w="3240360"/>
                <a:gridCol w="3240360"/>
              </a:tblGrid>
              <a:tr h="432048">
                <a:tc>
                  <a:txBody>
                    <a:bodyPr/>
                    <a:lstStyle/>
                    <a:p>
                      <a:pPr algn="just" fontAlgn="auto" hangingPunct="1">
                        <a:spcAft>
                          <a:spcPts val="0"/>
                        </a:spcAft>
                      </a:pPr>
                      <a:r>
                        <a:rPr lang="el-GR" sz="1800" dirty="0">
                          <a:effectLst/>
                        </a:rPr>
                        <a:t>ν = ΔΕ/</a:t>
                      </a:r>
                      <a:r>
                        <a:rPr lang="en-US" sz="1800" dirty="0">
                          <a:effectLst/>
                        </a:rPr>
                        <a:t>h</a:t>
                      </a:r>
                      <a:r>
                        <a:rPr lang="el-GR" sz="1800" dirty="0">
                          <a:effectLst/>
                        </a:rPr>
                        <a:t> </a:t>
                      </a:r>
                      <a:endParaRPr lang="el-GR" sz="1800" dirty="0">
                        <a:effectLst/>
                        <a:latin typeface="Times New Roman"/>
                        <a:ea typeface="Times New Roman"/>
                      </a:endParaRPr>
                    </a:p>
                  </a:txBody>
                  <a:tcPr marL="68580" marR="68580" marT="0" marB="0"/>
                </a:tc>
                <a:tc>
                  <a:txBody>
                    <a:bodyPr/>
                    <a:lstStyle/>
                    <a:p>
                      <a:pPr algn="r" fontAlgn="auto" hangingPunct="1">
                        <a:spcAft>
                          <a:spcPts val="0"/>
                        </a:spcAft>
                      </a:pPr>
                      <a:r>
                        <a:rPr lang="el-GR" sz="1200" dirty="0">
                          <a:effectLst/>
                        </a:rPr>
                        <a:t>(4)</a:t>
                      </a:r>
                      <a:endParaRPr lang="el-GR" sz="1000" dirty="0">
                        <a:effectLst/>
                        <a:latin typeface="Times New Roman"/>
                        <a:ea typeface="Times New Roman"/>
                      </a:endParaRPr>
                    </a:p>
                  </a:txBody>
                  <a:tcPr marL="68580" marR="68580" marT="0" marB="0" anchor="ctr"/>
                </a:tc>
              </a:tr>
            </a:tbl>
          </a:graphicData>
        </a:graphic>
      </p:graphicFrame>
      <p:graphicFrame>
        <p:nvGraphicFramePr>
          <p:cNvPr id="6" name="Πίνακας 5"/>
          <p:cNvGraphicFramePr>
            <a:graphicFrameLocks noGrp="1"/>
          </p:cNvGraphicFramePr>
          <p:nvPr>
            <p:extLst>
              <p:ext uri="{D42A27DB-BD31-4B8C-83A1-F6EECF244321}">
                <p14:modId xmlns:p14="http://schemas.microsoft.com/office/powerpoint/2010/main" val="3371524022"/>
              </p:ext>
            </p:extLst>
          </p:nvPr>
        </p:nvGraphicFramePr>
        <p:xfrm>
          <a:off x="1403648" y="5085184"/>
          <a:ext cx="6552728" cy="576064"/>
        </p:xfrm>
        <a:graphic>
          <a:graphicData uri="http://schemas.openxmlformats.org/drawingml/2006/table">
            <a:tbl>
              <a:tblPr firstRow="1" firstCol="1" lastRow="1" lastCol="1" bandRow="1" bandCol="1">
                <a:tableStyleId>{5940675A-B579-460E-94D1-54222C63F5DA}</a:tableStyleId>
              </a:tblPr>
              <a:tblGrid>
                <a:gridCol w="3276364"/>
                <a:gridCol w="3276364"/>
              </a:tblGrid>
              <a:tr h="576064">
                <a:tc>
                  <a:txBody>
                    <a:bodyPr/>
                    <a:lstStyle/>
                    <a:p>
                      <a:pPr algn="just" fontAlgn="auto" hangingPunct="1">
                        <a:spcAft>
                          <a:spcPts val="0"/>
                        </a:spcAft>
                      </a:pPr>
                      <a:r>
                        <a:rPr lang="el-GR" sz="1800" dirty="0">
                          <a:effectLst/>
                        </a:rPr>
                        <a:t>λ = </a:t>
                      </a:r>
                      <a:r>
                        <a:rPr lang="en-US" sz="1800" dirty="0">
                          <a:effectLst/>
                        </a:rPr>
                        <a:t>hc/</a:t>
                      </a:r>
                      <a:r>
                        <a:rPr lang="el-GR" sz="1800" dirty="0">
                          <a:effectLst/>
                        </a:rPr>
                        <a:t>ΔΕ</a:t>
                      </a:r>
                      <a:endParaRPr lang="el-GR" sz="1800" dirty="0">
                        <a:effectLst/>
                        <a:latin typeface="Times New Roman"/>
                        <a:ea typeface="Times New Roman"/>
                      </a:endParaRPr>
                    </a:p>
                  </a:txBody>
                  <a:tcPr marL="68580" marR="68580" marT="0" marB="0"/>
                </a:tc>
                <a:tc>
                  <a:txBody>
                    <a:bodyPr/>
                    <a:lstStyle/>
                    <a:p>
                      <a:pPr algn="r" fontAlgn="auto" hangingPunct="1">
                        <a:spcAft>
                          <a:spcPts val="0"/>
                        </a:spcAft>
                      </a:pPr>
                      <a:r>
                        <a:rPr lang="el-GR" sz="1200" dirty="0">
                          <a:effectLst/>
                        </a:rPr>
                        <a:t>(5)</a:t>
                      </a:r>
                      <a:endParaRPr lang="el-GR" sz="10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150868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2.2  Αυθόρμητη </a:t>
            </a:r>
            <a:r>
              <a:rPr lang="el-GR" dirty="0" smtClean="0"/>
              <a:t>εκπομπή</a:t>
            </a:r>
            <a:r>
              <a:rPr lang="en-US" dirty="0" smtClean="0"/>
              <a:t> </a:t>
            </a:r>
            <a:r>
              <a:rPr lang="en-US" sz="3600" b="0" dirty="0" smtClean="0"/>
              <a:t>2</a:t>
            </a:r>
            <a:r>
              <a:rPr lang="el-GR" sz="36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357" y="1340768"/>
            <a:ext cx="755737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Ορθογώνιο 7"/>
          <p:cNvSpPr/>
          <p:nvPr/>
        </p:nvSpPr>
        <p:spPr>
          <a:xfrm>
            <a:off x="251520" y="5805264"/>
            <a:ext cx="8280920" cy="461665"/>
          </a:xfrm>
          <a:prstGeom prst="rect">
            <a:avLst/>
          </a:prstGeom>
        </p:spPr>
        <p:txBody>
          <a:bodyPr wrap="square">
            <a:spAutoFit/>
          </a:bodyPr>
          <a:lstStyle/>
          <a:p>
            <a:pPr fontAlgn="auto" hangingPunct="1"/>
            <a:r>
              <a:rPr lang="el-GR" sz="2400" dirty="0">
                <a:latin typeface="+mn-lt"/>
              </a:rPr>
              <a:t>Στο Σχήμα 4β παρατηρούμε τη διαδικασία της αποδιέγερσης.</a:t>
            </a:r>
          </a:p>
        </p:txBody>
      </p:sp>
    </p:spTree>
    <p:extLst>
      <p:ext uri="{BB962C8B-B14F-4D97-AF65-F5344CB8AC3E}">
        <p14:creationId xmlns:p14="http://schemas.microsoft.com/office/powerpoint/2010/main" val="2470310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2.3  Εξαναγκασμένη </a:t>
            </a:r>
            <a:r>
              <a:rPr lang="el-GR" dirty="0" smtClean="0"/>
              <a:t>εκπομπή</a:t>
            </a:r>
            <a:r>
              <a:rPr lang="en-US" dirty="0" smtClean="0"/>
              <a:t> </a:t>
            </a:r>
            <a:r>
              <a:rPr lang="el-GR" sz="3600" b="0" dirty="0"/>
              <a:t>1/2</a:t>
            </a:r>
            <a:endParaRPr lang="el-GR" dirty="0"/>
          </a:p>
        </p:txBody>
      </p:sp>
      <p:sp>
        <p:nvSpPr>
          <p:cNvPr id="3" name="Θέση περιεχομένου 2"/>
          <p:cNvSpPr>
            <a:spLocks noGrp="1"/>
          </p:cNvSpPr>
          <p:nvPr>
            <p:ph idx="1"/>
          </p:nvPr>
        </p:nvSpPr>
        <p:spPr/>
        <p:txBody>
          <a:bodyPr/>
          <a:lstStyle/>
          <a:p>
            <a:r>
              <a:rPr lang="el-GR" dirty="0"/>
              <a:t>Κατά την εξαναγκασμένη εκπομπή, ένα προσπίπτων φωτόνιο ενέργειας </a:t>
            </a:r>
            <a:r>
              <a:rPr lang="en-US" dirty="0"/>
              <a:t>h</a:t>
            </a:r>
            <a:r>
              <a:rPr lang="el-GR" dirty="0"/>
              <a:t>ν = Ε</a:t>
            </a:r>
            <a:r>
              <a:rPr lang="el-GR" baseline="-25000" dirty="0"/>
              <a:t>2 </a:t>
            </a:r>
            <a:r>
              <a:rPr lang="el-GR" dirty="0"/>
              <a:t>– Ε</a:t>
            </a:r>
            <a:r>
              <a:rPr lang="el-GR" baseline="-25000" dirty="0"/>
              <a:t>1 </a:t>
            </a:r>
            <a:r>
              <a:rPr lang="el-GR" dirty="0"/>
              <a:t>προκαλεί αποδιέγερση του ατόμου (από την Ε</a:t>
            </a:r>
            <a:r>
              <a:rPr lang="el-GR" baseline="-25000" dirty="0"/>
              <a:t>2 </a:t>
            </a:r>
            <a:r>
              <a:rPr lang="el-GR" dirty="0"/>
              <a:t>στην Ε</a:t>
            </a:r>
            <a:r>
              <a:rPr lang="el-GR" baseline="-25000" dirty="0"/>
              <a:t>1</a:t>
            </a:r>
            <a:r>
              <a:rPr lang="el-GR" dirty="0"/>
              <a:t>). Από την αποδιέγερση αυτή του ατόμου παράγεται ένα ακόμη φωτόνιο ενέργειας Ε</a:t>
            </a:r>
            <a:r>
              <a:rPr lang="el-GR" baseline="-25000" dirty="0"/>
              <a:t>2 </a:t>
            </a:r>
            <a:r>
              <a:rPr lang="el-GR" dirty="0"/>
              <a:t>– Ε</a:t>
            </a:r>
            <a:r>
              <a:rPr lang="el-GR" baseline="-25000" dirty="0"/>
              <a:t>1</a:t>
            </a:r>
            <a:r>
              <a:rPr lang="el-GR" dirty="0"/>
              <a:t>, έτσι που τελικά έχουμε ταυτόχρονη εκπομπή δυο φωτονίων. Η εκπεμπόμενη ακτινοβολία παρουσιάζει την ίδια φάση με την προσπίπτουσα, έχει την ίδια φορά διεύθυνσης καθώς και το ίδιο μήκος κύματος όπως φαίνεται στο Σχήμα 4γ.</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83967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2.3  Εξαναγκασμένη </a:t>
            </a:r>
            <a:r>
              <a:rPr lang="el-GR" dirty="0" smtClean="0"/>
              <a:t>εκπομπή</a:t>
            </a:r>
            <a:r>
              <a:rPr lang="en-US" dirty="0" smtClean="0"/>
              <a:t> </a:t>
            </a:r>
            <a:r>
              <a:rPr lang="en-US" sz="3600" b="0" dirty="0" smtClean="0"/>
              <a:t>2</a:t>
            </a:r>
            <a:r>
              <a:rPr lang="el-GR" sz="3600" b="0" dirty="0" smtClean="0"/>
              <a:t>/2</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Η εξαναγκασμένη εκπομπή είναι η διαδικασία που εξασφαλίζει οπτική ενίσχυση στα περισσότερα </a:t>
            </a:r>
            <a:r>
              <a:rPr lang="en-US" dirty="0"/>
              <a:t>Lasers</a:t>
            </a:r>
            <a:r>
              <a:rPr lang="el-GR" dirty="0"/>
              <a:t>, επειδή ακριβώς ένα προσπίπτων φωτόνιο προκαλεί την εκπομπή δυο φωτονίων που βρίσκονται στην ίδια φάση. Πως όμως μπορούμε πρακτικά να δημιουργήσουμε μια διάταξη οπτικής ενίσχυσης που να βασίζεται στο παραπάνω φαινόμενο; Από το Σχήμα 4γ</a:t>
            </a:r>
            <a:r>
              <a:rPr lang="el-GR" b="1" dirty="0"/>
              <a:t> </a:t>
            </a:r>
            <a:r>
              <a:rPr lang="el-GR" dirty="0"/>
              <a:t>είναι φανερό ότι για να υπάρξει εξαναγκασμένη εκπομπή, θα πρέπει το προσπίπτων φωτόνιο να μην απορροφηθεί από άλλο άτομο στη στάθμη Ε</a:t>
            </a:r>
            <a:r>
              <a:rPr lang="el-GR" baseline="-25000" dirty="0"/>
              <a:t>1</a:t>
            </a:r>
            <a:r>
              <a:rPr lang="el-GR" dirty="0"/>
              <a:t>. Όταν θεωρούμε μια σειρά από άτομα που παίρνουν μέρος στη διαδικασία ενίσχυσης του φωτός, θα πρέπει να έχουμε εξασφαλίσει την παρουσία των περισσότερων από αυτά στη στάθμη Ε</a:t>
            </a:r>
            <a:r>
              <a:rPr lang="el-GR" baseline="-25000" dirty="0"/>
              <a:t>2</a:t>
            </a:r>
            <a:r>
              <a:rPr lang="el-GR" dirty="0"/>
              <a:t>. Σε αντίθετη περίπτωση το προσπίπτων φωτόνιο θ’ απορροφηθεί από τα άτομα της στάθμης Ε</a:t>
            </a:r>
            <a:r>
              <a:rPr lang="el-GR" baseline="-25000" dirty="0"/>
              <a:t>1</a:t>
            </a:r>
            <a:r>
              <a:rPr lang="el-GR" dirty="0"/>
              <a:t>. Το φαινόμενο όπου τα άτομα της στάθμης Ε</a:t>
            </a:r>
            <a:r>
              <a:rPr lang="el-GR" baseline="-25000" dirty="0"/>
              <a:t>2 </a:t>
            </a:r>
            <a:r>
              <a:rPr lang="el-GR" dirty="0"/>
              <a:t>είναι περισσότερα από τα άτομα της στάθμης Ε</a:t>
            </a:r>
            <a:r>
              <a:rPr lang="el-GR" baseline="-25000" dirty="0"/>
              <a:t>1</a:t>
            </a:r>
            <a:r>
              <a:rPr lang="el-GR" dirty="0"/>
              <a:t>, καλείται </a:t>
            </a:r>
            <a:r>
              <a:rPr lang="el-GR" b="1" dirty="0"/>
              <a:t>αντιστροφή πληθυσμών</a:t>
            </a:r>
            <a:r>
              <a:rPr lang="el-GR" dirty="0"/>
              <a:t>. Είναι φανερό ότι με δυο μόνο ενεργειακές στάθμες δεν μπορούμε να έχουμε πληθυσμό ατόμων στη στάθμη Ε</a:t>
            </a:r>
            <a:r>
              <a:rPr lang="el-GR" baseline="-25000" dirty="0"/>
              <a:t>2 </a:t>
            </a:r>
            <a:r>
              <a:rPr lang="el-GR" dirty="0"/>
              <a:t>μεγαλύτερο από αυτόν της στάθμης Ε</a:t>
            </a:r>
            <a:r>
              <a:rPr lang="el-GR" baseline="-25000" dirty="0"/>
              <a:t>1</a:t>
            </a:r>
            <a:r>
              <a:rPr lang="el-GR" dirty="0"/>
              <a:t>, γιατί σε κατάσταση θερμοδυναμικής ισορροπίας η προσπίπτουσα φωτεινή ακτινοβολία (ροή φωτονίων) θα προκαλέσει τόσες διεγέρσεις, όσες και εξαναγκασμένες αποδιεγέρσεις.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299340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3.  Βασικές αρχές λειτουργίας </a:t>
            </a:r>
            <a:r>
              <a:rPr lang="el-GR" dirty="0" smtClean="0"/>
              <a:t>Laser</a:t>
            </a:r>
            <a:r>
              <a:rPr lang="en-US" dirty="0" smtClean="0"/>
              <a:t> </a:t>
            </a:r>
            <a:r>
              <a:rPr lang="en-US" sz="3600" b="0" dirty="0" smtClean="0"/>
              <a:t>1/6</a:t>
            </a:r>
            <a:endParaRPr lang="el-GR" sz="3600" b="0" dirty="0"/>
          </a:p>
        </p:txBody>
      </p:sp>
      <p:sp>
        <p:nvSpPr>
          <p:cNvPr id="3" name="Θέση περιεχομένου 2"/>
          <p:cNvSpPr>
            <a:spLocks noGrp="1"/>
          </p:cNvSpPr>
          <p:nvPr>
            <p:ph idx="1"/>
          </p:nvPr>
        </p:nvSpPr>
        <p:spPr/>
        <p:txBody>
          <a:bodyPr>
            <a:normAutofit/>
          </a:bodyPr>
          <a:lstStyle/>
          <a:p>
            <a:r>
              <a:rPr lang="el-GR" dirty="0"/>
              <a:t>Παρά το γεγονός ότι υπάρχουν πολλοί τύποι  Laser,  καθένας εκ των οποίων έχει δικά του χαρακτηριστικά και κατασκευαστικές λεπτομέρειες, εν τούτοις είναι δυνατόν να υποδειχθούν ορισμένες βασικές αρχές στη λειτουργία τους  που είναι κοινές για όλους τους τύπους.  Έτσι η μελέτη όλων των τύπων Laser  δείχνει ότι σε κάθε ένα από αυτά μπορούμε να διακρίνουμε τα εξής τμήματα (Σχήμα 5): </a:t>
            </a:r>
          </a:p>
          <a:p>
            <a:pPr lvl="0" hangingPunct="0"/>
            <a:r>
              <a:rPr lang="el-GR" b="1" dirty="0"/>
              <a:t>το ενεργό υλικό</a:t>
            </a:r>
            <a:endParaRPr lang="el-GR" dirty="0"/>
          </a:p>
          <a:p>
            <a:pPr lvl="0" hangingPunct="0"/>
            <a:r>
              <a:rPr lang="el-GR" b="1" dirty="0"/>
              <a:t>το οπτικό αντηχείο( ή κοιλότητα συντονισμού) και</a:t>
            </a:r>
            <a:endParaRPr lang="el-GR" dirty="0"/>
          </a:p>
          <a:p>
            <a:pPr lvl="0" hangingPunct="0"/>
            <a:r>
              <a:rPr lang="el-GR" b="1" dirty="0"/>
              <a:t>το τμήμα της διαδικασίας άντλησης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881619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3.  Βασικές αρχές λειτουργίας </a:t>
            </a:r>
            <a:r>
              <a:rPr lang="el-GR" dirty="0" smtClean="0"/>
              <a:t>Laser</a:t>
            </a:r>
            <a:r>
              <a:rPr lang="en-US" dirty="0" smtClean="0"/>
              <a:t> </a:t>
            </a:r>
            <a:r>
              <a:rPr lang="en-US" sz="3600" b="0" dirty="0" smtClean="0"/>
              <a:t>2</a:t>
            </a:r>
            <a:r>
              <a:rPr lang="en-US" sz="3600" b="0" dirty="0" smtClean="0"/>
              <a:t>/6</a:t>
            </a:r>
            <a:endParaRPr lang="el-GR" sz="3600" dirty="0"/>
          </a:p>
        </p:txBody>
      </p:sp>
      <p:sp>
        <p:nvSpPr>
          <p:cNvPr id="3" name="Θέση περιεχομένου 2"/>
          <p:cNvSpPr>
            <a:spLocks noGrp="1"/>
          </p:cNvSpPr>
          <p:nvPr>
            <p:ph idx="1"/>
          </p:nvPr>
        </p:nvSpPr>
        <p:spPr/>
        <p:txBody>
          <a:bodyPr>
            <a:normAutofit fontScale="92500" lnSpcReduction="10000"/>
          </a:bodyPr>
          <a:lstStyle/>
          <a:p>
            <a:r>
              <a:rPr lang="el-GR" dirty="0"/>
              <a:t>To </a:t>
            </a:r>
            <a:r>
              <a:rPr lang="el-GR" b="1" dirty="0"/>
              <a:t>ενεργό υλικό</a:t>
            </a:r>
            <a:r>
              <a:rPr lang="el-GR" dirty="0"/>
              <a:t>,  είναι το υλικό που παρέχει τις στάθμες ενέργειάς του για μεταπτώσεις ηλεκτρονίων που οδηγούν σε δράση Laser.  Το υλικό αυτό δρα σαν ένας ενισχυτής στην οπτική ακτινοβολία που περνάει δια μέσω αυτού.  Η ακτινοβολία αυτή εγκλωβίζεται στο λεγόμενο  </a:t>
            </a:r>
            <a:r>
              <a:rPr lang="el-GR" b="1" dirty="0"/>
              <a:t>οπτικό αντηχείο</a:t>
            </a:r>
            <a:r>
              <a:rPr lang="el-GR" dirty="0"/>
              <a:t> (ή κοιλότητα συντονισμού), το οποίο αποτελείται από δύο καθρέπτες. Κατ’ αυτό τον τρόπο δημιουργείται το φαινόμενο της ανάδρασης  (feedback) στην παραγόμενη οπτική ακτινοβολία,  έτσι ώστε το Laser  να λειτουργεί σε μια αυτοσυντηρούμενη ταλάντωση. Τέλος,  με τη λεγόμενη </a:t>
            </a:r>
            <a:r>
              <a:rPr lang="el-GR" b="1" dirty="0"/>
              <a:t>διαδικασία άντλησης</a:t>
            </a:r>
            <a:r>
              <a:rPr lang="el-GR" dirty="0"/>
              <a:t>  είναι δυνατόν να μεταφέρεται ενέργεια μέσα στα άτομα του ενεργού υλικού,  έτσι ώστε να διατηρείται μια συντηρούμενη ταλάντωση μέσα στο οπτικό αντηχείο παρά την ύπαρξη απωλειών της οπτικής ενέργειας εξ αιτίας είτε της (σκόπιμης) χρήσιμης απώλειας εξόδου, είτε εξ’ αιτίας (ανεπιθύμητων) παρασιτικών απωλειών που οφείλονται στην ίδια την κατασκευή του Laser.</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52349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3.  Βασικές αρχές λειτουργίας </a:t>
            </a:r>
            <a:r>
              <a:rPr lang="el-GR" dirty="0" smtClean="0"/>
              <a:t>Laser</a:t>
            </a:r>
            <a:r>
              <a:rPr lang="en-US" dirty="0" smtClean="0"/>
              <a:t> </a:t>
            </a:r>
            <a:r>
              <a:rPr lang="en-US" sz="3600" b="0" dirty="0" smtClean="0"/>
              <a:t>3</a:t>
            </a:r>
            <a:r>
              <a:rPr lang="en-US" sz="3600" b="0" dirty="0" smtClean="0"/>
              <a:t>/6</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6984776" cy="341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813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3.  Βασικές αρχές λειτουργίας </a:t>
            </a:r>
            <a:r>
              <a:rPr lang="el-GR" dirty="0" smtClean="0"/>
              <a:t>Laser</a:t>
            </a:r>
            <a:r>
              <a:rPr lang="en-US" dirty="0" smtClean="0"/>
              <a:t> </a:t>
            </a:r>
            <a:r>
              <a:rPr lang="en-US" sz="3600" b="0" dirty="0" smtClean="0"/>
              <a:t>4</a:t>
            </a:r>
            <a:r>
              <a:rPr lang="en-US" sz="3600" b="0" dirty="0" smtClean="0"/>
              <a:t>/6</a:t>
            </a:r>
            <a:endParaRPr lang="el-GR" sz="3600" dirty="0"/>
          </a:p>
        </p:txBody>
      </p:sp>
      <p:sp>
        <p:nvSpPr>
          <p:cNvPr id="3" name="Θέση περιεχομένου 2"/>
          <p:cNvSpPr>
            <a:spLocks noGrp="1"/>
          </p:cNvSpPr>
          <p:nvPr>
            <p:ph idx="1"/>
          </p:nvPr>
        </p:nvSpPr>
        <p:spPr/>
        <p:txBody>
          <a:bodyPr>
            <a:normAutofit fontScale="85000" lnSpcReduction="10000"/>
          </a:bodyPr>
          <a:lstStyle/>
          <a:p>
            <a:r>
              <a:rPr lang="el-GR" dirty="0"/>
              <a:t>Στο διάγραμμα του Σχήματος 5 έχουμε το ενεργό υλικό ανάμεσα σε δύο καθρέπτες  Α και Β που αποτελούν το οπτικό αντηχείο. Μία οπτική ακτινοβολία που διαδίδεται από το σημείο 1 στο σημείο 2 βγαίνει κατά πολύ ενισχυμένη από το ενεργό υλικό.  Τούτο γίνεται διότι το ενεργό υλικό διοχετεύει την ενέργεια που δέχεται με τη διαδικασία άντλησης στο πεδίο της ακτινοβολίας που σχηματίζεται. Στη συνέχεια η ακτινοβολία διαδίδεται από το σημείο 2 στο σημείο 3 επάνω στον καθρέπτη Α. Ο καθρέπτης Α είναι κατασκευασμένος κατά τέτοιο τρόπο ώστε μόνο ένα μικρό κλάσμα της ακτινοβολίας που πέφτει επάνω του να είναι δυνατόν να περάσει δια μέσω αυτού.  Η ακτινοβολία αυτή αποτελεί τη χρήσιμη ακτινοβολία εξόδου του Laser. Η ακτινοβολία που παραμένει ανακλάται και επιστρέφει στο οπτικό αντηχείο (από το σημείο 3 στο 4). Κατ’ αυτόν τον τρόπο, η ακτινοβολία ενισχύεται ξανά με το πέρασμά της δια μέσου του ενεργού υλικού από το σημείο 4 στο σημείο 5, οπότε προσπίπτοντας στον καθρέπτη Β ανακλάται ολόκληρη και επιστρέφει ξανά ακολουθώντας την ίδια διαδρομή. Ο καθρέπτης Β είναι κατασκευασμένος (σε αντίθεση με τον καθρέπτη Α)  ώστε να έχει ανακλαστικότητα ίση με 100%.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424857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3.  Βασικές αρχές λειτουργίας </a:t>
            </a:r>
            <a:r>
              <a:rPr lang="el-GR" dirty="0" smtClean="0"/>
              <a:t>Laser</a:t>
            </a:r>
            <a:r>
              <a:rPr lang="en-US" dirty="0" smtClean="0"/>
              <a:t> </a:t>
            </a:r>
            <a:r>
              <a:rPr lang="en-US" sz="3600" b="0" dirty="0" smtClean="0"/>
              <a:t>5</a:t>
            </a:r>
            <a:r>
              <a:rPr lang="en-US" sz="3600" b="0" dirty="0" smtClean="0"/>
              <a:t>/6</a:t>
            </a:r>
            <a:endParaRPr lang="el-GR" sz="3600" dirty="0"/>
          </a:p>
        </p:txBody>
      </p:sp>
      <p:sp>
        <p:nvSpPr>
          <p:cNvPr id="3" name="Θέση περιεχομένου 2"/>
          <p:cNvSpPr>
            <a:spLocks noGrp="1"/>
          </p:cNvSpPr>
          <p:nvPr>
            <p:ph idx="1"/>
          </p:nvPr>
        </p:nvSpPr>
        <p:spPr/>
        <p:txBody>
          <a:bodyPr>
            <a:normAutofit fontScale="92500"/>
          </a:bodyPr>
          <a:lstStyle/>
          <a:p>
            <a:pPr hangingPunct="0"/>
            <a:r>
              <a:rPr lang="el-GR" dirty="0"/>
              <a:t>Είναι σαφές ότι σε μια κλειστή διαδρομή μέσα στο οπτικό αντηχείο, η ακτινοβολία που παραμείνει μέσα σ’ αυτό, θα πρέπει να έχει ενέργεια αρκετή ώστε να καλύψει αφ’ ενός την ενέργεια εξόδου, αφ’ ετέρου την ενέργεια που χάνεται από τη λειτουργία του όλου συστήματος (παρασιτικές απώλειες δηλ. απώλειες κατά την διέλευση της ακτινοβολίας δια μέσου του ενεργού υλικού).  Όταν συμβαίνει αυτό, το σύστημα είναι αυτοσυντηρούμενο και είναι δυνατόν να εκπέμπεται συνεχώς ακτινοβολία εξόδου.</a:t>
            </a:r>
          </a:p>
          <a:p>
            <a:pPr hangingPunct="0"/>
            <a:r>
              <a:rPr lang="el-GR" dirty="0"/>
              <a:t>Εάν η ενίσχυση που μπορεί να επιτευχθεί από το ενεργό υλικό (που είναι γνωστή σαν </a:t>
            </a:r>
            <a:r>
              <a:rPr lang="el-GR" b="1" dirty="0"/>
              <a:t>οπτική απολαβή</a:t>
            </a:r>
            <a:r>
              <a:rPr lang="el-GR" dirty="0"/>
              <a:t>) είναι πολύ μικρή ώστε να μη καλύπτει τις απώλειες, τότε το Laser δεν μπορεί να διατηρήσει την κατάσταση ταλάντωσης της ακτινοβολίας μέσα στο οπτικό αντηχείο και επομένως δεν μπορεί να λειτουργεί.  Στην περίπτωση αυτή είναι όπως λέμε,  κάτω από το κατώφλι λειτουργίας.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885604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3.  Βασικές αρχές λειτουργίας </a:t>
            </a:r>
            <a:r>
              <a:rPr lang="el-GR" dirty="0" smtClean="0"/>
              <a:t>Laser</a:t>
            </a:r>
            <a:r>
              <a:rPr lang="en-US" dirty="0" smtClean="0"/>
              <a:t> </a:t>
            </a:r>
            <a:r>
              <a:rPr lang="en-US" sz="3600" b="0" dirty="0" smtClean="0"/>
              <a:t>6</a:t>
            </a:r>
            <a:r>
              <a:rPr lang="en-US" sz="3600" b="0" dirty="0" smtClean="0"/>
              <a:t>/6</a:t>
            </a:r>
            <a:endParaRPr lang="el-GR" sz="3600" dirty="0"/>
          </a:p>
        </p:txBody>
      </p:sp>
      <p:sp>
        <p:nvSpPr>
          <p:cNvPr id="3" name="Θέση περιεχομένου 2"/>
          <p:cNvSpPr>
            <a:spLocks noGrp="1"/>
          </p:cNvSpPr>
          <p:nvPr>
            <p:ph idx="1"/>
          </p:nvPr>
        </p:nvSpPr>
        <p:spPr/>
        <p:txBody>
          <a:bodyPr>
            <a:normAutofit fontScale="92500" lnSpcReduction="10000"/>
          </a:bodyPr>
          <a:lstStyle/>
          <a:p>
            <a:r>
              <a:rPr lang="el-GR" dirty="0"/>
              <a:t>Από την άλλη μεριά, εάν η οπτική απολαβή υπερβαίνει τις απώλειες, η ακτινοβολία μέσα στο οπτικό αντηχείο αυξάνει με το πέρασμά της από το ενεργό υλικό με συνέπεια η ωφέλιμη ισχύς εξόδου της ακτινοβολίας ν’ αυξάνει με το χρόνο. Αυτό όμως δεν μπορεί να συνεχίζεται επί πολύ γιατί με την αύξηση της ακτινοβολίας στο ενεργό υλικό προοδευτικά ελαττώνεται εξ αιτίας φαινομένων κορεσμού,  μέχρι το Laser  να φθάσει σ’ ένα σημείο λειτουργίας όπου η (κορεσμένη) απολαβή να είναι ακριβώς ίση με τις συνολικές απώλειες του οπτικού αντηχείου. Υπ’ αυτές τις συνθήκες το Laser εργάζεται σε μια κατάσταση ισορροπίας και η ισχύς εξόδου διατηρεί σταθερή τιμή.  Ο κορεσμός στη λειτουργία του Laser είναι ακριβώς η κατάσταση εκείνη στην οποία ο ρυθμός παραγωγής ενέργειας για οπτική ακτινοβολία είναι ίσος με το ρυθμό της ενέργειας που εισέρχεται στο σύστημα του Laser με τη διαδικασία της άντλησης.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715179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296144"/>
          </a:xfrm>
        </p:spPr>
        <p:txBody>
          <a:bodyPr>
            <a:noAutofit/>
          </a:bodyPr>
          <a:lstStyle/>
          <a:p>
            <a:r>
              <a:rPr lang="el-GR" sz="3600" dirty="0" smtClean="0"/>
              <a:t>1</a:t>
            </a:r>
            <a:r>
              <a:rPr lang="el-GR" sz="3600" dirty="0"/>
              <a:t>.  Γενικές ιδιότητες των Laser - σύγκριση με συμβατικές πηγές </a:t>
            </a:r>
            <a:r>
              <a:rPr lang="el-GR" sz="3600" dirty="0" smtClean="0"/>
              <a:t>φωτός </a:t>
            </a:r>
            <a:r>
              <a:rPr lang="el-GR" sz="3200" b="0" dirty="0" smtClean="0"/>
              <a:t>1/15</a:t>
            </a:r>
            <a:r>
              <a:rPr lang="el-GR" sz="3600" dirty="0" smtClean="0"/>
              <a:t> </a:t>
            </a:r>
            <a:endParaRPr lang="el-GR" sz="3600" dirty="0"/>
          </a:p>
        </p:txBody>
      </p:sp>
      <p:sp>
        <p:nvSpPr>
          <p:cNvPr id="3" name="Θέση περιεχομένου 2"/>
          <p:cNvSpPr>
            <a:spLocks noGrp="1"/>
          </p:cNvSpPr>
          <p:nvPr>
            <p:ph idx="1"/>
          </p:nvPr>
        </p:nvSpPr>
        <p:spPr>
          <a:xfrm>
            <a:off x="395536" y="1628800"/>
            <a:ext cx="8229600" cy="5040560"/>
          </a:xfrm>
        </p:spPr>
        <p:txBody>
          <a:bodyPr>
            <a:normAutofit fontScale="92500" lnSpcReduction="10000"/>
          </a:bodyPr>
          <a:lstStyle/>
          <a:p>
            <a:pPr hangingPunct="0"/>
            <a:r>
              <a:rPr lang="el-GR" dirty="0"/>
              <a:t>Η λέξη LASER προέρχεται από τα αρχικά (στην Αγγλική γλώσσα) των λέξεων Light  Amplification by Stinulated Emission of Radiation, που σημαίνουν ενίσχυση φωτός με εξαναγκασμένη εκπομπή ακτινοβολίας.</a:t>
            </a:r>
          </a:p>
          <a:p>
            <a:pPr hangingPunct="0"/>
            <a:r>
              <a:rPr lang="el-GR" dirty="0"/>
              <a:t>Ήδη από το 1917 ο Albert Einstein είχε δείξει τη δυνατότητα ύπαρξης της λεγόμενης εξαναγκασμένης εκπομπής ακτινοβολίας στην οποία στηρίζεται η λειτουργία των Laser, αλλά μόλις το 1960 ο Τ. Η. Maiman πέτυχε πρώτος τη λειτουργία Laser Ρουμπινίου. Ενώ η αυστηρή ανάλυση της Φυσικής του Laser είναι αρκετά δύσκολη, η βασική αρχή λειτουργίας και η κατασκευή του είναι σχετικά εύκολη και αυτός είναι ο λόγος που δημιουργεί την απορία γιατί καθυστέρησε στο ξεκίνημά της η εφεύρεση του Laser. Πάντως η ανάπτυξη των Laser από το 1960 και πέρα υπήρξε εκπληκτικά ραγδαία,  ενώ σήμερα παρουσιάζονται νέες εφαρμογές των Laser σχεδόν καθημερινά.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117580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hangingPunct="0"/>
            <a:r>
              <a:rPr lang="el-GR" sz="3200" dirty="0"/>
              <a:t>4. Χωρικά χαρακτηριστικά της δέσμης </a:t>
            </a:r>
            <a:r>
              <a:rPr lang="en-US" sz="3200" dirty="0" smtClean="0"/>
              <a:t>Laser</a:t>
            </a:r>
            <a:r>
              <a:rPr lang="el-GR" sz="3200" dirty="0" smtClean="0"/>
              <a:t/>
            </a:r>
            <a:br>
              <a:rPr lang="el-GR" sz="3200" dirty="0" smtClean="0"/>
            </a:br>
            <a:r>
              <a:rPr lang="el-GR" sz="3200" dirty="0"/>
              <a:t>4.1  Προφίλ – ακτίνα της </a:t>
            </a:r>
            <a:r>
              <a:rPr lang="el-GR" sz="3200" dirty="0" smtClean="0"/>
              <a:t>δέσμης</a:t>
            </a:r>
            <a:r>
              <a:rPr lang="en-US" sz="3200" dirty="0" smtClean="0"/>
              <a:t> </a:t>
            </a:r>
            <a:r>
              <a:rPr lang="en-US"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dirty="0"/>
              <a:t>Το προφίλ (δηλαδή η κατανομή της έντασης της ακτινοβολίας) που παρουσιάζει μια τομή της δέσμης ενός </a:t>
            </a:r>
            <a:r>
              <a:rPr lang="en-US" dirty="0"/>
              <a:t>Laser </a:t>
            </a:r>
            <a:r>
              <a:rPr lang="el-GR" dirty="0"/>
              <a:t>φαίνεται στο Σχήμα 6. Παρατηρούμε ότι η ένταση μειώνεται βαθμιαία όσο αυξάνει η ακτίνα. Αυτό πρακτικά σημαίνει ότι είναι ανέφικτο να προσδιορίσουμε επακριβώς την ακτίνα της στο όριο μηδενικής έντασης. Συμβατικά ορίζουμε ως ακτίνα </a:t>
            </a:r>
            <a:r>
              <a:rPr lang="en-US" dirty="0"/>
              <a:t>w</a:t>
            </a:r>
            <a:r>
              <a:rPr lang="el-GR" dirty="0"/>
              <a:t> της δέσμης την απόσταση από το κέντρο της δέσμης (</a:t>
            </a:r>
            <a:r>
              <a:rPr lang="en-US" dirty="0"/>
              <a:t>I</a:t>
            </a:r>
            <a:r>
              <a:rPr lang="en-US" baseline="-25000" dirty="0"/>
              <a:t>max</a:t>
            </a:r>
            <a:r>
              <a:rPr lang="el-GR" dirty="0"/>
              <a:t>) μέχρι το σημείο που η ένταση της ακτινοβολίας μειώνεται στο 1/</a:t>
            </a:r>
            <a:r>
              <a:rPr lang="en-US" dirty="0"/>
              <a:t>e</a:t>
            </a:r>
            <a:r>
              <a:rPr lang="el-GR" baseline="30000" dirty="0"/>
              <a:t>2 </a:t>
            </a:r>
            <a:r>
              <a:rPr lang="el-GR" dirty="0"/>
              <a:t> της </a:t>
            </a:r>
            <a:r>
              <a:rPr lang="en-US" dirty="0"/>
              <a:t>I</a:t>
            </a:r>
            <a:r>
              <a:rPr lang="en-US" baseline="-25000" dirty="0"/>
              <a:t>max </a:t>
            </a:r>
            <a:r>
              <a:rPr lang="el-GR" dirty="0"/>
              <a:t>ή 0.135</a:t>
            </a:r>
            <a:r>
              <a:rPr lang="en-US" dirty="0"/>
              <a:t>I</a:t>
            </a:r>
            <a:r>
              <a:rPr lang="en-US" baseline="-25000" dirty="0"/>
              <a:t>max</a:t>
            </a:r>
            <a:r>
              <a:rPr lang="el-GR" dirty="0"/>
              <a:t>. Να σημειωθεί ότι περίπου το 94 %  της ενέργειας της δέσμης είναι συγκεντρωμένο εντός της περιοχής που ορίζει η ακτίνα </a:t>
            </a:r>
            <a:r>
              <a:rPr lang="en-US" dirty="0"/>
              <a:t>w</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079237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hangingPunct="0"/>
            <a:r>
              <a:rPr lang="el-GR" sz="3200" dirty="0"/>
              <a:t>4. Χωρικά χαρακτηριστικά της δέσμης </a:t>
            </a:r>
            <a:r>
              <a:rPr lang="en-US" sz="3200" dirty="0" smtClean="0"/>
              <a:t>Laser</a:t>
            </a:r>
            <a:r>
              <a:rPr lang="el-GR" sz="3200" dirty="0" smtClean="0"/>
              <a:t/>
            </a:r>
            <a:br>
              <a:rPr lang="el-GR" sz="3200" dirty="0" smtClean="0"/>
            </a:br>
            <a:r>
              <a:rPr lang="el-GR" sz="3200" dirty="0"/>
              <a:t>4.1  Προφίλ – ακτίνα της </a:t>
            </a:r>
            <a:r>
              <a:rPr lang="el-GR" sz="3200" dirty="0" smtClean="0"/>
              <a:t>δέσμης</a:t>
            </a:r>
            <a:r>
              <a:rPr lang="en-US" sz="3200" dirty="0" smtClean="0"/>
              <a:t> </a:t>
            </a:r>
            <a:r>
              <a:rPr lang="en-US" sz="3000" b="0" dirty="0" smtClean="0"/>
              <a:t>2/2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776636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6058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hangingPunct="0"/>
            <a:r>
              <a:rPr lang="el-GR" sz="3600" dirty="0"/>
              <a:t>4.2  Απόκλιση της </a:t>
            </a:r>
            <a:r>
              <a:rPr lang="el-GR" sz="3600" dirty="0" smtClean="0"/>
              <a:t>δέσμης</a:t>
            </a:r>
            <a:r>
              <a:rPr lang="en-US" sz="3600" dirty="0" smtClean="0"/>
              <a:t> </a:t>
            </a:r>
            <a:r>
              <a:rPr lang="en-US" sz="3200" b="0" dirty="0" smtClean="0"/>
              <a:t>1/3</a:t>
            </a:r>
            <a:r>
              <a:rPr lang="el-GR" sz="3600" dirty="0" smtClean="0"/>
              <a:t> </a:t>
            </a:r>
            <a:endParaRPr lang="el-GR" sz="3600" dirty="0"/>
          </a:p>
        </p:txBody>
      </p:sp>
      <p:sp>
        <p:nvSpPr>
          <p:cNvPr id="3" name="Θέση περιεχομένου 2"/>
          <p:cNvSpPr>
            <a:spLocks noGrp="1"/>
          </p:cNvSpPr>
          <p:nvPr>
            <p:ph idx="1"/>
          </p:nvPr>
        </p:nvSpPr>
        <p:spPr/>
        <p:txBody>
          <a:bodyPr>
            <a:normAutofit/>
          </a:bodyPr>
          <a:lstStyle/>
          <a:p>
            <a:pPr hangingPunct="0"/>
            <a:r>
              <a:rPr lang="el-GR" dirty="0"/>
              <a:t>Το φως που εκπέμπεται από ένα </a:t>
            </a:r>
            <a:r>
              <a:rPr lang="en-US" dirty="0"/>
              <a:t>Laser </a:t>
            </a:r>
            <a:r>
              <a:rPr lang="el-GR" dirty="0"/>
              <a:t>είναι περιορισμένο σε μια στενή δέσμη, η οποία σταδιακά διευρύνεται (αποκλίνει) καθώς απομακρύνεται από την έξοδο του </a:t>
            </a:r>
            <a:r>
              <a:rPr lang="en-US" dirty="0"/>
              <a:t>Laser</a:t>
            </a:r>
            <a:r>
              <a:rPr lang="el-GR" dirty="0"/>
              <a:t>. Το διάγραμμα του  Σχήματος 7 δείχνει την απόκλιση μιας δέσμης που παρουσιάζει κυκλική τομή.</a:t>
            </a:r>
          </a:p>
          <a:p>
            <a:pPr hangingPunct="0"/>
            <a:r>
              <a:rPr lang="el-GR" dirty="0"/>
              <a:t> Αν θεωρήσουμε ως </a:t>
            </a:r>
            <a:r>
              <a:rPr lang="en-US" dirty="0"/>
              <a:t>d</a:t>
            </a:r>
            <a:r>
              <a:rPr lang="en-US" baseline="-25000" dirty="0"/>
              <a:t>o </a:t>
            </a:r>
            <a:r>
              <a:rPr lang="el-GR" dirty="0"/>
              <a:t>τη διάμετρο της δέσμης κατά</a:t>
            </a:r>
            <a:r>
              <a:rPr lang="el-GR" baseline="-25000" dirty="0"/>
              <a:t> </a:t>
            </a:r>
            <a:r>
              <a:rPr lang="el-GR" dirty="0"/>
              <a:t>την έξοδό της από το </a:t>
            </a:r>
            <a:r>
              <a:rPr lang="en-US" dirty="0"/>
              <a:t>Laser </a:t>
            </a:r>
            <a:r>
              <a:rPr lang="el-GR" dirty="0"/>
              <a:t>και </a:t>
            </a:r>
            <a:r>
              <a:rPr lang="en-US" dirty="0"/>
              <a:t>d </a:t>
            </a:r>
            <a:r>
              <a:rPr lang="el-GR" dirty="0"/>
              <a:t>σε απόσταση </a:t>
            </a:r>
            <a:r>
              <a:rPr lang="en-US" dirty="0"/>
              <a:t>L</a:t>
            </a:r>
            <a:r>
              <a:rPr lang="el-GR" dirty="0"/>
              <a:t> (Σχήμα 7), τότε </a:t>
            </a:r>
            <a:r>
              <a:rPr lang="el-GR" b="1" dirty="0"/>
              <a:t>η γωνία απόκλισης της δέσμης που είναι α</a:t>
            </a:r>
            <a:r>
              <a:rPr lang="el-GR" dirty="0"/>
              <a:t> υπολογίζεται από τη γεωμετρία του Σχήματος </a:t>
            </a:r>
            <a:r>
              <a:rPr lang="el-GR" dirty="0" smtClean="0"/>
              <a:t>7</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712077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hangingPunct="0"/>
            <a:r>
              <a:rPr lang="el-GR" sz="3600" dirty="0"/>
              <a:t>4.2  Απόκλιση της </a:t>
            </a:r>
            <a:r>
              <a:rPr lang="el-GR" sz="3600" dirty="0" smtClean="0"/>
              <a:t>δέσμης</a:t>
            </a:r>
            <a:r>
              <a:rPr lang="en-US" sz="3600" dirty="0" smtClean="0"/>
              <a:t> </a:t>
            </a:r>
            <a:r>
              <a:rPr lang="en-US" sz="3200" b="0" dirty="0" smtClean="0"/>
              <a:t>2</a:t>
            </a:r>
            <a:r>
              <a:rPr lang="en-US" sz="3200" b="0" dirty="0" smtClean="0"/>
              <a:t>/3</a:t>
            </a:r>
            <a:r>
              <a:rPr lang="el-GR" sz="3600" dirty="0" smtClean="0"/>
              <a:t> </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3"/>
            <a:ext cx="7632848" cy="253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733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hangingPunct="0"/>
            <a:r>
              <a:rPr lang="el-GR" sz="3600" dirty="0"/>
              <a:t>4.2  Απόκλιση της </a:t>
            </a:r>
            <a:r>
              <a:rPr lang="el-GR" sz="3600" dirty="0" smtClean="0"/>
              <a:t>δέσμης</a:t>
            </a:r>
            <a:r>
              <a:rPr lang="en-US" sz="3600" dirty="0" smtClean="0"/>
              <a:t> </a:t>
            </a:r>
            <a:r>
              <a:rPr lang="en-US" sz="3200" b="0" dirty="0" smtClean="0"/>
              <a:t>3</a:t>
            </a:r>
            <a:r>
              <a:rPr lang="en-US" sz="3200" b="0" dirty="0" smtClean="0"/>
              <a:t>/3</a:t>
            </a:r>
            <a:r>
              <a:rPr lang="el-GR" sz="3600" dirty="0" smtClean="0"/>
              <a:t> </a:t>
            </a:r>
            <a:endParaRPr lang="el-GR" sz="3600" dirty="0"/>
          </a:p>
        </p:txBody>
      </p:sp>
      <p:sp>
        <p:nvSpPr>
          <p:cNvPr id="3" name="Θέση περιεχομένου 2"/>
          <p:cNvSpPr>
            <a:spLocks noGrp="1"/>
          </p:cNvSpPr>
          <p:nvPr>
            <p:ph idx="1"/>
          </p:nvPr>
        </p:nvSpPr>
        <p:spPr>
          <a:xfrm>
            <a:off x="457200" y="1196752"/>
            <a:ext cx="8229600" cy="4464496"/>
          </a:xfrm>
        </p:spPr>
        <p:txBody>
          <a:bodyPr/>
          <a:lstStyle/>
          <a:p>
            <a:pPr hangingPunct="0"/>
            <a:r>
              <a:rPr lang="el-GR" dirty="0"/>
              <a:t>εφ(α/2) = </a:t>
            </a:r>
            <a:r>
              <a:rPr lang="en-US" dirty="0"/>
              <a:t>dr</a:t>
            </a:r>
            <a:r>
              <a:rPr lang="el-GR" dirty="0"/>
              <a:t>/</a:t>
            </a:r>
            <a:r>
              <a:rPr lang="en-US" dirty="0"/>
              <a:t>L </a:t>
            </a:r>
            <a:r>
              <a:rPr lang="el-GR" dirty="0"/>
              <a:t>όμως για μικρές γωνίες α/2 = </a:t>
            </a:r>
            <a:r>
              <a:rPr lang="en-US" dirty="0"/>
              <a:t>dr</a:t>
            </a:r>
            <a:r>
              <a:rPr lang="el-GR" dirty="0"/>
              <a:t>/</a:t>
            </a:r>
            <a:r>
              <a:rPr lang="en-US" dirty="0"/>
              <a:t>L</a:t>
            </a:r>
            <a:endParaRPr lang="el-GR" dirty="0"/>
          </a:p>
          <a:p>
            <a:pPr marL="0" indent="0" hangingPunct="0">
              <a:buNone/>
            </a:pPr>
            <a:endParaRPr lang="el-GR" dirty="0"/>
          </a:p>
          <a:p>
            <a:pPr hangingPunct="0"/>
            <a:r>
              <a:rPr lang="el-GR" dirty="0"/>
              <a:t>όπου </a:t>
            </a:r>
            <a:r>
              <a:rPr lang="en-US" dirty="0"/>
              <a:t>dr</a:t>
            </a:r>
            <a:r>
              <a:rPr lang="el-GR" dirty="0"/>
              <a:t> = d-</a:t>
            </a:r>
            <a:r>
              <a:rPr lang="en-US" dirty="0"/>
              <a:t>dr</a:t>
            </a:r>
            <a:r>
              <a:rPr lang="el-GR" dirty="0"/>
              <a:t>-d</a:t>
            </a:r>
            <a:r>
              <a:rPr lang="el-GR" baseline="-25000" dirty="0"/>
              <a:t>0  </a:t>
            </a:r>
            <a:r>
              <a:rPr lang="en-US" dirty="0">
                <a:sym typeface="Symbol"/>
              </a:rPr>
              <a:t></a:t>
            </a:r>
            <a:r>
              <a:rPr lang="en-US" dirty="0"/>
              <a:t> dr</a:t>
            </a:r>
            <a:r>
              <a:rPr lang="el-GR" dirty="0"/>
              <a:t> = (</a:t>
            </a:r>
            <a:r>
              <a:rPr lang="en-US" dirty="0"/>
              <a:t>d</a:t>
            </a:r>
            <a:r>
              <a:rPr lang="el-GR" dirty="0"/>
              <a:t>- d</a:t>
            </a:r>
            <a:r>
              <a:rPr lang="el-GR" baseline="-25000" dirty="0"/>
              <a:t>0</a:t>
            </a:r>
            <a:r>
              <a:rPr lang="el-GR" dirty="0"/>
              <a:t>)/2 και επομένως </a:t>
            </a:r>
          </a:p>
          <a:p>
            <a:endParaRPr lang="el-GR" dirty="0" smtClean="0"/>
          </a:p>
          <a:p>
            <a:endParaRPr lang="el-GR" dirty="0"/>
          </a:p>
          <a:p>
            <a:endParaRPr lang="el-GR" dirty="0" smtClean="0"/>
          </a:p>
          <a:p>
            <a:endParaRPr lang="el-GR" dirty="0"/>
          </a:p>
          <a:p>
            <a:endParaRPr lang="el-GR" dirty="0" smtClean="0"/>
          </a:p>
          <a:p>
            <a:r>
              <a:rPr lang="el-GR" dirty="0"/>
              <a:t>Μια τυπική τιμή της γωνίας απόκλισης α για </a:t>
            </a:r>
            <a:r>
              <a:rPr lang="en-US" dirty="0"/>
              <a:t>Laser He</a:t>
            </a:r>
            <a:r>
              <a:rPr lang="el-GR" dirty="0"/>
              <a:t>-</a:t>
            </a:r>
            <a:r>
              <a:rPr lang="en-US" dirty="0"/>
              <a:t>Ne </a:t>
            </a:r>
            <a:r>
              <a:rPr lang="el-GR" dirty="0"/>
              <a:t>είναι α = 1.5 </a:t>
            </a:r>
            <a:r>
              <a:rPr lang="en-US" dirty="0"/>
              <a:t>mrad</a:t>
            </a:r>
            <a:r>
              <a:rPr lang="el-GR" dirty="0"/>
              <a:t>.</a:t>
            </a:r>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014556309"/>
              </p:ext>
            </p:extLst>
          </p:nvPr>
        </p:nvGraphicFramePr>
        <p:xfrm>
          <a:off x="683568" y="3284984"/>
          <a:ext cx="7776864" cy="1243469"/>
        </p:xfrm>
        <a:graphic>
          <a:graphicData uri="http://schemas.openxmlformats.org/drawingml/2006/table">
            <a:tbl>
              <a:tblPr firstRow="1" firstCol="1" lastRow="1" lastCol="1" bandRow="1" bandCol="1">
                <a:tableStyleId>{5940675A-B579-460E-94D1-54222C63F5DA}</a:tableStyleId>
              </a:tblPr>
              <a:tblGrid>
                <a:gridCol w="5792951"/>
                <a:gridCol w="1983913"/>
              </a:tblGrid>
              <a:tr h="1243469">
                <a:tc>
                  <a:txBody>
                    <a:bodyPr/>
                    <a:lstStyle/>
                    <a:p>
                      <a:pPr algn="l" fontAlgn="auto" hangingPunct="1">
                        <a:spcAft>
                          <a:spcPts val="0"/>
                        </a:spcAft>
                      </a:pPr>
                      <a:r>
                        <a:rPr lang="el-GR" sz="1000" dirty="0" smtClean="0">
                          <a:effectLst/>
                        </a:rPr>
                        <a:t>                                                                                </a:t>
                      </a:r>
                      <a:br>
                        <a:rPr lang="el-GR" sz="1000" dirty="0" smtClean="0">
                          <a:effectLst/>
                        </a:rPr>
                      </a:br>
                      <a:r>
                        <a:rPr lang="el-GR" sz="1000" dirty="0" smtClean="0">
                          <a:effectLst/>
                        </a:rPr>
                        <a:t/>
                      </a:r>
                      <a:br>
                        <a:rPr lang="el-GR" sz="1000" dirty="0" smtClean="0">
                          <a:effectLst/>
                        </a:rPr>
                      </a:br>
                      <a:r>
                        <a:rPr lang="el-GR" sz="1000" dirty="0" smtClean="0">
                          <a:effectLst/>
                        </a:rPr>
                        <a:t/>
                      </a:r>
                      <a:br>
                        <a:rPr lang="el-GR" sz="1000" dirty="0" smtClean="0">
                          <a:effectLst/>
                        </a:rPr>
                      </a:br>
                      <a:r>
                        <a:rPr lang="el-GR" sz="1000" dirty="0" smtClean="0">
                          <a:effectLst/>
                        </a:rPr>
                        <a:t/>
                      </a:r>
                      <a:br>
                        <a:rPr lang="el-GR" sz="1000" dirty="0" smtClean="0">
                          <a:effectLst/>
                        </a:rPr>
                      </a:br>
                      <a:r>
                        <a:rPr lang="el-GR" sz="1000" dirty="0" smtClean="0">
                          <a:effectLst/>
                        </a:rPr>
                        <a:t/>
                      </a:r>
                      <a:br>
                        <a:rPr lang="el-GR" sz="1000" dirty="0" smtClean="0">
                          <a:effectLst/>
                        </a:rPr>
                      </a:br>
                      <a:r>
                        <a:rPr lang="el-GR" sz="1400" dirty="0" smtClean="0">
                          <a:effectLst/>
                        </a:rPr>
                        <a:t>                                                                              </a:t>
                      </a:r>
                      <a:r>
                        <a:rPr lang="el-GR" sz="1600" dirty="0" smtClean="0">
                          <a:effectLst/>
                        </a:rPr>
                        <a:t>(ολική γωνία απόκλισης)</a:t>
                      </a:r>
                      <a:endParaRPr lang="el-GR" sz="1600" dirty="0">
                        <a:effectLst/>
                        <a:latin typeface="Times New Roman"/>
                        <a:ea typeface="Times New Roman"/>
                      </a:endParaRPr>
                    </a:p>
                  </a:txBody>
                  <a:tcPr marL="68580" marR="68580" marT="0" marB="0"/>
                </a:tc>
                <a:tc>
                  <a:txBody>
                    <a:bodyPr/>
                    <a:lstStyle/>
                    <a:p>
                      <a:pPr algn="r" fontAlgn="auto" hangingPunct="1">
                        <a:spcAft>
                          <a:spcPts val="0"/>
                        </a:spcAft>
                      </a:pPr>
                      <a:r>
                        <a:rPr lang="el-GR" sz="1200" dirty="0">
                          <a:effectLst/>
                        </a:rPr>
                        <a:t>(</a:t>
                      </a:r>
                      <a:r>
                        <a:rPr lang="en-US" sz="1200" dirty="0">
                          <a:effectLst/>
                        </a:rPr>
                        <a:t>6</a:t>
                      </a:r>
                      <a:r>
                        <a:rPr lang="el-GR" sz="1200" dirty="0">
                          <a:effectLst/>
                        </a:rPr>
                        <a:t>)</a:t>
                      </a:r>
                      <a:endParaRPr lang="el-GR" sz="1000" dirty="0">
                        <a:effectLst/>
                        <a:latin typeface="Times New Roman"/>
                        <a:ea typeface="Times New Roman"/>
                      </a:endParaRPr>
                    </a:p>
                  </a:txBody>
                  <a:tcPr marL="68580" marR="68580" marT="0" marB="0" anchor="ctr"/>
                </a:tc>
              </a:tr>
            </a:tbl>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1527013101"/>
              </p:ext>
            </p:extLst>
          </p:nvPr>
        </p:nvGraphicFramePr>
        <p:xfrm>
          <a:off x="755576" y="3645024"/>
          <a:ext cx="2808312" cy="748883"/>
        </p:xfrm>
        <a:graphic>
          <a:graphicData uri="http://schemas.openxmlformats.org/presentationml/2006/ole">
            <mc:AlternateContent xmlns:mc="http://schemas.openxmlformats.org/markup-compatibility/2006">
              <mc:Choice xmlns:v="urn:schemas-microsoft-com:vml" Requires="v">
                <p:oleObj spid="_x0000_s25605" name="Equation" r:id="rId3" imgW="1574800" imgH="419100" progId="Equation.DSMT4">
                  <p:embed/>
                </p:oleObj>
              </mc:Choice>
              <mc:Fallback>
                <p:oleObj name="Equation" r:id="rId3" imgW="15748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645024"/>
                        <a:ext cx="2808312" cy="748883"/>
                      </a:xfrm>
                      <a:prstGeom prst="rect">
                        <a:avLst/>
                      </a:prstGeom>
                      <a:noFill/>
                    </p:spPr>
                  </p:pic>
                </p:oleObj>
              </mc:Fallback>
            </mc:AlternateContent>
          </a:graphicData>
        </a:graphic>
      </p:graphicFrame>
    </p:spTree>
    <p:extLst>
      <p:ext uri="{BB962C8B-B14F-4D97-AF65-F5344CB8AC3E}">
        <p14:creationId xmlns:p14="http://schemas.microsoft.com/office/powerpoint/2010/main" val="3304058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Παράδειγμα</a:t>
            </a:r>
            <a:r>
              <a:rPr lang="en-US" dirty="0"/>
              <a:t> 1</a:t>
            </a:r>
            <a:r>
              <a:rPr lang="el-GR" dirty="0"/>
              <a:t> </a:t>
            </a:r>
          </a:p>
        </p:txBody>
      </p:sp>
      <p:sp>
        <p:nvSpPr>
          <p:cNvPr id="3" name="Θέση περιεχομένου 2"/>
          <p:cNvSpPr>
            <a:spLocks noGrp="1"/>
          </p:cNvSpPr>
          <p:nvPr>
            <p:ph idx="1"/>
          </p:nvPr>
        </p:nvSpPr>
        <p:spPr>
          <a:xfrm>
            <a:off x="457200" y="1196752"/>
            <a:ext cx="8229600" cy="1944216"/>
          </a:xfrm>
        </p:spPr>
        <p:txBody>
          <a:bodyPr>
            <a:normAutofit lnSpcReduction="10000"/>
          </a:bodyPr>
          <a:lstStyle/>
          <a:p>
            <a:r>
              <a:rPr lang="el-GR" dirty="0"/>
              <a:t>Μια δέσμη </a:t>
            </a:r>
            <a:r>
              <a:rPr lang="en-US" dirty="0"/>
              <a:t>Laser He</a:t>
            </a:r>
            <a:r>
              <a:rPr lang="el-GR" dirty="0"/>
              <a:t>-</a:t>
            </a:r>
            <a:r>
              <a:rPr lang="en-US" dirty="0"/>
              <a:t>Ne </a:t>
            </a:r>
            <a:r>
              <a:rPr lang="el-GR" dirty="0"/>
              <a:t>έχει, κατά την έξοδό της από το </a:t>
            </a:r>
            <a:r>
              <a:rPr lang="en-US" dirty="0"/>
              <a:t>Laser</a:t>
            </a:r>
            <a:r>
              <a:rPr lang="el-GR" dirty="0"/>
              <a:t>, διάμετρο </a:t>
            </a:r>
            <a:r>
              <a:rPr lang="en-US" dirty="0"/>
              <a:t>d</a:t>
            </a:r>
            <a:r>
              <a:rPr lang="el-GR" baseline="-25000" dirty="0"/>
              <a:t>0 </a:t>
            </a:r>
            <a:r>
              <a:rPr lang="el-GR" dirty="0"/>
              <a:t>= 1 </a:t>
            </a:r>
            <a:r>
              <a:rPr lang="en-US" dirty="0"/>
              <a:t>mm</a:t>
            </a:r>
            <a:r>
              <a:rPr lang="el-GR" dirty="0"/>
              <a:t>. Σε απόσταση 4 </a:t>
            </a:r>
            <a:r>
              <a:rPr lang="en-US" dirty="0"/>
              <a:t>m </a:t>
            </a:r>
            <a:r>
              <a:rPr lang="el-GR" dirty="0"/>
              <a:t>η δέσμη έχει διευρυνθεί σε μια διάμετρο </a:t>
            </a:r>
            <a:r>
              <a:rPr lang="en-US" dirty="0"/>
              <a:t>d</a:t>
            </a:r>
            <a:r>
              <a:rPr lang="el-GR" dirty="0"/>
              <a:t> = 6 </a:t>
            </a:r>
            <a:r>
              <a:rPr lang="en-US" dirty="0"/>
              <a:t>mm</a:t>
            </a:r>
            <a:r>
              <a:rPr lang="el-GR" dirty="0"/>
              <a:t>. Να βρεθεί η γωνία απόκλισης α.</a:t>
            </a:r>
          </a:p>
          <a:p>
            <a:r>
              <a:rPr lang="el-GR" dirty="0"/>
              <a:t>Λύση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183906676"/>
              </p:ext>
            </p:extLst>
          </p:nvPr>
        </p:nvGraphicFramePr>
        <p:xfrm>
          <a:off x="611560" y="3284984"/>
          <a:ext cx="8424936" cy="792088"/>
        </p:xfrm>
        <a:graphic>
          <a:graphicData uri="http://schemas.openxmlformats.org/presentationml/2006/ole">
            <mc:AlternateContent xmlns:mc="http://schemas.openxmlformats.org/markup-compatibility/2006">
              <mc:Choice xmlns:v="urn:schemas-microsoft-com:vml" Requires="v">
                <p:oleObj spid="_x0000_s26629" name="Equation" r:id="rId3" imgW="4457520" imgH="419040" progId="Equation.DSMT4">
                  <p:embed/>
                </p:oleObj>
              </mc:Choice>
              <mc:Fallback>
                <p:oleObj name="Equation" r:id="rId3" imgW="4457520" imgH="419040" progId="Equation.DSMT4">
                  <p:embed/>
                  <p:pic>
                    <p:nvPicPr>
                      <p:cNvPr id="0" name=""/>
                      <p:cNvPicPr/>
                      <p:nvPr/>
                    </p:nvPicPr>
                    <p:blipFill>
                      <a:blip r:embed="rId4"/>
                      <a:stretch>
                        <a:fillRect/>
                      </a:stretch>
                    </p:blipFill>
                    <p:spPr>
                      <a:xfrm>
                        <a:off x="611560" y="3284984"/>
                        <a:ext cx="8424936" cy="792088"/>
                      </a:xfrm>
                      <a:prstGeom prst="rect">
                        <a:avLst/>
                      </a:prstGeom>
                    </p:spPr>
                  </p:pic>
                </p:oleObj>
              </mc:Fallback>
            </mc:AlternateContent>
          </a:graphicData>
        </a:graphic>
      </p:graphicFrame>
    </p:spTree>
    <p:extLst>
      <p:ext uri="{BB962C8B-B14F-4D97-AF65-F5344CB8AC3E}">
        <p14:creationId xmlns:p14="http://schemas.microsoft.com/office/powerpoint/2010/main" val="2033309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hangingPunct="0"/>
            <a:r>
              <a:rPr lang="el-GR" dirty="0"/>
              <a:t>Παράδειγμα </a:t>
            </a:r>
            <a:r>
              <a:rPr lang="el-GR" dirty="0" smtClean="0"/>
              <a:t>2</a:t>
            </a:r>
            <a:r>
              <a:rPr lang="en-US" dirty="0" smtClean="0"/>
              <a:t> </a:t>
            </a:r>
            <a:r>
              <a:rPr lang="en-US" sz="3600" b="0" dirty="0" smtClean="0"/>
              <a:t>1/2</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
        <p:nvSpPr>
          <p:cNvPr id="6" name="Θέση περιεχομένου 5"/>
          <p:cNvSpPr>
            <a:spLocks noGrp="1"/>
          </p:cNvSpPr>
          <p:nvPr>
            <p:ph idx="1"/>
          </p:nvPr>
        </p:nvSpPr>
        <p:spPr/>
        <p:txBody>
          <a:bodyPr/>
          <a:lstStyle/>
          <a:p>
            <a:pPr hangingPunct="0"/>
            <a:r>
              <a:rPr lang="el-GR" dirty="0"/>
              <a:t>Δέσμη </a:t>
            </a:r>
            <a:r>
              <a:rPr lang="en-US" dirty="0"/>
              <a:t>Laser He</a:t>
            </a:r>
            <a:r>
              <a:rPr lang="el-GR" dirty="0"/>
              <a:t>-</a:t>
            </a:r>
            <a:r>
              <a:rPr lang="en-US" dirty="0"/>
              <a:t>Ne </a:t>
            </a:r>
            <a:r>
              <a:rPr lang="el-GR" dirty="0"/>
              <a:t>παρουσιάζει </a:t>
            </a:r>
            <a:r>
              <a:rPr lang="en-US" dirty="0"/>
              <a:t>d</a:t>
            </a:r>
            <a:r>
              <a:rPr lang="el-GR" baseline="-25000" dirty="0"/>
              <a:t>0 </a:t>
            </a:r>
            <a:r>
              <a:rPr lang="el-GR" dirty="0"/>
              <a:t>= 1.5 </a:t>
            </a:r>
            <a:r>
              <a:rPr lang="en-US" dirty="0"/>
              <a:t>mm </a:t>
            </a:r>
            <a:r>
              <a:rPr lang="el-GR" dirty="0"/>
              <a:t>και α = 1 </a:t>
            </a:r>
            <a:r>
              <a:rPr lang="en-US" dirty="0"/>
              <a:t>mrad</a:t>
            </a:r>
            <a:r>
              <a:rPr lang="el-GR" dirty="0"/>
              <a:t>. Να βρεθεί η διάμετρος </a:t>
            </a:r>
            <a:r>
              <a:rPr lang="en-US" dirty="0"/>
              <a:t>d </a:t>
            </a:r>
            <a:r>
              <a:rPr lang="el-GR" dirty="0"/>
              <a:t>σε απόσταση </a:t>
            </a:r>
            <a:r>
              <a:rPr lang="en-US" dirty="0"/>
              <a:t>L</a:t>
            </a:r>
            <a:r>
              <a:rPr lang="el-GR" dirty="0"/>
              <a:t> = 100 </a:t>
            </a:r>
            <a:r>
              <a:rPr lang="en-US" dirty="0"/>
              <a:t>m</a:t>
            </a:r>
            <a:r>
              <a:rPr lang="el-GR" dirty="0"/>
              <a:t>.</a:t>
            </a:r>
          </a:p>
          <a:p>
            <a:pPr hangingPunct="0"/>
            <a:r>
              <a:rPr lang="el-GR" dirty="0" smtClean="0"/>
              <a:t>Λύση</a:t>
            </a:r>
            <a:endParaRPr lang="el-GR" dirty="0"/>
          </a:p>
          <a:p>
            <a:pPr hangingPunct="0"/>
            <a:r>
              <a:rPr lang="el-GR" dirty="0"/>
              <a:t>Από τη Σχέση (6) </a:t>
            </a:r>
            <a:r>
              <a:rPr lang="en-US" b="1" dirty="0"/>
              <a:t>d</a:t>
            </a:r>
            <a:r>
              <a:rPr lang="el-GR" b="1" dirty="0"/>
              <a:t> = </a:t>
            </a:r>
            <a:r>
              <a:rPr lang="en-US" b="1" dirty="0"/>
              <a:t>L</a:t>
            </a:r>
            <a:r>
              <a:rPr lang="el-GR" b="1" dirty="0"/>
              <a:t>α + </a:t>
            </a:r>
            <a:r>
              <a:rPr lang="en-US" b="1" dirty="0"/>
              <a:t>d</a:t>
            </a:r>
            <a:r>
              <a:rPr lang="el-GR" b="1" baseline="-25000" dirty="0"/>
              <a:t>0 </a:t>
            </a:r>
            <a:r>
              <a:rPr lang="el-GR" b="1" dirty="0"/>
              <a:t>= (100 </a:t>
            </a:r>
            <a:r>
              <a:rPr lang="en-US" b="1" dirty="0"/>
              <a:t>m</a:t>
            </a:r>
            <a:r>
              <a:rPr lang="el-GR" b="1" dirty="0"/>
              <a:t>) </a:t>
            </a:r>
            <a:r>
              <a:rPr lang="en-US" b="1" dirty="0"/>
              <a:t>x</a:t>
            </a:r>
            <a:r>
              <a:rPr lang="el-GR" b="1" dirty="0"/>
              <a:t> (0.001) + 0.0015 </a:t>
            </a:r>
            <a:r>
              <a:rPr lang="en-US" b="1" dirty="0"/>
              <a:t>m</a:t>
            </a:r>
            <a:r>
              <a:rPr lang="el-GR" b="1" dirty="0"/>
              <a:t> = 0.1 </a:t>
            </a:r>
            <a:r>
              <a:rPr lang="en-US" b="1" dirty="0"/>
              <a:t>m</a:t>
            </a:r>
            <a:r>
              <a:rPr lang="el-GR" b="1" dirty="0"/>
              <a:t> + 0.0015 </a:t>
            </a:r>
            <a:r>
              <a:rPr lang="en-US" b="1" dirty="0"/>
              <a:t>m</a:t>
            </a:r>
            <a:r>
              <a:rPr lang="el-GR" b="1" dirty="0"/>
              <a:t> = 0.1015 </a:t>
            </a:r>
            <a:r>
              <a:rPr lang="en-US" b="1" dirty="0"/>
              <a:t>m </a:t>
            </a:r>
            <a:r>
              <a:rPr lang="el-GR" b="1" dirty="0">
                <a:sym typeface="Symbol"/>
              </a:rPr>
              <a:t></a:t>
            </a:r>
            <a:r>
              <a:rPr lang="el-GR" b="1" dirty="0"/>
              <a:t> </a:t>
            </a:r>
            <a:r>
              <a:rPr lang="en-US" b="1" dirty="0"/>
              <a:t>d</a:t>
            </a:r>
            <a:r>
              <a:rPr lang="el-GR" b="1" dirty="0"/>
              <a:t> = 10.15 </a:t>
            </a:r>
            <a:r>
              <a:rPr lang="en-US" b="1" dirty="0"/>
              <a:t>cm</a:t>
            </a:r>
            <a:endParaRPr lang="el-GR" dirty="0"/>
          </a:p>
          <a:p>
            <a:r>
              <a:rPr lang="el-GR" dirty="0"/>
              <a:t>Όταν η δέσμη παρουσιάζει ιδανική χωρική συμφωνία, η απόκλισή της οφείλεται μόνο στα φαινόμενα περίθλασης που αναπτύσσονται κατά τη διέλευσή της από το κυκλικό διάφραγμα εξόδου διαμέτρου </a:t>
            </a:r>
            <a:r>
              <a:rPr lang="en-US" dirty="0"/>
              <a:t>d</a:t>
            </a:r>
            <a:r>
              <a:rPr lang="el-GR" baseline="-25000" dirty="0"/>
              <a:t>0</a:t>
            </a:r>
            <a:r>
              <a:rPr lang="el-GR" dirty="0"/>
              <a:t> (περίθλαση μέσω οπής). Στην περίπτωση αυτή η </a:t>
            </a:r>
            <a:r>
              <a:rPr lang="el-GR" b="1" dirty="0"/>
              <a:t>γωνιακή απόκλιση </a:t>
            </a:r>
            <a:r>
              <a:rPr lang="el-GR" dirty="0"/>
              <a:t>(ελάχιστη γωνία απόκλισης) </a:t>
            </a:r>
            <a:r>
              <a:rPr lang="el-GR" b="1" dirty="0"/>
              <a:t>Δθ</a:t>
            </a:r>
            <a:r>
              <a:rPr lang="el-GR" dirty="0"/>
              <a:t>, προσδιορίζεται, σύμφωνα με το κριτήριο </a:t>
            </a:r>
            <a:r>
              <a:rPr lang="en-US" dirty="0"/>
              <a:t>Rayleigh</a:t>
            </a:r>
            <a:r>
              <a:rPr lang="el-GR" dirty="0"/>
              <a:t>, από τη σχέση:</a:t>
            </a:r>
          </a:p>
          <a:p>
            <a:endParaRPr lang="el-GR" dirty="0"/>
          </a:p>
        </p:txBody>
      </p:sp>
    </p:spTree>
    <p:extLst>
      <p:ext uri="{BB962C8B-B14F-4D97-AF65-F5344CB8AC3E}">
        <p14:creationId xmlns:p14="http://schemas.microsoft.com/office/powerpoint/2010/main" val="34097817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hangingPunct="0"/>
            <a:r>
              <a:rPr lang="el-GR" dirty="0"/>
              <a:t>Παράδειγμα </a:t>
            </a:r>
            <a:r>
              <a:rPr lang="el-GR" dirty="0" smtClean="0"/>
              <a:t>2</a:t>
            </a:r>
            <a:r>
              <a:rPr lang="en-US" dirty="0" smtClean="0"/>
              <a:t> </a:t>
            </a:r>
            <a:r>
              <a:rPr lang="en-US" sz="3600" b="0" dirty="0" smtClean="0"/>
              <a:t>2</a:t>
            </a:r>
            <a:r>
              <a:rPr lang="en-US" sz="36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
        <p:nvSpPr>
          <p:cNvPr id="6" name="Θέση περιεχομένου 5"/>
          <p:cNvSpPr>
            <a:spLocks noGrp="1"/>
          </p:cNvSpPr>
          <p:nvPr>
            <p:ph idx="1"/>
          </p:nvPr>
        </p:nvSpPr>
        <p:spPr>
          <a:xfrm>
            <a:off x="467544" y="3212976"/>
            <a:ext cx="8229600" cy="936104"/>
          </a:xfrm>
        </p:spPr>
        <p:txBody>
          <a:bodyPr/>
          <a:lstStyle/>
          <a:p>
            <a:r>
              <a:rPr lang="el-GR" dirty="0"/>
              <a:t>όπου λ είναι το μήκος κύματος της ακτινοβολίας </a:t>
            </a:r>
            <a:r>
              <a:rPr lang="en-US" dirty="0"/>
              <a:t>Laser </a:t>
            </a:r>
            <a:r>
              <a:rPr lang="el-GR" dirty="0"/>
              <a:t>(στην περίπτωση </a:t>
            </a:r>
            <a:r>
              <a:rPr lang="en-US" dirty="0"/>
              <a:t>Laser He</a:t>
            </a:r>
            <a:r>
              <a:rPr lang="el-GR" dirty="0"/>
              <a:t>-</a:t>
            </a:r>
            <a:r>
              <a:rPr lang="en-US" dirty="0"/>
              <a:t>Ne </a:t>
            </a:r>
            <a:r>
              <a:rPr lang="el-GR" dirty="0"/>
              <a:t>λ = 632.8 </a:t>
            </a:r>
            <a:r>
              <a:rPr lang="en-US" dirty="0"/>
              <a:t>nm</a:t>
            </a:r>
            <a:r>
              <a:rPr lang="el-GR" dirty="0"/>
              <a:t>)</a:t>
            </a:r>
          </a:p>
          <a:p>
            <a:endParaRPr lang="el-GR" dirty="0"/>
          </a:p>
        </p:txBody>
      </p:sp>
      <p:graphicFrame>
        <p:nvGraphicFramePr>
          <p:cNvPr id="3" name="Πίνακας 2"/>
          <p:cNvGraphicFramePr>
            <a:graphicFrameLocks noGrp="1"/>
          </p:cNvGraphicFramePr>
          <p:nvPr>
            <p:extLst>
              <p:ext uri="{D42A27DB-BD31-4B8C-83A1-F6EECF244321}">
                <p14:modId xmlns:p14="http://schemas.microsoft.com/office/powerpoint/2010/main" val="2186119132"/>
              </p:ext>
            </p:extLst>
          </p:nvPr>
        </p:nvGraphicFramePr>
        <p:xfrm>
          <a:off x="539552" y="1556792"/>
          <a:ext cx="8136904" cy="1008112"/>
        </p:xfrm>
        <a:graphic>
          <a:graphicData uri="http://schemas.openxmlformats.org/drawingml/2006/table">
            <a:tbl>
              <a:tblPr firstRow="1" firstCol="1" lastRow="1" lastCol="1" bandRow="1" bandCol="1">
                <a:tableStyleId>{5940675A-B579-460E-94D1-54222C63F5DA}</a:tableStyleId>
              </a:tblPr>
              <a:tblGrid>
                <a:gridCol w="4068452"/>
                <a:gridCol w="4068452"/>
              </a:tblGrid>
              <a:tr h="1008112">
                <a:tc>
                  <a:txBody>
                    <a:bodyPr/>
                    <a:lstStyle/>
                    <a:p>
                      <a:pPr algn="just" fontAlgn="auto" hangingPunct="1">
                        <a:spcAft>
                          <a:spcPts val="0"/>
                        </a:spcAft>
                      </a:pPr>
                      <a:endParaRPr lang="el-GR" sz="1000" dirty="0">
                        <a:effectLst/>
                        <a:latin typeface="Times New Roman"/>
                        <a:ea typeface="Times New Roman"/>
                      </a:endParaRPr>
                    </a:p>
                  </a:txBody>
                  <a:tcPr marL="68580" marR="68580" marT="0" marB="0"/>
                </a:tc>
                <a:tc>
                  <a:txBody>
                    <a:bodyPr/>
                    <a:lstStyle/>
                    <a:p>
                      <a:pPr algn="r" fontAlgn="auto" hangingPunct="1">
                        <a:spcAft>
                          <a:spcPts val="0"/>
                        </a:spcAft>
                      </a:pPr>
                      <a:r>
                        <a:rPr lang="el-GR" sz="1200" dirty="0">
                          <a:effectLst/>
                        </a:rPr>
                        <a:t>(7)</a:t>
                      </a:r>
                      <a:endParaRPr lang="el-GR" sz="1000" dirty="0">
                        <a:effectLst/>
                        <a:latin typeface="Times New Roman"/>
                        <a:ea typeface="Times New Roman"/>
                      </a:endParaRPr>
                    </a:p>
                  </a:txBody>
                  <a:tcPr marL="68580" marR="68580" marT="0" marB="0" anchor="ctr"/>
                </a:tc>
              </a:tr>
            </a:tbl>
          </a:graphicData>
        </a:graphic>
      </p:graphicFrame>
      <p:graphicFrame>
        <p:nvGraphicFramePr>
          <p:cNvPr id="5" name="Αντικείμενο 4"/>
          <p:cNvGraphicFramePr>
            <a:graphicFrameLocks noChangeAspect="1"/>
          </p:cNvGraphicFramePr>
          <p:nvPr>
            <p:extLst>
              <p:ext uri="{D42A27DB-BD31-4B8C-83A1-F6EECF244321}">
                <p14:modId xmlns:p14="http://schemas.microsoft.com/office/powerpoint/2010/main" val="1830836862"/>
              </p:ext>
            </p:extLst>
          </p:nvPr>
        </p:nvGraphicFramePr>
        <p:xfrm>
          <a:off x="755576" y="1628800"/>
          <a:ext cx="2880320" cy="946679"/>
        </p:xfrm>
        <a:graphic>
          <a:graphicData uri="http://schemas.openxmlformats.org/presentationml/2006/ole">
            <mc:AlternateContent xmlns:mc="http://schemas.openxmlformats.org/markup-compatibility/2006">
              <mc:Choice xmlns:v="urn:schemas-microsoft-com:vml" Requires="v">
                <p:oleObj spid="_x0000_s28677" name="Equation" r:id="rId3" imgW="1358310" imgH="444307" progId="Equation.DSMT4">
                  <p:embed/>
                </p:oleObj>
              </mc:Choice>
              <mc:Fallback>
                <p:oleObj name="Equation" r:id="rId3" imgW="1358310" imgH="444307"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628800"/>
                        <a:ext cx="2880320" cy="946679"/>
                      </a:xfrm>
                      <a:prstGeom prst="rect">
                        <a:avLst/>
                      </a:prstGeom>
                      <a:noFill/>
                    </p:spPr>
                  </p:pic>
                </p:oleObj>
              </mc:Fallback>
            </mc:AlternateContent>
          </a:graphicData>
        </a:graphic>
      </p:graphicFrame>
    </p:spTree>
    <p:extLst>
      <p:ext uri="{BB962C8B-B14F-4D97-AF65-F5344CB8AC3E}">
        <p14:creationId xmlns:p14="http://schemas.microsoft.com/office/powerpoint/2010/main" val="906073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Παράδειγμα </a:t>
            </a:r>
            <a:r>
              <a:rPr lang="el-GR" dirty="0" smtClean="0"/>
              <a:t>3</a:t>
            </a:r>
            <a:endParaRPr lang="el-GR" dirty="0"/>
          </a:p>
        </p:txBody>
      </p:sp>
      <p:sp>
        <p:nvSpPr>
          <p:cNvPr id="3" name="Θέση περιεχομένου 2"/>
          <p:cNvSpPr>
            <a:spLocks noGrp="1"/>
          </p:cNvSpPr>
          <p:nvPr>
            <p:ph idx="1"/>
          </p:nvPr>
        </p:nvSpPr>
        <p:spPr>
          <a:xfrm>
            <a:off x="457200" y="1196752"/>
            <a:ext cx="8229600" cy="2016224"/>
          </a:xfrm>
        </p:spPr>
        <p:txBody>
          <a:bodyPr/>
          <a:lstStyle/>
          <a:p>
            <a:pPr hangingPunct="0"/>
            <a:r>
              <a:rPr lang="el-GR" dirty="0"/>
              <a:t>Δέσμη </a:t>
            </a:r>
            <a:r>
              <a:rPr lang="en-US" dirty="0"/>
              <a:t>Laser He</a:t>
            </a:r>
            <a:r>
              <a:rPr lang="el-GR" dirty="0"/>
              <a:t>-</a:t>
            </a:r>
            <a:r>
              <a:rPr lang="en-US" dirty="0"/>
              <a:t>Ne </a:t>
            </a:r>
            <a:r>
              <a:rPr lang="el-GR" dirty="0"/>
              <a:t>διέρχεται από το διάφραγμα εξόδου που έχει διάμετρο </a:t>
            </a:r>
            <a:r>
              <a:rPr lang="en-US" dirty="0"/>
              <a:t>d</a:t>
            </a:r>
            <a:r>
              <a:rPr lang="el-GR" baseline="-25000" dirty="0"/>
              <a:t>0 </a:t>
            </a:r>
            <a:r>
              <a:rPr lang="el-GR" dirty="0"/>
              <a:t>= 1.2 </a:t>
            </a:r>
            <a:r>
              <a:rPr lang="en-US" dirty="0"/>
              <a:t>mm</a:t>
            </a:r>
            <a:r>
              <a:rPr lang="el-GR" dirty="0"/>
              <a:t>. Να βρεθεί η γωνιακή απόκλιση της δέσμης</a:t>
            </a:r>
            <a:r>
              <a:rPr lang="el-GR" dirty="0" smtClean="0"/>
              <a:t>.</a:t>
            </a:r>
            <a:endParaRPr lang="el-GR" dirty="0"/>
          </a:p>
          <a:p>
            <a:pPr hangingPunct="0"/>
            <a:r>
              <a:rPr lang="el-GR" dirty="0"/>
              <a:t>Λύση</a:t>
            </a:r>
          </a:p>
          <a:p>
            <a:pPr marL="0" indent="0" hangingPunc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566416998"/>
              </p:ext>
            </p:extLst>
          </p:nvPr>
        </p:nvGraphicFramePr>
        <p:xfrm>
          <a:off x="395535" y="3212976"/>
          <a:ext cx="8016891" cy="864096"/>
        </p:xfrm>
        <a:graphic>
          <a:graphicData uri="http://schemas.openxmlformats.org/presentationml/2006/ole">
            <mc:AlternateContent xmlns:mc="http://schemas.openxmlformats.org/markup-compatibility/2006">
              <mc:Choice xmlns:v="urn:schemas-microsoft-com:vml" Requires="v">
                <p:oleObj spid="_x0000_s30725" name="Equation" r:id="rId3" imgW="4241520" imgH="457200" progId="Equation.DSMT4">
                  <p:embed/>
                </p:oleObj>
              </mc:Choice>
              <mc:Fallback>
                <p:oleObj name="Equation" r:id="rId3" imgW="4241520" imgH="457200" progId="Equation.DSMT4">
                  <p:embed/>
                  <p:pic>
                    <p:nvPicPr>
                      <p:cNvPr id="0" name=""/>
                      <p:cNvPicPr/>
                      <p:nvPr/>
                    </p:nvPicPr>
                    <p:blipFill>
                      <a:blip r:embed="rId4"/>
                      <a:stretch>
                        <a:fillRect/>
                      </a:stretch>
                    </p:blipFill>
                    <p:spPr>
                      <a:xfrm>
                        <a:off x="395535" y="3212976"/>
                        <a:ext cx="8016891" cy="864096"/>
                      </a:xfrm>
                      <a:prstGeom prst="rect">
                        <a:avLst/>
                      </a:prstGeom>
                    </p:spPr>
                  </p:pic>
                </p:oleObj>
              </mc:Fallback>
            </mc:AlternateContent>
          </a:graphicData>
        </a:graphic>
      </p:graphicFrame>
    </p:spTree>
    <p:extLst>
      <p:ext uri="{BB962C8B-B14F-4D97-AF65-F5344CB8AC3E}">
        <p14:creationId xmlns:p14="http://schemas.microsoft.com/office/powerpoint/2010/main" val="3480403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3600" dirty="0" smtClean="0">
                <a:solidFill>
                  <a:srgbClr val="004A82"/>
                </a:solidFill>
              </a:rPr>
              <a:t>Β. ΠΕΙΡΑΜΑ</a:t>
            </a:r>
            <a:endParaRPr lang="el-GR" sz="3600"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455815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Γενικές ιδιότητες των Laser - σύγκριση με συμβατικές πηγές φωτός </a:t>
            </a:r>
            <a:r>
              <a:rPr lang="el-GR" sz="3600" b="0" dirty="0" smtClean="0"/>
              <a:t>2/15</a:t>
            </a:r>
            <a:r>
              <a:rPr lang="el-GR" dirty="0" smtClean="0"/>
              <a:t> </a:t>
            </a:r>
            <a:endParaRPr lang="el-GR" dirty="0"/>
          </a:p>
        </p:txBody>
      </p:sp>
      <p:sp>
        <p:nvSpPr>
          <p:cNvPr id="3" name="Θέση περιεχομένου 2"/>
          <p:cNvSpPr>
            <a:spLocks noGrp="1"/>
          </p:cNvSpPr>
          <p:nvPr>
            <p:ph idx="1"/>
          </p:nvPr>
        </p:nvSpPr>
        <p:spPr/>
        <p:txBody>
          <a:bodyPr>
            <a:normAutofit fontScale="92500"/>
          </a:bodyPr>
          <a:lstStyle/>
          <a:p>
            <a:pPr hangingPunct="0"/>
            <a:r>
              <a:rPr lang="el-GR" dirty="0"/>
              <a:t>Όπως προαναφέραμε, στο Laser χρησιμοποιείται το φαινόμενο της εξαναγκασμένης εκπομπής ακτινοβολίας σε διηγερμένα άτομα υλικού.  Αυτό οδηγεί σε παραγωγή οπτικής ακτινοβολίας που διαφέρει δραστικά από εκείνη που εκπέμπουν οι συμβατικές πηγές φωτός, των οποίων η λειτουργία στηρίζεται στο φαινόμενο της αυθόρμητης εκπομπής ακτινοβολίας.</a:t>
            </a:r>
          </a:p>
          <a:p>
            <a:pPr hangingPunct="0"/>
            <a:r>
              <a:rPr lang="el-GR" dirty="0"/>
              <a:t>Πράγματι, αν συγκρίνουμε την ακτινοβολία ενός Laser, όπως π.χ. ένα μικρό Laser </a:t>
            </a:r>
            <a:r>
              <a:rPr lang="en-US" dirty="0"/>
              <a:t>He</a:t>
            </a:r>
            <a:r>
              <a:rPr lang="el-GR" dirty="0"/>
              <a:t>-</a:t>
            </a:r>
            <a:r>
              <a:rPr lang="en-US" dirty="0"/>
              <a:t>Ne</a:t>
            </a:r>
            <a:r>
              <a:rPr lang="el-GR" dirty="0"/>
              <a:t>  ισχύος 1 mW,  με την ακτινοβολία μιας λάμπας πυράκτωσης ή ενός σωλήνα φθορισμού, θα δούμε ότι η διαφορά στην ποιότητα της οπτικής ακτινοβολίας που εκπέμπεται στις δύο περιπτώσεις είναι καταπληκτικά μεγάλη και το φως του Laser υπερτερεί σε τέσσερα σημεία :  </a:t>
            </a:r>
            <a:r>
              <a:rPr lang="el-GR" b="1" dirty="0"/>
              <a:t>την κατευθυντικότητα, την ένταση, την φασματική καθαρότητα και την συμφωνία</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225673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hangingPunct="0"/>
            <a:r>
              <a:rPr lang="el-GR" dirty="0"/>
              <a:t>1. Σκοπός</a:t>
            </a:r>
          </a:p>
        </p:txBody>
      </p:sp>
      <p:sp>
        <p:nvSpPr>
          <p:cNvPr id="3" name="Θέση περιεχομένου 2"/>
          <p:cNvSpPr>
            <a:spLocks noGrp="1"/>
          </p:cNvSpPr>
          <p:nvPr>
            <p:ph idx="1"/>
          </p:nvPr>
        </p:nvSpPr>
        <p:spPr/>
        <p:txBody>
          <a:bodyPr/>
          <a:lstStyle/>
          <a:p>
            <a:pPr marL="0" indent="0" hangingPunct="0">
              <a:buNone/>
            </a:pPr>
            <a:r>
              <a:rPr lang="el-GR" dirty="0" smtClean="0"/>
              <a:t>Ο </a:t>
            </a:r>
            <a:r>
              <a:rPr lang="el-GR" dirty="0"/>
              <a:t>σκοπός της άσκησης αυτής είναι η μελέτη βασικών χωρικών χαρακτηριστικών της δέσμης </a:t>
            </a:r>
            <a:r>
              <a:rPr lang="en-US" dirty="0"/>
              <a:t>Laser He</a:t>
            </a:r>
            <a:r>
              <a:rPr lang="el-GR" dirty="0"/>
              <a:t>-</a:t>
            </a:r>
            <a:r>
              <a:rPr lang="en-US" dirty="0"/>
              <a:t>Ne</a:t>
            </a:r>
            <a:r>
              <a:rPr lang="el-GR" dirty="0"/>
              <a:t>, όπως για παράδειγμα η κατευθυντικότητά της, καθώς και η σύγκρισή της με συμβατικές πηγές φωτός.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442595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2.  Πειραματική </a:t>
            </a:r>
            <a:r>
              <a:rPr lang="el-GR" dirty="0" smtClean="0"/>
              <a:t>διαδικασία</a:t>
            </a:r>
            <a:r>
              <a:rPr lang="en-US" dirty="0" smtClean="0"/>
              <a:t> </a:t>
            </a:r>
            <a:r>
              <a:rPr lang="en-US" sz="3600" b="0" dirty="0" smtClean="0"/>
              <a:t>1/4</a:t>
            </a:r>
            <a:endParaRPr lang="el-GR" sz="3600" b="0" dirty="0"/>
          </a:p>
        </p:txBody>
      </p:sp>
      <p:sp>
        <p:nvSpPr>
          <p:cNvPr id="3" name="Θέση περιεχομένου 2"/>
          <p:cNvSpPr>
            <a:spLocks noGrp="1"/>
          </p:cNvSpPr>
          <p:nvPr>
            <p:ph idx="1"/>
          </p:nvPr>
        </p:nvSpPr>
        <p:spPr/>
        <p:txBody>
          <a:bodyPr>
            <a:normAutofit/>
          </a:bodyPr>
          <a:lstStyle/>
          <a:p>
            <a:pPr hangingPunct="0"/>
            <a:r>
              <a:rPr lang="el-GR" dirty="0"/>
              <a:t>Η πειραματική διάταξη που θα χρησιμοποιηθεί στην άσκηση αυτή περιλαμβάνει:</a:t>
            </a:r>
          </a:p>
          <a:p>
            <a:pPr marL="0" indent="0" hangingPunct="0">
              <a:buNone/>
            </a:pPr>
            <a:endParaRPr lang="el-GR" dirty="0"/>
          </a:p>
          <a:p>
            <a:pPr marL="457200" lvl="0" indent="-457200">
              <a:buFont typeface="+mj-lt"/>
              <a:buAutoNum type="arabicPeriod"/>
            </a:pPr>
            <a:r>
              <a:rPr lang="el-GR" dirty="0"/>
              <a:t>Μια συσκευή </a:t>
            </a:r>
            <a:r>
              <a:rPr lang="en-US" dirty="0"/>
              <a:t>Laser He</a:t>
            </a:r>
            <a:r>
              <a:rPr lang="el-GR" dirty="0"/>
              <a:t>-</a:t>
            </a:r>
            <a:r>
              <a:rPr lang="en-US" dirty="0"/>
              <a:t>Ne </a:t>
            </a:r>
            <a:r>
              <a:rPr lang="el-GR" dirty="0"/>
              <a:t>ισχύος 1 </a:t>
            </a:r>
            <a:r>
              <a:rPr lang="en-US" dirty="0"/>
              <a:t>mW</a:t>
            </a:r>
            <a:endParaRPr lang="el-GR" dirty="0"/>
          </a:p>
          <a:p>
            <a:pPr marL="457200" lvl="0" indent="-457200">
              <a:buFont typeface="+mj-lt"/>
              <a:buAutoNum type="arabicPeriod"/>
            </a:pPr>
            <a:r>
              <a:rPr lang="el-GR" dirty="0" smtClean="0"/>
              <a:t>Πηγή </a:t>
            </a:r>
            <a:r>
              <a:rPr lang="el-GR" dirty="0"/>
              <a:t>συμβατικού φωτός (λάμπα πυράκτωσης) με τροφοδοτικό 24</a:t>
            </a:r>
            <a:r>
              <a:rPr lang="en-US" dirty="0"/>
              <a:t>V AC </a:t>
            </a:r>
            <a:r>
              <a:rPr lang="el-GR" dirty="0"/>
              <a:t>- </a:t>
            </a:r>
            <a:r>
              <a:rPr lang="en-US" dirty="0"/>
              <a:t>DC</a:t>
            </a:r>
            <a:r>
              <a:rPr lang="el-GR" dirty="0"/>
              <a:t>. Η λάμπα είναι σταθερά τοποθετημένη στο ένα άκρο οπτικής </a:t>
            </a:r>
            <a:r>
              <a:rPr lang="el-GR" dirty="0" smtClean="0"/>
              <a:t>ράβδου</a:t>
            </a:r>
            <a:r>
              <a:rPr lang="el-GR" dirty="0"/>
              <a:t> </a:t>
            </a:r>
            <a:endParaRPr lang="el-GR" dirty="0" smtClean="0"/>
          </a:p>
          <a:p>
            <a:pPr marL="457200" lvl="0" indent="-457200">
              <a:buFont typeface="+mj-lt"/>
              <a:buAutoNum type="arabicPeriod"/>
            </a:pPr>
            <a:r>
              <a:rPr lang="el-GR" dirty="0" smtClean="0"/>
              <a:t>Λουξόμετρο </a:t>
            </a:r>
            <a:r>
              <a:rPr lang="el-GR" dirty="0"/>
              <a:t>για τη μέτρηση του φωτισμού</a:t>
            </a:r>
          </a:p>
          <a:p>
            <a:pPr marL="457200" lvl="0" indent="-457200">
              <a:buFont typeface="+mj-lt"/>
              <a:buAutoNum type="arabicPeriod"/>
            </a:pPr>
            <a:r>
              <a:rPr lang="el-GR" dirty="0" smtClean="0"/>
              <a:t>Πέτασμα </a:t>
            </a:r>
            <a:r>
              <a:rPr lang="el-GR" dirty="0"/>
              <a:t>για την προβολή της ακτίνας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1732382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2.  Πειραματική </a:t>
            </a:r>
            <a:r>
              <a:rPr lang="el-GR" dirty="0" smtClean="0"/>
              <a:t>διαδικασία</a:t>
            </a:r>
            <a:r>
              <a:rPr lang="en-US" dirty="0" smtClean="0"/>
              <a:t> </a:t>
            </a:r>
            <a:r>
              <a:rPr lang="en-US" sz="3600" b="0" dirty="0" smtClean="0"/>
              <a:t>2</a:t>
            </a:r>
            <a:r>
              <a:rPr lang="en-US" sz="36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85327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351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2.  Πειραματική </a:t>
            </a:r>
            <a:r>
              <a:rPr lang="el-GR" dirty="0" smtClean="0"/>
              <a:t>διαδικασία</a:t>
            </a:r>
            <a:r>
              <a:rPr lang="en-US" dirty="0" smtClean="0"/>
              <a:t> </a:t>
            </a:r>
            <a:r>
              <a:rPr lang="en-US" sz="3600" b="0" dirty="0" smtClean="0"/>
              <a:t>3</a:t>
            </a:r>
            <a:r>
              <a:rPr lang="en-US" sz="3600" b="0" dirty="0" smtClean="0"/>
              <a:t>/4</a:t>
            </a:r>
            <a:endParaRPr lang="el-GR" dirty="0"/>
          </a:p>
        </p:txBody>
      </p:sp>
      <p:sp>
        <p:nvSpPr>
          <p:cNvPr id="3" name="Θέση περιεχομένου 2"/>
          <p:cNvSpPr>
            <a:spLocks noGrp="1"/>
          </p:cNvSpPr>
          <p:nvPr>
            <p:ph idx="1"/>
          </p:nvPr>
        </p:nvSpPr>
        <p:spPr/>
        <p:txBody>
          <a:bodyPr/>
          <a:lstStyle/>
          <a:p>
            <a:r>
              <a:rPr lang="el-GR" dirty="0"/>
              <a:t>Αρχικά θα προσδιορίσουμε την απόκλιση α της δέσμης σε </a:t>
            </a:r>
            <a:r>
              <a:rPr lang="en-US" dirty="0"/>
              <a:t>mrad</a:t>
            </a:r>
            <a:r>
              <a:rPr lang="el-GR" dirty="0"/>
              <a:t>. Προς τούτο θα πραγματοποιήσουμε μετρήσεις της διαμέτρου της </a:t>
            </a:r>
            <a:r>
              <a:rPr lang="en-US" dirty="0"/>
              <a:t>d</a:t>
            </a:r>
            <a:r>
              <a:rPr lang="el-GR" dirty="0"/>
              <a:t> σε διάφορες αποστάσεις </a:t>
            </a:r>
            <a:r>
              <a:rPr lang="en-US" dirty="0"/>
              <a:t>L</a:t>
            </a:r>
            <a:r>
              <a:rPr lang="el-GR" dirty="0"/>
              <a:t> κατά μήκος της (προβάλλουμε τη δέσμη επάνω σε πέτασμα που φέρει χιλιοστομετρικό χαρτί και σημειώνουμε τα όρια της προβαλλόμενης κηλίδας). Θα λάβουμε τουλάχιστον 6 μετρήσεις, ανά 50 </a:t>
            </a:r>
            <a:r>
              <a:rPr lang="en-US" dirty="0"/>
              <a:t>cm</a:t>
            </a:r>
            <a:r>
              <a:rPr lang="el-GR" dirty="0"/>
              <a:t>. Θεωρούμε την αρχική διάμετρο </a:t>
            </a:r>
            <a:r>
              <a:rPr lang="en-US" b="1" dirty="0"/>
              <a:t>d</a:t>
            </a:r>
            <a:r>
              <a:rPr lang="el-GR" b="1" baseline="-25000" dirty="0"/>
              <a:t>0 </a:t>
            </a:r>
            <a:r>
              <a:rPr lang="el-GR" b="1" dirty="0"/>
              <a:t>= 1 </a:t>
            </a:r>
            <a:r>
              <a:rPr lang="en-US" b="1" dirty="0"/>
              <a:t>mm</a:t>
            </a:r>
            <a:r>
              <a:rPr lang="el-GR" dirty="0"/>
              <a:t>. Για κάθε μέτρηση </a:t>
            </a:r>
            <a:r>
              <a:rPr lang="en-US" dirty="0"/>
              <a:t>d </a:t>
            </a:r>
            <a:r>
              <a:rPr lang="el-GR" dirty="0"/>
              <a:t>θα υπολογίσουμε την τιμή </a:t>
            </a:r>
            <a:r>
              <a:rPr lang="en-US" b="1" dirty="0"/>
              <a:t>d</a:t>
            </a:r>
            <a:r>
              <a:rPr lang="el-GR" b="1" baseline="30000" dirty="0"/>
              <a:t>* </a:t>
            </a:r>
            <a:r>
              <a:rPr lang="el-GR" b="1" dirty="0"/>
              <a:t>= </a:t>
            </a:r>
            <a:r>
              <a:rPr lang="en-US" b="1" dirty="0"/>
              <a:t>d</a:t>
            </a:r>
            <a:r>
              <a:rPr lang="el-GR" b="1" dirty="0"/>
              <a:t> – </a:t>
            </a:r>
            <a:r>
              <a:rPr lang="en-US" b="1" dirty="0"/>
              <a:t>d</a:t>
            </a:r>
            <a:r>
              <a:rPr lang="el-GR" b="1" baseline="-25000" dirty="0"/>
              <a:t>0</a:t>
            </a:r>
            <a:r>
              <a:rPr lang="el-GR" dirty="0"/>
              <a:t> και θα χαράξουμε τη χαρακτηριστική </a:t>
            </a:r>
            <a:r>
              <a:rPr lang="en-US" b="1" dirty="0"/>
              <a:t>d</a:t>
            </a:r>
            <a:r>
              <a:rPr lang="el-GR" b="1" baseline="30000" dirty="0"/>
              <a:t>*</a:t>
            </a:r>
            <a:r>
              <a:rPr lang="el-GR" b="1" dirty="0"/>
              <a:t>= </a:t>
            </a:r>
            <a:r>
              <a:rPr lang="en-US" b="1" dirty="0"/>
              <a:t>f</a:t>
            </a:r>
            <a:r>
              <a:rPr lang="el-GR" b="1" dirty="0"/>
              <a:t>(</a:t>
            </a:r>
            <a:r>
              <a:rPr lang="en-US" b="1" dirty="0"/>
              <a:t>L</a:t>
            </a:r>
            <a:r>
              <a:rPr lang="el-GR" b="1" dirty="0"/>
              <a:t>)</a:t>
            </a:r>
            <a:r>
              <a:rPr lang="el-GR" dirty="0"/>
              <a:t>. Τέλος από την κλίση της ευθείας θα υπολογίσουμε τη γωνία απόκλισης α (βλέπε Σχέση 6).</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2538952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2.  Πειραματική </a:t>
            </a:r>
            <a:r>
              <a:rPr lang="el-GR" dirty="0" smtClean="0"/>
              <a:t>διαδικασία</a:t>
            </a:r>
            <a:r>
              <a:rPr lang="en-US" dirty="0" smtClean="0"/>
              <a:t> </a:t>
            </a:r>
            <a:r>
              <a:rPr lang="en-US" sz="3600" b="0" dirty="0" smtClean="0"/>
              <a:t>4</a:t>
            </a:r>
            <a:r>
              <a:rPr lang="en-US" sz="3600" b="0" dirty="0" smtClean="0"/>
              <a:t>/4</a:t>
            </a:r>
            <a:endParaRPr lang="el-GR" dirty="0"/>
          </a:p>
        </p:txBody>
      </p:sp>
      <p:sp>
        <p:nvSpPr>
          <p:cNvPr id="3" name="Θέση περιεχομένου 2"/>
          <p:cNvSpPr>
            <a:spLocks noGrp="1"/>
          </p:cNvSpPr>
          <p:nvPr>
            <p:ph idx="1"/>
          </p:nvPr>
        </p:nvSpPr>
        <p:spPr/>
        <p:txBody>
          <a:bodyPr>
            <a:normAutofit lnSpcReduction="10000"/>
          </a:bodyPr>
          <a:lstStyle/>
          <a:p>
            <a:r>
              <a:rPr lang="el-GR" dirty="0"/>
              <a:t>Για να συγκρίνουμε το φως της δέσμης με το φως μιας συμβατικής πηγής φωτός, θα πραγματοποιήσουμε με το λουξόμετρο 10 μετρήσεις του φωτισμού της (σε </a:t>
            </a:r>
            <a:r>
              <a:rPr lang="en-US" dirty="0"/>
              <a:t>Lux</a:t>
            </a:r>
            <a:r>
              <a:rPr lang="el-GR" dirty="0"/>
              <a:t>) ανά 50 </a:t>
            </a:r>
            <a:r>
              <a:rPr lang="en-US" dirty="0"/>
              <a:t>cm</a:t>
            </a:r>
            <a:r>
              <a:rPr lang="el-GR" dirty="0"/>
              <a:t> (βλέπε Σχήμα 8). Για ν’ αποφύγουμε, κατά τη μέτρηση, τον φωτισμό του περιβάλλοντα χώρου, τοποθετούμε μπροστά από τον αισθητήρα του λουξόμετρου ένα κυλινδρικό σωλήνα και κατευθύνουμε τη δέσμη κατά μήκος του άξονά του. Αντίστοιχες μετρήσεις φωτισμού θα λάβουμε και από το λαμπτήρα πυράκτωσης (συμβατική πηγή), με τη διαφορά ότι η περιοχή μετρήσεων δεν θα είναι τόσο εκτεταμένη, όπως στην περίπτωση του </a:t>
            </a:r>
            <a:r>
              <a:rPr lang="en-US" dirty="0"/>
              <a:t>Laser</a:t>
            </a:r>
            <a:r>
              <a:rPr lang="el-GR" dirty="0"/>
              <a:t>. Προς τούτο τοποθετούμε το λαμπτήρα σε οπτική τράπεζα και λαμβάνουμε μετρήσεις ανά 10 </a:t>
            </a:r>
            <a:r>
              <a:rPr lang="en-US" dirty="0"/>
              <a:t>cm</a:t>
            </a:r>
            <a:r>
              <a:rPr lang="el-GR" dirty="0"/>
              <a:t>, μετακινώντας τον αισθητήρα με τον κυλινδρικό σωλήνα (πάντα κάθετα προς το λαμπτήρα) κατά μήκος της τράπεζας.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32865187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a:t>
            </a:r>
            <a:r>
              <a:rPr lang="el-GR" dirty="0" smtClean="0"/>
              <a:t>Εργασίες</a:t>
            </a:r>
            <a:r>
              <a:rPr lang="en-US" dirty="0" smtClean="0"/>
              <a:t> </a:t>
            </a:r>
            <a:r>
              <a:rPr lang="en-US" sz="3600" b="0" dirty="0" smtClean="0"/>
              <a:t>1/2</a:t>
            </a:r>
            <a:endParaRPr lang="el-GR" sz="3600" b="0" dirty="0"/>
          </a:p>
        </p:txBody>
      </p:sp>
      <p:sp>
        <p:nvSpPr>
          <p:cNvPr id="3" name="Θέση περιεχομένου 2"/>
          <p:cNvSpPr>
            <a:spLocks noGrp="1"/>
          </p:cNvSpPr>
          <p:nvPr>
            <p:ph idx="1"/>
          </p:nvPr>
        </p:nvSpPr>
        <p:spPr/>
        <p:txBody>
          <a:bodyPr>
            <a:normAutofit fontScale="92500" lnSpcReduction="20000"/>
          </a:bodyPr>
          <a:lstStyle/>
          <a:p>
            <a:pPr marL="457200" lvl="0" indent="-457200" hangingPunct="0">
              <a:buFont typeface="+mj-lt"/>
              <a:buAutoNum type="arabicPeriod"/>
            </a:pPr>
            <a:r>
              <a:rPr lang="el-GR" dirty="0"/>
              <a:t>Αναγνωρίζουμε τη διάταξη του </a:t>
            </a:r>
            <a:r>
              <a:rPr lang="en-US" dirty="0"/>
              <a:t>Laser He</a:t>
            </a:r>
            <a:r>
              <a:rPr lang="el-GR" dirty="0"/>
              <a:t>-</a:t>
            </a:r>
            <a:r>
              <a:rPr lang="en-US" dirty="0"/>
              <a:t>Ne </a:t>
            </a:r>
            <a:r>
              <a:rPr lang="el-GR" dirty="0"/>
              <a:t>και τη θέτουμε σε λειτουργία.</a:t>
            </a:r>
          </a:p>
          <a:p>
            <a:pPr marL="457200" indent="-457200" hangingPunct="0">
              <a:buFont typeface="+mj-lt"/>
              <a:buAutoNum type="arabicPeriod"/>
            </a:pPr>
            <a:r>
              <a:rPr lang="el-GR" dirty="0"/>
              <a:t> Πραγματοποιούμε ανά 0.5 </a:t>
            </a:r>
            <a:r>
              <a:rPr lang="en-US" dirty="0"/>
              <a:t>m </a:t>
            </a:r>
            <a:r>
              <a:rPr lang="el-GR" dirty="0"/>
              <a:t>μετρήσεις της διαμέτρου </a:t>
            </a:r>
            <a:r>
              <a:rPr lang="en-US" dirty="0"/>
              <a:t>d</a:t>
            </a:r>
            <a:r>
              <a:rPr lang="el-GR" dirty="0"/>
              <a:t> του </a:t>
            </a:r>
            <a:r>
              <a:rPr lang="en-US" dirty="0"/>
              <a:t>Laser</a:t>
            </a:r>
            <a:r>
              <a:rPr lang="el-GR" dirty="0"/>
              <a:t>, με τον τρόπο που αναφέρεται στην πειραματική διαδικασία και συμπληρώνουμε την αντίστοιχη στήλη του Πίνακα 1.</a:t>
            </a:r>
          </a:p>
          <a:p>
            <a:pPr marL="457200" indent="-457200" hangingPunct="0">
              <a:buFont typeface="+mj-lt"/>
              <a:buAutoNum type="arabicPeriod"/>
            </a:pPr>
            <a:r>
              <a:rPr lang="el-GR" dirty="0"/>
              <a:t> Υπολογίζουμε για κάθε μέτρηση την τιμή </a:t>
            </a:r>
            <a:r>
              <a:rPr lang="en-US" dirty="0"/>
              <a:t>d</a:t>
            </a:r>
            <a:r>
              <a:rPr lang="el-GR" baseline="30000" dirty="0"/>
              <a:t>* </a:t>
            </a:r>
            <a:r>
              <a:rPr lang="el-GR" dirty="0"/>
              <a:t>και συμπληρώνουμε την αντίστοιχη στήλη του Πίνακα 1.</a:t>
            </a:r>
          </a:p>
          <a:p>
            <a:pPr marL="457200" indent="-457200" hangingPunct="0">
              <a:buFont typeface="+mj-lt"/>
              <a:buAutoNum type="arabicPeriod"/>
            </a:pPr>
            <a:r>
              <a:rPr lang="el-GR" dirty="0"/>
              <a:t> Πραγματοποιούμε το διάγραμμα </a:t>
            </a:r>
            <a:r>
              <a:rPr lang="en-US" dirty="0"/>
              <a:t>d</a:t>
            </a:r>
            <a:r>
              <a:rPr lang="el-GR" baseline="30000" dirty="0"/>
              <a:t>* </a:t>
            </a:r>
            <a:r>
              <a:rPr lang="el-GR" dirty="0"/>
              <a:t>- </a:t>
            </a:r>
            <a:r>
              <a:rPr lang="en-US" dirty="0"/>
              <a:t>L </a:t>
            </a:r>
            <a:r>
              <a:rPr lang="el-GR" dirty="0"/>
              <a:t>και από την κλίση της ευθείας υπολογίζουμε τη γωνία απόκλισης α σε </a:t>
            </a:r>
            <a:r>
              <a:rPr lang="en-US" dirty="0"/>
              <a:t>mrad</a:t>
            </a:r>
            <a:r>
              <a:rPr lang="el-GR" dirty="0"/>
              <a:t>.</a:t>
            </a:r>
          </a:p>
          <a:p>
            <a:pPr marL="457200" indent="-457200" hangingPunct="0">
              <a:buFont typeface="+mj-lt"/>
              <a:buAutoNum type="arabicPeriod"/>
            </a:pPr>
            <a:r>
              <a:rPr lang="el-GR" dirty="0"/>
              <a:t> Από τη Σχέση (7) υπολογίζουμε τη γωνιακή απόκλιση Δθ της δέσμης (θεωρούμε ότι λ = 632.8 </a:t>
            </a:r>
            <a:r>
              <a:rPr lang="en-US" dirty="0"/>
              <a:t>nm </a:t>
            </a:r>
            <a:r>
              <a:rPr lang="el-GR" dirty="0"/>
              <a:t>και </a:t>
            </a:r>
            <a:r>
              <a:rPr lang="en-US" dirty="0"/>
              <a:t>d</a:t>
            </a:r>
            <a:r>
              <a:rPr lang="el-GR" baseline="-25000" dirty="0"/>
              <a:t>0 </a:t>
            </a:r>
            <a:r>
              <a:rPr lang="el-GR" dirty="0"/>
              <a:t>= 1 </a:t>
            </a:r>
            <a:r>
              <a:rPr lang="en-US" dirty="0"/>
              <a:t>mm</a:t>
            </a:r>
            <a:r>
              <a:rPr lang="el-GR" dirty="0"/>
              <a:t>) σε </a:t>
            </a:r>
            <a:r>
              <a:rPr lang="en-US" dirty="0"/>
              <a:t>mrad</a:t>
            </a:r>
            <a:r>
              <a:rPr lang="el-GR" dirty="0"/>
              <a:t>.</a:t>
            </a:r>
          </a:p>
          <a:p>
            <a:pPr marL="457200" indent="-457200" hangingPunct="0">
              <a:buFont typeface="+mj-lt"/>
              <a:buAutoNum type="arabicPeriod"/>
            </a:pPr>
            <a:r>
              <a:rPr lang="el-GR" dirty="0"/>
              <a:t> Συγκρίνουμε τις τιμές α και Δθ και σχολιάζουμε τη διαφορά που προκύπτει.</a:t>
            </a:r>
          </a:p>
          <a:p>
            <a:pPr marL="457200" indent="-457200" hangingPunct="0">
              <a:buFont typeface="+mj-lt"/>
              <a:buAutoNum type="arabicPeriod"/>
            </a:pPr>
            <a:r>
              <a:rPr lang="el-GR" dirty="0"/>
              <a:t> Με τον τρόπο που αναφέρεται στην πειραματική διαδικασία πραγματοποιούμε με το λουξόμετρο 10 μετρήσεις φωτισμού της δέσμης του </a:t>
            </a:r>
            <a:r>
              <a:rPr lang="en-US" dirty="0"/>
              <a:t>Laser</a:t>
            </a:r>
            <a:r>
              <a:rPr lang="el-GR" dirty="0"/>
              <a:t>, ανά 0.5 </a:t>
            </a:r>
            <a:r>
              <a:rPr lang="en-US" dirty="0"/>
              <a:t>m </a:t>
            </a:r>
            <a:r>
              <a:rPr lang="el-GR" dirty="0"/>
              <a:t>και τις καταχωρούμε στον Πίνακα 2.</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14710417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a:t>
            </a:r>
            <a:r>
              <a:rPr lang="el-GR" dirty="0" smtClean="0"/>
              <a:t>Εργασίες</a:t>
            </a:r>
            <a:r>
              <a:rPr lang="en-US" dirty="0" smtClean="0"/>
              <a:t> </a:t>
            </a:r>
            <a:r>
              <a:rPr lang="en-US" sz="3600" b="0" dirty="0" smtClean="0"/>
              <a:t>2</a:t>
            </a:r>
            <a:r>
              <a:rPr lang="en-US" sz="3600" b="0" dirty="0" smtClean="0"/>
              <a:t>/2</a:t>
            </a:r>
            <a:endParaRPr lang="el-GR" dirty="0"/>
          </a:p>
        </p:txBody>
      </p:sp>
      <p:sp>
        <p:nvSpPr>
          <p:cNvPr id="3" name="Θέση περιεχομένου 2"/>
          <p:cNvSpPr>
            <a:spLocks noGrp="1"/>
          </p:cNvSpPr>
          <p:nvPr>
            <p:ph idx="1"/>
          </p:nvPr>
        </p:nvSpPr>
        <p:spPr/>
        <p:txBody>
          <a:bodyPr>
            <a:normAutofit/>
          </a:bodyPr>
          <a:lstStyle/>
          <a:p>
            <a:pPr marL="457200" lvl="0" indent="-457200" hangingPunct="0">
              <a:buFont typeface="+mj-lt"/>
              <a:buAutoNum type="arabicPeriod" startAt="8"/>
            </a:pPr>
            <a:r>
              <a:rPr lang="el-GR" dirty="0" smtClean="0"/>
              <a:t>Πραγματοποιούμε </a:t>
            </a:r>
            <a:r>
              <a:rPr lang="el-GR" dirty="0"/>
              <a:t>το διάγραμμα ΒLaser – </a:t>
            </a:r>
            <a:r>
              <a:rPr lang="el-GR" dirty="0" smtClean="0"/>
              <a:t>L.</a:t>
            </a:r>
          </a:p>
          <a:p>
            <a:pPr marL="457200" lvl="0" indent="-457200" hangingPunct="0">
              <a:buFont typeface="+mj-lt"/>
              <a:buAutoNum type="arabicPeriod" startAt="8"/>
            </a:pPr>
            <a:r>
              <a:rPr lang="el-GR" dirty="0" smtClean="0"/>
              <a:t>Θέτουμε </a:t>
            </a:r>
            <a:r>
              <a:rPr lang="el-GR" dirty="0"/>
              <a:t>το Laser εκτός λειτουργίας</a:t>
            </a:r>
          </a:p>
          <a:p>
            <a:pPr marL="457200" lvl="0" indent="-457200" hangingPunct="0">
              <a:buFont typeface="+mj-lt"/>
              <a:buAutoNum type="arabicPeriod" startAt="8"/>
            </a:pPr>
            <a:r>
              <a:rPr lang="el-GR" dirty="0" smtClean="0"/>
              <a:t>Τοποθετούμε </a:t>
            </a:r>
            <a:r>
              <a:rPr lang="el-GR" dirty="0"/>
              <a:t>το λαμπτήρα πυράκτωσης σε οπτική τράπεζα και λαμβάνουμε 7 - 8 μετρήσεις του φωτισμού του ανά 10 cm, τις οποίες καταχωρούμε στον </a:t>
            </a:r>
            <a:r>
              <a:rPr lang="el-GR" dirty="0" smtClean="0"/>
              <a:t>Πίνακα </a:t>
            </a:r>
            <a:r>
              <a:rPr lang="el-GR" dirty="0"/>
              <a:t>3.</a:t>
            </a:r>
          </a:p>
          <a:p>
            <a:pPr marL="457200" lvl="0" indent="-457200" hangingPunct="0">
              <a:buFont typeface="+mj-lt"/>
              <a:buAutoNum type="arabicPeriod" startAt="8"/>
            </a:pPr>
            <a:r>
              <a:rPr lang="el-GR" dirty="0" smtClean="0"/>
              <a:t>Πραγματοποιούμε </a:t>
            </a:r>
            <a:r>
              <a:rPr lang="el-GR" dirty="0"/>
              <a:t>το διάγραμμα Βλαμπτήρα – L.</a:t>
            </a:r>
          </a:p>
          <a:p>
            <a:pPr marL="457200" lvl="0" indent="-457200" hangingPunct="0">
              <a:buFont typeface="+mj-lt"/>
              <a:buAutoNum type="arabicPeriod" startAt="8"/>
            </a:pPr>
            <a:r>
              <a:rPr lang="el-GR" dirty="0" smtClean="0"/>
              <a:t>Σχολιάζουμε </a:t>
            </a:r>
            <a:r>
              <a:rPr lang="el-GR" dirty="0"/>
              <a:t>τα δυο διαγράμματα (δηλαδή ΒLaser – L και Βλαμπτήρα – L</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27258679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Πίνακες</a:t>
            </a:r>
            <a:r>
              <a:rPr lang="en-US" sz="3600" b="0" dirty="0" smtClean="0"/>
              <a:t> 1/2</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val="2469680730"/>
              </p:ext>
            </p:extLst>
          </p:nvPr>
        </p:nvGraphicFramePr>
        <p:xfrm>
          <a:off x="1907704" y="1196752"/>
          <a:ext cx="5328591" cy="4032450"/>
        </p:xfrm>
        <a:graphic>
          <a:graphicData uri="http://schemas.openxmlformats.org/drawingml/2006/table">
            <a:tbl>
              <a:tblPr firstRow="1" firstCol="1" lastRow="1" lastCol="1" bandRow="1" bandCol="1">
                <a:tableStyleId>{5940675A-B579-460E-94D1-54222C63F5DA}</a:tableStyleId>
              </a:tblPr>
              <a:tblGrid>
                <a:gridCol w="1776197"/>
                <a:gridCol w="1776197"/>
                <a:gridCol w="1776197"/>
              </a:tblGrid>
              <a:tr h="453329">
                <a:tc gridSpan="3">
                  <a:txBody>
                    <a:bodyPr/>
                    <a:lstStyle/>
                    <a:p>
                      <a:pPr marL="179705" algn="ctr" hangingPunct="0">
                        <a:spcAft>
                          <a:spcPts val="600"/>
                        </a:spcAft>
                      </a:pPr>
                      <a:r>
                        <a:rPr lang="el-GR" sz="1800" dirty="0">
                          <a:effectLst/>
                        </a:rPr>
                        <a:t>Πίνακας 1</a:t>
                      </a:r>
                      <a:endParaRPr lang="el-GR" sz="1800" dirty="0">
                        <a:effectLst/>
                        <a:latin typeface="Times New Roman"/>
                        <a:ea typeface="Times New Roman"/>
                      </a:endParaRPr>
                    </a:p>
                  </a:txBody>
                  <a:tcPr marL="68580" marR="68580" marT="53975" marB="53975"/>
                </a:tc>
                <a:tc hMerge="1">
                  <a:txBody>
                    <a:bodyPr/>
                    <a:lstStyle/>
                    <a:p>
                      <a:endParaRPr lang="el-GR"/>
                    </a:p>
                  </a:txBody>
                  <a:tcPr/>
                </a:tc>
                <a:tc hMerge="1">
                  <a:txBody>
                    <a:bodyPr/>
                    <a:lstStyle/>
                    <a:p>
                      <a:endParaRPr lang="el-GR"/>
                    </a:p>
                  </a:txBody>
                  <a:tcPr/>
                </a:tc>
              </a:tr>
              <a:tr h="453329">
                <a:tc gridSpan="3">
                  <a:txBody>
                    <a:bodyPr/>
                    <a:lstStyle/>
                    <a:p>
                      <a:pPr marL="179705" algn="ctr" hangingPunct="0">
                        <a:spcAft>
                          <a:spcPts val="600"/>
                        </a:spcAft>
                      </a:pPr>
                      <a:r>
                        <a:rPr lang="en-US" sz="1800" dirty="0">
                          <a:effectLst/>
                        </a:rPr>
                        <a:t>d</a:t>
                      </a:r>
                      <a:r>
                        <a:rPr lang="en-US" sz="1800" baseline="-25000" dirty="0">
                          <a:effectLst/>
                        </a:rPr>
                        <a:t>0 </a:t>
                      </a:r>
                      <a:r>
                        <a:rPr lang="en-US" sz="1800" dirty="0">
                          <a:effectLst/>
                        </a:rPr>
                        <a:t>= 1 mm = 1x10</a:t>
                      </a:r>
                      <a:r>
                        <a:rPr lang="en-US" sz="1800" baseline="30000" dirty="0">
                          <a:effectLst/>
                        </a:rPr>
                        <a:t>-3 </a:t>
                      </a:r>
                      <a:r>
                        <a:rPr lang="en-US" sz="1800" dirty="0">
                          <a:effectLst/>
                        </a:rPr>
                        <a:t>m</a:t>
                      </a:r>
                      <a:endParaRPr lang="el-GR" sz="1800" dirty="0">
                        <a:effectLst/>
                        <a:latin typeface="Times New Roman"/>
                        <a:ea typeface="Times New Roman"/>
                      </a:endParaRPr>
                    </a:p>
                  </a:txBody>
                  <a:tcPr marL="68580" marR="68580" marT="53975" marB="53975"/>
                </a:tc>
                <a:tc hMerge="1">
                  <a:txBody>
                    <a:bodyPr/>
                    <a:lstStyle/>
                    <a:p>
                      <a:endParaRPr lang="el-GR"/>
                    </a:p>
                  </a:txBody>
                  <a:tcPr/>
                </a:tc>
                <a:tc hMerge="1">
                  <a:txBody>
                    <a:bodyPr/>
                    <a:lstStyle/>
                    <a:p>
                      <a:endParaRPr lang="el-GR"/>
                    </a:p>
                  </a:txBody>
                  <a:tcPr/>
                </a:tc>
              </a:tr>
              <a:tr h="738392">
                <a:tc>
                  <a:txBody>
                    <a:bodyPr/>
                    <a:lstStyle/>
                    <a:p>
                      <a:pPr marL="179705" algn="ctr" hangingPunct="0">
                        <a:spcAft>
                          <a:spcPts val="600"/>
                        </a:spcAft>
                      </a:pPr>
                      <a:r>
                        <a:rPr lang="en-US" sz="1800" dirty="0">
                          <a:effectLst/>
                        </a:rPr>
                        <a:t>d (m)</a:t>
                      </a:r>
                      <a:endParaRPr lang="el-GR" sz="1800" dirty="0">
                        <a:effectLst/>
                        <a:latin typeface="Times New Roman"/>
                        <a:ea typeface="Times New Roman"/>
                      </a:endParaRPr>
                    </a:p>
                  </a:txBody>
                  <a:tcPr marL="68580" marR="68580" marT="53975" marB="53975"/>
                </a:tc>
                <a:tc>
                  <a:txBody>
                    <a:bodyPr/>
                    <a:lstStyle/>
                    <a:p>
                      <a:pPr marL="179705" algn="ctr" hangingPunct="0">
                        <a:spcAft>
                          <a:spcPts val="600"/>
                        </a:spcAft>
                      </a:pPr>
                      <a:r>
                        <a:rPr lang="en-US" sz="1800" dirty="0">
                          <a:effectLst/>
                        </a:rPr>
                        <a:t>L (m)</a:t>
                      </a:r>
                      <a:endParaRPr lang="el-GR" sz="1800" dirty="0">
                        <a:effectLst/>
                        <a:latin typeface="Times New Roman"/>
                        <a:ea typeface="Times New Roman"/>
                      </a:endParaRPr>
                    </a:p>
                  </a:txBody>
                  <a:tcPr marL="68580" marR="68580" marT="53975" marB="53975"/>
                </a:tc>
                <a:tc>
                  <a:txBody>
                    <a:bodyPr/>
                    <a:lstStyle/>
                    <a:p>
                      <a:pPr marL="179705" algn="ctr" hangingPunct="0">
                        <a:spcAft>
                          <a:spcPts val="600"/>
                        </a:spcAft>
                      </a:pPr>
                      <a:r>
                        <a:rPr lang="en-US" sz="1800" dirty="0">
                          <a:effectLst/>
                        </a:rPr>
                        <a:t>d</a:t>
                      </a:r>
                      <a:r>
                        <a:rPr lang="en-US" sz="1800" baseline="30000" dirty="0">
                          <a:effectLst/>
                        </a:rPr>
                        <a:t>* </a:t>
                      </a:r>
                      <a:r>
                        <a:rPr lang="en-US" sz="1800" dirty="0">
                          <a:effectLst/>
                        </a:rPr>
                        <a:t>=d – d</a:t>
                      </a:r>
                      <a:r>
                        <a:rPr lang="en-US" sz="1800" baseline="-25000" dirty="0">
                          <a:effectLst/>
                        </a:rPr>
                        <a:t>0</a:t>
                      </a:r>
                      <a:endParaRPr lang="el-GR" sz="1800" dirty="0">
                        <a:effectLst/>
                        <a:latin typeface="Times New Roman"/>
                        <a:ea typeface="Times New Roman"/>
                      </a:endParaRPr>
                    </a:p>
                  </a:txBody>
                  <a:tcPr marL="68580" marR="68580" marT="53975" marB="53975"/>
                </a:tc>
              </a:tr>
              <a:tr h="397900">
                <a:tc>
                  <a:txBody>
                    <a:bodyPr/>
                    <a:lstStyle/>
                    <a:p>
                      <a:pPr marL="179705" algn="ctr" hangingPunct="0">
                        <a:spcAft>
                          <a:spcPts val="600"/>
                        </a:spcAft>
                      </a:pPr>
                      <a:r>
                        <a:rPr lang="el-GR" sz="1800" dirty="0">
                          <a:effectLst/>
                        </a:rPr>
                        <a:t> </a:t>
                      </a:r>
                      <a:endParaRPr lang="el-GR" sz="1800" dirty="0">
                        <a:effectLst/>
                        <a:latin typeface="Times New Roman"/>
                        <a:ea typeface="Times New Roman"/>
                      </a:endParaRPr>
                    </a:p>
                  </a:txBody>
                  <a:tcPr marL="68580" marR="68580" marT="36195" marB="36195"/>
                </a:tc>
                <a:tc>
                  <a:txBody>
                    <a:bodyPr/>
                    <a:lstStyle/>
                    <a:p>
                      <a:pPr marL="179705" algn="ctr" hangingPunct="0">
                        <a:spcAft>
                          <a:spcPts val="600"/>
                        </a:spcAft>
                      </a:pPr>
                      <a:r>
                        <a:rPr lang="el-GR" sz="1800" dirty="0">
                          <a:effectLst/>
                        </a:rPr>
                        <a:t>0.5</a:t>
                      </a:r>
                      <a:endParaRPr lang="el-GR" sz="1800" dirty="0">
                        <a:effectLst/>
                        <a:latin typeface="Times New Roman"/>
                        <a:ea typeface="Times New Roman"/>
                      </a:endParaRPr>
                    </a:p>
                  </a:txBody>
                  <a:tcPr marL="68580" marR="68580" marT="36195" marB="36195"/>
                </a:tc>
                <a:tc>
                  <a:txBody>
                    <a:bodyPr/>
                    <a:lstStyle/>
                    <a:p>
                      <a:pPr marL="179705" algn="ctr" hangingPunct="0">
                        <a:spcAft>
                          <a:spcPts val="600"/>
                        </a:spcAft>
                      </a:pPr>
                      <a:r>
                        <a:rPr lang="el-GR" sz="1800" dirty="0">
                          <a:effectLst/>
                        </a:rPr>
                        <a:t> </a:t>
                      </a:r>
                      <a:endParaRPr lang="el-GR" sz="1800" dirty="0">
                        <a:effectLst/>
                        <a:latin typeface="Times New Roman"/>
                        <a:ea typeface="Times New Roman"/>
                      </a:endParaRPr>
                    </a:p>
                  </a:txBody>
                  <a:tcPr marL="68580" marR="68580" marT="36195" marB="36195"/>
                </a:tc>
              </a:tr>
              <a:tr h="397900">
                <a:tc>
                  <a:txBody>
                    <a:bodyPr/>
                    <a:lstStyle/>
                    <a:p>
                      <a:pPr marL="179705" algn="ctr" hangingPunct="0">
                        <a:spcAft>
                          <a:spcPts val="600"/>
                        </a:spcAft>
                      </a:pPr>
                      <a:r>
                        <a:rPr lang="el-GR" sz="1800" dirty="0">
                          <a:effectLst/>
                        </a:rPr>
                        <a:t> </a:t>
                      </a:r>
                      <a:endParaRPr lang="el-GR" sz="1800" dirty="0">
                        <a:effectLst/>
                        <a:latin typeface="Times New Roman"/>
                        <a:ea typeface="Times New Roman"/>
                      </a:endParaRPr>
                    </a:p>
                  </a:txBody>
                  <a:tcPr marL="68580" marR="68580" marT="36195" marB="36195"/>
                </a:tc>
                <a:tc>
                  <a:txBody>
                    <a:bodyPr/>
                    <a:lstStyle/>
                    <a:p>
                      <a:pPr marL="179705" algn="ctr" hangingPunct="0">
                        <a:spcAft>
                          <a:spcPts val="600"/>
                        </a:spcAft>
                      </a:pPr>
                      <a:r>
                        <a:rPr lang="el-GR" sz="1800" dirty="0">
                          <a:effectLst/>
                        </a:rPr>
                        <a:t>1.0</a:t>
                      </a:r>
                      <a:endParaRPr lang="el-GR" sz="1800" dirty="0">
                        <a:effectLst/>
                        <a:latin typeface="Times New Roman"/>
                        <a:ea typeface="Times New Roman"/>
                      </a:endParaRPr>
                    </a:p>
                  </a:txBody>
                  <a:tcPr marL="68580" marR="68580" marT="36195" marB="36195"/>
                </a:tc>
                <a:tc>
                  <a:txBody>
                    <a:bodyPr/>
                    <a:lstStyle/>
                    <a:p>
                      <a:pPr marL="179705" algn="ctr" hangingPunct="0">
                        <a:spcAft>
                          <a:spcPts val="600"/>
                        </a:spcAft>
                      </a:pPr>
                      <a:r>
                        <a:rPr lang="el-GR" sz="1800" dirty="0">
                          <a:effectLst/>
                        </a:rPr>
                        <a:t> </a:t>
                      </a:r>
                      <a:endParaRPr lang="el-GR" sz="1800" dirty="0">
                        <a:effectLst/>
                        <a:latin typeface="Times New Roman"/>
                        <a:ea typeface="Times New Roman"/>
                      </a:endParaRPr>
                    </a:p>
                  </a:txBody>
                  <a:tcPr marL="68580" marR="68580" marT="36195" marB="36195"/>
                </a:tc>
              </a:tr>
              <a:tr h="397900">
                <a:tc>
                  <a:txBody>
                    <a:bodyPr/>
                    <a:lstStyle/>
                    <a:p>
                      <a:pPr marL="179705" algn="ctr" hangingPunct="0">
                        <a:spcAft>
                          <a:spcPts val="600"/>
                        </a:spcAft>
                      </a:pPr>
                      <a:r>
                        <a:rPr lang="el-GR" sz="1800" dirty="0">
                          <a:effectLst/>
                        </a:rPr>
                        <a:t> </a:t>
                      </a:r>
                      <a:endParaRPr lang="el-GR" sz="1800" dirty="0">
                        <a:effectLst/>
                        <a:latin typeface="Times New Roman"/>
                        <a:ea typeface="Times New Roman"/>
                      </a:endParaRPr>
                    </a:p>
                  </a:txBody>
                  <a:tcPr marL="68580" marR="68580" marT="36195" marB="36195"/>
                </a:tc>
                <a:tc>
                  <a:txBody>
                    <a:bodyPr/>
                    <a:lstStyle/>
                    <a:p>
                      <a:pPr marL="179705" algn="ctr" hangingPunct="0">
                        <a:spcAft>
                          <a:spcPts val="600"/>
                        </a:spcAft>
                      </a:pPr>
                      <a:r>
                        <a:rPr lang="el-GR" sz="1800" dirty="0">
                          <a:effectLst/>
                        </a:rPr>
                        <a:t>1.5</a:t>
                      </a:r>
                      <a:endParaRPr lang="el-GR" sz="1800" dirty="0">
                        <a:effectLst/>
                        <a:latin typeface="Times New Roman"/>
                        <a:ea typeface="Times New Roman"/>
                      </a:endParaRPr>
                    </a:p>
                  </a:txBody>
                  <a:tcPr marL="68580" marR="68580" marT="36195" marB="36195"/>
                </a:tc>
                <a:tc>
                  <a:txBody>
                    <a:bodyPr/>
                    <a:lstStyle/>
                    <a:p>
                      <a:pPr marL="179705" algn="ctr" hangingPunct="0">
                        <a:spcAft>
                          <a:spcPts val="600"/>
                        </a:spcAft>
                      </a:pPr>
                      <a:r>
                        <a:rPr lang="el-GR" sz="1800" dirty="0">
                          <a:effectLst/>
                        </a:rPr>
                        <a:t> </a:t>
                      </a:r>
                      <a:endParaRPr lang="el-GR" sz="1800" dirty="0">
                        <a:effectLst/>
                        <a:latin typeface="Times New Roman"/>
                        <a:ea typeface="Times New Roman"/>
                      </a:endParaRPr>
                    </a:p>
                  </a:txBody>
                  <a:tcPr marL="68580" marR="68580" marT="36195" marB="36195"/>
                </a:tc>
              </a:tr>
              <a:tr h="397900">
                <a:tc>
                  <a:txBody>
                    <a:bodyPr/>
                    <a:lstStyle/>
                    <a:p>
                      <a:pPr marL="179705" algn="ctr" hangingPunct="0">
                        <a:spcAft>
                          <a:spcPts val="600"/>
                        </a:spcAft>
                      </a:pPr>
                      <a:r>
                        <a:rPr lang="el-GR" sz="1800" dirty="0">
                          <a:effectLst/>
                        </a:rPr>
                        <a:t> </a:t>
                      </a:r>
                      <a:endParaRPr lang="el-GR" sz="1800" dirty="0">
                        <a:effectLst/>
                        <a:latin typeface="Times New Roman"/>
                        <a:ea typeface="Times New Roman"/>
                      </a:endParaRPr>
                    </a:p>
                  </a:txBody>
                  <a:tcPr marL="68580" marR="68580" marT="36195" marB="36195"/>
                </a:tc>
                <a:tc>
                  <a:txBody>
                    <a:bodyPr/>
                    <a:lstStyle/>
                    <a:p>
                      <a:pPr marL="179705" algn="ctr" hangingPunct="0">
                        <a:spcAft>
                          <a:spcPts val="600"/>
                        </a:spcAft>
                      </a:pPr>
                      <a:r>
                        <a:rPr lang="el-GR" sz="1800" dirty="0">
                          <a:effectLst/>
                        </a:rPr>
                        <a:t>2.0</a:t>
                      </a:r>
                      <a:endParaRPr lang="el-GR" sz="1800" dirty="0">
                        <a:effectLst/>
                        <a:latin typeface="Times New Roman"/>
                        <a:ea typeface="Times New Roman"/>
                      </a:endParaRPr>
                    </a:p>
                  </a:txBody>
                  <a:tcPr marL="68580" marR="68580" marT="36195" marB="36195"/>
                </a:tc>
                <a:tc>
                  <a:txBody>
                    <a:bodyPr/>
                    <a:lstStyle/>
                    <a:p>
                      <a:pPr marL="179705" algn="ctr" hangingPunct="0">
                        <a:spcAft>
                          <a:spcPts val="600"/>
                        </a:spcAft>
                      </a:pPr>
                      <a:r>
                        <a:rPr lang="el-GR" sz="1800" dirty="0">
                          <a:effectLst/>
                        </a:rPr>
                        <a:t> </a:t>
                      </a:r>
                      <a:endParaRPr lang="el-GR" sz="1800" dirty="0">
                        <a:effectLst/>
                        <a:latin typeface="Times New Roman"/>
                        <a:ea typeface="Times New Roman"/>
                      </a:endParaRPr>
                    </a:p>
                  </a:txBody>
                  <a:tcPr marL="68580" marR="68580" marT="36195" marB="36195"/>
                </a:tc>
              </a:tr>
              <a:tr h="397900">
                <a:tc>
                  <a:txBody>
                    <a:bodyPr/>
                    <a:lstStyle/>
                    <a:p>
                      <a:pPr marL="179705" algn="ctr" hangingPunct="0">
                        <a:spcAft>
                          <a:spcPts val="600"/>
                        </a:spcAft>
                      </a:pPr>
                      <a:r>
                        <a:rPr lang="el-GR" sz="1800" dirty="0">
                          <a:effectLst/>
                        </a:rPr>
                        <a:t> </a:t>
                      </a:r>
                      <a:endParaRPr lang="el-GR" sz="1800" dirty="0">
                        <a:effectLst/>
                        <a:latin typeface="Times New Roman"/>
                        <a:ea typeface="Times New Roman"/>
                      </a:endParaRPr>
                    </a:p>
                  </a:txBody>
                  <a:tcPr marL="68580" marR="68580" marT="36195" marB="36195"/>
                </a:tc>
                <a:tc>
                  <a:txBody>
                    <a:bodyPr/>
                    <a:lstStyle/>
                    <a:p>
                      <a:pPr marL="179705" algn="ctr" hangingPunct="0">
                        <a:spcAft>
                          <a:spcPts val="600"/>
                        </a:spcAft>
                      </a:pPr>
                      <a:r>
                        <a:rPr lang="el-GR" sz="1800" dirty="0">
                          <a:effectLst/>
                        </a:rPr>
                        <a:t>2.5</a:t>
                      </a:r>
                      <a:endParaRPr lang="el-GR" sz="1800" dirty="0">
                        <a:effectLst/>
                        <a:latin typeface="Times New Roman"/>
                        <a:ea typeface="Times New Roman"/>
                      </a:endParaRPr>
                    </a:p>
                  </a:txBody>
                  <a:tcPr marL="68580" marR="68580" marT="36195" marB="36195"/>
                </a:tc>
                <a:tc>
                  <a:txBody>
                    <a:bodyPr/>
                    <a:lstStyle/>
                    <a:p>
                      <a:pPr marL="179705" algn="ctr" hangingPunct="0">
                        <a:spcAft>
                          <a:spcPts val="600"/>
                        </a:spcAft>
                      </a:pPr>
                      <a:r>
                        <a:rPr lang="el-GR" sz="1800" dirty="0">
                          <a:effectLst/>
                        </a:rPr>
                        <a:t> </a:t>
                      </a:r>
                      <a:endParaRPr lang="el-GR" sz="1800" dirty="0">
                        <a:effectLst/>
                        <a:latin typeface="Times New Roman"/>
                        <a:ea typeface="Times New Roman"/>
                      </a:endParaRPr>
                    </a:p>
                  </a:txBody>
                  <a:tcPr marL="68580" marR="68580" marT="36195" marB="36195"/>
                </a:tc>
              </a:tr>
              <a:tr h="397900">
                <a:tc>
                  <a:txBody>
                    <a:bodyPr/>
                    <a:lstStyle/>
                    <a:p>
                      <a:pPr marL="179705" algn="ctr" hangingPunct="0">
                        <a:spcAft>
                          <a:spcPts val="600"/>
                        </a:spcAft>
                      </a:pPr>
                      <a:r>
                        <a:rPr lang="el-GR" sz="1800" dirty="0">
                          <a:effectLst/>
                        </a:rPr>
                        <a:t> </a:t>
                      </a:r>
                      <a:endParaRPr lang="el-GR" sz="1800" dirty="0">
                        <a:effectLst/>
                        <a:latin typeface="Times New Roman"/>
                        <a:ea typeface="Times New Roman"/>
                      </a:endParaRPr>
                    </a:p>
                  </a:txBody>
                  <a:tcPr marL="68580" marR="68580" marT="36195" marB="36195"/>
                </a:tc>
                <a:tc>
                  <a:txBody>
                    <a:bodyPr/>
                    <a:lstStyle/>
                    <a:p>
                      <a:pPr marL="179705" algn="ctr" hangingPunct="0">
                        <a:spcAft>
                          <a:spcPts val="600"/>
                        </a:spcAft>
                      </a:pPr>
                      <a:r>
                        <a:rPr lang="el-GR" sz="1800" dirty="0">
                          <a:effectLst/>
                        </a:rPr>
                        <a:t>3.0</a:t>
                      </a:r>
                      <a:endParaRPr lang="el-GR" sz="1800" dirty="0">
                        <a:effectLst/>
                        <a:latin typeface="Times New Roman"/>
                        <a:ea typeface="Times New Roman"/>
                      </a:endParaRPr>
                    </a:p>
                  </a:txBody>
                  <a:tcPr marL="68580" marR="68580" marT="36195" marB="36195"/>
                </a:tc>
                <a:tc>
                  <a:txBody>
                    <a:bodyPr/>
                    <a:lstStyle/>
                    <a:p>
                      <a:pPr marL="179705" algn="ctr" hangingPunct="0">
                        <a:spcAft>
                          <a:spcPts val="600"/>
                        </a:spcAft>
                      </a:pPr>
                      <a:r>
                        <a:rPr lang="el-GR" sz="1800" dirty="0">
                          <a:effectLst/>
                        </a:rPr>
                        <a:t> </a:t>
                      </a:r>
                      <a:endParaRPr lang="el-GR" sz="1800" dirty="0">
                        <a:effectLst/>
                        <a:latin typeface="Times New Roman"/>
                        <a:ea typeface="Times New Roman"/>
                      </a:endParaRPr>
                    </a:p>
                  </a:txBody>
                  <a:tcPr marL="68580" marR="68580" marT="36195" marB="36195"/>
                </a:tc>
              </a:tr>
            </a:tbl>
          </a:graphicData>
        </a:graphic>
      </p:graphicFrame>
    </p:spTree>
    <p:extLst>
      <p:ext uri="{BB962C8B-B14F-4D97-AF65-F5344CB8AC3E}">
        <p14:creationId xmlns:p14="http://schemas.microsoft.com/office/powerpoint/2010/main" val="34519444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Πίνακες</a:t>
            </a:r>
            <a:r>
              <a:rPr lang="en-US" dirty="0" smtClean="0"/>
              <a:t> </a:t>
            </a:r>
            <a:r>
              <a:rPr lang="en-US" sz="3600" b="0" dirty="0"/>
              <a:t> </a:t>
            </a:r>
            <a:r>
              <a:rPr lang="en-US" sz="36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graphicFrame>
        <p:nvGraphicFramePr>
          <p:cNvPr id="3" name="Πίνακας 2"/>
          <p:cNvGraphicFramePr>
            <a:graphicFrameLocks noGrp="1"/>
          </p:cNvGraphicFramePr>
          <p:nvPr>
            <p:extLst>
              <p:ext uri="{D42A27DB-BD31-4B8C-83A1-F6EECF244321}">
                <p14:modId xmlns:p14="http://schemas.microsoft.com/office/powerpoint/2010/main" val="3489977600"/>
              </p:ext>
            </p:extLst>
          </p:nvPr>
        </p:nvGraphicFramePr>
        <p:xfrm>
          <a:off x="971600" y="1052736"/>
          <a:ext cx="7200800" cy="4968555"/>
        </p:xfrm>
        <a:graphic>
          <a:graphicData uri="http://schemas.openxmlformats.org/drawingml/2006/table">
            <a:tbl>
              <a:tblPr firstRow="1" firstCol="1" lastRow="1" lastCol="1" bandRow="1" bandCol="1">
                <a:tableStyleId>{5940675A-B579-460E-94D1-54222C63F5DA}</a:tableStyleId>
              </a:tblPr>
              <a:tblGrid>
                <a:gridCol w="1440160"/>
                <a:gridCol w="1440160"/>
                <a:gridCol w="1440160"/>
                <a:gridCol w="1440160"/>
                <a:gridCol w="1440160"/>
              </a:tblGrid>
              <a:tr h="435604">
                <a:tc gridSpan="2">
                  <a:txBody>
                    <a:bodyPr/>
                    <a:lstStyle/>
                    <a:p>
                      <a:pPr marL="179705" algn="ctr" hangingPunct="0">
                        <a:spcAft>
                          <a:spcPts val="600"/>
                        </a:spcAft>
                      </a:pPr>
                      <a:r>
                        <a:rPr lang="el-GR" sz="1600" dirty="0">
                          <a:effectLst/>
                        </a:rPr>
                        <a:t>Πίνακας </a:t>
                      </a:r>
                      <a:r>
                        <a:rPr lang="en-US" sz="1600" dirty="0">
                          <a:effectLst/>
                        </a:rPr>
                        <a:t>2</a:t>
                      </a:r>
                      <a:endParaRPr lang="el-GR" sz="1600" dirty="0">
                        <a:effectLst/>
                        <a:latin typeface="Times New Roman"/>
                        <a:ea typeface="Times New Roman"/>
                      </a:endParaRPr>
                    </a:p>
                  </a:txBody>
                  <a:tcPr marL="68580" marR="68580" marT="53975" marB="53975"/>
                </a:tc>
                <a:tc hMerge="1">
                  <a:txBody>
                    <a:bodyPr/>
                    <a:lstStyle/>
                    <a:p>
                      <a:endParaRPr lang="el-GR"/>
                    </a:p>
                  </a:txBody>
                  <a:tcPr/>
                </a:tc>
                <a:tc>
                  <a:txBody>
                    <a:bodyPr/>
                    <a:lstStyle/>
                    <a:p>
                      <a:pPr marL="179705" algn="ctr" hangingPunct="0">
                        <a:spcAft>
                          <a:spcPts val="600"/>
                        </a:spcAft>
                      </a:pPr>
                      <a:r>
                        <a:rPr lang="en-US" sz="1600" dirty="0">
                          <a:effectLst/>
                        </a:rPr>
                        <a:t> </a:t>
                      </a:r>
                      <a:endParaRPr lang="el-GR" sz="1600" dirty="0">
                        <a:effectLst/>
                        <a:latin typeface="Times New Roman"/>
                        <a:ea typeface="Times New Roman"/>
                      </a:endParaRPr>
                    </a:p>
                  </a:txBody>
                  <a:tcPr marL="68580" marR="68580" marT="0" marB="0"/>
                </a:tc>
                <a:tc gridSpan="2">
                  <a:txBody>
                    <a:bodyPr/>
                    <a:lstStyle/>
                    <a:p>
                      <a:pPr marL="179705" algn="ctr" hangingPunct="0">
                        <a:spcAft>
                          <a:spcPts val="600"/>
                        </a:spcAft>
                      </a:pPr>
                      <a:r>
                        <a:rPr lang="el-GR" sz="1600" dirty="0">
                          <a:effectLst/>
                        </a:rPr>
                        <a:t>Πίνακας </a:t>
                      </a:r>
                      <a:r>
                        <a:rPr lang="en-US" sz="1600" dirty="0">
                          <a:effectLst/>
                        </a:rPr>
                        <a:t>3</a:t>
                      </a:r>
                      <a:endParaRPr lang="el-GR" sz="1600" dirty="0">
                        <a:effectLst/>
                        <a:latin typeface="Times New Roman"/>
                        <a:ea typeface="Times New Roman"/>
                      </a:endParaRPr>
                    </a:p>
                  </a:txBody>
                  <a:tcPr marL="68580" marR="68580" marT="0" marB="0"/>
                </a:tc>
                <a:tc hMerge="1">
                  <a:txBody>
                    <a:bodyPr/>
                    <a:lstStyle/>
                    <a:p>
                      <a:endParaRPr lang="el-GR"/>
                    </a:p>
                  </a:txBody>
                  <a:tcPr/>
                </a:tc>
              </a:tr>
              <a:tr h="709521">
                <a:tc>
                  <a:txBody>
                    <a:bodyPr/>
                    <a:lstStyle/>
                    <a:p>
                      <a:pPr marL="179705" algn="ctr" hangingPunct="0">
                        <a:spcAft>
                          <a:spcPts val="600"/>
                        </a:spcAft>
                      </a:pPr>
                      <a:r>
                        <a:rPr lang="el-GR" sz="1600" dirty="0">
                          <a:effectLst/>
                        </a:rPr>
                        <a:t>Β</a:t>
                      </a:r>
                      <a:r>
                        <a:rPr lang="en-US" sz="1600" baseline="-25000" dirty="0">
                          <a:effectLst/>
                        </a:rPr>
                        <a:t>Laser</a:t>
                      </a:r>
                      <a:r>
                        <a:rPr lang="en-US" sz="1600" dirty="0">
                          <a:effectLst/>
                        </a:rPr>
                        <a:t> (Lux)</a:t>
                      </a:r>
                      <a:endParaRPr lang="el-GR" sz="1600" dirty="0">
                        <a:effectLst/>
                        <a:latin typeface="Times New Roman"/>
                        <a:ea typeface="Times New Roman"/>
                      </a:endParaRPr>
                    </a:p>
                  </a:txBody>
                  <a:tcPr marL="68580" marR="68580" marT="53975" marB="53975"/>
                </a:tc>
                <a:tc>
                  <a:txBody>
                    <a:bodyPr/>
                    <a:lstStyle/>
                    <a:p>
                      <a:pPr marL="179705" algn="ctr" hangingPunct="0">
                        <a:spcAft>
                          <a:spcPts val="600"/>
                        </a:spcAft>
                      </a:pPr>
                      <a:r>
                        <a:rPr lang="en-US" sz="1600" dirty="0">
                          <a:effectLst/>
                        </a:rPr>
                        <a:t>L (m)</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Β</a:t>
                      </a:r>
                      <a:r>
                        <a:rPr lang="el-GR" sz="1600" baseline="-25000" dirty="0">
                          <a:effectLst/>
                        </a:rPr>
                        <a:t>λαμπτήρα</a:t>
                      </a:r>
                      <a:r>
                        <a:rPr lang="en-US" sz="1600" dirty="0">
                          <a:effectLst/>
                        </a:rPr>
                        <a:t> (Lux)</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n-US" sz="1600" dirty="0">
                          <a:effectLst/>
                        </a:rPr>
                        <a:t>L (m)</a:t>
                      </a:r>
                      <a:endParaRPr lang="el-GR" sz="1600" dirty="0">
                        <a:effectLst/>
                        <a:latin typeface="Times New Roman"/>
                        <a:ea typeface="Times New Roman"/>
                      </a:endParaRPr>
                    </a:p>
                  </a:txBody>
                  <a:tcPr marL="68580" marR="68580" marT="53975" marB="53975"/>
                </a:tc>
              </a:tr>
              <a:tr h="382343">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c>
                  <a:txBody>
                    <a:bodyPr/>
                    <a:lstStyle/>
                    <a:p>
                      <a:pPr marL="179705" algn="ctr" hangingPunct="0">
                        <a:spcAft>
                          <a:spcPts val="600"/>
                        </a:spcAft>
                      </a:pPr>
                      <a:r>
                        <a:rPr lang="el-GR" sz="1600" dirty="0">
                          <a:effectLst/>
                        </a:rPr>
                        <a:t> 0.5</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r>
              <a:tr h="382343">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c>
                  <a:txBody>
                    <a:bodyPr/>
                    <a:lstStyle/>
                    <a:p>
                      <a:pPr marL="179705" algn="ctr" hangingPunct="0">
                        <a:spcAft>
                          <a:spcPts val="600"/>
                        </a:spcAft>
                      </a:pPr>
                      <a:r>
                        <a:rPr lang="el-GR" sz="1600" dirty="0">
                          <a:effectLst/>
                        </a:rPr>
                        <a:t>1.0</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r>
              <a:tr h="382343">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c>
                  <a:txBody>
                    <a:bodyPr/>
                    <a:lstStyle/>
                    <a:p>
                      <a:pPr marL="179705" algn="ctr" hangingPunct="0">
                        <a:spcAft>
                          <a:spcPts val="600"/>
                        </a:spcAft>
                      </a:pPr>
                      <a:r>
                        <a:rPr lang="el-GR" sz="1600" dirty="0">
                          <a:effectLst/>
                        </a:rPr>
                        <a:t>1.5</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r>
              <a:tr h="382343">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c>
                  <a:txBody>
                    <a:bodyPr/>
                    <a:lstStyle/>
                    <a:p>
                      <a:pPr algn="ctr" hangingPunct="0">
                        <a:spcAft>
                          <a:spcPts val="0"/>
                        </a:spcAft>
                      </a:pPr>
                      <a:r>
                        <a:rPr lang="el-GR" sz="1600" dirty="0">
                          <a:effectLst/>
                        </a:rPr>
                        <a:t>2.0</a:t>
                      </a:r>
                      <a:endParaRPr lang="el-GR" sz="1600" dirty="0">
                        <a:effectLst/>
                        <a:latin typeface="Times New Roman"/>
                        <a:ea typeface="Times New Roman"/>
                      </a:endParaRPr>
                    </a:p>
                  </a:txBody>
                  <a:tcPr marL="68580" marR="68580" marT="0" marB="0"/>
                </a:tc>
                <a:tc>
                  <a:txBody>
                    <a:bodyPr/>
                    <a:lstStyle/>
                    <a:p>
                      <a:pPr algn="ctr" hangingPunct="0">
                        <a:spcAft>
                          <a:spcPts val="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r>
              <a:tr h="382343">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c>
                  <a:txBody>
                    <a:bodyPr/>
                    <a:lstStyle/>
                    <a:p>
                      <a:pPr algn="ctr" hangingPunct="0">
                        <a:spcAft>
                          <a:spcPts val="0"/>
                        </a:spcAft>
                      </a:pPr>
                      <a:r>
                        <a:rPr lang="el-GR" sz="1600" dirty="0">
                          <a:effectLst/>
                        </a:rPr>
                        <a:t>2.5</a:t>
                      </a:r>
                      <a:endParaRPr lang="el-GR" sz="1600" dirty="0">
                        <a:effectLst/>
                        <a:latin typeface="Times New Roman"/>
                        <a:ea typeface="Times New Roman"/>
                      </a:endParaRPr>
                    </a:p>
                  </a:txBody>
                  <a:tcPr marL="68580" marR="68580" marT="0" marB="0"/>
                </a:tc>
                <a:tc>
                  <a:txBody>
                    <a:bodyPr/>
                    <a:lstStyle/>
                    <a:p>
                      <a:pPr algn="ctr" hangingPunct="0">
                        <a:spcAft>
                          <a:spcPts val="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r>
              <a:tr h="382343">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c>
                  <a:txBody>
                    <a:bodyPr/>
                    <a:lstStyle/>
                    <a:p>
                      <a:pPr algn="ctr" hangingPunct="0">
                        <a:spcAft>
                          <a:spcPts val="0"/>
                        </a:spcAft>
                      </a:pPr>
                      <a:r>
                        <a:rPr lang="el-GR" sz="1600" dirty="0">
                          <a:effectLst/>
                        </a:rPr>
                        <a:t>3.0</a:t>
                      </a:r>
                      <a:endParaRPr lang="el-GR" sz="1600" dirty="0">
                        <a:effectLst/>
                        <a:latin typeface="Times New Roman"/>
                        <a:ea typeface="Times New Roman"/>
                      </a:endParaRPr>
                    </a:p>
                  </a:txBody>
                  <a:tcPr marL="68580" marR="68580" marT="0" marB="0"/>
                </a:tc>
                <a:tc>
                  <a:txBody>
                    <a:bodyPr/>
                    <a:lstStyle/>
                    <a:p>
                      <a:pPr algn="ctr" hangingPunct="0">
                        <a:spcAft>
                          <a:spcPts val="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r>
              <a:tr h="382343">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c>
                  <a:txBody>
                    <a:bodyPr/>
                    <a:lstStyle/>
                    <a:p>
                      <a:pPr algn="ctr" hangingPunct="0">
                        <a:spcAft>
                          <a:spcPts val="0"/>
                        </a:spcAft>
                      </a:pPr>
                      <a:r>
                        <a:rPr lang="el-GR" sz="1600" dirty="0">
                          <a:effectLst/>
                        </a:rPr>
                        <a:t>3.5</a:t>
                      </a:r>
                      <a:endParaRPr lang="el-GR" sz="1600" dirty="0">
                        <a:effectLst/>
                        <a:latin typeface="Times New Roman"/>
                        <a:ea typeface="Times New Roman"/>
                      </a:endParaRPr>
                    </a:p>
                  </a:txBody>
                  <a:tcPr marL="68580" marR="68580" marT="0" marB="0"/>
                </a:tc>
                <a:tc>
                  <a:txBody>
                    <a:bodyPr/>
                    <a:lstStyle/>
                    <a:p>
                      <a:pPr algn="ctr" hangingPunct="0">
                        <a:spcAft>
                          <a:spcPts val="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r>
              <a:tr h="382343">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c>
                  <a:txBody>
                    <a:bodyPr/>
                    <a:lstStyle/>
                    <a:p>
                      <a:pPr algn="ctr" hangingPunct="0">
                        <a:spcAft>
                          <a:spcPts val="0"/>
                        </a:spcAft>
                      </a:pPr>
                      <a:r>
                        <a:rPr lang="el-GR" sz="1600" dirty="0">
                          <a:effectLst/>
                        </a:rPr>
                        <a:t>4.0</a:t>
                      </a:r>
                      <a:endParaRPr lang="el-GR" sz="1600" dirty="0">
                        <a:effectLst/>
                        <a:latin typeface="Times New Roman"/>
                        <a:ea typeface="Times New Roman"/>
                      </a:endParaRPr>
                    </a:p>
                  </a:txBody>
                  <a:tcPr marL="68580" marR="68580" marT="0" marB="0"/>
                </a:tc>
                <a:tc>
                  <a:txBody>
                    <a:bodyPr/>
                    <a:lstStyle/>
                    <a:p>
                      <a:pPr algn="ctr" hangingPunct="0">
                        <a:spcAft>
                          <a:spcPts val="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r>
              <a:tr h="382343">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c>
                  <a:txBody>
                    <a:bodyPr/>
                    <a:lstStyle/>
                    <a:p>
                      <a:pPr algn="ctr" hangingPunct="0">
                        <a:spcAft>
                          <a:spcPts val="0"/>
                        </a:spcAft>
                      </a:pPr>
                      <a:r>
                        <a:rPr lang="el-GR" sz="1600" dirty="0">
                          <a:effectLst/>
                        </a:rPr>
                        <a:t>4.5</a:t>
                      </a:r>
                      <a:endParaRPr lang="el-GR" sz="1600" dirty="0">
                        <a:effectLst/>
                        <a:latin typeface="Times New Roman"/>
                        <a:ea typeface="Times New Roman"/>
                      </a:endParaRPr>
                    </a:p>
                  </a:txBody>
                  <a:tcPr marL="68580" marR="68580" marT="0" marB="0"/>
                </a:tc>
                <a:tc>
                  <a:txBody>
                    <a:bodyPr/>
                    <a:lstStyle/>
                    <a:p>
                      <a:pPr algn="ctr" hangingPunct="0">
                        <a:spcAft>
                          <a:spcPts val="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r>
              <a:tr h="382343">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c>
                  <a:txBody>
                    <a:bodyPr/>
                    <a:lstStyle/>
                    <a:p>
                      <a:pPr algn="ctr" hangingPunct="0">
                        <a:spcAft>
                          <a:spcPts val="0"/>
                        </a:spcAft>
                      </a:pPr>
                      <a:r>
                        <a:rPr lang="el-GR" sz="1600" dirty="0">
                          <a:effectLst/>
                        </a:rPr>
                        <a:t>5.0</a:t>
                      </a:r>
                      <a:endParaRPr lang="el-GR" sz="1600" dirty="0">
                        <a:effectLst/>
                        <a:latin typeface="Times New Roman"/>
                        <a:ea typeface="Times New Roman"/>
                      </a:endParaRPr>
                    </a:p>
                  </a:txBody>
                  <a:tcPr marL="68580" marR="68580" marT="0" marB="0"/>
                </a:tc>
                <a:tc>
                  <a:txBody>
                    <a:bodyPr/>
                    <a:lstStyle/>
                    <a:p>
                      <a:pPr algn="ctr" hangingPunct="0">
                        <a:spcAft>
                          <a:spcPts val="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0" marB="0"/>
                </a:tc>
                <a:tc>
                  <a:txBody>
                    <a:bodyPr/>
                    <a:lstStyle/>
                    <a:p>
                      <a:pPr marL="179705" algn="ctr" hangingPunct="0">
                        <a:spcAft>
                          <a:spcPts val="600"/>
                        </a:spcAft>
                      </a:pPr>
                      <a:r>
                        <a:rPr lang="el-GR" sz="1600" dirty="0">
                          <a:effectLst/>
                        </a:rPr>
                        <a:t> </a:t>
                      </a:r>
                      <a:endParaRPr lang="el-GR" sz="1600" dirty="0">
                        <a:effectLst/>
                        <a:latin typeface="Times New Roman"/>
                        <a:ea typeface="Times New Roman"/>
                      </a:endParaRPr>
                    </a:p>
                  </a:txBody>
                  <a:tcPr marL="68580" marR="68580" marT="36195" marB="36195"/>
                </a:tc>
              </a:tr>
            </a:tbl>
          </a:graphicData>
        </a:graphic>
      </p:graphicFrame>
    </p:spTree>
    <p:extLst>
      <p:ext uri="{BB962C8B-B14F-4D97-AF65-F5344CB8AC3E}">
        <p14:creationId xmlns:p14="http://schemas.microsoft.com/office/powerpoint/2010/main" val="8181882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Γενικές ιδιότητες των Laser - σύγκριση με συμβατικές πηγές φωτός </a:t>
            </a:r>
            <a:r>
              <a:rPr lang="el-GR" sz="3600" b="0" dirty="0" smtClean="0"/>
              <a:t>3/15</a:t>
            </a:r>
            <a:r>
              <a:rPr lang="el-GR" dirty="0" smtClean="0"/>
              <a:t> </a:t>
            </a:r>
            <a:endParaRPr lang="el-GR" dirty="0"/>
          </a:p>
        </p:txBody>
      </p:sp>
      <p:sp>
        <p:nvSpPr>
          <p:cNvPr id="3" name="Θέση περιεχομένου 2"/>
          <p:cNvSpPr>
            <a:spLocks noGrp="1"/>
          </p:cNvSpPr>
          <p:nvPr>
            <p:ph idx="1"/>
          </p:nvPr>
        </p:nvSpPr>
        <p:spPr>
          <a:xfrm>
            <a:off x="457200" y="1196752"/>
            <a:ext cx="8229600" cy="2232248"/>
          </a:xfrm>
        </p:spPr>
        <p:txBody>
          <a:bodyPr>
            <a:normAutofit lnSpcReduction="10000"/>
          </a:bodyPr>
          <a:lstStyle/>
          <a:p>
            <a:r>
              <a:rPr lang="el-GR" dirty="0"/>
              <a:t>Αν αναφερθούμε στην </a:t>
            </a:r>
            <a:r>
              <a:rPr lang="el-GR" b="1" dirty="0"/>
              <a:t>κατευθυντικότητα</a:t>
            </a:r>
            <a:r>
              <a:rPr lang="el-GR" dirty="0"/>
              <a:t>, βλέπουμε ότι μια συμβατική πηγή φωτός (π.χ. λάμπα πυράκτωσης) εκπέμπει ακτινοβολία σε όλες τις διευθύνσεις με ανώμαλη κατανομή φωτοβολίας. Αντίθετα η ακτινοβολία από ένα Laser είναι περιορισμένη αυστηρά σε μία λεπτή δέσμη μικρής εγκάρσιας διατομής (της τάξης του ενός mrad).</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284178777"/>
              </p:ext>
            </p:extLst>
          </p:nvPr>
        </p:nvGraphicFramePr>
        <p:xfrm>
          <a:off x="971600" y="3501008"/>
          <a:ext cx="7344815" cy="2808313"/>
        </p:xfrm>
        <a:graphic>
          <a:graphicData uri="http://schemas.openxmlformats.org/drawingml/2006/table">
            <a:tbl>
              <a:tblPr firstRow="1" firstCol="1" bandRow="1" bandCol="1">
                <a:tableStyleId>{5C22544A-7EE6-4342-B048-85BDC9FD1C3A}</a:tableStyleId>
              </a:tblPr>
              <a:tblGrid>
                <a:gridCol w="3011903"/>
                <a:gridCol w="1373850"/>
                <a:gridCol w="1373850"/>
                <a:gridCol w="1585212"/>
              </a:tblGrid>
              <a:tr h="745958">
                <a:tc gridSpan="4">
                  <a:txBody>
                    <a:bodyPr/>
                    <a:lstStyle/>
                    <a:p>
                      <a:pPr algn="ctr" hangingPunct="0">
                        <a:spcBef>
                          <a:spcPts val="600"/>
                        </a:spcBef>
                        <a:spcAft>
                          <a:spcPts val="600"/>
                        </a:spcAft>
                      </a:pPr>
                      <a:r>
                        <a:rPr lang="el-GR" sz="1600" dirty="0">
                          <a:effectLst/>
                        </a:rPr>
                        <a:t>Πίνακας  1</a:t>
                      </a:r>
                    </a:p>
                    <a:p>
                      <a:pPr algn="ctr" hangingPunct="0">
                        <a:spcBef>
                          <a:spcPts val="600"/>
                        </a:spcBef>
                        <a:spcAft>
                          <a:spcPts val="600"/>
                        </a:spcAft>
                      </a:pPr>
                      <a:r>
                        <a:rPr lang="el-GR" sz="1600" dirty="0">
                          <a:effectLst/>
                        </a:rPr>
                        <a:t>Σύγκριση Laser He - Ne με συμβατικές πηγές</a:t>
                      </a:r>
                      <a:endParaRPr lang="el-GR" sz="1600" dirty="0">
                        <a:effectLst/>
                        <a:latin typeface="Times New Roman"/>
                        <a:ea typeface="Times New Roman"/>
                      </a:endParaRPr>
                    </a:p>
                  </a:txBody>
                  <a:tcPr marL="38100" marR="0" marT="0" marB="0"/>
                </a:tc>
                <a:tc hMerge="1">
                  <a:txBody>
                    <a:bodyPr/>
                    <a:lstStyle/>
                    <a:p>
                      <a:endParaRPr lang="el-GR"/>
                    </a:p>
                  </a:txBody>
                  <a:tcPr/>
                </a:tc>
                <a:tc hMerge="1">
                  <a:txBody>
                    <a:bodyPr/>
                    <a:lstStyle/>
                    <a:p>
                      <a:endParaRPr lang="el-GR"/>
                    </a:p>
                  </a:txBody>
                  <a:tcPr/>
                </a:tc>
                <a:tc hMerge="1">
                  <a:txBody>
                    <a:bodyPr/>
                    <a:lstStyle/>
                    <a:p>
                      <a:endParaRPr lang="el-GR"/>
                    </a:p>
                  </a:txBody>
                  <a:tcPr/>
                </a:tc>
              </a:tr>
              <a:tr h="745958">
                <a:tc>
                  <a:txBody>
                    <a:bodyPr/>
                    <a:lstStyle/>
                    <a:p>
                      <a:pPr hangingPunct="0">
                        <a:spcBef>
                          <a:spcPts val="600"/>
                        </a:spcBef>
                        <a:spcAft>
                          <a:spcPts val="600"/>
                        </a:spcAft>
                      </a:pPr>
                      <a:r>
                        <a:rPr lang="el-GR" sz="1600" dirty="0">
                          <a:effectLst/>
                        </a:rPr>
                        <a:t> </a:t>
                      </a:r>
                    </a:p>
                    <a:p>
                      <a:pPr hangingPunct="0">
                        <a:spcBef>
                          <a:spcPts val="600"/>
                        </a:spcBef>
                        <a:spcAft>
                          <a:spcPts val="600"/>
                        </a:spcAft>
                      </a:pPr>
                      <a:r>
                        <a:rPr lang="el-GR" sz="1600" dirty="0">
                          <a:effectLst/>
                        </a:rPr>
                        <a:t> </a:t>
                      </a:r>
                      <a:endParaRPr lang="el-GR" sz="1600" dirty="0">
                        <a:effectLst/>
                        <a:latin typeface="Times New Roman"/>
                        <a:ea typeface="Times New Roman"/>
                      </a:endParaRPr>
                    </a:p>
                  </a:txBody>
                  <a:tcPr marL="38100" marR="0" marT="0" marB="0"/>
                </a:tc>
                <a:tc>
                  <a:txBody>
                    <a:bodyPr/>
                    <a:lstStyle/>
                    <a:p>
                      <a:pPr algn="ctr" hangingPunct="0">
                        <a:spcBef>
                          <a:spcPts val="600"/>
                        </a:spcBef>
                        <a:spcAft>
                          <a:spcPts val="600"/>
                        </a:spcAft>
                      </a:pPr>
                      <a:r>
                        <a:rPr lang="el-GR" sz="1600" dirty="0">
                          <a:effectLst/>
                        </a:rPr>
                        <a:t>Λαμπτήρας Πυράκτωσης</a:t>
                      </a:r>
                      <a:endParaRPr lang="el-GR" sz="1600" dirty="0">
                        <a:effectLst/>
                        <a:latin typeface="Times New Roman"/>
                        <a:ea typeface="Times New Roman"/>
                      </a:endParaRPr>
                    </a:p>
                  </a:txBody>
                  <a:tcPr marL="38100" marR="0" marT="0" marB="0"/>
                </a:tc>
                <a:tc>
                  <a:txBody>
                    <a:bodyPr/>
                    <a:lstStyle/>
                    <a:p>
                      <a:pPr hangingPunct="0">
                        <a:spcBef>
                          <a:spcPts val="600"/>
                        </a:spcBef>
                        <a:spcAft>
                          <a:spcPts val="600"/>
                        </a:spcAft>
                      </a:pPr>
                      <a:r>
                        <a:rPr lang="el-GR" sz="1600" dirty="0">
                          <a:effectLst/>
                        </a:rPr>
                        <a:t>Laser He - Ne</a:t>
                      </a:r>
                      <a:endParaRPr lang="el-GR" sz="1600" dirty="0">
                        <a:effectLst/>
                        <a:latin typeface="Times New Roman"/>
                        <a:ea typeface="Times New Roman"/>
                      </a:endParaRPr>
                    </a:p>
                  </a:txBody>
                  <a:tcPr marL="38100" marR="0" marT="0" marB="0"/>
                </a:tc>
                <a:tc>
                  <a:txBody>
                    <a:bodyPr/>
                    <a:lstStyle/>
                    <a:p>
                      <a:pPr algn="ctr" hangingPunct="0">
                        <a:spcBef>
                          <a:spcPts val="600"/>
                        </a:spcBef>
                        <a:spcAft>
                          <a:spcPts val="600"/>
                        </a:spcAft>
                      </a:pPr>
                      <a:r>
                        <a:rPr lang="el-GR" sz="1600" dirty="0">
                          <a:effectLst/>
                        </a:rPr>
                        <a:t>Λόγος </a:t>
                      </a:r>
                      <a:r>
                        <a:rPr lang="en-US" sz="1600" dirty="0">
                          <a:effectLst/>
                        </a:rPr>
                        <a:t>Laser/</a:t>
                      </a:r>
                      <a:r>
                        <a:rPr lang="el-GR" sz="1600" dirty="0">
                          <a:effectLst/>
                        </a:rPr>
                        <a:t>Λαμπτήρα</a:t>
                      </a:r>
                      <a:endParaRPr lang="el-GR" sz="1600" dirty="0">
                        <a:effectLst/>
                        <a:latin typeface="Times New Roman"/>
                        <a:ea typeface="Times New Roman"/>
                      </a:endParaRPr>
                    </a:p>
                  </a:txBody>
                  <a:tcPr marL="38100" marR="0" marT="0" marB="0"/>
                </a:tc>
              </a:tr>
              <a:tr h="526559">
                <a:tc>
                  <a:txBody>
                    <a:bodyPr/>
                    <a:lstStyle/>
                    <a:p>
                      <a:pPr hangingPunct="0">
                        <a:spcBef>
                          <a:spcPts val="600"/>
                        </a:spcBef>
                        <a:spcAft>
                          <a:spcPts val="600"/>
                        </a:spcAft>
                      </a:pPr>
                      <a:r>
                        <a:rPr lang="el-GR" sz="1600" dirty="0">
                          <a:effectLst/>
                        </a:rPr>
                        <a:t>Συνολική ακτινοβολούμενη ισχύς εξόδου  (W)</a:t>
                      </a:r>
                      <a:endParaRPr lang="el-GR" sz="1600" dirty="0">
                        <a:effectLst/>
                        <a:latin typeface="Times New Roman"/>
                        <a:ea typeface="Times New Roman"/>
                      </a:endParaRPr>
                    </a:p>
                  </a:txBody>
                  <a:tcPr marL="38100" marR="0" marT="0" marB="0"/>
                </a:tc>
                <a:tc>
                  <a:txBody>
                    <a:bodyPr/>
                    <a:lstStyle/>
                    <a:p>
                      <a:pPr algn="ctr" hangingPunct="0">
                        <a:spcBef>
                          <a:spcPts val="600"/>
                        </a:spcBef>
                        <a:spcAft>
                          <a:spcPts val="600"/>
                        </a:spcAft>
                      </a:pPr>
                      <a:r>
                        <a:rPr lang="el-GR" sz="1600" dirty="0">
                          <a:effectLst/>
                        </a:rPr>
                        <a:t>100</a:t>
                      </a:r>
                      <a:endParaRPr lang="el-GR" sz="1600" dirty="0">
                        <a:effectLst/>
                        <a:latin typeface="Times New Roman"/>
                        <a:ea typeface="Times New Roman"/>
                      </a:endParaRPr>
                    </a:p>
                  </a:txBody>
                  <a:tcPr marL="38100" marR="0" marT="0" marB="0"/>
                </a:tc>
                <a:tc>
                  <a:txBody>
                    <a:bodyPr/>
                    <a:lstStyle/>
                    <a:p>
                      <a:pPr algn="ctr" hangingPunct="0">
                        <a:spcBef>
                          <a:spcPts val="600"/>
                        </a:spcBef>
                        <a:spcAft>
                          <a:spcPts val="600"/>
                        </a:spcAft>
                      </a:pPr>
                      <a:r>
                        <a:rPr lang="el-GR" sz="1600" dirty="0">
                          <a:effectLst/>
                        </a:rPr>
                        <a:t>10</a:t>
                      </a:r>
                      <a:r>
                        <a:rPr lang="el-GR" sz="1600" baseline="30000" dirty="0">
                          <a:effectLst/>
                        </a:rPr>
                        <a:t>-3</a:t>
                      </a:r>
                      <a:endParaRPr lang="el-GR" sz="1600" dirty="0">
                        <a:effectLst/>
                        <a:latin typeface="Times New Roman"/>
                        <a:ea typeface="Times New Roman"/>
                      </a:endParaRPr>
                    </a:p>
                  </a:txBody>
                  <a:tcPr marL="38100" marR="0" marT="0" marB="0"/>
                </a:tc>
                <a:tc>
                  <a:txBody>
                    <a:bodyPr/>
                    <a:lstStyle/>
                    <a:p>
                      <a:pPr algn="ctr" hangingPunct="0">
                        <a:spcBef>
                          <a:spcPts val="600"/>
                        </a:spcBef>
                        <a:spcAft>
                          <a:spcPts val="600"/>
                        </a:spcAft>
                      </a:pPr>
                      <a:r>
                        <a:rPr lang="el-GR" sz="1600" dirty="0">
                          <a:effectLst/>
                        </a:rPr>
                        <a:t>10</a:t>
                      </a:r>
                      <a:r>
                        <a:rPr lang="el-GR" sz="1600" baseline="30000" dirty="0">
                          <a:effectLst/>
                        </a:rPr>
                        <a:t>-5</a:t>
                      </a:r>
                      <a:endParaRPr lang="el-GR" sz="1600" dirty="0">
                        <a:effectLst/>
                        <a:latin typeface="Times New Roman"/>
                        <a:ea typeface="Times New Roman"/>
                      </a:endParaRPr>
                    </a:p>
                  </a:txBody>
                  <a:tcPr marL="38100" marR="0" marT="0" marB="0"/>
                </a:tc>
              </a:tr>
              <a:tr h="526559">
                <a:tc>
                  <a:txBody>
                    <a:bodyPr/>
                    <a:lstStyle/>
                    <a:p>
                      <a:pPr hangingPunct="0">
                        <a:spcBef>
                          <a:spcPts val="600"/>
                        </a:spcBef>
                        <a:spcAft>
                          <a:spcPts val="600"/>
                        </a:spcAft>
                      </a:pPr>
                      <a:r>
                        <a:rPr lang="el-GR" sz="1600" dirty="0">
                          <a:effectLst/>
                        </a:rPr>
                        <a:t>Ένταση φωτ. ακτινοβολίας  (Watts/m</a:t>
                      </a:r>
                      <a:r>
                        <a:rPr lang="el-GR" sz="1600" baseline="30000" dirty="0">
                          <a:effectLst/>
                        </a:rPr>
                        <a:t>2</a:t>
                      </a:r>
                      <a:r>
                        <a:rPr lang="el-GR" sz="1600" dirty="0">
                          <a:effectLst/>
                        </a:rPr>
                        <a:t>)</a:t>
                      </a:r>
                      <a:endParaRPr lang="el-GR" sz="1600" dirty="0">
                        <a:effectLst/>
                        <a:latin typeface="Times New Roman"/>
                        <a:ea typeface="Times New Roman"/>
                      </a:endParaRPr>
                    </a:p>
                  </a:txBody>
                  <a:tcPr marL="38100" marR="0" marT="0" marB="0"/>
                </a:tc>
                <a:tc>
                  <a:txBody>
                    <a:bodyPr/>
                    <a:lstStyle/>
                    <a:p>
                      <a:pPr algn="ctr" hangingPunct="0">
                        <a:spcBef>
                          <a:spcPts val="600"/>
                        </a:spcBef>
                        <a:spcAft>
                          <a:spcPts val="600"/>
                        </a:spcAft>
                      </a:pPr>
                      <a:r>
                        <a:rPr lang="el-GR" sz="1600" dirty="0">
                          <a:effectLst/>
                        </a:rPr>
                        <a:t>1.9 Χ 10</a:t>
                      </a:r>
                      <a:r>
                        <a:rPr lang="el-GR" sz="1600" baseline="30000" dirty="0">
                          <a:effectLst/>
                        </a:rPr>
                        <a:t>6</a:t>
                      </a:r>
                      <a:endParaRPr lang="el-GR" sz="1600" dirty="0">
                        <a:effectLst/>
                        <a:latin typeface="Times New Roman"/>
                        <a:ea typeface="Times New Roman"/>
                      </a:endParaRPr>
                    </a:p>
                  </a:txBody>
                  <a:tcPr marL="38100" marR="0" marT="0" marB="0"/>
                </a:tc>
                <a:tc>
                  <a:txBody>
                    <a:bodyPr/>
                    <a:lstStyle/>
                    <a:p>
                      <a:pPr algn="ctr" hangingPunct="0">
                        <a:spcBef>
                          <a:spcPts val="600"/>
                        </a:spcBef>
                        <a:spcAft>
                          <a:spcPts val="600"/>
                        </a:spcAft>
                      </a:pPr>
                      <a:r>
                        <a:rPr lang="el-GR" sz="1600" dirty="0">
                          <a:effectLst/>
                        </a:rPr>
                        <a:t>6.5X10</a:t>
                      </a:r>
                      <a:r>
                        <a:rPr lang="el-GR" sz="1600" baseline="30000" dirty="0">
                          <a:effectLst/>
                        </a:rPr>
                        <a:t>9</a:t>
                      </a:r>
                      <a:endParaRPr lang="el-GR" sz="1600" dirty="0">
                        <a:effectLst/>
                        <a:latin typeface="Times New Roman"/>
                        <a:ea typeface="Times New Roman"/>
                      </a:endParaRPr>
                    </a:p>
                  </a:txBody>
                  <a:tcPr marL="38100" marR="0" marT="0" marB="0"/>
                </a:tc>
                <a:tc>
                  <a:txBody>
                    <a:bodyPr/>
                    <a:lstStyle/>
                    <a:p>
                      <a:pPr algn="ctr" hangingPunct="0">
                        <a:spcBef>
                          <a:spcPts val="600"/>
                        </a:spcBef>
                        <a:spcAft>
                          <a:spcPts val="600"/>
                        </a:spcAft>
                      </a:pPr>
                      <a:r>
                        <a:rPr lang="el-GR" sz="1600" dirty="0">
                          <a:effectLst/>
                        </a:rPr>
                        <a:t>3.4 x 10</a:t>
                      </a:r>
                      <a:r>
                        <a:rPr lang="el-GR" sz="1600" baseline="30000" dirty="0">
                          <a:effectLst/>
                        </a:rPr>
                        <a:t>3</a:t>
                      </a:r>
                      <a:endParaRPr lang="el-GR" sz="1600" dirty="0">
                        <a:effectLst/>
                        <a:latin typeface="Times New Roman"/>
                        <a:ea typeface="Times New Roman"/>
                      </a:endParaRPr>
                    </a:p>
                  </a:txBody>
                  <a:tcPr marL="38100" marR="0" marT="0" marB="0"/>
                </a:tc>
              </a:tr>
              <a:tr h="263279">
                <a:tc>
                  <a:txBody>
                    <a:bodyPr/>
                    <a:lstStyle/>
                    <a:p>
                      <a:pPr hangingPunct="0">
                        <a:spcBef>
                          <a:spcPts val="600"/>
                        </a:spcBef>
                        <a:spcAft>
                          <a:spcPts val="600"/>
                        </a:spcAft>
                      </a:pPr>
                      <a:r>
                        <a:rPr lang="el-GR" sz="1600" dirty="0">
                          <a:effectLst/>
                        </a:rPr>
                        <a:t>Λαμπρότητα</a:t>
                      </a:r>
                      <a:r>
                        <a:rPr lang="en-GB" sz="1600" dirty="0">
                          <a:effectLst/>
                        </a:rPr>
                        <a:t>  (Watts/m</a:t>
                      </a:r>
                      <a:r>
                        <a:rPr lang="en-GB" sz="1600" baseline="30000" dirty="0">
                          <a:effectLst/>
                        </a:rPr>
                        <a:t>2</a:t>
                      </a:r>
                      <a:r>
                        <a:rPr lang="en-GB" sz="1600" dirty="0">
                          <a:effectLst/>
                        </a:rPr>
                        <a:t> x sterad)</a:t>
                      </a:r>
                      <a:endParaRPr lang="el-GR" sz="1600" dirty="0">
                        <a:effectLst/>
                        <a:latin typeface="Times New Roman"/>
                        <a:ea typeface="Times New Roman"/>
                      </a:endParaRPr>
                    </a:p>
                  </a:txBody>
                  <a:tcPr marL="38100" marR="0" marT="0" marB="0"/>
                </a:tc>
                <a:tc>
                  <a:txBody>
                    <a:bodyPr/>
                    <a:lstStyle/>
                    <a:p>
                      <a:pPr algn="ctr" hangingPunct="0">
                        <a:spcBef>
                          <a:spcPts val="600"/>
                        </a:spcBef>
                        <a:spcAft>
                          <a:spcPts val="600"/>
                        </a:spcAft>
                      </a:pPr>
                      <a:r>
                        <a:rPr lang="el-GR" sz="1600" dirty="0">
                          <a:effectLst/>
                        </a:rPr>
                        <a:t>6Χ10</a:t>
                      </a:r>
                      <a:r>
                        <a:rPr lang="el-GR" sz="1600" baseline="30000" dirty="0">
                          <a:effectLst/>
                        </a:rPr>
                        <a:t>5</a:t>
                      </a:r>
                      <a:endParaRPr lang="el-GR" sz="1600" dirty="0">
                        <a:effectLst/>
                        <a:latin typeface="Times New Roman"/>
                        <a:ea typeface="Times New Roman"/>
                      </a:endParaRPr>
                    </a:p>
                  </a:txBody>
                  <a:tcPr marL="38100" marR="0" marT="0" marB="0"/>
                </a:tc>
                <a:tc>
                  <a:txBody>
                    <a:bodyPr/>
                    <a:lstStyle/>
                    <a:p>
                      <a:pPr algn="ctr" hangingPunct="0">
                        <a:spcBef>
                          <a:spcPts val="600"/>
                        </a:spcBef>
                        <a:spcAft>
                          <a:spcPts val="600"/>
                        </a:spcAft>
                      </a:pPr>
                      <a:r>
                        <a:rPr lang="el-GR" sz="1600" dirty="0">
                          <a:effectLst/>
                        </a:rPr>
                        <a:t>2.5x10</a:t>
                      </a:r>
                      <a:r>
                        <a:rPr lang="el-GR" sz="1600" baseline="30000" dirty="0">
                          <a:effectLst/>
                        </a:rPr>
                        <a:t>8</a:t>
                      </a:r>
                      <a:endParaRPr lang="el-GR" sz="1600" dirty="0">
                        <a:effectLst/>
                        <a:latin typeface="Times New Roman"/>
                        <a:ea typeface="Times New Roman"/>
                      </a:endParaRPr>
                    </a:p>
                  </a:txBody>
                  <a:tcPr marL="38100" marR="0" marT="0" marB="0"/>
                </a:tc>
                <a:tc>
                  <a:txBody>
                    <a:bodyPr/>
                    <a:lstStyle/>
                    <a:p>
                      <a:pPr algn="ctr" hangingPunct="0">
                        <a:spcBef>
                          <a:spcPts val="600"/>
                        </a:spcBef>
                        <a:spcAft>
                          <a:spcPts val="600"/>
                        </a:spcAft>
                      </a:pPr>
                      <a:r>
                        <a:rPr lang="el-GR" sz="1600" dirty="0">
                          <a:effectLst/>
                        </a:rPr>
                        <a:t>4.2 x 10</a:t>
                      </a:r>
                      <a:r>
                        <a:rPr lang="el-GR" sz="1600" baseline="30000" dirty="0">
                          <a:effectLst/>
                        </a:rPr>
                        <a:t>2</a:t>
                      </a:r>
                      <a:endParaRPr lang="el-GR" sz="1600" dirty="0">
                        <a:effectLst/>
                        <a:latin typeface="Times New Roman"/>
                        <a:ea typeface="Times New Roman"/>
                      </a:endParaRPr>
                    </a:p>
                  </a:txBody>
                  <a:tcPr marL="38100" marR="0" marT="0" marB="0"/>
                </a:tc>
              </a:tr>
            </a:tbl>
          </a:graphicData>
        </a:graphic>
      </p:graphicFrame>
    </p:spTree>
    <p:extLst>
      <p:ext uri="{BB962C8B-B14F-4D97-AF65-F5344CB8AC3E}">
        <p14:creationId xmlns:p14="http://schemas.microsoft.com/office/powerpoint/2010/main" val="36164686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Μήτσου 2014. Γεώργιος Μήτσου. «Φυσική Οπτική (Ε). Ενότητα 10</a:t>
            </a:r>
            <a:r>
              <a:rPr lang="en-US" sz="2000" dirty="0" smtClean="0"/>
              <a:t>:</a:t>
            </a:r>
            <a:r>
              <a:rPr lang="el-GR" sz="2000" dirty="0" smtClean="0"/>
              <a:t> </a:t>
            </a:r>
            <a:r>
              <a:rPr lang="en-US" sz="2000" dirty="0" smtClean="0"/>
              <a:t>Laser</a:t>
            </a:r>
            <a:r>
              <a:rPr lang="el-GR" sz="2000" dirty="0" smtClean="0"/>
              <a:t> (α’ μέρος)».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9364518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8147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56417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939462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Γενικές ιδιότητες των Laser - σύγκριση με συμβατικές πηγές φωτός </a:t>
            </a:r>
            <a:r>
              <a:rPr lang="el-GR" sz="3600" b="0" dirty="0" smtClean="0"/>
              <a:t>4/15</a:t>
            </a:r>
            <a:r>
              <a:rPr lang="el-GR" dirty="0" smtClean="0"/>
              <a:t> </a:t>
            </a:r>
            <a:endParaRPr lang="el-GR" dirty="0"/>
          </a:p>
        </p:txBody>
      </p:sp>
      <p:sp>
        <p:nvSpPr>
          <p:cNvPr id="3" name="Θέση περιεχομένου 2"/>
          <p:cNvSpPr>
            <a:spLocks noGrp="1"/>
          </p:cNvSpPr>
          <p:nvPr>
            <p:ph idx="1"/>
          </p:nvPr>
        </p:nvSpPr>
        <p:spPr/>
        <p:txBody>
          <a:bodyPr/>
          <a:lstStyle/>
          <a:p>
            <a:pPr hangingPunct="0"/>
            <a:r>
              <a:rPr lang="el-GR" dirty="0"/>
              <a:t>Εάν συγκρίνουμε την </a:t>
            </a:r>
            <a:r>
              <a:rPr lang="el-GR" b="1" dirty="0"/>
              <a:t>ένταση</a:t>
            </a:r>
            <a:r>
              <a:rPr lang="el-GR" dirty="0"/>
              <a:t> της φωτεινής ακτινοβολίας (τιμή της ροής της φωτεινής  ενέργειας ανά μονάδα επιφάνειας) ή τη λαμπρότητα (τιμή της έντασης της φωτεινής  ακτινοβολίας ανά μονάδα στερεάς γωνίας)  για τις δύο κατηγορίες της ακτινοβολίας,  τότε ακόμα και για ένα Laser χαμηλής ισχύος (όπως το 1mw Laser He - Ne) η υπεροχή του είναι εμφανής,  όπως φαίνεται και στον Πίνακα 1.			</a:t>
            </a:r>
          </a:p>
          <a:p>
            <a:pPr hangingPunct="0"/>
            <a:r>
              <a:rPr lang="el-GR" dirty="0"/>
              <a:t>Χαρακτηριστικά αναφέρουμε ότι ενώ η λαμπρότητα του ήλιου είναι 1.5Χ10</a:t>
            </a:r>
            <a:r>
              <a:rPr lang="el-GR" baseline="30000" dirty="0"/>
              <a:t>9</a:t>
            </a:r>
            <a:r>
              <a:rPr lang="el-GR" dirty="0"/>
              <a:t>  Lumen/m</a:t>
            </a:r>
            <a:r>
              <a:rPr lang="el-GR" baseline="30000" dirty="0"/>
              <a:t>2</a:t>
            </a:r>
            <a:r>
              <a:rPr lang="el-GR" dirty="0"/>
              <a:t>  Sterad,  η αντίστοιχη τιμή λαμπρότητας για το 1mW  Laser  He - Ne είναι 2.04 </a:t>
            </a:r>
            <a:r>
              <a:rPr lang="en-US" dirty="0"/>
              <a:t>x </a:t>
            </a:r>
            <a:r>
              <a:rPr lang="el-GR" dirty="0"/>
              <a:t>10</a:t>
            </a:r>
            <a:r>
              <a:rPr lang="el-GR" baseline="30000" dirty="0"/>
              <a:t>11</a:t>
            </a:r>
            <a:r>
              <a:rPr lang="el-GR" dirty="0"/>
              <a:t>  Lumen /m</a:t>
            </a:r>
            <a:r>
              <a:rPr lang="el-GR" baseline="30000" dirty="0"/>
              <a:t>2</a:t>
            </a:r>
            <a:r>
              <a:rPr lang="el-GR" dirty="0"/>
              <a:t>  Sterad,  δηλαδή  136 φορές μεγαλύτερη από του ήλιου.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650405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Γενικές ιδιότητες των Laser - σύγκριση με συμβατικές πηγές φωτός </a:t>
            </a:r>
            <a:r>
              <a:rPr lang="el-GR" sz="3600" b="0" dirty="0" smtClean="0"/>
              <a:t>5/15</a:t>
            </a:r>
            <a:r>
              <a:rPr lang="el-GR" dirty="0" smtClean="0"/>
              <a:t> </a:t>
            </a:r>
            <a:endParaRPr lang="el-GR" dirty="0"/>
          </a:p>
        </p:txBody>
      </p:sp>
      <p:sp>
        <p:nvSpPr>
          <p:cNvPr id="3" name="Θέση περιεχομένου 2"/>
          <p:cNvSpPr>
            <a:spLocks noGrp="1"/>
          </p:cNvSpPr>
          <p:nvPr>
            <p:ph idx="1"/>
          </p:nvPr>
        </p:nvSpPr>
        <p:spPr/>
        <p:txBody>
          <a:bodyPr>
            <a:normAutofit/>
          </a:bodyPr>
          <a:lstStyle/>
          <a:p>
            <a:pPr hangingPunct="0"/>
            <a:r>
              <a:rPr lang="el-GR" dirty="0"/>
              <a:t>Η τρίτη ιδιότητα στην οποία το Laser και οι συμβατικές πηγές διαφέρουν είναι η </a:t>
            </a:r>
            <a:r>
              <a:rPr lang="el-GR" b="1" dirty="0"/>
              <a:t>φασματική καθαρότητα</a:t>
            </a:r>
            <a:r>
              <a:rPr lang="el-GR" dirty="0"/>
              <a:t>.  Ενώ δηλαδή μία λάμπα πυράκτωσης ή μια οποιαδήποτε άλλη πηγή φωτός έχουν μια διευρυμένη περιοχή φάσματος  (η λάμπα πυράκτωσης π.χ. έχει συνεχές φάσμα από περίπου 300 nm μέχρι 2.000 nm)  (Σχήμα 1), το Laser είναι μια αυστηρά μονοχρωματική πηγή φωτός που ακόμη και για ένα απλό Laser He–Ne μπορεί να σταθεροποιηθεί σε μια συχνότητα σταθερή με εύρος 1 Mz.  Έτσι στο παραπάνω Laser η εκπομπή φωτός γίνεται στα 632,8 nm που είναι περίπου 5 x 10</a:t>
            </a:r>
            <a:r>
              <a:rPr lang="el-GR" baseline="30000" dirty="0"/>
              <a:t>14</a:t>
            </a:r>
            <a:r>
              <a:rPr lang="el-GR" dirty="0"/>
              <a:t> Hz,  πράγμα το οποίο αντιπροσωπεύει μια φασματική καθαρότητα 2 μερών στα </a:t>
            </a:r>
            <a:r>
              <a:rPr lang="el-GR" dirty="0" smtClean="0"/>
              <a:t>10</a:t>
            </a:r>
            <a:r>
              <a:rPr lang="el-GR" baseline="30000" dirty="0" smtClean="0"/>
              <a:t>9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888610722"/>
              </p:ext>
            </p:extLst>
          </p:nvPr>
        </p:nvGraphicFramePr>
        <p:xfrm>
          <a:off x="4932040" y="5301208"/>
          <a:ext cx="2664296" cy="1065718"/>
        </p:xfrm>
        <a:graphic>
          <a:graphicData uri="http://schemas.openxmlformats.org/presentationml/2006/ole">
            <mc:AlternateContent xmlns:mc="http://schemas.openxmlformats.org/markup-compatibility/2006">
              <mc:Choice xmlns:v="urn:schemas-microsoft-com:vml" Requires="v">
                <p:oleObj spid="_x0000_s3076" name="Equation" r:id="rId3" imgW="1206360" imgH="482400" progId="Equation.DSMT4">
                  <p:embed/>
                </p:oleObj>
              </mc:Choice>
              <mc:Fallback>
                <p:oleObj name="Equation" r:id="rId3" imgW="1206360" imgH="482400" progId="Equation.DSMT4">
                  <p:embed/>
                  <p:pic>
                    <p:nvPicPr>
                      <p:cNvPr id="0" name=""/>
                      <p:cNvPicPr/>
                      <p:nvPr/>
                    </p:nvPicPr>
                    <p:blipFill>
                      <a:blip r:embed="rId4"/>
                      <a:stretch>
                        <a:fillRect/>
                      </a:stretch>
                    </p:blipFill>
                    <p:spPr>
                      <a:xfrm>
                        <a:off x="4932040" y="5301208"/>
                        <a:ext cx="2664296" cy="1065718"/>
                      </a:xfrm>
                      <a:prstGeom prst="rect">
                        <a:avLst/>
                      </a:prstGeom>
                    </p:spPr>
                  </p:pic>
                </p:oleObj>
              </mc:Fallback>
            </mc:AlternateContent>
          </a:graphicData>
        </a:graphic>
      </p:graphicFrame>
    </p:spTree>
    <p:extLst>
      <p:ext uri="{BB962C8B-B14F-4D97-AF65-F5344CB8AC3E}">
        <p14:creationId xmlns:p14="http://schemas.microsoft.com/office/powerpoint/2010/main" val="2897912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Γενικές ιδιότητες των Laser - σύγκριση με συμβατικές πηγές φωτός </a:t>
            </a:r>
            <a:r>
              <a:rPr lang="el-GR" sz="3600" b="0" dirty="0" smtClean="0"/>
              <a:t>6/15</a:t>
            </a:r>
            <a:r>
              <a:rPr lang="el-GR" dirty="0" smtClean="0"/>
              <a:t> </a:t>
            </a:r>
            <a:endParaRPr lang="el-GR" dirty="0"/>
          </a:p>
        </p:txBody>
      </p:sp>
      <p:sp>
        <p:nvSpPr>
          <p:cNvPr id="9" name="Θέση περιεχομένου 8"/>
          <p:cNvSpPr>
            <a:spLocks noGrp="1"/>
          </p:cNvSpPr>
          <p:nvPr>
            <p:ph idx="1"/>
          </p:nvPr>
        </p:nvSpPr>
        <p:spPr>
          <a:xfrm>
            <a:off x="457200" y="1196752"/>
            <a:ext cx="8229600" cy="2736304"/>
          </a:xfrm>
        </p:spPr>
        <p:txBody>
          <a:bodyPr/>
          <a:lstStyle/>
          <a:p>
            <a:pPr hangingPunct="0"/>
            <a:r>
              <a:rPr lang="el-GR" dirty="0"/>
              <a:t>Ενδεικτικά αναφέρεται ότι για μία συμβατική λάμπα πυράκτωσης 100 W  η τιμή της ροής της ενέργειας ανά μονάδα επιφάνειας, ανά μονάδα στερεάς γωνίας και ανά μονάδα συχνότητας είναι   W/m</a:t>
            </a:r>
            <a:r>
              <a:rPr lang="el-GR" baseline="30000" dirty="0"/>
              <a:t>2</a:t>
            </a:r>
            <a:r>
              <a:rPr lang="el-GR" dirty="0"/>
              <a:t>  sterad </a:t>
            </a:r>
            <a:r>
              <a:rPr lang="el-GR" dirty="0">
                <a:sym typeface="Symbol"/>
              </a:rPr>
              <a:t></a:t>
            </a:r>
            <a:r>
              <a:rPr lang="el-GR" dirty="0"/>
              <a:t> H</a:t>
            </a:r>
            <a:r>
              <a:rPr lang="el-GR" baseline="-25000" dirty="0"/>
              <a:t>z</a:t>
            </a:r>
            <a:r>
              <a:rPr lang="el-GR" dirty="0"/>
              <a:t>.</a:t>
            </a:r>
          </a:p>
          <a:p>
            <a:r>
              <a:rPr lang="el-GR" dirty="0" smtClean="0"/>
              <a:t>H </a:t>
            </a:r>
            <a:r>
              <a:rPr lang="el-GR" dirty="0"/>
              <a:t>αντίστοιχη τιμή για το Laser He - Ne 1mW  είναι W/n</a:t>
            </a:r>
            <a:r>
              <a:rPr lang="el-GR" baseline="30000" dirty="0"/>
              <a:t>2</a:t>
            </a:r>
            <a:r>
              <a:rPr lang="el-GR" dirty="0"/>
              <a:t> .  Βλέπουμε ότι η τιμή για το Laser είναι     μεγαλύτερη σε σύγκριση με την αντίστοιχη τιμή συμβατικής λάμπας.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933056"/>
            <a:ext cx="516255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376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Γενικές ιδιότητες των Laser - σύγκριση με συμβατικές πηγές φωτός </a:t>
            </a:r>
            <a:r>
              <a:rPr lang="el-GR" sz="3600" b="0" dirty="0" smtClean="0"/>
              <a:t>7/15</a:t>
            </a:r>
            <a:r>
              <a:rPr lang="el-GR" dirty="0" smtClean="0"/>
              <a:t> </a:t>
            </a:r>
            <a:endParaRPr lang="el-GR" dirty="0"/>
          </a:p>
        </p:txBody>
      </p:sp>
      <p:sp>
        <p:nvSpPr>
          <p:cNvPr id="3" name="Θέση περιεχομένου 2"/>
          <p:cNvSpPr>
            <a:spLocks noGrp="1"/>
          </p:cNvSpPr>
          <p:nvPr>
            <p:ph idx="1"/>
          </p:nvPr>
        </p:nvSpPr>
        <p:spPr/>
        <p:txBody>
          <a:bodyPr>
            <a:normAutofit/>
          </a:bodyPr>
          <a:lstStyle/>
          <a:p>
            <a:pPr hangingPunct="0"/>
            <a:r>
              <a:rPr lang="el-GR" dirty="0"/>
              <a:t>Εκεί όμως που η ακτινοβολία του Laser υπερτερεί εκπληκτικά σε σχέση με την ακτινοβολία συμβατικών πηγών είναι το τέταρτο σημείο,  δηλαδή η </a:t>
            </a:r>
            <a:r>
              <a:rPr lang="el-GR" b="1" dirty="0"/>
              <a:t>συμφωνία</a:t>
            </a:r>
            <a:r>
              <a:rPr lang="el-GR" dirty="0"/>
              <a:t>. Η συμφωνία είναι ένα μέτρο της έκτασης στην οποία η φάση της ακτινοβολίας διατηρείται σταθερή σε διαφορετικά σημεία στο ηλεκτρομαγνητικό πεδίο που δημιουργεί η ακτινοβολία.</a:t>
            </a:r>
          </a:p>
          <a:p>
            <a:pPr hangingPunct="0"/>
            <a:r>
              <a:rPr lang="el-GR" dirty="0"/>
              <a:t>Εάν θεωρήσουμε ακτινοβολία που διαδίδεται υπό τύπο μιας δέσμης, (κατά μια συγκεκριμένη διεύθυνση) τότε μπορούμε να διακρίνουμε δύο τύπους συμφωνίας: τη </a:t>
            </a:r>
            <a:r>
              <a:rPr lang="el-GR" b="1" dirty="0"/>
              <a:t>χρονική συμφωνία</a:t>
            </a:r>
            <a:r>
              <a:rPr lang="el-GR" dirty="0"/>
              <a:t> (temporal coherence) και τη </a:t>
            </a:r>
            <a:r>
              <a:rPr lang="el-GR" b="1" dirty="0"/>
              <a:t>χωρική συμφωνία</a:t>
            </a:r>
            <a:r>
              <a:rPr lang="el-GR" dirty="0"/>
              <a:t> (spatial   coherence).</a:t>
            </a:r>
          </a:p>
          <a:p>
            <a:pPr hangingPunct="0"/>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8571060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ec3cca7c4bdff91f27cdca8c76d15b9b9f56c"/>
</p:tagLst>
</file>

<file path=ppt/theme/theme1.xml><?xml version="1.0" encoding="utf-8"?>
<a:theme xmlns:a="http://schemas.openxmlformats.org/drawingml/2006/main" name="OC_template_updated">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TotalTime>
  <Words>4480</Words>
  <Application>Microsoft Office PowerPoint</Application>
  <PresentationFormat>Προβολή στην οθόνη (4:3)</PresentationFormat>
  <Paragraphs>362</Paragraphs>
  <Slides>55</Slides>
  <Notes>7</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55</vt:i4>
      </vt:variant>
    </vt:vector>
  </HeadingPairs>
  <TitlesOfParts>
    <vt:vector size="58" baseType="lpstr">
      <vt:lpstr>OC_template_updated</vt:lpstr>
      <vt:lpstr>1_OC_template_updated</vt:lpstr>
      <vt:lpstr>Equation</vt:lpstr>
      <vt:lpstr>Φυσική Οπτική (Ε)</vt:lpstr>
      <vt:lpstr>Α. ΘΕΩΡΙΑ</vt:lpstr>
      <vt:lpstr>1.  Γενικές ιδιότητες των Laser - σύγκριση με συμβατικές πηγές φωτός 1/15 </vt:lpstr>
      <vt:lpstr>1.  Γενικές ιδιότητες των Laser - σύγκριση με συμβατικές πηγές φωτός 2/15 </vt:lpstr>
      <vt:lpstr>1.  Γενικές ιδιότητες των Laser - σύγκριση με συμβατικές πηγές φωτός 3/15 </vt:lpstr>
      <vt:lpstr>1.  Γενικές ιδιότητες των Laser - σύγκριση με συμβατικές πηγές φωτός 4/15 </vt:lpstr>
      <vt:lpstr>1.  Γενικές ιδιότητες των Laser - σύγκριση με συμβατικές πηγές φωτός 5/15 </vt:lpstr>
      <vt:lpstr>1.  Γενικές ιδιότητες των Laser - σύγκριση με συμβατικές πηγές φωτός 6/15 </vt:lpstr>
      <vt:lpstr>1.  Γενικές ιδιότητες των Laser - σύγκριση με συμβατικές πηγές φωτός 7/15 </vt:lpstr>
      <vt:lpstr>1.  Γενικές ιδιότητες των Laser - σύγκριση με συμβατικές πηγές φωτός 8/15 </vt:lpstr>
      <vt:lpstr>1.  Γενικές ιδιότητες των Laser - σύγκριση με συμβατικές πηγές φωτός 9/15 </vt:lpstr>
      <vt:lpstr>1.  Γενικές ιδιότητες των Laser - σύγκριση με συμβατικές πηγές φωτός 10/15 </vt:lpstr>
      <vt:lpstr>1.  Γενικές ιδιότητες των Laser - σύγκριση με συμβατικές πηγές φωτός 11/15 </vt:lpstr>
      <vt:lpstr>1.  Γενικές ιδιότητες των Laser - σύγκριση με συμβατικές πηγές φωτός 12/15 </vt:lpstr>
      <vt:lpstr>1.  Γενικές ιδιότητες των Laser - σύγκριση με συμβατικές πηγές φωτός 13/15 </vt:lpstr>
      <vt:lpstr>1.  Γενικές ιδιότητες των Laser - σύγκριση με συμβατικές πηγές φωτός 14/15 </vt:lpstr>
      <vt:lpstr>1.  Γενικές ιδιότητες των Laser - σύγκριση με συμβατικές πηγές φωτός 15/15 </vt:lpstr>
      <vt:lpstr>2.  Απορρόφηση και εκπομπή ακτινοβολίας</vt:lpstr>
      <vt:lpstr>2.1  Απορρόφηση</vt:lpstr>
      <vt:lpstr>2.2  Αυθόρμητη εκπομπή 1/2</vt:lpstr>
      <vt:lpstr>2.2  Αυθόρμητη εκπομπή 2/2</vt:lpstr>
      <vt:lpstr>2.3  Εξαναγκασμένη εκπομπή 1/2</vt:lpstr>
      <vt:lpstr>2.3  Εξαναγκασμένη εκπομπή 2/2</vt:lpstr>
      <vt:lpstr>3.  Βασικές αρχές λειτουργίας Laser 1/6</vt:lpstr>
      <vt:lpstr>3.  Βασικές αρχές λειτουργίας Laser 2/6</vt:lpstr>
      <vt:lpstr>3.  Βασικές αρχές λειτουργίας Laser 3/6</vt:lpstr>
      <vt:lpstr>3.  Βασικές αρχές λειτουργίας Laser 4/6</vt:lpstr>
      <vt:lpstr>3.  Βασικές αρχές λειτουργίας Laser 5/6</vt:lpstr>
      <vt:lpstr>3.  Βασικές αρχές λειτουργίας Laser 6/6</vt:lpstr>
      <vt:lpstr>4. Χωρικά χαρακτηριστικά της δέσμης Laser 4.1  Προφίλ – ακτίνα της δέσμης 1/2</vt:lpstr>
      <vt:lpstr>4. Χωρικά χαρακτηριστικά της δέσμης Laser 4.1  Προφίλ – ακτίνα της δέσμης 2/2</vt:lpstr>
      <vt:lpstr>4.2  Απόκλιση της δέσμης 1/3 </vt:lpstr>
      <vt:lpstr>4.2  Απόκλιση της δέσμης 2/3 </vt:lpstr>
      <vt:lpstr>4.2  Απόκλιση της δέσμης 3/3 </vt:lpstr>
      <vt:lpstr>Παράδειγμα 1 </vt:lpstr>
      <vt:lpstr>Παράδειγμα 2 1/2</vt:lpstr>
      <vt:lpstr>Παράδειγμα 2 2/2</vt:lpstr>
      <vt:lpstr>Παράδειγμα 3</vt:lpstr>
      <vt:lpstr>Β. ΠΕΙΡΑΜΑ</vt:lpstr>
      <vt:lpstr>1. Σκοπός</vt:lpstr>
      <vt:lpstr>2.  Πειραματική διαδικασία 1/4</vt:lpstr>
      <vt:lpstr>2.  Πειραματική διαδικασία 2/4</vt:lpstr>
      <vt:lpstr>2.  Πειραματική διαδικασία 3/4</vt:lpstr>
      <vt:lpstr>2.  Πειραματική διαδικασία 4/4</vt:lpstr>
      <vt:lpstr>3.  Εργασίες 1/2</vt:lpstr>
      <vt:lpstr>3.  Εργασίες 2/2</vt:lpstr>
      <vt:lpstr>Πίνακες 1/2</vt:lpstr>
      <vt:lpstr>Πίνακες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54</cp:revision>
  <dcterms:created xsi:type="dcterms:W3CDTF">2013-03-04T13:35:19Z</dcterms:created>
  <dcterms:modified xsi:type="dcterms:W3CDTF">2015-08-05T09:20:08Z</dcterms:modified>
</cp:coreProperties>
</file>