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52"/>
  </p:notesMasterIdLst>
  <p:handoutMasterIdLst>
    <p:handoutMasterId r:id="rId153"/>
  </p:handoutMasterIdLst>
  <p:sldIdLst>
    <p:sldId id="256" r:id="rId3"/>
    <p:sldId id="408" r:id="rId4"/>
    <p:sldId id="409"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257" r:id="rId145"/>
    <p:sldId id="262" r:id="rId146"/>
    <p:sldId id="264" r:id="rId147"/>
    <p:sldId id="410" r:id="rId148"/>
    <p:sldId id="411" r:id="rId149"/>
    <p:sldId id="266" r:id="rId150"/>
    <p:sldId id="261" r:id="rId151"/>
  </p:sldIdLst>
  <p:sldSz cx="9144000" cy="6858000" type="screen4x3"/>
  <p:notesSz cx="7104063" cy="10234613"/>
  <p:custDataLst>
    <p:tags r:id="rId15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handoutMaster" Target="handoutMasters/handout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tags" Target="tags/tag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145</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148</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362191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17281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20096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73</a:t>
            </a:fld>
            <a:endParaRPr lang="el-GR" dirty="0">
              <a:solidFill>
                <a:prstClr val="black"/>
              </a:solidFill>
            </a:endParaRPr>
          </a:p>
        </p:txBody>
      </p:sp>
    </p:spTree>
    <p:extLst>
      <p:ext uri="{BB962C8B-B14F-4D97-AF65-F5344CB8AC3E}">
        <p14:creationId xmlns:p14="http://schemas.microsoft.com/office/powerpoint/2010/main" val="2426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108</a:t>
            </a:fld>
            <a:endParaRPr lang="el-GR" dirty="0">
              <a:solidFill>
                <a:prstClr val="black"/>
              </a:solidFill>
            </a:endParaRPr>
          </a:p>
        </p:txBody>
      </p:sp>
    </p:spTree>
    <p:extLst>
      <p:ext uri="{BB962C8B-B14F-4D97-AF65-F5344CB8AC3E}">
        <p14:creationId xmlns:p14="http://schemas.microsoft.com/office/powerpoint/2010/main" val="299418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120</a:t>
            </a:fld>
            <a:endParaRPr lang="el-GR" dirty="0">
              <a:solidFill>
                <a:prstClr val="black"/>
              </a:solidFill>
            </a:endParaRPr>
          </a:p>
        </p:txBody>
      </p:sp>
    </p:spTree>
    <p:extLst>
      <p:ext uri="{BB962C8B-B14F-4D97-AF65-F5344CB8AC3E}">
        <p14:creationId xmlns:p14="http://schemas.microsoft.com/office/powerpoint/2010/main" val="107731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143</a:t>
            </a:fld>
            <a:endParaRPr lang="el-GR" dirty="0"/>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68227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Wingdings" panose="05000000000000000000" pitchFamily="2" charset="2"/>
              <a:buChar char="ü"/>
              <a:defRPr sz="2200"/>
            </a:lvl3pPr>
            <a:lvl4pPr>
              <a:lnSpc>
                <a:spcPct val="112000"/>
              </a:lnSpc>
              <a:spcBef>
                <a:spcPts val="1200"/>
              </a:spcBef>
              <a:defRPr/>
            </a:lvl4pPr>
            <a:lvl5pPr>
              <a:lnSpc>
                <a:spcPct val="112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78338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764073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340949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38557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651305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004389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425530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103426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681035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387712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hyperlink" Target="http://www.nutritionandmetabolism.com/content/4/1/18/figure/F1"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hyperlink" Target="http://en.wikipedia.org/wiki/Melanocyte-stimulating_hormon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hyperlink" Target="http://commons.wikimedia.org/wiki/File:Hypophyseal_gland.jpg" TargetMode="External"/><Relationship Id="rId2" Type="http://schemas.openxmlformats.org/officeDocument/2006/relationships/image" Target="../media/image11.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Anatomist90"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806_The_Hypothalamus-Pituitary_Complex.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http://upload.wikimedia.org/wikipedia/commons/thumb/9/99/Endocrine_growth_regulation.svg/489px-Endocrine_growth_regulation.svg.png" TargetMode="External"/><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hyperlink" Target="http://commons.wikimedia.org/wiki/User:Mikael_H%C3%A4ggstr%C3%B6m" TargetMode="External"/><Relationship Id="rId4" Type="http://schemas.openxmlformats.org/officeDocument/2006/relationships/hyperlink" Target="http://en.wikipedia.org/wiki/Growth_hormon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Pineal_gland" TargetMode="Externa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hyperlink" Target="http://commons.wikimedia.org/wiki/User:Fuelbottl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embryology.med.unsw.edu.au/embryology/index.php?title=Embryology:About" TargetMode="External"/><Relationship Id="rId4" Type="http://schemas.openxmlformats.org/officeDocument/2006/relationships/hyperlink" Target="http://embryology.med.unsw.edu.au/embryology/index.php?title=File:XXhpgaxis.gif"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9"/>
            <a:ext cx="9144000" cy="1080120"/>
          </a:xfrm>
        </p:spPr>
        <p:txBody>
          <a:bodyPr>
            <a:normAutofit/>
          </a:bodyPr>
          <a:lstStyle/>
          <a:p>
            <a:pPr lvl="1" algn="ctr"/>
            <a:r>
              <a:rPr lang="el-GR" sz="4400" b="1" dirty="0" smtClean="0">
                <a:solidFill>
                  <a:schemeClr val="tx1"/>
                </a:solidFill>
                <a:latin typeface="+mn-lt"/>
              </a:rPr>
              <a:t>Παθολογία</a:t>
            </a:r>
            <a:r>
              <a:rPr lang="en-US" sz="4400" b="1" dirty="0" smtClean="0">
                <a:solidFill>
                  <a:schemeClr val="tx1"/>
                </a:solidFill>
                <a:latin typeface="+mn-lt"/>
              </a:rPr>
              <a:t> </a:t>
            </a:r>
            <a:r>
              <a:rPr lang="el-GR" sz="4400" b="1" dirty="0" smtClean="0">
                <a:solidFill>
                  <a:schemeClr val="tx1"/>
                </a:solidFill>
                <a:latin typeface="+mn-lt"/>
              </a:rPr>
              <a:t>Ενδοκρινών Αδένων</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n-US" sz="2600" b="1" dirty="0" smtClean="0"/>
              <a:t>4</a:t>
            </a:r>
            <a:r>
              <a:rPr lang="el-GR" sz="2600" dirty="0" smtClean="0"/>
              <a:t>:</a:t>
            </a:r>
            <a:r>
              <a:rPr lang="en-US" sz="2600" dirty="0" smtClean="0"/>
              <a:t> </a:t>
            </a:r>
            <a:r>
              <a:rPr lang="el-GR" sz="2600" dirty="0"/>
              <a:t>Ενδοκρινικό </a:t>
            </a:r>
            <a:r>
              <a:rPr lang="el-GR" sz="2600" dirty="0" smtClean="0"/>
              <a:t>Σύστημα</a:t>
            </a:r>
            <a:r>
              <a:rPr lang="en-US" sz="2600" dirty="0" smtClean="0"/>
              <a:t> - </a:t>
            </a:r>
            <a:r>
              <a:rPr lang="el-GR" sz="2600" dirty="0" smtClean="0"/>
              <a:t>Φυσιολογία Υπόφυση</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dirty="0"/>
              <a:t>Τμήμα </a:t>
            </a:r>
            <a:r>
              <a:rPr lang="el-GR" sz="2200" dirty="0" smtClean="0"/>
              <a:t>Αισθητικής και Κοσμητολογίας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4/4</a:t>
            </a:r>
            <a:endParaRPr lang="el-GR" dirty="0"/>
          </a:p>
        </p:txBody>
      </p:sp>
      <p:sp>
        <p:nvSpPr>
          <p:cNvPr id="3" name="Θέση περιεχομένου 2"/>
          <p:cNvSpPr>
            <a:spLocks noGrp="1"/>
          </p:cNvSpPr>
          <p:nvPr>
            <p:ph idx="1"/>
          </p:nvPr>
        </p:nvSpPr>
        <p:spPr/>
        <p:txBody>
          <a:bodyPr/>
          <a:lstStyle/>
          <a:p>
            <a:r>
              <a:rPr lang="el-GR" dirty="0"/>
              <a:t>Στον άνθρωπο το pars intermedia </a:t>
            </a:r>
            <a:r>
              <a:rPr lang="el-GR" dirty="0" smtClean="0"/>
              <a:t>(μέσος λοβός) δεν </a:t>
            </a:r>
            <a:r>
              <a:rPr lang="el-GR" dirty="0"/>
              <a:t>είναι καλώς αναπτυγμένο και έτσι η λειτουργική σημασία του μας είναι άγνωστη. </a:t>
            </a:r>
          </a:p>
          <a:p>
            <a:r>
              <a:rPr lang="el-GR" dirty="0"/>
              <a:t>Το pars tuberalis είναι μία έκταση της αδενοϋπόφυσης προς τα πάνω, που περιλαμβάνει σχεδόν τον υποφυσιακό μίσχο και αποτελείται από υποφυσιακά κύτταρα αλλά κυρίως γοναδότροπα και κορτικοτρόπα. </a:t>
            </a:r>
          </a:p>
          <a:p>
            <a:r>
              <a:rPr lang="el-GR" dirty="0"/>
              <a:t>Το pars nevrosa </a:t>
            </a:r>
            <a:r>
              <a:rPr lang="el-GR" dirty="0" smtClean="0"/>
              <a:t>(οπίσθια </a:t>
            </a:r>
            <a:r>
              <a:rPr lang="el-GR" dirty="0"/>
              <a:t>υπόφυση), στην ουσία προέρχεται από μία προέκταση προς τα κάτω του εγκεφάλου και συνδέεται με τον υποθάλαμο επάνω μέσω του υποφυσιακού μίσχου.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1169537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2/4</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Αρκετά άλλα κεντρικά και περιφερικά μηνύματα ρυθμίζουν τις δραστηριότητες των GnRH νευρώνων για την έναρξη της εφηβείας.</a:t>
            </a:r>
          </a:p>
          <a:p>
            <a:r>
              <a:rPr lang="el-GR" b="1" dirty="0"/>
              <a:t>Η νορ-επινεφρίνη (ΝΕ) και το νευροπεπτίδιο Y (NPY) φαίνεται ότι είναι διεγερτικά, ενώ η β-ενδορφίνη και η ιντερλευκίνη-1 είναι ανασταλτικά.  </a:t>
            </a:r>
            <a:r>
              <a:rPr lang="el-GR" dirty="0"/>
              <a:t>Η γαλανίνη είναι δυνατόν επίσης να παίζει κάποιο ρόλο.</a:t>
            </a:r>
          </a:p>
          <a:p>
            <a:r>
              <a:rPr lang="el-GR" dirty="0"/>
              <a:t>Επίσης άγνωστοι και παράγοντες που δεν έχουν ακόμη απομονωθεί μπορεί επίσης να ενέχονται.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dirty="0">
              <a:solidFill>
                <a:prstClr val="black"/>
              </a:solidFill>
            </a:endParaRPr>
          </a:p>
        </p:txBody>
      </p:sp>
    </p:spTree>
    <p:extLst>
      <p:ext uri="{BB962C8B-B14F-4D97-AF65-F5344CB8AC3E}">
        <p14:creationId xmlns:p14="http://schemas.microsoft.com/office/powerpoint/2010/main" val="37490063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3/4</a:t>
            </a:r>
            <a:endParaRPr lang="el-GR" dirty="0"/>
          </a:p>
        </p:txBody>
      </p:sp>
      <p:sp>
        <p:nvSpPr>
          <p:cNvPr id="3" name="Θέση περιεχομένου 2"/>
          <p:cNvSpPr>
            <a:spLocks noGrp="1"/>
          </p:cNvSpPr>
          <p:nvPr>
            <p:ph idx="1"/>
          </p:nvPr>
        </p:nvSpPr>
        <p:spPr>
          <a:xfrm>
            <a:off x="457200" y="1340768"/>
            <a:ext cx="8229600" cy="5040560"/>
          </a:xfrm>
        </p:spPr>
        <p:txBody>
          <a:bodyPr>
            <a:normAutofit fontScale="92500" lnSpcReduction="10000"/>
          </a:bodyPr>
          <a:lstStyle/>
          <a:p>
            <a:r>
              <a:rPr lang="el-GR" dirty="0"/>
              <a:t>Μεγάλα κενά στην γνώση μας απομένουν όσον αφορά τους νευροβιολογικούς, γενετικούς και περιβαλλοντικούς μηχανισμούς που ενέχονται στον έλεγχο της εφηβείας.</a:t>
            </a:r>
          </a:p>
          <a:p>
            <a:r>
              <a:rPr lang="el-GR" b="1" dirty="0"/>
              <a:t>Περισσότερες δε μελέτες χρειάζονται για να αποκαλύψουν τον τρόπο και τα ερεθίσματα της διέγερσης του ενεργοποιητή της GnRH.</a:t>
            </a:r>
          </a:p>
          <a:p>
            <a:r>
              <a:rPr lang="el-GR" b="1" dirty="0"/>
              <a:t>Οι νευρώνες που χρησιμοποιούν διεγερτικά και ανασταλτικά αμινοξέα ως νευρομεταβιβαστές αναπαριστούν μεγάλους ρυθμιστές στον διασυναπτικό έλεγχο της εφηβείας.</a:t>
            </a:r>
          </a:p>
          <a:p>
            <a:r>
              <a:rPr lang="el-GR" dirty="0"/>
              <a:t>Η έναρξη της εφηβείας ωστόσο χρειάζεται τόσο τις </a:t>
            </a:r>
            <a:r>
              <a:rPr lang="el-GR" b="1" dirty="0"/>
              <a:t>διασυναπτικές αλλαγές επικοινωνίας, </a:t>
            </a:r>
            <a:r>
              <a:rPr lang="el-GR" dirty="0"/>
              <a:t>αλλά και την ενεργοποίηση </a:t>
            </a:r>
            <a:r>
              <a:rPr lang="el-GR" b="1" dirty="0"/>
              <a:t>σημάτων γλοιακών και νευρικών κυττάρων.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dirty="0">
              <a:solidFill>
                <a:prstClr val="black"/>
              </a:solidFill>
            </a:endParaRPr>
          </a:p>
        </p:txBody>
      </p:sp>
    </p:spTree>
    <p:extLst>
      <p:ext uri="{BB962C8B-B14F-4D97-AF65-F5344CB8AC3E}">
        <p14:creationId xmlns:p14="http://schemas.microsoft.com/office/powerpoint/2010/main" val="5869089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Κεντρικοί μηχανισμοί στην έναρξη της εφηβείας</a:t>
            </a:r>
            <a:r>
              <a:rPr lang="en-US" dirty="0"/>
              <a:t> </a:t>
            </a:r>
            <a:r>
              <a:rPr lang="en-US" sz="3600" b="0" dirty="0" smtClean="0"/>
              <a:t>4/4</a:t>
            </a:r>
            <a:endParaRPr lang="el-GR" dirty="0"/>
          </a:p>
        </p:txBody>
      </p:sp>
      <p:sp>
        <p:nvSpPr>
          <p:cNvPr id="3" name="Θέση περιεχομένου 2"/>
          <p:cNvSpPr>
            <a:spLocks noGrp="1"/>
          </p:cNvSpPr>
          <p:nvPr>
            <p:ph idx="1"/>
          </p:nvPr>
        </p:nvSpPr>
        <p:spPr>
          <a:xfrm>
            <a:off x="457200" y="1340768"/>
            <a:ext cx="8229600" cy="5040560"/>
          </a:xfrm>
        </p:spPr>
        <p:txBody>
          <a:bodyPr>
            <a:normAutofit lnSpcReduction="10000"/>
          </a:bodyPr>
          <a:lstStyle/>
          <a:p>
            <a:r>
              <a:rPr lang="el-GR" dirty="0"/>
              <a:t>Η ηλικία έναρξης της εφηβείας </a:t>
            </a:r>
            <a:r>
              <a:rPr lang="el-GR" b="1" dirty="0"/>
              <a:t>ελαττώθηκε</a:t>
            </a:r>
            <a:r>
              <a:rPr lang="el-GR" dirty="0"/>
              <a:t> σταθερά τα τελευταία 100 χρόνια.</a:t>
            </a:r>
          </a:p>
          <a:p>
            <a:r>
              <a:rPr lang="el-GR" dirty="0"/>
              <a:t>Αυτό μπορεί να οφείλεται στην </a:t>
            </a:r>
            <a:r>
              <a:rPr lang="el-GR" b="1" dirty="0"/>
              <a:t>κοινωνιοοικονομική βελτίωση, στην καλύτερη διατροφή και καλύτερη γενική υγεία. </a:t>
            </a:r>
          </a:p>
          <a:p>
            <a:r>
              <a:rPr lang="el-GR" dirty="0"/>
              <a:t>Τις τελευταίες 5 δεκαετίες αυτό σταμάτησε που σημαίνει ότι επετεύχθησαν οι ιδανικές συνθήκες για να επιτρέψουν την έναρξη της ήβης.</a:t>
            </a:r>
          </a:p>
          <a:p>
            <a:r>
              <a:rPr lang="el-GR" dirty="0"/>
              <a:t>Γενικά η μέτρια παχυσαρκία μπορεί να συνδυάζεται με πρωιμότερη έναρξη της εφηβείας, και η χρόνια νόσος και η κακή διατροφή συχνά καθυστερούν της </a:t>
            </a:r>
            <a:r>
              <a:rPr lang="el-GR" dirty="0" smtClean="0"/>
              <a:t>εφηβεία.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dirty="0">
              <a:solidFill>
                <a:prstClr val="black"/>
              </a:solidFill>
            </a:endParaRPr>
          </a:p>
        </p:txBody>
      </p:sp>
    </p:spTree>
    <p:extLst>
      <p:ext uri="{BB962C8B-B14F-4D97-AF65-F5344CB8AC3E}">
        <p14:creationId xmlns:p14="http://schemas.microsoft.com/office/powerpoint/2010/main" val="5221079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Αλλαγές στα </a:t>
            </a:r>
            <a:r>
              <a:rPr lang="el-GR" dirty="0" smtClean="0"/>
              <a:t>κορίτσια</a:t>
            </a:r>
            <a:r>
              <a:rPr lang="en-US" dirty="0" smtClean="0"/>
              <a:t> </a:t>
            </a:r>
            <a:r>
              <a:rPr lang="en-US" sz="3200" b="0" dirty="0" smtClean="0"/>
              <a:t>1/</a:t>
            </a:r>
            <a:r>
              <a:rPr lang="el-GR" sz="3200" b="0" dirty="0" smtClean="0"/>
              <a:t>7</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dirty="0"/>
              <a:t>Το πρώτο σημείο είναι αύξηση στην </a:t>
            </a:r>
            <a:r>
              <a:rPr lang="el-GR" b="1" dirty="0"/>
              <a:t>ταχύτητα </a:t>
            </a:r>
            <a:r>
              <a:rPr lang="el-GR" b="1" dirty="0" smtClean="0"/>
              <a:t>ανάπτυξης.</a:t>
            </a:r>
            <a:endParaRPr lang="el-GR" b="1" dirty="0"/>
          </a:p>
          <a:p>
            <a:r>
              <a:rPr lang="el-GR" dirty="0"/>
              <a:t>Αλλά </a:t>
            </a:r>
            <a:r>
              <a:rPr lang="el-GR" b="1" dirty="0"/>
              <a:t>στην κλινική πράξη </a:t>
            </a:r>
            <a:r>
              <a:rPr lang="el-GR" dirty="0"/>
              <a:t>η </a:t>
            </a:r>
            <a:r>
              <a:rPr lang="el-GR" b="1" dirty="0"/>
              <a:t>ανάπτυξη του στήθους </a:t>
            </a:r>
            <a:r>
              <a:rPr lang="el-GR" dirty="0"/>
              <a:t>είναι το πρώτο σημείο και διεγείρεται από τα ωοθηκικά οιστρογόνα.</a:t>
            </a:r>
          </a:p>
          <a:p>
            <a:r>
              <a:rPr lang="el-GR" dirty="0"/>
              <a:t>Υπάρχουν στανταρισμένα μεγέθη για αλλαγές στην διάμετρο της θηλής.</a:t>
            </a:r>
          </a:p>
          <a:p>
            <a:r>
              <a:rPr lang="el-GR" dirty="0"/>
              <a:t>Η διάμετρος της θηλής αλλάζει από τα στάδια Β1 σε Β3 (κατά μέσον όρο 3-4 mm),  αλλά μεγενθύνεται σημαντικά στα επόμενα στάδια (7.4 mm στο Β4 μέχρι 10mm στο Β5). </a:t>
            </a:r>
          </a:p>
          <a:p>
            <a:r>
              <a:rPr lang="el-GR" dirty="0"/>
              <a:t>Οι θηλές γίνονται πιο μελαγχρωτικές και στυτικές καθώς προχωρά η εφηβεία.  Παρατηρείται διόγκωση των μικρών χειλέων, </a:t>
            </a:r>
            <a:r>
              <a:rPr lang="el-GR" dirty="0" smtClean="0"/>
              <a:t>«dulling» </a:t>
            </a:r>
            <a:r>
              <a:rPr lang="el-GR" dirty="0"/>
              <a:t>του κολπικού </a:t>
            </a:r>
            <a:r>
              <a:rPr lang="el-GR" dirty="0" smtClean="0"/>
              <a:t>βλεννογόνου </a:t>
            </a:r>
            <a:r>
              <a:rPr lang="el-GR" dirty="0"/>
              <a:t>και παραγωγή καθαρής η ελαφρά λευκωπής έκκρισης πριν από την </a:t>
            </a:r>
            <a:r>
              <a:rPr lang="el-GR" dirty="0" smtClean="0"/>
              <a:t>εμμηνορρυσία.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dirty="0">
              <a:solidFill>
                <a:prstClr val="black"/>
              </a:solidFill>
            </a:endParaRPr>
          </a:p>
        </p:txBody>
      </p:sp>
    </p:spTree>
    <p:extLst>
      <p:ext uri="{BB962C8B-B14F-4D97-AF65-F5344CB8AC3E}">
        <p14:creationId xmlns:p14="http://schemas.microsoft.com/office/powerpoint/2010/main" val="39763661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2/</a:t>
            </a:r>
            <a:r>
              <a:rPr lang="el-GR" sz="3200" b="0" dirty="0" smtClean="0"/>
              <a:t>7</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Στάδια μαστών</a:t>
            </a:r>
          </a:p>
          <a:p>
            <a:r>
              <a:rPr lang="el-GR" dirty="0"/>
              <a:t>Β1 ανόρθωση των </a:t>
            </a:r>
            <a:r>
              <a:rPr lang="el-GR" dirty="0" smtClean="0"/>
              <a:t>θηλών</a:t>
            </a:r>
            <a:r>
              <a:rPr lang="en-US" dirty="0" smtClean="0"/>
              <a:t>,</a:t>
            </a:r>
            <a:endParaRPr lang="el-GR" dirty="0"/>
          </a:p>
          <a:p>
            <a:r>
              <a:rPr lang="el-GR" dirty="0"/>
              <a:t>Β2 </a:t>
            </a:r>
            <a:r>
              <a:rPr lang="el-GR" dirty="0" smtClean="0"/>
              <a:t>«Bud» μαστών</a:t>
            </a:r>
            <a:r>
              <a:rPr lang="en-US" dirty="0" smtClean="0"/>
              <a:t>,</a:t>
            </a:r>
            <a:endParaRPr lang="el-GR" dirty="0"/>
          </a:p>
          <a:p>
            <a:r>
              <a:rPr lang="el-GR" dirty="0"/>
              <a:t>Β3 διαπλάτυνση της διαμέτρου της </a:t>
            </a:r>
            <a:r>
              <a:rPr lang="el-GR" dirty="0" smtClean="0"/>
              <a:t>άλω</a:t>
            </a:r>
            <a:r>
              <a:rPr lang="en-US" dirty="0" smtClean="0"/>
              <a:t>,</a:t>
            </a:r>
            <a:endParaRPr lang="el-GR" dirty="0"/>
          </a:p>
          <a:p>
            <a:r>
              <a:rPr lang="el-GR" dirty="0"/>
              <a:t>Β4 προβολή της άλω και της θηλής πάνω από το στήθος </a:t>
            </a:r>
            <a:r>
              <a:rPr lang="en-US" dirty="0" smtClean="0"/>
              <a:t>,</a:t>
            </a:r>
            <a:endParaRPr lang="el-GR" dirty="0"/>
          </a:p>
          <a:p>
            <a:r>
              <a:rPr lang="el-GR" dirty="0"/>
              <a:t>Β5 ώριμο στάδιο, προβολή μόνο της θηλής, υποστροφή της </a:t>
            </a:r>
            <a:r>
              <a:rPr lang="el-GR" dirty="0" smtClean="0"/>
              <a:t>άλω</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dirty="0">
              <a:solidFill>
                <a:prstClr val="black"/>
              </a:solidFill>
            </a:endParaRPr>
          </a:p>
        </p:txBody>
      </p:sp>
    </p:spTree>
    <p:extLst>
      <p:ext uri="{BB962C8B-B14F-4D97-AF65-F5344CB8AC3E}">
        <p14:creationId xmlns:p14="http://schemas.microsoft.com/office/powerpoint/2010/main" val="14858441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3/</a:t>
            </a:r>
            <a:r>
              <a:rPr lang="el-GR" sz="3200" b="0" dirty="0" smtClean="0"/>
              <a:t>7</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a:solidFill>
                  <a:srgbClr val="004A82"/>
                </a:solidFill>
              </a:rPr>
              <a:t>Τρίχωση του εφηβαίου (καθορίζεται κυρίως από επινεφριδιακή και ωοθηκική έκκριση)</a:t>
            </a:r>
          </a:p>
          <a:p>
            <a:r>
              <a:rPr lang="el-GR" dirty="0"/>
              <a:t>P1 (προεφηβικό)-χωρίς εφηβική τρίχωση</a:t>
            </a:r>
            <a:r>
              <a:rPr lang="el-GR" dirty="0" smtClean="0"/>
              <a:t>)</a:t>
            </a:r>
            <a:r>
              <a:rPr lang="en-US" dirty="0" smtClean="0"/>
              <a:t>,</a:t>
            </a:r>
            <a:endParaRPr lang="el-GR" dirty="0"/>
          </a:p>
          <a:p>
            <a:r>
              <a:rPr lang="el-GR" dirty="0"/>
              <a:t>P2 αραιή αύξηση μακριών ελαφρά μελαγχρωματικών τριχών, ίσιων η ελαφρά κατσαρών-κύρια στα μεγάλα </a:t>
            </a:r>
            <a:r>
              <a:rPr lang="el-GR" dirty="0" smtClean="0"/>
              <a:t>χείλη</a:t>
            </a:r>
            <a:r>
              <a:rPr lang="en-US" dirty="0" smtClean="0"/>
              <a:t>,</a:t>
            </a:r>
            <a:endParaRPr lang="el-GR" dirty="0"/>
          </a:p>
          <a:p>
            <a:r>
              <a:rPr lang="el-GR" dirty="0"/>
              <a:t>P3 η τρίχωση είναι σκουρότερη, τραχύτερη και περισσότερο </a:t>
            </a:r>
            <a:r>
              <a:rPr lang="el-GR" dirty="0" smtClean="0"/>
              <a:t>κατσαρή</a:t>
            </a:r>
            <a:r>
              <a:rPr lang="en-US" dirty="0" smtClean="0"/>
              <a:t>,</a:t>
            </a:r>
            <a:endParaRPr lang="el-GR" dirty="0"/>
          </a:p>
          <a:p>
            <a:r>
              <a:rPr lang="el-GR" dirty="0"/>
              <a:t>P4 η τρίχωση είναι τώρα ενήλικου τύπου, ωστόσο η καλυπτόμενη περιοχή είναι μικρότερη των ενηλίκων χωρίς εξάπλωση στην μέση επιφάνεια των </a:t>
            </a:r>
            <a:r>
              <a:rPr lang="el-GR" dirty="0" smtClean="0"/>
              <a:t>μηρών</a:t>
            </a:r>
            <a:r>
              <a:rPr lang="en-US" dirty="0" smtClean="0"/>
              <a:t>,</a:t>
            </a:r>
            <a:endParaRPr lang="el-GR" dirty="0"/>
          </a:p>
          <a:p>
            <a:r>
              <a:rPr lang="el-GR" dirty="0"/>
              <a:t>P5 η τρίχωση είναι τύπου ενήλικος τόσο σε τύπο, όσο και σε </a:t>
            </a:r>
            <a:r>
              <a:rPr lang="el-GR" dirty="0" smtClean="0"/>
              <a:t>ποσότητα-ανεστραμμένο </a:t>
            </a:r>
            <a:r>
              <a:rPr lang="el-GR" dirty="0"/>
              <a:t>τρίγωνο κλασσικού θήλεος </a:t>
            </a:r>
            <a:r>
              <a:rPr lang="el-GR" dirty="0" smtClean="0"/>
              <a:t>τύπου</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dirty="0">
              <a:solidFill>
                <a:prstClr val="black"/>
              </a:solidFill>
            </a:endParaRPr>
          </a:p>
        </p:txBody>
      </p:sp>
    </p:spTree>
    <p:extLst>
      <p:ext uri="{BB962C8B-B14F-4D97-AF65-F5344CB8AC3E}">
        <p14:creationId xmlns:p14="http://schemas.microsoft.com/office/powerpoint/2010/main" val="418995341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4/</a:t>
            </a:r>
            <a:r>
              <a:rPr lang="el-GR" sz="3200" b="0" dirty="0" smtClean="0"/>
              <a:t>7</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Μέγεθος μήτρας</a:t>
            </a:r>
          </a:p>
          <a:p>
            <a:r>
              <a:rPr lang="el-GR" dirty="0"/>
              <a:t>Η αναλογία πυθμένα/τραχήλου αυξάνει λόγω διέγερσης από τα οιστρογόνα και η μήτρα </a:t>
            </a:r>
            <a:r>
              <a:rPr lang="el-GR" dirty="0" smtClean="0"/>
              <a:t>επιμηκύνεται.</a:t>
            </a:r>
            <a:endParaRPr lang="el-GR" dirty="0"/>
          </a:p>
          <a:p>
            <a:pPr marL="0" indent="0" algn="ctr">
              <a:buNone/>
            </a:pPr>
            <a:r>
              <a:rPr lang="el-GR" b="1" dirty="0">
                <a:solidFill>
                  <a:srgbClr val="004A82"/>
                </a:solidFill>
              </a:rPr>
              <a:t>Ωοθήκες</a:t>
            </a:r>
          </a:p>
          <a:p>
            <a:r>
              <a:rPr lang="el-GR" dirty="0"/>
              <a:t>Διαπλατύνονται από &lt;1 σε 2-10 ml. </a:t>
            </a:r>
            <a:r>
              <a:rPr lang="el-GR" dirty="0" smtClean="0"/>
              <a:t>Μικρές κύστες </a:t>
            </a:r>
            <a:r>
              <a:rPr lang="el-GR" dirty="0"/>
              <a:t>μπορεί να παρουσιαστούν </a:t>
            </a:r>
            <a:r>
              <a:rPr lang="el-GR" dirty="0" smtClean="0"/>
              <a:t>αλλά </a:t>
            </a:r>
            <a:r>
              <a:rPr lang="el-GR" dirty="0"/>
              <a:t>συνήθως η όψη δεν είναι πολυκυστική.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dirty="0">
              <a:solidFill>
                <a:prstClr val="black"/>
              </a:solidFill>
            </a:endParaRPr>
          </a:p>
        </p:txBody>
      </p:sp>
    </p:spTree>
    <p:extLst>
      <p:ext uri="{BB962C8B-B14F-4D97-AF65-F5344CB8AC3E}">
        <p14:creationId xmlns:p14="http://schemas.microsoft.com/office/powerpoint/2010/main" val="98456869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5/</a:t>
            </a:r>
            <a:r>
              <a:rPr lang="el-GR" sz="3200" b="0" dirty="0" smtClean="0"/>
              <a:t>7</a:t>
            </a:r>
            <a:endParaRPr lang="el-GR" dirty="0"/>
          </a:p>
        </p:txBody>
      </p:sp>
      <p:sp>
        <p:nvSpPr>
          <p:cNvPr id="3" name="Θέση περιεχομένου 2"/>
          <p:cNvSpPr>
            <a:spLocks noGrp="1"/>
          </p:cNvSpPr>
          <p:nvPr>
            <p:ph idx="1"/>
          </p:nvPr>
        </p:nvSpPr>
        <p:spPr/>
        <p:txBody>
          <a:bodyPr>
            <a:normAutofit fontScale="92500"/>
          </a:bodyPr>
          <a:lstStyle/>
          <a:p>
            <a:r>
              <a:rPr lang="el-GR" dirty="0"/>
              <a:t>Το αναπτυξιακό </a:t>
            </a:r>
            <a:r>
              <a:rPr lang="el-GR" dirty="0" smtClean="0"/>
              <a:t>«τίναγμα» </a:t>
            </a:r>
            <a:r>
              <a:rPr lang="el-GR" dirty="0"/>
              <a:t>(spurt) της εφηβείας εμφανίζεται σε διάφορες χρονικές στιγμές και στα δύο φύλα. </a:t>
            </a:r>
          </a:p>
          <a:p>
            <a:r>
              <a:rPr lang="el-GR" dirty="0"/>
              <a:t>Στα κορίτσια, το εφηβικό άλμα ανάπτυξης αρχίζει πριν από την εμφάνιση των δευτερογενών χαρακτήρων του φύλου. Το άλμα ανάπτυξης των αγοριών εμφανίζεται δύο περίπου χρόνια μετά το αντίστοιχο των κοριτσιών. </a:t>
            </a:r>
          </a:p>
          <a:p>
            <a:r>
              <a:rPr lang="el-GR" dirty="0"/>
              <a:t>Το αναπτυξιακό </a:t>
            </a:r>
            <a:r>
              <a:rPr lang="el-GR" dirty="0" smtClean="0"/>
              <a:t>«τίναγμα» </a:t>
            </a:r>
            <a:r>
              <a:rPr lang="el-GR" dirty="0"/>
              <a:t>στα κορίτσια ξεκινά περίπου στην ηλικία των 10 ετών, ενώ στα αγόρια περίπου στην ηλικία των 12 ετών. Στις ηλικίες των 12 και 13 ετών, τα κορίτσια τείνουν να είναι ψηλότερα σε σύγκριση με τα αγόρια, όμως από τα 13 έτη και μετά, τα αγόρια, κατά μέσο όρο, είναι ψηλότερα από τα κορίτσια -ένα φαινόμενο που διατηρείται στην υπόλοιπη </a:t>
            </a:r>
            <a:r>
              <a:rPr lang="el-GR" dirty="0" smtClean="0"/>
              <a:t>ζωή.</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dirty="0">
              <a:solidFill>
                <a:prstClr val="black"/>
              </a:solidFill>
            </a:endParaRPr>
          </a:p>
        </p:txBody>
      </p:sp>
    </p:spTree>
    <p:extLst>
      <p:ext uri="{BB962C8B-B14F-4D97-AF65-F5344CB8AC3E}">
        <p14:creationId xmlns:p14="http://schemas.microsoft.com/office/powerpoint/2010/main" val="208390354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6/</a:t>
            </a:r>
            <a:r>
              <a:rPr lang="el-GR" sz="3200" b="0" dirty="0" smtClean="0"/>
              <a:t>7</a:t>
            </a:r>
            <a:endParaRPr lang="el-GR" dirty="0"/>
          </a:p>
        </p:txBody>
      </p:sp>
      <p:sp>
        <p:nvSpPr>
          <p:cNvPr id="3" name="Θέση περιεχομένου 2"/>
          <p:cNvSpPr>
            <a:spLocks noGrp="1"/>
          </p:cNvSpPr>
          <p:nvPr>
            <p:ph idx="1"/>
          </p:nvPr>
        </p:nvSpPr>
        <p:spPr/>
        <p:txBody>
          <a:bodyPr/>
          <a:lstStyle/>
          <a:p>
            <a:r>
              <a:rPr lang="el-GR" dirty="0"/>
              <a:t>Το μέσο ύψος το οποίο αποκτάται κατά τη διάρκεια του εφηβικού άλματος ανάπτυξης είναι περίπου 28 cm στα αγόρια και 25 cm στα κορίτσια. Η μέση διαφορά των 12,6 cm μεταξύ ανδρών και γυναικών οφείλεται κυρίως στο ψηλότερο ανάστημα των αγοριών κατά την έναρξη του εφηβικού άλματος ανάπτυξης, καθώς και στο αυξημένο ύψος που αποκτά το αγόρι στη διάρκεια της εφηβείας σε σχέση με το κορίτσι.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dirty="0">
              <a:solidFill>
                <a:prstClr val="black"/>
              </a:solidFill>
            </a:endParaRPr>
          </a:p>
        </p:txBody>
      </p:sp>
    </p:spTree>
    <p:extLst>
      <p:ext uri="{BB962C8B-B14F-4D97-AF65-F5344CB8AC3E}">
        <p14:creationId xmlns:p14="http://schemas.microsoft.com/office/powerpoint/2010/main" val="120680833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στα κορίτσια</a:t>
            </a:r>
            <a:r>
              <a:rPr lang="en-US" dirty="0"/>
              <a:t> </a:t>
            </a:r>
            <a:r>
              <a:rPr lang="en-US" sz="3200" b="0" dirty="0" smtClean="0"/>
              <a:t>7/</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1196752"/>
                <a:ext cx="8892480" cy="5040560"/>
              </a:xfrm>
            </p:spPr>
            <p:txBody>
              <a:bodyPr>
                <a:normAutofit/>
              </a:bodyPr>
              <a:lstStyle/>
              <a:p>
                <a:r>
                  <a:rPr lang="el-GR" dirty="0" smtClean="0"/>
                  <a:t>Μπορεί η πρόβλεψη του ύψους ενός ενήλικα να μην είναι εφικτή, ο υπολογισμός όμως του ύψους που πρέπει να έχει ένας έφηβος, μπορεί να υπολογιστεί με μετρήσεις με την οστική του ηλικία ή με τον παρακάτω τύπο:</a:t>
                </a:r>
                <a:endParaRPr lang="el-GR" dirty="0"/>
              </a:p>
              <a:p>
                <a:pPr marL="457200" indent="-457200">
                  <a:buFont typeface="+mj-lt"/>
                  <a:buAutoNum type="alphaUcPeriod"/>
                </a:pPr>
                <a:r>
                  <a:rPr lang="el-GR" dirty="0" smtClean="0"/>
                  <a:t>Για </a:t>
                </a:r>
                <a:r>
                  <a:rPr lang="el-GR" dirty="0"/>
                  <a:t>τα κορίτσια: </a:t>
                </a:r>
                <a:r>
                  <a:rPr lang="en-US" dirty="0" smtClean="0"/>
                  <a:t> </a:t>
                </a:r>
                <a14:m>
                  <m:oMath xmlns:m="http://schemas.openxmlformats.org/officeDocument/2006/math">
                    <m:f>
                      <m:fPr>
                        <m:ctrlPr>
                          <a:rPr lang="el-GR" i="1">
                            <a:latin typeface="Cambria Math"/>
                          </a:rPr>
                        </m:ctrlPr>
                      </m:fPr>
                      <m:num>
                        <m:d>
                          <m:dPr>
                            <m:ctrlPr>
                              <a:rPr lang="el-GR" i="1" smtClean="0">
                                <a:latin typeface="Cambria Math"/>
                              </a:rPr>
                            </m:ctrlPr>
                          </m:dPr>
                          <m:e>
                            <m:r>
                              <m:rPr>
                                <m:nor/>
                              </m:rPr>
                              <a:rPr lang="el-GR" altLang="el-GR" dirty="0"/>
                              <m:t>Ύ</m:t>
                            </m:r>
                            <m:r>
                              <m:rPr>
                                <m:nor/>
                              </m:rPr>
                              <a:rPr lang="el-GR" altLang="el-GR" dirty="0"/>
                              <m:t>ψος</m:t>
                            </m:r>
                            <m:r>
                              <m:rPr>
                                <m:nor/>
                              </m:rPr>
                              <a:rPr lang="el-GR" altLang="el-GR" dirty="0"/>
                              <m:t> </m:t>
                            </m:r>
                            <m:r>
                              <m:rPr>
                                <m:nor/>
                              </m:rPr>
                              <a:rPr lang="el-GR" altLang="el-GR" dirty="0"/>
                              <m:t>πατέρα</m:t>
                            </m:r>
                            <m:r>
                              <m:rPr>
                                <m:nor/>
                              </m:rPr>
                              <a:rPr lang="el-GR" altLang="el-GR" dirty="0"/>
                              <m:t>+ Ύ</m:t>
                            </m:r>
                            <m:r>
                              <m:rPr>
                                <m:nor/>
                              </m:rPr>
                              <a:rPr lang="el-GR" altLang="el-GR" dirty="0"/>
                              <m:t>ψος</m:t>
                            </m:r>
                            <m:r>
                              <m:rPr>
                                <m:nor/>
                              </m:rPr>
                              <a:rPr lang="el-GR" altLang="el-GR" dirty="0"/>
                              <m:t> </m:t>
                            </m:r>
                            <m:r>
                              <m:rPr>
                                <m:nor/>
                              </m:rPr>
                              <a:rPr lang="el-GR" altLang="el-GR" dirty="0"/>
                              <m:t>μητέρας</m:t>
                            </m:r>
                          </m:e>
                        </m:d>
                        <m:r>
                          <a:rPr lang="el-GR" b="0" i="1" smtClean="0">
                            <a:latin typeface="Cambria Math"/>
                          </a:rPr>
                          <m:t>−13</m:t>
                        </m:r>
                        <m:r>
                          <a:rPr lang="en-US" b="0" i="1" smtClean="0">
                            <a:latin typeface="Cambria Math"/>
                          </a:rPr>
                          <m:t>𝑐𝑚</m:t>
                        </m:r>
                      </m:num>
                      <m:den>
                        <m:r>
                          <a:rPr lang="en-US" i="1">
                            <a:latin typeface="Cambria Math" panose="02040503050406030204" pitchFamily="18" charset="0"/>
                          </a:rPr>
                          <m:t>2</m:t>
                        </m:r>
                      </m:den>
                    </m:f>
                  </m:oMath>
                </a14:m>
                <a:endParaRPr lang="en-US" dirty="0" smtClean="0"/>
              </a:p>
              <a:p>
                <a:pPr marL="457200" indent="-457200">
                  <a:buFont typeface="+mj-lt"/>
                  <a:buAutoNum type="alphaUcPeriod"/>
                </a:pPr>
                <a:r>
                  <a:rPr lang="el-GR" dirty="0"/>
                  <a:t>Για τα αγόρια: </a:t>
                </a:r>
                <a14:m>
                  <m:oMath xmlns:m="http://schemas.openxmlformats.org/officeDocument/2006/math">
                    <m:f>
                      <m:fPr>
                        <m:ctrlPr>
                          <a:rPr lang="el-GR" i="1">
                            <a:latin typeface="Cambria Math"/>
                          </a:rPr>
                        </m:ctrlPr>
                      </m:fPr>
                      <m:num>
                        <m:d>
                          <m:dPr>
                            <m:ctrlPr>
                              <a:rPr lang="el-GR" i="1">
                                <a:latin typeface="Cambria Math"/>
                              </a:rPr>
                            </m:ctrlPr>
                          </m:dPr>
                          <m:e>
                            <m:r>
                              <m:rPr>
                                <m:nor/>
                              </m:rPr>
                              <a:rPr lang="el-GR" altLang="el-GR" dirty="0"/>
                              <m:t>Ύ</m:t>
                            </m:r>
                            <m:r>
                              <m:rPr>
                                <m:nor/>
                              </m:rPr>
                              <a:rPr lang="el-GR" altLang="el-GR" dirty="0"/>
                              <m:t>ψος</m:t>
                            </m:r>
                            <m:r>
                              <m:rPr>
                                <m:nor/>
                              </m:rPr>
                              <a:rPr lang="el-GR" altLang="el-GR" dirty="0"/>
                              <m:t> </m:t>
                            </m:r>
                            <m:r>
                              <m:rPr>
                                <m:nor/>
                              </m:rPr>
                              <a:rPr lang="el-GR" altLang="el-GR" dirty="0"/>
                              <m:t>πατέρα</m:t>
                            </m:r>
                            <m:r>
                              <m:rPr>
                                <m:nor/>
                              </m:rPr>
                              <a:rPr lang="el-GR" altLang="el-GR" dirty="0"/>
                              <m:t>+ Ύ</m:t>
                            </m:r>
                            <m:r>
                              <m:rPr>
                                <m:nor/>
                              </m:rPr>
                              <a:rPr lang="el-GR" altLang="el-GR" dirty="0"/>
                              <m:t>ψος</m:t>
                            </m:r>
                            <m:r>
                              <m:rPr>
                                <m:nor/>
                              </m:rPr>
                              <a:rPr lang="el-GR" altLang="el-GR" dirty="0"/>
                              <m:t> </m:t>
                            </m:r>
                            <m:r>
                              <m:rPr>
                                <m:nor/>
                              </m:rPr>
                              <a:rPr lang="el-GR" altLang="el-GR" dirty="0"/>
                              <m:t>μητέρας</m:t>
                            </m:r>
                          </m:e>
                        </m:d>
                        <m:r>
                          <a:rPr lang="en-US" altLang="el-GR" b="0" i="1" dirty="0" smtClean="0">
                            <a:latin typeface="Cambria Math"/>
                          </a:rPr>
                          <m:t>+</m:t>
                        </m:r>
                        <m:r>
                          <a:rPr lang="el-GR" i="1">
                            <a:latin typeface="Cambria Math"/>
                          </a:rPr>
                          <m:t>13</m:t>
                        </m:r>
                        <m:r>
                          <a:rPr lang="en-US" i="1">
                            <a:latin typeface="Cambria Math"/>
                          </a:rPr>
                          <m:t>𝑐𝑚</m:t>
                        </m:r>
                      </m:num>
                      <m:den>
                        <m:r>
                          <a:rPr lang="en-US" i="1">
                            <a:latin typeface="Cambria Math" panose="02040503050406030204" pitchFamily="18" charset="0"/>
                          </a:rPr>
                          <m:t>2</m:t>
                        </m:r>
                      </m:den>
                    </m:f>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1196752"/>
                <a:ext cx="8892480" cy="5040560"/>
              </a:xfrm>
              <a:blipFill rotWithShape="1">
                <a:blip r:embed="rId3" cstate="print"/>
                <a:stretch>
                  <a:fillRect l="-1028" t="-605" r="-41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dirty="0">
              <a:solidFill>
                <a:prstClr val="black"/>
              </a:solidFill>
            </a:endParaRPr>
          </a:p>
        </p:txBody>
      </p:sp>
    </p:spTree>
    <p:extLst>
      <p:ext uri="{BB962C8B-B14F-4D97-AF65-F5344CB8AC3E}">
        <p14:creationId xmlns:p14="http://schemas.microsoft.com/office/powerpoint/2010/main" val="3090647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Αιμάτωση της υπόφυσης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Το αίμα το οποίο προσέρχεται στην υπόφυση </a:t>
            </a:r>
            <a:r>
              <a:rPr lang="el-GR" b="1" dirty="0"/>
              <a:t>δίδεται από τις άνω και τις κάτω υποφυσιακές αρτηρίες, οι οποίες προέρχονται από τις έ</a:t>
            </a:r>
            <a:r>
              <a:rPr lang="el-GR" b="1" dirty="0" smtClean="0"/>
              <a:t>σω </a:t>
            </a:r>
            <a:r>
              <a:rPr lang="el-GR" b="1" dirty="0"/>
              <a:t>καρωτίδες.</a:t>
            </a:r>
            <a:r>
              <a:rPr lang="el-GR" dirty="0"/>
              <a:t> Οι άνω υποφυσιακές αρτηρίες διέρχονται τον </a:t>
            </a:r>
            <a:r>
              <a:rPr lang="el-GR" dirty="0" smtClean="0"/>
              <a:t>μίσχο (infandibulum) </a:t>
            </a:r>
            <a:r>
              <a:rPr lang="el-GR" dirty="0"/>
              <a:t>και τελειώνουν </a:t>
            </a:r>
            <a:r>
              <a:rPr lang="el-GR" dirty="0" smtClean="0"/>
              <a:t>σε ένα </a:t>
            </a:r>
            <a:r>
              <a:rPr lang="el-GR" dirty="0"/>
              <a:t>δίκτυο τριχοειδών. </a:t>
            </a:r>
          </a:p>
          <a:p>
            <a:r>
              <a:rPr lang="el-GR" dirty="0"/>
              <a:t>Οι υποθαλαμικές ορμόνες συντίθενται σε διαφορετικά μέρη και μεταφέρονται κατά μήκος των νευρικών ινών </a:t>
            </a:r>
            <a:r>
              <a:rPr lang="el-GR" dirty="0" smtClean="0"/>
              <a:t>στον μίσχο </a:t>
            </a:r>
            <a:r>
              <a:rPr lang="el-GR" dirty="0"/>
              <a:t>και από εκεί εισέρχονται στα τοιχώματα των τριχοειδών μέσα στο αίμα.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127248034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της Τ</a:t>
            </a:r>
            <a:r>
              <a:rPr lang="en-US" dirty="0" smtClean="0"/>
              <a:t>SH</a:t>
            </a:r>
            <a:r>
              <a:rPr lang="el-GR" dirty="0" smtClean="0"/>
              <a:t> </a:t>
            </a:r>
            <a:r>
              <a:rPr lang="el-GR" sz="3200" b="0" dirty="0" smtClean="0"/>
              <a:t>1/3</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dirty="0"/>
              <a:t>Η TSH είναι μία </a:t>
            </a:r>
            <a:r>
              <a:rPr lang="el-GR" dirty="0" smtClean="0"/>
              <a:t>γλυκοπρωτεΐνη </a:t>
            </a:r>
            <a:r>
              <a:rPr lang="el-GR" dirty="0"/>
              <a:t>που περιέχει 211 αμινοξέα, εξόζες, εξοζαμίνες και σιαλικό οξύ. Αποτελείται από δύο υπομονάδες την α και την β. </a:t>
            </a:r>
          </a:p>
          <a:p>
            <a:r>
              <a:rPr lang="el-GR" dirty="0"/>
              <a:t>Η α υπομονάδα προέρχεται από ένα γονίδιο του χρωμοσώματος 6. Η α υπομονάδα της TSH είναι ακριβώς ίδια σε δομή με την α υπομονάδα της LΗ και της FSH. </a:t>
            </a:r>
          </a:p>
          <a:p>
            <a:r>
              <a:rPr lang="el-GR" dirty="0"/>
              <a:t>Η β υπομονάδα της TSH παράγεται από το γονίδιο του χρωμοσώματος 1. </a:t>
            </a:r>
          </a:p>
          <a:p>
            <a:r>
              <a:rPr lang="el-GR" b="1" dirty="0"/>
              <a:t>Η λειτουργική εξειδίκευση προσφέρεται στην TSH από την β υπομονάδα.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dirty="0">
              <a:solidFill>
                <a:prstClr val="black"/>
              </a:solidFill>
            </a:endParaRPr>
          </a:p>
        </p:txBody>
      </p:sp>
    </p:spTree>
    <p:extLst>
      <p:ext uri="{BB962C8B-B14F-4D97-AF65-F5344CB8AC3E}">
        <p14:creationId xmlns:p14="http://schemas.microsoft.com/office/powerpoint/2010/main" val="30027031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της Τ</a:t>
            </a:r>
            <a:r>
              <a:rPr lang="en-US" dirty="0" smtClean="0"/>
              <a:t>SH</a:t>
            </a:r>
            <a:r>
              <a:rPr lang="el-GR" dirty="0" smtClean="0"/>
              <a:t> </a:t>
            </a:r>
            <a:r>
              <a:rPr lang="el-GR" sz="3200" b="0" dirty="0"/>
              <a:t>2</a:t>
            </a:r>
            <a:r>
              <a:rPr lang="el-GR" sz="3200" b="0" dirty="0" smtClean="0"/>
              <a:t>/3</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229600" cy="5400600"/>
          </a:xfrm>
        </p:spPr>
        <p:txBody>
          <a:bodyPr>
            <a:normAutofit/>
          </a:bodyPr>
          <a:lstStyle/>
          <a:p>
            <a:r>
              <a:rPr lang="el-GR" dirty="0" smtClean="0"/>
              <a:t>Οι </a:t>
            </a:r>
            <a:r>
              <a:rPr lang="el-GR" dirty="0"/>
              <a:t>δύο υπομονάδες α και β ενώνονται μεταξύ τους μέσα στα θυρεοειδοτρόφα κύτταρα της πρόσθιας υπόφυσης. Η ένωση α και β υπομονάδων γίνεται για να ασκηθεί η βιολογική δράση της TSH. </a:t>
            </a:r>
          </a:p>
          <a:p>
            <a:r>
              <a:rPr lang="el-GR" dirty="0"/>
              <a:t>Από είδος σε είδος η δομή της TSH ποικίλλει. </a:t>
            </a:r>
            <a:r>
              <a:rPr lang="el-GR" b="1" dirty="0"/>
              <a:t>Παρ' όλα αυτά η TSH από άλλα ζωικά είδη, είναι ενεργή στο ανθρώπινο είδος (διαφορά από GH).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dirty="0">
              <a:solidFill>
                <a:prstClr val="black"/>
              </a:solidFill>
            </a:endParaRPr>
          </a:p>
        </p:txBody>
      </p:sp>
    </p:spTree>
    <p:extLst>
      <p:ext uri="{BB962C8B-B14F-4D97-AF65-F5344CB8AC3E}">
        <p14:creationId xmlns:p14="http://schemas.microsoft.com/office/powerpoint/2010/main" val="13550454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της Τ</a:t>
            </a:r>
            <a:r>
              <a:rPr lang="en-US" dirty="0"/>
              <a:t>SH</a:t>
            </a:r>
            <a:r>
              <a:rPr lang="el-GR" dirty="0"/>
              <a:t> </a:t>
            </a:r>
            <a:r>
              <a:rPr lang="el-GR" sz="3200" b="0" dirty="0" smtClean="0"/>
              <a:t>3/3</a:t>
            </a:r>
            <a:r>
              <a:rPr lang="en-US" sz="3200" b="0" dirty="0" smtClean="0"/>
              <a:t> </a:t>
            </a:r>
            <a:endParaRPr lang="el-GR" dirty="0"/>
          </a:p>
        </p:txBody>
      </p:sp>
      <p:sp>
        <p:nvSpPr>
          <p:cNvPr id="3" name="Θέση περιεχομένου 2"/>
          <p:cNvSpPr>
            <a:spLocks noGrp="1"/>
          </p:cNvSpPr>
          <p:nvPr>
            <p:ph idx="1"/>
          </p:nvPr>
        </p:nvSpPr>
        <p:spPr/>
        <p:txBody>
          <a:bodyPr>
            <a:normAutofit/>
          </a:bodyPr>
          <a:lstStyle/>
          <a:p>
            <a:r>
              <a:rPr lang="el-GR" sz="2200" b="1" dirty="0"/>
              <a:t>Ο TRH του υποθαλάμου αυξάνει </a:t>
            </a:r>
            <a:r>
              <a:rPr lang="el-GR" sz="2200" b="1" dirty="0" smtClean="0"/>
              <a:t>την </a:t>
            </a:r>
            <a:r>
              <a:rPr lang="el-GR" sz="2200" b="1" dirty="0"/>
              <a:t>βιολογική δραστικότητα της TSH και φαίνεται πως αλλάζει την προσθήκη υδατανθράκων στο μόριό της. </a:t>
            </a:r>
          </a:p>
          <a:p>
            <a:r>
              <a:rPr lang="el-GR" sz="2200" dirty="0"/>
              <a:t>Η βιολογική δράση της TSH είναι περίπου 60'. </a:t>
            </a:r>
          </a:p>
          <a:p>
            <a:r>
              <a:rPr lang="el-GR" sz="2200" dirty="0"/>
              <a:t>Η TSH καταστρέφεται κατά μεγάλο μέρος από τα νεφρά και ένα μικρότερο μέρος από το ήπαρ. </a:t>
            </a:r>
          </a:p>
          <a:p>
            <a:r>
              <a:rPr lang="el-GR" sz="2200" dirty="0"/>
              <a:t>Η έκκριση της είναι κατά ώσεις. </a:t>
            </a:r>
          </a:p>
          <a:p>
            <a:r>
              <a:rPr lang="el-GR" sz="2200" dirty="0"/>
              <a:t>Φαίνεται πως εκκρίνεται κατά μέσο όρο γύρω στις 10 μ.μ. το βράδυ και οι κορυφές η μεγαλύτερη δηλαδή έκκρισή της είναι γύρω στα μεσάνυχτα.</a:t>
            </a:r>
          </a:p>
          <a:p>
            <a:r>
              <a:rPr lang="el-GR" sz="2200" dirty="0"/>
              <a:t>Το επίπεδο στο αίμα κατά μέσο όρο είναι 2 </a:t>
            </a:r>
            <a:r>
              <a:rPr lang="el-GR" sz="2200" dirty="0" smtClean="0"/>
              <a:t>μUn</a:t>
            </a:r>
            <a:r>
              <a:rPr lang="en-US" sz="2200" dirty="0" smtClean="0"/>
              <a:t>i</a:t>
            </a:r>
            <a:r>
              <a:rPr lang="el-GR" sz="2200" dirty="0" smtClean="0"/>
              <a:t>ts/ml.</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dirty="0">
              <a:solidFill>
                <a:prstClr val="black"/>
              </a:solidFill>
            </a:endParaRPr>
          </a:p>
        </p:txBody>
      </p:sp>
    </p:spTree>
    <p:extLst>
      <p:ext uri="{BB962C8B-B14F-4D97-AF65-F5344CB8AC3E}">
        <p14:creationId xmlns:p14="http://schemas.microsoft.com/office/powerpoint/2010/main" val="47787163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Δράση της </a:t>
            </a:r>
            <a:r>
              <a:rPr lang="en-US" dirty="0" smtClean="0"/>
              <a:t>TSH </a:t>
            </a:r>
            <a:r>
              <a:rPr lang="en-US" sz="3200" b="0" dirty="0" smtClean="0"/>
              <a:t>1/3 </a:t>
            </a:r>
            <a:endParaRPr lang="el-GR" sz="3200" b="0" dirty="0"/>
          </a:p>
        </p:txBody>
      </p:sp>
      <p:sp>
        <p:nvSpPr>
          <p:cNvPr id="3" name="Θέση περιεχομένου 2"/>
          <p:cNvSpPr>
            <a:spLocks noGrp="1"/>
          </p:cNvSpPr>
          <p:nvPr>
            <p:ph idx="1"/>
          </p:nvPr>
        </p:nvSpPr>
        <p:spPr/>
        <p:txBody>
          <a:bodyPr>
            <a:normAutofit fontScale="92500"/>
          </a:bodyPr>
          <a:lstStyle/>
          <a:p>
            <a:r>
              <a:rPr lang="el-GR" dirty="0"/>
              <a:t>Εάν η υπόφυση απομακρυνθεί, γνωρίζουμε ότι η θυρεοειδική λειτουργία ελαττώνεται και ο θυρεοειδής αδένας ατροφεί. </a:t>
            </a:r>
          </a:p>
          <a:p>
            <a:r>
              <a:rPr lang="el-GR" dirty="0"/>
              <a:t>Επομένως, η TSH είναι </a:t>
            </a:r>
            <a:r>
              <a:rPr lang="el-GR" dirty="0" smtClean="0"/>
              <a:t>απαραίτητη </a:t>
            </a:r>
            <a:r>
              <a:rPr lang="el-GR" dirty="0"/>
              <a:t>για την κανονική λειτουργία του θυρεοειδούς αδένα. Όταν η TSH χορηγείται, η θυρεοειδική λειτουργία του αδένα διεγείρεται.</a:t>
            </a:r>
          </a:p>
          <a:p>
            <a:r>
              <a:rPr lang="el-GR" dirty="0"/>
              <a:t>Λεπτά μετά από ένεση TSH στον οργανισμό έχουμε </a:t>
            </a:r>
          </a:p>
          <a:p>
            <a:pPr marL="857250" lvl="1" indent="-457200">
              <a:buFont typeface="+mj-lt"/>
              <a:buAutoNum type="arabicPeriod"/>
            </a:pPr>
            <a:r>
              <a:rPr lang="el-GR" dirty="0" smtClean="0"/>
              <a:t>Αύξηση </a:t>
            </a:r>
            <a:r>
              <a:rPr lang="el-GR" dirty="0"/>
              <a:t>στην σύνδεση  του ιωδίου μέσα στον θυρεοειδή. </a:t>
            </a:r>
          </a:p>
          <a:p>
            <a:pPr marL="857250" lvl="1" indent="-457200">
              <a:buFont typeface="+mj-lt"/>
              <a:buAutoNum type="arabicPeriod"/>
            </a:pPr>
            <a:r>
              <a:rPr lang="el-GR" dirty="0" smtClean="0"/>
              <a:t>Σύνθεση </a:t>
            </a:r>
            <a:r>
              <a:rPr lang="el-GR" dirty="0"/>
              <a:t>της Τ3 και Τ4 από τις ιωδοτυροσίνες. </a:t>
            </a:r>
          </a:p>
          <a:p>
            <a:pPr marL="857250" lvl="1" indent="-457200">
              <a:buFont typeface="+mj-lt"/>
              <a:buAutoNum type="arabicPeriod"/>
            </a:pPr>
            <a:r>
              <a:rPr lang="el-GR" dirty="0" smtClean="0"/>
              <a:t>Έκκριση </a:t>
            </a:r>
            <a:r>
              <a:rPr lang="el-GR" dirty="0"/>
              <a:t>της θυρεοσφαιρίνης στο κολλοειδές του θυροειδούς και </a:t>
            </a:r>
          </a:p>
          <a:p>
            <a:pPr marL="857250" lvl="1" indent="-457200">
              <a:buFont typeface="+mj-lt"/>
              <a:buAutoNum type="arabicPeriod"/>
            </a:pPr>
            <a:r>
              <a:rPr lang="el-GR" dirty="0" smtClean="0"/>
              <a:t>Ενδοκυττάρωση </a:t>
            </a:r>
            <a:r>
              <a:rPr lang="el-GR" dirty="0"/>
              <a:t>του κολλοειδούς.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dirty="0">
              <a:solidFill>
                <a:prstClr val="black"/>
              </a:solidFill>
            </a:endParaRPr>
          </a:p>
        </p:txBody>
      </p:sp>
    </p:spTree>
    <p:extLst>
      <p:ext uri="{BB962C8B-B14F-4D97-AF65-F5344CB8AC3E}">
        <p14:creationId xmlns:p14="http://schemas.microsoft.com/office/powerpoint/2010/main" val="12648532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TSH </a:t>
            </a:r>
            <a:r>
              <a:rPr lang="en-US" sz="3200" b="0" dirty="0" smtClean="0"/>
              <a:t>2/3 </a:t>
            </a:r>
            <a:endParaRPr lang="el-GR" dirty="0"/>
          </a:p>
        </p:txBody>
      </p:sp>
      <p:sp>
        <p:nvSpPr>
          <p:cNvPr id="3" name="Θέση περιεχομένου 2"/>
          <p:cNvSpPr>
            <a:spLocks noGrp="1"/>
          </p:cNvSpPr>
          <p:nvPr>
            <p:ph idx="1"/>
          </p:nvPr>
        </p:nvSpPr>
        <p:spPr/>
        <p:txBody>
          <a:bodyPr/>
          <a:lstStyle/>
          <a:p>
            <a:r>
              <a:rPr lang="el-GR" b="1" dirty="0"/>
              <a:t>Μερικές ώρες μετά την ένεση της TSH </a:t>
            </a:r>
            <a:r>
              <a:rPr lang="el-GR" dirty="0"/>
              <a:t>έχουμε μια αύξηση στην παγίδευση του ιωδίου από την κυκλοφορία, είσοδο στο θυρεοειδή. </a:t>
            </a:r>
          </a:p>
          <a:p>
            <a:r>
              <a:rPr lang="el-GR" b="1" dirty="0"/>
              <a:t>Εάν χρονίως δίνουμε θεραπεία με TSH, αυτή θα οδηγήσει σιγά-σιγά σε υπερτροφία των κυττάρων και αύξηση του βάρους του θυρεοειδούς αδένος. Με χρόνια διέγερση από </a:t>
            </a:r>
            <a:r>
              <a:rPr lang="el-GR" b="1" dirty="0" smtClean="0"/>
              <a:t>TSH, ο </a:t>
            </a:r>
            <a:r>
              <a:rPr lang="el-GR" b="1" dirty="0"/>
              <a:t>θυρεοειδής αδένας μεγενθύνεται και αυτή η μεγέθυνση του θυροειδούς καλείται </a:t>
            </a:r>
            <a:r>
              <a:rPr lang="el-GR" b="1" dirty="0" smtClean="0"/>
              <a:t>βρογχοκήλη</a:t>
            </a:r>
            <a:r>
              <a:rPr lang="en-US" b="1" dirty="0" smtClean="0"/>
              <a:t>.</a:t>
            </a:r>
            <a:r>
              <a:rPr lang="el-GR" b="1" dirty="0" smtClean="0"/>
              <a:t> </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dirty="0">
              <a:solidFill>
                <a:prstClr val="black"/>
              </a:solidFill>
            </a:endParaRPr>
          </a:p>
        </p:txBody>
      </p:sp>
    </p:spTree>
    <p:extLst>
      <p:ext uri="{BB962C8B-B14F-4D97-AF65-F5344CB8AC3E}">
        <p14:creationId xmlns:p14="http://schemas.microsoft.com/office/powerpoint/2010/main" val="39492698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TSH </a:t>
            </a:r>
            <a:r>
              <a:rPr lang="en-US" sz="3200" b="0" dirty="0" smtClean="0"/>
              <a:t>3/3 </a:t>
            </a:r>
            <a:endParaRPr lang="el-GR" dirty="0"/>
          </a:p>
        </p:txBody>
      </p:sp>
      <p:sp>
        <p:nvSpPr>
          <p:cNvPr id="3" name="Θέση περιεχομένου 2"/>
          <p:cNvSpPr>
            <a:spLocks noGrp="1"/>
          </p:cNvSpPr>
          <p:nvPr>
            <p:ph idx="1"/>
          </p:nvPr>
        </p:nvSpPr>
        <p:spPr/>
        <p:txBody>
          <a:bodyPr>
            <a:normAutofit lnSpcReduction="10000"/>
          </a:bodyPr>
          <a:lstStyle/>
          <a:p>
            <a:r>
              <a:rPr lang="el-GR" dirty="0"/>
              <a:t>Ο </a:t>
            </a:r>
            <a:r>
              <a:rPr lang="el-GR" b="1" dirty="0"/>
              <a:t>υποδοχέας</a:t>
            </a:r>
            <a:r>
              <a:rPr lang="el-GR" dirty="0"/>
              <a:t> της TSH είναι τυπικός, </a:t>
            </a:r>
            <a:r>
              <a:rPr lang="el-GR" b="1" dirty="0"/>
              <a:t>ερπητοειδής</a:t>
            </a:r>
            <a:r>
              <a:rPr lang="el-GR" dirty="0"/>
              <a:t> </a:t>
            </a:r>
            <a:r>
              <a:rPr lang="el-GR" b="1" dirty="0"/>
              <a:t>υποδοχέας </a:t>
            </a:r>
            <a:r>
              <a:rPr lang="el-GR" dirty="0"/>
              <a:t>(serpentine receptor), ο οποίος λειτουργεί μέσω </a:t>
            </a:r>
            <a:r>
              <a:rPr lang="el-GR" b="1" dirty="0"/>
              <a:t>αδενυλκυκλάσης και πρωτεϊνών G </a:t>
            </a:r>
            <a:r>
              <a:rPr lang="el-GR" dirty="0"/>
              <a:t>όπως ακριβώς ο υποδοχέας της FSH και της LH. </a:t>
            </a:r>
          </a:p>
          <a:p>
            <a:r>
              <a:rPr lang="el-GR" dirty="0"/>
              <a:t>Φαίνεται πως έχει μια μεγάλη γλυκοζιωμένη εξωτερική υπομονάδα και μία μικρότερη εσωτερική υπομονάδα. </a:t>
            </a:r>
          </a:p>
          <a:p>
            <a:r>
              <a:rPr lang="el-GR" dirty="0"/>
              <a:t>Φαίνεται πως τα θυρεοειδικά κύτταρα έχουν πλήθος υποδοχέων TSH αλλά όχι μόνο. </a:t>
            </a:r>
          </a:p>
          <a:p>
            <a:r>
              <a:rPr lang="el-GR" dirty="0"/>
              <a:t>Τα θυρεοειδικά κύτταρα εμπεριέχουν και υποδοχείς και για τον IGF1 και για τον παράγοντα EGF (epidermal growth factor) άρα, παραγόντων οι οποίοι προάγουν το μέγεθος του θυρεοειδούς.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dirty="0">
              <a:solidFill>
                <a:prstClr val="black"/>
              </a:solidFill>
            </a:endParaRPr>
          </a:p>
        </p:txBody>
      </p:sp>
    </p:spTree>
    <p:extLst>
      <p:ext uri="{BB962C8B-B14F-4D97-AF65-F5344CB8AC3E}">
        <p14:creationId xmlns:p14="http://schemas.microsoft.com/office/powerpoint/2010/main" val="239579519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Ρύθμιση της </a:t>
            </a:r>
            <a:r>
              <a:rPr lang="en-US" dirty="0" smtClean="0"/>
              <a:t>TSH </a:t>
            </a:r>
            <a:r>
              <a:rPr lang="en-US" sz="3200" b="0" dirty="0" smtClean="0"/>
              <a:t>1/</a:t>
            </a:r>
            <a:r>
              <a:rPr lang="el-GR" sz="3200" b="0" dirty="0" smtClean="0"/>
              <a:t>3</a:t>
            </a:r>
            <a:endParaRPr lang="el-GR" sz="3200" b="0" dirty="0"/>
          </a:p>
        </p:txBody>
      </p:sp>
      <p:sp>
        <p:nvSpPr>
          <p:cNvPr id="3" name="Θέση περιεχομένου 2"/>
          <p:cNvSpPr>
            <a:spLocks noGrp="1"/>
          </p:cNvSpPr>
          <p:nvPr>
            <p:ph idx="1"/>
          </p:nvPr>
        </p:nvSpPr>
        <p:spPr>
          <a:xfrm>
            <a:off x="457200" y="1196752"/>
            <a:ext cx="8229600" cy="5353323"/>
          </a:xfrm>
        </p:spPr>
        <p:txBody>
          <a:bodyPr>
            <a:normAutofit/>
          </a:bodyPr>
          <a:lstStyle/>
          <a:p>
            <a:r>
              <a:rPr lang="el-GR" sz="2200" dirty="0"/>
              <a:t>Η διέγερση της TSH γίνεται από τον υποθαλαμικό παράγοντα TRH. Ο υποθαλαμικός παράγοντας TRH είναι τριπεπτίδιο, εκκρίνεται κατά ώσεις και διεγείρει την υποφυσιακή έκκριση της TSH η οποία με την σειρά της διεγείρει τον θυρεοειδή αδένα για να παράγει Τ3 και Τ4. </a:t>
            </a:r>
          </a:p>
          <a:p>
            <a:r>
              <a:rPr lang="el-GR" sz="2200" b="1" dirty="0"/>
              <a:t>Η Τ3 και Τ4, τα προϊόντα του θυρεοειδούς ασκούν αρνητική παλίνδρομη ρύθμιση</a:t>
            </a:r>
            <a:r>
              <a:rPr lang="el-GR" sz="2200" dirty="0"/>
              <a:t> στο επίπεδο της υπόφυσης αλλά και εν μέρει στο επίπεδο του υποθαλάμου. </a:t>
            </a:r>
            <a:r>
              <a:rPr lang="el-GR" sz="2200" b="1" dirty="0"/>
              <a:t>Επομένως ο μεν TRH ρυθμίζει με θετική παλίνδρομη ρύθμιση την TSH, η δε TSH με θετική παλίνδρομη κίνηση τον θυρεοειδή αδένα και ο θυρεοειδής αδένας με αρνητική παλίνδρομη κίνηση μέσω των προϊόντων του, τόσο την έκκριση του TRH όσο και την έκκριση της TSH</a:t>
            </a:r>
            <a:r>
              <a:rPr lang="el-GR" sz="2200" b="1"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115</a:t>
            </a:fld>
            <a:endParaRPr lang="el-GR" dirty="0">
              <a:solidFill>
                <a:prstClr val="black"/>
              </a:solidFill>
            </a:endParaRPr>
          </a:p>
        </p:txBody>
      </p:sp>
    </p:spTree>
    <p:extLst>
      <p:ext uri="{BB962C8B-B14F-4D97-AF65-F5344CB8AC3E}">
        <p14:creationId xmlns:p14="http://schemas.microsoft.com/office/powerpoint/2010/main" val="16733325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Ρύθμιση της </a:t>
            </a:r>
            <a:r>
              <a:rPr lang="en-US" dirty="0" smtClean="0"/>
              <a:t>TSH </a:t>
            </a:r>
            <a:r>
              <a:rPr lang="el-GR" sz="3200" b="0" dirty="0"/>
              <a:t>2</a:t>
            </a:r>
            <a:r>
              <a:rPr lang="en-US" sz="3200" b="0" dirty="0" smtClean="0"/>
              <a:t>/</a:t>
            </a:r>
            <a:r>
              <a:rPr lang="el-GR" sz="3200" b="0" dirty="0" smtClean="0"/>
              <a:t>3</a:t>
            </a:r>
            <a:endParaRPr lang="el-GR" sz="3200" b="0" dirty="0"/>
          </a:p>
        </p:txBody>
      </p:sp>
      <p:sp>
        <p:nvSpPr>
          <p:cNvPr id="3" name="Θέση περιεχομένου 2"/>
          <p:cNvSpPr>
            <a:spLocks noGrp="1"/>
          </p:cNvSpPr>
          <p:nvPr>
            <p:ph idx="1"/>
          </p:nvPr>
        </p:nvSpPr>
        <p:spPr>
          <a:xfrm>
            <a:off x="457200" y="1268760"/>
            <a:ext cx="8229600" cy="5281315"/>
          </a:xfrm>
        </p:spPr>
        <p:txBody>
          <a:bodyPr>
            <a:normAutofit/>
          </a:bodyPr>
          <a:lstStyle/>
          <a:p>
            <a:r>
              <a:rPr lang="el-GR" dirty="0" smtClean="0"/>
              <a:t>Φαίνεται </a:t>
            </a:r>
            <a:r>
              <a:rPr lang="el-GR" dirty="0"/>
              <a:t>ότι επίσης άλλες ουσίες συμμετέχουν στην έκκριση της TSH και του TRH όπως το stress το οποίο έχει αρνητική επίδραση στην έκκριση του TRH, η δοπαμίνη και η σωματοστατίνη που αναστέλλουν την έκκριση της TSH σε υποφυσιακό επίπεδο και των γλυκοκορτικοειδών που επίσης αναστέλλουν την έκκριση της TSH.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116</a:t>
            </a:fld>
            <a:endParaRPr lang="el-GR" dirty="0">
              <a:solidFill>
                <a:prstClr val="black"/>
              </a:solidFill>
            </a:endParaRPr>
          </a:p>
        </p:txBody>
      </p:sp>
    </p:spTree>
    <p:extLst>
      <p:ext uri="{BB962C8B-B14F-4D97-AF65-F5344CB8AC3E}">
        <p14:creationId xmlns:p14="http://schemas.microsoft.com/office/powerpoint/2010/main" val="118234743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Ρύθμιση της </a:t>
            </a:r>
            <a:r>
              <a:rPr lang="en-US" dirty="0"/>
              <a:t>TSH </a:t>
            </a:r>
            <a:r>
              <a:rPr lang="el-GR" sz="3200" b="0" dirty="0"/>
              <a:t>3</a:t>
            </a:r>
            <a:r>
              <a:rPr lang="en-US" sz="3200" b="0" dirty="0" smtClean="0"/>
              <a:t>/</a:t>
            </a:r>
            <a:r>
              <a:rPr lang="el-GR" sz="3200" b="0" dirty="0" smtClean="0"/>
              <a:t>3</a:t>
            </a:r>
            <a:endParaRPr lang="el-GR" dirty="0"/>
          </a:p>
        </p:txBody>
      </p:sp>
      <p:sp>
        <p:nvSpPr>
          <p:cNvPr id="3" name="Θέση περιεχομένου 2"/>
          <p:cNvSpPr>
            <a:spLocks noGrp="1"/>
          </p:cNvSpPr>
          <p:nvPr>
            <p:ph idx="1"/>
          </p:nvPr>
        </p:nvSpPr>
        <p:spPr/>
        <p:txBody>
          <a:bodyPr>
            <a:normAutofit fontScale="92500"/>
          </a:bodyPr>
          <a:lstStyle/>
          <a:p>
            <a:r>
              <a:rPr lang="el-GR" dirty="0"/>
              <a:t>Το ποσό των </a:t>
            </a:r>
            <a:r>
              <a:rPr lang="el-GR" dirty="0"/>
              <a:t>θυρεοειδικών</a:t>
            </a:r>
            <a:r>
              <a:rPr lang="el-GR" dirty="0"/>
              <a:t> ορμονών που είναι απαραίτητο για να διατηρήσει φυσιολογική μεταβολική λειτουργία σε άτομα στα οποία έχει αφαιρεθεί ο θυρεοειδής </a:t>
            </a:r>
            <a:r>
              <a:rPr lang="el-GR" b="1" dirty="0"/>
              <a:t>είναι εκείνο το ποσό των ορμονών που θεωρείται ότι είναι απαραίτητο για να έχουμε κανονικό βασικό μεταβολισμό και είναι εκείνο το οποίο θεωρείται ότι είναι απαραίτητο στο να επιστρέψει η TSH στα φυσιολογικά επίπεδα μετά από μια </a:t>
            </a:r>
            <a:r>
              <a:rPr lang="el-GR" b="1" dirty="0"/>
              <a:t>θυρεοδεκτομή</a:t>
            </a:r>
            <a:r>
              <a:rPr lang="el-GR" b="1" dirty="0"/>
              <a:t>. </a:t>
            </a:r>
          </a:p>
          <a:p>
            <a:r>
              <a:rPr lang="el-GR" b="1" dirty="0"/>
              <a:t>Στην καθ' ημέρα πράξη η TSH θεωρείται η καλύτερη ορμόνη για την μέτρηση και την εκτίμηση της </a:t>
            </a:r>
            <a:r>
              <a:rPr lang="el-GR" b="1" dirty="0"/>
              <a:t>θυρεοειδικής</a:t>
            </a:r>
            <a:r>
              <a:rPr lang="el-GR" b="1" dirty="0"/>
              <a:t> λειτουργίας. </a:t>
            </a:r>
          </a:p>
          <a:p>
            <a:r>
              <a:rPr lang="el-GR" b="1" dirty="0"/>
              <a:t>Ο μέσος όρος Τ4 που φέρνει την TSH στα φυσιολογικά επίπεδα είναι περίπου 112 μg την ημέρα και το 80% αυτής της δόσης απορροφάται από τον γαστρεντερικό σωλήνα</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117</a:t>
            </a:fld>
            <a:endParaRPr lang="el-GR" dirty="0">
              <a:solidFill>
                <a:prstClr val="black"/>
              </a:solidFill>
            </a:endParaRPr>
          </a:p>
        </p:txBody>
      </p:sp>
    </p:spTree>
    <p:extLst>
      <p:ext uri="{BB962C8B-B14F-4D97-AF65-F5344CB8AC3E}">
        <p14:creationId xmlns:p14="http://schemas.microsoft.com/office/powerpoint/2010/main" val="43593481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φυσιολογία της </a:t>
            </a:r>
            <a:r>
              <a:rPr lang="en-US" dirty="0" smtClean="0"/>
              <a:t>AC</a:t>
            </a:r>
            <a:r>
              <a:rPr lang="el-GR" dirty="0"/>
              <a:t>Τ</a:t>
            </a:r>
            <a:r>
              <a:rPr lang="en-US" dirty="0"/>
              <a:t>H </a:t>
            </a:r>
            <a:endParaRPr lang="el-GR" dirty="0"/>
          </a:p>
        </p:txBody>
      </p:sp>
      <p:sp>
        <p:nvSpPr>
          <p:cNvPr id="3" name="Θέση περιεχομένου 2"/>
          <p:cNvSpPr>
            <a:spLocks noGrp="1"/>
          </p:cNvSpPr>
          <p:nvPr>
            <p:ph idx="1"/>
          </p:nvPr>
        </p:nvSpPr>
        <p:spPr>
          <a:xfrm>
            <a:off x="323528" y="1124744"/>
            <a:ext cx="8424936" cy="5472608"/>
          </a:xfrm>
        </p:spPr>
        <p:txBody>
          <a:bodyPr>
            <a:normAutofit fontScale="92500"/>
          </a:bodyPr>
          <a:lstStyle/>
          <a:p>
            <a:pPr marL="0" indent="0" algn="ctr">
              <a:buNone/>
            </a:pPr>
            <a:r>
              <a:rPr lang="el-GR" b="1" dirty="0"/>
              <a:t>(</a:t>
            </a:r>
            <a:r>
              <a:rPr lang="el-GR" b="1" dirty="0"/>
              <a:t>φλιοοεπινεφριδιοτρόπος</a:t>
            </a:r>
            <a:r>
              <a:rPr lang="el-GR" b="1" dirty="0"/>
              <a:t> ορμόνη, </a:t>
            </a:r>
            <a:r>
              <a:rPr lang="en-US" b="1" dirty="0"/>
              <a:t>adrenocorticotropic hormone)</a:t>
            </a:r>
          </a:p>
          <a:p>
            <a:r>
              <a:rPr lang="el-GR" dirty="0"/>
              <a:t>Η βασική έκκριση των </a:t>
            </a:r>
            <a:r>
              <a:rPr lang="el-GR" dirty="0"/>
              <a:t>γλυκοκορτικοειδών</a:t>
            </a:r>
            <a:r>
              <a:rPr lang="el-GR" dirty="0"/>
              <a:t> των επινεφριδίων αλλά και η απάντηση του οργανισμού όσον αφορά την έκκριση των γλυκοκορτικοειδών σε stress εξαρτάται από την έκκριση της ACTH, ενώ εν αντιθέσει, η έκκριση αλδοστερόνης από την σπειροειδή ζώνη των επινεφριδίων εξαρτάται από την ουσία που καλείται αγγειοτενσίνη </a:t>
            </a:r>
            <a:r>
              <a:rPr lang="el-GR" dirty="0" smtClean="0"/>
              <a:t>ΙΙ (σύστημα ρενίνης-αγγειοτενσίνης-αλδοστερόνης). </a:t>
            </a:r>
            <a:endParaRPr lang="el-GR" dirty="0"/>
          </a:p>
          <a:p>
            <a:r>
              <a:rPr lang="el-GR" dirty="0"/>
              <a:t>Φαίνεται πως στην έκκριση των γλυκοκορτικοειδών από τα επινεφρίδια δρουν και άλλες ουσίες όπως η σεροτονίνη, η AVP, το VIP (vasoactive intestinal polypeptide). Παρόλα αυτά αυτές οι ουσίες δεν προκαλούν απευθείας φυσιολογικό ελεγκτικό μηχανισμό της έκκρισης των γλυκοκορτικοειδών της έκκρισης των επινεφριδίων.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118</a:t>
            </a:fld>
            <a:endParaRPr lang="el-GR" dirty="0">
              <a:solidFill>
                <a:prstClr val="black"/>
              </a:solidFill>
            </a:endParaRPr>
          </a:p>
        </p:txBody>
      </p:sp>
    </p:spTree>
    <p:extLst>
      <p:ext uri="{BB962C8B-B14F-4D97-AF65-F5344CB8AC3E}">
        <p14:creationId xmlns:p14="http://schemas.microsoft.com/office/powerpoint/2010/main" val="1409719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Αιμάτωση της υπόφυσης </a:t>
            </a:r>
            <a:r>
              <a:rPr lang="el-GR" sz="3200" b="0" dirty="0" smtClean="0"/>
              <a:t>2/3</a:t>
            </a:r>
            <a:endParaRPr lang="el-GR" dirty="0"/>
          </a:p>
        </p:txBody>
      </p:sp>
      <p:sp>
        <p:nvSpPr>
          <p:cNvPr id="3" name="Θέση περιεχομένου 2"/>
          <p:cNvSpPr>
            <a:spLocks noGrp="1"/>
          </p:cNvSpPr>
          <p:nvPr>
            <p:ph idx="1"/>
          </p:nvPr>
        </p:nvSpPr>
        <p:spPr/>
        <p:txBody>
          <a:bodyPr>
            <a:normAutofit lnSpcReduction="10000"/>
          </a:bodyPr>
          <a:lstStyle/>
          <a:p>
            <a:r>
              <a:rPr lang="el-GR" dirty="0"/>
              <a:t>Περίπου το 70 - 90% του αίματος που προσέρχεται στην αδενοϋπόφυση μεταφέρεται με μεγάλα αγγεία του πυλαίου συστήματος και ένα 10-30% με κοντά πυλαία αγγεία. Ένας κλάδος αρτηρίας φέρει επίσης κατευθείαν αρτηριακό αίμα στον πρόσθιο λοβό, χωρίς να περνά μέσω του </a:t>
            </a:r>
            <a:r>
              <a:rPr lang="el-GR" dirty="0" smtClean="0"/>
              <a:t>μίσχου. </a:t>
            </a:r>
            <a:r>
              <a:rPr lang="el-GR" dirty="0"/>
              <a:t>Οι αρτηρίες οι οποίες προέρχονται από τις κάτω υποφυσιακές αρτηρίες μεταφέρουν επίσης αρτηριακό αίμα στο περίβλημα της υπόφυσης και σε μερικά υποφυσιακά κύτταρα κάτω από το περίβλημα της υπόφυσης. Οι κάτω υποφυσιακές αρτηρίες δίδουν αίμα στην νευροϋπόφυση. </a:t>
            </a:r>
          </a:p>
          <a:p>
            <a:r>
              <a:rPr lang="el-GR" b="1" dirty="0"/>
              <a:t>Φλεβικό αίμα μεταφέρεται από την υπόφυση μέσω διαφόρων φλεβωδών κόλπων στις σφαγίτιδες φλέβες.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1958178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Ειδική χημεία για την ACΤH</a:t>
            </a:r>
            <a:r>
              <a:rPr lang="en-US" dirty="0" smtClean="0"/>
              <a:t> </a:t>
            </a:r>
            <a:r>
              <a:rPr lang="en-US" sz="3200" b="0" dirty="0" smtClean="0"/>
              <a:t>1/7</a:t>
            </a:r>
            <a:r>
              <a:rPr lang="el-GR" sz="3200" b="0" dirty="0" smtClean="0"/>
              <a:t> </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119</a:t>
            </a:fld>
            <a:endParaRPr lang="el-GR" dirty="0">
              <a:solidFill>
                <a:prstClr val="black"/>
              </a:solidFill>
            </a:endParaRPr>
          </a:p>
        </p:txBody>
      </p:sp>
      <p:pic>
        <p:nvPicPr>
          <p:cNvPr id="5" name="Picture 4" descr="1743-7075-4-1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640" y="1247102"/>
            <a:ext cx="5979597" cy="489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2555776" y="6433974"/>
            <a:ext cx="4572000" cy="276999"/>
          </a:xfrm>
          <a:prstGeom prst="rect">
            <a:avLst/>
          </a:prstGeom>
        </p:spPr>
        <p:txBody>
          <a:bodyPr>
            <a:spAutoFit/>
          </a:bodyPr>
          <a:lstStyle/>
          <a:p>
            <a:pPr algn="ctr"/>
            <a:r>
              <a:rPr lang="en-US" sz="1200" dirty="0" smtClean="0">
                <a:solidFill>
                  <a:prstClr val="black"/>
                </a:solidFill>
                <a:latin typeface="Calibri"/>
                <a:hlinkClick r:id="rId3"/>
              </a:rPr>
              <a:t>© nutritionandmetabolism.com</a:t>
            </a:r>
            <a:endParaRPr lang="el-GR" sz="1200" dirty="0">
              <a:solidFill>
                <a:prstClr val="black"/>
              </a:solidFill>
              <a:latin typeface="Calibri"/>
            </a:endParaRPr>
          </a:p>
        </p:txBody>
      </p:sp>
    </p:spTree>
    <p:extLst>
      <p:ext uri="{BB962C8B-B14F-4D97-AF65-F5344CB8AC3E}">
        <p14:creationId xmlns:p14="http://schemas.microsoft.com/office/powerpoint/2010/main" val="362556292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2/7</a:t>
            </a:r>
            <a:r>
              <a:rPr lang="el-GR" sz="3200" b="0" dirty="0" smtClean="0"/>
              <a:t> </a:t>
            </a:r>
            <a:endParaRPr lang="el-GR" dirty="0"/>
          </a:p>
        </p:txBody>
      </p:sp>
      <p:sp>
        <p:nvSpPr>
          <p:cNvPr id="3" name="Θέση περιεχομένου 2"/>
          <p:cNvSpPr>
            <a:spLocks noGrp="1"/>
          </p:cNvSpPr>
          <p:nvPr>
            <p:ph idx="1"/>
          </p:nvPr>
        </p:nvSpPr>
        <p:spPr/>
        <p:txBody>
          <a:bodyPr>
            <a:normAutofit/>
          </a:bodyPr>
          <a:lstStyle/>
          <a:p>
            <a:pPr>
              <a:lnSpc>
                <a:spcPct val="90000"/>
              </a:lnSpc>
            </a:pPr>
            <a:r>
              <a:rPr lang="el-GR" altLang="el-GR" dirty="0" smtClean="0"/>
              <a:t>Το μεγάλο μόριο POMC (προοποιομελανοκορτίνη) είναι η πηγή σημαντικών βιολογικών μορίων.  </a:t>
            </a:r>
            <a:endParaRPr lang="el-GR" altLang="el-GR" dirty="0"/>
          </a:p>
          <a:p>
            <a:pPr>
              <a:lnSpc>
                <a:spcPct val="90000"/>
              </a:lnSpc>
            </a:pPr>
            <a:r>
              <a:rPr lang="el-GR" altLang="el-GR" dirty="0" smtClean="0"/>
              <a:t>Το POMC διασπάται στις  εξής</a:t>
            </a:r>
            <a:r>
              <a:rPr lang="en-US" altLang="el-GR" dirty="0" smtClean="0"/>
              <a:t> </a:t>
            </a:r>
            <a:r>
              <a:rPr lang="el-GR" altLang="el-GR" dirty="0" smtClean="0"/>
              <a:t>αλύσους</a:t>
            </a:r>
            <a:r>
              <a:rPr lang="en-US" altLang="el-GR" dirty="0" smtClean="0"/>
              <a:t>:</a:t>
            </a:r>
            <a:endParaRPr lang="el-GR" altLang="el-GR" dirty="0"/>
          </a:p>
          <a:p>
            <a:pPr>
              <a:lnSpc>
                <a:spcPct val="90000"/>
              </a:lnSpc>
            </a:pPr>
            <a:r>
              <a:rPr lang="el-GR" altLang="el-GR" i="1" dirty="0" smtClean="0"/>
              <a:t>N</a:t>
            </a:r>
            <a:r>
              <a:rPr lang="el-GR" altLang="el-GR" dirty="0" smtClean="0"/>
              <a:t>-Terminal </a:t>
            </a:r>
            <a:r>
              <a:rPr lang="el-GR" altLang="el-GR" dirty="0"/>
              <a:t>Peptide of Proopiomelanocortin (NPP, or pro-γ-MSH)</a:t>
            </a:r>
          </a:p>
          <a:p>
            <a:pPr>
              <a:lnSpc>
                <a:spcPct val="90000"/>
              </a:lnSpc>
            </a:pPr>
            <a:r>
              <a:rPr lang="el-GR" altLang="el-GR" dirty="0"/>
              <a:t>γ-Melanotropin (γ-MSH)</a:t>
            </a:r>
          </a:p>
          <a:p>
            <a:pPr>
              <a:lnSpc>
                <a:spcPct val="90000"/>
              </a:lnSpc>
            </a:pPr>
            <a:r>
              <a:rPr lang="el-GR" altLang="el-GR" dirty="0"/>
              <a:t>Corticotropin (Adrenocorticotropic Hormone, or ACTH)</a:t>
            </a:r>
            <a:endParaRPr lang="el-GR" altLang="el-GR" dirty="0">
              <a:hlinkClick r:id="rId3" tooltip="Melanocyte-stimulating hormone"/>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120</a:t>
            </a:fld>
            <a:endParaRPr lang="el-GR" dirty="0">
              <a:solidFill>
                <a:prstClr val="black"/>
              </a:solidFill>
            </a:endParaRPr>
          </a:p>
        </p:txBody>
      </p:sp>
    </p:spTree>
    <p:extLst>
      <p:ext uri="{BB962C8B-B14F-4D97-AF65-F5344CB8AC3E}">
        <p14:creationId xmlns:p14="http://schemas.microsoft.com/office/powerpoint/2010/main" val="5635684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3/7</a:t>
            </a:r>
            <a:r>
              <a:rPr lang="el-GR" sz="3200" b="0" dirty="0" smtClean="0"/>
              <a:t> </a:t>
            </a:r>
            <a:endParaRPr lang="el-GR" dirty="0"/>
          </a:p>
        </p:txBody>
      </p:sp>
      <p:sp>
        <p:nvSpPr>
          <p:cNvPr id="3" name="Θέση περιεχομένου 2"/>
          <p:cNvSpPr>
            <a:spLocks noGrp="1"/>
          </p:cNvSpPr>
          <p:nvPr>
            <p:ph idx="1"/>
          </p:nvPr>
        </p:nvSpPr>
        <p:spPr/>
        <p:txBody>
          <a:bodyPr/>
          <a:lstStyle/>
          <a:p>
            <a:pPr>
              <a:lnSpc>
                <a:spcPct val="90000"/>
              </a:lnSpc>
            </a:pPr>
            <a:r>
              <a:rPr lang="el-GR" altLang="el-GR" dirty="0"/>
              <a:t>α-Melanotropin (α-Melanocyte-Stimulating Hormone, or α-MSH)</a:t>
            </a:r>
          </a:p>
          <a:p>
            <a:pPr>
              <a:lnSpc>
                <a:spcPct val="90000"/>
              </a:lnSpc>
            </a:pPr>
            <a:r>
              <a:rPr lang="el-GR" altLang="el-GR" dirty="0"/>
              <a:t>Corticotropin-like Intermediate Peptide (CLIP)</a:t>
            </a:r>
          </a:p>
          <a:p>
            <a:pPr>
              <a:lnSpc>
                <a:spcPct val="90000"/>
              </a:lnSpc>
            </a:pPr>
            <a:r>
              <a:rPr lang="el-GR" altLang="el-GR" dirty="0"/>
              <a:t>β-Lipotropin (β-LPH)</a:t>
            </a:r>
          </a:p>
          <a:p>
            <a:pPr>
              <a:lnSpc>
                <a:spcPct val="90000"/>
              </a:lnSpc>
            </a:pPr>
            <a:r>
              <a:rPr lang="el-GR" altLang="el-GR" dirty="0"/>
              <a:t>Lipotropin Gamma (γ-LPH)</a:t>
            </a:r>
          </a:p>
          <a:p>
            <a:pPr>
              <a:lnSpc>
                <a:spcPct val="90000"/>
              </a:lnSpc>
            </a:pPr>
            <a:r>
              <a:rPr lang="el-GR" altLang="el-GR" dirty="0"/>
              <a:t>β-Melanotropin (β-MSH)</a:t>
            </a:r>
          </a:p>
          <a:p>
            <a:pPr>
              <a:lnSpc>
                <a:spcPct val="90000"/>
              </a:lnSpc>
            </a:pPr>
            <a:r>
              <a:rPr lang="el-GR" altLang="el-GR" dirty="0"/>
              <a:t>β-Endorphin</a:t>
            </a:r>
          </a:p>
          <a:p>
            <a:pPr>
              <a:lnSpc>
                <a:spcPct val="90000"/>
              </a:lnSpc>
            </a:pPr>
            <a:r>
              <a:rPr lang="el-GR" altLang="el-GR" dirty="0"/>
              <a:t>[Met]Enkephalin</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121</a:t>
            </a:fld>
            <a:endParaRPr lang="el-GR" dirty="0">
              <a:solidFill>
                <a:prstClr val="black"/>
              </a:solidFill>
            </a:endParaRPr>
          </a:p>
        </p:txBody>
      </p:sp>
    </p:spTree>
    <p:extLst>
      <p:ext uri="{BB962C8B-B14F-4D97-AF65-F5344CB8AC3E}">
        <p14:creationId xmlns:p14="http://schemas.microsoft.com/office/powerpoint/2010/main" val="365886399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Ειδική </a:t>
            </a:r>
            <a:r>
              <a:rPr lang="el-GR" dirty="0" smtClean="0"/>
              <a:t>χημεία </a:t>
            </a:r>
            <a:r>
              <a:rPr lang="el-GR" dirty="0"/>
              <a:t>για την ACΤH</a:t>
            </a:r>
            <a:r>
              <a:rPr lang="en-US" dirty="0"/>
              <a:t> </a:t>
            </a:r>
            <a:r>
              <a:rPr lang="en-US" sz="3200" b="0" dirty="0" smtClean="0"/>
              <a:t>4/7</a:t>
            </a:r>
            <a:r>
              <a:rPr lang="el-GR" sz="3200" b="0" dirty="0" smtClean="0"/>
              <a:t>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ACTH είναι ένα πολυπεπτιδικό μόριο μιας αλυσίδας και περιλαμβάνει 39 αμινοξέα. </a:t>
            </a:r>
          </a:p>
          <a:p>
            <a:r>
              <a:rPr lang="el-GR" dirty="0"/>
              <a:t>Προέρχεται από ένα ιδιαίτερο μόριο που συντίθεται μέσα στα κορτικοτρόφα κύτταρα της πρόσθιας υπόφυσης και το οποίο καλείται προ-οποιο-μελανοκορτίνη (POMC). </a:t>
            </a:r>
          </a:p>
          <a:p>
            <a:r>
              <a:rPr lang="el-GR" dirty="0"/>
              <a:t>Από αυτό το μόριο προέρχεται η ACTH ως εξής: Από το μεγάλο μόριο που καλείται προ-οποιο­μελανοκορτίνη περιέχονται μέσα σ' αυτό ορισμένες ουσίες γνωστές σαν γ ­MSH, ACTH και β-LPH. </a:t>
            </a:r>
          </a:p>
          <a:p>
            <a:r>
              <a:rPr lang="el-GR" dirty="0"/>
              <a:t>Τα πρώτα 1-131 αμινοξέα του POMC αποτελούν το signal πεπτίδιο (Ν terminal η pro-γ-MSH).  Η υδρόλυση του μεγάλου αυτού μορίου των κορτικοτρόφων κυττάρων οδηγεί στην δημιουργία ενός ανεξάρτητου μορίου της ACTH με 39 αμινοξέα, ενός ανεξαρτήτου μορίου της β-LΡΗ και ενός κομματιού που καλείται terminal.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122</a:t>
            </a:fld>
            <a:endParaRPr lang="el-GR" dirty="0">
              <a:solidFill>
                <a:prstClr val="black"/>
              </a:solidFill>
            </a:endParaRPr>
          </a:p>
        </p:txBody>
      </p:sp>
    </p:spTree>
    <p:extLst>
      <p:ext uri="{BB962C8B-B14F-4D97-AF65-F5344CB8AC3E}">
        <p14:creationId xmlns:p14="http://schemas.microsoft.com/office/powerpoint/2010/main" val="360952785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5/7</a:t>
            </a:r>
            <a:r>
              <a:rPr lang="el-GR" sz="3200" b="0"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Από το terminal κομμάτι προέρχεται η ουσία γ-MSH με υδρόλυση, από την ίδια την ACTH μπορεί να προκύψει η α - MSH, και ένα πεπτίδιο που καλείται clip και από την β - LΡΗ προέρχεται η γ-LΡΗ και β ­ενδορφίνη. Από την γ - LΡΗ και την β-ενδορφίνη παράγεται η β-MSH και οι μετεγκεφαλίνες. </a:t>
            </a:r>
          </a:p>
          <a:p>
            <a:r>
              <a:rPr lang="el-GR" dirty="0"/>
              <a:t>Για τον ρόλο της β-LΡΗ της γ-LΡΗ, της α-MSH, της β-MSH καθώς και του clip στον άνθρωπο δεν γνωρίζουμε ποιοι είναι οι βιολογικοί όροι. </a:t>
            </a:r>
            <a:r>
              <a:rPr lang="el-GR" dirty="0" smtClean="0"/>
              <a:t>Οι </a:t>
            </a:r>
            <a:r>
              <a:rPr lang="el-GR" dirty="0"/>
              <a:t>β-ενδορφίνες και οι μετεγκεφαλίνες συμμετέχουν στο σύστημα τωνοποιοειδών</a:t>
            </a:r>
          </a:p>
          <a:p>
            <a:r>
              <a:rPr lang="el-GR" dirty="0"/>
              <a:t>Αφού δημιουργηθεί η ACTH εκκρίνεται ως πολυπεπτιδικό μόριο με 1 - 39 αμινοξέα από το μεγάλο αυτό μόριο, το POMC.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123</a:t>
            </a:fld>
            <a:endParaRPr lang="el-GR" dirty="0">
              <a:solidFill>
                <a:prstClr val="black"/>
              </a:solidFill>
            </a:endParaRPr>
          </a:p>
        </p:txBody>
      </p:sp>
    </p:spTree>
    <p:extLst>
      <p:ext uri="{BB962C8B-B14F-4D97-AF65-F5344CB8AC3E}">
        <p14:creationId xmlns:p14="http://schemas.microsoft.com/office/powerpoint/2010/main" val="414188339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6/7</a:t>
            </a:r>
            <a:r>
              <a:rPr lang="el-GR" sz="3200" b="0" dirty="0" smtClean="0"/>
              <a:t> </a:t>
            </a:r>
            <a:endParaRPr lang="el-GR" dirty="0"/>
          </a:p>
        </p:txBody>
      </p:sp>
      <p:sp>
        <p:nvSpPr>
          <p:cNvPr id="3" name="Θέση περιεχομένου 2"/>
          <p:cNvSpPr>
            <a:spLocks noGrp="1"/>
          </p:cNvSpPr>
          <p:nvPr>
            <p:ph idx="1"/>
          </p:nvPr>
        </p:nvSpPr>
        <p:spPr>
          <a:xfrm>
            <a:off x="467544" y="1124744"/>
            <a:ext cx="8229600" cy="5328592"/>
          </a:xfrm>
        </p:spPr>
        <p:txBody>
          <a:bodyPr>
            <a:normAutofit fontScale="92500"/>
          </a:bodyPr>
          <a:lstStyle/>
          <a:p>
            <a:r>
              <a:rPr lang="el-GR" dirty="0"/>
              <a:t>Αφού δημιουργηθεί η ACTH εκκρίνεται ως πολυπεπτιδικό μόριο με 1 - 39 αμινοξέα από το μεγάλο αυτό μόριο, το POMC. </a:t>
            </a:r>
          </a:p>
          <a:p>
            <a:r>
              <a:rPr lang="el-GR" dirty="0"/>
              <a:t>Τα πρώτα 23 αμινοξέα στην αλυσίδα της ACTH φαίνεται πως είναι τα απαραίτητα για την δραστικότητα του μορίου και είναι ίδια σε όλα τα είδη του ζωικού βασιλείου. </a:t>
            </a:r>
          </a:p>
          <a:p>
            <a:r>
              <a:rPr lang="el-GR" dirty="0"/>
              <a:t>Τα αμινοξέα 24-39 φαίνεται ότι απλώς σταθεροποιούν το μόριο και ποικίλουν από είδος σε είδος. </a:t>
            </a:r>
          </a:p>
          <a:p>
            <a:r>
              <a:rPr lang="el-GR" b="1" dirty="0"/>
              <a:t>Φαίνεται πως η κάθε ACTH μπορεί να είναι δραστική στο άλλο είδος, εν αντιθέσει με την αυξητική ορμόνη που είναι δραστική μόνο στο είδος που παράγεται, </a:t>
            </a:r>
            <a:r>
              <a:rPr lang="el-GR" dirty="0"/>
              <a:t>μόνο που η ACTH μπορεί, ακριβώς κι επειδή, κάθε μόριο της σε άλλο είδος έχει και διαφορετική ποικιλία να προκαλέσει αντιγονικές ιδιότητες σε άλλα είδη.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124</a:t>
            </a:fld>
            <a:endParaRPr lang="el-GR" dirty="0">
              <a:solidFill>
                <a:prstClr val="black"/>
              </a:solidFill>
            </a:endParaRPr>
          </a:p>
        </p:txBody>
      </p:sp>
    </p:spTree>
    <p:extLst>
      <p:ext uri="{BB962C8B-B14F-4D97-AF65-F5344CB8AC3E}">
        <p14:creationId xmlns:p14="http://schemas.microsoft.com/office/powerpoint/2010/main" val="24675291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Ειδική χημεία για την ACΤH</a:t>
            </a:r>
            <a:r>
              <a:rPr lang="en-US" dirty="0"/>
              <a:t> </a:t>
            </a:r>
            <a:r>
              <a:rPr lang="en-US" sz="3200" b="0" dirty="0" smtClean="0"/>
              <a:t>7/7</a:t>
            </a:r>
            <a:r>
              <a:rPr lang="el-GR" sz="3200" b="0" dirty="0" smtClean="0"/>
              <a:t> </a:t>
            </a:r>
            <a:endParaRPr lang="el-GR" dirty="0"/>
          </a:p>
        </p:txBody>
      </p:sp>
      <p:sp>
        <p:nvSpPr>
          <p:cNvPr id="3" name="Θέση περιεχομένου 2"/>
          <p:cNvSpPr>
            <a:spLocks noGrp="1"/>
          </p:cNvSpPr>
          <p:nvPr>
            <p:ph idx="1"/>
          </p:nvPr>
        </p:nvSpPr>
        <p:spPr/>
        <p:txBody>
          <a:bodyPr/>
          <a:lstStyle/>
          <a:p>
            <a:r>
              <a:rPr lang="el-GR" dirty="0"/>
              <a:t>Η ACTH έχει χρόνο ημισείας ζωής περίπου 10'.</a:t>
            </a:r>
          </a:p>
          <a:p>
            <a:r>
              <a:rPr lang="el-GR" b="1" dirty="0"/>
              <a:t>Το μεγάλο μόριο POMC φαίνεται πως δεν παράγεται μόνο στην υπόφυση αλλά έχει βρεθεί και στον υποθάλαμο και σε άλλα μέρη του εγκεφάλου και στους πνεύμονες και στο γαστρεντερικό αλλά και στον πλακούντα.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125</a:t>
            </a:fld>
            <a:endParaRPr lang="el-GR" dirty="0">
              <a:solidFill>
                <a:prstClr val="black"/>
              </a:solidFill>
            </a:endParaRPr>
          </a:p>
        </p:txBody>
      </p:sp>
    </p:spTree>
    <p:extLst>
      <p:ext uri="{BB962C8B-B14F-4D97-AF65-F5344CB8AC3E}">
        <p14:creationId xmlns:p14="http://schemas.microsoft.com/office/powerpoint/2010/main" val="55249799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Δράση της ACTH </a:t>
            </a:r>
            <a:r>
              <a:rPr lang="el-GR" dirty="0"/>
              <a:t>σ</a:t>
            </a:r>
            <a:r>
              <a:rPr lang="el-GR" dirty="0" smtClean="0"/>
              <a:t>τα επινεφρίδια </a:t>
            </a:r>
            <a:r>
              <a:rPr lang="el-GR" sz="3200" b="0" dirty="0" smtClean="0"/>
              <a:t>1/10</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b="1" dirty="0"/>
              <a:t>Όταν κάνουμε υποφυσεκτομή, αυτή μέσα σε μία ώρα οδηγεί στην ελάττωση της σύνθεσης και της έκκρισης των γλυκοκορτικοειδών από τα επινεφρίδια των ειδών. </a:t>
            </a:r>
            <a:r>
              <a:rPr lang="el-GR" dirty="0"/>
              <a:t>Αλλά μόλις χορηγήσουμε ACTH ενέσιμη εκ των έξω, αμέσως μέσα σε λίγη ώρα η έκκριση των γλυκοκορτικοειδών αυξάνεται και σύντομα </a:t>
            </a:r>
            <a:r>
              <a:rPr lang="el-GR" dirty="0" smtClean="0"/>
              <a:t>επιτυγχάνεται ένα </a:t>
            </a:r>
            <a:r>
              <a:rPr lang="el-GR" dirty="0"/>
              <a:t>maximum </a:t>
            </a:r>
            <a:r>
              <a:rPr lang="el-GR" dirty="0" smtClean="0"/>
              <a:t>απαντητικότητας</a:t>
            </a:r>
            <a:r>
              <a:rPr lang="el-GR" dirty="0"/>
              <a:t>.</a:t>
            </a:r>
            <a:r>
              <a:rPr lang="el-GR" dirty="0" smtClean="0"/>
              <a:t> </a:t>
            </a:r>
            <a:endParaRPr lang="el-GR" dirty="0"/>
          </a:p>
          <a:p>
            <a:r>
              <a:rPr lang="el-GR" dirty="0"/>
              <a:t>Φαίνεται ότι η ACTH αυξάνει και την ευαισθησία των επινεφριδίων σε επόμενες δόσεις ACTH. </a:t>
            </a:r>
          </a:p>
          <a:p>
            <a:r>
              <a:rPr lang="el-GR" dirty="0"/>
              <a:t>Επομένως η ACTH </a:t>
            </a:r>
            <a:r>
              <a:rPr lang="el-GR" b="1" dirty="0"/>
              <a:t>είναι απαραίτητη για την ρύθμιση και την έκκριση των </a:t>
            </a:r>
            <a:r>
              <a:rPr lang="el-GR" b="1" dirty="0" smtClean="0"/>
              <a:t>στεροειδών </a:t>
            </a:r>
            <a:r>
              <a:rPr lang="el-GR" b="1" dirty="0"/>
              <a:t>των επινεφριδίων και συγκεκριμένα ιδιαίτερα της κορτιζόλης και των ανδρογόνων. </a:t>
            </a:r>
          </a:p>
          <a:p>
            <a:r>
              <a:rPr lang="el-GR" b="1" dirty="0"/>
              <a:t>Τα γλυκοκορτικοειδή ασκούν αρνητική επίδραση και εμποδίζουν την ίδια την έκκριση της ACTH.</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126</a:t>
            </a:fld>
            <a:endParaRPr lang="el-GR" dirty="0">
              <a:solidFill>
                <a:prstClr val="black"/>
              </a:solidFill>
            </a:endParaRPr>
          </a:p>
        </p:txBody>
      </p:sp>
    </p:spTree>
    <p:extLst>
      <p:ext uri="{BB962C8B-B14F-4D97-AF65-F5344CB8AC3E}">
        <p14:creationId xmlns:p14="http://schemas.microsoft.com/office/powerpoint/2010/main" val="296706772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2/10</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t>Ρυθμός </a:t>
            </a:r>
          </a:p>
          <a:p>
            <a:r>
              <a:rPr lang="el-GR" dirty="0"/>
              <a:t>Η ACTH εκκρίνεται </a:t>
            </a:r>
            <a:r>
              <a:rPr lang="el-GR" b="1" dirty="0"/>
              <a:t>σε ώσεις και κατά κύματα κατά την διάρκεια της ημέρας. Η κορτιζόλη ακολουθεί τον ρυθμό της ACTH και τείνει να ανυψώνεται και να πέφτει σε απάντηση με αυτά τα κύματα. </a:t>
            </a:r>
          </a:p>
          <a:p>
            <a:r>
              <a:rPr lang="el-GR" dirty="0"/>
              <a:t>Στους ανθρώπους αυτές οι ώσεις έκκρισης της ACTH είναι πολύ πιο συχνές στις πρώτες πρωινές ώρες και το 75% της καθημερινής παραγωγής κορτιζόλης παράγεται μεταξύ 4-10 το πρωί.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127</a:t>
            </a:fld>
            <a:endParaRPr lang="el-GR" dirty="0">
              <a:solidFill>
                <a:prstClr val="black"/>
              </a:solidFill>
            </a:endParaRPr>
          </a:p>
        </p:txBody>
      </p:sp>
    </p:spTree>
    <p:extLst>
      <p:ext uri="{BB962C8B-B14F-4D97-AF65-F5344CB8AC3E}">
        <p14:creationId xmlns:p14="http://schemas.microsoft.com/office/powerpoint/2010/main" val="165810229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3/10</a:t>
            </a:r>
            <a:endParaRPr lang="el-GR" dirty="0"/>
          </a:p>
        </p:txBody>
      </p:sp>
      <p:sp>
        <p:nvSpPr>
          <p:cNvPr id="3" name="Θέση περιεχομένου 2"/>
          <p:cNvSpPr>
            <a:spLocks noGrp="1"/>
          </p:cNvSpPr>
          <p:nvPr>
            <p:ph idx="1"/>
          </p:nvPr>
        </p:nvSpPr>
        <p:spPr/>
        <p:txBody>
          <a:bodyPr>
            <a:normAutofit lnSpcReduction="10000"/>
          </a:bodyPr>
          <a:lstStyle/>
          <a:p>
            <a:r>
              <a:rPr lang="el-GR" dirty="0"/>
              <a:t>Οι ώσεις της ACTH είναι πολύ λιγότερες στην διάρκεια του απογεύματος. </a:t>
            </a:r>
          </a:p>
          <a:p>
            <a:r>
              <a:rPr lang="el-GR" dirty="0"/>
              <a:t>Φαίνεται ότι ο ρυθμός της ACTH </a:t>
            </a:r>
            <a:r>
              <a:rPr lang="el-GR" b="1" dirty="0"/>
              <a:t>είναι πολύ ισχυρός και διατηρείται ακόμα εάν το άτομο μετακινηθεί από το ένα ημισφαίριο στο άλλο όπου η αλλαγή των ωρών τείνει να φέρει τη νύκτα μέρα. </a:t>
            </a:r>
          </a:p>
          <a:p>
            <a:r>
              <a:rPr lang="el-GR" dirty="0"/>
              <a:t>Ο ρυθμός της έκκρισης της ACTH φαίνεται να διατηρείται και σε άτομα τα οποία έχουν επινεφριδιακή ανεπάρκεια και παίρνουν δόσεις γλυκοκορτικοειδών έξωθεν. </a:t>
            </a:r>
          </a:p>
          <a:p>
            <a:r>
              <a:rPr lang="el-GR" dirty="0"/>
              <a:t>Δεν επηρεάζεται εύκολα από το stress, από τραυματικές εμπειρίες και από αλλαγή </a:t>
            </a:r>
            <a:r>
              <a:rPr lang="el-GR" dirty="0" smtClean="0"/>
              <a:t>κλίματος.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128</a:t>
            </a:fld>
            <a:endParaRPr lang="el-GR" dirty="0">
              <a:solidFill>
                <a:prstClr val="black"/>
              </a:solidFill>
            </a:endParaRPr>
          </a:p>
        </p:txBody>
      </p:sp>
    </p:spTree>
    <p:extLst>
      <p:ext uri="{BB962C8B-B14F-4D97-AF65-F5344CB8AC3E}">
        <p14:creationId xmlns:p14="http://schemas.microsoft.com/office/powerpoint/2010/main" val="3438525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Αιμάτωση της υπόφυσης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Φαίνεται ότι καμιά φορά η αιματική ροή στην υπόφυση μπορεί να ανατραπεί και μερικό αίμα μπορεί να κινηθεί από την αδενοϋπόφυση προς τον εγκέφαλο. </a:t>
            </a:r>
          </a:p>
          <a:p>
            <a:r>
              <a:rPr lang="el-GR" b="1" dirty="0"/>
              <a:t>Η νευροϋπόφυση έχει σπουδαίο ρόλο στο να κατευθύνει αίμα είτε προς την αδενοϋπόφυση είτε προς τον υποθάλαμο. </a:t>
            </a:r>
          </a:p>
          <a:p>
            <a:r>
              <a:rPr lang="el-GR" dirty="0"/>
              <a:t>Το ηλεκτρονικό μικροσκόπιο δείχνει ότι τα τριχοειδή, ειδικά στην αδενοϋπόφυση είναι διαπερατά και έχουν πόρους (fenestrated capillaries).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47012603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4/10</a:t>
            </a:r>
            <a:endParaRPr lang="el-GR" dirty="0"/>
          </a:p>
        </p:txBody>
      </p:sp>
      <p:sp>
        <p:nvSpPr>
          <p:cNvPr id="3" name="Θέση περιεχομένου 2"/>
          <p:cNvSpPr>
            <a:spLocks noGrp="1"/>
          </p:cNvSpPr>
          <p:nvPr>
            <p:ph idx="1"/>
          </p:nvPr>
        </p:nvSpPr>
        <p:spPr/>
        <p:txBody>
          <a:bodyPr/>
          <a:lstStyle/>
          <a:p>
            <a:r>
              <a:rPr lang="el-GR" dirty="0"/>
              <a:t>Ακόμα και αν επιμηκυνθεί η μέρα πειραματικά πάνω από 24 ώρες στην αρχή ο επινεφριδιακός ρυθμός δεν επιμηκύνεται και μόνο μετά από καιρό υφίσταται μεταβολές. </a:t>
            </a:r>
          </a:p>
          <a:p>
            <a:r>
              <a:rPr lang="el-GR" b="1" dirty="0"/>
              <a:t>Θεωρείται ότι ο βιολογικός ρυθμός της έκκρισης της ACTH είναι συνδεδεμένος με το βιολογικό ρολόι το οποίο εδράζεται στον υπερχιασματικό πυρήνα του υποθαλάμου και ρυθμίζεται </a:t>
            </a:r>
            <a:r>
              <a:rPr lang="el-GR" b="1" dirty="0">
                <a:solidFill>
                  <a:srgbClr val="004A82"/>
                </a:solidFill>
              </a:rPr>
              <a:t>και</a:t>
            </a:r>
            <a:r>
              <a:rPr lang="el-GR" b="1" dirty="0"/>
              <a:t> από την έκκριση του CRH </a:t>
            </a:r>
            <a:r>
              <a:rPr lang="el-GR" dirty="0"/>
              <a:t>(corticotrophin releasing hormone) (βλ επίσης μελατονίνη). </a:t>
            </a:r>
          </a:p>
          <a:p>
            <a:r>
              <a:rPr lang="el-GR" dirty="0"/>
              <a:t>Η ώθηση της ACTH σε υγιή άτομα είναι περίπου κατά την διάρκεια του πρωινού της τάξης των 25 pg/ml.</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129</a:t>
            </a:fld>
            <a:endParaRPr lang="el-GR" dirty="0">
              <a:solidFill>
                <a:prstClr val="black"/>
              </a:solidFill>
            </a:endParaRPr>
          </a:p>
        </p:txBody>
      </p:sp>
    </p:spTree>
    <p:extLst>
      <p:ext uri="{BB962C8B-B14F-4D97-AF65-F5344CB8AC3E}">
        <p14:creationId xmlns:p14="http://schemas.microsoft.com/office/powerpoint/2010/main" val="207924095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5/10</a:t>
            </a:r>
            <a:endParaRPr lang="el-GR" dirty="0"/>
          </a:p>
        </p:txBody>
      </p:sp>
      <p:sp>
        <p:nvSpPr>
          <p:cNvPr id="3" name="Θέση περιεχομένου 2"/>
          <p:cNvSpPr>
            <a:spLocks noGrp="1"/>
          </p:cNvSpPr>
          <p:nvPr>
            <p:ph idx="1"/>
          </p:nvPr>
        </p:nvSpPr>
        <p:spPr>
          <a:xfrm>
            <a:off x="473180" y="1288653"/>
            <a:ext cx="8563315" cy="5452715"/>
          </a:xfrm>
        </p:spPr>
        <p:txBody>
          <a:bodyPr>
            <a:normAutofit fontScale="92500" lnSpcReduction="10000"/>
          </a:bodyPr>
          <a:lstStyle/>
          <a:p>
            <a:r>
              <a:rPr lang="el-GR" b="1" dirty="0"/>
              <a:t>Η μέτρηση στο αίμα της ACTH είναι δύσκολη δεδομένου ότι το πεπτίδιο τείνει να αποσυντίθεται γρήγορα και να μην προσμετράται το ακριβές ποσό. </a:t>
            </a:r>
            <a:r>
              <a:rPr lang="el-GR" dirty="0"/>
              <a:t>Έχουν βρεθεί ειδικοί τύποι μετρήσεων </a:t>
            </a:r>
            <a:r>
              <a:rPr lang="el-GR" dirty="0" smtClean="0"/>
              <a:t>και </a:t>
            </a:r>
            <a:r>
              <a:rPr lang="el-GR" b="1" dirty="0"/>
              <a:t>ειδικοί τύποι σωλήνων </a:t>
            </a:r>
            <a:r>
              <a:rPr lang="el-GR" dirty="0"/>
              <a:t>ώστε να διατηρείται το μόριο περισσότερο ενώ μεταφέρεται στο εργαστήριο με </a:t>
            </a:r>
            <a:r>
              <a:rPr lang="el-GR" b="1" dirty="0"/>
              <a:t>πάγο</a:t>
            </a:r>
            <a:r>
              <a:rPr lang="el-GR" dirty="0"/>
              <a:t> ώστε να μην αποσυντεθεί και οι τιμές της ACTH στο αίμα να βρίσκονται σε ψευδώς αρνητικά επίπεδα.</a:t>
            </a:r>
          </a:p>
          <a:p>
            <a:r>
              <a:rPr lang="el-GR" dirty="0"/>
              <a:t>Φαίνεται ότι κατά τη διάρκεια του stress, η ACTH εκκρίνεται σε πολύ περισσότερα ποσά ούτως ώστε να αυξήσει την παραγωγή των γλυκοκορτικοειδών στο ποσοστό απαραίτητο ώστε να επιτευχθεί η μέγιστη απαντητικότητα. </a:t>
            </a:r>
          </a:p>
          <a:p>
            <a:r>
              <a:rPr lang="el-GR" dirty="0"/>
              <a:t>Η αύξηση της ACTH για να αντιμετωπίζει πάντοτε τις ανάγκες του οργανισμού γίνεται με τη βοήθεια του υποθαλάμου. Ο υποθάλαμος εκκρίνει τον παράγοντα CRH</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130</a:t>
            </a:fld>
            <a:endParaRPr lang="el-GR" dirty="0">
              <a:solidFill>
                <a:prstClr val="black"/>
              </a:solidFill>
            </a:endParaRPr>
          </a:p>
        </p:txBody>
      </p:sp>
    </p:spTree>
    <p:extLst>
      <p:ext uri="{BB962C8B-B14F-4D97-AF65-F5344CB8AC3E}">
        <p14:creationId xmlns:p14="http://schemas.microsoft.com/office/powerpoint/2010/main" val="278183454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6/10</a:t>
            </a:r>
            <a:endParaRPr lang="el-GR" dirty="0"/>
          </a:p>
        </p:txBody>
      </p:sp>
      <p:sp>
        <p:nvSpPr>
          <p:cNvPr id="3" name="Θέση περιεχομένου 2"/>
          <p:cNvSpPr>
            <a:spLocks noGrp="1"/>
          </p:cNvSpPr>
          <p:nvPr>
            <p:ph idx="1"/>
          </p:nvPr>
        </p:nvSpPr>
        <p:spPr/>
        <p:txBody>
          <a:bodyPr/>
          <a:lstStyle/>
          <a:p>
            <a:r>
              <a:rPr lang="el-GR" b="1" dirty="0"/>
              <a:t>Ο υποθαλαμικός CRH εκκρίνεται από την μέση εξοχή και μεταφέρεται μέσω του πυλαίου υποφυσιακού </a:t>
            </a:r>
            <a:r>
              <a:rPr lang="el-GR" dirty="0"/>
              <a:t>συστήματος στην πρόσθια υπόφυση όπου δρα στα κορτικοτρόφα κύτταρα και διεγείρει την έκκριση της ACTH. Διάφορα ερεθίσματα διεγείρουν την έκκριση του CRH από τα ψυχογενή έως χειρουργικά stress μέχρι διάφορες άλλες ουσίες. </a:t>
            </a:r>
            <a:r>
              <a:rPr lang="el-GR" b="1" dirty="0"/>
              <a:t>Συγκεκριμένα, συγκινησιογόνοι παράγοντες, τραύματα διεγείρουν την έκκριση του CRH και αυτός ασκεί θετική παλίνδρομη ρύθμιση για την έκκριση της ACTH. </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131</a:t>
            </a:fld>
            <a:endParaRPr lang="el-GR" dirty="0">
              <a:solidFill>
                <a:prstClr val="black"/>
              </a:solidFill>
            </a:endParaRPr>
          </a:p>
        </p:txBody>
      </p:sp>
    </p:spTree>
    <p:extLst>
      <p:ext uri="{BB962C8B-B14F-4D97-AF65-F5344CB8AC3E}">
        <p14:creationId xmlns:p14="http://schemas.microsoft.com/office/powerpoint/2010/main" val="14533041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7/10</a:t>
            </a:r>
            <a:endParaRPr lang="el-GR" dirty="0"/>
          </a:p>
        </p:txBody>
      </p:sp>
      <p:sp>
        <p:nvSpPr>
          <p:cNvPr id="3" name="Θέση περιεχομένου 2"/>
          <p:cNvSpPr>
            <a:spLocks noGrp="1"/>
          </p:cNvSpPr>
          <p:nvPr>
            <p:ph idx="1"/>
          </p:nvPr>
        </p:nvSpPr>
        <p:spPr/>
        <p:txBody>
          <a:bodyPr/>
          <a:lstStyle/>
          <a:p>
            <a:r>
              <a:rPr lang="el-GR" b="1" dirty="0"/>
              <a:t>Η ACTH παραγόμενη από την επίδραση του CRH, δρα στα επινεφρίδια και προκαλεί θετική παλίνδρομη ρύθμιση για την έκκριση των γλυκοκορτικοειδών. Όμως η παραγωγή των γλυκοκορτικοειδών ασκεί αρνητική παλίνδρομη ρύθμιση τόσο στο επίπεδο της υπόφυσης ώστε να αναστέλλεται η έκκριση της ACTH όσο και στο επίπεδο του υποθαλάμου ώστε να αναστέλλεται η έκκριση του CRH. </a:t>
            </a:r>
            <a:r>
              <a:rPr lang="el-GR" dirty="0"/>
              <a:t>Έτσι καταλήγουμε ότι μια αύξηση των ελεύθερων γλυκοκορτικοειδών δρα ανασταλτικά στην έκκριση της ACTH ενώ μια ελάττωση των επιπέδων των γλυκοκορτικοειδών θα διεγείρει την έκκριση της ACTH.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132</a:t>
            </a:fld>
            <a:endParaRPr lang="el-GR" dirty="0">
              <a:solidFill>
                <a:prstClr val="black"/>
              </a:solidFill>
            </a:endParaRPr>
          </a:p>
        </p:txBody>
      </p:sp>
    </p:spTree>
    <p:extLst>
      <p:ext uri="{BB962C8B-B14F-4D97-AF65-F5344CB8AC3E}">
        <p14:creationId xmlns:p14="http://schemas.microsoft.com/office/powerpoint/2010/main" val="96407507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8/10</a:t>
            </a:r>
            <a:endParaRPr lang="el-GR" dirty="0"/>
          </a:p>
        </p:txBody>
      </p:sp>
      <p:sp>
        <p:nvSpPr>
          <p:cNvPr id="3" name="Θέση περιεχομένου 2"/>
          <p:cNvSpPr>
            <a:spLocks noGrp="1"/>
          </p:cNvSpPr>
          <p:nvPr>
            <p:ph idx="1"/>
          </p:nvPr>
        </p:nvSpPr>
        <p:spPr/>
        <p:txBody>
          <a:bodyPr/>
          <a:lstStyle/>
          <a:p>
            <a:r>
              <a:rPr lang="el-GR" b="1" dirty="0"/>
              <a:t>Φαίνεται ότι ο ρυθμός έκκρισης της ACTH είναι το άθροισμα δύο αντίθετων δυνάμεων. </a:t>
            </a:r>
          </a:p>
          <a:p>
            <a:r>
              <a:rPr lang="el-GR" b="1" dirty="0"/>
              <a:t>Πρώτον, τα νευρικά ερεθίσματα τα οποία έρχονται από την μέση εξοχή, μέσω CRH, και δεύτερον τα φρένα που ασκούν τα γλυκοκορτικοειδή αυξάνοντας και ελαττώνοντας την έκκριση της ACTH ανάλογα με τα επίπεδά τους.</a:t>
            </a:r>
          </a:p>
          <a:p>
            <a:r>
              <a:rPr lang="el-GR" b="1" dirty="0"/>
              <a:t>Παράλληλα νευρομεταβιβαστές από τα ανώτερα κέντρ</a:t>
            </a:r>
            <a:r>
              <a:rPr lang="el-GR" dirty="0"/>
              <a:t>α του εγκεφάλου ρυθμίζουν την έκκριση της ACTH και συγκεκριμένα </a:t>
            </a:r>
            <a:r>
              <a:rPr lang="el-GR" b="1" dirty="0"/>
              <a:t>θετικά δρουν η επινεφρίνη και η νορεπινεφρίνη οι οποίοι ουσιαστικά διεγείρουν την έκκριση του CRH </a:t>
            </a:r>
            <a:r>
              <a:rPr lang="el-GR" dirty="0"/>
              <a:t>για να εκκριθεί η ACTH.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133</a:t>
            </a:fld>
            <a:endParaRPr lang="el-GR" dirty="0">
              <a:solidFill>
                <a:prstClr val="black"/>
              </a:solidFill>
            </a:endParaRPr>
          </a:p>
        </p:txBody>
      </p:sp>
    </p:spTree>
    <p:extLst>
      <p:ext uri="{BB962C8B-B14F-4D97-AF65-F5344CB8AC3E}">
        <p14:creationId xmlns:p14="http://schemas.microsoft.com/office/powerpoint/2010/main" val="300762357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9/10</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t>Συνοψίζοντας, οι </a:t>
            </a:r>
            <a:r>
              <a:rPr lang="el-GR" b="1" dirty="0"/>
              <a:t>δράσεις της ACTH είναι περιληπτικά οι εξής: </a:t>
            </a:r>
            <a:endParaRPr lang="el-GR" b="1" dirty="0" smtClean="0"/>
          </a:p>
          <a:p>
            <a:r>
              <a:rPr lang="el-GR" dirty="0"/>
              <a:t>Συνθέτει και εκκρίνει την ορμόνη κορτιζόλη και τα ανδρογόνα από την </a:t>
            </a:r>
            <a:r>
              <a:rPr lang="el-GR" dirty="0" smtClean="0"/>
              <a:t>χοληστερίνη η οποία μετατρέπεται </a:t>
            </a:r>
            <a:r>
              <a:rPr lang="el-GR" dirty="0"/>
              <a:t>σε πρεγνενολόνη αρχίζοντας το μονοπάτι της ενζυμικής σύνθεσης στεροειδών. </a:t>
            </a:r>
          </a:p>
          <a:p>
            <a:r>
              <a:rPr lang="el-GR" dirty="0"/>
              <a:t>Γνωρίζουμε ότι η </a:t>
            </a:r>
            <a:r>
              <a:rPr lang="el-GR" dirty="0" smtClean="0"/>
              <a:t>στεροειδογένεση </a:t>
            </a:r>
            <a:r>
              <a:rPr lang="el-GR" dirty="0"/>
              <a:t>στα επινεφρίδια δεν χρειάζεται την ACTH αφότου η χοληστερίνη μετατραπεί στα επινεφρίδια σε πρεγνενολόνη. </a:t>
            </a:r>
            <a:r>
              <a:rPr lang="el-GR" b="1" dirty="0"/>
              <a:t>Τα επόμενα ενζυματικά βήματα φαίνεται ότι γίνονται ταχύτατα.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134</a:t>
            </a:fld>
            <a:endParaRPr lang="el-GR" dirty="0">
              <a:solidFill>
                <a:prstClr val="black"/>
              </a:solidFill>
            </a:endParaRPr>
          </a:p>
        </p:txBody>
      </p:sp>
    </p:spTree>
    <p:extLst>
      <p:ext uri="{BB962C8B-B14F-4D97-AF65-F5344CB8AC3E}">
        <p14:creationId xmlns:p14="http://schemas.microsoft.com/office/powerpoint/2010/main" val="216316651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Δράση της ACTH στα επινεφρίδια </a:t>
            </a:r>
            <a:r>
              <a:rPr lang="el-GR" sz="3200" b="0" dirty="0" smtClean="0"/>
              <a:t>10/10</a:t>
            </a:r>
            <a:endParaRPr lang="el-GR" dirty="0"/>
          </a:p>
        </p:txBody>
      </p:sp>
      <p:sp>
        <p:nvSpPr>
          <p:cNvPr id="3" name="Θέση περιεχομένου 2"/>
          <p:cNvSpPr>
            <a:spLocks noGrp="1"/>
          </p:cNvSpPr>
          <p:nvPr>
            <p:ph idx="1"/>
          </p:nvPr>
        </p:nvSpPr>
        <p:spPr/>
        <p:txBody>
          <a:bodyPr/>
          <a:lstStyle/>
          <a:p>
            <a:r>
              <a:rPr lang="el-GR" dirty="0"/>
              <a:t>Φαίνεται επίσης ότι η ACTH έχει και δευτερογενή δράση. Προκαλεί λιπολυτική δράση και απελευθερώνει λιπαρά οξέα σε μικρότερο βέβαια βαθμό απ' ότι η αυξητική ορμόνη. Ενδεχομένως να δρα στην μελανογένεση στους ανθρώπους (αν και αυτό είναι άγνωστο) καθώς και στην συμπεριφορά τουλάχιστον στα ζώα.  </a:t>
            </a:r>
            <a:r>
              <a:rPr lang="el-GR" b="1" dirty="0"/>
              <a:t>Επίσης γνωρίζουμε ότι η αλδοστερόνη μπορεί να επηρεάζεται σε μικρό μόνο βαθμό από την ACTH. </a:t>
            </a:r>
          </a:p>
          <a:p>
            <a:r>
              <a:rPr lang="el-GR" b="1" dirty="0"/>
              <a:t>Η έκκριση της δεν χρειάζεται τόσο την ACTH όσο χρειάζεται την αγγειοτενσίνη.</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135</a:t>
            </a:fld>
            <a:endParaRPr lang="el-GR" dirty="0">
              <a:solidFill>
                <a:prstClr val="black"/>
              </a:solidFill>
            </a:endParaRPr>
          </a:p>
        </p:txBody>
      </p:sp>
    </p:spTree>
    <p:extLst>
      <p:ext uri="{BB962C8B-B14F-4D97-AF65-F5344CB8AC3E}">
        <p14:creationId xmlns:p14="http://schemas.microsoft.com/office/powerpoint/2010/main" val="71819091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Ορμόνες της οπίσθιας υπόφυσης</a:t>
            </a:r>
            <a:endParaRPr lang="el-GR" dirty="0"/>
          </a:p>
        </p:txBody>
      </p:sp>
      <p:sp>
        <p:nvSpPr>
          <p:cNvPr id="3" name="Θέση περιεχομένου 2"/>
          <p:cNvSpPr>
            <a:spLocks noGrp="1"/>
          </p:cNvSpPr>
          <p:nvPr>
            <p:ph idx="1"/>
          </p:nvPr>
        </p:nvSpPr>
        <p:spPr/>
        <p:txBody>
          <a:bodyPr>
            <a:normAutofit/>
          </a:bodyPr>
          <a:lstStyle/>
          <a:p>
            <a:r>
              <a:rPr lang="el-GR" dirty="0"/>
              <a:t>Η οπίσθια υπόφυση (pars nevrosa), </a:t>
            </a:r>
            <a:r>
              <a:rPr lang="el-GR" b="1" dirty="0"/>
              <a:t>εκκρίνει δύο ορμόνες μόνο, την ωκυτοκίνη και την αργινίνη βαζοπρεσσίνη ή AVP ή αντιδιουρητική ή ADH. </a:t>
            </a:r>
          </a:p>
          <a:p>
            <a:r>
              <a:rPr lang="el-GR" dirty="0"/>
              <a:t>Και οι δύο αυτές ορμόνες είναι οκταπεπτίδια δηλαδή πολύ μικρότερου μοριακού βάρους απ' ότι οι ορμόνες της πρόσθιας υπόφυσης οι οποίες είναι </a:t>
            </a:r>
            <a:r>
              <a:rPr lang="el-GR" dirty="0" smtClean="0"/>
              <a:t>πρωτεΐνες. </a:t>
            </a:r>
            <a:endParaRPr lang="el-GR" dirty="0"/>
          </a:p>
          <a:p>
            <a:r>
              <a:rPr lang="el-GR" dirty="0"/>
              <a:t>Τόσο η αργινίνη - βαζοπρεσσίνη όσο και η ωκυτοκίνη  ανακαλύφθηκαν από τον ίδιο ερευνητή τον </a:t>
            </a:r>
            <a:r>
              <a:rPr lang="el-GR" b="1" dirty="0" smtClean="0"/>
              <a:t> </a:t>
            </a:r>
            <a:r>
              <a:rPr lang="el-GR" b="1" dirty="0"/>
              <a:t>du Vigneaud. </a:t>
            </a:r>
          </a:p>
          <a:p>
            <a:r>
              <a:rPr lang="el-GR" dirty="0"/>
              <a:t>Η μεν ωκυτοκίνη το 1949, η δε αργινίνη βαζοπρεσσίνη το 1951 και απομονώθηκε το 1953.</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136</a:t>
            </a:fld>
            <a:endParaRPr lang="el-GR" dirty="0">
              <a:solidFill>
                <a:prstClr val="black"/>
              </a:solidFill>
            </a:endParaRPr>
          </a:p>
        </p:txBody>
      </p:sp>
    </p:spTree>
    <p:extLst>
      <p:ext uri="{BB962C8B-B14F-4D97-AF65-F5344CB8AC3E}">
        <p14:creationId xmlns:p14="http://schemas.microsoft.com/office/powerpoint/2010/main" val="72970213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Ωκυτοκίνη</a:t>
            </a:r>
          </a:p>
        </p:txBody>
      </p:sp>
      <p:sp>
        <p:nvSpPr>
          <p:cNvPr id="3" name="Θέση περιεχομένου 2"/>
          <p:cNvSpPr>
            <a:spLocks noGrp="1"/>
          </p:cNvSpPr>
          <p:nvPr>
            <p:ph idx="1"/>
          </p:nvPr>
        </p:nvSpPr>
        <p:spPr/>
        <p:txBody>
          <a:bodyPr>
            <a:normAutofit fontScale="92500"/>
          </a:bodyPr>
          <a:lstStyle/>
          <a:p>
            <a:r>
              <a:rPr lang="el-GR" dirty="0"/>
              <a:t>Για την ωκυτοκίνη γνωρίζουμε μόνο ότι χρειάζεται σε ορισμένες περιπτώσεις στον άνθρωπο. Είναι οκταπεπτίδιο, παράγεται από τα νευρικά κύτταρα επομένως είναι ορμόνη που παράγεται από νευρικό κύτταρο των πυρήνων του υποθαλάμου (νευροορμόνη) και μεταφέρεται μ' ένα μεγάλο μόριο που καλείται νευροφυσίνη 2. Προκειμένου να ασκήσει τη δράση της η ωκυτοκίνη αποσπάται από την νευροφυσίνη 2 και παραμένει οκταπεπτίδιο.</a:t>
            </a:r>
          </a:p>
          <a:p>
            <a:r>
              <a:rPr lang="el-GR" b="1" dirty="0"/>
              <a:t>Η ωκυτοκίνη χρειάζεται μόνο για την βοήθεια της έκκρισης του γάλακτος που έχει παράγει η προλακτίνη από τον μαστό στην διάρκεια του θηλασμού καθώς επίσης και στην διάρκεια του τοκετού που βοηθά τις συσπάσεις της εγκύμονος μήτρας.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137</a:t>
            </a:fld>
            <a:endParaRPr lang="el-GR" dirty="0">
              <a:solidFill>
                <a:prstClr val="black"/>
              </a:solidFill>
            </a:endParaRPr>
          </a:p>
        </p:txBody>
      </p:sp>
    </p:spTree>
    <p:extLst>
      <p:ext uri="{BB962C8B-B14F-4D97-AF65-F5344CB8AC3E}">
        <p14:creationId xmlns:p14="http://schemas.microsoft.com/office/powerpoint/2010/main" val="221751784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αργινίνη βαζοπρεσσίνη </a:t>
            </a:r>
            <a:r>
              <a:rPr lang="el-GR" sz="3200" b="0" dirty="0" smtClean="0"/>
              <a:t>1/3</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smtClean="0"/>
              <a:t>Η AVP παράγεται </a:t>
            </a:r>
            <a:r>
              <a:rPr lang="el-GR" dirty="0"/>
              <a:t>από τα νευρικά κύτταρα του υποθαλάμου δηλαδή από νευρώνες πυρήνων του υποθαλάμου και συγκεκριμένα του παρακοιλιακού πυρήνα και του υπεροπτικού πυρήνα του υποθαλάμου. </a:t>
            </a:r>
          </a:p>
          <a:p>
            <a:r>
              <a:rPr lang="el-GR" b="1" dirty="0"/>
              <a:t>Ερεθίσματα τα οποία διεγείρουν την έκκρισή της είναι η αύξηση της ωσμωτικότητας </a:t>
            </a:r>
            <a:r>
              <a:rPr lang="el-GR" dirty="0"/>
              <a:t>του αίματος η οποία δρα μέσω ωσμοϋποδοχέων διεγείροντας τον υπεροπτικό πυρήνα. </a:t>
            </a:r>
          </a:p>
          <a:p>
            <a:r>
              <a:rPr lang="el-GR" dirty="0"/>
              <a:t>Άλλο ερέθισμα που προκαλεί έκκριση της αργινίνης βαζοπρεσσίνης </a:t>
            </a:r>
            <a:r>
              <a:rPr lang="el-GR" b="1" dirty="0"/>
              <a:t>είναι η ελάττωση του όγκου </a:t>
            </a:r>
            <a:r>
              <a:rPr lang="el-GR" dirty="0"/>
              <a:t>του αίματος ο οποίος δρα θετικά διεγείροντας τον παρακοιλιακό και τον υπεροπτικό πυρήνα για την παραγωγή και έκκριση της αργινίνης - βαζοπρεσσίνης στο αίμα.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138</a:t>
            </a:fld>
            <a:endParaRPr lang="el-GR" dirty="0">
              <a:solidFill>
                <a:prstClr val="black"/>
              </a:solidFill>
            </a:endParaRPr>
          </a:p>
        </p:txBody>
      </p:sp>
    </p:spTree>
    <p:extLst>
      <p:ext uri="{BB962C8B-B14F-4D97-AF65-F5344CB8AC3E}">
        <p14:creationId xmlns:p14="http://schemas.microsoft.com/office/powerpoint/2010/main" val="1239340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υπόφυσης </a:t>
            </a:r>
            <a:r>
              <a:rPr lang="el-GR" sz="3200" b="0" dirty="0" smtClean="0"/>
              <a:t>1/6</a:t>
            </a:r>
            <a:endParaRPr lang="el-GR" sz="3200" b="0" dirty="0"/>
          </a:p>
        </p:txBody>
      </p:sp>
      <p:sp>
        <p:nvSpPr>
          <p:cNvPr id="3" name="Θέση περιεχομένου 2"/>
          <p:cNvSpPr>
            <a:spLocks noGrp="1"/>
          </p:cNvSpPr>
          <p:nvPr>
            <p:ph idx="1"/>
          </p:nvPr>
        </p:nvSpPr>
        <p:spPr/>
        <p:txBody>
          <a:bodyPr>
            <a:normAutofit lnSpcReduction="10000"/>
          </a:bodyPr>
          <a:lstStyle/>
          <a:p>
            <a:r>
              <a:rPr lang="el-GR" b="1" dirty="0"/>
              <a:t>Πρόσθια υπόφυση : </a:t>
            </a:r>
            <a:r>
              <a:rPr lang="el-GR" dirty="0"/>
              <a:t>Οι έξι καθιερωμένες ορμόνες οι οποίες εκκρίνονται από την πρόσθια υπόφυση είναι : α) TSH β) ACTH γ) GH δ) FSH ε) LΗ στ) προλακτίνη. </a:t>
            </a:r>
          </a:p>
          <a:p>
            <a:r>
              <a:rPr lang="el-GR" dirty="0"/>
              <a:t>Η ACTH, η προλακτίνη και η αυξητική ορμόνη είναι απλές πολυπεπτιδικές ορμόνες ή </a:t>
            </a:r>
            <a:r>
              <a:rPr lang="el-GR" dirty="0" smtClean="0"/>
              <a:t>πρωτεΐνες </a:t>
            </a:r>
            <a:r>
              <a:rPr lang="el-GR" dirty="0"/>
              <a:t>ενώ οι άλλες είναι </a:t>
            </a:r>
            <a:r>
              <a:rPr lang="el-GR" dirty="0" smtClean="0"/>
              <a:t>γλυκοπρωτεΐνες</a:t>
            </a:r>
            <a:r>
              <a:rPr lang="el-GR" dirty="0"/>
              <a:t>. </a:t>
            </a:r>
          </a:p>
          <a:p>
            <a:r>
              <a:rPr lang="el-GR" dirty="0"/>
              <a:t>Η </a:t>
            </a:r>
            <a:r>
              <a:rPr lang="el-GR" dirty="0"/>
              <a:t>προλακτίνη</a:t>
            </a:r>
            <a:r>
              <a:rPr lang="el-GR" dirty="0"/>
              <a:t> δρα στους μαστούς των ανθρώπων </a:t>
            </a:r>
            <a:r>
              <a:rPr lang="el-GR" b="1" dirty="0"/>
              <a:t>ενώ οι άλλες 5 ορμόνες είναι στην ουσία και εν μέρει τροπικές ορμόνες δηλαδή διεγείρουν την έκκριση ουσιών οι οποίες είναι δραστικές ορμονικά σε άλλα ενδοκρινικά όργανα </a:t>
            </a:r>
            <a:r>
              <a:rPr lang="el-GR" dirty="0"/>
              <a:t>ή όπως στην περίπτωση της αυξητικής ορμόνης, μέσω του ήπατος και σε άλλους ιστούς.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93302002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αργινίνη βαζοπρεσσίνη </a:t>
            </a:r>
            <a:r>
              <a:rPr lang="el-GR" sz="3200" b="0" dirty="0" smtClean="0"/>
              <a:t>2/3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Αρνητικά ερεθίσματα φαίνεται πως είναι τα ψυχολογικά ερεθίσματα καθώς και η αύξηση του όγκου του αίματος. </a:t>
            </a:r>
          </a:p>
          <a:p>
            <a:r>
              <a:rPr lang="el-GR" dirty="0"/>
              <a:t>Η πτώση της πίεσης του αίματος δρα θετικά στην έκκριση αργινίνης - βαζοπρεσσίνης μέσω μηχανο-υποδοχέων. </a:t>
            </a:r>
          </a:p>
          <a:p>
            <a:r>
              <a:rPr lang="el-GR" dirty="0"/>
              <a:t>Θετικά φαίνεται πως δρα στην έκκριση αργινίνης βαζοπρεσσίνης η νικοτίνη εν αντιθέσει με το αλκοόλ που φαίνεται πως δρα αρνητικά. </a:t>
            </a:r>
          </a:p>
          <a:p>
            <a:r>
              <a:rPr lang="el-GR" dirty="0"/>
              <a:t>Φυσικά τα ψυχολογικά ερεθίσματα, η νικοτίνη, το αλκοόλ είναι δευτερεύοντα ερεθίσματα στην ρύθμιση της έκκρισης της ΑVP, ενώ </a:t>
            </a:r>
            <a:r>
              <a:rPr lang="el-GR" b="1" dirty="0"/>
              <a:t>τα κυριότερα ερεθίσματα παραμένουν η ωσμοτικότητα, ο όγκος του αίματος καθώς και η αρτηριακή πίεση.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139</a:t>
            </a:fld>
            <a:endParaRPr lang="el-GR" dirty="0">
              <a:solidFill>
                <a:prstClr val="black"/>
              </a:solidFill>
            </a:endParaRPr>
          </a:p>
        </p:txBody>
      </p:sp>
    </p:spTree>
    <p:extLst>
      <p:ext uri="{BB962C8B-B14F-4D97-AF65-F5344CB8AC3E}">
        <p14:creationId xmlns:p14="http://schemas.microsoft.com/office/powerpoint/2010/main" val="407420619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αργινίνη βαζοπρεσσίνη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Συμπερασματικά θα μπορούσαμε να πούμε ότι </a:t>
            </a:r>
            <a:r>
              <a:rPr lang="el-GR" b="1" dirty="0"/>
              <a:t>αυξάνουν</a:t>
            </a:r>
            <a:r>
              <a:rPr lang="el-GR" dirty="0"/>
              <a:t> την έκκριση της ΑVP, η όρθια στάση, η πτώση της πιέσεως, η αύξηση της ωσμωτικότητας, η υποογκαιμία, η καρδιακή ανεπάρκεια, ερεθίσματα κεντρικής αιτιολογίας. </a:t>
            </a:r>
          </a:p>
          <a:p>
            <a:r>
              <a:rPr lang="el-GR" dirty="0"/>
              <a:t>Εν αντιθέσει, </a:t>
            </a:r>
            <a:r>
              <a:rPr lang="el-GR" b="1" dirty="0"/>
              <a:t>υπερέκκριση της ΑVP παθολογικού τύπου </a:t>
            </a:r>
            <a:r>
              <a:rPr lang="el-GR" dirty="0"/>
              <a:t>μπορούν να προκαλέσουν υποθαλαμικές βλάβες, εγκεφαλικές βλάβες, βλάβες των πνευμόνων, όγκοι, διάφορα φάρμακα, ο υποθυρεοειδισμός και άλλα φάρμακα όπως η νικοτίνη, η μορφίνη, η καρβαμαζεπίνη κ.α.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140</a:t>
            </a:fld>
            <a:endParaRPr lang="el-GR" dirty="0">
              <a:solidFill>
                <a:prstClr val="black"/>
              </a:solidFill>
            </a:endParaRPr>
          </a:p>
        </p:txBody>
      </p:sp>
    </p:spTree>
    <p:extLst>
      <p:ext uri="{BB962C8B-B14F-4D97-AF65-F5344CB8AC3E}">
        <p14:creationId xmlns:p14="http://schemas.microsoft.com/office/powerpoint/2010/main" val="21916023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Ανατομικές σχέσεις της υπόφυσης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141</a:t>
            </a:fld>
            <a:endParaRPr lang="el-GR" dirty="0">
              <a:solidFill>
                <a:prstClr val="black"/>
              </a:solidFill>
            </a:endParaRPr>
          </a:p>
        </p:txBody>
      </p:sp>
      <p:pic>
        <p:nvPicPr>
          <p:cNvPr id="5" name="Picture 4" descr="File:Hypophyseal gla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025352"/>
            <a:ext cx="6590971"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94977" y="6061450"/>
            <a:ext cx="2808312" cy="461665"/>
          </a:xfrm>
          <a:prstGeom prst="rect">
            <a:avLst/>
          </a:prstGeom>
          <a:noFill/>
        </p:spPr>
        <p:txBody>
          <a:bodyPr wrap="square" rtlCol="0">
            <a:spAutoFit/>
          </a:bodyPr>
          <a:lstStyle/>
          <a:p>
            <a:pPr algn="ctr"/>
            <a:r>
              <a:rPr lang="en-US" sz="1200" dirty="0" smtClean="0">
                <a:solidFill>
                  <a:prstClr val="black"/>
                </a:solidFill>
                <a:latin typeface="Calibri"/>
              </a:rPr>
              <a:t>“</a:t>
            </a:r>
            <a:r>
              <a:rPr lang="en-US" sz="1200" dirty="0" smtClean="0">
                <a:solidFill>
                  <a:prstClr val="black"/>
                </a:solidFill>
                <a:latin typeface="Calibri"/>
                <a:hlinkClick r:id="rId3"/>
              </a:rPr>
              <a:t>Hypophyseal gland</a:t>
            </a:r>
            <a:r>
              <a:rPr lang="en-US" sz="1200" dirty="0" smtClean="0">
                <a:solidFill>
                  <a:prstClr val="black"/>
                </a:solidFill>
                <a:latin typeface="Calibri"/>
              </a:rPr>
              <a:t>” </a:t>
            </a:r>
            <a:r>
              <a:rPr lang="el-GR" sz="1200" dirty="0" smtClean="0">
                <a:solidFill>
                  <a:prstClr val="black"/>
                </a:solidFill>
                <a:latin typeface="Calibri"/>
              </a:rPr>
              <a:t>από </a:t>
            </a:r>
            <a:r>
              <a:rPr lang="en-US" sz="1200" dirty="0" smtClean="0">
                <a:solidFill>
                  <a:prstClr val="black"/>
                </a:solidFill>
                <a:latin typeface="Calibri"/>
                <a:hlinkClick r:id="rId4"/>
              </a:rPr>
              <a:t>Anatomist90</a:t>
            </a:r>
            <a:r>
              <a:rPr lang="el-GR" sz="1200" dirty="0" smtClean="0">
                <a:solidFill>
                  <a:prstClr val="black"/>
                </a:solidFill>
                <a:latin typeface="Calibri"/>
              </a:rPr>
              <a:t> 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3.0</a:t>
            </a:r>
            <a:endParaRPr lang="el-GR" sz="1200" dirty="0">
              <a:solidFill>
                <a:prstClr val="black"/>
              </a:solidFill>
              <a:latin typeface="Calibri"/>
            </a:endParaRPr>
          </a:p>
        </p:txBody>
      </p:sp>
    </p:spTree>
    <p:extLst>
      <p:ext uri="{BB962C8B-B14F-4D97-AF65-F5344CB8AC3E}">
        <p14:creationId xmlns:p14="http://schemas.microsoft.com/office/powerpoint/2010/main" val="423885024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a:t>
            </a:r>
            <a:r>
              <a:rPr lang="el-GR" sz="2000" dirty="0"/>
              <a:t>«Παθολογία Ενδοκρινών Αδένων. </a:t>
            </a:r>
            <a:r>
              <a:rPr lang="el-GR" sz="2000" dirty="0" smtClean="0"/>
              <a:t>Ενότητα </a:t>
            </a:r>
            <a:r>
              <a:rPr lang="el-GR" sz="2000" dirty="0"/>
              <a:t>4</a:t>
            </a:r>
            <a:r>
              <a:rPr lang="en-US" sz="2000" dirty="0" smtClean="0"/>
              <a:t>:</a:t>
            </a:r>
            <a:r>
              <a:rPr lang="el-GR" sz="2000" dirty="0"/>
              <a:t> Ενδοκρινικό Σύστημα</a:t>
            </a:r>
            <a:r>
              <a:rPr lang="en-US" sz="2000" dirty="0"/>
              <a:t> - </a:t>
            </a:r>
            <a:r>
              <a:rPr lang="el-GR" sz="2000" dirty="0"/>
              <a:t>Φυσιολογία </a:t>
            </a:r>
            <a:r>
              <a:rPr lang="el-GR" sz="2000" dirty="0" smtClean="0"/>
              <a:t>Υπόφυση».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144</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7728564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146</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34343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147</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148</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2/6</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a:t>Επιπροσθέτως ο πρόσθιος λοβός φαίνεται ότι εκκρίνει μια άλλη ουσία την </a:t>
            </a:r>
            <a:r>
              <a:rPr lang="el-GR" dirty="0" smtClean="0"/>
              <a:t>β</a:t>
            </a:r>
            <a:r>
              <a:rPr lang="en-US" dirty="0" smtClean="0"/>
              <a:t>-</a:t>
            </a:r>
            <a:r>
              <a:rPr lang="el-GR" dirty="0" smtClean="0"/>
              <a:t>λιποτροπίνη</a:t>
            </a:r>
            <a:r>
              <a:rPr lang="el-GR" dirty="0" smtClean="0"/>
              <a:t> </a:t>
            </a:r>
            <a:r>
              <a:rPr lang="el-GR" dirty="0"/>
              <a:t>ή β-</a:t>
            </a:r>
            <a:r>
              <a:rPr lang="el-GR" dirty="0"/>
              <a:t>Iipοtropin</a:t>
            </a:r>
            <a:r>
              <a:rPr lang="el-GR" dirty="0"/>
              <a:t> ή β-LΡΗ η οποία είναι ένα πολυπεπτίδιο με 91 αμινοξέα, της οποίας η λειτουργία δεν μας είναι ακριβώς γνωστή αλλά περιλαμβάνει, απ' όσο ξέρουμε, τα αμινοξέα που βρίσκουμε και στις ενδορφίνες και στις εγκεφαλίνες, πεπτίδια που γνωρίζουμε ότι συνδέονται με τους υποδοχείς των οπιοειδών. </a:t>
            </a:r>
          </a:p>
          <a:p>
            <a:r>
              <a:rPr lang="el-GR" dirty="0"/>
              <a:t>Όσον αφορά την προσθία υπόφυση, η </a:t>
            </a:r>
            <a:r>
              <a:rPr lang="el-GR" b="1" dirty="0"/>
              <a:t>TSH</a:t>
            </a:r>
            <a:r>
              <a:rPr lang="el-GR" dirty="0"/>
              <a:t> διεγείρει την έκκριση του θυρεοειδικού ιστού και βοηθά την μεγέθυνση του θυρεοειδούς αδένα. </a:t>
            </a:r>
          </a:p>
          <a:p>
            <a:r>
              <a:rPr lang="el-GR" dirty="0"/>
              <a:t>Η </a:t>
            </a:r>
            <a:r>
              <a:rPr lang="el-GR" b="1" dirty="0"/>
              <a:t>ACTH</a:t>
            </a:r>
            <a:r>
              <a:rPr lang="el-GR" dirty="0"/>
              <a:t> διεγείρει την έκκριση και την αύξηση δύο ζωνών των επινεφριδίων. </a:t>
            </a:r>
          </a:p>
          <a:p>
            <a:r>
              <a:rPr lang="el-GR" dirty="0"/>
              <a:t>Η </a:t>
            </a:r>
            <a:r>
              <a:rPr lang="el-GR" b="1" dirty="0"/>
              <a:t>αυξητική</a:t>
            </a:r>
            <a:r>
              <a:rPr lang="el-GR" dirty="0"/>
              <a:t> διεγείρει την αύξηση του σώματος και την έκκριση μιας ουσίας που καλείται IGF1 από το ήπαρ.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4138604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3/6</a:t>
            </a:r>
            <a:endParaRPr lang="el-GR" dirty="0"/>
          </a:p>
        </p:txBody>
      </p:sp>
      <p:sp>
        <p:nvSpPr>
          <p:cNvPr id="3" name="Θέση περιεχομένου 2"/>
          <p:cNvSpPr>
            <a:spLocks noGrp="1"/>
          </p:cNvSpPr>
          <p:nvPr>
            <p:ph idx="1"/>
          </p:nvPr>
        </p:nvSpPr>
        <p:spPr/>
        <p:txBody>
          <a:bodyPr/>
          <a:lstStyle/>
          <a:p>
            <a:r>
              <a:rPr lang="el-GR" dirty="0"/>
              <a:t>Η </a:t>
            </a:r>
            <a:r>
              <a:rPr lang="el-GR" b="1" dirty="0"/>
              <a:t>FSH</a:t>
            </a:r>
            <a:r>
              <a:rPr lang="el-GR" dirty="0"/>
              <a:t> διεγείρει την αύξηση σε μέγεθος του ωοθυλακίου στο θήλυ άτομο και την σπερματογένεση στο άρρεν άτομο. </a:t>
            </a:r>
          </a:p>
          <a:p>
            <a:r>
              <a:rPr lang="el-GR" dirty="0"/>
              <a:t>Η </a:t>
            </a:r>
            <a:r>
              <a:rPr lang="el-GR" b="1" dirty="0"/>
              <a:t>LΗ</a:t>
            </a:r>
            <a:r>
              <a:rPr lang="el-GR" dirty="0"/>
              <a:t> διεγείρει την ωορρηξία και την ωχρινοποίηση των ωοθυλακίων στα θήλεα άτομα και την έκκριση της τεστοστερόνης στα άρρενα άτομα.</a:t>
            </a:r>
          </a:p>
          <a:p>
            <a:r>
              <a:rPr lang="el-GR" dirty="0"/>
              <a:t>Η </a:t>
            </a:r>
            <a:r>
              <a:rPr lang="el-GR" b="1" dirty="0"/>
              <a:t>προλακτίνη</a:t>
            </a:r>
            <a:r>
              <a:rPr lang="el-GR" dirty="0"/>
              <a:t> διεγείρει την παραγωγή του γάλακτος και βοηθά την μητρική συμπεριφορά.</a:t>
            </a:r>
          </a:p>
          <a:p>
            <a:r>
              <a:rPr lang="el-GR" dirty="0"/>
              <a:t>Υπάρχει επίσης η </a:t>
            </a:r>
            <a:r>
              <a:rPr lang="el-GR" b="1" dirty="0"/>
              <a:t>β-LΡΗ</a:t>
            </a:r>
            <a:r>
              <a:rPr lang="el-GR" dirty="0"/>
              <a:t> της οποίας οι λειτουργίες είναι άγνωστες.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3683049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4/6</a:t>
            </a:r>
            <a:endParaRPr lang="el-GR" dirty="0"/>
          </a:p>
        </p:txBody>
      </p:sp>
      <p:sp>
        <p:nvSpPr>
          <p:cNvPr id="3" name="Θέση περιεχομένου 2"/>
          <p:cNvSpPr>
            <a:spLocks noGrp="1"/>
          </p:cNvSpPr>
          <p:nvPr>
            <p:ph idx="1"/>
          </p:nvPr>
        </p:nvSpPr>
        <p:spPr>
          <a:xfrm>
            <a:off x="457200" y="1196752"/>
            <a:ext cx="8229600" cy="5256584"/>
          </a:xfrm>
        </p:spPr>
        <p:txBody>
          <a:bodyPr>
            <a:normAutofit fontScale="92500" lnSpcReduction="10000"/>
          </a:bodyPr>
          <a:lstStyle/>
          <a:p>
            <a:r>
              <a:rPr lang="el-GR" b="1" dirty="0"/>
              <a:t>Οπίσθια </a:t>
            </a:r>
            <a:r>
              <a:rPr lang="el-GR" b="1" dirty="0" smtClean="0"/>
              <a:t>υπόφυση: </a:t>
            </a:r>
            <a:r>
              <a:rPr lang="el-GR" dirty="0"/>
              <a:t>Οι ορμόνες, οι οποίες εκκρίνονται από την οπίσθια υπόφυση συγκεκριμένα από τον οπίσθιο λοβό είναι </a:t>
            </a:r>
            <a:r>
              <a:rPr lang="el-GR" dirty="0" smtClean="0"/>
              <a:t>η </a:t>
            </a:r>
            <a:r>
              <a:rPr lang="el-GR" b="1" dirty="0" smtClean="0"/>
              <a:t>βαζοπρεσσίνη (ΑVP) </a:t>
            </a:r>
            <a:r>
              <a:rPr lang="el-GR" dirty="0" smtClean="0"/>
              <a:t>ή </a:t>
            </a:r>
            <a:r>
              <a:rPr lang="el-GR" b="1" dirty="0" smtClean="0"/>
              <a:t>αντιδιουρητική) (ΑDΗ) </a:t>
            </a:r>
            <a:r>
              <a:rPr lang="el-GR" dirty="0" smtClean="0"/>
              <a:t>που</a:t>
            </a:r>
            <a:r>
              <a:rPr lang="el-GR" b="1" dirty="0" smtClean="0"/>
              <a:t> </a:t>
            </a:r>
            <a:r>
              <a:rPr lang="el-GR" dirty="0" smtClean="0"/>
              <a:t>οδηγεί </a:t>
            </a:r>
            <a:r>
              <a:rPr lang="el-GR" dirty="0"/>
              <a:t>στην κατακράτηση ύδατος </a:t>
            </a:r>
            <a:r>
              <a:rPr lang="el-GR" dirty="0" smtClean="0"/>
              <a:t>και </a:t>
            </a:r>
            <a:r>
              <a:rPr lang="el-GR" dirty="0"/>
              <a:t>η </a:t>
            </a:r>
            <a:r>
              <a:rPr lang="el-GR" b="1" dirty="0"/>
              <a:t>ωκυτοκίνη</a:t>
            </a:r>
            <a:r>
              <a:rPr lang="el-GR" dirty="0"/>
              <a:t> </a:t>
            </a:r>
            <a:r>
              <a:rPr lang="el-GR" dirty="0" smtClean="0"/>
              <a:t>που χρησιμεύει </a:t>
            </a:r>
            <a:r>
              <a:rPr lang="el-GR" dirty="0"/>
              <a:t>μόνο για την έκκριση του γάλακτος που παράγει η προλακτίνη από τον μαστό και στις συσπάσεις της εγκύμονος μήτρας.</a:t>
            </a:r>
          </a:p>
          <a:p>
            <a:r>
              <a:rPr lang="el-GR" b="1" dirty="0"/>
              <a:t>Ο ενδιάμεσος λοβός </a:t>
            </a:r>
            <a:r>
              <a:rPr lang="el-GR" dirty="0"/>
              <a:t>παράγει τις α-β-γ- MSH τουλάχιστον σε θηλαστικά, ψάρια, αμφίβια και ερπετά. Φαίνεται ότι στον άνθρωπο, αν υπάρχει αυτή η ουσία, διεγείρει την σύνθεση της μελανίνης στα μελανοκύτταρα. </a:t>
            </a:r>
          </a:p>
          <a:p>
            <a:r>
              <a:rPr lang="el-GR" dirty="0"/>
              <a:t>Επίσης κομμάτια της γ-LΡΗ αγνώστου αιτιολογίας φαίνεται πως παράγονται στους ενδιάμεσους λοβούς αυτών των ανωτέρων ειδών.</a:t>
            </a:r>
            <a:br>
              <a:rPr lang="el-GR" dirty="0"/>
            </a:b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698724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5/6</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a:t>Πρόσθιος λοβός</a:t>
            </a:r>
          </a:p>
          <a:p>
            <a:r>
              <a:rPr lang="el-GR" b="1" dirty="0"/>
              <a:t>Κ</a:t>
            </a:r>
            <a:r>
              <a:rPr lang="el-GR" b="1" dirty="0" smtClean="0"/>
              <a:t>υτταρικά στοιχεία</a:t>
            </a:r>
            <a:r>
              <a:rPr lang="en-US" b="1" dirty="0" smtClean="0"/>
              <a:t>:</a:t>
            </a:r>
            <a:r>
              <a:rPr lang="el-GR" b="1" dirty="0" smtClean="0"/>
              <a:t> </a:t>
            </a:r>
            <a:r>
              <a:rPr lang="el-GR" dirty="0"/>
              <a:t>Παραδοσιακά τα κύτταρα του προσθίου λοβού της υπόφυσης διαχωρίζονται με βάση τον τρόπο με τον οποίο </a:t>
            </a:r>
            <a:r>
              <a:rPr lang="el-GR" b="1" dirty="0" smtClean="0"/>
              <a:t>χρώννυνται </a:t>
            </a:r>
            <a:r>
              <a:rPr lang="el-GR" b="1" dirty="0"/>
              <a:t>σε χρωμόφοβα και χρωμόφιλα. </a:t>
            </a:r>
            <a:r>
              <a:rPr lang="el-GR" dirty="0"/>
              <a:t>Τα χρωμόφοβα είναι μη κοκκιώδη ενώ τα </a:t>
            </a:r>
            <a:r>
              <a:rPr lang="el-GR" b="1" dirty="0"/>
              <a:t>χρωμόφιλα</a:t>
            </a:r>
            <a:r>
              <a:rPr lang="el-GR" dirty="0"/>
              <a:t> είναι κοκκιώδη κύτταρα. </a:t>
            </a:r>
          </a:p>
          <a:p>
            <a:r>
              <a:rPr lang="el-GR" b="1" dirty="0"/>
              <a:t>Τα χρωμόφιλα διαχωρίζονται με την σειρά τους σε οξεόφιλα που αποτελούν το 40% των κυττάρων σε βασεόφιλα που αποτελούν το 10% των κυττάρων. Τα κύτταρα τα οποία εκκρίνουν αυξητική και προλακτίνη είναι οξεόφιλα ενώ εκείνα τα οποία εκκρίνουν </a:t>
            </a:r>
            <a:r>
              <a:rPr lang="el-GR" b="1" dirty="0" smtClean="0"/>
              <a:t>γλυκοπρωτεΐνες</a:t>
            </a:r>
            <a:r>
              <a:rPr lang="el-GR" b="1" dirty="0"/>
              <a:t>, δηλαδή FSH, LΗ, TSH είναι βασεόφιλα. Τα κύτταρα τα οποία εκκρίνουν ACTH είναι είτε βασεόφιλα είτε χρωμόφοβα</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89266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υπόφυσης </a:t>
            </a:r>
            <a:r>
              <a:rPr lang="el-GR" sz="3200" b="0" dirty="0" smtClean="0"/>
              <a:t>6/6</a:t>
            </a:r>
            <a:endParaRPr lang="el-GR" dirty="0"/>
          </a:p>
        </p:txBody>
      </p:sp>
      <p:sp>
        <p:nvSpPr>
          <p:cNvPr id="3" name="Θέση περιεχομένου 2"/>
          <p:cNvSpPr>
            <a:spLocks noGrp="1"/>
          </p:cNvSpPr>
          <p:nvPr>
            <p:ph idx="1"/>
          </p:nvPr>
        </p:nvSpPr>
        <p:spPr/>
        <p:txBody>
          <a:bodyPr/>
          <a:lstStyle/>
          <a:p>
            <a:r>
              <a:rPr lang="el-GR" dirty="0"/>
              <a:t>Υπάρχουν και κύτταρα τα οποία καλούνται </a:t>
            </a:r>
            <a:r>
              <a:rPr lang="el-GR" b="1" dirty="0"/>
              <a:t>μαμοσωματοτρόπα τα οποία φαίνεται ότι εκκρίνουν μαζί και αυξητική ορμόνη και προλακτίνη.</a:t>
            </a:r>
          </a:p>
          <a:p>
            <a:r>
              <a:rPr lang="el-GR" dirty="0"/>
              <a:t>Επίσης φαίνεται ότι υπάρχουν και </a:t>
            </a:r>
            <a:r>
              <a:rPr lang="el-GR" b="1" dirty="0"/>
              <a:t>θυρεοκορτικοτρόπα </a:t>
            </a:r>
            <a:r>
              <a:rPr lang="el-GR" dirty="0"/>
              <a:t>δηλαδή κύτταρα που εκκρίνουν τόσο TSH όσο και ACTH καθώς και </a:t>
            </a:r>
            <a:r>
              <a:rPr lang="el-GR" b="1" dirty="0"/>
              <a:t>κορτικογοναδοτρόπα</a:t>
            </a:r>
            <a:r>
              <a:rPr lang="el-GR" dirty="0"/>
              <a:t> που μπορεί να εκκρίνουν ACTH και γοναδοτροφίνες. </a:t>
            </a:r>
          </a:p>
          <a:p>
            <a:r>
              <a:rPr lang="el-GR" dirty="0"/>
              <a:t>Φαίνεται ότι υπάρχουν και </a:t>
            </a:r>
            <a:r>
              <a:rPr lang="el-GR" b="1" dirty="0"/>
              <a:t>αστεροειδή</a:t>
            </a:r>
            <a:r>
              <a:rPr lang="el-GR" dirty="0"/>
              <a:t> κύτταρα στην υπόφυση τα οποία δεν φαίνεται να εκκρίνουν καμία γνωστή ορμόνη της πρόσθιας υπόφυσης, μπορεί να εκκρίνουν άλλες ουσίες γνωστές ως κυτοκίνες.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672326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Ανατομία υπόφυσης</a:t>
            </a:r>
            <a:endParaRPr lang="el-GR" dirty="0"/>
          </a:p>
        </p:txBody>
      </p:sp>
      <p:pic>
        <p:nvPicPr>
          <p:cNvPr id="1026" name="Picture 2" descr="File:1807 The Posterior Pituitary Compl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222" y="980728"/>
            <a:ext cx="6600692" cy="53285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2123728" y="6320353"/>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1806 The Hypothalamus-Pituitary </a:t>
            </a:r>
            <a:r>
              <a:rPr lang="en-US" sz="1200" dirty="0" smtClean="0">
                <a:solidFill>
                  <a:prstClr val="black"/>
                </a:solidFill>
                <a:latin typeface="Calibri"/>
                <a:hlinkClick r:id="rId4"/>
              </a:rPr>
              <a:t>Complex</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925476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Αυξητική ορμόνη (</a:t>
            </a:r>
            <a:r>
              <a:rPr lang="en-US" dirty="0"/>
              <a:t>GH) </a:t>
            </a:r>
            <a:r>
              <a:rPr lang="el-GR" sz="3200" b="0" dirty="0" smtClean="0"/>
              <a:t>1/6</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b="1" dirty="0"/>
              <a:t>Φαίνεται πως το μακρύ σκέλος του χρωμοσώματος 17 περιλαμβάνει αυτό που λέμε μίγμα ομάδων της αυξητικής ορμόνης και περιλαμβάνει 5 γονίδια.</a:t>
            </a:r>
          </a:p>
          <a:p>
            <a:pPr marL="857250" lvl="1" indent="-457200">
              <a:buFont typeface="+mj-lt"/>
              <a:buAutoNum type="alphaLcParenR"/>
            </a:pPr>
            <a:r>
              <a:rPr lang="el-GR" dirty="0" smtClean="0"/>
              <a:t>HGHN </a:t>
            </a:r>
            <a:r>
              <a:rPr lang="el-GR" dirty="0"/>
              <a:t>(for normal) το οποίο γονίδιο μας δίνει την μεγαλύτερη ποσότητα αυξητικής που έχουμε συναντήσει μέχρι τώρα.</a:t>
            </a:r>
          </a:p>
          <a:p>
            <a:pPr marL="857250" lvl="1" indent="-457200">
              <a:buFont typeface="+mj-lt"/>
              <a:buAutoNum type="alphaLcParenR"/>
            </a:pPr>
            <a:r>
              <a:rPr lang="el-GR" dirty="0" smtClean="0"/>
              <a:t>HGHV (for variant) </a:t>
            </a:r>
            <a:r>
              <a:rPr lang="el-GR" dirty="0"/>
              <a:t>δηλαδή δεύτερο γονίδιο το οποίο κάνει μια άλλη μορφή της αυξητικής ορμόνης.</a:t>
            </a:r>
          </a:p>
          <a:p>
            <a:r>
              <a:rPr lang="el-GR" dirty="0"/>
              <a:t>Υπάρχουν δύο γονίδια που δίνουν μία άλλη φόρμα αυξητικής (HCS) και ένα πέμπτο που δίνει ένα HCS ψευδογονίδιο.</a:t>
            </a:r>
          </a:p>
          <a:p>
            <a:r>
              <a:rPr lang="el-GR" b="1" dirty="0"/>
              <a:t>Από όλα αυτά τα </a:t>
            </a:r>
            <a:r>
              <a:rPr lang="el-GR" b="1" dirty="0" smtClean="0"/>
              <a:t>προϊόντα, εκείνο που κρατάμε </a:t>
            </a:r>
            <a:r>
              <a:rPr lang="el-GR" b="1" dirty="0"/>
              <a:t>υπ' όψιν είναι η αυξητική ορμόνη HGHN (for normal) </a:t>
            </a:r>
            <a:r>
              <a:rPr lang="el-GR" dirty="0"/>
              <a:t>γιατί αυτή είναι και το προϊόν που παράγεται στα μέγιστα ποσοστά και αυτό φαίνεται ότι έχει την μεγαλύτερη δραστικότητα στον ανθρώπινο οργανισμό.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077498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2/6</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b="1" dirty="0"/>
              <a:t>Έτσι λοιπόν η φυσιολογική αυξητική προέρχεται από το HGHN G (G = gene) του χρωματοσώματος 17 και είναι το 75% τουλάχιστον</a:t>
            </a:r>
            <a:r>
              <a:rPr lang="el-GR" dirty="0"/>
              <a:t> της κυκλοφορούσης αυξητικής. Το μοριακό βάρος είναι 22000. </a:t>
            </a:r>
            <a:r>
              <a:rPr lang="el-GR" b="1" dirty="0"/>
              <a:t>Αποτελείται από 191 αμινοξέα</a:t>
            </a:r>
            <a:r>
              <a:rPr lang="el-GR" dirty="0"/>
              <a:t> και διαφέρει κατά αρκετά αμινοξέα από όλες τις άλλες ποικιλίες της αυξητικής που κυκλοφορούν μέσα μας.</a:t>
            </a:r>
          </a:p>
          <a:p>
            <a:r>
              <a:rPr lang="el-GR" dirty="0"/>
              <a:t>Το αρχικό μόριο που παράγεται από το HGHNG μετατρέπεται και υφίσταται τομές ώστε να δώσει την αυξητική ορμόνη αλλά και ένα κομμάτι το οποίο αποσπάται από το πρωτόγονο μόριο της προαυξητικής. </a:t>
            </a:r>
          </a:p>
          <a:p>
            <a:r>
              <a:rPr lang="el-GR" dirty="0"/>
              <a:t>Το μικρότερο μόριο το οποίο αποσπάται φαίνεται ότι δεν έχει ούτε το 10% της δραστηριότητας του φυσιολογικού μορίου, του υπολοίπου δηλαδή της αυξητικής ορμόνης.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422728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3/6</a:t>
            </a:r>
            <a:endParaRPr lang="el-GR" dirty="0"/>
          </a:p>
        </p:txBody>
      </p:sp>
      <p:sp>
        <p:nvSpPr>
          <p:cNvPr id="3" name="Θέση περιεχομένου 2"/>
          <p:cNvSpPr>
            <a:spLocks noGrp="1"/>
          </p:cNvSpPr>
          <p:nvPr>
            <p:ph idx="1"/>
          </p:nvPr>
        </p:nvSpPr>
        <p:spPr/>
        <p:txBody>
          <a:bodyPr>
            <a:normAutofit fontScale="92500"/>
          </a:bodyPr>
          <a:lstStyle/>
          <a:p>
            <a:r>
              <a:rPr lang="el-GR" dirty="0"/>
              <a:t>Υπάρχει εξειδίκευση όσον αφορά στα είδη, και </a:t>
            </a:r>
            <a:r>
              <a:rPr lang="el-GR" b="1" dirty="0"/>
              <a:t>κάθε είδος του πλανήτη μας παράγει δική του αυξητική ορμόνη και αυτή η αυξητική ορμόνη δεν είναι δυνατόν να δράσει σε άλλο είδος. </a:t>
            </a:r>
          </a:p>
          <a:p>
            <a:r>
              <a:rPr lang="el-GR" dirty="0"/>
              <a:t>Το 50% περίπου της αυξητικής ορμόνης κυκλοφορεί συνδεδεμένη στο πλάσμα. </a:t>
            </a:r>
          </a:p>
          <a:p>
            <a:r>
              <a:rPr lang="el-GR" dirty="0"/>
              <a:t>Φαίνεται πως σε μερικές φυλές η αυξητική ορμόνη έχει ελαττωμένη χημική συγγένεια όσον αφορά με την δεσμευτική </a:t>
            </a:r>
            <a:r>
              <a:rPr lang="el-GR" dirty="0" smtClean="0"/>
              <a:t>πρωτεΐνη </a:t>
            </a:r>
            <a:r>
              <a:rPr lang="el-GR" dirty="0"/>
              <a:t>της και αυτό παρατηρείται σε φυλές όπως τους Πυγμαίους ή τους νάνους τύπου Laron.</a:t>
            </a:r>
          </a:p>
          <a:p>
            <a:r>
              <a:rPr lang="el-GR" dirty="0"/>
              <a:t>Μέσα στον οργανισμό των ανθρώπων η αυξητική μεταβολίζεται γρήγορα και ο χρόνος ημισείας ζωής της είναι 6-20 λεπτά.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4233063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4/6</a:t>
            </a:r>
            <a:endParaRPr lang="el-GR" dirty="0"/>
          </a:p>
        </p:txBody>
      </p:sp>
      <p:sp>
        <p:nvSpPr>
          <p:cNvPr id="3" name="Θέση περιεχομένου 2"/>
          <p:cNvSpPr>
            <a:spLocks noGrp="1"/>
          </p:cNvSpPr>
          <p:nvPr>
            <p:ph idx="1"/>
          </p:nvPr>
        </p:nvSpPr>
        <p:spPr/>
        <p:txBody>
          <a:bodyPr/>
          <a:lstStyle/>
          <a:p>
            <a:r>
              <a:rPr lang="el-GR" dirty="0"/>
              <a:t>Καθημερινά στους ενήλικες παράγεται 0,2-1 mg/dl και η μέτρηση γίνεται με </a:t>
            </a:r>
            <a:r>
              <a:rPr lang="el-GR" dirty="0" smtClean="0"/>
              <a:t>ραδιοανοσομέτρηση (</a:t>
            </a:r>
            <a:r>
              <a:rPr lang="en-US" dirty="0" smtClean="0"/>
              <a:t>RIA)</a:t>
            </a:r>
            <a:r>
              <a:rPr lang="el-GR" dirty="0" smtClean="0"/>
              <a:t>. </a:t>
            </a:r>
            <a:endParaRPr lang="el-GR" dirty="0"/>
          </a:p>
          <a:p>
            <a:r>
              <a:rPr lang="el-GR" dirty="0"/>
              <a:t>Φυσιολογικά τα επίπεδα αυξητικής στους ενήλικες ανθρώπους είναι κάτω από 3 </a:t>
            </a:r>
            <a:r>
              <a:rPr lang="en-US" dirty="0" smtClean="0"/>
              <a:t>n</a:t>
            </a:r>
            <a:r>
              <a:rPr lang="el-GR" dirty="0" smtClean="0"/>
              <a:t>g/ml </a:t>
            </a:r>
            <a:r>
              <a:rPr lang="el-GR" dirty="0"/>
              <a:t>και αυτή η μέτρηση περιλαμβάνει συνήθως το πλέον σημαντικό μόριο της αυξητικής ορμόνης, αυτό που υπάρχει κατά 75% και κυκλοφορεί στο αίμα.</a:t>
            </a:r>
          </a:p>
          <a:p>
            <a:r>
              <a:rPr lang="el-GR" dirty="0"/>
              <a:t>Ο υποδοχέας της αυξητικής φαίνεται ότι είναι μια </a:t>
            </a:r>
            <a:r>
              <a:rPr lang="el-GR" dirty="0" smtClean="0"/>
              <a:t>πρωτεΐνη </a:t>
            </a:r>
            <a:r>
              <a:rPr lang="el-GR" dirty="0"/>
              <a:t>από 620 αμινοξέα και έχει μία εξωτερική, μεγάλη δομή και μία δομή κάτω από την κυτταρική </a:t>
            </a:r>
            <a:r>
              <a:rPr lang="el-GR" dirty="0" smtClean="0"/>
              <a:t>μεμβράνη.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148932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5/6</a:t>
            </a:r>
            <a:endParaRPr lang="el-GR" dirty="0"/>
          </a:p>
        </p:txBody>
      </p:sp>
      <p:sp>
        <p:nvSpPr>
          <p:cNvPr id="3" name="Θέση περιεχομένου 2"/>
          <p:cNvSpPr>
            <a:spLocks noGrp="1"/>
          </p:cNvSpPr>
          <p:nvPr>
            <p:ph idx="1"/>
          </p:nvPr>
        </p:nvSpPr>
        <p:spPr/>
        <p:txBody>
          <a:bodyPr/>
          <a:lstStyle/>
          <a:p>
            <a:r>
              <a:rPr lang="el-GR" b="1" dirty="0"/>
              <a:t>Φαίνεται ότι ανήκει σε μία ομάδα υποδοχέων που ανήκουν μόρια που καλούνται κυτοκίνες και θα μπορούσαμε να πούμε ότι ανήκει στην υπερ­οικογένεια των κυτοκινών. </a:t>
            </a:r>
          </a:p>
          <a:p>
            <a:r>
              <a:rPr lang="el-GR" dirty="0"/>
              <a:t>Αυτή η οικογένεια περιλαμβάνει και τον υποδοχέα της προλακτίνης. </a:t>
            </a:r>
          </a:p>
          <a:p>
            <a:r>
              <a:rPr lang="el-GR" dirty="0"/>
              <a:t>Ο υποδοχέας της αυξητικής ορμόνης δεσμεύει την αυξητική ορμόνη σ' όλους τους ιστούς.	</a:t>
            </a:r>
          </a:p>
          <a:p>
            <a:r>
              <a:rPr lang="el-GR" dirty="0"/>
              <a:t>Η αυξητική ορμόνη φαίνεται </a:t>
            </a:r>
            <a:r>
              <a:rPr lang="el-GR" b="1" dirty="0"/>
              <a:t>να έχει 2 δεσμευτικές θέσεις </a:t>
            </a:r>
            <a:r>
              <a:rPr lang="el-GR" dirty="0"/>
              <a:t>για τον υποδοχέα και πως κάθε μόριο αυξητικής δεσμεύεται από 2 μόρια υποδοχέως.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419227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Αυξητική ορμόνη (</a:t>
            </a:r>
            <a:r>
              <a:rPr lang="en-US" dirty="0"/>
              <a:t>GH) </a:t>
            </a:r>
            <a:r>
              <a:rPr lang="el-GR" sz="3200" b="0" dirty="0" smtClean="0"/>
              <a:t>6/6</a:t>
            </a:r>
            <a:endParaRPr lang="el-GR" dirty="0"/>
          </a:p>
        </p:txBody>
      </p:sp>
      <p:sp>
        <p:nvSpPr>
          <p:cNvPr id="3" name="Θέση περιεχομένου 2"/>
          <p:cNvSpPr>
            <a:spLocks noGrp="1"/>
          </p:cNvSpPr>
          <p:nvPr>
            <p:ph idx="1"/>
          </p:nvPr>
        </p:nvSpPr>
        <p:spPr/>
        <p:txBody>
          <a:bodyPr/>
          <a:lstStyle/>
          <a:p>
            <a:r>
              <a:rPr lang="el-GR" b="1" dirty="0"/>
              <a:t>Στην ουσία μας ενδιαφέρουν και ορισμένα μόρια που χρησιμεύουν για την δράση της αυξητικής. </a:t>
            </a:r>
          </a:p>
          <a:p>
            <a:r>
              <a:rPr lang="el-GR" b="1" dirty="0"/>
              <a:t>Το μόριο το πρώτο καλείται IGF1 και το δεύτερο IGF2. </a:t>
            </a:r>
            <a:r>
              <a:rPr lang="el-GR" dirty="0"/>
              <a:t>Μεταφράζονται </a:t>
            </a:r>
            <a:r>
              <a:rPr lang="el-GR" b="1" dirty="0"/>
              <a:t>σαν insulin growth factor ή η παλιά τους ονομασία ήταν σωματομεδίνες.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3387559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Παραγωγή και δράση της αυξητικής-Δράση του </a:t>
            </a:r>
            <a:r>
              <a:rPr lang="en-US" dirty="0" smtClean="0"/>
              <a:t>IGF-1</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pic>
        <p:nvPicPr>
          <p:cNvPr id="5" name="Picture 4" descr="File:Endocrine growth regulation.sv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699792" y="1390891"/>
            <a:ext cx="3563888" cy="436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a:xfrm>
            <a:off x="3184605" y="5960659"/>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Endocrine growth regulation</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5"/>
              </a:rPr>
              <a:t>Mikael </a:t>
            </a:r>
            <a:r>
              <a:rPr lang="en-US" sz="1200" dirty="0" smtClean="0">
                <a:solidFill>
                  <a:prstClr val="black">
                    <a:lumMod val="75000"/>
                    <a:lumOff val="25000"/>
                  </a:prstClr>
                </a:solidFill>
                <a:latin typeface="Calibri"/>
                <a:hlinkClick r:id="rId5"/>
              </a:rPr>
              <a:t>Häggström</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Tree>
    <p:extLst>
      <p:ext uri="{BB962C8B-B14F-4D97-AF65-F5344CB8AC3E}">
        <p14:creationId xmlns:p14="http://schemas.microsoft.com/office/powerpoint/2010/main" val="938831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Δράση της </a:t>
            </a:r>
            <a:r>
              <a:rPr lang="en-US" dirty="0" smtClean="0"/>
              <a:t>GH</a:t>
            </a:r>
            <a:r>
              <a:rPr lang="el-GR" dirty="0" smtClean="0"/>
              <a:t> </a:t>
            </a:r>
            <a:r>
              <a:rPr lang="el-GR" sz="3200" b="0" dirty="0" smtClean="0"/>
              <a:t>1/8</a:t>
            </a:r>
            <a:r>
              <a:rPr lang="en-US" sz="3200" b="0" dirty="0" smtClean="0"/>
              <a:t> </a:t>
            </a:r>
            <a:endParaRPr lang="el-GR" sz="3200" b="0" dirty="0"/>
          </a:p>
        </p:txBody>
      </p:sp>
      <p:sp>
        <p:nvSpPr>
          <p:cNvPr id="3" name="Θέση περιεχομένου 2"/>
          <p:cNvSpPr>
            <a:spLocks noGrp="1"/>
          </p:cNvSpPr>
          <p:nvPr>
            <p:ph idx="1"/>
          </p:nvPr>
        </p:nvSpPr>
        <p:spPr>
          <a:xfrm>
            <a:off x="457200" y="1196752"/>
            <a:ext cx="8363272" cy="5256584"/>
          </a:xfrm>
        </p:spPr>
        <p:txBody>
          <a:bodyPr>
            <a:normAutofit fontScale="92500" lnSpcReduction="10000"/>
          </a:bodyPr>
          <a:lstStyle/>
          <a:p>
            <a:r>
              <a:rPr lang="el-GR" dirty="0"/>
              <a:t>Η αυξητική ορμόνη χρησιμεύει για την ανάπτυξη του σώματος, τόσο των ζώων όσο και των ανθρώπων. </a:t>
            </a:r>
          </a:p>
          <a:p>
            <a:r>
              <a:rPr lang="el-GR" dirty="0"/>
              <a:t>Έχει παρατηρηθεί ότι όταν γίνει </a:t>
            </a:r>
            <a:r>
              <a:rPr lang="el-GR" dirty="0" smtClean="0"/>
              <a:t>υποφυσεκτομή</a:t>
            </a:r>
            <a:r>
              <a:rPr lang="en-US" dirty="0" smtClean="0"/>
              <a:t>, </a:t>
            </a:r>
            <a:r>
              <a:rPr lang="el-GR" dirty="0" smtClean="0"/>
              <a:t>η </a:t>
            </a:r>
            <a:r>
              <a:rPr lang="el-GR" dirty="0"/>
              <a:t>ανάπτυξη στα ζώα και στους ανθρώπους σταματά. Όμως εάν έχουμε ένα ζώο που έχει υποστεί υποφυσεκτομή και του δώσουμε εξωγενή αυξητική ορμόνη, η ανάπτυξη </a:t>
            </a:r>
            <a:r>
              <a:rPr lang="el-GR" dirty="0" smtClean="0"/>
              <a:t>συνεχίζεται.</a:t>
            </a:r>
            <a:endParaRPr lang="el-GR" dirty="0"/>
          </a:p>
          <a:p>
            <a:r>
              <a:rPr lang="el-GR" dirty="0"/>
              <a:t>Η χορήγηση γενικά της αυξητικής ορμόνης φαίνεται ότι διεγείρει την χονδρογένεση και το πλάτος των επιφυσιακών πλακών, τοποθετώντας περισσότερο στρώμα στο τέλος των μακρών οστών. Έτσι σιγά-σιγά το ύψος αυξάνεται. </a:t>
            </a:r>
          </a:p>
          <a:p>
            <a:r>
              <a:rPr lang="el-GR" dirty="0"/>
              <a:t>Όταν οι επιφύσεις των ανθρώπων και ζώων κλείνουν η κατά μήκος αύξηση δεν είναι πλέον δυνατή και η δράση της αυξητικής ορμόνης δεν χρειάζεται να συνεχιστεί.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589704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2/8</a:t>
            </a:r>
            <a:r>
              <a:rPr lang="en-US" sz="3200" b="0" dirty="0" smtClean="0"/>
              <a:t> </a:t>
            </a:r>
            <a:endParaRPr lang="el-GR" dirty="0"/>
          </a:p>
        </p:txBody>
      </p:sp>
      <p:sp>
        <p:nvSpPr>
          <p:cNvPr id="3" name="Θέση περιεχομένου 2"/>
          <p:cNvSpPr>
            <a:spLocks noGrp="1"/>
          </p:cNvSpPr>
          <p:nvPr>
            <p:ph idx="1"/>
          </p:nvPr>
        </p:nvSpPr>
        <p:spPr/>
        <p:txBody>
          <a:bodyPr>
            <a:normAutofit/>
          </a:bodyPr>
          <a:lstStyle/>
          <a:p>
            <a:r>
              <a:rPr lang="el-GR" sz="2200" dirty="0"/>
              <a:t>Αν η δράση της αυξητικής ορμόνης συνεχιστεί να ασκείται όπως ασκείτο στα νεαρά ζώα ή στους νεαρούς ανθρώπους τότε η αύξηση τόσο των οστών όσο και των μαλακών ιστών οδηγεί σε παραμορφώσεις, τέτοιες σαν εκείνες που συναντούμε σε νόσους της αυξητικής ορμόνης όπως είναι η μεγαλακρία</a:t>
            </a:r>
            <a:r>
              <a:rPr lang="el-GR" sz="2200" dirty="0" smtClean="0"/>
              <a:t>.</a:t>
            </a:r>
            <a:endParaRPr lang="el-GR" sz="2200" dirty="0"/>
          </a:p>
          <a:p>
            <a:r>
              <a:rPr lang="el-GR" sz="2200" dirty="0"/>
              <a:t>Εκτός όμως από την επίδρασή της στην αύξηση του σώματος, φαίνεται πως η αυξητική ορμόνη έχει και άλλες δραστηριότητες. </a:t>
            </a:r>
          </a:p>
          <a:p>
            <a:r>
              <a:rPr lang="el-GR" sz="2200" dirty="0"/>
              <a:t>Εν πρώτοις είναι μία </a:t>
            </a:r>
            <a:r>
              <a:rPr lang="el-GR" sz="2200" b="1" dirty="0"/>
              <a:t>αναβολική</a:t>
            </a:r>
            <a:r>
              <a:rPr lang="el-GR" sz="2200" dirty="0"/>
              <a:t> </a:t>
            </a:r>
            <a:r>
              <a:rPr lang="el-GR" sz="2200" dirty="0" smtClean="0"/>
              <a:t>πρωτεΐνη, </a:t>
            </a:r>
            <a:r>
              <a:rPr lang="el-GR" sz="2200" dirty="0"/>
              <a:t>δηλαδή προκαλεί </a:t>
            </a:r>
            <a:r>
              <a:rPr lang="el-GR" sz="2200" b="1" dirty="0"/>
              <a:t>θετικό ισοζύγιο </a:t>
            </a:r>
            <a:r>
              <a:rPr lang="el-GR" sz="2200" dirty="0"/>
              <a:t>αζώτου. Επίσης </a:t>
            </a:r>
            <a:r>
              <a:rPr lang="el-GR" sz="2200" b="1" dirty="0"/>
              <a:t>θετικό ισοζύγιο φωσφόρου </a:t>
            </a:r>
            <a:r>
              <a:rPr lang="el-GR" sz="2200" dirty="0"/>
              <a:t>καθώς αυξάνει τα επίπεδα πλάσματος του φωσφόρου. </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169873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3/8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Επίσης ελαττώνει τα επίπεδα πλάσματος της ουρίας καθώς και των </a:t>
            </a:r>
            <a:r>
              <a:rPr lang="el-GR" b="1" dirty="0"/>
              <a:t>αμινοξέων. </a:t>
            </a:r>
            <a:r>
              <a:rPr lang="el-GR" dirty="0"/>
              <a:t>Αυξάνει δε τα επίπεδα απέκκρισης της υδροξυπρολίνης και με αυτόν τον τρόπο φαίνεται ότι προκαλεί </a:t>
            </a:r>
            <a:r>
              <a:rPr lang="el-GR" b="1" dirty="0"/>
              <a:t>καταβολισμό του κολλαγόνου. Αυξάνει την απορρόφηση του ασβεστίου από το λεπτό έντερο καθώς και ελαττώνει την απέκκριση του νατρίου και του καλίου από τον οργανισμό.</a:t>
            </a:r>
          </a:p>
          <a:p>
            <a:r>
              <a:rPr lang="el-GR" dirty="0"/>
              <a:t>Εκτός από την επίδραση της στους ηλεκτρολύτες και στα αμινοξέα φαίνεται ότι έχει επίδραση στον μεταβολισμό των λιπών και των υδατανθράκων.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3269195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Υπόφυση και επίφυση</a:t>
            </a:r>
            <a:endParaRPr lang="el-GR" dirty="0"/>
          </a:p>
        </p:txBody>
      </p:sp>
      <p:pic>
        <p:nvPicPr>
          <p:cNvPr id="5" name="Picture 4" descr="File:Illu pituitary pineal glan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624955" y="1700808"/>
            <a:ext cx="5894091" cy="3816424"/>
          </a:xfrm>
          <a:prstGeom prst="rect">
            <a:avLst/>
          </a:prstGeom>
          <a:noFill/>
        </p:spPr>
      </p:pic>
      <p:sp>
        <p:nvSpPr>
          <p:cNvPr id="6" name="Rectangle 7"/>
          <p:cNvSpPr/>
          <p:nvPr/>
        </p:nvSpPr>
        <p:spPr>
          <a:xfrm>
            <a:off x="3183688" y="5949280"/>
            <a:ext cx="3061320" cy="461665"/>
          </a:xfrm>
          <a:prstGeom prst="rect">
            <a:avLst/>
          </a:prstGeom>
        </p:spPr>
        <p:txBody>
          <a:bodyPr wrap="square">
            <a:spAutoFit/>
          </a:bodyPr>
          <a:lstStyle/>
          <a:p>
            <a:pPr algn="ctr"/>
            <a:r>
              <a:rPr lang="en-US" sz="1200" dirty="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Illu pituitary pineal glands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Fuelbottle</a:t>
            </a:r>
            <a:r>
              <a:rPr lang="el-GR"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712822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4/8</a:t>
            </a:r>
            <a:r>
              <a:rPr lang="en-US" sz="3200" b="0" dirty="0" smtClean="0"/>
              <a:t> </a:t>
            </a:r>
            <a:endParaRPr lang="el-GR" dirty="0"/>
          </a:p>
        </p:txBody>
      </p:sp>
      <p:sp>
        <p:nvSpPr>
          <p:cNvPr id="3" name="Θέση περιεχομένου 2"/>
          <p:cNvSpPr>
            <a:spLocks noGrp="1"/>
          </p:cNvSpPr>
          <p:nvPr>
            <p:ph idx="1"/>
          </p:nvPr>
        </p:nvSpPr>
        <p:spPr>
          <a:xfrm>
            <a:off x="457200" y="1196752"/>
            <a:ext cx="8507288" cy="5472608"/>
          </a:xfrm>
        </p:spPr>
        <p:txBody>
          <a:bodyPr>
            <a:normAutofit lnSpcReduction="10000"/>
          </a:bodyPr>
          <a:lstStyle/>
          <a:p>
            <a:r>
              <a:rPr lang="el-GR" sz="2200" dirty="0"/>
              <a:t>Η </a:t>
            </a:r>
            <a:r>
              <a:rPr lang="el-GR" sz="2200" b="1" dirty="0"/>
              <a:t>αυξητική ορμόνη είναι διαβητογόνος και κετογόνος: </a:t>
            </a:r>
          </a:p>
          <a:p>
            <a:pPr marL="625475" lvl="1" indent="-357188"/>
            <a:r>
              <a:rPr lang="el-GR" dirty="0" smtClean="0"/>
              <a:t>Αυξάνει </a:t>
            </a:r>
            <a:r>
              <a:rPr lang="el-GR" dirty="0"/>
              <a:t>την απόδοση γλυκόζης από το ήπαρ και έχει αντίθετη δράση από εκείνη της ινσουλίνης τόσο στους μύες όσο και σε άλλους ιστούς. Παρεμποδίζει την πρόσληψη γλυκόζης από τα κύτταρα, επιβραδύνει τον μεταβολισμό της γλυκόζης ενδοκυτταρικά και διεγείρει την γλυκογονόλυση, ευνοεί την λιπόλυση και αναστέλλει την λιπογένεση. Με αυτόν τον τρόπο αυξάνει τα ελεύθερα λιπαρά οξέα στο πλάσμα. </a:t>
            </a:r>
          </a:p>
          <a:p>
            <a:pPr marL="625475" lvl="1" indent="-357188"/>
            <a:r>
              <a:rPr lang="el-GR" dirty="0"/>
              <a:t>Όσον αφορά στα λευκώματα η δράση της αυξητικής ορμόνης είναι θετική με την έννοια ότι, αυξάνει την είσοδο των αμινοξέων στα κύτταρα, αναστέλλει τον καταβολισμό των λευκωμάτων, διεγείρει την σύνθεση και λειτουργία του RNA και προκαλεί διέγερση των </a:t>
            </a:r>
            <a:r>
              <a:rPr lang="el-GR" dirty="0" smtClean="0"/>
              <a:t>ριβοσωμάτων</a:t>
            </a:r>
            <a:r>
              <a:rPr lang="el-GR" dirty="0"/>
              <a:t>. Στην ουσία δηλαδή οδηγεί σε πρωτεϊνοσύνθεση και άρα είναι</a:t>
            </a:r>
            <a:r>
              <a:rPr lang="el-GR" b="1" dirty="0"/>
              <a:t> </a:t>
            </a:r>
            <a:r>
              <a:rPr lang="el-GR" b="1" dirty="0">
                <a:solidFill>
                  <a:srgbClr val="004A82"/>
                </a:solidFill>
              </a:rPr>
              <a:t>αναβολική</a:t>
            </a:r>
            <a:r>
              <a:rPr lang="el-GR" b="1" dirty="0" smtClean="0">
                <a:solidFill>
                  <a:srgbClr val="004A82"/>
                </a:solidFill>
              </a:rPr>
              <a:t>.</a:t>
            </a:r>
            <a:endParaRPr lang="el-GR"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761156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5/8</a:t>
            </a:r>
            <a:r>
              <a:rPr lang="en-US" sz="3200" b="0" dirty="0" smtClean="0"/>
              <a:t> </a:t>
            </a:r>
            <a:endParaRPr lang="el-GR" dirty="0"/>
          </a:p>
        </p:txBody>
      </p:sp>
      <p:sp>
        <p:nvSpPr>
          <p:cNvPr id="3" name="Θέση περιεχομένου 2"/>
          <p:cNvSpPr>
            <a:spLocks noGrp="1"/>
          </p:cNvSpPr>
          <p:nvPr>
            <p:ph idx="1"/>
          </p:nvPr>
        </p:nvSpPr>
        <p:spPr>
          <a:xfrm>
            <a:off x="457200" y="1196752"/>
            <a:ext cx="8435280" cy="5256584"/>
          </a:xfrm>
        </p:spPr>
        <p:txBody>
          <a:bodyPr>
            <a:noAutofit/>
          </a:bodyPr>
          <a:lstStyle/>
          <a:p>
            <a:r>
              <a:rPr lang="el-GR" sz="2200" dirty="0"/>
              <a:t>Η αυξητική ορμόνη </a:t>
            </a:r>
            <a:r>
              <a:rPr lang="el-GR" sz="2200" b="1" dirty="0"/>
              <a:t>όσον αφορά την αύξηση του σώματος, τον χόνδρινο ιστό καθώς και τον μεταβολισμό των πρωτεϊνών, φαίνεται ότι δεν ασκεί μόνη της, την δράση της αλλά στηρίζεται </a:t>
            </a:r>
            <a:r>
              <a:rPr lang="el-GR" sz="2200" b="1" dirty="0">
                <a:solidFill>
                  <a:srgbClr val="004A82"/>
                </a:solidFill>
              </a:rPr>
              <a:t>στην δράση ορισμένων ουσιών, οι οποίες πρώτα εκλήθησαν σωματομεδίνες και σήμερα καλούνται insulin growth factors (lGFs). </a:t>
            </a:r>
          </a:p>
          <a:p>
            <a:r>
              <a:rPr lang="el-GR" sz="2200" dirty="0"/>
              <a:t>Οι σωματομεδίνες οι οποίες είναι πολυπεπτιδιακοί αυξητικοί παράγοντες και των οποίων το μόριο μοιάζει με το μόριο της ινσουλίνης, εκκρίνονται από το ήπαρ και άλλους  ιστούς σαν απάντηση στην διέγερση από την αυξητική ορμόνη. </a:t>
            </a:r>
          </a:p>
          <a:p>
            <a:r>
              <a:rPr lang="el-GR" sz="2200" b="1" dirty="0"/>
              <a:t>Αρχικά oι lGFs ονομάστηκαν παράγοντες θειοποίησης γιατί φαίνεται ότι ένωναν θειϊκά άτομα εντός του χόνδρου αργότερα επειδή φάνηκε ότι διεγείρουν την σύνθεση του κολλαγόνου ονομάστηκαν σωματομεδίνες. </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800776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6/8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Με τον καιρό παρατηρήθηκε ότι υπάρχει μεγάλη ποικιλία στον οργανισμό σωματομεδινών και ότι αυτές οι ουσίες είναι μέλη μιας μεγάλης οικογένειας μορίων, </a:t>
            </a:r>
            <a:r>
              <a:rPr lang="el-GR" b="1" dirty="0"/>
              <a:t>τα οποία είναι αυξητικοί παράγοντες και επηρεάζουν πολλούς ιστούς και όργανα. </a:t>
            </a:r>
            <a:r>
              <a:rPr lang="el-GR" dirty="0"/>
              <a:t>Αυτά που μας ενδιαφέρουν, όσον αφορά την λειτουργία της αυξητικής ορμόνης είναι </a:t>
            </a:r>
            <a:r>
              <a:rPr lang="el-GR" b="1" dirty="0"/>
              <a:t>το πρώτο μόριο </a:t>
            </a:r>
            <a:r>
              <a:rPr lang="el-GR" b="1" dirty="0" smtClean="0"/>
              <a:t>που </a:t>
            </a:r>
            <a:r>
              <a:rPr lang="el-GR" b="1" dirty="0"/>
              <a:t>καλείται IGF1 ή σωματομεδίνη C και το δεύτερο μόριο, που καλείται IGF2. </a:t>
            </a:r>
          </a:p>
          <a:p>
            <a:r>
              <a:rPr lang="el-GR" b="1" dirty="0"/>
              <a:t>Και τα δύο μόρια χημικά μοιάζουν με τη ινσουλίνη </a:t>
            </a:r>
            <a:r>
              <a:rPr lang="el-GR" dirty="0"/>
              <a:t>αλλά έχουν μερικές διαφορές όσον αφορά μερικά αμινοξέα.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640377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7/8</a:t>
            </a:r>
            <a:r>
              <a:rPr lang="en-US" sz="3200" b="0" dirty="0" smtClean="0"/>
              <a:t> </a:t>
            </a:r>
            <a:endParaRPr lang="el-GR" dirty="0"/>
          </a:p>
        </p:txBody>
      </p:sp>
      <p:sp>
        <p:nvSpPr>
          <p:cNvPr id="3" name="Θέση περιεχομένου 2"/>
          <p:cNvSpPr>
            <a:spLocks noGrp="1"/>
          </p:cNvSpPr>
          <p:nvPr>
            <p:ph idx="1"/>
          </p:nvPr>
        </p:nvSpPr>
        <p:spPr/>
        <p:txBody>
          <a:bodyPr/>
          <a:lstStyle/>
          <a:p>
            <a:r>
              <a:rPr lang="el-GR" dirty="0"/>
              <a:t>Τόσο ο IGF1, όσο και ο IGF2 δεν κυκλοφορούν ελεύθεροι στο πλάσμα αλλά συνδέονται με διάφορες </a:t>
            </a:r>
            <a:r>
              <a:rPr lang="el-GR" dirty="0" smtClean="0"/>
              <a:t>πρωτεΐνες. </a:t>
            </a:r>
            <a:endParaRPr lang="el-GR" dirty="0"/>
          </a:p>
          <a:p>
            <a:r>
              <a:rPr lang="el-GR" dirty="0"/>
              <a:t>Ο IGF1 διεγείρεται από την αυξητική ορμόνη και διεγείρει την κατά μήκος αύξηση του σώματος εκτός εμβρυϊκής ζωής αλλά φαίνεται ότι ο IGF2 δεν διεγείρεται τόσο από την αυξητική ορμόνη και παίζει ρόλο κυρίως πριν από την γέννηση στην εμβρυϊκή ζωή. </a:t>
            </a:r>
          </a:p>
          <a:p>
            <a:r>
              <a:rPr lang="el-GR" dirty="0"/>
              <a:t>Ουσίες όπως τα γλυκοκορτικοειδή και τα οιστρογόνα φαίνεται πως ελαττώνουν την δραστηριότητα των παραγόντων IGF και ελαττώνουν επίσης και την παραγωγή τους.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165021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Δράση της </a:t>
            </a:r>
            <a:r>
              <a:rPr lang="en-US" dirty="0"/>
              <a:t>GH</a:t>
            </a:r>
            <a:r>
              <a:rPr lang="el-GR" dirty="0"/>
              <a:t> </a:t>
            </a:r>
            <a:r>
              <a:rPr lang="el-GR" sz="3200" b="0" dirty="0" smtClean="0"/>
              <a:t>8/8</a:t>
            </a:r>
            <a:r>
              <a:rPr lang="en-US" sz="3200" b="0" dirty="0" smtClean="0"/>
              <a:t> </a:t>
            </a:r>
            <a:endParaRPr lang="el-GR" dirty="0"/>
          </a:p>
        </p:txBody>
      </p:sp>
      <p:sp>
        <p:nvSpPr>
          <p:cNvPr id="3" name="Θέση περιεχομένου 2"/>
          <p:cNvSpPr>
            <a:spLocks noGrp="1"/>
          </p:cNvSpPr>
          <p:nvPr>
            <p:ph idx="1"/>
          </p:nvPr>
        </p:nvSpPr>
        <p:spPr>
          <a:xfrm>
            <a:off x="457200" y="1196752"/>
            <a:ext cx="8363272" cy="5400600"/>
          </a:xfrm>
        </p:spPr>
        <p:txBody>
          <a:bodyPr>
            <a:normAutofit fontScale="92500"/>
          </a:bodyPr>
          <a:lstStyle/>
          <a:p>
            <a:r>
              <a:rPr lang="el-GR" b="1" dirty="0"/>
              <a:t>Ειδικά ο IGF1 καλείται </a:t>
            </a:r>
            <a:r>
              <a:rPr lang="el-GR" b="1" dirty="0"/>
              <a:t>σωματομεδίνη</a:t>
            </a:r>
            <a:r>
              <a:rPr lang="el-GR" b="1" dirty="0"/>
              <a:t> </a:t>
            </a:r>
            <a:r>
              <a:rPr lang="el-GR" dirty="0"/>
              <a:t>C αποτελείται από 70 αμινοξέα, παράγεται στο ήπαρ και σε άλλους ιστούς, η έκκρισή του διεγείρεται και ρυθμίζεται τόσο από την αυξητική GH, όσο και από το κατά πόσο η διατροφή είναι καλή ή όχι, κυκλοφορεί στο αίμα, στην τάξη των ng/ml και δεσμεύεται με </a:t>
            </a:r>
            <a:r>
              <a:rPr lang="el-GR" dirty="0" smtClean="0"/>
              <a:t>πρωτεΐνες </a:t>
            </a:r>
            <a:r>
              <a:rPr lang="el-GR" dirty="0"/>
              <a:t>του πλάσματος και δεν κυκλοφορεί ευρύτατα ελεύθερος. Δρα απάνω στον σκελετό και στους χόνδρους. Προάγει την αύξηση. </a:t>
            </a:r>
          </a:p>
          <a:p>
            <a:r>
              <a:rPr lang="el-GR" b="1" dirty="0"/>
              <a:t>Όσον αφορά στον IGF2, </a:t>
            </a:r>
            <a:r>
              <a:rPr lang="el-GR" dirty="0"/>
              <a:t>αποτελείται από 67 αμινοξέα, προέρχεται από διάφορους ιστούς, δεν γνωρίζουμε αν ρυθμίζεται ακριβώς από την αυξητική, κυκλοφορεί στο αίμα στην τάξη των ng/ml, δεσμεύεται με τις δεσμευτικές </a:t>
            </a:r>
            <a:r>
              <a:rPr lang="el-GR" dirty="0" smtClean="0"/>
              <a:t>πρωτεΐνες </a:t>
            </a:r>
            <a:r>
              <a:rPr lang="el-GR" dirty="0"/>
              <a:t>στο αίμα και δεν κυκλοφορεί ελεύθερος και φαίνεται ότι παίζει ρόλο όσον αφορά την ανάπτυξη του εμβρύου στην εμβρυϊκή ζωή.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863688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Φυσιολογική ρύθμιση της αυξητικής ορμόνης </a:t>
            </a:r>
            <a:r>
              <a:rPr lang="el-GR" sz="3600" b="0" dirty="0" smtClean="0"/>
              <a:t>1/</a:t>
            </a:r>
            <a:r>
              <a:rPr lang="en-US" sz="3600" b="0" dirty="0" smtClean="0"/>
              <a:t>4</a:t>
            </a:r>
            <a:endParaRPr lang="el-GR" sz="3600" b="0" dirty="0"/>
          </a:p>
        </p:txBody>
      </p:sp>
      <p:sp>
        <p:nvSpPr>
          <p:cNvPr id="3" name="Θέση περιεχομένου 2"/>
          <p:cNvSpPr>
            <a:spLocks noGrp="1"/>
          </p:cNvSpPr>
          <p:nvPr>
            <p:ph idx="1"/>
          </p:nvPr>
        </p:nvSpPr>
        <p:spPr/>
        <p:txBody>
          <a:bodyPr>
            <a:normAutofit lnSpcReduction="10000"/>
          </a:bodyPr>
          <a:lstStyle/>
          <a:p>
            <a:r>
              <a:rPr lang="el-GR" b="1" dirty="0"/>
              <a:t>Ο υποθάλαμος </a:t>
            </a:r>
            <a:r>
              <a:rPr lang="el-GR" dirty="0"/>
              <a:t>εκκρίνει δύο ουσίες σχετικές με την ρύθμιση της αυξητικής ορμόνης. Η μία καλείται </a:t>
            </a:r>
            <a:r>
              <a:rPr lang="el-GR" b="1" dirty="0"/>
              <a:t>GHRH </a:t>
            </a:r>
            <a:r>
              <a:rPr lang="el-GR" b="1" dirty="0" smtClean="0"/>
              <a:t>(ή </a:t>
            </a:r>
            <a:r>
              <a:rPr lang="el-GR" b="1" dirty="0"/>
              <a:t>growth hormone releasing </a:t>
            </a:r>
            <a:r>
              <a:rPr lang="el-GR" b="1" dirty="0" smtClean="0"/>
              <a:t>hormone)</a:t>
            </a:r>
            <a:r>
              <a:rPr lang="el-GR" dirty="0" smtClean="0"/>
              <a:t> </a:t>
            </a:r>
            <a:r>
              <a:rPr lang="el-GR" dirty="0"/>
              <a:t>και η άλλη ουσία καλείται </a:t>
            </a:r>
            <a:r>
              <a:rPr lang="el-GR" b="1" dirty="0"/>
              <a:t>σωματοστατίνη ή SRIH (somatotropin </a:t>
            </a:r>
            <a:r>
              <a:rPr lang="el-GR" b="1" dirty="0" smtClean="0"/>
              <a:t>releas</a:t>
            </a:r>
            <a:r>
              <a:rPr lang="en-US" b="1" dirty="0" smtClean="0"/>
              <a:t>e</a:t>
            </a:r>
            <a:r>
              <a:rPr lang="el-GR" b="1" dirty="0" smtClean="0"/>
              <a:t> </a:t>
            </a:r>
            <a:r>
              <a:rPr lang="el-GR" b="1" dirty="0"/>
              <a:t>inhibiting hormone). </a:t>
            </a:r>
          </a:p>
          <a:p>
            <a:r>
              <a:rPr lang="el-GR" dirty="0"/>
              <a:t>Τόσο στα παιδιά όσο και στους </a:t>
            </a:r>
            <a:r>
              <a:rPr lang="el-GR" dirty="0" smtClean="0"/>
              <a:t>ενήλικες</a:t>
            </a:r>
            <a:r>
              <a:rPr lang="en-US" dirty="0" smtClean="0"/>
              <a:t>, </a:t>
            </a:r>
            <a:r>
              <a:rPr lang="el-GR" dirty="0" smtClean="0"/>
              <a:t>η </a:t>
            </a:r>
            <a:r>
              <a:rPr lang="el-GR" dirty="0"/>
              <a:t>αυξητική δεν εκκρίνεται σταθερά αλλά </a:t>
            </a:r>
            <a:r>
              <a:rPr lang="el-GR" b="1" dirty="0"/>
              <a:t>κατά ώσεις. </a:t>
            </a:r>
          </a:p>
          <a:p>
            <a:r>
              <a:rPr lang="el-GR" dirty="0"/>
              <a:t>Φαίνεται ότι η έκκρισή της είναι επεισοδιακή και ακολουθεί την επίσης </a:t>
            </a:r>
            <a:r>
              <a:rPr lang="el-GR" b="1" dirty="0"/>
              <a:t>επεισοδιακή έκκριση του GHRH. </a:t>
            </a:r>
          </a:p>
          <a:p>
            <a:r>
              <a:rPr lang="el-GR" dirty="0"/>
              <a:t>Φαίνεται ότι η έκκριση της </a:t>
            </a:r>
            <a:r>
              <a:rPr lang="el-GR" b="1" dirty="0"/>
              <a:t>σωματοστατίνης</a:t>
            </a:r>
            <a:r>
              <a:rPr lang="el-GR" dirty="0"/>
              <a:t> δεν είναι τόσο επεισοδιακή όσο του GHRH αλλά </a:t>
            </a:r>
            <a:r>
              <a:rPr lang="el-GR" b="1" dirty="0"/>
              <a:t>είναι περισσότερο τονική. </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4273465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2/</a:t>
            </a:r>
            <a:r>
              <a:rPr lang="en-US" sz="3600" b="0" dirty="0" smtClean="0"/>
              <a:t>4</a:t>
            </a:r>
            <a:endParaRPr lang="el-GR" dirty="0"/>
          </a:p>
        </p:txBody>
      </p:sp>
      <p:sp>
        <p:nvSpPr>
          <p:cNvPr id="3" name="Θέση περιεχομένου 2"/>
          <p:cNvSpPr>
            <a:spLocks noGrp="1"/>
          </p:cNvSpPr>
          <p:nvPr>
            <p:ph idx="1"/>
          </p:nvPr>
        </p:nvSpPr>
        <p:spPr/>
        <p:txBody>
          <a:bodyPr/>
          <a:lstStyle/>
          <a:p>
            <a:r>
              <a:rPr lang="el-GR" dirty="0"/>
              <a:t>Επομένως μπορούμε να πούμε ότι ο υποθάλαμος από όπου εκκρίνεται ο GHRH ρυθμίζει την έκκριση της GH και με την σειρά της η GH ρυθμίζει την έκκριση από το πλάσμα του IGF1 τουλάχιστον στους ενήλικες. </a:t>
            </a:r>
          </a:p>
          <a:p>
            <a:r>
              <a:rPr lang="el-GR" dirty="0"/>
              <a:t>Επομένως </a:t>
            </a:r>
            <a:r>
              <a:rPr lang="el-GR" b="1" dirty="0"/>
              <a:t>θετικό feedback κάνει ο GHRH στην GH και η GH στον IGF1. Αρνητικό feedback κάνει ο IGF1 στην GH και προφανώς στον GHRH.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1910434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3/</a:t>
            </a:r>
            <a:r>
              <a:rPr lang="en-US" sz="3600" b="0" dirty="0" smtClean="0"/>
              <a:t>4</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lgn="ctr">
              <a:buNone/>
            </a:pPr>
            <a:r>
              <a:rPr lang="el-GR" b="1" dirty="0"/>
              <a:t>Άλλα ερεθίσματα που αυξάνουν την έκκριση της αυξητικής.</a:t>
            </a:r>
          </a:p>
          <a:p>
            <a:pPr marL="457200" indent="-457200">
              <a:buFont typeface="+mj-lt"/>
              <a:buAutoNum type="arabicPeriod"/>
            </a:pPr>
            <a:r>
              <a:rPr lang="el-GR" dirty="0" smtClean="0"/>
              <a:t>Έλλειψη </a:t>
            </a:r>
            <a:r>
              <a:rPr lang="el-GR" dirty="0"/>
              <a:t>ενέργειας π.χ. υπογλυκαιμία, άσκηση, νηστεία.</a:t>
            </a:r>
          </a:p>
          <a:p>
            <a:pPr marL="457200" indent="-457200">
              <a:buFont typeface="+mj-lt"/>
              <a:buAutoNum type="arabicPeriod"/>
            </a:pPr>
            <a:r>
              <a:rPr lang="el-GR" dirty="0" smtClean="0"/>
              <a:t>Αύξηση </a:t>
            </a:r>
            <a:r>
              <a:rPr lang="el-GR" dirty="0"/>
              <a:t>ορισμένων αμινοξέων στο πλάσμα π.χ. πρωτεϊνικό γεύμα ή έγχυση αργινίνης.</a:t>
            </a:r>
          </a:p>
          <a:p>
            <a:pPr marL="457200" indent="-457200">
              <a:buFont typeface="+mj-lt"/>
              <a:buAutoNum type="arabicPeriod"/>
            </a:pPr>
            <a:r>
              <a:rPr lang="el-GR" dirty="0" smtClean="0"/>
              <a:t>Χορήγηση </a:t>
            </a:r>
            <a:r>
              <a:rPr lang="el-GR" dirty="0"/>
              <a:t>γλυκαγόνης.</a:t>
            </a:r>
          </a:p>
          <a:p>
            <a:pPr marL="457200" indent="-457200">
              <a:buFont typeface="+mj-lt"/>
              <a:buAutoNum type="arabicPeriod"/>
            </a:pPr>
            <a:r>
              <a:rPr lang="el-GR" dirty="0" smtClean="0"/>
              <a:t>Διεγερτικά </a:t>
            </a:r>
            <a:r>
              <a:rPr lang="el-GR" dirty="0"/>
              <a:t>ερεθίσματα όπως διάφορα πυρογόνα, ψυχολογικά ή χειρουργικά στρες.</a:t>
            </a:r>
          </a:p>
          <a:p>
            <a:pPr marL="457200" indent="-457200">
              <a:buFont typeface="+mj-lt"/>
              <a:buAutoNum type="arabicPeriod"/>
            </a:pPr>
            <a:r>
              <a:rPr lang="el-GR" dirty="0" smtClean="0"/>
              <a:t>Ο </a:t>
            </a:r>
            <a:r>
              <a:rPr lang="el-GR" dirty="0"/>
              <a:t>ύπνος </a:t>
            </a:r>
            <a:r>
              <a:rPr lang="el-GR" dirty="0" smtClean="0"/>
              <a:t>(</a:t>
            </a:r>
            <a:r>
              <a:rPr lang="en-US" dirty="0" smtClean="0"/>
              <a:t>slow wave sleep-</a:t>
            </a:r>
            <a:r>
              <a:rPr lang="el-GR" dirty="0" smtClean="0"/>
              <a:t>SWS</a:t>
            </a:r>
            <a:r>
              <a:rPr lang="el-GR" dirty="0"/>
              <a:t>).</a:t>
            </a:r>
          </a:p>
          <a:p>
            <a:pPr marL="457200" indent="-457200">
              <a:buFont typeface="+mj-lt"/>
              <a:buAutoNum type="arabicPeriod"/>
            </a:pPr>
            <a:r>
              <a:rPr lang="el-GR" dirty="0" smtClean="0"/>
              <a:t>Ουσίες </a:t>
            </a:r>
            <a:r>
              <a:rPr lang="el-GR" dirty="0"/>
              <a:t>όπως η L-dopa ή ουσίες που αυξάνουν την δοπαμίνη και </a:t>
            </a:r>
            <a:r>
              <a:rPr lang="el-GR" dirty="0" smtClean="0"/>
              <a:t>την νορεπινεφρίνη </a:t>
            </a:r>
            <a:r>
              <a:rPr lang="el-GR" dirty="0"/>
              <a:t>στον εγκέφαλο όπως αγωνιστές των α-αδρενεργικών υποδοχέων. Επίσης η απομορφίνη και τα ανδρογόνα και τα οιστρογόνα.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2852213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Φυσιολογική ρύθμιση της αυξητικής ορμόνης </a:t>
            </a:r>
            <a:r>
              <a:rPr lang="el-GR" sz="3600" b="0" dirty="0" smtClean="0"/>
              <a:t>4/</a:t>
            </a:r>
            <a:r>
              <a:rPr lang="en-US" sz="3600" b="0" dirty="0" smtClean="0"/>
              <a:t>4</a:t>
            </a:r>
            <a:endParaRPr lang="el-GR" dirty="0"/>
          </a:p>
        </p:txBody>
      </p:sp>
      <p:sp>
        <p:nvSpPr>
          <p:cNvPr id="3" name="Θέση περιεχομένου 2"/>
          <p:cNvSpPr>
            <a:spLocks noGrp="1"/>
          </p:cNvSpPr>
          <p:nvPr>
            <p:ph idx="1"/>
          </p:nvPr>
        </p:nvSpPr>
        <p:spPr/>
        <p:txBody>
          <a:bodyPr/>
          <a:lstStyle/>
          <a:p>
            <a:pPr marL="0" indent="0" algn="ctr">
              <a:buNone/>
            </a:pPr>
            <a:r>
              <a:rPr lang="el-GR" b="1" dirty="0"/>
              <a:t>Ερεθίσματα που ελαττώνουν την έκκριση της αυξητικής ορμόνης.</a:t>
            </a:r>
          </a:p>
          <a:p>
            <a:r>
              <a:rPr lang="el-GR" dirty="0"/>
              <a:t>Περιλαμβάνουν το τμήμα εκείνο του ύπνου που είναι γνωστό σαν REM sleep (</a:t>
            </a:r>
            <a:r>
              <a:rPr lang="el-GR" b="1" dirty="0"/>
              <a:t>R</a:t>
            </a:r>
            <a:r>
              <a:rPr lang="el-GR" dirty="0"/>
              <a:t>apid </a:t>
            </a:r>
            <a:r>
              <a:rPr lang="el-GR" b="1" dirty="0"/>
              <a:t>E</a:t>
            </a:r>
            <a:r>
              <a:rPr lang="el-GR" dirty="0"/>
              <a:t>ye </a:t>
            </a:r>
            <a:r>
              <a:rPr lang="el-GR" b="1" dirty="0"/>
              <a:t>M</a:t>
            </a:r>
            <a:r>
              <a:rPr lang="el-GR" dirty="0"/>
              <a:t>ovement), χορήγηση γλυκόζης, κορτιζόλης, ελευθέρων λιπαρών οξέων ή της ίδιας της αυξητικής</a:t>
            </a:r>
            <a:r>
              <a:rPr lang="el-GR" dirty="0" smtClean="0"/>
              <a:t>.</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1248645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Συμμετοχή της </a:t>
            </a:r>
            <a:r>
              <a:rPr lang="en-US" dirty="0" smtClean="0"/>
              <a:t>GH</a:t>
            </a:r>
            <a:r>
              <a:rPr lang="el-GR" dirty="0" smtClean="0"/>
              <a:t> στην φυσιολογία της αύξησης του σώματος </a:t>
            </a:r>
            <a:r>
              <a:rPr lang="el-GR" sz="3600" b="0" dirty="0" smtClean="0"/>
              <a:t>1/3</a:t>
            </a:r>
            <a:endParaRPr lang="el-GR" sz="3600" b="0" dirty="0"/>
          </a:p>
        </p:txBody>
      </p:sp>
      <p:sp>
        <p:nvSpPr>
          <p:cNvPr id="3" name="Θέση περιεχομένου 2"/>
          <p:cNvSpPr>
            <a:spLocks noGrp="1"/>
          </p:cNvSpPr>
          <p:nvPr>
            <p:ph idx="1"/>
          </p:nvPr>
        </p:nvSpPr>
        <p:spPr/>
        <p:txBody>
          <a:bodyPr>
            <a:normAutofit fontScale="92500" lnSpcReduction="10000"/>
          </a:bodyPr>
          <a:lstStyle/>
          <a:p>
            <a:r>
              <a:rPr lang="el-GR" dirty="0"/>
              <a:t>Πολλές φορές λέμε ότι το άτομο αυξάνεται τόσο στην ενδομήτρια ζωή, όσο και στην μετέπειτα ύπαρξή του από την αυξητική ορμόνη. </a:t>
            </a:r>
          </a:p>
          <a:p>
            <a:r>
              <a:rPr lang="el-GR" dirty="0"/>
              <a:t>Στην ουσία όμως η αύξηση του σώματος δεν είναι αποκλειστικό προσόν της αυξητικής ορμόνης αλλά είναι </a:t>
            </a:r>
            <a:r>
              <a:rPr lang="el-GR" b="1" dirty="0"/>
              <a:t>ένας συνδυασμός εν χορώ, πολλών ουσιών. </a:t>
            </a:r>
            <a:r>
              <a:rPr lang="el-GR" dirty="0"/>
              <a:t> Συμμετέχουν η αυξητική, οι θυρεοειδικές ορμόνες, τα ανδρογόνα, τα οιστρογόνα, τα γλυκοκορτιδοειδή αλλά και η ινσουλίνη. Επίσης συμμετέχουν γεννητικοί παράγοντες καθώς και παράγοντες της διαίτης και της λήψης τροφών.  Φαίνεται πως </a:t>
            </a:r>
            <a:r>
              <a:rPr lang="el-GR" b="1" dirty="0"/>
              <a:t>η λήψη τροφών είναι ο πιο σημαντικός εξωγενής παράγοντας και η δίαιτα πρέπει να είναι αρκετή όχι μόνο όσον αφορά τις </a:t>
            </a:r>
            <a:r>
              <a:rPr lang="el-GR" b="1" dirty="0" smtClean="0"/>
              <a:t>πρωτεΐνες, </a:t>
            </a:r>
            <a:r>
              <a:rPr lang="el-GR" b="1" dirty="0"/>
              <a:t>τα ιχνοστοιχεία και τις βιταμίνες αλλά και τις θερμίδες. </a:t>
            </a:r>
            <a:r>
              <a:rPr lang="el-GR" dirty="0"/>
              <a:t>Η ηλικία όπου θα συμβεί διαιτητική έλλειψη φαίνεται ότι είναι πολύ σημαντικός παράγοντας και δημιουργεί πολλά </a:t>
            </a:r>
            <a:r>
              <a:rPr lang="el-GR" dirty="0" smtClean="0"/>
              <a:t>προβλήματα.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499626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Υπόφυση</a:t>
            </a:r>
            <a:endParaRPr lang="el-GR" dirty="0"/>
          </a:p>
        </p:txBody>
      </p:sp>
      <p:sp>
        <p:nvSpPr>
          <p:cNvPr id="3" name="Θέση περιεχομένου 2"/>
          <p:cNvSpPr>
            <a:spLocks noGrp="1"/>
          </p:cNvSpPr>
          <p:nvPr>
            <p:ph idx="1"/>
          </p:nvPr>
        </p:nvSpPr>
        <p:spPr/>
        <p:txBody>
          <a:bodyPr>
            <a:normAutofit/>
          </a:bodyPr>
          <a:lstStyle/>
          <a:p>
            <a:r>
              <a:rPr lang="el-GR" sz="2200" dirty="0"/>
              <a:t>Η ανθρώπινη υπόφυση βρίσκεται μέσα στο σώμα του σφηνοειδούς οστού σ' ένα βόθρο γνωστό </a:t>
            </a:r>
            <a:r>
              <a:rPr lang="el-GR" sz="2200" b="1" dirty="0" smtClean="0"/>
              <a:t>ως </a:t>
            </a:r>
            <a:r>
              <a:rPr lang="el-GR" sz="2200" b="1" dirty="0"/>
              <a:t>τουρκικό εφίππιο. </a:t>
            </a:r>
          </a:p>
          <a:p>
            <a:r>
              <a:rPr lang="el-GR" sz="2200" dirty="0"/>
              <a:t>Η υπόφυση εκκρίνει ουσίες με ειδικές επιδράσεις μέσα στο σώμα. </a:t>
            </a:r>
          </a:p>
          <a:p>
            <a:r>
              <a:rPr lang="el-GR" sz="2200" dirty="0"/>
              <a:t>Αυτές οι ουσίες, οι οποίες ονομάστηκαν </a:t>
            </a:r>
            <a:r>
              <a:rPr lang="el-GR" sz="2200" b="1" dirty="0"/>
              <a:t>ορμόνες,</a:t>
            </a:r>
            <a:r>
              <a:rPr lang="el-GR" sz="2200" dirty="0"/>
              <a:t> είναι μόρια τα οποία συντίθενται και εκκρίνονται από εξειδικευμένα κύτταρα της υπόφυσης και πηγαίνουν κατευθείαν στο αίμα όπου ασκούν βιοχημική δράση σε κύτταρα-στόχους μακριά από τον τόπο παραγωγής τους. </a:t>
            </a:r>
          </a:p>
          <a:p>
            <a:r>
              <a:rPr lang="el-GR" sz="2200" dirty="0"/>
              <a:t>Η δράση των ορμονών καθορίζεται από την παρουσία </a:t>
            </a:r>
            <a:r>
              <a:rPr lang="el-GR" sz="2200" b="1" dirty="0"/>
              <a:t>ειδικών υποδοχέων </a:t>
            </a:r>
            <a:r>
              <a:rPr lang="el-GR" sz="2200" dirty="0"/>
              <a:t>πάνω ή μέσα στα κύτταρα-στόχους.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707819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Συμμετοχή της </a:t>
            </a:r>
            <a:r>
              <a:rPr lang="en-US" dirty="0"/>
              <a:t>GH</a:t>
            </a:r>
            <a:r>
              <a:rPr lang="el-GR" dirty="0"/>
              <a:t> στην φυσιολογία της αύξησης του σώματος </a:t>
            </a:r>
            <a:r>
              <a:rPr lang="el-GR" sz="3600" b="0" dirty="0" smtClean="0"/>
              <a:t>2/3</a:t>
            </a:r>
            <a:endParaRPr lang="el-GR" dirty="0"/>
          </a:p>
        </p:txBody>
      </p:sp>
      <p:sp>
        <p:nvSpPr>
          <p:cNvPr id="3" name="Θέση περιεχομένου 2"/>
          <p:cNvSpPr>
            <a:spLocks noGrp="1"/>
          </p:cNvSpPr>
          <p:nvPr>
            <p:ph idx="1"/>
          </p:nvPr>
        </p:nvSpPr>
        <p:spPr>
          <a:xfrm>
            <a:off x="457200" y="1412776"/>
            <a:ext cx="8229600" cy="5040560"/>
          </a:xfrm>
        </p:spPr>
        <p:txBody>
          <a:bodyPr>
            <a:noAutofit/>
          </a:bodyPr>
          <a:lstStyle/>
          <a:p>
            <a:r>
              <a:rPr lang="el-GR" sz="2300" dirty="0"/>
              <a:t>Στους ανθρώπους γενικά διακρίνουμε </a:t>
            </a:r>
            <a:r>
              <a:rPr lang="el-GR" sz="2300" b="1" dirty="0"/>
              <a:t>2 μεγάλες περιόδους αύξησης του σώματος, ιδιαίτερα γρήγορες. Η πρώτη περίοδος είναι η νεογνική ηλικία και η δεύτερη είναι στο τέλος της εφηβείας. </a:t>
            </a:r>
          </a:p>
          <a:p>
            <a:r>
              <a:rPr lang="el-GR" sz="2300" dirty="0"/>
              <a:t>Ο πρώτος τύπος της αύξησης του σώματος δηλαδή</a:t>
            </a:r>
            <a:r>
              <a:rPr lang="el-GR" sz="2300" b="1" dirty="0"/>
              <a:t> η νεογνική ηλικία, </a:t>
            </a:r>
            <a:r>
              <a:rPr lang="el-GR" sz="2300" dirty="0"/>
              <a:t>στην ουσία είναι η συνέχιση της αύξησης του σώματος από την εμβρυϊκή ζωή, ενώ </a:t>
            </a:r>
            <a:r>
              <a:rPr lang="el-GR" sz="2300" b="1" dirty="0"/>
              <a:t>στο δεύτερο δεν είναι μόνο η δράση της αυξητικής ορμόνης αλλά συμμετέχουν ανδρογόνα και οιστρογόνα. </a:t>
            </a:r>
          </a:p>
          <a:p>
            <a:r>
              <a:rPr lang="el-GR" sz="2300" b="1" dirty="0"/>
              <a:t>Το γεγονός ότι μετά το τέλος της εφηβείας τα άτομα σταματούν να αυξάνονται, αυτό οφείλεται στα ανδρογόνα και στα οιστρογόνα. </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987068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Συμμετοχή της </a:t>
            </a:r>
            <a:r>
              <a:rPr lang="en-US" dirty="0"/>
              <a:t>GH</a:t>
            </a:r>
            <a:r>
              <a:rPr lang="el-GR" dirty="0"/>
              <a:t> στην φυσιολογία της αύξησης του σώματος </a:t>
            </a:r>
            <a:r>
              <a:rPr lang="el-GR" sz="3600" b="0" dirty="0" smtClean="0"/>
              <a:t>3/3</a:t>
            </a:r>
            <a:endParaRPr lang="el-GR" dirty="0"/>
          </a:p>
        </p:txBody>
      </p:sp>
      <p:sp>
        <p:nvSpPr>
          <p:cNvPr id="3" name="Θέση περιεχομένου 2"/>
          <p:cNvSpPr>
            <a:spLocks noGrp="1"/>
          </p:cNvSpPr>
          <p:nvPr>
            <p:ph idx="1"/>
          </p:nvPr>
        </p:nvSpPr>
        <p:spPr>
          <a:xfrm>
            <a:off x="457200" y="1412776"/>
            <a:ext cx="8229600" cy="4824536"/>
          </a:xfrm>
        </p:spPr>
        <p:txBody>
          <a:bodyPr>
            <a:normAutofit/>
          </a:bodyPr>
          <a:lstStyle/>
          <a:p>
            <a:r>
              <a:rPr lang="el-GR" sz="2200" dirty="0"/>
              <a:t>Παρότι τα ανδρογόνα και τα οιστρογόνα διεγείρουν την αύξηση του </a:t>
            </a:r>
            <a:r>
              <a:rPr lang="el-GR" sz="2200" dirty="0" smtClean="0"/>
              <a:t>σώματος, στην </a:t>
            </a:r>
            <a:r>
              <a:rPr lang="el-GR" sz="2200" dirty="0"/>
              <a:t>ουσία </a:t>
            </a:r>
            <a:r>
              <a:rPr lang="el-GR" sz="2200" b="1" dirty="0"/>
              <a:t>τελικά κλείνουν τις επιφύσεις</a:t>
            </a:r>
            <a:r>
              <a:rPr lang="el-GR" sz="2200" dirty="0"/>
              <a:t> και σταματούν την αύξηση του σώματος. </a:t>
            </a:r>
          </a:p>
          <a:p>
            <a:r>
              <a:rPr lang="el-GR" sz="2200" dirty="0"/>
              <a:t>Φαίνεται πως οι </a:t>
            </a:r>
            <a:r>
              <a:rPr lang="el-GR" sz="2200" b="1" dirty="0"/>
              <a:t>θυρεοειδικές ορμόνες αφήνουν την αυξητική ορμόνη να </a:t>
            </a:r>
            <a:r>
              <a:rPr lang="el-GR" sz="2200" b="1" dirty="0" smtClean="0"/>
              <a:t>δράσει</a:t>
            </a:r>
            <a:r>
              <a:rPr lang="en-US" sz="2200" b="1" dirty="0" smtClean="0"/>
              <a:t>, </a:t>
            </a:r>
            <a:r>
              <a:rPr lang="el-GR" sz="2200" b="1" dirty="0" smtClean="0"/>
              <a:t>δηλαδή </a:t>
            </a:r>
            <a:r>
              <a:rPr lang="el-GR" sz="2200" b="1" dirty="0"/>
              <a:t>έχουν ένα επιτρεπτικό ρόλο </a:t>
            </a:r>
            <a:r>
              <a:rPr lang="el-GR" sz="2200" dirty="0"/>
              <a:t>που είναι απαραίτητος ούτως ώστε η αυξητική ορμόνη να </a:t>
            </a:r>
            <a:r>
              <a:rPr lang="el-GR" sz="2200" dirty="0" smtClean="0"/>
              <a:t>επιτελέσει το </a:t>
            </a:r>
            <a:r>
              <a:rPr lang="el-GR" sz="2200" dirty="0"/>
              <a:t>έργο της και να οδηγήσει σε φυσιολογική αύξηση. </a:t>
            </a:r>
            <a:r>
              <a:rPr lang="el-GR" sz="2200" b="1" dirty="0"/>
              <a:t>Οι επινεφριδιοτρόπες ορμόνες π.χ. η ACTH έχουν επίσης έναν επιτρεπτικό ρόλο στην δράση της αυξητικής ορμόνης. Ειδικά όμως τα γλυκοκορτικοειδή θεωρούνται ότι είναι αναστολείς της αυξητικής ορμόνης.</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085562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Διαταραχές της ανάπτυξης</a:t>
            </a:r>
            <a:endParaRPr lang="el-GR" dirty="0"/>
          </a:p>
        </p:txBody>
      </p:sp>
      <p:sp>
        <p:nvSpPr>
          <p:cNvPr id="3" name="Θέση περιεχομένου 2"/>
          <p:cNvSpPr>
            <a:spLocks noGrp="1"/>
          </p:cNvSpPr>
          <p:nvPr>
            <p:ph idx="1"/>
          </p:nvPr>
        </p:nvSpPr>
        <p:spPr>
          <a:xfrm>
            <a:off x="457200" y="1196752"/>
            <a:ext cx="8363272" cy="5112568"/>
          </a:xfrm>
        </p:spPr>
        <p:txBody>
          <a:bodyPr>
            <a:normAutofit fontScale="92500" lnSpcReduction="10000"/>
          </a:bodyPr>
          <a:lstStyle/>
          <a:p>
            <a:r>
              <a:rPr lang="el-GR" dirty="0"/>
              <a:t>Η σωματική ανάπτυξη του παιδιού αξιολογείται λαμβάνοντας </a:t>
            </a:r>
            <a:r>
              <a:rPr lang="el-GR" dirty="0" smtClean="0"/>
              <a:t>υπόψη </a:t>
            </a:r>
            <a:r>
              <a:rPr lang="el-GR" dirty="0"/>
              <a:t>το </a:t>
            </a:r>
            <a:r>
              <a:rPr lang="el-GR" b="1" dirty="0"/>
              <a:t>ύψος των γονέων, το ιστορικό κυήσεως, το ιστορικό του παιδιού καθώς και περιβαλλοντικούς παράγοντες. </a:t>
            </a:r>
          </a:p>
          <a:p>
            <a:r>
              <a:rPr lang="el-GR" dirty="0"/>
              <a:t>Για τη μέτρηση του ύψους και βάρους χρησιμοποιούνται </a:t>
            </a:r>
            <a:r>
              <a:rPr lang="el-GR" b="1" dirty="0"/>
              <a:t>διαγράμματα</a:t>
            </a:r>
            <a:r>
              <a:rPr lang="el-GR" dirty="0"/>
              <a:t> που βασίζονται στο φυσιολογικό πληθυσμό. Ο ετήσιος ρυθμός αύξησης υπολογίζεται από μετρήσεις που απέχουν μεταξύ τους 6 μήνες τουλάχιστον και διαφέρει ανάλογα με την ηλικία και το φύλο. </a:t>
            </a:r>
            <a:r>
              <a:rPr lang="el-GR" dirty="0" smtClean="0"/>
              <a:t>Το </a:t>
            </a:r>
            <a:r>
              <a:rPr lang="el-GR" dirty="0"/>
              <a:t>ύψος και ο ετήσιος ρυθμός αύξησης εκφράζονται </a:t>
            </a:r>
            <a:r>
              <a:rPr lang="el-GR" b="1" dirty="0"/>
              <a:t>σαν εκατοστιαίες θέσεις ή σταθερές αποκλίσεις </a:t>
            </a:r>
            <a:r>
              <a:rPr lang="el-GR" dirty="0"/>
              <a:t>από το φυσιολογικό και μας δίνουν τη δυνατότητα να αξιολογήσουμε την ανάπτυξη του παιδιού ανάλογα με την ηλικία και το φύλο. Ακόμη, το προβλεπόμενο γενετικό ανάστημα, το οποίο υπολογίζεται με βάση το ύψος του πατέρα και της μητέρας, είναι χρήσιμο για την αξιολόγηση της ανάπτυξης του παιδιού.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3472666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Καθυστέρηση ανάπτυξης (χαμηλό ανάστημα)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435280" cy="5112568"/>
          </a:xfrm>
        </p:spPr>
        <p:txBody>
          <a:bodyPr/>
          <a:lstStyle/>
          <a:p>
            <a:r>
              <a:rPr lang="el-GR" dirty="0"/>
              <a:t>Η καθυστέρηση της ανάπτυξης ορίζεται όταν το ύψος είναι πολύ χαμηλό για την ηλικία και το φύλο (κάτω από την 3η εκατοστιαία θέση) ή όταν υπάρχει πτώση του ετήσιου ρυθμού αύξησης (κάτω από την 25η εκατοστιαία θέση) ή όταν το ύψος είναι μέσα στα φυσιολογικά όρια αλλά απέχει σημαντικά από το προβλεπόμενο γενετικό ανάστημα.</a:t>
            </a:r>
          </a:p>
          <a:p>
            <a:r>
              <a:rPr lang="el-GR" b="1" dirty="0"/>
              <a:t>Η θεραπεία είναι ανάλογη της υποκείμενης αιτίας. </a:t>
            </a:r>
            <a:endParaRPr lang="el-GR" b="1" dirty="0" smtClean="0"/>
          </a:p>
          <a:p>
            <a:r>
              <a:rPr lang="el-GR" dirty="0"/>
              <a:t>Σε περιπτώσεις σκελετικής </a:t>
            </a:r>
            <a:r>
              <a:rPr lang="el-GR" dirty="0" smtClean="0"/>
              <a:t>δυσπλασίας, η </a:t>
            </a:r>
            <a:r>
              <a:rPr lang="el-GR" dirty="0"/>
              <a:t>χορήγηση βιοσυνθετικής αυξητικής ορμόνης δε βελτιώνει το τελικό ανάστημα και η θεραπεία είναι μπορεί να είναι χειρουργική (επιμήκυνση των οστών). </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8085869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Καθυστέρηση ανάπτυξης (χαμηλό ανάστημα)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Η θεραπεία </a:t>
            </a:r>
            <a:r>
              <a:rPr lang="el-GR" dirty="0"/>
              <a:t>βιοσυνθετικής</a:t>
            </a:r>
            <a:r>
              <a:rPr lang="el-GR" dirty="0"/>
              <a:t> αυξητικής ορμόνης έχει έγκριση σε παιδιά με έλλειψη αυξητικής ορμόνης, σύνδρομο Turner, χρόνια νεφρική ανεπάρκεια και σύνδρομο Prader-Willi (ένα σπάνιο σύνδρομο που χαρακτηρίζεται από παχυσαρκία, υπογοναδισμό, χαμηλό ανάστημα και έλλειψη αυξητικής ορμόνης).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6394555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Επιτάχυνση της ανάπτυξης (ψηλό ανάστημα)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363272" cy="5184576"/>
          </a:xfrm>
        </p:spPr>
        <p:txBody>
          <a:bodyPr>
            <a:normAutofit lnSpcReduction="10000"/>
          </a:bodyPr>
          <a:lstStyle/>
          <a:p>
            <a:r>
              <a:rPr lang="el-GR" dirty="0"/>
              <a:t>Επιτάχυνση της ανάπτυξης ορίζεται όταν το ύψος είναι πολύ μεγάλο για την ηλικία και το φύλο (&gt; 97η εκατοστιαία θέση) ή/και όταν ο ετήσιος ρυθμός αύξησης είναι μεγάλος (πάνω από την 50η -75η εκατοστιαία θέση). </a:t>
            </a:r>
          </a:p>
          <a:p>
            <a:r>
              <a:rPr lang="el-GR" b="1" dirty="0"/>
              <a:t>Το οικογενές (ιδιοσυστασιακό) ψηλό ανάστημα είναι το συχνότερο αίτιο επιτάχυνσης της ανάπτυξης. </a:t>
            </a:r>
            <a:r>
              <a:rPr lang="el-GR" dirty="0"/>
              <a:t>Συνήθως, το παιδί είναι ψηλό καθ’ όλη τη διάρκεια της παιδικής ηλικίας, δεν έχει κάποιο νόσημα και υπάρχει οικογενειακό ιστορικό στους γονείς. </a:t>
            </a:r>
          </a:p>
          <a:p>
            <a:r>
              <a:rPr lang="el-GR" dirty="0"/>
              <a:t>Το υψηλό ανάστημα χωρίζεται σε δύο κατηγορίες, ανάλογα με τα αίτια που το προκαλούν: </a:t>
            </a:r>
            <a:r>
              <a:rPr lang="el-GR" b="1" dirty="0"/>
              <a:t>α) μόνιμο ψηλό ανάστημα και β) παροδικό ψηλό ανάστημα.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41047246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Επιτάχυνση της ανάπτυξης (ψηλό ανάστημα)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4824536"/>
          </a:xfrm>
        </p:spPr>
        <p:txBody>
          <a:bodyPr/>
          <a:lstStyle/>
          <a:p>
            <a:r>
              <a:rPr lang="el-GR" dirty="0"/>
              <a:t>Επιτάχυνση της αύξησης προκαλείται και από την παχυσαρκία, σε συνδυασμό με έναρξη των σημείων της εφηβείας και επιτάχυνση της οστικής ηλικίας, όμως το τελικό ανάστημα είναι φυσιολογικό. Ο υπερθυρεοειδισμός επίσης, οδηγεί σε επιτάχυνση του ύψους και της οστικής ηλικίας κατά την εφηβεία, όμως το τελικό ανάστημα είναι φυσιολογικό.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3177307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Διαταραχές της έκκρισης GH </a:t>
            </a:r>
            <a:r>
              <a:rPr lang="el-GR" dirty="0" smtClean="0"/>
              <a:t/>
            </a:r>
            <a:br>
              <a:rPr lang="el-GR" dirty="0" smtClean="0"/>
            </a:br>
            <a:r>
              <a:rPr lang="el-GR" dirty="0" smtClean="0"/>
              <a:t>(Νανισμός- </a:t>
            </a:r>
            <a:r>
              <a:rPr lang="el-GR" dirty="0"/>
              <a:t>Γιγαντισμός- </a:t>
            </a:r>
            <a:r>
              <a:rPr lang="el-GR" dirty="0" smtClean="0"/>
              <a:t>Μεγαλακρία) </a:t>
            </a:r>
            <a:r>
              <a:rPr lang="el-GR" sz="3600" b="0" dirty="0" smtClean="0"/>
              <a:t>1/2</a:t>
            </a:r>
            <a:endParaRPr lang="el-GR" sz="3600" b="0" dirty="0"/>
          </a:p>
        </p:txBody>
      </p:sp>
      <p:sp>
        <p:nvSpPr>
          <p:cNvPr id="3" name="Θέση περιεχομένου 2"/>
          <p:cNvSpPr>
            <a:spLocks noGrp="1"/>
          </p:cNvSpPr>
          <p:nvPr>
            <p:ph idx="1"/>
          </p:nvPr>
        </p:nvSpPr>
        <p:spPr>
          <a:xfrm>
            <a:off x="457200" y="1412776"/>
            <a:ext cx="8229600" cy="5040560"/>
          </a:xfrm>
        </p:spPr>
        <p:txBody>
          <a:bodyPr>
            <a:normAutofit/>
          </a:bodyPr>
          <a:lstStyle/>
          <a:p>
            <a:pPr marL="457200" indent="-457200">
              <a:buFont typeface="+mj-lt"/>
              <a:buAutoNum type="alphaLcPeriod"/>
            </a:pPr>
            <a:r>
              <a:rPr lang="el-GR" sz="2200" b="1" dirty="0" smtClean="0"/>
              <a:t>Ανεπαρκής </a:t>
            </a:r>
            <a:r>
              <a:rPr lang="el-GR" sz="2200" b="1" dirty="0"/>
              <a:t>παραγωγή.</a:t>
            </a:r>
          </a:p>
          <a:p>
            <a:r>
              <a:rPr lang="el-GR" sz="2200" dirty="0"/>
              <a:t>Στην πρώτη παιδική </a:t>
            </a:r>
            <a:r>
              <a:rPr lang="el-GR" sz="2200" dirty="0" smtClean="0"/>
              <a:t>ηλικία, η ανεπαρκής </a:t>
            </a:r>
            <a:r>
              <a:rPr lang="el-GR" sz="2200" dirty="0"/>
              <a:t>παραγωγή GH έχει σαν συνέπεια τον πολύ μειωμένο ρυθμό ανάπτυξης του σώματος, ενώ οι αναλογίες των μελών μεταξύ τους είναι κανονικές.</a:t>
            </a:r>
          </a:p>
          <a:p>
            <a:r>
              <a:rPr lang="el-GR" sz="2200" dirty="0"/>
              <a:t>Η κατάσταση αυτή ονομάζεται συμμετρικός υποφυσιακός νανισμός.</a:t>
            </a:r>
          </a:p>
          <a:p>
            <a:pPr marL="457200" indent="-457200">
              <a:buFont typeface="+mj-lt"/>
              <a:buAutoNum type="alphaLcPeriod" startAt="2"/>
            </a:pPr>
            <a:r>
              <a:rPr lang="el-GR" sz="2200" b="1" dirty="0" smtClean="0"/>
              <a:t>Υπερπαραγωγή</a:t>
            </a:r>
            <a:r>
              <a:rPr lang="el-GR" sz="2200" b="1" dirty="0"/>
              <a:t>.</a:t>
            </a:r>
          </a:p>
          <a:p>
            <a:r>
              <a:rPr lang="el-GR" sz="2200" dirty="0"/>
              <a:t>Αυτή μπορεί να οφείλεται ή σε υπέρμετρη δραστηριότητα των ορμονοπαραγωγών κυττάρων ή σε όγκο του προσθίου λοβού της υπόφυσης και προκαλεί αύξηση των ιστών του σώματος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30728709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Διαταραχές της έκκρισης GH </a:t>
            </a:r>
            <a:br>
              <a:rPr lang="el-GR" dirty="0"/>
            </a:br>
            <a:r>
              <a:rPr lang="el-GR" dirty="0"/>
              <a:t>(Νανισμός- Γιγαντισμός- Μεγαλακρία) </a:t>
            </a:r>
            <a:r>
              <a:rPr lang="el-GR" sz="3600" b="0" dirty="0" smtClean="0"/>
              <a:t>2/2</a:t>
            </a:r>
            <a:endParaRPr lang="el-GR" dirty="0"/>
          </a:p>
        </p:txBody>
      </p:sp>
      <p:sp>
        <p:nvSpPr>
          <p:cNvPr id="3" name="Θέση περιεχομένου 2"/>
          <p:cNvSpPr>
            <a:spLocks noGrp="1"/>
          </p:cNvSpPr>
          <p:nvPr>
            <p:ph idx="1"/>
          </p:nvPr>
        </p:nvSpPr>
        <p:spPr>
          <a:xfrm>
            <a:off x="457200" y="1412776"/>
            <a:ext cx="8229600" cy="5040560"/>
          </a:xfrm>
        </p:spPr>
        <p:txBody>
          <a:bodyPr>
            <a:normAutofit/>
          </a:bodyPr>
          <a:lstStyle/>
          <a:p>
            <a:pPr lvl="1"/>
            <a:r>
              <a:rPr lang="el-GR" b="1" dirty="0" smtClean="0"/>
              <a:t>Αν </a:t>
            </a:r>
            <a:r>
              <a:rPr lang="el-GR" b="1" dirty="0"/>
              <a:t>αυτό συμβεί πριν από τη σύγκλειση των επιφύσεων των μακρών οστών τότε, λόγω της αύξησης των οστών το άτομο γίνεται «γίγαντας» (ύψος </a:t>
            </a:r>
            <a:r>
              <a:rPr lang="el-GR" b="1" dirty="0" smtClean="0"/>
              <a:t>άνω των 2,30 m</a:t>
            </a:r>
            <a:r>
              <a:rPr lang="el-GR" b="1" dirty="0"/>
              <a:t>).</a:t>
            </a:r>
          </a:p>
          <a:p>
            <a:r>
              <a:rPr lang="el-GR" sz="2200" dirty="0"/>
              <a:t>Η κατάσταση όμως ονομάζεται συμμετρικός γιγαντισμός και αφορά, εκτός από τα οστά, τους μύες και τα σπλάχνα.</a:t>
            </a:r>
          </a:p>
          <a:p>
            <a:pPr lvl="1"/>
            <a:r>
              <a:rPr lang="el-GR" b="1" dirty="0" smtClean="0"/>
              <a:t>Αν </a:t>
            </a:r>
            <a:r>
              <a:rPr lang="el-GR" b="1" dirty="0"/>
              <a:t>η υπερπαραγωγή GH συμβεί μετά την εφηβεία τότε, λόγω σύγκλεισης των επιφύσεων, το μήκος των οστών δεν αυξάνει. Αντίθετα, αυξάνουν άλλοι μαλακοί ιστοί και το πάχος των οστών (αύξηση μεγέθους μύτης, κάτω γνάθου και κυρίως των άκρων). </a:t>
            </a:r>
          </a:p>
          <a:p>
            <a:r>
              <a:rPr lang="el-GR" sz="2200" dirty="0"/>
              <a:t>Η κατάσταση αυτή ονομάζεται μεγαλακρία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11353824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Φυσιολογία προλακτίνης </a:t>
            </a:r>
            <a:r>
              <a:rPr lang="el-GR" sz="3200" b="0" dirty="0" smtClean="0"/>
              <a:t>1/4</a:t>
            </a:r>
            <a:endParaRPr lang="el-GR" sz="3200" b="0" dirty="0"/>
          </a:p>
        </p:txBody>
      </p:sp>
      <p:sp>
        <p:nvSpPr>
          <p:cNvPr id="3" name="Θέση περιεχομένου 2"/>
          <p:cNvSpPr>
            <a:spLocks noGrp="1"/>
          </p:cNvSpPr>
          <p:nvPr>
            <p:ph idx="1"/>
          </p:nvPr>
        </p:nvSpPr>
        <p:spPr/>
        <p:txBody>
          <a:bodyPr>
            <a:normAutofit/>
          </a:bodyPr>
          <a:lstStyle/>
          <a:p>
            <a:r>
              <a:rPr lang="el-GR" sz="2200" b="1" dirty="0"/>
              <a:t>Η προλακτίνη προκαλεί την παραγωγή του γάλακτος από τους μαστούς αφότου δράσουν πάνω σ' αυτούς τόσο τα οιστρογόνα όσο και η προγεστερόνη. </a:t>
            </a:r>
          </a:p>
          <a:p>
            <a:r>
              <a:rPr lang="el-GR" sz="2200" dirty="0"/>
              <a:t>Δεν είναι αυτή καθαυτή η έκκριση την οποία δημιουργεί αλλά η </a:t>
            </a:r>
            <a:r>
              <a:rPr lang="el-GR" sz="2200" b="1" dirty="0"/>
              <a:t>παραγωγή του γάλακτος. </a:t>
            </a:r>
            <a:r>
              <a:rPr lang="el-GR" sz="2200" dirty="0"/>
              <a:t>Η έκκριση από την θηλή του μαστού κατά τη διάρκεια του θηλασμού γίνεται με την βοήθεια μιας ορμόνης της ωκυτοκίνης, η οποία βοηθάει και τους </a:t>
            </a:r>
            <a:r>
              <a:rPr lang="el-GR" sz="2200" dirty="0" smtClean="0"/>
              <a:t>σπασμούς </a:t>
            </a:r>
            <a:r>
              <a:rPr lang="el-GR" sz="2200" dirty="0"/>
              <a:t>της εγκύμονος μήτρας κατά την διάρκεια του τοκετού.</a:t>
            </a:r>
          </a:p>
          <a:p>
            <a:r>
              <a:rPr lang="el-GR" sz="2200" dirty="0"/>
              <a:t>Η δράση της προλακτίνης φαίνεται ότι περιλαμβάνει δράση του messenger RNA και αύξηση της παραγωγής δύο ουσιών της </a:t>
            </a:r>
            <a:r>
              <a:rPr lang="el-GR" sz="2200" dirty="0" smtClean="0"/>
              <a:t>καζεΐνης </a:t>
            </a:r>
            <a:r>
              <a:rPr lang="el-GR" sz="2200" dirty="0"/>
              <a:t>και της λακταλβουμίνης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2030713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Εμβρυολογία της υπόφυσης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r>
              <a:rPr lang="el-GR" sz="2200" dirty="0"/>
              <a:t>Η υπόφυση προέρχεται από δύο πηγές. </a:t>
            </a:r>
          </a:p>
          <a:p>
            <a:pPr lvl="1" indent="-384175"/>
            <a:r>
              <a:rPr lang="el-GR" dirty="0"/>
              <a:t>Το επιθηλιακό μέρος το οποίο περιλαμβάνει </a:t>
            </a:r>
            <a:r>
              <a:rPr lang="el-GR" dirty="0" smtClean="0"/>
              <a:t>α</a:t>
            </a:r>
            <a:r>
              <a:rPr lang="el-GR" dirty="0"/>
              <a:t>) το pars distalis </a:t>
            </a:r>
            <a:r>
              <a:rPr lang="el-GR" dirty="0" smtClean="0"/>
              <a:t>β</a:t>
            </a:r>
            <a:r>
              <a:rPr lang="el-GR" dirty="0"/>
              <a:t>) pars intermedia </a:t>
            </a:r>
            <a:r>
              <a:rPr lang="el-GR" dirty="0" smtClean="0"/>
              <a:t>γ</a:t>
            </a:r>
            <a:r>
              <a:rPr lang="el-GR" dirty="0"/>
              <a:t>) pars tuberalis προέρχεται από μια εμβάθυνση του στοματικού εξωδέρματος που καλείται infandibulum. </a:t>
            </a:r>
          </a:p>
          <a:p>
            <a:pPr lvl="1" indent="-384175"/>
            <a:r>
              <a:rPr lang="el-GR" dirty="0"/>
              <a:t>Το νευρικό μέρος το οποίο περιλαμβάνει το neural stock και το pars posterior προέρχεται από το έδαφος του διεγκεφάλου.</a:t>
            </a:r>
          </a:p>
          <a:p>
            <a:r>
              <a:rPr lang="el-GR" sz="2200" dirty="0"/>
              <a:t>Οι υποφυσιακές ορμόνες </a:t>
            </a:r>
            <a:r>
              <a:rPr lang="el-GR" sz="2200" b="1" dirty="0"/>
              <a:t>συντίθενται γρήγορα στην εμβρυϊκή ζωή.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555074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προλακτίνης </a:t>
            </a:r>
            <a:r>
              <a:rPr lang="el-GR" sz="3200" b="0" dirty="0" smtClean="0"/>
              <a:t>2/4</a:t>
            </a:r>
            <a:endParaRPr lang="el-GR" dirty="0"/>
          </a:p>
        </p:txBody>
      </p:sp>
      <p:sp>
        <p:nvSpPr>
          <p:cNvPr id="3" name="Θέση περιεχομένου 2"/>
          <p:cNvSpPr>
            <a:spLocks noGrp="1"/>
          </p:cNvSpPr>
          <p:nvPr>
            <p:ph idx="1"/>
          </p:nvPr>
        </p:nvSpPr>
        <p:spPr/>
        <p:txBody>
          <a:bodyPr>
            <a:normAutofit/>
          </a:bodyPr>
          <a:lstStyle/>
          <a:p>
            <a:r>
              <a:rPr lang="el-GR" sz="2200" dirty="0"/>
              <a:t>Η δράση της ορμόνης δεν φαίνεται να γίνεται στον πυρήνα των κυττάρων και αναστέλλεται με αναστολή στους μικροσωληνίσκους. </a:t>
            </a:r>
            <a:r>
              <a:rPr lang="el-GR" sz="2200" b="1" dirty="0"/>
              <a:t>Το που ακριβώς γίνεται η βιοχημική της δράση παραμένει σχετικά άγνωστο. </a:t>
            </a:r>
          </a:p>
          <a:p>
            <a:r>
              <a:rPr lang="el-GR" sz="2200" b="1" dirty="0"/>
              <a:t>Φαίνεται πως η προλακτίνη επίσης αναστέλλει την δράση των γοναδοτροπινών κατευθείαν δρώντας πάνω στην ωοθήκη. Ο ρόλος της προλακτίνης στους άρρενες δεν είναι επιβεβαιωμένος αλλά φαίνεται ότι η υπερβολική της έκκριση προκαλεί </a:t>
            </a:r>
            <a:r>
              <a:rPr lang="el-GR" sz="2200" b="1" dirty="0" smtClean="0"/>
              <a:t>ανικανότητα.</a:t>
            </a:r>
            <a:endParaRPr lang="el-GR" sz="2200" b="1" dirty="0"/>
          </a:p>
          <a:p>
            <a:r>
              <a:rPr lang="el-GR" sz="2200" b="1" dirty="0"/>
              <a:t>Σήμερα τόσο η προλακτίνη όσο και οι άλλες ορμόνες μετριούνται με </a:t>
            </a:r>
            <a:r>
              <a:rPr lang="el-GR" sz="2200" b="1" dirty="0" smtClean="0"/>
              <a:t>ραδιοανοσομέτρηση (</a:t>
            </a:r>
            <a:r>
              <a:rPr lang="en-US" sz="2200" b="1" dirty="0" smtClean="0"/>
              <a:t>RIA)</a:t>
            </a:r>
            <a:r>
              <a:rPr lang="el-GR" sz="2200" b="1" dirty="0" smtClean="0"/>
              <a:t>. </a:t>
            </a:r>
            <a:endParaRPr lang="el-GR" sz="2200" b="1" dirty="0"/>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2351421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προλακτίνης </a:t>
            </a:r>
            <a:r>
              <a:rPr lang="el-GR" sz="3200" b="0" dirty="0" smtClean="0"/>
              <a:t>3/4</a:t>
            </a:r>
            <a:endParaRPr lang="el-GR" dirty="0"/>
          </a:p>
        </p:txBody>
      </p:sp>
      <p:sp>
        <p:nvSpPr>
          <p:cNvPr id="3" name="Θέση περιεχομένου 2"/>
          <p:cNvSpPr>
            <a:spLocks noGrp="1"/>
          </p:cNvSpPr>
          <p:nvPr>
            <p:ph idx="1"/>
          </p:nvPr>
        </p:nvSpPr>
        <p:spPr/>
        <p:txBody>
          <a:bodyPr>
            <a:normAutofit fontScale="92500"/>
          </a:bodyPr>
          <a:lstStyle/>
          <a:p>
            <a:r>
              <a:rPr lang="el-GR" dirty="0"/>
              <a:t>Τα φυσιολογικά επίπεδα της προλακτίνης στα μεν θήλεα είναι πολύ περισσότερα απ' ότι στα άρρενα άτομα, αλλά το εύρος των φυσιολογικών ορίων είναι χαμηλό. </a:t>
            </a:r>
          </a:p>
          <a:p>
            <a:r>
              <a:rPr lang="el-GR" b="1" dirty="0"/>
              <a:t>Η έκκριση της προλακτίνης αναστέλλεται από τον υποθάλαμο τονικά και μόνο η διατομή του υποφυσιακού μίσχου αυξάνει τα επίπεδα της προλακτίνης. </a:t>
            </a:r>
          </a:p>
          <a:p>
            <a:r>
              <a:rPr lang="el-GR" dirty="0"/>
              <a:t>Φαίνεται λοιπόν ότι υπάρχει ένας </a:t>
            </a:r>
            <a:r>
              <a:rPr lang="el-GR" dirty="0"/>
              <a:t>υποθαλαμικός</a:t>
            </a:r>
            <a:r>
              <a:rPr lang="el-GR" dirty="0"/>
              <a:t> παράγοντας που εκκρίνεται συνεχώς και ο οποίος δρα σαν ανασταλτικός παράγων (</a:t>
            </a:r>
            <a:r>
              <a:rPr lang="el-GR" b="1" dirty="0"/>
              <a:t>prolactin inhibiting factor-PIF</a:t>
            </a:r>
            <a:r>
              <a:rPr lang="el-GR" dirty="0"/>
              <a:t>) και η δράση του είναι μεγαλύτερη από τον παράγοντα εκείνο που δεν γνωρίζουμε μέχρι σήμερα, που θα μπορούσε να είναι ο prolactin releasing factor-PRF και ο οποίος θα </a:t>
            </a:r>
            <a:r>
              <a:rPr lang="el-GR" dirty="0" smtClean="0"/>
              <a:t>διήγειρε </a:t>
            </a:r>
            <a:r>
              <a:rPr lang="el-GR" dirty="0"/>
              <a:t>την έκκριση της προλακτίνης.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27611900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Φυσιολογία προλακτίνης </a:t>
            </a:r>
            <a:r>
              <a:rPr lang="el-GR" sz="3200" b="0" dirty="0" smtClean="0"/>
              <a:t>4/4</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a:lnSpc>
                <a:spcPct val="150000"/>
              </a:lnSpc>
            </a:pPr>
            <a:r>
              <a:rPr lang="el-GR" dirty="0"/>
              <a:t>Σήμερα από όσο γνωρίζουμε, ο παράγων εκείνος ο οποίος αναστέλλει την έκκριση της προλακτίνης διαρκώς απ' τον υποθάλαμο </a:t>
            </a:r>
            <a:r>
              <a:rPr lang="el-GR" b="1" dirty="0"/>
              <a:t>είναι η δοπαμίνη (=PIF), </a:t>
            </a:r>
            <a:r>
              <a:rPr lang="el-GR" dirty="0"/>
              <a:t>η οποία εκκρίνεται από τους νευρώνες προς τα υποφυσιακά πυλαία αγγεία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3483275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a:t>
            </a:r>
            <a:r>
              <a:rPr lang="el-GR" dirty="0" smtClean="0"/>
              <a:t>προλακτίνη </a:t>
            </a:r>
            <a:r>
              <a:rPr lang="el-GR" sz="3600" b="0" dirty="0" smtClean="0"/>
              <a:t>1/3</a:t>
            </a:r>
            <a:endParaRPr lang="el-GR" sz="3600" b="0" dirty="0"/>
          </a:p>
        </p:txBody>
      </p:sp>
      <p:sp>
        <p:nvSpPr>
          <p:cNvPr id="3" name="Θέση περιεχομένου 2"/>
          <p:cNvSpPr>
            <a:spLocks noGrp="1"/>
          </p:cNvSpPr>
          <p:nvPr>
            <p:ph idx="1"/>
          </p:nvPr>
        </p:nvSpPr>
        <p:spPr>
          <a:xfrm>
            <a:off x="457200" y="1340768"/>
            <a:ext cx="8363272" cy="5256584"/>
          </a:xfrm>
        </p:spPr>
        <p:txBody>
          <a:bodyPr>
            <a:noAutofit/>
          </a:bodyPr>
          <a:lstStyle/>
          <a:p>
            <a:r>
              <a:rPr lang="el-GR" sz="2200" dirty="0"/>
              <a:t>Η προλακτίνη αυξάνεται βέβαια από άλλα ερεθίσματα </a:t>
            </a:r>
            <a:r>
              <a:rPr lang="el-GR" sz="2200" b="1" dirty="0"/>
              <a:t>όπως η άσκηση, είτε αυτή είναι φυσική ή άλλου τύπου, από τα ψυχολογικά στρες (θεωρείται ότι είναι στρες ορμόνη) καθώς και από χειρισμούς της θηλής του μαστού.</a:t>
            </a:r>
          </a:p>
          <a:p>
            <a:r>
              <a:rPr lang="el-GR" sz="2200" dirty="0"/>
              <a:t>Τα επίπεδα προλακτίνης του πλάσματος </a:t>
            </a:r>
            <a:r>
              <a:rPr lang="el-GR" sz="2200" b="1" dirty="0"/>
              <a:t>αυξάνουν κατά την διάρκεια του ύπνου</a:t>
            </a:r>
            <a:r>
              <a:rPr lang="el-GR" sz="2200" dirty="0"/>
              <a:t> και η αύξησή τους, παρατηρείται στην αρχή του ύπνου αλλά διατηρείται καθ' όλη τη διάρκεια του. </a:t>
            </a:r>
          </a:p>
          <a:p>
            <a:r>
              <a:rPr lang="el-GR" sz="2200" dirty="0"/>
              <a:t>Η έκκριση της προλακτίνης </a:t>
            </a:r>
            <a:r>
              <a:rPr lang="el-GR" sz="2200" b="1" dirty="0"/>
              <a:t>αυξάνεται κατά την διάρκεια της εγκυμοσύνης και φτάνει σε μία κορυφή (peak) στη διάρκεια του τοκετού. </a:t>
            </a:r>
          </a:p>
          <a:p>
            <a:r>
              <a:rPr lang="el-GR" sz="2200" dirty="0"/>
              <a:t>Μετά από τον τοκετό τα αυξημένα επίπεδα φτάνουν σε επίπεδα μη εγκύμονος κατά τις επόμενες 8 ημέρες.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3265385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προλακτίνη </a:t>
            </a:r>
            <a:r>
              <a:rPr lang="el-GR" sz="3600" b="0" dirty="0" smtClean="0"/>
              <a:t>2/3</a:t>
            </a:r>
            <a:endParaRPr lang="el-GR" dirty="0"/>
          </a:p>
        </p:txBody>
      </p:sp>
      <p:sp>
        <p:nvSpPr>
          <p:cNvPr id="3" name="Θέση περιεχομένου 2"/>
          <p:cNvSpPr>
            <a:spLocks noGrp="1"/>
          </p:cNvSpPr>
          <p:nvPr>
            <p:ph idx="1"/>
          </p:nvPr>
        </p:nvSpPr>
        <p:spPr>
          <a:xfrm>
            <a:off x="457200" y="1340768"/>
            <a:ext cx="8507288" cy="5040560"/>
          </a:xfrm>
        </p:spPr>
        <p:txBody>
          <a:bodyPr>
            <a:normAutofit/>
          </a:bodyPr>
          <a:lstStyle/>
          <a:p>
            <a:r>
              <a:rPr lang="el-GR" sz="2200" dirty="0"/>
              <a:t>Ωστόσο </a:t>
            </a:r>
            <a:r>
              <a:rPr lang="el-GR" sz="2200" b="1" dirty="0"/>
              <a:t>η συνεχής διέγερση της θηλής κατά τον θηλασμό συνεχίζει την αύξηση της προλακτίνης,</a:t>
            </a:r>
            <a:r>
              <a:rPr lang="el-GR" sz="2200" dirty="0"/>
              <a:t> η οποία μπορεί να συνεχιστεί για αρκετό καιρό μετά τον τοκετό, στην περίοδο του θηλασμού. </a:t>
            </a:r>
          </a:p>
          <a:p>
            <a:r>
              <a:rPr lang="el-GR" sz="2200" dirty="0"/>
              <a:t>Όσο αυτή παρατείνεται τόσο το γάλα εκκρίνεται ακόμα και αν η προλακτίνη επανέλθει στα φυσιολογικά επίπεδα. </a:t>
            </a:r>
          </a:p>
          <a:p>
            <a:r>
              <a:rPr lang="el-GR" sz="2200" b="1" dirty="0"/>
              <a:t>Γνωρίζουμε ότι ο υποθαλαμικός TRH διεγείρει την TSH αλλά και την προλακτίνη. Φαίνεται όμως ότι ενώ ο TRH είναι ο φυσιολογικός ρυθμιστής της ορμόνης </a:t>
            </a:r>
            <a:r>
              <a:rPr lang="el-GR" sz="2200" b="1" dirty="0" smtClean="0"/>
              <a:t>TSH, δεν </a:t>
            </a:r>
            <a:r>
              <a:rPr lang="el-GR" sz="2200" b="1" dirty="0"/>
              <a:t>είναι ο φυσιολογικός ρυθμιστής της έκκρισης και διέγερσης της προλακτίνης. Έτσι θα πρέπει να αναζητήσουμε έναν άλλο PRF (prolactin releasing factor), </a:t>
            </a:r>
            <a:r>
              <a:rPr lang="el-GR" sz="2200" b="1" dirty="0" smtClean="0"/>
              <a:t>που </a:t>
            </a:r>
            <a:r>
              <a:rPr lang="el-GR" sz="2200" b="1" dirty="0"/>
              <a:t>μέχρι σήμερα δεν ξέρουμε. </a:t>
            </a:r>
          </a:p>
          <a:p>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25542954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Ερεθίσματα που διεγείρουν την προλακτίνη </a:t>
            </a:r>
            <a:r>
              <a:rPr lang="el-GR" sz="3600" b="0" dirty="0" smtClean="0"/>
              <a:t>3/3</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Διάφορα πεπτίδια έχουν ενοχοποιηθεί αλλά κανένα δεν είναι σίγουρα ο φυσιολογικός διεγέρτης της προλακτίνης.</a:t>
            </a:r>
          </a:p>
          <a:p>
            <a:r>
              <a:rPr lang="el-GR" b="1" dirty="0"/>
              <a:t>Τα οιστρογόνα </a:t>
            </a:r>
            <a:r>
              <a:rPr lang="el-GR" dirty="0"/>
              <a:t>επίσης φαίνεται ότι προκαλούν μία αργή αύξηση της προλακτίνης και η προλακτίνη η ίδια από μόνη της φαίνεται ότι κάνει ένα θετικό feedback και διευκολύνει την δράση και έκκριση της δοπαμίνης στην μέση εξοχή. Έτσι η προλακτίνη φαίνεται ότι από μόνη της, μετά την έκκρισή της, δρα στον υποθάλαμο δημιουργώντας τελικά αρνητικό feedback, δηλαδή εμποδίζοντας την ίδια της την έκκριση.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17852473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a:t>
            </a:r>
            <a:r>
              <a:rPr lang="el-GR" dirty="0" smtClean="0"/>
              <a:t>προλακτίνης </a:t>
            </a:r>
            <a:r>
              <a:rPr lang="el-GR" sz="3600" b="0" dirty="0" smtClean="0"/>
              <a:t>1/3</a:t>
            </a:r>
            <a:endParaRPr lang="el-GR" sz="3600" b="0" dirty="0"/>
          </a:p>
        </p:txBody>
      </p:sp>
      <p:sp>
        <p:nvSpPr>
          <p:cNvPr id="3" name="Θέση περιεχομένου 2"/>
          <p:cNvSpPr>
            <a:spLocks noGrp="1"/>
          </p:cNvSpPr>
          <p:nvPr>
            <p:ph idx="1"/>
          </p:nvPr>
        </p:nvSpPr>
        <p:spPr>
          <a:xfrm>
            <a:off x="457200" y="1340768"/>
            <a:ext cx="8229600" cy="4896544"/>
          </a:xfrm>
        </p:spPr>
        <p:txBody>
          <a:bodyPr>
            <a:normAutofit fontScale="92500"/>
          </a:bodyPr>
          <a:lstStyle/>
          <a:p>
            <a:r>
              <a:rPr lang="el-GR" b="1" dirty="0"/>
              <a:t>Από άλλα ερεθίσματα </a:t>
            </a:r>
            <a:r>
              <a:rPr lang="el-GR" dirty="0"/>
              <a:t>ξέρουμε ότι η L-</a:t>
            </a:r>
            <a:r>
              <a:rPr lang="el-GR" dirty="0"/>
              <a:t>dopa</a:t>
            </a:r>
            <a:r>
              <a:rPr lang="el-GR" dirty="0"/>
              <a:t> που είναι παράγωγο της </a:t>
            </a:r>
            <a:r>
              <a:rPr lang="el-GR" dirty="0"/>
              <a:t>δοπαμίνης</a:t>
            </a:r>
            <a:r>
              <a:rPr lang="el-GR" dirty="0"/>
              <a:t> που συνιστά το PIF (</a:t>
            </a:r>
            <a:r>
              <a:rPr lang="el-GR" dirty="0"/>
              <a:t>prolactin</a:t>
            </a:r>
            <a:r>
              <a:rPr lang="el-GR" dirty="0"/>
              <a:t> </a:t>
            </a:r>
            <a:r>
              <a:rPr lang="el-GR" dirty="0"/>
              <a:t>inhibiting</a:t>
            </a:r>
            <a:r>
              <a:rPr lang="el-GR" dirty="0"/>
              <a:t> </a:t>
            </a:r>
            <a:r>
              <a:rPr lang="el-GR" dirty="0"/>
              <a:t>factor</a:t>
            </a:r>
            <a:r>
              <a:rPr lang="el-GR" dirty="0"/>
              <a:t>) ελαττώνει την </a:t>
            </a:r>
            <a:r>
              <a:rPr lang="el-GR" dirty="0"/>
              <a:t>προλακτίνη</a:t>
            </a:r>
            <a:r>
              <a:rPr lang="el-GR" dirty="0"/>
              <a:t>, η </a:t>
            </a:r>
            <a:r>
              <a:rPr lang="el-GR" dirty="0"/>
              <a:t>βρωμοκρυπτίνη</a:t>
            </a:r>
            <a:r>
              <a:rPr lang="el-GR" dirty="0"/>
              <a:t> που είναι και φαρμακευτικός παράγων, ο οποίος χρησιμοποιείται στην θεραπευτική των παθήσεων όπου παρατηρούνται αυξημένα επίπεδα προλακτίνης καθώς και άλλοι αγωνιστές της δοπαμίνης εμποδίζουν την έκκριση της προλακτίνης ερεθίζοντας τους δοπαμινεργικούς υποδοχείς. </a:t>
            </a:r>
          </a:p>
          <a:p>
            <a:r>
              <a:rPr lang="el-GR" b="1" dirty="0"/>
              <a:t>Άλλες ουσίες όμως, οι οποίες μπορούν να μπλοκάρουν τους δοπαμινεργικούς υποδοχείς, όπως η χλωροπρομαζίνη καθώς και άλλα </a:t>
            </a:r>
            <a:r>
              <a:rPr lang="el-GR" b="1" dirty="0" smtClean="0"/>
              <a:t>ψυχοφάρμακα, αυξάνουν </a:t>
            </a:r>
            <a:r>
              <a:rPr lang="el-GR" b="1" dirty="0"/>
              <a:t>την έκκριση της προλακτίνης.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16141777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προλακτίνης </a:t>
            </a:r>
            <a:r>
              <a:rPr lang="el-GR" sz="3600" b="0" dirty="0" smtClean="0"/>
              <a:t>2/3</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Από πλευράς </a:t>
            </a:r>
            <a:r>
              <a:rPr lang="el-GR" dirty="0" smtClean="0"/>
              <a:t>δράσης </a:t>
            </a:r>
            <a:r>
              <a:rPr lang="el-GR" dirty="0"/>
              <a:t>της προλακτίνης στα κύτταρα, φαίνεται ότι χρησιμοποιεί </a:t>
            </a:r>
            <a:r>
              <a:rPr lang="el-GR" b="1" dirty="0"/>
              <a:t>έναν υποδοχέα, </a:t>
            </a:r>
            <a:r>
              <a:rPr lang="el-GR" dirty="0"/>
              <a:t>ο οποίος βρίσκεται στην </a:t>
            </a:r>
            <a:r>
              <a:rPr lang="el-GR" b="1" dirty="0"/>
              <a:t>επιφάνεια των κυττάρων </a:t>
            </a:r>
            <a:r>
              <a:rPr lang="el-GR" dirty="0"/>
              <a:t>και ανήκει στην ίδια οικογένεια που ανήκει και ο υποδοχέας της αυξητικής ορμόνης. </a:t>
            </a:r>
          </a:p>
          <a:p>
            <a:r>
              <a:rPr lang="el-GR" b="1" dirty="0"/>
              <a:t>Ανήκουν και οι δύο υποδοχείς, στην υπεροικογένεια εκείνη των υποδοχέων οι οποίοι προσομοιάζουν στις κυτοκίνες και στους αυξητικούς παράγοντες.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42211613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Ανασταλτικά ερεθίσματα στην έκκριση προλακτίνης </a:t>
            </a:r>
            <a:r>
              <a:rPr lang="el-GR" sz="3600" b="0" dirty="0" smtClean="0"/>
              <a:t>3/3</a:t>
            </a:r>
            <a:endParaRPr lang="el-GR" dirty="0"/>
          </a:p>
        </p:txBody>
      </p:sp>
      <p:sp>
        <p:nvSpPr>
          <p:cNvPr id="3" name="Θέση περιεχομένου 2"/>
          <p:cNvSpPr>
            <a:spLocks noGrp="1"/>
          </p:cNvSpPr>
          <p:nvPr>
            <p:ph idx="1"/>
          </p:nvPr>
        </p:nvSpPr>
        <p:spPr>
          <a:xfrm>
            <a:off x="457200" y="1412776"/>
            <a:ext cx="8229600" cy="5040560"/>
          </a:xfrm>
        </p:spPr>
        <p:txBody>
          <a:bodyPr/>
          <a:lstStyle/>
          <a:p>
            <a:r>
              <a:rPr lang="el-GR" dirty="0"/>
              <a:t>Όταν διεγείρονται φαίνεται ότι ενώνονται με την προλακτίνη, μέσω της </a:t>
            </a:r>
            <a:r>
              <a:rPr lang="el-GR" dirty="0"/>
              <a:t>εξωκυτταρικής</a:t>
            </a:r>
            <a:r>
              <a:rPr lang="el-GR" dirty="0"/>
              <a:t> περιοχής την οποία επιδεικνύουν και διεγείρεται μέσω αυτών </a:t>
            </a:r>
            <a:r>
              <a:rPr lang="el-GR" b="1" dirty="0"/>
              <a:t>το cAMP (</a:t>
            </a:r>
            <a:r>
              <a:rPr lang="el-GR" b="1" dirty="0"/>
              <a:t>cyclίc</a:t>
            </a:r>
            <a:r>
              <a:rPr lang="el-GR" b="1" dirty="0"/>
              <a:t> ΑΜΡ) </a:t>
            </a:r>
            <a:r>
              <a:rPr lang="el-GR" dirty="0"/>
              <a:t>ως παραγωγή και η δραστηριότητα </a:t>
            </a:r>
            <a:r>
              <a:rPr lang="el-GR" b="1" dirty="0"/>
              <a:t>των κινασών. </a:t>
            </a:r>
          </a:p>
          <a:p>
            <a:r>
              <a:rPr lang="el-GR" dirty="0"/>
              <a:t>Ποιος είναι όμως ο ακριβής μηχανισμός που κινητοποιεί την δράση των υποδοχέων μας είναι σχετικά άγνωστο.</a:t>
            </a:r>
          </a:p>
          <a:p>
            <a:pP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3031742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Υπερέκκριση της προλακτίνης (αναφορικά) </a:t>
            </a:r>
            <a:r>
              <a:rPr lang="el-GR" sz="3600" b="0" dirty="0" smtClean="0"/>
              <a:t>1/2</a:t>
            </a:r>
            <a:endParaRPr lang="el-GR" sz="3600" b="0" dirty="0"/>
          </a:p>
        </p:txBody>
      </p:sp>
      <p:sp>
        <p:nvSpPr>
          <p:cNvPr id="3" name="Θέση περιεχομένου 2"/>
          <p:cNvSpPr>
            <a:spLocks noGrp="1"/>
          </p:cNvSpPr>
          <p:nvPr>
            <p:ph idx="1"/>
          </p:nvPr>
        </p:nvSpPr>
        <p:spPr>
          <a:xfrm>
            <a:off x="457200" y="1340768"/>
            <a:ext cx="8229600" cy="5040560"/>
          </a:xfrm>
        </p:spPr>
        <p:txBody>
          <a:bodyPr/>
          <a:lstStyle/>
          <a:p>
            <a:r>
              <a:rPr lang="el-GR" b="1" dirty="0"/>
              <a:t>Συνήθως, η υπερέκκριση PRL  </a:t>
            </a:r>
            <a:r>
              <a:rPr lang="el-GR" dirty="0"/>
              <a:t>από φυσιολογικά λακτοτρόφα κύτταρα οφείλεται σε </a:t>
            </a:r>
            <a:r>
              <a:rPr lang="el-GR" b="1" dirty="0"/>
              <a:t>κατάργηση του ανασταλτικού </a:t>
            </a:r>
            <a:r>
              <a:rPr lang="el-GR" b="1" dirty="0" smtClean="0"/>
              <a:t>δοπαμινεργικού </a:t>
            </a:r>
            <a:r>
              <a:rPr lang="el-GR" b="1" dirty="0"/>
              <a:t>τόνου,</a:t>
            </a:r>
            <a:r>
              <a:rPr lang="el-GR" dirty="0"/>
              <a:t> ως αποτέλεσμα  χρήσης φαρμάκων ή ουσιών ή, ακόμη, ποικίλλων βλαβών του κεντρικού νευρικού συστήματος  (Κ.Ν.Σ.)  στο επίπεδο του άξονα </a:t>
            </a:r>
            <a:r>
              <a:rPr lang="el-GR" dirty="0" smtClean="0"/>
              <a:t>υποθαλάμου-υπόφυσης</a:t>
            </a:r>
            <a:r>
              <a:rPr lang="el-GR" dirty="0"/>
              <a:t>. </a:t>
            </a:r>
            <a:endParaRPr lang="el-GR" dirty="0" smtClean="0"/>
          </a:p>
          <a:p>
            <a:r>
              <a:rPr lang="el-GR" b="1" dirty="0"/>
              <a:t>Υπερπρολακτιναιμία μπορεί, επίσης, να προκύψει λόγω μειωμένης κάθαρσης </a:t>
            </a:r>
            <a:r>
              <a:rPr lang="el-GR" dirty="0"/>
              <a:t>της ορμόνης  ή </a:t>
            </a:r>
            <a:r>
              <a:rPr lang="el-GR" b="1" dirty="0"/>
              <a:t>παθήσεων του </a:t>
            </a:r>
            <a:r>
              <a:rPr lang="el-GR" b="1" dirty="0" smtClean="0"/>
              <a:t>θωρακικού τοιχώματος.</a:t>
            </a:r>
          </a:p>
          <a:p>
            <a:r>
              <a:rPr lang="el-GR" b="1" dirty="0"/>
              <a:t>Ο πρωτοπαθής υποθυρεοειδισμός  </a:t>
            </a:r>
            <a:r>
              <a:rPr lang="el-GR" dirty="0"/>
              <a:t>είναι συχνή αιτία υπερπρολακτιναιμίας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271358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Εμβρυολογία της υπόφυσης </a:t>
            </a:r>
            <a:r>
              <a:rPr lang="el-GR" sz="3200" b="0" dirty="0" smtClean="0"/>
              <a:t>2/2</a:t>
            </a:r>
            <a:endParaRPr lang="el-GR" dirty="0"/>
          </a:p>
        </p:txBody>
      </p:sp>
      <p:sp>
        <p:nvSpPr>
          <p:cNvPr id="3" name="Θέση περιεχομένου 2"/>
          <p:cNvSpPr>
            <a:spLocks noGrp="1"/>
          </p:cNvSpPr>
          <p:nvPr>
            <p:ph idx="1"/>
          </p:nvPr>
        </p:nvSpPr>
        <p:spPr/>
        <p:txBody>
          <a:bodyPr>
            <a:normAutofit/>
          </a:bodyPr>
          <a:lstStyle/>
          <a:p>
            <a:r>
              <a:rPr lang="el-GR" sz="2200" dirty="0"/>
              <a:t>Στους ανθρώπους η αυξητική ορμόνη και η επινεφριδιοτρόπος (ACTH) μπορεί να φανούν με ανοσοϊστοχημεία και </a:t>
            </a:r>
            <a:r>
              <a:rPr lang="el-GR" sz="2200" dirty="0" smtClean="0"/>
              <a:t>ραδιοανοσομέτρηση (</a:t>
            </a:r>
            <a:r>
              <a:rPr lang="en-US" sz="2200" dirty="0" smtClean="0"/>
              <a:t>RIA)</a:t>
            </a:r>
            <a:r>
              <a:rPr lang="el-GR" sz="2200" dirty="0" smtClean="0"/>
              <a:t> </a:t>
            </a:r>
            <a:r>
              <a:rPr lang="el-GR" sz="2200" dirty="0"/>
              <a:t>περίπου στην 9η εβδομάδα της κυήσεως. Αυτές οι δύο ορμόνες ακολουθούνται με την εμφάνιση αργότερα της α και της β υπομονάδας των γλυκοπρωτεϊνικών ορμονών δηλαδή της FSH και της LH. </a:t>
            </a:r>
          </a:p>
          <a:p>
            <a:r>
              <a:rPr lang="el-GR" sz="2200" dirty="0"/>
              <a:t>Η προλακτίνη είναι η τελευταία αδενοϋποφυσιακή ορμόνη που παράγεται στον ανθρώπινο οργανισμό μπορεί να εμφανιστεί γύρω στην 20η εβδομάδα της ενδομητρίου ζωής. </a:t>
            </a:r>
          </a:p>
          <a:p>
            <a:r>
              <a:rPr lang="el-GR" sz="2200" dirty="0"/>
              <a:t>Η βαζοπρεσσίνη και η ωκυτοκίνη βρίσκονται περίπου την 10η  εβδομάδα της εγκυμοσύνης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0282880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Υπερέκκριση της προλακτίνης (αναφορικά) </a:t>
            </a:r>
            <a:r>
              <a:rPr lang="el-GR" sz="3600" b="0" dirty="0" smtClean="0"/>
              <a:t>2/2</a:t>
            </a:r>
            <a:endParaRPr lang="el-GR" dirty="0"/>
          </a:p>
        </p:txBody>
      </p:sp>
      <p:sp>
        <p:nvSpPr>
          <p:cNvPr id="3" name="Θέση περιεχομένου 2"/>
          <p:cNvSpPr>
            <a:spLocks noGrp="1"/>
          </p:cNvSpPr>
          <p:nvPr>
            <p:ph idx="1"/>
          </p:nvPr>
        </p:nvSpPr>
        <p:spPr>
          <a:xfrm>
            <a:off x="457200" y="1340768"/>
            <a:ext cx="8229600" cy="4896544"/>
          </a:xfrm>
        </p:spPr>
        <p:txBody>
          <a:bodyPr/>
          <a:lstStyle/>
          <a:p>
            <a:pPr>
              <a:lnSpc>
                <a:spcPct val="114000"/>
              </a:lnSpc>
            </a:pPr>
            <a:r>
              <a:rPr lang="el-GR" dirty="0"/>
              <a:t>Βαρύς πρωτοπαθής υποθυρεοειδισμός είναι δυνατόν να οδηγήσει σε διόγκωση της υπόφυσης, οφειλόμενη σε υπερπλασία των θυρεοειδοτρόφων  και λακτροτρόφων κυττάρων και η ακτινολογική εικόνα, σε συνδυασμό με την υπερπρολακτιναιμία, να οδηγήσει στην εσφαλμένη διάγνωση αδενώματος της υπόφυσης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36381145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Φυσιολογική υπερπρολακτιναιμία </a:t>
            </a:r>
          </a:p>
        </p:txBody>
      </p:sp>
      <p:sp>
        <p:nvSpPr>
          <p:cNvPr id="3" name="Θέση περιεχομένου 2"/>
          <p:cNvSpPr>
            <a:spLocks noGrp="1"/>
          </p:cNvSpPr>
          <p:nvPr>
            <p:ph idx="1"/>
          </p:nvPr>
        </p:nvSpPr>
        <p:spPr>
          <a:xfrm>
            <a:off x="457200" y="1196752"/>
            <a:ext cx="8291264" cy="5256584"/>
          </a:xfrm>
        </p:spPr>
        <p:txBody>
          <a:bodyPr>
            <a:normAutofit/>
          </a:bodyPr>
          <a:lstStyle/>
          <a:p>
            <a:r>
              <a:rPr lang="el-GR" sz="2200" b="1" dirty="0"/>
              <a:t>Η PRL ορού φυσιολογικά αυξάνεται σημαντικά στην εγκυμοσύνη  </a:t>
            </a:r>
            <a:r>
              <a:rPr lang="el-GR" sz="2200" dirty="0"/>
              <a:t>και σε μικρότερο βαθμό με τον ερεθισμό της θηλής του μαστού και τα διάφορα stress. </a:t>
            </a:r>
            <a:endParaRPr lang="el-GR" sz="2200" dirty="0" smtClean="0"/>
          </a:p>
          <a:p>
            <a:r>
              <a:rPr lang="el-GR" sz="2200" dirty="0"/>
              <a:t>Ο ερεθισμός της θηλής προκαλεί αύξηση της PRL αίματος κατά τη διάρκεια της εγκυμοσύνης και τον πρώτο χρόνο μετά. </a:t>
            </a:r>
          </a:p>
          <a:p>
            <a:r>
              <a:rPr lang="el-GR" sz="2200" dirty="0"/>
              <a:t>Αντίθετα σε μη εγκυμονούσες γυναίκες, ο ερεθισμός της θηλής και η εξέταση των μαστών δεν αυξάνουν τα επίπεδα PRL και το αντίστοιχο ισχύει για τους άνδρες.</a:t>
            </a:r>
          </a:p>
          <a:p>
            <a:r>
              <a:rPr lang="el-GR" sz="2200" dirty="0"/>
              <a:t>Το stress οποιασδήποτε μορφής, σωματικό ή ψυχολογικό, προκαλεί αύξηση της PRL του ορού. Το μέγεθος της αύξησης είναι μικρό και οι τιμές στο ορό σπάνια ξεπερνούν τα 40 ng/ml.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35073727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Παθολογική </a:t>
            </a:r>
            <a:r>
              <a:rPr lang="el-GR" dirty="0" smtClean="0"/>
              <a:t>υπερπρολακτιναιμία</a:t>
            </a:r>
            <a:endParaRPr lang="el-GR" sz="3200" b="0" dirty="0"/>
          </a:p>
        </p:txBody>
      </p:sp>
      <p:sp>
        <p:nvSpPr>
          <p:cNvPr id="3" name="Θέση περιεχομένου 2"/>
          <p:cNvSpPr>
            <a:spLocks noGrp="1"/>
          </p:cNvSpPr>
          <p:nvPr>
            <p:ph idx="1"/>
          </p:nvPr>
        </p:nvSpPr>
        <p:spPr/>
        <p:txBody>
          <a:bodyPr/>
          <a:lstStyle/>
          <a:p>
            <a:pPr marL="0" indent="0">
              <a:buNone/>
            </a:pPr>
            <a:r>
              <a:rPr lang="el-GR" dirty="0"/>
              <a:t>Από παθοφυσιολογική άποψη τα αίτια της παθολογικής υπερπρολακτιναιμία μπορούν να ταξινομηθούν σε: </a:t>
            </a:r>
          </a:p>
          <a:p>
            <a:pPr marL="514350" indent="-514350">
              <a:buFont typeface="+mj-lt"/>
              <a:buAutoNum type="alphaLcPeriod"/>
            </a:pPr>
            <a:r>
              <a:rPr lang="el-GR" dirty="0" smtClean="0"/>
              <a:t>ανεπαρκή </a:t>
            </a:r>
            <a:r>
              <a:rPr lang="el-GR" dirty="0"/>
              <a:t>σύνθεση </a:t>
            </a:r>
            <a:r>
              <a:rPr lang="el-GR" dirty="0" smtClean="0"/>
              <a:t>δοπαμίνης </a:t>
            </a:r>
            <a:r>
              <a:rPr lang="el-GR" dirty="0"/>
              <a:t>στον υποθάλαμο, </a:t>
            </a:r>
          </a:p>
          <a:p>
            <a:pPr marL="514350" indent="-514350">
              <a:buFont typeface="+mj-lt"/>
              <a:buAutoNum type="alphaLcPeriod"/>
            </a:pPr>
            <a:r>
              <a:rPr lang="el-GR" dirty="0" smtClean="0"/>
              <a:t>παρεμπόδιση </a:t>
            </a:r>
            <a:r>
              <a:rPr lang="el-GR" dirty="0"/>
              <a:t>της μεταφοράς της </a:t>
            </a:r>
            <a:r>
              <a:rPr lang="el-GR" dirty="0" smtClean="0"/>
              <a:t>δοπαμίνης </a:t>
            </a:r>
            <a:r>
              <a:rPr lang="el-GR" dirty="0"/>
              <a:t>από τον υποθάλαμο στην υπόφυση, </a:t>
            </a:r>
          </a:p>
          <a:p>
            <a:pPr marL="514350" indent="-514350">
              <a:buFont typeface="+mj-lt"/>
              <a:buAutoNum type="alphaLcPeriod"/>
            </a:pPr>
            <a:r>
              <a:rPr lang="el-GR" dirty="0" smtClean="0"/>
              <a:t>ελαττωμένη δοπαμινεργική </a:t>
            </a:r>
            <a:r>
              <a:rPr lang="el-GR" dirty="0"/>
              <a:t>δράση στο επίπεδο των ντοπαμινεργικών υποδοχέων των </a:t>
            </a:r>
            <a:r>
              <a:rPr lang="el-GR" dirty="0" smtClean="0"/>
              <a:t>λακτοτρόφων </a:t>
            </a:r>
            <a:r>
              <a:rPr lang="el-GR" dirty="0"/>
              <a:t>κυττάρων, και </a:t>
            </a:r>
            <a:endParaRPr lang="el-GR" dirty="0" smtClean="0"/>
          </a:p>
          <a:p>
            <a:pPr marL="514350" indent="-514350">
              <a:buFont typeface="+mj-lt"/>
              <a:buAutoNum type="alphaLcPeriod"/>
            </a:pPr>
            <a:r>
              <a:rPr lang="el-GR" dirty="0" smtClean="0"/>
              <a:t>διέγερση </a:t>
            </a:r>
            <a:r>
              <a:rPr lang="el-GR" dirty="0"/>
              <a:t>της λειτουργίας των </a:t>
            </a:r>
            <a:r>
              <a:rPr lang="el-GR" dirty="0" smtClean="0"/>
              <a:t>λακτοτρόφων </a:t>
            </a:r>
            <a:r>
              <a:rPr lang="el-GR" dirty="0"/>
              <a:t>κυττάρων.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29909961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Αίτια παθολογικής </a:t>
            </a:r>
            <a:r>
              <a:rPr lang="el-GR" dirty="0" smtClean="0"/>
              <a:t>υπερπρολακτιναιμίας </a:t>
            </a:r>
            <a:r>
              <a:rPr lang="el-GR" dirty="0"/>
              <a:t>(αναφορικά</a:t>
            </a:r>
            <a:r>
              <a:rPr lang="el-GR" dirty="0" smtClean="0"/>
              <a:t>) </a:t>
            </a:r>
            <a:r>
              <a:rPr lang="el-GR" sz="3600" b="0" dirty="0" smtClean="0"/>
              <a:t>1/2</a:t>
            </a:r>
            <a:endParaRPr lang="el-GR" sz="3600" b="0" dirty="0"/>
          </a:p>
        </p:txBody>
      </p:sp>
      <p:sp>
        <p:nvSpPr>
          <p:cNvPr id="3" name="Θέση περιεχομένου 2"/>
          <p:cNvSpPr>
            <a:spLocks noGrp="1"/>
          </p:cNvSpPr>
          <p:nvPr>
            <p:ph idx="1"/>
          </p:nvPr>
        </p:nvSpPr>
        <p:spPr/>
        <p:txBody>
          <a:bodyPr>
            <a:normAutofit lnSpcReduction="10000"/>
          </a:bodyPr>
          <a:lstStyle/>
          <a:p>
            <a:r>
              <a:rPr lang="el-GR" dirty="0" smtClean="0"/>
              <a:t>Νεοπλάσματα </a:t>
            </a:r>
            <a:r>
              <a:rPr lang="el-GR" dirty="0"/>
              <a:t>του υποθαλάμου (καλοήθη, κακοήθη).</a:t>
            </a:r>
          </a:p>
          <a:p>
            <a:r>
              <a:rPr lang="el-GR" dirty="0" smtClean="0"/>
              <a:t>Διηθητικά </a:t>
            </a:r>
            <a:r>
              <a:rPr lang="el-GR" dirty="0"/>
              <a:t>νοσήματα του υποθαλάμου (π.χ. σαρκοείδωση).</a:t>
            </a:r>
          </a:p>
          <a:p>
            <a:r>
              <a:rPr lang="el-GR" dirty="0" smtClean="0"/>
              <a:t>Διατομή </a:t>
            </a:r>
            <a:r>
              <a:rPr lang="el-GR" dirty="0"/>
              <a:t>ή βλάβη του μίσχου της υπόφυσης (π.χ. τραύμα του εγκεφάλου).</a:t>
            </a:r>
          </a:p>
          <a:p>
            <a:r>
              <a:rPr lang="el-GR" dirty="0" smtClean="0"/>
              <a:t>Άλλα </a:t>
            </a:r>
            <a:r>
              <a:rPr lang="el-GR" dirty="0"/>
              <a:t>αδενώματα της υπόφυσης.</a:t>
            </a:r>
          </a:p>
          <a:p>
            <a:r>
              <a:rPr lang="el-GR" dirty="0" smtClean="0"/>
              <a:t>Προλακτινώματα.</a:t>
            </a:r>
            <a:endParaRPr lang="el-GR" dirty="0"/>
          </a:p>
          <a:p>
            <a:r>
              <a:rPr lang="el-GR" dirty="0" smtClean="0"/>
              <a:t>Φάρμακα </a:t>
            </a:r>
            <a:r>
              <a:rPr lang="el-GR" dirty="0"/>
              <a:t>(φαινοθειαζίδες, αλοπεριδόλη, </a:t>
            </a:r>
            <a:r>
              <a:rPr lang="el-GR" dirty="0" smtClean="0"/>
              <a:t>βουτυροφαινόνες</a:t>
            </a:r>
            <a:r>
              <a:rPr lang="el-GR" dirty="0"/>
              <a:t>, μετοκλοπραμίδη, σουλπιρίδιο, δομπεριδόνη και ρισπεριδόνη).</a:t>
            </a:r>
          </a:p>
          <a:p>
            <a:r>
              <a:rPr lang="el-GR" dirty="0" smtClean="0"/>
              <a:t>Ιδιοπαθής </a:t>
            </a:r>
            <a:r>
              <a:rPr lang="el-GR" dirty="0"/>
              <a:t>υπερπρολακτιναιμία.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857361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Αίτια παθολογικής </a:t>
            </a:r>
            <a:r>
              <a:rPr lang="el-GR" dirty="0" smtClean="0"/>
              <a:t>υπερπρολακτιναιμίας </a:t>
            </a:r>
            <a:r>
              <a:rPr lang="el-GR" dirty="0"/>
              <a:t>(αναφορικά) </a:t>
            </a:r>
            <a:r>
              <a:rPr lang="el-GR" sz="3600" b="0" dirty="0" smtClean="0"/>
              <a:t>2/2</a:t>
            </a:r>
            <a:endParaRPr lang="el-GR" dirty="0"/>
          </a:p>
        </p:txBody>
      </p:sp>
      <p:sp>
        <p:nvSpPr>
          <p:cNvPr id="3" name="Θέση περιεχομένου 2"/>
          <p:cNvSpPr>
            <a:spLocks noGrp="1"/>
          </p:cNvSpPr>
          <p:nvPr>
            <p:ph idx="1"/>
          </p:nvPr>
        </p:nvSpPr>
        <p:spPr>
          <a:xfrm>
            <a:off x="467544" y="2420888"/>
            <a:ext cx="8496944" cy="1584176"/>
          </a:xfrm>
        </p:spPr>
        <p:txBody>
          <a:bodyPr>
            <a:normAutofit lnSpcReduction="10000"/>
          </a:bodyPr>
          <a:lstStyle/>
          <a:p>
            <a:pPr>
              <a:buFont typeface="Wingdings" panose="05000000000000000000" pitchFamily="2" charset="2"/>
              <a:buChar char="ü"/>
            </a:pPr>
            <a:r>
              <a:rPr lang="el-GR" b="1" dirty="0"/>
              <a:t>Τα </a:t>
            </a:r>
            <a:r>
              <a:rPr lang="el-GR" b="1" dirty="0" smtClean="0"/>
              <a:t>μικροπρολακτινώματα </a:t>
            </a:r>
            <a:r>
              <a:rPr lang="el-GR" b="1" dirty="0"/>
              <a:t>και μακροπρολακτινώματα είναι ως επί το πλείστον καλοήθη και είναι συχνή αιτία υπερπρολακτιναιμίας αν εξαιρέσει κανείς την φαρμακευτική υπερπρολακτιναιμία</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5497138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Φυσιολογία γοναδοτροφίνων (</a:t>
            </a:r>
            <a:r>
              <a:rPr lang="en-US" dirty="0"/>
              <a:t>FSH </a:t>
            </a:r>
            <a:r>
              <a:rPr lang="el-GR" dirty="0"/>
              <a:t>και </a:t>
            </a:r>
            <a:r>
              <a:rPr lang="en-US" dirty="0"/>
              <a:t>LH</a:t>
            </a:r>
            <a:r>
              <a:rPr lang="en-US" dirty="0" smtClean="0"/>
              <a:t>)</a:t>
            </a:r>
            <a:r>
              <a:rPr lang="el-GR" dirty="0" smtClean="0"/>
              <a:t> </a:t>
            </a:r>
            <a:r>
              <a:rPr lang="el-GR" sz="3600" b="0" dirty="0" smtClean="0"/>
              <a:t>1/5</a:t>
            </a:r>
            <a:r>
              <a:rPr lang="en-US" sz="3600" b="0" dirty="0" smtClean="0"/>
              <a:t> </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b="1" dirty="0"/>
              <a:t>Τόσο η FSH όσο και η LΗ μαζί ονομάζονται γοναδοτροφίνες. </a:t>
            </a:r>
          </a:p>
          <a:p>
            <a:r>
              <a:rPr lang="el-GR" dirty="0"/>
              <a:t>Η FSH, η LΗ και η άλλη ορμόνη γνωστή ως TSH είναι </a:t>
            </a:r>
            <a:r>
              <a:rPr lang="el-GR" dirty="0" smtClean="0"/>
              <a:t>γλυκοπρωτεΐνες </a:t>
            </a:r>
            <a:r>
              <a:rPr lang="el-GR" dirty="0"/>
              <a:t>που αποτελούνται από μία α και μία β υπομονάδα. </a:t>
            </a:r>
            <a:r>
              <a:rPr lang="el-GR" b="1" dirty="0"/>
              <a:t>Και στις 3 αυτές ορμόνες η α υπομονάδα είναι κοινή και παράγεται από το ίδιο γονίδιο ενώ η β υπομονάδα είναι ξέχωρη για κάθε ορμόνη, παραγόμενη από ξεχωριστό γονίδιο. Μόνο ο συνδυασμός α και β υπομονάδας για κάθε ορμόνη δίνει σ' αυτές τις ορμόνες την βιολογική ταυτότητά τους και ξεχωριστή βιολογική δράση.</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24824722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2/5</a:t>
            </a:r>
            <a:r>
              <a:rPr lang="en-US" sz="3600" b="0" dirty="0" smtClean="0"/>
              <a:t> </a:t>
            </a:r>
            <a:endParaRPr lang="el-GR" dirty="0"/>
          </a:p>
        </p:txBody>
      </p:sp>
      <p:sp>
        <p:nvSpPr>
          <p:cNvPr id="3" name="Θέση περιεχομένου 2"/>
          <p:cNvSpPr>
            <a:spLocks noGrp="1"/>
          </p:cNvSpPr>
          <p:nvPr>
            <p:ph idx="1"/>
          </p:nvPr>
        </p:nvSpPr>
        <p:spPr>
          <a:xfrm>
            <a:off x="457200" y="1196752"/>
            <a:ext cx="8579296" cy="5616624"/>
          </a:xfrm>
        </p:spPr>
        <p:txBody>
          <a:bodyPr>
            <a:normAutofit fontScale="92500" lnSpcReduction="10000"/>
          </a:bodyPr>
          <a:lstStyle/>
          <a:p>
            <a:r>
              <a:rPr lang="el-GR" dirty="0"/>
              <a:t>Ειδικά οι FSH και LΗ περιέχουν </a:t>
            </a:r>
            <a:r>
              <a:rPr lang="el-GR" b="1" dirty="0"/>
              <a:t>τις εξόζες </a:t>
            </a:r>
            <a:r>
              <a:rPr lang="el-GR" dirty="0"/>
              <a:t>στο μόριό τους, μανόζη και γαλακτόζη. Επίσης τις </a:t>
            </a:r>
            <a:r>
              <a:rPr lang="el-GR" b="1" dirty="0"/>
              <a:t>εξοζαμίνες</a:t>
            </a:r>
            <a:r>
              <a:rPr lang="el-GR" dirty="0"/>
              <a:t> Ν ακέτυλο-γαλακτοζαμίνη και Ν ακέτυλο </a:t>
            </a:r>
            <a:r>
              <a:rPr lang="el-GR" dirty="0" smtClean="0"/>
              <a:t>­γλυκοζαμίνη</a:t>
            </a:r>
            <a:r>
              <a:rPr lang="el-GR" dirty="0"/>
              <a:t>, καθώς και την μεθυλ-πεντόζη </a:t>
            </a:r>
            <a:r>
              <a:rPr lang="el-GR" b="1" dirty="0"/>
              <a:t>φουκόζη. Επίσης περιέχουν και σιαλικό οξύ. </a:t>
            </a:r>
            <a:r>
              <a:rPr lang="el-GR" dirty="0"/>
              <a:t>Το γεγονός ότι περιέχουν υδατάνθρακα μέσα στο μόριό τους αυξάνει την ικανότητά τους σαν βιολογική δράση, ελαττώνοντας κατά πολύ τον μεταβολισμό τους. </a:t>
            </a:r>
          </a:p>
          <a:p>
            <a:r>
              <a:rPr lang="el-GR" dirty="0"/>
              <a:t>Ο χρόνος ημισείας ζωής της FSH είναι 170 min και ο χρόνος ημισείας στο πλάσμα της ανθρώπινης LΗ είναι 60 min. </a:t>
            </a:r>
          </a:p>
          <a:p>
            <a:r>
              <a:rPr lang="el-GR" b="1" dirty="0"/>
              <a:t>Τόσο η FSH όσο και η LΗ δρουν στα κύτταρα-στόχους χρησιμοποιώντας υποδοχείς, οι οποίοι </a:t>
            </a:r>
            <a:r>
              <a:rPr lang="el-GR" b="1" dirty="0" smtClean="0"/>
              <a:t>έρπουν (</a:t>
            </a:r>
            <a:r>
              <a:rPr lang="el-GR" b="1" dirty="0"/>
              <a:t>serpentine receptors) επί της κυτταρικής μεμβράνης. </a:t>
            </a:r>
            <a:r>
              <a:rPr lang="el-GR" dirty="0"/>
              <a:t>Το σύστημα αυτό των υποδοχέων λειτουργεί με το σύστημα </a:t>
            </a:r>
            <a:r>
              <a:rPr lang="el-GR" b="1" dirty="0"/>
              <a:t>αδενυλκυκλάσης και πρωτεϊνών G.</a:t>
            </a:r>
            <a:r>
              <a:rPr lang="el-GR" dirty="0"/>
              <a:t> Κάθε υποδοχέας της FSH και της LΗ περιλαμβάνει μια γλυκοζιωμένη εξωτερική περιοχή και μία εσωτερική περιοχή κάτω από την μεμβράνη.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14454904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3/5</a:t>
            </a:r>
            <a:r>
              <a:rPr lang="en-US" sz="3600" b="0" dirty="0" smtClean="0"/>
              <a:t> </a:t>
            </a:r>
            <a:endParaRPr lang="el-GR" dirty="0"/>
          </a:p>
        </p:txBody>
      </p:sp>
      <p:sp>
        <p:nvSpPr>
          <p:cNvPr id="3" name="Θέση περιεχομένου 2"/>
          <p:cNvSpPr>
            <a:spLocks noGrp="1"/>
          </p:cNvSpPr>
          <p:nvPr>
            <p:ph idx="1"/>
          </p:nvPr>
        </p:nvSpPr>
        <p:spPr/>
        <p:txBody>
          <a:bodyPr>
            <a:normAutofit lnSpcReduction="10000"/>
          </a:bodyPr>
          <a:lstStyle/>
          <a:p>
            <a:r>
              <a:rPr lang="el-GR" dirty="0"/>
              <a:t>Τόσο η FSH όσο και η LΗ ρυθμίζονται από την υποθαλαμική ορμόνη </a:t>
            </a:r>
            <a:r>
              <a:rPr lang="el-GR" b="1" dirty="0"/>
              <a:t>LHRH (Iuteinising hormone releasing hormone) η οποία διεγείρει τα γοναδοτρόφα κύτταρα της προσθίας υπόφυσης για την παραγωγή και την έκκριση των γοναδοτροφινών. </a:t>
            </a:r>
            <a:r>
              <a:rPr lang="el-GR" dirty="0"/>
              <a:t>Τόσο η FSH όσο και η LΗ, μετά την παραγωγή τους εναποτίθενται μέσα σε κοκκία του κυτταροπλάσματος.	.</a:t>
            </a:r>
          </a:p>
          <a:p>
            <a:r>
              <a:rPr lang="el-GR" b="1" dirty="0"/>
              <a:t>Δύο αποθήκες </a:t>
            </a:r>
            <a:r>
              <a:rPr lang="el-GR" dirty="0"/>
              <a:t>έχουν αποκαλυφθεί για τις γοναδοτροφίνες μέσα στα γοναδοτρόφα κύτταρα της προσθίας υπόφυσης. </a:t>
            </a:r>
          </a:p>
          <a:p>
            <a:r>
              <a:rPr lang="el-GR" b="1" dirty="0"/>
              <a:t>Η πρώτη αποθήκη περιλαμβάνει μία έτοιμη ποσότητα γοναδοτροφινών </a:t>
            </a:r>
            <a:r>
              <a:rPr lang="el-GR" dirty="0"/>
              <a:t>προς έκκριση και θεωρείται ότι αποτελεί την </a:t>
            </a:r>
            <a:r>
              <a:rPr lang="el-GR" b="1" dirty="0"/>
              <a:t>ευαισθησία</a:t>
            </a:r>
            <a:r>
              <a:rPr lang="el-GR" dirty="0"/>
              <a:t> του γοναδοτρόφου κυττάρου.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1319927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4/5</a:t>
            </a:r>
            <a:r>
              <a:rPr lang="en-US" sz="3600" b="0" dirty="0" smtClean="0"/>
              <a:t> </a:t>
            </a:r>
            <a:endParaRPr lang="el-GR" dirty="0"/>
          </a:p>
        </p:txBody>
      </p:sp>
      <p:sp>
        <p:nvSpPr>
          <p:cNvPr id="3" name="Θέση περιεχομένου 2"/>
          <p:cNvSpPr>
            <a:spLocks noGrp="1"/>
          </p:cNvSpPr>
          <p:nvPr>
            <p:ph idx="1"/>
          </p:nvPr>
        </p:nvSpPr>
        <p:spPr/>
        <p:txBody>
          <a:bodyPr/>
          <a:lstStyle/>
          <a:p>
            <a:r>
              <a:rPr lang="el-GR" b="1" dirty="0"/>
              <a:t>Η δεύτερη αποθήκη </a:t>
            </a:r>
            <a:r>
              <a:rPr lang="el-GR" dirty="0"/>
              <a:t>που βρίσκεται κοντά στα ριβοσώματα του τραχέος ενδοπλασματικού δικτύου, αποτελεί την </a:t>
            </a:r>
            <a:r>
              <a:rPr lang="el-GR" b="1" dirty="0"/>
              <a:t>εφεδρία</a:t>
            </a:r>
            <a:r>
              <a:rPr lang="el-GR" dirty="0"/>
              <a:t> του γοναδοτρόφου κυττάρου της προσθίας υπόφυσης. Η δεύτερη αποθήκη τροφοδοτεί την πρώτη με έναν μηχανισμό ενδοκυτταρικής μεταφοράς. </a:t>
            </a:r>
          </a:p>
          <a:p>
            <a:r>
              <a:rPr lang="el-GR" b="1" dirty="0"/>
              <a:t>Θεωρητικά η εκκριτική ικανότητα του γοναδοτρόφου κυττάρου της προσθίας υπόφυσης είναι το άδειασμα και των δύο αποθηκών. </a:t>
            </a:r>
          </a:p>
          <a:p>
            <a:r>
              <a:rPr lang="el-GR" b="1" dirty="0"/>
              <a:t>Η ρύθμιση των γοναδοτρόφων κυττάρων γίνεται με την βοήθεια της </a:t>
            </a:r>
            <a:r>
              <a:rPr lang="el-GR" b="1" dirty="0" smtClean="0"/>
              <a:t>LHRH, η </a:t>
            </a:r>
            <a:r>
              <a:rPr lang="el-GR" b="1" dirty="0"/>
              <a:t>οποία εκκρίνεται από τον υποθάλαμο.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34281764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Φυσιολογία γοναδοτροφίνων (</a:t>
            </a:r>
            <a:r>
              <a:rPr lang="en-US" dirty="0"/>
              <a:t>FSH </a:t>
            </a:r>
            <a:r>
              <a:rPr lang="el-GR" dirty="0"/>
              <a:t>και </a:t>
            </a:r>
            <a:r>
              <a:rPr lang="en-US" dirty="0"/>
              <a:t>LH)</a:t>
            </a:r>
            <a:r>
              <a:rPr lang="el-GR" dirty="0"/>
              <a:t> </a:t>
            </a:r>
            <a:r>
              <a:rPr lang="el-GR" sz="3600" b="0" dirty="0" smtClean="0"/>
              <a:t>5/5</a:t>
            </a:r>
            <a:r>
              <a:rPr lang="en-US" sz="3600" b="0" dirty="0" smtClean="0"/>
              <a:t> </a:t>
            </a:r>
            <a:endParaRPr lang="el-GR" dirty="0"/>
          </a:p>
        </p:txBody>
      </p:sp>
      <p:sp>
        <p:nvSpPr>
          <p:cNvPr id="3" name="Θέση περιεχομένου 2"/>
          <p:cNvSpPr>
            <a:spLocks noGrp="1"/>
          </p:cNvSpPr>
          <p:nvPr>
            <p:ph idx="1"/>
          </p:nvPr>
        </p:nvSpPr>
        <p:spPr/>
        <p:txBody>
          <a:bodyPr/>
          <a:lstStyle/>
          <a:p>
            <a:r>
              <a:rPr lang="el-GR" b="1" dirty="0"/>
              <a:t>Η LHRH </a:t>
            </a:r>
            <a:r>
              <a:rPr lang="el-GR" dirty="0"/>
              <a:t>υποβοηθεί, πρώτον την ορμονοσύνθεση δηλαδή σύνθεση FSH και LΗ, δεύτερον την συσσώρευση γοναδοτροφινών στην δεύτερη αποθήκη, τρίτον την μεταφορά στην πρώτη αποθήκη και τέταρτον την απελευθέρωση των γοναδοτροφινών FSH και LΗ στην κυκλοφορία. </a:t>
            </a:r>
          </a:p>
          <a:p>
            <a:r>
              <a:rPr lang="el-GR" dirty="0"/>
              <a:t>Συνεπικουρούν στην δράση της LHRH </a:t>
            </a:r>
            <a:r>
              <a:rPr lang="el-GR" b="1" dirty="0"/>
              <a:t>τα οιστρογόνα </a:t>
            </a:r>
            <a:r>
              <a:rPr lang="el-GR" dirty="0"/>
              <a:t>τα οποία ενισχύουν την δράση της, είτε δημιουργώντας την δεύτερη αποθήκη, είτε αναστέλλοντας την δράση στην απελευθέρωση των γοναδοτροφινών από την πρώτη αποθήκη.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extLst>
      <p:ext uri="{BB962C8B-B14F-4D97-AF65-F5344CB8AC3E}">
        <p14:creationId xmlns:p14="http://schemas.microsoft.com/office/powerpoint/2010/main" val="499637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Ανατομία της υπόφυσης </a:t>
            </a:r>
            <a:r>
              <a:rPr lang="el-GR" sz="3200" b="0" dirty="0" smtClean="0"/>
              <a:t>1/4</a:t>
            </a:r>
            <a:endParaRPr lang="el-GR" sz="3200" b="0" dirty="0"/>
          </a:p>
        </p:txBody>
      </p:sp>
      <p:sp>
        <p:nvSpPr>
          <p:cNvPr id="3" name="Θέση περιεχομένου 2"/>
          <p:cNvSpPr>
            <a:spLocks noGrp="1"/>
          </p:cNvSpPr>
          <p:nvPr>
            <p:ph idx="1"/>
          </p:nvPr>
        </p:nvSpPr>
        <p:spPr>
          <a:xfrm>
            <a:off x="467544" y="1025352"/>
            <a:ext cx="8229600" cy="5400600"/>
          </a:xfrm>
        </p:spPr>
        <p:txBody>
          <a:bodyPr>
            <a:normAutofit lnSpcReduction="10000"/>
          </a:bodyPr>
          <a:lstStyle/>
          <a:p>
            <a:r>
              <a:rPr lang="el-GR" dirty="0"/>
              <a:t>Η υπόφυση βρίσκεται μέσα στο τουρκικό εφίππιο ή υποφυσιακό βόθρο στην βάση του εγκεφάλου. </a:t>
            </a:r>
          </a:p>
          <a:p>
            <a:r>
              <a:rPr lang="el-GR" dirty="0"/>
              <a:t>Περιβάλλεται από το σφηνοειδές οστούν. </a:t>
            </a:r>
          </a:p>
          <a:p>
            <a:r>
              <a:rPr lang="el-GR" dirty="0"/>
              <a:t>Η υπόφυση έχει σχήμα </a:t>
            </a:r>
            <a:r>
              <a:rPr lang="el-GR" dirty="0" smtClean="0"/>
              <a:t>ωοειδές</a:t>
            </a:r>
            <a:r>
              <a:rPr lang="en-US" dirty="0" smtClean="0"/>
              <a:t> </a:t>
            </a:r>
            <a:r>
              <a:rPr lang="el-GR" dirty="0" smtClean="0"/>
              <a:t>και </a:t>
            </a:r>
            <a:r>
              <a:rPr lang="el-GR" dirty="0"/>
              <a:t>είναι αμφοτερόπλευρα συμμετρικό όργανο το οποίο έχει διαστάσεις 13 mm περίπου διαγωνίως, προσθιοπισθίως 9mm και καθέτως 6 mm. </a:t>
            </a:r>
          </a:p>
          <a:p>
            <a:r>
              <a:rPr lang="el-GR" dirty="0"/>
              <a:t>Το μέσο βάρος της υπόφυσης είναι 0,6 g και γενικά ποικίλει στα διάφορα άτομα στην ενήλικο ζωή από 0,4 έως 0,8 g. Στη γέννηση το βάρος της υπόφυσης κατά μέσο όρο είναι 0,1 g. Μία ελάττωση βάρους στον αδένα είναι εμφανής κατά την μεγάλη ηλικία και μία αύξηση του βάρους του αδένα εμφανίζεται στην διάρκεια της εγκυμοσύνης και της γαλουχίας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355122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Ειδικά για την </a:t>
            </a:r>
            <a:r>
              <a:rPr lang="en-US" dirty="0" smtClean="0"/>
              <a:t>FSH</a:t>
            </a:r>
            <a:r>
              <a:rPr lang="el-GR" dirty="0" smtClean="0"/>
              <a:t> </a:t>
            </a:r>
            <a:r>
              <a:rPr lang="en-US" dirty="0" smtClean="0"/>
              <a:t/>
            </a:r>
            <a:br>
              <a:rPr lang="en-US" dirty="0" smtClean="0"/>
            </a:br>
            <a:r>
              <a:rPr lang="el-GR" dirty="0" smtClean="0"/>
              <a:t>(θυλακι</a:t>
            </a:r>
            <a:r>
              <a:rPr lang="el-GR" dirty="0"/>
              <a:t>ό</a:t>
            </a:r>
            <a:r>
              <a:rPr lang="el-GR" dirty="0" smtClean="0"/>
              <a:t>τροπο ορμόνη) </a:t>
            </a:r>
            <a:r>
              <a:rPr lang="el-GR" sz="3600" b="0" dirty="0" smtClean="0"/>
              <a:t>1/</a:t>
            </a:r>
            <a:r>
              <a:rPr lang="en-US" sz="3600" b="0" dirty="0" smtClean="0"/>
              <a:t>5</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Η FSH ή θυλακιοτρόπος ορμόνη είναι μία από τις δύο γοναδοτροφίνες, αποτελείται από 211 αμινοξέα, φέρει Μ.Β. : 33.000 ενώ η α υπομονάδα χαρακτηρίζεται από Μ.Β. : 14.000. </a:t>
            </a:r>
          </a:p>
          <a:p>
            <a:r>
              <a:rPr lang="el-GR" b="1" dirty="0"/>
              <a:t>Ως γνωστόν η β υπομονάδα αυτής της </a:t>
            </a:r>
            <a:r>
              <a:rPr lang="el-GR" b="1" dirty="0" smtClean="0"/>
              <a:t>γλυκοπρωτεΐνης </a:t>
            </a:r>
            <a:r>
              <a:rPr lang="el-GR" b="1" dirty="0"/>
              <a:t>φέρει τα χαρακτηριστικά του μορίου και προσδίδει στο μόριο την βιολογική του δράση μόνον όμως όταν είναι ενωμένη με την α υπομονάδα. </a:t>
            </a:r>
          </a:p>
          <a:p>
            <a:r>
              <a:rPr lang="el-GR" dirty="0"/>
              <a:t>Η ημερήσια παραγωγή της FSH είναι 50-200 διεθνείς μονάδες /24ωρο (IU/24h).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extLst>
      <p:ext uri="{BB962C8B-B14F-4D97-AF65-F5344CB8AC3E}">
        <p14:creationId xmlns:p14="http://schemas.microsoft.com/office/powerpoint/2010/main" val="36597269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2/</a:t>
            </a:r>
            <a:r>
              <a:rPr lang="en-US" sz="3600" b="0" dirty="0" smtClean="0"/>
              <a:t>5</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Η περιεκτικότητα των γοναδοτρόφων κυττάρων είναι σχετικά μικρή στην αρχή του κύκλου αλλά αυξάνεται προοδευτικά και δείχνει μεγαλύτερη αύξηση στην διάρκεια της ωορρηξίας ενώ κατά την εκκριτική φάση μειώνεται αισθητά. </a:t>
            </a:r>
          </a:p>
          <a:p>
            <a:r>
              <a:rPr lang="el-GR" dirty="0"/>
              <a:t>Στο αίμα κυκλοφορεί 2,5-10 mΙU/ml. Η ορμόνη εξαφανίζεται από την κυκλοφορία με μία ταχύτητα 5-10 φορές βραδύτερη εκείνη της LH. </a:t>
            </a:r>
          </a:p>
          <a:p>
            <a:r>
              <a:rPr lang="el-GR" dirty="0"/>
              <a:t>Το 30% της FSH αποβάλλεται από τα ούρα.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extLst>
      <p:ext uri="{BB962C8B-B14F-4D97-AF65-F5344CB8AC3E}">
        <p14:creationId xmlns:p14="http://schemas.microsoft.com/office/powerpoint/2010/main" val="3314084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3/</a:t>
            </a:r>
            <a:r>
              <a:rPr lang="en-US" sz="3600" b="0" dirty="0" smtClean="0"/>
              <a:t>5</a:t>
            </a:r>
            <a:endParaRPr lang="el-GR" dirty="0"/>
          </a:p>
        </p:txBody>
      </p:sp>
      <p:sp>
        <p:nvSpPr>
          <p:cNvPr id="3" name="Θέση περιεχομένου 2"/>
          <p:cNvSpPr>
            <a:spLocks noGrp="1"/>
          </p:cNvSpPr>
          <p:nvPr>
            <p:ph idx="1"/>
          </p:nvPr>
        </p:nvSpPr>
        <p:spPr>
          <a:xfrm>
            <a:off x="457200" y="1340768"/>
            <a:ext cx="8229600" cy="5328592"/>
          </a:xfrm>
        </p:spPr>
        <p:txBody>
          <a:bodyPr>
            <a:normAutofit fontScale="92500"/>
          </a:bodyPr>
          <a:lstStyle/>
          <a:p>
            <a:r>
              <a:rPr lang="el-GR" dirty="0"/>
              <a:t>Όσον αφορά την δράση της, </a:t>
            </a:r>
            <a:r>
              <a:rPr lang="el-GR" b="1" dirty="0"/>
              <a:t>η FSH στα θήλεα </a:t>
            </a:r>
            <a:r>
              <a:rPr lang="el-GR" dirty="0"/>
              <a:t>άτομα φαίνεται ότι διεγείρει τον πολλαπλασιασμό των </a:t>
            </a:r>
            <a:r>
              <a:rPr lang="el-GR" b="1" dirty="0"/>
              <a:t>κοκκιωδών κυττάρων </a:t>
            </a:r>
            <a:r>
              <a:rPr lang="el-GR" dirty="0"/>
              <a:t>του ωοθυλακίου. </a:t>
            </a:r>
          </a:p>
          <a:p>
            <a:r>
              <a:rPr lang="el-GR" dirty="0"/>
              <a:t>Επίσης διεγείρει την παραγωγή αρωματοποιητικού ενζύμου στα κοκκιώδη κύτταρα της ωοθήκης. </a:t>
            </a:r>
            <a:r>
              <a:rPr lang="el-GR" b="1" dirty="0"/>
              <a:t>Έτσι, τα ανδρογόνα που παράγονται από αυτήν την ωοθήκη παρουσία του αρωματοποιητικού ενζύμου το οποίο έχει διεγερθεί παραγόμενο μετατρέπονται σε οιστρογόνα. </a:t>
            </a:r>
            <a:r>
              <a:rPr lang="el-GR" dirty="0"/>
              <a:t>Αυτό βοηθά σημαντικά την </a:t>
            </a:r>
            <a:r>
              <a:rPr lang="el-GR" b="1" dirty="0"/>
              <a:t>επιλογή αλλά και την ωρίμανση του ωοθυλακίου</a:t>
            </a:r>
            <a:r>
              <a:rPr lang="el-GR" dirty="0"/>
              <a:t> που πρόκειται να μεγεθυνθεί και να εμφανιστεί στην διάρκεια αυτού του κύκλου της γυναίκας</a:t>
            </a:r>
            <a:r>
              <a:rPr lang="el-GR" dirty="0" smtClean="0"/>
              <a:t>. </a:t>
            </a:r>
            <a:r>
              <a:rPr lang="el-GR" b="1" dirty="0" smtClean="0"/>
              <a:t>Επίσης </a:t>
            </a:r>
            <a:r>
              <a:rPr lang="el-GR" b="1" dirty="0"/>
              <a:t>η FSH αυξάνει, τον αριθμό των υποδοχέων της LΗ </a:t>
            </a:r>
            <a:r>
              <a:rPr lang="el-GR" dirty="0"/>
              <a:t>στην έσω θήκη του ωοθυλακίου καθώς και τον αριθμό των υποδοχέων της ίδιας της FSH.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extLst>
      <p:ext uri="{BB962C8B-B14F-4D97-AF65-F5344CB8AC3E}">
        <p14:creationId xmlns:p14="http://schemas.microsoft.com/office/powerpoint/2010/main" val="34909590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4/</a:t>
            </a:r>
            <a:r>
              <a:rPr lang="en-US" sz="3600" b="0" dirty="0" smtClean="0"/>
              <a:t>5</a:t>
            </a:r>
            <a:endParaRPr lang="el-GR" dirty="0"/>
          </a:p>
        </p:txBody>
      </p:sp>
      <p:sp>
        <p:nvSpPr>
          <p:cNvPr id="3" name="Θέση περιεχομένου 2"/>
          <p:cNvSpPr>
            <a:spLocks noGrp="1"/>
          </p:cNvSpPr>
          <p:nvPr>
            <p:ph idx="1"/>
          </p:nvPr>
        </p:nvSpPr>
        <p:spPr>
          <a:xfrm>
            <a:off x="457200" y="1340768"/>
            <a:ext cx="8291264" cy="5256584"/>
          </a:xfrm>
        </p:spPr>
        <p:txBody>
          <a:bodyPr>
            <a:normAutofit/>
          </a:bodyPr>
          <a:lstStyle/>
          <a:p>
            <a:r>
              <a:rPr lang="el-GR" sz="2200" b="1" dirty="0"/>
              <a:t>Ειδικά για τον άντρα η FSH δρα και στα σπερματικά σωληνάρια και στα κύτταρα Sertoli</a:t>
            </a:r>
            <a:r>
              <a:rPr lang="el-GR" sz="2200" dirty="0"/>
              <a:t> ώστε να παραχθεί μια </a:t>
            </a:r>
            <a:r>
              <a:rPr lang="el-GR" sz="2200" dirty="0" smtClean="0"/>
              <a:t>πρωτεΐνη </a:t>
            </a:r>
            <a:r>
              <a:rPr lang="el-GR" sz="2200" dirty="0"/>
              <a:t>για την μεταφορά ανδρογόνων στα γειτονικά κύτταρα της σπερματογένεσης και τον αυλό των σπερματικών σωληναρίων. </a:t>
            </a:r>
          </a:p>
          <a:p>
            <a:r>
              <a:rPr lang="el-GR" sz="2200" dirty="0"/>
              <a:t>Επομένως, αμέσως και εμμέσως, </a:t>
            </a:r>
            <a:r>
              <a:rPr lang="el-GR" sz="2200" b="1" dirty="0"/>
              <a:t>βοηθά την σπερματογένεση από το σπερματικό επιθήλιο των ανδρών.</a:t>
            </a:r>
          </a:p>
          <a:p>
            <a:r>
              <a:rPr lang="el-GR" sz="2200" b="1" dirty="0"/>
              <a:t>Τα οιστρογόνα δρουν συνεργικά στην δράση της FSH, </a:t>
            </a:r>
            <a:r>
              <a:rPr lang="el-GR" sz="2200" dirty="0"/>
              <a:t>διότι κι αυτά διεγείρουν τον πολλαπλασιασμό των κοκκιωδών κυττάρων, αυξάνουν τους υποδοχείς της FSH και της LΗ στην ωοθήκη, προκαλούν θετική ή αρνητική παλίνδρομη κίνηση στον υποθάλαμο και θετική ή αρνητική παλίνδρομη κίνηση στα γοναδοτρόφα κύτταρα της υπόφυσης.</a:t>
            </a:r>
          </a:p>
          <a:p>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extLst>
      <p:ext uri="{BB962C8B-B14F-4D97-AF65-F5344CB8AC3E}">
        <p14:creationId xmlns:p14="http://schemas.microsoft.com/office/powerpoint/2010/main" val="20231934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Ειδικά για την </a:t>
            </a:r>
            <a:r>
              <a:rPr lang="en-US" dirty="0"/>
              <a:t>FSH</a:t>
            </a:r>
            <a:r>
              <a:rPr lang="el-GR" dirty="0"/>
              <a:t> </a:t>
            </a:r>
            <a:r>
              <a:rPr lang="en-US" dirty="0"/>
              <a:t/>
            </a:r>
            <a:br>
              <a:rPr lang="en-US" dirty="0"/>
            </a:br>
            <a:r>
              <a:rPr lang="el-GR" dirty="0"/>
              <a:t>(θυλακιότροπο ορμόνη) </a:t>
            </a:r>
            <a:r>
              <a:rPr lang="el-GR" sz="3600" b="0" dirty="0" smtClean="0"/>
              <a:t>5/</a:t>
            </a:r>
            <a:r>
              <a:rPr lang="en-US" sz="3600" b="0" dirty="0" smtClean="0"/>
              <a:t>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03848" y="1484784"/>
            <a:ext cx="2847975" cy="4705350"/>
          </a:xfrm>
          <a:prstGeom prst="rect">
            <a:avLst/>
          </a:prstGeom>
          <a:noFill/>
        </p:spPr>
      </p:pic>
      <p:sp>
        <p:nvSpPr>
          <p:cNvPr id="3" name="Ορθογώνιο 2"/>
          <p:cNvSpPr/>
          <p:nvPr/>
        </p:nvSpPr>
        <p:spPr>
          <a:xfrm>
            <a:off x="1508615" y="6341441"/>
            <a:ext cx="6238439" cy="276999"/>
          </a:xfrm>
          <a:prstGeom prst="rect">
            <a:avLst/>
          </a:prstGeom>
        </p:spPr>
        <p:txBody>
          <a:bodyPr wrap="none">
            <a:spAutoFit/>
          </a:bodyPr>
          <a:lstStyle/>
          <a:p>
            <a:r>
              <a:rPr lang="en-GB" sz="1200" dirty="0" smtClean="0">
                <a:solidFill>
                  <a:prstClr val="black"/>
                </a:solidFill>
                <a:latin typeface="Calibri"/>
                <a:hlinkClick r:id="rId4"/>
              </a:rPr>
              <a:t>Xxhpgaxis</a:t>
            </a:r>
            <a:r>
              <a:rPr lang="el-GR" sz="1200" dirty="0" smtClean="0">
                <a:solidFill>
                  <a:prstClr val="black"/>
                </a:solidFill>
                <a:latin typeface="Calibri"/>
              </a:rPr>
              <a:t> </a:t>
            </a:r>
            <a:r>
              <a:rPr lang="en-US" sz="1200" dirty="0" smtClean="0">
                <a:solidFill>
                  <a:prstClr val="black"/>
                </a:solidFill>
                <a:latin typeface="Calibri"/>
              </a:rPr>
              <a:t>by Hill</a:t>
            </a:r>
            <a:r>
              <a:rPr lang="en-US" sz="1200" dirty="0">
                <a:solidFill>
                  <a:prstClr val="black"/>
                </a:solidFill>
                <a:latin typeface="Calibri"/>
              </a:rPr>
              <a:t>, M.A. (2014) Embryology </a:t>
            </a:r>
            <a:r>
              <a:rPr lang="en-US" sz="1200" i="1" dirty="0">
                <a:solidFill>
                  <a:prstClr val="black"/>
                </a:solidFill>
                <a:latin typeface="Calibri"/>
              </a:rPr>
              <a:t>About</a:t>
            </a:r>
            <a:r>
              <a:rPr lang="en-US" sz="1200" dirty="0">
                <a:solidFill>
                  <a:prstClr val="black"/>
                </a:solidFill>
                <a:latin typeface="Calibri"/>
              </a:rPr>
              <a:t>. Retrieved July 4, 2014, from </a:t>
            </a:r>
            <a:r>
              <a:rPr lang="en-GB" sz="1200" dirty="0" smtClean="0">
                <a:solidFill>
                  <a:prstClr val="black"/>
                </a:solidFill>
                <a:latin typeface="Calibri"/>
                <a:hlinkClick r:id="rId5"/>
              </a:rPr>
              <a:t>Embryology:About</a:t>
            </a:r>
            <a:endParaRPr lang="en-GB" sz="1200" dirty="0">
              <a:solidFill>
                <a:prstClr val="black"/>
              </a:solidFill>
              <a:latin typeface="Calibri"/>
            </a:endParaRPr>
          </a:p>
        </p:txBody>
      </p:sp>
    </p:spTree>
    <p:extLst>
      <p:ext uri="{BB962C8B-B14F-4D97-AF65-F5344CB8AC3E}">
        <p14:creationId xmlns:p14="http://schemas.microsoft.com/office/powerpoint/2010/main" val="12291154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n-US" dirty="0" smtClean="0"/>
              <a:t>(</a:t>
            </a:r>
            <a:r>
              <a:rPr lang="el-GR" dirty="0" smtClean="0"/>
              <a:t>Ωχριν</a:t>
            </a:r>
            <a:r>
              <a:rPr lang="el-GR" dirty="0"/>
              <a:t>ό</a:t>
            </a:r>
            <a:r>
              <a:rPr lang="el-GR" dirty="0" smtClean="0"/>
              <a:t>τροπος) </a:t>
            </a:r>
            <a:r>
              <a:rPr lang="el-GR" sz="3200" b="0" dirty="0" smtClean="0"/>
              <a:t>1/3 </a:t>
            </a:r>
            <a:endParaRPr lang="el-GR" sz="3200" b="0" dirty="0"/>
          </a:p>
        </p:txBody>
      </p:sp>
      <p:sp>
        <p:nvSpPr>
          <p:cNvPr id="3" name="Θέση περιεχομένου 2"/>
          <p:cNvSpPr>
            <a:spLocks noGrp="1"/>
          </p:cNvSpPr>
          <p:nvPr>
            <p:ph idx="1"/>
          </p:nvPr>
        </p:nvSpPr>
        <p:spPr>
          <a:xfrm>
            <a:off x="457200" y="1124744"/>
            <a:ext cx="8229600" cy="5400600"/>
          </a:xfrm>
        </p:spPr>
        <p:txBody>
          <a:bodyPr>
            <a:normAutofit fontScale="92500" lnSpcReduction="20000"/>
          </a:bodyPr>
          <a:lstStyle/>
          <a:p>
            <a:r>
              <a:rPr lang="el-GR" dirty="0"/>
              <a:t>Η LΗ αποτελείται κι αυτή από 211 αμινοξέα (Μ.Β.: 28.000). Φαίνεται ότι η LΗ είναι πιο ευαίσθητη από την FSH όσον αφορά την έκκριση της LHRH του υποθαλάμου.</a:t>
            </a:r>
          </a:p>
          <a:p>
            <a:r>
              <a:rPr lang="el-GR" dirty="0"/>
              <a:t>Κατά την πρώτη φάση του κύκλου, LH εκκρίνεται παλμικά κάθε 1-2 ώρες, η δε έκκρισή της διαρκεί 5-10‘ και παρουσιάζει χρόνο ημισείας ζωής 50'. </a:t>
            </a:r>
          </a:p>
          <a:p>
            <a:r>
              <a:rPr lang="el-GR" dirty="0"/>
              <a:t>Στην 2η φάση του κύκλου την εκκριτική, τα εκκριτικά κύτταρα της LΗ διατηρούνται περίπου 4 ώρες με αυξομειώσεις στο αίμα. </a:t>
            </a:r>
          </a:p>
          <a:p>
            <a:r>
              <a:rPr lang="el-GR" dirty="0"/>
              <a:t>Ακριβώς και επειδή η LΗ παρουσιάζει σημαντικές αυξομειώσεις και έκκριση κατά ώσεις, πολλαπλές μετρήσεις πολλές φορές χρειάζονται για να παρατηρηθεί η πραγματική ποσότητά της στο αίμα.</a:t>
            </a:r>
          </a:p>
          <a:p>
            <a:r>
              <a:rPr lang="el-GR" dirty="0"/>
              <a:t>Γενικά, ο χρόνος ημισείας ζωής στην 2η φάση του κύκλου είναι 12-45' και κατά 10% η ορμόνη αποβάλλεται στα ούρα.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extLst>
      <p:ext uri="{BB962C8B-B14F-4D97-AF65-F5344CB8AC3E}">
        <p14:creationId xmlns:p14="http://schemas.microsoft.com/office/powerpoint/2010/main" val="5439169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l-GR" dirty="0"/>
              <a:t>Ωχρινότροπος) </a:t>
            </a:r>
            <a:r>
              <a:rPr lang="el-GR" sz="3200" b="0" dirty="0" smtClean="0"/>
              <a:t>2/3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Η εκκριτική ικανότης του γοναδοτρόφου κυττάρου όσον αφορά την έκκριση της LΗ ρυθμίζεται όχι μόνο από την LHRH αλλά και από τα οιστρογόνα. </a:t>
            </a:r>
          </a:p>
          <a:p>
            <a:r>
              <a:rPr lang="el-GR" b="1" dirty="0"/>
              <a:t>Η LHRH του υποθαλάμου διεγείρει όλες τις φάσεις της εκκριτικής λειτουργίας του γοναδοτρόφου κυττάρου.  </a:t>
            </a:r>
          </a:p>
          <a:p>
            <a:r>
              <a:rPr lang="el-GR" b="1" dirty="0"/>
              <a:t>Προκαλεί άμεση απελευθέρωση της πρώτης αποθήκης. Επίσης, ενισχύει την 2η αποθήκη. </a:t>
            </a:r>
            <a:r>
              <a:rPr lang="el-GR" dirty="0"/>
              <a:t>Επομένως διευκολύνει την μεταφορά από την 2η αποθήκη στην 1η. </a:t>
            </a:r>
          </a:p>
          <a:p>
            <a:r>
              <a:rPr lang="el-GR" dirty="0"/>
              <a:t>Τα οιστρογόνα στα γοναδοτρόφα κύτταρα δρουν τροποποιητικά. Προκαλούν σημαντική νευροέκκριση των κυττάρων που περιέχουν LHRH στον υποθάλαμο. Δρουν πάνω στα γοναδοτρόφα κύτταρα και δρουν μέσω των </a:t>
            </a:r>
            <a:r>
              <a:rPr lang="el-GR" dirty="0" smtClean="0"/>
              <a:t>νευρομεταβιβαστών </a:t>
            </a:r>
            <a:r>
              <a:rPr lang="el-GR" dirty="0"/>
              <a:t>του εγκεφάλου.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extLst>
      <p:ext uri="{BB962C8B-B14F-4D97-AF65-F5344CB8AC3E}">
        <p14:creationId xmlns:p14="http://schemas.microsoft.com/office/powerpoint/2010/main" val="428025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LH (</a:t>
            </a:r>
            <a:r>
              <a:rPr lang="el-GR" dirty="0"/>
              <a:t>Ωχρινότροπος) </a:t>
            </a:r>
            <a:r>
              <a:rPr lang="el-GR" sz="3200" b="0" dirty="0" smtClean="0"/>
              <a:t>3/3 </a:t>
            </a:r>
            <a:endParaRPr lang="el-GR" dirty="0"/>
          </a:p>
        </p:txBody>
      </p:sp>
      <p:sp>
        <p:nvSpPr>
          <p:cNvPr id="3" name="Θέση περιεχομένου 2"/>
          <p:cNvSpPr>
            <a:spLocks noGrp="1"/>
          </p:cNvSpPr>
          <p:nvPr>
            <p:ph idx="1"/>
          </p:nvPr>
        </p:nvSpPr>
        <p:spPr/>
        <p:txBody>
          <a:bodyPr>
            <a:normAutofit/>
          </a:bodyPr>
          <a:lstStyle/>
          <a:p>
            <a:r>
              <a:rPr lang="el-GR" sz="2200" b="1" dirty="0"/>
              <a:t>Η ίδια η LΗ έχει σημαντική βιολογική δράση τόσο στη γυναίκα όπως και στον άντρα. </a:t>
            </a:r>
          </a:p>
          <a:p>
            <a:r>
              <a:rPr lang="el-GR" sz="2200" b="1" dirty="0"/>
              <a:t>Στην γυναίκα, </a:t>
            </a:r>
            <a:r>
              <a:rPr lang="el-GR" sz="2200" dirty="0"/>
              <a:t>κατά πρώτον, διεγείρει την παραγωγή ανδρογόνων από τα κύτταρα της έσω θήκης των ωοθυλακίων. Επίσης διεγείρει, κατά δεύτερον, την ωοθυλακιορρηξία 24 ώρες μετά από την αιχμή της LΗ. </a:t>
            </a:r>
          </a:p>
          <a:p>
            <a:r>
              <a:rPr lang="el-GR" sz="2200" dirty="0"/>
              <a:t>Τρίτον, διεγείρει την </a:t>
            </a:r>
            <a:r>
              <a:rPr lang="el-GR" sz="2200" dirty="0" smtClean="0"/>
              <a:t>στεροειδογένεση </a:t>
            </a:r>
            <a:r>
              <a:rPr lang="el-GR" sz="2200" dirty="0"/>
              <a:t>του ωχρού κατά το δεύτερο μέρος του κύκλου μετά την ωορρηξία. </a:t>
            </a:r>
          </a:p>
          <a:p>
            <a:r>
              <a:rPr lang="el-GR" sz="2200" b="1" dirty="0"/>
              <a:t>Ειδικά στους άντρες η LΗ </a:t>
            </a:r>
            <a:r>
              <a:rPr lang="el-GR" sz="2200" dirty="0"/>
              <a:t>διεγείρει τα κύτταρα του Leydig και η διέγερση αυτή των κυττάρων αυξάνει την </a:t>
            </a:r>
            <a:r>
              <a:rPr lang="el-GR" sz="2200" dirty="0" smtClean="0"/>
              <a:t>στεροειδογένεση </a:t>
            </a:r>
            <a:r>
              <a:rPr lang="el-GR" sz="2200" dirty="0"/>
              <a:t>και τον σχηματισμό της ανδρικής ορμόνης τεστοστερόνης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extLst>
      <p:ext uri="{BB962C8B-B14F-4D97-AF65-F5344CB8AC3E}">
        <p14:creationId xmlns:p14="http://schemas.microsoft.com/office/powerpoint/2010/main" val="33617853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Feedback</a:t>
            </a:r>
            <a:endParaRPr lang="el-GR" dirty="0"/>
          </a:p>
        </p:txBody>
      </p:sp>
      <p:sp>
        <p:nvSpPr>
          <p:cNvPr id="3" name="Θέση περιεχομένου 2"/>
          <p:cNvSpPr>
            <a:spLocks noGrp="1"/>
          </p:cNvSpPr>
          <p:nvPr>
            <p:ph idx="1"/>
          </p:nvPr>
        </p:nvSpPr>
        <p:spPr/>
        <p:txBody>
          <a:bodyPr/>
          <a:lstStyle/>
          <a:p>
            <a:pPr>
              <a:lnSpc>
                <a:spcPct val="150000"/>
              </a:lnSpc>
            </a:pPr>
            <a:r>
              <a:rPr lang="el-GR" dirty="0"/>
              <a:t>Τα κυκλοφορούντα στεροειδή του φύλου (sex steroids) επηρεάζουν την έκκριση της GnRH και κατά συνέπεια την έκκριση της FSH και της LH  τόσο </a:t>
            </a:r>
            <a:r>
              <a:rPr lang="el-GR" b="1" dirty="0"/>
              <a:t>με θετικό όσο και με αρνητικό feedback</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extLst>
      <p:ext uri="{BB962C8B-B14F-4D97-AF65-F5344CB8AC3E}">
        <p14:creationId xmlns:p14="http://schemas.microsoft.com/office/powerpoint/2010/main" val="34941287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Θετικό </a:t>
            </a:r>
            <a:r>
              <a:rPr lang="en-US" dirty="0" smtClean="0"/>
              <a:t>feedback </a:t>
            </a:r>
            <a:r>
              <a:rPr lang="en-US" sz="3200" b="0" dirty="0" smtClean="0"/>
              <a:t>1/2</a:t>
            </a:r>
            <a:endParaRPr lang="el-GR" sz="3200" b="0" dirty="0"/>
          </a:p>
        </p:txBody>
      </p:sp>
      <p:sp>
        <p:nvSpPr>
          <p:cNvPr id="3" name="Θέση περιεχομένου 2"/>
          <p:cNvSpPr>
            <a:spLocks noGrp="1"/>
          </p:cNvSpPr>
          <p:nvPr>
            <p:ph idx="1"/>
          </p:nvPr>
        </p:nvSpPr>
        <p:spPr>
          <a:xfrm>
            <a:off x="455282" y="1196752"/>
            <a:ext cx="8229600" cy="5285316"/>
          </a:xfrm>
        </p:spPr>
        <p:txBody>
          <a:bodyPr>
            <a:normAutofit/>
          </a:bodyPr>
          <a:lstStyle/>
          <a:p>
            <a:r>
              <a:rPr lang="el-GR" sz="2200" dirty="0"/>
              <a:t>Στην διάρκεια του κύκλου, </a:t>
            </a:r>
            <a:r>
              <a:rPr lang="el-GR" sz="2200" b="1" dirty="0"/>
              <a:t>τα οιστρογόνα προσφέρουν μία θετική επίδραση στην δράση της GnRH επί της έκκρισης της LH και της FSH, και η αύξηση των οιστρογόνων στην διάρκεια της εκκριτικής φάσης του κύκλου, είναι το ερέθισμα για την εκκριτική ωορρηκτική αιχμή της LH και της FSH.  </a:t>
            </a:r>
          </a:p>
          <a:p>
            <a:r>
              <a:rPr lang="el-GR" sz="2200" dirty="0"/>
              <a:t>Η </a:t>
            </a:r>
            <a:r>
              <a:rPr lang="el-GR" sz="2200" b="1" dirty="0"/>
              <a:t>προγεστερόνη</a:t>
            </a:r>
            <a:r>
              <a:rPr lang="el-GR" sz="2200" dirty="0"/>
              <a:t> ελαττώνει την διάρκεια της αιχμής της LH και της FSH και αυξάνει την επίδραση των οιστρογόνων.  </a:t>
            </a:r>
          </a:p>
          <a:p>
            <a:r>
              <a:rPr lang="el-GR" sz="2200" dirty="0"/>
              <a:t>Μετά την εκκριτική αιχμή του μέσου του κύκλου, το δημιουργούμενο ωάριο εγκαταλείπει την ωοθήκη.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extLst>
      <p:ext uri="{BB962C8B-B14F-4D97-AF65-F5344CB8AC3E}">
        <p14:creationId xmlns:p14="http://schemas.microsoft.com/office/powerpoint/2010/main" val="68540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2/4</a:t>
            </a:r>
            <a:endParaRPr lang="el-GR" dirty="0"/>
          </a:p>
        </p:txBody>
      </p:sp>
      <p:sp>
        <p:nvSpPr>
          <p:cNvPr id="3" name="Θέση περιεχομένου 2"/>
          <p:cNvSpPr>
            <a:spLocks noGrp="1"/>
          </p:cNvSpPr>
          <p:nvPr>
            <p:ph idx="1"/>
          </p:nvPr>
        </p:nvSpPr>
        <p:spPr/>
        <p:txBody>
          <a:bodyPr/>
          <a:lstStyle/>
          <a:p>
            <a:r>
              <a:rPr lang="el-GR" dirty="0"/>
              <a:t>Σε γυναίκες οι οποίες έχουν κάνει πολλές εγκυμοσύνες και τοκετούς η υπόφυση έχει λίγο μεγαλύτερο βάρος από εκείνες τις γυναίκες στις οποίες δεν έγινε ποτέ εγκυμοσύνη ή ακόμα και από τους άντρες.</a:t>
            </a:r>
          </a:p>
          <a:p>
            <a:r>
              <a:rPr lang="el-GR" b="1" dirty="0"/>
              <a:t>Ο πρόσθιος λοβός είναι μεγαλύτερος από τον οπίσθιο και βασικά καταλαμβάνει το 80% του οργάνου.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3386889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Θετικό </a:t>
            </a:r>
            <a:r>
              <a:rPr lang="en-US" dirty="0" smtClean="0"/>
              <a:t>feedback </a:t>
            </a:r>
            <a:r>
              <a:rPr lang="el-GR" sz="3200" b="0" dirty="0"/>
              <a:t>2</a:t>
            </a:r>
            <a:r>
              <a:rPr lang="en-US" sz="3200" b="0" dirty="0" smtClean="0"/>
              <a:t>/2</a:t>
            </a:r>
            <a:endParaRPr lang="el-GR" sz="3200" b="0" dirty="0"/>
          </a:p>
        </p:txBody>
      </p:sp>
      <p:sp>
        <p:nvSpPr>
          <p:cNvPr id="3" name="Θέση περιεχομένου 2"/>
          <p:cNvSpPr>
            <a:spLocks noGrp="1"/>
          </p:cNvSpPr>
          <p:nvPr>
            <p:ph idx="1"/>
          </p:nvPr>
        </p:nvSpPr>
        <p:spPr>
          <a:xfrm>
            <a:off x="455282" y="1124744"/>
            <a:ext cx="8229600" cy="5357324"/>
          </a:xfrm>
        </p:spPr>
        <p:txBody>
          <a:bodyPr>
            <a:normAutofit/>
          </a:bodyPr>
          <a:lstStyle/>
          <a:p>
            <a:r>
              <a:rPr lang="el-GR" sz="2200" dirty="0" smtClean="0"/>
              <a:t>Η </a:t>
            </a:r>
            <a:r>
              <a:rPr lang="el-GR" sz="2200" b="1" dirty="0"/>
              <a:t>ωορρηξία</a:t>
            </a:r>
            <a:r>
              <a:rPr lang="el-GR" sz="2200" dirty="0"/>
              <a:t> επισυμβαίνει περίπου 10-12 ώρες μετά την αιχμή της LH και 24-36 ώρες μετά την αιχμή της οιστραδιόλης.  </a:t>
            </a:r>
          </a:p>
          <a:p>
            <a:r>
              <a:rPr lang="el-GR" sz="2200" dirty="0"/>
              <a:t>Τα εναπομείναντα θυλακιώδη κύτταρα στην ωοθήκη, κάτω από την επίδραση της LH, μετατρέπονται σε μία δομή που εκκρίνει προγεστερόνη, </a:t>
            </a:r>
            <a:r>
              <a:rPr lang="el-GR" sz="2200" b="1" dirty="0"/>
              <a:t>το ωχρό σωμάτιο.  </a:t>
            </a:r>
          </a:p>
          <a:p>
            <a:r>
              <a:rPr lang="el-GR" sz="2200" dirty="0"/>
              <a:t>Μετά από περίπου 12 ημέρες, το ωχρό σωμάτιο υποστρέφεται και οδηγεί σε ελάττωση των επιπέδων των οιστρογόνων και της προγεστερόνης και τελικά σε </a:t>
            </a:r>
            <a:r>
              <a:rPr lang="el-GR" sz="2200" b="1" dirty="0"/>
              <a:t>έμμηνο ρύση.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extLst>
      <p:ext uri="{BB962C8B-B14F-4D97-AF65-F5344CB8AC3E}">
        <p14:creationId xmlns:p14="http://schemas.microsoft.com/office/powerpoint/2010/main" val="10807893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Αρνητικό </a:t>
            </a:r>
            <a:r>
              <a:rPr lang="en-US" dirty="0" smtClean="0"/>
              <a:t>feedback</a:t>
            </a:r>
            <a:r>
              <a:rPr lang="el-GR" dirty="0" smtClean="0"/>
              <a:t> </a:t>
            </a:r>
            <a:r>
              <a:rPr lang="el-GR" sz="3200" b="0" dirty="0" smtClean="0"/>
              <a:t>1/3</a:t>
            </a:r>
            <a:endParaRPr lang="el-GR" sz="3200" b="0" dirty="0"/>
          </a:p>
        </p:txBody>
      </p:sp>
      <p:sp>
        <p:nvSpPr>
          <p:cNvPr id="3" name="Θέση περιεχομένου 2"/>
          <p:cNvSpPr>
            <a:spLocks noGrp="1"/>
          </p:cNvSpPr>
          <p:nvPr>
            <p:ph idx="1"/>
          </p:nvPr>
        </p:nvSpPr>
        <p:spPr/>
        <p:txBody>
          <a:bodyPr>
            <a:normAutofit/>
          </a:bodyPr>
          <a:lstStyle/>
          <a:p>
            <a:r>
              <a:rPr lang="el-GR" dirty="0"/>
              <a:t>Δράση αρνητικού feedback των στεροειδών του φύλου στην γοναδοτροφική έκκριση επίσης συμβαίνει.  </a:t>
            </a:r>
          </a:p>
          <a:p>
            <a:r>
              <a:rPr lang="el-GR" dirty="0"/>
              <a:t>Στις </a:t>
            </a:r>
            <a:r>
              <a:rPr lang="el-GR" b="1" dirty="0"/>
              <a:t>γυναίκες,</a:t>
            </a:r>
            <a:r>
              <a:rPr lang="el-GR" dirty="0"/>
              <a:t> η πρωτοπαθής γοναδική ανεπάρκεια </a:t>
            </a:r>
            <a:r>
              <a:rPr lang="el-GR" dirty="0" smtClean="0"/>
              <a:t>ή η </a:t>
            </a:r>
            <a:r>
              <a:rPr lang="el-GR" dirty="0"/>
              <a:t>εμμηνόπαυση οδηγεί σε αύξηση της LH και της FSH, η οποία μπορεί να ανασταλεί με μακροχρόνια υψηλής δοσολογίας οιστρογονική θεραπεία.  Εν τούτοις, μία χορήγηση χαμηλής δόσης οιστρογόνων μπορεί να διεγείρει την απάντηση της LH στην </a:t>
            </a:r>
            <a:r>
              <a:rPr lang="en-US" dirty="0" smtClean="0"/>
              <a:t>LHRH (</a:t>
            </a:r>
            <a:r>
              <a:rPr lang="el-GR" dirty="0" smtClean="0"/>
              <a:t>GnRH</a:t>
            </a:r>
            <a:r>
              <a:rPr lang="en-US" dirty="0" smtClean="0"/>
              <a:t>)</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extLst>
      <p:ext uri="{BB962C8B-B14F-4D97-AF65-F5344CB8AC3E}">
        <p14:creationId xmlns:p14="http://schemas.microsoft.com/office/powerpoint/2010/main" val="42450210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Αρνητικό </a:t>
            </a:r>
            <a:r>
              <a:rPr lang="en-US" dirty="0" smtClean="0"/>
              <a:t>feedback</a:t>
            </a:r>
            <a:r>
              <a:rPr lang="el-GR" dirty="0" smtClean="0"/>
              <a:t> </a:t>
            </a:r>
            <a:r>
              <a:rPr lang="el-GR" sz="3200" b="0" dirty="0"/>
              <a:t>2</a:t>
            </a:r>
            <a:r>
              <a:rPr lang="el-GR" sz="3200" b="0" dirty="0" smtClean="0"/>
              <a:t>/3</a:t>
            </a:r>
            <a:endParaRPr lang="el-GR" sz="3200" b="0" dirty="0"/>
          </a:p>
        </p:txBody>
      </p:sp>
      <p:sp>
        <p:nvSpPr>
          <p:cNvPr id="3" name="Θέση περιεχομένου 2"/>
          <p:cNvSpPr>
            <a:spLocks noGrp="1"/>
          </p:cNvSpPr>
          <p:nvPr>
            <p:ph idx="1"/>
          </p:nvPr>
        </p:nvSpPr>
        <p:spPr/>
        <p:txBody>
          <a:bodyPr>
            <a:normAutofit/>
          </a:bodyPr>
          <a:lstStyle/>
          <a:p>
            <a:r>
              <a:rPr lang="el-GR" dirty="0" smtClean="0"/>
              <a:t>Στους </a:t>
            </a:r>
            <a:r>
              <a:rPr lang="el-GR" b="1" dirty="0"/>
              <a:t>άνδρες,</a:t>
            </a:r>
            <a:r>
              <a:rPr lang="el-GR" dirty="0"/>
              <a:t> η πρωτοπαθής γοναδική ανεπάρκεια με χαμηλά επίπεδα τεστοστερόνης σχετίζεται επίσης με υψηλές τιμές γοναδοτροφινών.  Εν τούτοις, η τεστοστερόνη δεν είναι ο μοναδικός αναστολέας της γοναδοτροφικής έκκρισης στους άνδρες, αφού η επιλεκτική καταστροφή των σπερματοζωαρίων (πχ θεραπεία με κυκλοφωσφαμίδη) οδηγεί σε αζωοσπερμία και αύξηση μόνον της FSH.</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extLst>
      <p:ext uri="{BB962C8B-B14F-4D97-AF65-F5344CB8AC3E}">
        <p14:creationId xmlns:p14="http://schemas.microsoft.com/office/powerpoint/2010/main" val="12218685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Αρνητικό </a:t>
            </a:r>
            <a:r>
              <a:rPr lang="en-US" dirty="0"/>
              <a:t>feedback</a:t>
            </a:r>
            <a:r>
              <a:rPr lang="el-GR" dirty="0"/>
              <a:t>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Η </a:t>
            </a:r>
            <a:r>
              <a:rPr lang="el-GR" b="1" dirty="0"/>
              <a:t>ινχιμπίνη,</a:t>
            </a:r>
            <a:r>
              <a:rPr lang="el-GR" dirty="0"/>
              <a:t> ένα πολυπεπτίδιο (ΜΒ 32,000), το οποίο εκκρίνεται από τα κύτταρα Sertoli των σπερματικών σωληναρίων, είναι ο μεγαλύτερος παράγων που παρεμποδίζει την έκκριση της FSH με αρνητικό feedback.  </a:t>
            </a:r>
          </a:p>
          <a:p>
            <a:r>
              <a:rPr lang="el-GR" b="1" dirty="0"/>
              <a:t>Η ινχιμπίνη αποτελείται από χωριστές αλφα και βήτα υπομονάδες που συνδέονται με δισουλφιδικές γέφυρες.  Τα ανδρογόνα διεγείρουν την παραγωγή της ινχιμπίνης.  Αυτό το πεπτίδιο μπορεί να δρα βοηθητικά στην τοπική ρύθμιση της σπερματογένεσης.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extLst>
      <p:ext uri="{BB962C8B-B14F-4D97-AF65-F5344CB8AC3E}">
        <p14:creationId xmlns:p14="http://schemas.microsoft.com/office/powerpoint/2010/main" val="26295953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Εφηβεία </a:t>
            </a:r>
            <a:r>
              <a:rPr lang="el-GR" sz="3200" b="0" dirty="0" smtClean="0"/>
              <a:t>1/1</a:t>
            </a:r>
            <a:r>
              <a:rPr lang="en-US" sz="3200" b="0" dirty="0" smtClean="0"/>
              <a:t>3</a:t>
            </a:r>
            <a:endParaRPr lang="el-GR" sz="3200" b="0" dirty="0"/>
          </a:p>
        </p:txBody>
      </p:sp>
      <p:sp>
        <p:nvSpPr>
          <p:cNvPr id="3" name="Θέση περιεχομένου 2"/>
          <p:cNvSpPr>
            <a:spLocks noGrp="1"/>
          </p:cNvSpPr>
          <p:nvPr>
            <p:ph idx="1"/>
          </p:nvPr>
        </p:nvSpPr>
        <p:spPr/>
        <p:txBody>
          <a:bodyPr/>
          <a:lstStyle/>
          <a:p>
            <a:r>
              <a:rPr lang="el-GR" b="1" dirty="0"/>
              <a:t>Εφηβεία</a:t>
            </a:r>
            <a:r>
              <a:rPr lang="el-GR" dirty="0"/>
              <a:t> είναι η διαδικασία η οποία μετατρέπει το παιδί σε σεξουαλικά ώριμο πρόσωπο, ικανό για αναπαραγωγή.</a:t>
            </a:r>
          </a:p>
          <a:p>
            <a:r>
              <a:rPr lang="el-GR" dirty="0"/>
              <a:t>Περιλαμβάνει </a:t>
            </a:r>
            <a:r>
              <a:rPr lang="el-GR" b="1" dirty="0"/>
              <a:t>αλλαγές στην έκκριση πολλών ορμονών, ενζύμων και άλλων φυσιολογικών ουσιών.</a:t>
            </a:r>
          </a:p>
          <a:p>
            <a:r>
              <a:rPr lang="el-GR" dirty="0"/>
              <a:t>Συνοδεύεται επίσης από εκσεσημασμένες αλλαγές </a:t>
            </a:r>
            <a:r>
              <a:rPr lang="el-GR" b="1" dirty="0"/>
              <a:t>στην φυσική </a:t>
            </a:r>
            <a:r>
              <a:rPr lang="el-GR" dirty="0"/>
              <a:t>αύξηση και </a:t>
            </a:r>
            <a:r>
              <a:rPr lang="el-GR" b="1" dirty="0"/>
              <a:t>ωρίμανση </a:t>
            </a:r>
            <a:r>
              <a:rPr lang="el-GR" dirty="0"/>
              <a:t>και σε πολλές συμπεριφορές.</a:t>
            </a:r>
          </a:p>
          <a:p>
            <a:r>
              <a:rPr lang="el-GR" dirty="0"/>
              <a:t>Οι σημαντικότερες ορμονικές αλλαγές περιλαμβάνουν αλλαγές στην λειτουργία του </a:t>
            </a:r>
            <a:r>
              <a:rPr lang="el-GR" b="1" dirty="0" smtClean="0"/>
              <a:t>υποθαλαμο - υποφυσιακού </a:t>
            </a:r>
            <a:r>
              <a:rPr lang="el-GR" b="1" dirty="0"/>
              <a:t>–οργάνου</a:t>
            </a:r>
            <a:r>
              <a:rPr lang="el-GR" dirty="0"/>
              <a:t> στόχου άξονα.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extLst>
      <p:ext uri="{BB962C8B-B14F-4D97-AF65-F5344CB8AC3E}">
        <p14:creationId xmlns:p14="http://schemas.microsoft.com/office/powerpoint/2010/main" val="13422453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2/1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Σε ένα από τα σημαντικότερα για την εφηβεία συστήματα, στον </a:t>
            </a:r>
            <a:r>
              <a:rPr lang="el-GR" b="1" dirty="0"/>
              <a:t>υποθαλαμο</a:t>
            </a:r>
            <a:r>
              <a:rPr lang="el-GR" b="1" dirty="0"/>
              <a:t>-υποφυσιακό- </a:t>
            </a:r>
            <a:r>
              <a:rPr lang="el-GR" b="1" dirty="0"/>
              <a:t>γοναδικό</a:t>
            </a:r>
            <a:r>
              <a:rPr lang="el-GR" b="1" dirty="0"/>
              <a:t> άξονα,</a:t>
            </a:r>
            <a:r>
              <a:rPr lang="el-GR" dirty="0"/>
              <a:t> οι </a:t>
            </a:r>
            <a:r>
              <a:rPr lang="el-GR" dirty="0"/>
              <a:t>νευροεκκριτικοί</a:t>
            </a:r>
            <a:r>
              <a:rPr lang="el-GR" dirty="0"/>
              <a:t> </a:t>
            </a:r>
            <a:r>
              <a:rPr lang="el-GR" b="1" dirty="0"/>
              <a:t>νευρώνες,</a:t>
            </a:r>
            <a:r>
              <a:rPr lang="el-GR" dirty="0"/>
              <a:t> οι οποίοι ευρίσκονται κυρίως στο </a:t>
            </a:r>
            <a:r>
              <a:rPr lang="el-GR" b="1" dirty="0"/>
              <a:t>μεσοβασικό υποθάλαμο και στον τοξοειδή πυρήνα </a:t>
            </a:r>
            <a:r>
              <a:rPr lang="el-GR" dirty="0"/>
              <a:t>και οι οποίοι καταλήγουν στην μέση εξοχή (όπου συντίθεται και εκκρίνεται στο πυλαίο σύστημα και μεταφέρεται στην υπόφυση το </a:t>
            </a:r>
            <a:r>
              <a:rPr lang="el-GR" dirty="0" smtClean="0"/>
              <a:t>πεπτίδιο </a:t>
            </a:r>
            <a:r>
              <a:rPr lang="el-GR" dirty="0"/>
              <a:t>GnRH), αλλάζουν </a:t>
            </a:r>
            <a:r>
              <a:rPr lang="el-GR" b="1" dirty="0"/>
              <a:t>τον τρόπο της έκκρισής τους.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extLst>
      <p:ext uri="{BB962C8B-B14F-4D97-AF65-F5344CB8AC3E}">
        <p14:creationId xmlns:p14="http://schemas.microsoft.com/office/powerpoint/2010/main" val="6484514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3/1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b="1" dirty="0"/>
              <a:t>Από το τέλος του πρώτου χρόνου της ζωής μέχρι τα 6-8 χρόνια, η συγκέντρωση των περισσοτέρων ορμονών που ενέχονται στην εφηβική ανάπτυξη αλλάζει πολύ λίγο μέρα με την μέρα.</a:t>
            </a:r>
          </a:p>
          <a:p>
            <a:r>
              <a:rPr lang="el-GR" dirty="0"/>
              <a:t>Το σύστημα του αρνητικού feedback φαίνεται ότι είναι λειτουργικό, και η επεισοδιακή έκκριση επισυμβαίνει για τις περισσότερες ορμόνες, αλλά το θετικό feedback δεν φαίνεται να συμμετέχει.</a:t>
            </a:r>
          </a:p>
          <a:p>
            <a:r>
              <a:rPr lang="el-GR" b="1" dirty="0"/>
              <a:t>Στα 6-8 χρόνια περίπου, αυξάνει η έκκριση των ανδρογονικών ορμονών από τα επινεφρίδια.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extLst>
      <p:ext uri="{BB962C8B-B14F-4D97-AF65-F5344CB8AC3E}">
        <p14:creationId xmlns:p14="http://schemas.microsoft.com/office/powerpoint/2010/main" val="18562303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4/1</a:t>
            </a:r>
            <a:r>
              <a:rPr lang="en-US" sz="3200" b="0" dirty="0" smtClean="0"/>
              <a:t>3</a:t>
            </a:r>
            <a:endParaRPr lang="el-GR" dirty="0"/>
          </a:p>
        </p:txBody>
      </p:sp>
      <p:sp>
        <p:nvSpPr>
          <p:cNvPr id="3" name="Θέση περιεχομένου 2"/>
          <p:cNvSpPr>
            <a:spLocks noGrp="1"/>
          </p:cNvSpPr>
          <p:nvPr>
            <p:ph idx="1"/>
          </p:nvPr>
        </p:nvSpPr>
        <p:spPr>
          <a:xfrm>
            <a:off x="457200" y="1196752"/>
            <a:ext cx="8229600" cy="5328592"/>
          </a:xfrm>
        </p:spPr>
        <p:txBody>
          <a:bodyPr>
            <a:normAutofit fontScale="92500" lnSpcReduction="10000"/>
          </a:bodyPr>
          <a:lstStyle/>
          <a:p>
            <a:r>
              <a:rPr lang="el-GR" dirty="0"/>
              <a:t>Αυτό δε αναφέρεται </a:t>
            </a:r>
            <a:r>
              <a:rPr lang="el-GR" b="1" dirty="0"/>
              <a:t>ως </a:t>
            </a:r>
            <a:r>
              <a:rPr lang="el-GR" b="1" dirty="0" smtClean="0"/>
              <a:t>αδρεναρχή.</a:t>
            </a:r>
            <a:endParaRPr lang="el-GR" b="1" dirty="0"/>
          </a:p>
          <a:p>
            <a:r>
              <a:rPr lang="el-GR" dirty="0"/>
              <a:t>Αυτή την εποχή, η δευδροεπιανδροστερόνη και άλλα ασθενή ανδρογόνα εκκρίνονται από τα επινεφρίδια, άσχετα από τον τροφικό έλεγχο των ορμονών (δεν επισυμβαίνει αύξηση ούτε στην ACTH, ούτε στην LH/FSH).</a:t>
            </a:r>
          </a:p>
          <a:p>
            <a:r>
              <a:rPr lang="el-GR" dirty="0"/>
              <a:t>Στην διάρκεια της αδρεναρχής, η συγκέντρωση των ανδρογόνων είναι σημαντικά υψηλότερη από εκείνη που συναντάμε στα μικρά παιδιά.</a:t>
            </a:r>
          </a:p>
          <a:p>
            <a:r>
              <a:rPr lang="el-GR" dirty="0"/>
              <a:t>Αυτή </a:t>
            </a:r>
            <a:r>
              <a:rPr lang="el-GR" b="1" dirty="0"/>
              <a:t>η αλλαγή συμβαίνει αρκετά χρόνια πριν από τα κλινικά σημεία της εφηβείας,</a:t>
            </a:r>
            <a:r>
              <a:rPr lang="el-GR" dirty="0"/>
              <a:t> όπως η ανάπτυξη της τρίχωσης των γεννητικών οργάνων, αλλά σε μερικά παιδιά παρατηρούνται αυξήσεις των σμηγματογόνων και των αποκρινών αδένων με ελαιώδες δέρμα και οσμή σώματος ενήλικα.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extLst>
      <p:ext uri="{BB962C8B-B14F-4D97-AF65-F5344CB8AC3E}">
        <p14:creationId xmlns:p14="http://schemas.microsoft.com/office/powerpoint/2010/main" val="4221596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5/1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Τα γεγονότα του υποθαλαμο-υποφυσιακου-γοναδικού άξονα είναι καλύτερα κατανοητά απ’ ότι η έκκριση των επινεφριδιακών </a:t>
            </a:r>
            <a:r>
              <a:rPr lang="el-GR" b="1" dirty="0" smtClean="0"/>
              <a:t>ανδρογόνων.</a:t>
            </a:r>
          </a:p>
          <a:p>
            <a:r>
              <a:rPr lang="el-GR" dirty="0"/>
              <a:t>Φυσιολογικά, ο φλοιός των επινεφριδίων εκκρίνει DHEA, DHEAs, και ανδροστενδιόνη σε αυξημένα ποσά στα 6-7 χρόνια στα κορίτσια και στα 7-8 χρόνια στα αγόρια.</a:t>
            </a:r>
          </a:p>
          <a:p>
            <a:r>
              <a:rPr lang="el-GR" dirty="0"/>
              <a:t>Αυξημένη </a:t>
            </a:r>
            <a:r>
              <a:rPr lang="el-GR" b="1" dirty="0"/>
              <a:t>έκκριση ανδρογόνων συνεχίζεται μέχρι τα προχωρημένα στάδια της </a:t>
            </a:r>
            <a:r>
              <a:rPr lang="el-GR" b="1" dirty="0" smtClean="0"/>
              <a:t>εφηβείας.</a:t>
            </a:r>
            <a:endParaRPr lang="el-GR" b="1" dirty="0"/>
          </a:p>
          <a:p>
            <a:r>
              <a:rPr lang="el-GR" b="1" dirty="0"/>
              <a:t>Η αδρεναρχή παρατηρείται πριν από την </a:t>
            </a:r>
            <a:r>
              <a:rPr lang="el-GR" b="1" dirty="0" smtClean="0"/>
              <a:t>γοναδαρχή.</a:t>
            </a:r>
            <a:endParaRPr lang="el-GR" b="1" dirty="0"/>
          </a:p>
          <a:p>
            <a:r>
              <a:rPr lang="el-GR" b="1" dirty="0"/>
              <a:t>Η ηλικία της αδρεναρχής δεν επηρεάζει σημαντικά την ηλικία της γοναδαρχής</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extLst>
      <p:ext uri="{BB962C8B-B14F-4D97-AF65-F5344CB8AC3E}">
        <p14:creationId xmlns:p14="http://schemas.microsoft.com/office/powerpoint/2010/main" val="213127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6/1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b="1" dirty="0" smtClean="0"/>
              <a:t>Παρ</a:t>
            </a:r>
            <a:r>
              <a:rPr lang="el-GR" b="1" dirty="0"/>
              <a:t>’ ότι μερικοί ενδοκρινολόγοι θεωρούν την αδρεναρχή ότι είναι ο αρχικός παράγων ελέγχου της έναρξης της εφηβείας, άλλοι πιστεύουν ότι ο υπεύθυνος μηχανισμός είναι μία αλλαγή στην ευαισθησία του συστήματος του αρνητικού feedback.</a:t>
            </a:r>
          </a:p>
          <a:p>
            <a:r>
              <a:rPr lang="el-GR" dirty="0"/>
              <a:t>Ένα μέρος αυτού του συστήματος, το οποίο θεωρείται ότι ευρίσκεται </a:t>
            </a:r>
            <a:r>
              <a:rPr lang="el-GR" b="1" dirty="0"/>
              <a:t>στον εγκέφαλο, </a:t>
            </a:r>
            <a:r>
              <a:rPr lang="el-GR" dirty="0"/>
              <a:t>και ονομάζεται </a:t>
            </a:r>
            <a:r>
              <a:rPr lang="el-GR" b="1" dirty="0"/>
              <a:t>γοναδοστάτης, </a:t>
            </a:r>
            <a:r>
              <a:rPr lang="el-GR" dirty="0"/>
              <a:t>φαίνεται ότι είναι ευαίσθητο στις χαμηλές συγκεντρώσεις των στεροειδών του φύλου στην διάρκεια της προεφηβικής περιόδου.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extLst>
      <p:ext uri="{BB962C8B-B14F-4D97-AF65-F5344CB8AC3E}">
        <p14:creationId xmlns:p14="http://schemas.microsoft.com/office/powerpoint/2010/main" val="2410014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της υπόφυσης </a:t>
            </a:r>
            <a:r>
              <a:rPr lang="el-GR" sz="3200" b="0" dirty="0" smtClean="0"/>
              <a:t>3/4</a:t>
            </a:r>
            <a:endParaRPr lang="el-GR" dirty="0"/>
          </a:p>
        </p:txBody>
      </p:sp>
      <p:sp>
        <p:nvSpPr>
          <p:cNvPr id="3" name="Θέση περιεχομένου 2"/>
          <p:cNvSpPr>
            <a:spLocks noGrp="1"/>
          </p:cNvSpPr>
          <p:nvPr>
            <p:ph idx="1"/>
          </p:nvPr>
        </p:nvSpPr>
        <p:spPr/>
        <p:txBody>
          <a:bodyPr/>
          <a:lstStyle/>
          <a:p>
            <a:r>
              <a:rPr lang="el-GR" b="1" dirty="0"/>
              <a:t>Ανατομικά </a:t>
            </a:r>
            <a:r>
              <a:rPr lang="el-GR" dirty="0"/>
              <a:t>η υπόφυση, μπορεί να διαιρεθεί σε 2 διαφορετικές δομές, την </a:t>
            </a:r>
            <a:r>
              <a:rPr lang="el-GR" b="1" dirty="0"/>
              <a:t>αδενοϋπόφυση,</a:t>
            </a:r>
            <a:r>
              <a:rPr lang="el-GR" dirty="0"/>
              <a:t> η οποία αποτελείται από 3 </a:t>
            </a:r>
            <a:r>
              <a:rPr lang="el-GR" dirty="0" smtClean="0"/>
              <a:t>μέρη (pars </a:t>
            </a:r>
            <a:r>
              <a:rPr lang="el-GR" dirty="0"/>
              <a:t>distalis, pars intermedia, pars </a:t>
            </a:r>
            <a:r>
              <a:rPr lang="el-GR" dirty="0" smtClean="0"/>
              <a:t>tuberalis) </a:t>
            </a:r>
            <a:r>
              <a:rPr lang="el-GR" dirty="0"/>
              <a:t>και την </a:t>
            </a:r>
            <a:r>
              <a:rPr lang="el-GR" b="1" dirty="0"/>
              <a:t>νευροϋπόφυση,</a:t>
            </a:r>
            <a:r>
              <a:rPr lang="el-GR" dirty="0"/>
              <a:t> η οποία αποτελείται από την μέση εξοχή, τον υποφυσιακό μίσχο και εκείνο το μέρος που καλείται pars posterior ή pars nevrosa. </a:t>
            </a:r>
          </a:p>
          <a:p>
            <a:r>
              <a:rPr lang="el-GR" dirty="0"/>
              <a:t>Το pars distalis </a:t>
            </a:r>
            <a:r>
              <a:rPr lang="el-GR" dirty="0" smtClean="0"/>
              <a:t>(πρόσθιος λοβός) είναι </a:t>
            </a:r>
            <a:r>
              <a:rPr lang="el-GR" dirty="0"/>
              <a:t>το μεγαλύτερο μέρος της αδενοϋπόφυσης και είναι η μεγαλύτερη πηγή σύνθεσης και παραγωγής αδενοϋποφυσιακών ορμονών.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41800932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7/1</a:t>
            </a:r>
            <a:r>
              <a:rPr lang="en-US" sz="3200" b="0" dirty="0" smtClean="0"/>
              <a:t>3</a:t>
            </a:r>
            <a:endParaRPr lang="el-GR" dirty="0"/>
          </a:p>
        </p:txBody>
      </p:sp>
      <p:sp>
        <p:nvSpPr>
          <p:cNvPr id="3" name="Θέση περιεχομένου 2"/>
          <p:cNvSpPr>
            <a:spLocks noGrp="1"/>
          </p:cNvSpPr>
          <p:nvPr>
            <p:ph idx="1"/>
          </p:nvPr>
        </p:nvSpPr>
        <p:spPr>
          <a:xfrm>
            <a:off x="323528" y="1124744"/>
            <a:ext cx="8712968" cy="5733256"/>
          </a:xfrm>
        </p:spPr>
        <p:txBody>
          <a:bodyPr>
            <a:normAutofit fontScale="92500" lnSpcReduction="20000"/>
          </a:bodyPr>
          <a:lstStyle/>
          <a:p>
            <a:r>
              <a:rPr lang="el-GR" dirty="0"/>
              <a:t>Στην εφηβεία, αλλά πριν την κλινικά ορατή της εμφάνιση, </a:t>
            </a:r>
            <a:r>
              <a:rPr lang="el-GR" b="1" dirty="0"/>
              <a:t>η ευαισθησία του γοναδοστάτη αυξάνεται, </a:t>
            </a:r>
            <a:r>
              <a:rPr lang="el-GR" dirty="0"/>
              <a:t>ώστε χρειάζονται υψηλότερες συγκεντρώσεις στεροειδών του φύλου για να επιτευχθεί αρνητικό feedback.</a:t>
            </a:r>
          </a:p>
          <a:p>
            <a:r>
              <a:rPr lang="el-GR" dirty="0"/>
              <a:t>Λόγω αυτής της αλλαγής, </a:t>
            </a:r>
            <a:r>
              <a:rPr lang="el-GR" b="1" dirty="0"/>
              <a:t>εκκρίνονται μεγαλύτερα ποσά γοναδοτροφινών,</a:t>
            </a:r>
            <a:r>
              <a:rPr lang="el-GR" dirty="0"/>
              <a:t> τα οποία οδηγούν σε μεγαλύτερη παραγωγή στεροειδών του φύλου από τις γονάδες.</a:t>
            </a:r>
          </a:p>
          <a:p>
            <a:r>
              <a:rPr lang="el-GR" dirty="0"/>
              <a:t>Έτσι επιτυγχάνεται </a:t>
            </a:r>
            <a:r>
              <a:rPr lang="el-GR" b="1" dirty="0"/>
              <a:t>ένα νέο setpoint για τον γοναδοστάτη.</a:t>
            </a:r>
          </a:p>
          <a:p>
            <a:r>
              <a:rPr lang="el-GR" dirty="0"/>
              <a:t>Έτσι, </a:t>
            </a:r>
            <a:r>
              <a:rPr lang="el-GR" b="1" dirty="0"/>
              <a:t>στα προχωρημένα στάδια της προεφηβείας και κατά την έναρξη της εφηβείας, συμβαίνει η αδρεναρχή και επιτυγχάνεται ελάττωση της ευαισθησίας του γοναδοστάτη στα στεροειδή του φύλου, που οδηγεί σε αυξημένες συγκεντρώσεις της FSH, LH, ανδρογόνων και οιστρογόνων.  Σε αυτό το στάδιο, η συγκέντρωση των γοναδοτροφινών είναι ελάχιστα υψηλότερη στην διάρκεια του ύπνου, </a:t>
            </a:r>
            <a:r>
              <a:rPr lang="el-GR" dirty="0"/>
              <a:t>απ’ ότι στην εγρήγορση.  Στο πρώτο στάδιο της εφηβείας, το θετικό feedback δεν έχει ακόμη </a:t>
            </a:r>
            <a:r>
              <a:rPr lang="el-GR" dirty="0" smtClean="0"/>
              <a:t>επιτευχθεί</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extLst>
      <p:ext uri="{BB962C8B-B14F-4D97-AF65-F5344CB8AC3E}">
        <p14:creationId xmlns:p14="http://schemas.microsoft.com/office/powerpoint/2010/main" val="8231507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8/1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b="1" dirty="0"/>
              <a:t>Καθώς προχωρεί η εφηβεία, συμβαίνουν αλλαγές στις </a:t>
            </a:r>
            <a:r>
              <a:rPr lang="el-GR" b="1" dirty="0" smtClean="0"/>
              <a:t>συγκεντρώσεις</a:t>
            </a:r>
            <a:r>
              <a:rPr lang="en-US" b="1" dirty="0" smtClean="0"/>
              <a:t> </a:t>
            </a:r>
            <a:r>
              <a:rPr lang="el-GR" b="1" dirty="0" smtClean="0"/>
              <a:t>ή στο </a:t>
            </a:r>
            <a:r>
              <a:rPr lang="el-GR" b="1" dirty="0"/>
              <a:t>τύπο έκκρισης σε δύο σημαντικά συστήματα έκκρισης.</a:t>
            </a:r>
          </a:p>
          <a:p>
            <a:r>
              <a:rPr lang="el-GR" b="1" dirty="0"/>
              <a:t>Στο υποθαλαμο-υποφυσιακό-γοναδικό </a:t>
            </a:r>
            <a:r>
              <a:rPr lang="el-GR" b="1" dirty="0" smtClean="0"/>
              <a:t>σύστημα </a:t>
            </a:r>
            <a:r>
              <a:rPr lang="el-GR" dirty="0" smtClean="0"/>
              <a:t>και</a:t>
            </a:r>
            <a:endParaRPr lang="el-GR" dirty="0"/>
          </a:p>
          <a:p>
            <a:r>
              <a:rPr lang="el-GR" dirty="0"/>
              <a:t>Στο </a:t>
            </a:r>
            <a:r>
              <a:rPr lang="el-GR" b="1" dirty="0"/>
              <a:t>σύστημα της αυξητικής ορμόνης –</a:t>
            </a:r>
            <a:r>
              <a:rPr lang="el-GR" b="1" dirty="0" smtClean="0"/>
              <a:t>IGF-1.</a:t>
            </a:r>
            <a:endParaRPr lang="el-GR" b="1" dirty="0"/>
          </a:p>
          <a:p>
            <a:r>
              <a:rPr lang="el-GR" dirty="0"/>
              <a:t>H αλλαγή στον υποθαλαμο-υποφυσιακό-γοναδικό σύστημα ονομάζεται </a:t>
            </a:r>
            <a:r>
              <a:rPr lang="el-GR" b="1" dirty="0" smtClean="0"/>
              <a:t>γοναδαρχή.</a:t>
            </a:r>
            <a:endParaRPr lang="el-GR" b="1" dirty="0"/>
          </a:p>
          <a:p>
            <a:r>
              <a:rPr lang="el-GR" dirty="0"/>
              <a:t>Στην διάρκεια </a:t>
            </a:r>
            <a:r>
              <a:rPr lang="el-GR" b="1" dirty="0"/>
              <a:t>του ύπνου,</a:t>
            </a:r>
            <a:r>
              <a:rPr lang="el-GR" dirty="0"/>
              <a:t> επισυμβαίνουν σημαντικές αυξήσεις στην συγκέντρωση της FSH και της LH, αλλά χωρίς αύξηση της μέσης συγκέντρωσης στην διάρκεια της εγρήγορσης.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extLst>
      <p:ext uri="{BB962C8B-B14F-4D97-AF65-F5344CB8AC3E}">
        <p14:creationId xmlns:p14="http://schemas.microsoft.com/office/powerpoint/2010/main" val="23561302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9/1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Επισυμβαίνει δε </a:t>
            </a:r>
            <a:r>
              <a:rPr lang="el-GR" b="1" dirty="0"/>
              <a:t>επεισοδιακή</a:t>
            </a:r>
            <a:r>
              <a:rPr lang="el-GR" dirty="0"/>
              <a:t> έκκριση των </a:t>
            </a:r>
            <a:r>
              <a:rPr lang="el-GR" dirty="0" smtClean="0"/>
              <a:t>γοναδοτροφινών.</a:t>
            </a:r>
            <a:endParaRPr lang="el-GR" dirty="0"/>
          </a:p>
          <a:p>
            <a:r>
              <a:rPr lang="el-GR" dirty="0"/>
              <a:t>Αυτή η αλλαγή ονομάστηκε </a:t>
            </a:r>
            <a:r>
              <a:rPr lang="el-GR" b="1" dirty="0"/>
              <a:t>ορμονική εφηβεία, </a:t>
            </a:r>
            <a:r>
              <a:rPr lang="el-GR" dirty="0"/>
              <a:t>καθώς τα συμβάντα λαμβάνουν χώρα χωρίς εμφανή αύξηση του μεγέθους των γονάδων.</a:t>
            </a:r>
          </a:p>
          <a:p>
            <a:r>
              <a:rPr lang="el-GR" dirty="0"/>
              <a:t>Συμπεραίνεται ότι στην διάρκεια των πρωιμοτέρων σταδίων αυτής της φάσης, παρατηρείται αύξηση της έκκρισης της GnRH, με μικρή η χωρίς καθόλου αύξηση των στεροειδών του φύλου.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extLst>
      <p:ext uri="{BB962C8B-B14F-4D97-AF65-F5344CB8AC3E}">
        <p14:creationId xmlns:p14="http://schemas.microsoft.com/office/powerpoint/2010/main" val="157863175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10/1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Στις γυναίκες, η αύξηση της οιστραδιόλης που προέρχεται από την αυξημένη έκκριση της  FSH και LH, δεν συμβαίνει στην διάρκεια του ύπνου (όπως η τεστοστερόνη στους άνδρες), </a:t>
            </a:r>
            <a:r>
              <a:rPr lang="el-GR" b="1" dirty="0"/>
              <a:t>αλλά παρατηρείται γύρω στις 3.00 με 5.00 μμ.  </a:t>
            </a:r>
            <a:r>
              <a:rPr lang="el-GR" dirty="0"/>
              <a:t>Ο λόγος </a:t>
            </a:r>
            <a:r>
              <a:rPr lang="el-GR" dirty="0" smtClean="0"/>
              <a:t>γι</a:t>
            </a:r>
            <a:r>
              <a:rPr lang="el-GR" dirty="0"/>
              <a:t>α</a:t>
            </a:r>
            <a:r>
              <a:rPr lang="el-GR" dirty="0" smtClean="0"/>
              <a:t> </a:t>
            </a:r>
            <a:r>
              <a:rPr lang="el-GR" dirty="0"/>
              <a:t>αυτήν την διαφορά σχετικά με το φύλο, δεν είναι γνωστή.  </a:t>
            </a:r>
            <a:r>
              <a:rPr lang="el-GR" b="1" dirty="0"/>
              <a:t>Τα πρώτα σημεία ήβης παρατηρούνται στα θήλεα σε αυτήν την χρονική περίοδο. </a:t>
            </a:r>
            <a:r>
              <a:rPr lang="el-GR" dirty="0"/>
              <a:t> Η δε φάση αυτή καλείται πρώτο στάδιο της εφηβείας </a:t>
            </a:r>
            <a:r>
              <a:rPr lang="el-GR" b="1" dirty="0"/>
              <a:t>(early puberty).</a:t>
            </a:r>
          </a:p>
          <a:p>
            <a:r>
              <a:rPr lang="el-GR" dirty="0"/>
              <a:t>Καθώς προχωρά η εφηβεία, και στα δύο φύλα, η συγκέντρωση των γοναδοτροφινών και των στεροειδών του φύλου, συνεχίζει να αυξάνεται.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extLst>
      <p:ext uri="{BB962C8B-B14F-4D97-AF65-F5344CB8AC3E}">
        <p14:creationId xmlns:p14="http://schemas.microsoft.com/office/powerpoint/2010/main" val="8479055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11/1</a:t>
            </a:r>
            <a:r>
              <a:rPr lang="en-US" sz="3200" b="0" dirty="0" smtClean="0"/>
              <a:t>3</a:t>
            </a:r>
            <a:endParaRPr lang="el-GR" dirty="0"/>
          </a:p>
        </p:txBody>
      </p:sp>
      <p:sp>
        <p:nvSpPr>
          <p:cNvPr id="3" name="Θέση περιεχομένου 2"/>
          <p:cNvSpPr>
            <a:spLocks noGrp="1"/>
          </p:cNvSpPr>
          <p:nvPr>
            <p:ph idx="1"/>
          </p:nvPr>
        </p:nvSpPr>
        <p:spPr/>
        <p:txBody>
          <a:bodyPr>
            <a:normAutofit lnSpcReduction="10000"/>
          </a:bodyPr>
          <a:lstStyle/>
          <a:p>
            <a:r>
              <a:rPr lang="el-GR" dirty="0"/>
              <a:t>Στο μέσον της εφηβείας, η συγκέντρωση αυτών των ορμονών αυξάνει στην διάρκεια της εγρήγορσης καθώς και στην διάρκεια του ύπνου, αλλά η συγκέντρωση της LH και της FSH και της τεστοστερόνης παραμένει σημαντικά αυξημένη στην διάρκεια του ύπνου.</a:t>
            </a:r>
          </a:p>
          <a:p>
            <a:r>
              <a:rPr lang="el-GR" dirty="0"/>
              <a:t>Αργά το απόγευμα, η συγκέντρωση της οιστραδιόλης παραμένει σημαντικά υψηλότερη απ’ ότι στην διάρκεια του ύπνου.</a:t>
            </a:r>
          </a:p>
          <a:p>
            <a:r>
              <a:rPr lang="el-GR" dirty="0"/>
              <a:t>Έχει προταθεί ότι οι εκκριτικές αιχμές των γοναδοτροφινών επισυμβαίνουν με χαμηλότερη συχνότητα στο προεφηβικό παιδί, και αυξάνουν περίπου στα 90 λεπτά καθώς προχωρά η εφηβεία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extLst>
      <p:ext uri="{BB962C8B-B14F-4D97-AF65-F5344CB8AC3E}">
        <p14:creationId xmlns:p14="http://schemas.microsoft.com/office/powerpoint/2010/main" val="10216502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a:t>
            </a:r>
            <a:r>
              <a:rPr lang="en-US" sz="3200" b="0" dirty="0" smtClean="0"/>
              <a:t>2</a:t>
            </a:r>
            <a:r>
              <a:rPr lang="el-GR" sz="3200" b="0" dirty="0" smtClean="0"/>
              <a:t>/1</a:t>
            </a:r>
            <a:r>
              <a:rPr lang="en-US" sz="3200" b="0" dirty="0" smtClean="0"/>
              <a:t>3</a:t>
            </a:r>
            <a:endParaRPr lang="el-GR" dirty="0"/>
          </a:p>
        </p:txBody>
      </p:sp>
      <p:sp>
        <p:nvSpPr>
          <p:cNvPr id="3" name="Θέση περιεχομένου 2"/>
          <p:cNvSpPr>
            <a:spLocks noGrp="1"/>
          </p:cNvSpPr>
          <p:nvPr>
            <p:ph idx="1"/>
          </p:nvPr>
        </p:nvSpPr>
        <p:spPr/>
        <p:txBody>
          <a:bodyPr/>
          <a:lstStyle/>
          <a:p>
            <a:r>
              <a:rPr lang="el-GR" dirty="0"/>
              <a:t>Επιπρόσθετα, το εύρος αυτών των αιχμών αυξάνεται σημαντικά σε σύγκριση με τα πρώτα στάδια της εφηβείας (early puberty).</a:t>
            </a:r>
          </a:p>
          <a:p>
            <a:r>
              <a:rPr lang="el-GR" dirty="0"/>
              <a:t>-Στα τελευταία στάδια της εφηβείας (late puberty), </a:t>
            </a:r>
            <a:r>
              <a:rPr lang="el-GR" b="1" dirty="0"/>
              <a:t>το εύρος </a:t>
            </a:r>
            <a:r>
              <a:rPr lang="el-GR" dirty="0"/>
              <a:t>των κυμάτων αυξάνει περαιτέρω.</a:t>
            </a:r>
          </a:p>
          <a:p>
            <a:r>
              <a:rPr lang="el-GR" dirty="0"/>
              <a:t>Οι συγκεντρώσεις αιχμής της LH και της FSH στην διάρκεια του ύπνου, αυξάνουν περισσότερο από κάθε άλλη φορά.  Στους ενήλικες, η μέση συγκέντρωση τεστοστερόνης και οιστραδιόλης αυξάνονται αλλά δεν ξεπερνούν τις τιμές των ενηλίκων.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dirty="0">
              <a:solidFill>
                <a:prstClr val="black"/>
              </a:solidFill>
            </a:endParaRPr>
          </a:p>
        </p:txBody>
      </p:sp>
    </p:spTree>
    <p:extLst>
      <p:ext uri="{BB962C8B-B14F-4D97-AF65-F5344CB8AC3E}">
        <p14:creationId xmlns:p14="http://schemas.microsoft.com/office/powerpoint/2010/main" val="39083789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Εφηβεία </a:t>
            </a:r>
            <a:r>
              <a:rPr lang="el-GR" sz="3200" b="0" dirty="0" smtClean="0"/>
              <a:t>1</a:t>
            </a:r>
            <a:r>
              <a:rPr lang="en-US" sz="3200" b="0" dirty="0" smtClean="0"/>
              <a:t>3</a:t>
            </a:r>
            <a:r>
              <a:rPr lang="el-GR" sz="3200" b="0" dirty="0" smtClean="0"/>
              <a:t>/1</a:t>
            </a:r>
            <a:r>
              <a:rPr lang="en-US" sz="3200" b="0" dirty="0" smtClean="0"/>
              <a:t>3</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Σε αυτό το χρονικό διάστημα, η μέγιστη αύξηση του ύψους (</a:t>
            </a:r>
            <a:r>
              <a:rPr lang="el-GR" b="1" dirty="0"/>
              <a:t>peak height velocity</a:t>
            </a:r>
            <a:r>
              <a:rPr lang="el-GR" dirty="0"/>
              <a:t>) έχει επιτευχθεί στα περισσότερα άτομα.</a:t>
            </a:r>
          </a:p>
          <a:p>
            <a:r>
              <a:rPr lang="el-GR" dirty="0"/>
              <a:t>Στις γυναίκες, η μέγιστη αύξηση του ύψους </a:t>
            </a:r>
            <a:r>
              <a:rPr lang="el-GR" b="1" dirty="0"/>
              <a:t>(peak height velocity) και οι μέγιστες τιμές οιστραδιόλης συμπίπτουν.</a:t>
            </a:r>
          </a:p>
          <a:p>
            <a:r>
              <a:rPr lang="el-GR" dirty="0"/>
              <a:t>Στους άνδρες, </a:t>
            </a:r>
            <a:r>
              <a:rPr lang="el-GR" b="1" dirty="0"/>
              <a:t>η μέγιστη αύξηση του ύψους και το 45% της μέγιστης συγκέντρωσης της τεστοστερόνης συμπίπτουν.</a:t>
            </a:r>
          </a:p>
          <a:p>
            <a:r>
              <a:rPr lang="el-GR" dirty="0"/>
              <a:t>Στο τέλος της εφηβείας, η συγκέντρωση των γοναδοτροφινών και των στεροειδών του φύλου </a:t>
            </a:r>
            <a:r>
              <a:rPr lang="el-GR" b="1" dirty="0"/>
              <a:t>είναι η αυτή στην διάρκεια του ύπνου και της εγρήγορσης.</a:t>
            </a:r>
          </a:p>
          <a:p>
            <a:r>
              <a:rPr lang="el-GR" dirty="0"/>
              <a:t>Η εξαφάνιση του φαινομένου της αύξησης των ορμονών στην διάρκεια του ύπνου, μπορεί να χρησιμοποιηθεί ως μέθοδος για να καθορισθεί το </a:t>
            </a:r>
            <a:r>
              <a:rPr lang="el-GR" b="1" dirty="0"/>
              <a:t>τέλος </a:t>
            </a:r>
            <a:r>
              <a:rPr lang="el-GR" dirty="0"/>
              <a:t>της εφηβικής διαδικασίας.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dirty="0">
              <a:solidFill>
                <a:prstClr val="black"/>
              </a:solidFill>
            </a:endParaRPr>
          </a:p>
        </p:txBody>
      </p:sp>
    </p:spTree>
    <p:extLst>
      <p:ext uri="{BB962C8B-B14F-4D97-AF65-F5344CB8AC3E}">
        <p14:creationId xmlns:p14="http://schemas.microsoft.com/office/powerpoint/2010/main" val="13358082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Γοναδικές αλλαγές στην </a:t>
            </a:r>
            <a:r>
              <a:rPr lang="el-GR" dirty="0" smtClean="0"/>
              <a:t>εφηβεία</a:t>
            </a:r>
            <a:endParaRPr lang="el-GR" dirty="0"/>
          </a:p>
        </p:txBody>
      </p:sp>
      <p:sp>
        <p:nvSpPr>
          <p:cNvPr id="3" name="Θέση περιεχομένου 2"/>
          <p:cNvSpPr>
            <a:spLocks noGrp="1"/>
          </p:cNvSpPr>
          <p:nvPr>
            <p:ph idx="1"/>
          </p:nvPr>
        </p:nvSpPr>
        <p:spPr/>
        <p:txBody>
          <a:bodyPr>
            <a:normAutofit fontScale="92500"/>
          </a:bodyPr>
          <a:lstStyle/>
          <a:p>
            <a:r>
              <a:rPr lang="el-GR" dirty="0"/>
              <a:t>Είναι γνωστό ότι η SHBG δεσμεύει ως μεταφορική </a:t>
            </a:r>
            <a:r>
              <a:rPr lang="el-GR" dirty="0" smtClean="0"/>
              <a:t>πρωτεΐνη </a:t>
            </a:r>
            <a:r>
              <a:rPr lang="el-GR" dirty="0"/>
              <a:t>τα περισσότερα από τα στεροειδή του φύλου στο αίμα.</a:t>
            </a:r>
          </a:p>
          <a:p>
            <a:r>
              <a:rPr lang="el-GR" dirty="0"/>
              <a:t>Η συγκέντρωση της </a:t>
            </a:r>
            <a:r>
              <a:rPr lang="el-GR" b="1" dirty="0"/>
              <a:t>SHBG ελαττώνεται στην εφηβεία </a:t>
            </a:r>
            <a:r>
              <a:rPr lang="el-GR" dirty="0"/>
              <a:t>και το ποσό των στεροειδών του φύλου αυξάνει.</a:t>
            </a:r>
          </a:p>
          <a:p>
            <a:r>
              <a:rPr lang="el-GR" dirty="0"/>
              <a:t>Αυτό μπορεί να παίζει ρόλο στην ταχύτητα προόδου της εφηβείας.</a:t>
            </a:r>
          </a:p>
          <a:p>
            <a:r>
              <a:rPr lang="el-GR" dirty="0"/>
              <a:t>Στην </a:t>
            </a:r>
            <a:r>
              <a:rPr lang="el-GR" b="1" dirty="0"/>
              <a:t>διάρκεια της εφηβικής ανάπτυξης, αναπτύσσεται στα θήλεα θετικό feedback.</a:t>
            </a:r>
          </a:p>
          <a:p>
            <a:r>
              <a:rPr lang="el-GR" dirty="0"/>
              <a:t>Σε πολλά ωστόσο, δεν εφαρμόζεται εντελώς, παρά μόνον μετά από αρκετά χρόνια από την έναρξη της εμμήνου ρύσεως, πράγμα που εξηγεί τις διαταραχές στον τρόπο επέλευσης της περιόδου σε πολλές νέες γυναίκες (ανωορρηκτικοί κύκλοι).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dirty="0">
              <a:solidFill>
                <a:prstClr val="black"/>
              </a:solidFill>
            </a:endParaRPr>
          </a:p>
        </p:txBody>
      </p:sp>
    </p:spTree>
    <p:extLst>
      <p:ext uri="{BB962C8B-B14F-4D97-AF65-F5344CB8AC3E}">
        <p14:creationId xmlns:p14="http://schemas.microsoft.com/office/powerpoint/2010/main" val="14058745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Μελατονίνη</a:t>
            </a:r>
            <a:endParaRPr lang="el-GR" dirty="0"/>
          </a:p>
        </p:txBody>
      </p:sp>
      <p:sp>
        <p:nvSpPr>
          <p:cNvPr id="3" name="Θέση περιεχομένου 2"/>
          <p:cNvSpPr>
            <a:spLocks noGrp="1"/>
          </p:cNvSpPr>
          <p:nvPr>
            <p:ph idx="1"/>
          </p:nvPr>
        </p:nvSpPr>
        <p:spPr/>
        <p:txBody>
          <a:bodyPr/>
          <a:lstStyle/>
          <a:p>
            <a:r>
              <a:rPr lang="el-GR" dirty="0"/>
              <a:t>Η </a:t>
            </a:r>
            <a:r>
              <a:rPr lang="el-GR" b="1" dirty="0"/>
              <a:t>επίφυση</a:t>
            </a:r>
            <a:r>
              <a:rPr lang="el-GR" dirty="0"/>
              <a:t> παίζει σημαντικό ρόλο στην </a:t>
            </a:r>
            <a:r>
              <a:rPr lang="el-GR" b="1" dirty="0"/>
              <a:t>αναπαραγωγική ενδοκρινολογία.  </a:t>
            </a:r>
          </a:p>
          <a:p>
            <a:r>
              <a:rPr lang="el-GR" dirty="0"/>
              <a:t>Η επίφυση ρυθμίζει τις εποχιακές αλλαγές στην αναπαραγωγική λειτουργία των ζώων που εμφανίζουν τέτοια χαρακτηριστικά.  </a:t>
            </a:r>
          </a:p>
          <a:p>
            <a:r>
              <a:rPr lang="el-GR" dirty="0"/>
              <a:t>Στους ανθρώπους παρ’ ότι δεν ποικίλουν αναπαραγωγικά με την εποχή του έτους, ο ρόλος της επίφυσης είναι σημαντικός.  </a:t>
            </a:r>
          </a:p>
          <a:p>
            <a:r>
              <a:rPr lang="el-GR" b="1" dirty="0"/>
              <a:t>Δεν συμφωνούν όλοι οι ερευνητές, </a:t>
            </a:r>
            <a:r>
              <a:rPr lang="el-GR" dirty="0"/>
              <a:t>αλλά τα δεδομένα δείχνουν ότι η επίφυση μπορεί να είναι </a:t>
            </a:r>
            <a:r>
              <a:rPr lang="el-GR" b="1" dirty="0"/>
              <a:t>σημαντική στην σεξουαλική ωρίμανση.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dirty="0">
              <a:solidFill>
                <a:prstClr val="black"/>
              </a:solidFill>
            </a:endParaRPr>
          </a:p>
        </p:txBody>
      </p:sp>
    </p:spTree>
    <p:extLst>
      <p:ext uri="{BB962C8B-B14F-4D97-AF65-F5344CB8AC3E}">
        <p14:creationId xmlns:p14="http://schemas.microsoft.com/office/powerpoint/2010/main" val="13868057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Κεντρικοί μηχανισμοί στην έναρξη της εφηβείας</a:t>
            </a:r>
            <a:r>
              <a:rPr lang="en-US" dirty="0" smtClean="0"/>
              <a:t> </a:t>
            </a:r>
            <a:r>
              <a:rPr lang="en-US" sz="3600" b="0" dirty="0" smtClean="0"/>
              <a:t>1/4</a:t>
            </a:r>
            <a:endParaRPr lang="el-GR" sz="3600" b="0" dirty="0"/>
          </a:p>
        </p:txBody>
      </p:sp>
      <p:sp>
        <p:nvSpPr>
          <p:cNvPr id="3" name="Θέση περιεχομένου 2"/>
          <p:cNvSpPr>
            <a:spLocks noGrp="1"/>
          </p:cNvSpPr>
          <p:nvPr>
            <p:ph idx="1"/>
          </p:nvPr>
        </p:nvSpPr>
        <p:spPr>
          <a:xfrm>
            <a:off x="457200" y="1340768"/>
            <a:ext cx="8229600" cy="4896544"/>
          </a:xfrm>
        </p:spPr>
        <p:txBody>
          <a:bodyPr/>
          <a:lstStyle/>
          <a:p>
            <a:r>
              <a:rPr lang="el-GR" dirty="0"/>
              <a:t>Ο </a:t>
            </a:r>
            <a:r>
              <a:rPr lang="el-GR" b="1" dirty="0"/>
              <a:t>μηχανισμός του ΚΝΣ </a:t>
            </a:r>
            <a:r>
              <a:rPr lang="el-GR" dirty="0"/>
              <a:t>για την αναστολή του ενεργοποιητή των αιχμών της LHRH στην διάρκεια της νεανικής παύσης λειτουργίας, περιλαμβάνει τον ανασταλτικό μεταβιβαστή GABA.  Η </a:t>
            </a:r>
            <a:r>
              <a:rPr lang="el-GR" b="1" dirty="0"/>
              <a:t>έναρξη</a:t>
            </a:r>
            <a:r>
              <a:rPr lang="el-GR" dirty="0"/>
              <a:t> της εφηβείας συνδυάζεται με μία </a:t>
            </a:r>
            <a:r>
              <a:rPr lang="el-GR" b="1" dirty="0"/>
              <a:t>πτώση των επιπέδων του νευρομεταβιβαστού GABA.</a:t>
            </a:r>
          </a:p>
          <a:p>
            <a:r>
              <a:rPr lang="el-GR" b="1" dirty="0"/>
              <a:t>Μετά την πτώση της νευρομεταβίβασης GABA, υπάρχει ταυτόχρονη αύξηση στην είσοδο των διεγερτικών αμινοξέων (συμπεριλαμβανομένου και του γλουταμικού) και πιθανώς των αυξητικών παραγόντων που προέρχονται από τα αστρογλιακά κύτταρα.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dirty="0">
              <a:solidFill>
                <a:prstClr val="black"/>
              </a:solidFill>
            </a:endParaRPr>
          </a:p>
        </p:txBody>
      </p:sp>
    </p:spTree>
    <p:extLst>
      <p:ext uri="{BB962C8B-B14F-4D97-AF65-F5344CB8AC3E}">
        <p14:creationId xmlns:p14="http://schemas.microsoft.com/office/powerpoint/2010/main" val="10919289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229</TotalTime>
  <Words>12822</Words>
  <Application>Microsoft Office PowerPoint</Application>
  <PresentationFormat>Προβολή στην οθόνη (4:3)</PresentationFormat>
  <Paragraphs>787</Paragraphs>
  <Slides>149</Slides>
  <Notes>13</Notes>
  <HiddenSlides>0</HiddenSlides>
  <MMClips>0</MMClips>
  <ScaleCrop>false</ScaleCrop>
  <HeadingPairs>
    <vt:vector size="4" baseType="variant">
      <vt:variant>
        <vt:lpstr>Θέμα</vt:lpstr>
      </vt:variant>
      <vt:variant>
        <vt:i4>2</vt:i4>
      </vt:variant>
      <vt:variant>
        <vt:lpstr>Τίτλοι διαφανειών</vt:lpstr>
      </vt:variant>
      <vt:variant>
        <vt:i4>149</vt:i4>
      </vt:variant>
    </vt:vector>
  </HeadingPairs>
  <TitlesOfParts>
    <vt:vector size="151" baseType="lpstr">
      <vt:lpstr>template</vt:lpstr>
      <vt:lpstr>OC_template_updated</vt:lpstr>
      <vt:lpstr>Παθολογία Ενδοκρινών Αδένων</vt:lpstr>
      <vt:lpstr>Ανατομία υπόφυσης</vt:lpstr>
      <vt:lpstr>Υπόφυση και επίφυση</vt:lpstr>
      <vt:lpstr>Υπόφυση</vt:lpstr>
      <vt:lpstr>Εμβρυολογία της υπόφυσης 1/2</vt:lpstr>
      <vt:lpstr>Εμβρυολογία της υπόφυσης 2/2</vt:lpstr>
      <vt:lpstr>Ανατομία της υπόφυσης 1/4</vt:lpstr>
      <vt:lpstr>Ανατομία της υπόφυσης 2/4</vt:lpstr>
      <vt:lpstr>Ανατομία της υπόφυσης 3/4</vt:lpstr>
      <vt:lpstr>Ανατομία της υπόφυσης 4/4</vt:lpstr>
      <vt:lpstr>Αιμάτωση της υπόφυσης 1/3</vt:lpstr>
      <vt:lpstr>Αιμάτωση της υπόφυσης 2/3</vt:lpstr>
      <vt:lpstr>Αιμάτωση της υπόφυσης 3/3</vt:lpstr>
      <vt:lpstr>Φυσιολογία υπόφυσης 1/6</vt:lpstr>
      <vt:lpstr>Φυσιολογία υπόφυσης 2/6</vt:lpstr>
      <vt:lpstr>Φυσιολογία υπόφυσης 3/6</vt:lpstr>
      <vt:lpstr>Φυσιολογία υπόφυσης 4/6</vt:lpstr>
      <vt:lpstr>Φυσιολογία υπόφυσης 5/6</vt:lpstr>
      <vt:lpstr>Φυσιολογία υπόφυσης 6/6</vt:lpstr>
      <vt:lpstr>Αυξητική ορμόνη (GH) 1/6</vt:lpstr>
      <vt:lpstr>Αυξητική ορμόνη (GH) 2/6</vt:lpstr>
      <vt:lpstr>Αυξητική ορμόνη (GH) 3/6</vt:lpstr>
      <vt:lpstr>Αυξητική ορμόνη (GH) 4/6</vt:lpstr>
      <vt:lpstr>Αυξητική ορμόνη (GH) 5/6</vt:lpstr>
      <vt:lpstr>Αυξητική ορμόνη (GH) 6/6</vt:lpstr>
      <vt:lpstr>Παραγωγή και δράση της αυξητικής-Δράση του IGF-1</vt:lpstr>
      <vt:lpstr>Δράση της GH 1/8 </vt:lpstr>
      <vt:lpstr>Δράση της GH 2/8 </vt:lpstr>
      <vt:lpstr>Δράση της GH 3/8 </vt:lpstr>
      <vt:lpstr>Δράση της GH 4/8 </vt:lpstr>
      <vt:lpstr>Δράση της GH 5/8 </vt:lpstr>
      <vt:lpstr>Δράση της GH 6/8 </vt:lpstr>
      <vt:lpstr>Δράση της GH 7/8 </vt:lpstr>
      <vt:lpstr>Δράση της GH 8/8 </vt:lpstr>
      <vt:lpstr>Φυσιολογική ρύθμιση της αυξητικής ορμόνης 1/4</vt:lpstr>
      <vt:lpstr>Φυσιολογική ρύθμιση της αυξητικής ορμόνης 2/4</vt:lpstr>
      <vt:lpstr>Φυσιολογική ρύθμιση της αυξητικής ορμόνης 3/4</vt:lpstr>
      <vt:lpstr>Φυσιολογική ρύθμιση της αυξητικής ορμόνης 4/4</vt:lpstr>
      <vt:lpstr>Συμμετοχή της GH στην φυσιολογία της αύξησης του σώματος 1/3</vt:lpstr>
      <vt:lpstr>Συμμετοχή της GH στην φυσιολογία της αύξησης του σώματος 2/3</vt:lpstr>
      <vt:lpstr>Συμμετοχή της GH στην φυσιολογία της αύξησης του σώματος 3/3</vt:lpstr>
      <vt:lpstr>Διαταραχές της ανάπτυξης</vt:lpstr>
      <vt:lpstr>Καθυστέρηση ανάπτυξης (χαμηλό ανάστημα) 1/2</vt:lpstr>
      <vt:lpstr>Καθυστέρηση ανάπτυξης (χαμηλό ανάστημα) 2/2</vt:lpstr>
      <vt:lpstr>Επιτάχυνση της ανάπτυξης (ψηλό ανάστημα) 1/2</vt:lpstr>
      <vt:lpstr>Επιτάχυνση της ανάπτυξης (ψηλό ανάστημα) 2/2</vt:lpstr>
      <vt:lpstr>Διαταραχές της έκκρισης GH  (Νανισμός- Γιγαντισμός- Μεγαλακρία) 1/2</vt:lpstr>
      <vt:lpstr>Διαταραχές της έκκρισης GH  (Νανισμός- Γιγαντισμός- Μεγαλακρία) 2/2</vt:lpstr>
      <vt:lpstr>Φυσιολογία προλακτίνης 1/4</vt:lpstr>
      <vt:lpstr>Φυσιολογία προλακτίνης 2/4</vt:lpstr>
      <vt:lpstr>Φυσιολογία προλακτίνης 3/4</vt:lpstr>
      <vt:lpstr>Φυσιολογία προλακτίνης 4/4</vt:lpstr>
      <vt:lpstr>Ερεθίσματα που διεγείρουν την προλακτίνη 1/3</vt:lpstr>
      <vt:lpstr>Ερεθίσματα που διεγείρουν την προλακτίνη 2/3</vt:lpstr>
      <vt:lpstr>Ερεθίσματα που διεγείρουν την προλακτίνη 3/3</vt:lpstr>
      <vt:lpstr>Ανασταλτικά ερεθίσματα στην έκκριση προλακτίνης 1/3</vt:lpstr>
      <vt:lpstr>Ανασταλτικά ερεθίσματα στην έκκριση προλακτίνης 2/3</vt:lpstr>
      <vt:lpstr>Ανασταλτικά ερεθίσματα στην έκκριση προλακτίνης 3/3</vt:lpstr>
      <vt:lpstr>Υπερέκκριση της προλακτίνης (αναφορικά) 1/2</vt:lpstr>
      <vt:lpstr>Υπερέκκριση της προλακτίνης (αναφορικά) 2/2</vt:lpstr>
      <vt:lpstr>Φυσιολογική υπερπρολακτιναιμία </vt:lpstr>
      <vt:lpstr>Παθολογική υπερπρολακτιναιμία</vt:lpstr>
      <vt:lpstr>Αίτια παθολογικής υπερπρολακτιναιμίας (αναφορικά) 1/2</vt:lpstr>
      <vt:lpstr>Αίτια παθολογικής υπερπρολακτιναιμίας (αναφορικά) 2/2</vt:lpstr>
      <vt:lpstr>Φυσιολογία γοναδοτροφίνων (FSH και LH) 1/5 </vt:lpstr>
      <vt:lpstr>Φυσιολογία γοναδοτροφίνων (FSH και LH) 2/5 </vt:lpstr>
      <vt:lpstr>Φυσιολογία γοναδοτροφίνων (FSH και LH) 3/5 </vt:lpstr>
      <vt:lpstr>Φυσιολογία γοναδοτροφίνων (FSH και LH) 4/5 </vt:lpstr>
      <vt:lpstr>Φυσιολογία γοναδοτροφίνων (FSH και LH) 5/5 </vt:lpstr>
      <vt:lpstr>Ειδικά για την FSH  (θυλακιότροπο ορμόνη) 1/5</vt:lpstr>
      <vt:lpstr>Ειδικά για την FSH  (θυλακιότροπο ορμόνη) 2/5</vt:lpstr>
      <vt:lpstr>Ειδικά για την FSH  (θυλακιότροπο ορμόνη) 3/5</vt:lpstr>
      <vt:lpstr>Ειδικά για την FSH  (θυλακιότροπο ορμόνη) 4/5</vt:lpstr>
      <vt:lpstr>Ειδικά για την FSH  (θυλακιότροπο ορμόνη) 5/5</vt:lpstr>
      <vt:lpstr>LH (Ωχρινότροπος) 1/3 </vt:lpstr>
      <vt:lpstr>LH (Ωχρινότροπος) 2/3 </vt:lpstr>
      <vt:lpstr>LH (Ωχρινότροπος) 3/3 </vt:lpstr>
      <vt:lpstr>Feedback</vt:lpstr>
      <vt:lpstr>Θετικό feedback 1/2</vt:lpstr>
      <vt:lpstr>Θετικό feedback 2/2</vt:lpstr>
      <vt:lpstr>Αρνητικό feedback 1/3</vt:lpstr>
      <vt:lpstr>Αρνητικό feedback 2/3</vt:lpstr>
      <vt:lpstr>Αρνητικό feedback 3/3</vt:lpstr>
      <vt:lpstr>Εφηβεία 1/13</vt:lpstr>
      <vt:lpstr>Εφηβεία 2/13</vt:lpstr>
      <vt:lpstr>Εφηβεία 3/13</vt:lpstr>
      <vt:lpstr>Εφηβεία 4/13</vt:lpstr>
      <vt:lpstr>Εφηβεία 5/13</vt:lpstr>
      <vt:lpstr>Εφηβεία 6/13</vt:lpstr>
      <vt:lpstr>Εφηβεία 7/13</vt:lpstr>
      <vt:lpstr>Εφηβεία 8/13</vt:lpstr>
      <vt:lpstr>Εφηβεία 9/13</vt:lpstr>
      <vt:lpstr>Εφηβεία 10/13</vt:lpstr>
      <vt:lpstr>Εφηβεία 11/13</vt:lpstr>
      <vt:lpstr>Εφηβεία 12/13</vt:lpstr>
      <vt:lpstr>Εφηβεία 13/13</vt:lpstr>
      <vt:lpstr>Γοναδικές αλλαγές στην εφηβεία</vt:lpstr>
      <vt:lpstr>Μελατονίνη</vt:lpstr>
      <vt:lpstr>Κεντρικοί μηχανισμοί στην έναρξη της εφηβείας 1/4</vt:lpstr>
      <vt:lpstr>Κεντρικοί μηχανισμοί στην έναρξη της εφηβείας 2/4</vt:lpstr>
      <vt:lpstr>Κεντρικοί μηχανισμοί στην έναρξη της εφηβείας 3/4</vt:lpstr>
      <vt:lpstr>Κεντρικοί μηχανισμοί στην έναρξη της εφηβείας 4/4</vt:lpstr>
      <vt:lpstr>Αλλαγές στα κορίτσια 1/7</vt:lpstr>
      <vt:lpstr>Αλλαγές στα κορίτσια 2/7</vt:lpstr>
      <vt:lpstr>Αλλαγές στα κορίτσια 3/7</vt:lpstr>
      <vt:lpstr>Αλλαγές στα κορίτσια 4/7</vt:lpstr>
      <vt:lpstr>Αλλαγές στα κορίτσια 5/7</vt:lpstr>
      <vt:lpstr>Αλλαγές στα κορίτσια 6/7</vt:lpstr>
      <vt:lpstr>Αλλαγές στα κορίτσια 7/7</vt:lpstr>
      <vt:lpstr>Φυσιολογία της ΤSH 1/3 </vt:lpstr>
      <vt:lpstr>Φυσιολογία της ΤSH 2/3 </vt:lpstr>
      <vt:lpstr>Φυσιολογία της ΤSH 3/3 </vt:lpstr>
      <vt:lpstr>Δράση της TSH 1/3 </vt:lpstr>
      <vt:lpstr>Δράση της TSH 2/3 </vt:lpstr>
      <vt:lpstr>Δράση της TSH 3/3 </vt:lpstr>
      <vt:lpstr>Ρύθμιση της TSH 1/3</vt:lpstr>
      <vt:lpstr>Ρύθμιση της TSH 2/3</vt:lpstr>
      <vt:lpstr>Ρύθμιση της TSH 3/3</vt:lpstr>
      <vt:lpstr>Η φυσιολογία της ACΤH </vt:lpstr>
      <vt:lpstr>Ειδική χημεία για την ACΤH 1/7 </vt:lpstr>
      <vt:lpstr>Ειδική χημεία για την ACΤH 2/7 </vt:lpstr>
      <vt:lpstr>Ειδική χημεία για την ACΤH 3/7 </vt:lpstr>
      <vt:lpstr>Ειδική χημεία για την ACΤH 4/7 </vt:lpstr>
      <vt:lpstr>Ειδική χημεία για την ACΤH 5/7 </vt:lpstr>
      <vt:lpstr>Ειδική χημεία για την ACΤH 6/7 </vt:lpstr>
      <vt:lpstr>Ειδική χημεία για την ACΤH 7/7 </vt:lpstr>
      <vt:lpstr>Δράση της ACTH στα επινεφρίδια 1/10</vt:lpstr>
      <vt:lpstr>Δράση της ACTH στα επινεφρίδια 2/10</vt:lpstr>
      <vt:lpstr>Δράση της ACTH στα επινεφρίδια 3/10</vt:lpstr>
      <vt:lpstr>Δράση της ACTH στα επινεφρίδια 4/10</vt:lpstr>
      <vt:lpstr>Δράση της ACTH στα επινεφρίδια 5/10</vt:lpstr>
      <vt:lpstr>Δράση της ACTH στα επινεφρίδια 6/10</vt:lpstr>
      <vt:lpstr>Δράση της ACTH στα επινεφρίδια 7/10</vt:lpstr>
      <vt:lpstr>Δράση της ACTH στα επινεφρίδια 8/10</vt:lpstr>
      <vt:lpstr>Δράση της ACTH στα επινεφρίδια 9/10</vt:lpstr>
      <vt:lpstr>Δράση της ACTH στα επινεφρίδια 10/10</vt:lpstr>
      <vt:lpstr>Ορμόνες της οπίσθιας υπόφυσης</vt:lpstr>
      <vt:lpstr>Ωκυτοκίνη</vt:lpstr>
      <vt:lpstr>Η αργινίνη βαζοπρεσσίνη 1/3</vt:lpstr>
      <vt:lpstr>Η αργινίνη βαζοπρεσσίνη 2/3</vt:lpstr>
      <vt:lpstr>Η αργινίνη βαζοπρεσσίνη 3/3</vt:lpstr>
      <vt:lpstr>Ανατομικές σχέσεις της υπόφυσης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 Ενδοκρινών Αδένων</dc:title>
  <dc:creator>opencourses@teiath.gr</dc:creator>
  <cp:lastModifiedBy>natasakar new</cp:lastModifiedBy>
  <cp:revision>51</cp:revision>
  <dcterms:created xsi:type="dcterms:W3CDTF">2014-10-09T12:39:40Z</dcterms:created>
  <dcterms:modified xsi:type="dcterms:W3CDTF">2015-02-13T11:23:07Z</dcterms:modified>
</cp:coreProperties>
</file>