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7" r:id="rId2"/>
    <p:sldMasterId id="2147483696" r:id="rId3"/>
  </p:sldMasterIdLst>
  <p:notesMasterIdLst>
    <p:notesMasterId r:id="rId20"/>
  </p:notesMasterIdLst>
  <p:handoutMasterIdLst>
    <p:handoutMasterId r:id="rId21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57" r:id="rId13"/>
    <p:sldId id="262" r:id="rId14"/>
    <p:sldId id="264" r:id="rId15"/>
    <p:sldId id="269" r:id="rId16"/>
    <p:sldId id="270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Κοσμητολογία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8521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Παρασκευή τονωτικής λοσιόν για ξηρά δέρματα</a:t>
            </a:r>
            <a:endParaRPr lang="en-US" sz="2600" dirty="0" smtClean="0"/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Δρ. Φωτεινή Μέλλου, Μ</a:t>
            </a:r>
            <a:r>
              <a:rPr lang="en-US" sz="2200" dirty="0">
                <a:solidFill>
                  <a:prstClr val="black"/>
                </a:solidFill>
              </a:rPr>
              <a:t>sc,</a:t>
            </a:r>
            <a:endParaRPr lang="el-GR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Εργαστηριακός Συνεργάτης</a:t>
            </a:r>
            <a:endParaRPr lang="en-US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Μέλλου 2014. Φωτεινή Μέλλου. </a:t>
            </a:r>
            <a:r>
              <a:rPr lang="el-GR" sz="2000" dirty="0"/>
              <a:t>«Κοσμητολογία ΙΙ (Ε).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/>
              <a:t> Παρασκευή τονωτικής λοσιόν για ξηρά δέρματα».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Παρασκευή τονωτικής λοσιόν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για </a:t>
            </a:r>
            <a:r>
              <a:rPr lang="el-GR" dirty="0"/>
              <a:t>ξηρά δέρματα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3285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l-GR" altLang="el-GR" dirty="0"/>
              <a:t>Υδατικά ή αλκοολοϋδατικά διαλύματα 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buFont typeface="Arial" charset="0"/>
              <a:buChar char="•"/>
            </a:pPr>
            <a:r>
              <a:rPr lang="el-GR" altLang="el-GR" dirty="0"/>
              <a:t>Μετά τον καθαρισμό του προσώπου → τόνωση, αίσθηση δροσιάς, απομάκρυνση προϊόντων </a:t>
            </a:r>
            <a:r>
              <a:rPr lang="el-GR" altLang="el-GR" dirty="0" smtClean="0"/>
              <a:t>καθαρισμού </a:t>
            </a:r>
            <a:r>
              <a:rPr lang="el-GR" altLang="el-GR" dirty="0"/>
              <a:t>ή </a:t>
            </a:r>
            <a:r>
              <a:rPr lang="en-US" altLang="el-GR" dirty="0" smtClean="0"/>
              <a:t>make up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altLang="el-GR" dirty="0"/>
              <a:t>Στυπτικές ουσίες (σύσφιξη πόρων, τέντωμα δέρματος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altLang="el-GR" b="1" i="1" dirty="0" smtClean="0"/>
              <a:t> </a:t>
            </a:r>
            <a:r>
              <a:rPr lang="en-US" altLang="el-GR" b="1" i="1" strike="sngStrike" dirty="0" smtClean="0"/>
              <a:t>Ethyl </a:t>
            </a:r>
            <a:r>
              <a:rPr lang="en-US" altLang="el-GR" b="1" i="1" strike="sngStrike" dirty="0"/>
              <a:t>alcohol</a:t>
            </a:r>
            <a:r>
              <a:rPr lang="en-US" altLang="el-GR" b="1" i="1" dirty="0"/>
              <a:t> </a:t>
            </a:r>
            <a:r>
              <a:rPr lang="en-US" altLang="el-GR" dirty="0"/>
              <a:t> </a:t>
            </a:r>
            <a:r>
              <a:rPr lang="el-GR" altLang="el-GR" dirty="0"/>
              <a:t>απολιπαντική </a:t>
            </a:r>
            <a:r>
              <a:rPr lang="el-GR" altLang="el-GR" dirty="0" smtClean="0"/>
              <a:t>και </a:t>
            </a:r>
            <a:r>
              <a:rPr lang="el-GR" altLang="el-GR" dirty="0"/>
              <a:t>ερεθιστική </a:t>
            </a:r>
            <a:r>
              <a:rPr lang="el-GR" altLang="el-GR" dirty="0" smtClean="0"/>
              <a:t>δράση.</a:t>
            </a:r>
            <a:endParaRPr lang="el-GR" altLang="el-G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altLang="el-GR" dirty="0"/>
              <a:t>Υγραντικές </a:t>
            </a:r>
            <a:r>
              <a:rPr lang="el-GR" altLang="el-GR" dirty="0" smtClean="0"/>
              <a:t>ουσίες.</a:t>
            </a:r>
            <a:endParaRPr lang="el-GR" altLang="el-G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altLang="el-GR" dirty="0"/>
              <a:t>Αντισηπτικές </a:t>
            </a:r>
            <a:r>
              <a:rPr lang="el-GR" altLang="el-GR" dirty="0" smtClean="0"/>
              <a:t>ουσίες.</a:t>
            </a:r>
            <a:endParaRPr lang="el-GR" altLang="el-G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altLang="el-GR" dirty="0"/>
              <a:t>Φυτικά </a:t>
            </a:r>
            <a:r>
              <a:rPr lang="el-GR" altLang="el-GR" dirty="0" smtClean="0"/>
              <a:t>εκχυλίσματα.</a:t>
            </a:r>
            <a:endParaRPr lang="el-GR" altLang="el-GR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altLang="el-GR" dirty="0" smtClean="0"/>
              <a:t>Βιταμίνες.</a:t>
            </a:r>
            <a:endParaRPr lang="el-GR" alt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4427984" y="5060503"/>
            <a:ext cx="3528392" cy="76944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l-GR" altLang="el-GR" sz="2200" dirty="0">
                <a:latin typeface="+mn-lt"/>
              </a:rPr>
              <a:t> ↑ Αποτελεσματικότητας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l-GR" altLang="el-GR" sz="2200" dirty="0">
                <a:latin typeface="+mn-lt"/>
              </a:rPr>
              <a:t>    Ειδικές ιδιότητες</a:t>
            </a:r>
            <a:endParaRPr lang="el-GR" sz="2200" dirty="0">
              <a:latin typeface="+mn-lt"/>
            </a:endParaRPr>
          </a:p>
        </p:txBody>
      </p:sp>
      <p:sp>
        <p:nvSpPr>
          <p:cNvPr id="7" name="Δεξιό άγκιστρο 6"/>
          <p:cNvSpPr/>
          <p:nvPr/>
        </p:nvSpPr>
        <p:spPr>
          <a:xfrm>
            <a:off x="3779912" y="4293096"/>
            <a:ext cx="288032" cy="230425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Συντηρητικά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altLang="el-GR" b="1" dirty="0"/>
              <a:t>METHYL PARABEN</a:t>
            </a:r>
            <a:r>
              <a:rPr lang="el-GR" altLang="el-GR" b="1" dirty="0"/>
              <a:t>, </a:t>
            </a:r>
            <a:r>
              <a:rPr lang="el-GR" altLang="el-GR" dirty="0" smtClean="0"/>
              <a:t>αντιμικροβιακό.</a:t>
            </a:r>
            <a:endParaRPr lang="el-GR" altLang="el-GR" dirty="0"/>
          </a:p>
          <a:p>
            <a:pPr>
              <a:lnSpc>
                <a:spcPct val="150000"/>
              </a:lnSpc>
            </a:pPr>
            <a:r>
              <a:rPr lang="en-US" altLang="el-GR" b="1" dirty="0"/>
              <a:t>GERMALL 115 </a:t>
            </a:r>
            <a:r>
              <a:rPr lang="en-US" altLang="el-GR" dirty="0"/>
              <a:t>(</a:t>
            </a:r>
            <a:r>
              <a:rPr lang="en-US" altLang="el-GR" i="1" dirty="0"/>
              <a:t>imidazolidinyl urea</a:t>
            </a:r>
            <a:r>
              <a:rPr lang="en-US" altLang="el-GR" dirty="0"/>
              <a:t>)</a:t>
            </a:r>
            <a:r>
              <a:rPr lang="el-GR" altLang="el-GR" dirty="0"/>
              <a:t>*  + &amp; - κατά </a:t>
            </a:r>
            <a:r>
              <a:rPr lang="en-US" altLang="el-GR" dirty="0"/>
              <a:t>Gram </a:t>
            </a:r>
            <a:r>
              <a:rPr lang="el-GR" altLang="el-GR" dirty="0" smtClean="0"/>
              <a:t>βακτηρίων </a:t>
            </a:r>
            <a:r>
              <a:rPr lang="en-US" altLang="el-GR" dirty="0" smtClean="0"/>
              <a:t>, </a:t>
            </a:r>
            <a:r>
              <a:rPr lang="el-GR" altLang="el-GR" dirty="0" smtClean="0"/>
              <a:t>Θ&gt;80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</a:t>
            </a:r>
            <a:r>
              <a:rPr lang="en-US" altLang="el-GR" dirty="0"/>
              <a:t>C </a:t>
            </a:r>
            <a:r>
              <a:rPr lang="el-GR" altLang="el-GR" dirty="0" smtClean="0"/>
              <a:t>→ φορμαλδεΰδη.</a:t>
            </a:r>
            <a:endParaRPr lang="el-GR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8" name="5 - Ορθογώνιο"/>
          <p:cNvSpPr>
            <a:spLocks noChangeArrowheads="1"/>
          </p:cNvSpPr>
          <p:nvPr/>
        </p:nvSpPr>
        <p:spPr bwMode="auto">
          <a:xfrm>
            <a:off x="254303" y="6021288"/>
            <a:ext cx="16534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l-GR" sz="1600" i="1" dirty="0">
                <a:latin typeface="+mn-lt"/>
              </a:rPr>
              <a:t>*  </a:t>
            </a:r>
            <a:r>
              <a:rPr lang="el-GR" altLang="el-GR" sz="1600" i="1" dirty="0">
                <a:latin typeface="+mn-lt"/>
              </a:rPr>
              <a:t>Ονομασία </a:t>
            </a:r>
            <a:r>
              <a:rPr lang="en-US" altLang="el-GR" sz="1600" i="1" dirty="0">
                <a:latin typeface="+mn-lt"/>
              </a:rPr>
              <a:t>INCI </a:t>
            </a:r>
            <a:endParaRPr lang="el-GR" altLang="el-GR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33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τονωτικές </a:t>
            </a:r>
            <a:r>
              <a:rPr lang="el-GR" dirty="0" smtClean="0"/>
              <a:t>λοσιόν</a:t>
            </a:r>
            <a:br>
              <a:rPr lang="el-GR" dirty="0" smtClean="0"/>
            </a:br>
            <a:r>
              <a:rPr lang="el-GR" sz="3000" b="0" dirty="0" smtClean="0"/>
              <a:t>(για </a:t>
            </a:r>
            <a:r>
              <a:rPr lang="el-GR" sz="3000" b="0" dirty="0"/>
              <a:t>ξηρά δέρματα</a:t>
            </a:r>
            <a:r>
              <a:rPr lang="el-GR" sz="3000" b="0" dirty="0" smtClean="0"/>
              <a:t>) 1/2</a:t>
            </a:r>
            <a:endParaRPr lang="el-GR" sz="3000" b="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328592"/>
          </a:xfrm>
        </p:spPr>
        <p:txBody>
          <a:bodyPr>
            <a:noAutofit/>
          </a:bodyPr>
          <a:lstStyle/>
          <a:p>
            <a:r>
              <a:rPr lang="en-US" altLang="el-GR" b="1" dirty="0"/>
              <a:t>HYALURAMINE</a:t>
            </a:r>
            <a:r>
              <a:rPr lang="el-GR" altLang="el-GR" b="1" dirty="0"/>
              <a:t> </a:t>
            </a:r>
            <a:r>
              <a:rPr lang="el-GR" altLang="el-GR" dirty="0"/>
              <a:t>(</a:t>
            </a:r>
            <a:r>
              <a:rPr lang="en-US" altLang="el-GR" i="1" dirty="0"/>
              <a:t>hydrolyzed glycosaminoglycans</a:t>
            </a:r>
            <a:r>
              <a:rPr lang="el-GR" altLang="el-GR" dirty="0"/>
              <a:t>) →</a:t>
            </a:r>
            <a:r>
              <a:rPr lang="en-US" altLang="el-GR" dirty="0"/>
              <a:t> </a:t>
            </a:r>
            <a:r>
              <a:rPr lang="el-GR" altLang="el-GR" dirty="0"/>
              <a:t>ελαστικότητα </a:t>
            </a:r>
            <a:r>
              <a:rPr lang="el-GR" altLang="el-GR" dirty="0" smtClean="0"/>
              <a:t>και </a:t>
            </a:r>
            <a:r>
              <a:rPr lang="el-GR" altLang="el-GR" dirty="0"/>
              <a:t>ενυδάτωση </a:t>
            </a:r>
            <a:r>
              <a:rPr lang="el-GR" altLang="el-GR" dirty="0" smtClean="0"/>
              <a:t>δέρματος.</a:t>
            </a:r>
            <a:endParaRPr lang="en-US" altLang="el-GR" b="1" dirty="0"/>
          </a:p>
          <a:p>
            <a:r>
              <a:rPr lang="en-US" altLang="el-GR" b="1" dirty="0"/>
              <a:t>Propylene glycol </a:t>
            </a:r>
            <a:r>
              <a:rPr lang="el-GR" altLang="el-GR" dirty="0"/>
              <a:t>υγραντικό (υγροσκοπική</a:t>
            </a:r>
            <a:r>
              <a:rPr lang="el-GR" altLang="el-GR" dirty="0" smtClean="0"/>
              <a:t>).</a:t>
            </a:r>
            <a:endParaRPr lang="el-GR" altLang="el-GR" b="1" dirty="0"/>
          </a:p>
          <a:p>
            <a:r>
              <a:rPr lang="en-US" altLang="el-GR" b="1" dirty="0"/>
              <a:t>Allantoin </a:t>
            </a:r>
            <a:r>
              <a:rPr lang="el-GR" altLang="el-GR" dirty="0" smtClean="0"/>
              <a:t>επουλωτικό</a:t>
            </a:r>
            <a:r>
              <a:rPr lang="el-GR" altLang="el-GR" dirty="0"/>
              <a:t>, αντιφλογιστικό (αποσυντίθεται σε υψηλό </a:t>
            </a:r>
            <a:r>
              <a:rPr lang="en-US" altLang="el-GR" dirty="0"/>
              <a:t>pH→</a:t>
            </a:r>
            <a:r>
              <a:rPr lang="el-GR" altLang="el-GR" dirty="0"/>
              <a:t>προϊόντα όξινα</a:t>
            </a:r>
            <a:r>
              <a:rPr lang="el-GR" altLang="el-GR" dirty="0" smtClean="0"/>
              <a:t>). </a:t>
            </a:r>
            <a:endParaRPr lang="el-GR" altLang="el-GR" dirty="0"/>
          </a:p>
          <a:p>
            <a:r>
              <a:rPr lang="en-US" altLang="el-GR" b="1" dirty="0"/>
              <a:t>Vitamin F water soluble </a:t>
            </a:r>
            <a:r>
              <a:rPr lang="en-US" altLang="el-GR" dirty="0"/>
              <a:t>(</a:t>
            </a:r>
            <a:r>
              <a:rPr lang="en-US" altLang="el-GR" i="1" dirty="0"/>
              <a:t>linoleic acid &amp; linolenic acid polysorbate 80</a:t>
            </a:r>
            <a:r>
              <a:rPr lang="en-US" altLang="el-GR" dirty="0"/>
              <a:t>) </a:t>
            </a:r>
            <a:r>
              <a:rPr lang="en-US" altLang="el-GR" dirty="0" smtClean="0"/>
              <a:t>PUFA-</a:t>
            </a:r>
            <a:r>
              <a:rPr lang="el-GR" altLang="el-GR" dirty="0"/>
              <a:t>πηγή </a:t>
            </a:r>
            <a:r>
              <a:rPr lang="el-GR" altLang="el-GR" dirty="0" smtClean="0"/>
              <a:t>ενέργειας.</a:t>
            </a:r>
            <a:endParaRPr lang="el-GR" altLang="el-GR" dirty="0"/>
          </a:p>
          <a:p>
            <a:r>
              <a:rPr lang="en-US" altLang="el-GR" b="1" dirty="0"/>
              <a:t>Disodium EDT</a:t>
            </a:r>
            <a:r>
              <a:rPr lang="el-GR" altLang="el-GR" b="1" dirty="0"/>
              <a:t>Α </a:t>
            </a:r>
            <a:r>
              <a:rPr lang="el-GR" altLang="el-GR" dirty="0"/>
              <a:t>↑ δραστικότητας συντηρητικών, προστασία συστατικών από οξείδωση/ </a:t>
            </a:r>
            <a:r>
              <a:rPr lang="el-GR" altLang="el-GR" dirty="0" smtClean="0"/>
              <a:t>αλλοίωση</a:t>
            </a:r>
            <a:r>
              <a:rPr lang="en-US" altLang="el-GR" dirty="0" smtClean="0"/>
              <a:t> </a:t>
            </a:r>
            <a:r>
              <a:rPr lang="el-GR" altLang="el-GR" dirty="0"/>
              <a:t>(↓τάγγιση λιπών/ελαίων), σταθεροποιητής χρωμάτων, </a:t>
            </a:r>
            <a:r>
              <a:rPr lang="el-GR" altLang="el-GR" dirty="0" smtClean="0"/>
              <a:t>πηκτωμάτων.</a:t>
            </a:r>
            <a:endParaRPr lang="el-GR" alt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τονωτικές </a:t>
            </a:r>
            <a:r>
              <a:rPr lang="el-GR" dirty="0" smtClean="0"/>
              <a:t>λοσιόν</a:t>
            </a:r>
            <a:br>
              <a:rPr lang="el-GR" dirty="0" smtClean="0"/>
            </a:br>
            <a:r>
              <a:rPr lang="el-GR" sz="3000" b="0" dirty="0" smtClean="0"/>
              <a:t>(για </a:t>
            </a:r>
            <a:r>
              <a:rPr lang="el-GR" sz="3000" b="0" dirty="0"/>
              <a:t>ξηρά δέρματα</a:t>
            </a:r>
            <a:r>
              <a:rPr lang="el-GR" sz="3000" b="0" dirty="0" smtClean="0"/>
              <a:t>) 2/2</a:t>
            </a:r>
            <a:endParaRPr lang="el-GR" sz="3000" b="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532859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altLang="el-GR" sz="2300" b="1" dirty="0" smtClean="0"/>
              <a:t>Sodium </a:t>
            </a:r>
            <a:r>
              <a:rPr lang="en-US" altLang="el-GR" sz="2300" b="1" dirty="0"/>
              <a:t>PCA </a:t>
            </a:r>
            <a:r>
              <a:rPr lang="el-GR" altLang="el-GR" sz="2300" b="1" dirty="0"/>
              <a:t>  </a:t>
            </a:r>
            <a:r>
              <a:rPr lang="el-GR" altLang="el-GR" sz="2300" dirty="0"/>
              <a:t>ενυδατικό (υγροσκοπικό),</a:t>
            </a:r>
            <a:r>
              <a:rPr lang="el-GR" altLang="el-GR" sz="2300" b="1" dirty="0"/>
              <a:t> </a:t>
            </a:r>
            <a:r>
              <a:rPr lang="el-GR" altLang="el-GR" sz="2300" dirty="0"/>
              <a:t>αίσθηση υγρασίας, ↑απαλότητα, </a:t>
            </a:r>
            <a:r>
              <a:rPr lang="el-GR" altLang="el-GR" sz="2300" dirty="0" smtClean="0"/>
              <a:t>ελαστικότητα, όχι ερεθισμός</a:t>
            </a:r>
            <a:r>
              <a:rPr lang="el-GR" altLang="el-GR" sz="2300" dirty="0"/>
              <a:t>/ ευαισθητοποίηση, καταπολέμηση </a:t>
            </a:r>
            <a:r>
              <a:rPr lang="el-GR" altLang="el-GR" sz="2300" dirty="0" smtClean="0"/>
              <a:t>φωτογήρανσης</a:t>
            </a:r>
            <a:r>
              <a:rPr lang="el-GR" altLang="el-GR" sz="2300" dirty="0"/>
              <a:t>, ρυτίδων, ξηρότητας, </a:t>
            </a:r>
            <a:r>
              <a:rPr lang="el-GR" altLang="el-GR" sz="2300" dirty="0" smtClean="0"/>
              <a:t>υπερχρωματικών </a:t>
            </a:r>
            <a:r>
              <a:rPr lang="el-GR" altLang="el-GR" sz="2300" dirty="0"/>
              <a:t>κηλίδων, ήπιο </a:t>
            </a:r>
            <a:r>
              <a:rPr lang="el-GR" altLang="el-GR" sz="2300" dirty="0" smtClean="0"/>
              <a:t>στυπτικό.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altLang="el-GR" sz="2300" b="1" dirty="0" smtClean="0"/>
              <a:t>Aloe </a:t>
            </a:r>
            <a:r>
              <a:rPr lang="en-US" altLang="el-GR" sz="2300" b="1" dirty="0"/>
              <a:t>vera gel </a:t>
            </a:r>
            <a:r>
              <a:rPr lang="en-US" altLang="el-GR" sz="2300" dirty="0"/>
              <a:t>(</a:t>
            </a:r>
            <a:r>
              <a:rPr lang="en-US" altLang="el-GR" sz="2300" i="1" dirty="0"/>
              <a:t>aloe barbadensis gel</a:t>
            </a:r>
            <a:r>
              <a:rPr lang="en-US" altLang="el-GR" sz="2300" dirty="0"/>
              <a:t>)  </a:t>
            </a:r>
            <a:r>
              <a:rPr lang="el-GR" altLang="el-GR" sz="2300" dirty="0"/>
              <a:t>αντιφλεγμονώδες, ενυδατικό, μαλακτικό, </a:t>
            </a:r>
            <a:r>
              <a:rPr lang="el-GR" altLang="el-GR" sz="2300" dirty="0" smtClean="0"/>
              <a:t>επουλωτικό, βακτηριοστατικό</a:t>
            </a:r>
            <a:r>
              <a:rPr lang="el-GR" altLang="el-GR" sz="2300" dirty="0"/>
              <a:t>, </a:t>
            </a:r>
            <a:r>
              <a:rPr lang="en-US" altLang="el-GR" sz="2300" dirty="0"/>
              <a:t>(</a:t>
            </a:r>
            <a:r>
              <a:rPr lang="el-GR" altLang="el-GR" sz="2300" dirty="0"/>
              <a:t>σταθερό σε </a:t>
            </a:r>
            <a:r>
              <a:rPr lang="en-US" altLang="el-GR" sz="2300" dirty="0"/>
              <a:t>pH</a:t>
            </a:r>
            <a:r>
              <a:rPr lang="el-GR" altLang="el-GR" sz="2300" dirty="0"/>
              <a:t> ≤</a:t>
            </a:r>
            <a:r>
              <a:rPr lang="en-US" altLang="el-GR" sz="2300" dirty="0"/>
              <a:t> 7,5</a:t>
            </a:r>
            <a:r>
              <a:rPr lang="en-US" altLang="el-GR" sz="2300" dirty="0" smtClean="0"/>
              <a:t>)</a:t>
            </a:r>
            <a:r>
              <a:rPr lang="el-GR" altLang="el-GR" sz="2300" dirty="0" smtClean="0"/>
              <a:t>.</a:t>
            </a:r>
            <a:endParaRPr lang="en-US" altLang="el-GR" sz="2300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altLang="el-GR" sz="2300" b="1" dirty="0"/>
              <a:t>POLIGLICOLEUM</a:t>
            </a:r>
            <a:r>
              <a:rPr lang="el-GR" altLang="el-GR" sz="2300" b="1" dirty="0"/>
              <a:t> (</a:t>
            </a:r>
            <a:r>
              <a:rPr lang="en-US" altLang="el-GR" sz="2300" b="1" dirty="0"/>
              <a:t>RICINOLETH</a:t>
            </a:r>
            <a:r>
              <a:rPr lang="el-GR" altLang="el-GR" sz="2300" b="1" dirty="0"/>
              <a:t>- 40) </a:t>
            </a:r>
            <a:r>
              <a:rPr lang="el-GR" altLang="el-GR" sz="2300" dirty="0"/>
              <a:t>ισχυρός διαλυτοποιητής (αρωμάτων </a:t>
            </a:r>
            <a:r>
              <a:rPr lang="el-GR" altLang="el-GR" sz="2300" dirty="0" smtClean="0"/>
              <a:t>και </a:t>
            </a:r>
            <a:r>
              <a:rPr lang="el-GR" altLang="el-GR" sz="2300" dirty="0"/>
              <a:t>λιποδιαλυτών ουσιών</a:t>
            </a:r>
            <a:r>
              <a:rPr lang="el-GR" altLang="el-GR" sz="2300" dirty="0" smtClean="0"/>
              <a:t>).</a:t>
            </a:r>
            <a:endParaRPr lang="en-US" altLang="el-GR" sz="2300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altLang="el-GR" sz="2300" b="1" dirty="0"/>
              <a:t>Elder extract </a:t>
            </a:r>
            <a:r>
              <a:rPr lang="el-GR" altLang="el-GR" sz="2300" dirty="0" smtClean="0"/>
              <a:t>ενυδατικό </a:t>
            </a:r>
            <a:r>
              <a:rPr lang="el-GR" altLang="el-GR" sz="2300" dirty="0"/>
              <a:t>(ταννίνες), ήπιο καθαριστικό, </a:t>
            </a:r>
            <a:r>
              <a:rPr lang="el-GR" altLang="el-GR" sz="2300" dirty="0" smtClean="0"/>
              <a:t>αντιφλογιστικό.</a:t>
            </a:r>
            <a:endParaRPr lang="en-US" altLang="el-GR" sz="2300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altLang="el-GR" sz="2300" b="1" dirty="0"/>
              <a:t>Perfume </a:t>
            </a:r>
            <a:r>
              <a:rPr lang="el-GR" altLang="el-GR" sz="2300" dirty="0"/>
              <a:t>φυσικές/ συνθετικές χημικές ουσίες → ειδικά οσμηρά </a:t>
            </a:r>
            <a:r>
              <a:rPr lang="el-GR" altLang="el-GR" sz="2300" dirty="0" smtClean="0"/>
              <a:t>χαρακτηριστικά.</a:t>
            </a:r>
            <a:endParaRPr lang="el-GR" altLang="el-GR" sz="23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προς </a:t>
            </a:r>
            <a:br>
              <a:rPr lang="el-GR" dirty="0" smtClean="0"/>
            </a:br>
            <a:r>
              <a:rPr lang="el-GR" dirty="0" smtClean="0"/>
              <a:t>διαλυτοποίηση φάσης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6213"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dirty="0"/>
              <a:t>Ζύγιση σε </a:t>
            </a:r>
            <a:r>
              <a:rPr lang="el-GR" altLang="el-GR" b="1" dirty="0"/>
              <a:t>ποτήρι ζέσεως</a:t>
            </a:r>
            <a:r>
              <a:rPr lang="el-GR" altLang="el-GR" dirty="0"/>
              <a:t> των </a:t>
            </a:r>
            <a:r>
              <a:rPr lang="el-GR" altLang="el-GR" dirty="0" smtClean="0"/>
              <a:t>συστατικών.</a:t>
            </a:r>
            <a:endParaRPr lang="el-GR" altLang="el-GR" dirty="0"/>
          </a:p>
          <a:p>
            <a:pPr marL="176213">
              <a:lnSpc>
                <a:spcPct val="150000"/>
              </a:lnSpc>
              <a:buFont typeface="Arial" charset="0"/>
              <a:buChar char="•"/>
              <a:defRPr/>
            </a:pPr>
            <a:r>
              <a:rPr lang="el-GR" altLang="el-GR" dirty="0"/>
              <a:t>Ανάδευση (γυάλινη ράβδο</a:t>
            </a:r>
            <a:r>
              <a:rPr lang="el-GR" altLang="el-GR" dirty="0" smtClean="0"/>
              <a:t>).</a:t>
            </a:r>
            <a:endParaRPr lang="el-GR" dirty="0"/>
          </a:p>
        </p:txBody>
      </p:sp>
      <p:grpSp>
        <p:nvGrpSpPr>
          <p:cNvPr id="5" name="5 - Ομάδα"/>
          <p:cNvGrpSpPr>
            <a:grpSpLocks/>
          </p:cNvGrpSpPr>
          <p:nvPr/>
        </p:nvGrpSpPr>
        <p:grpSpPr bwMode="auto">
          <a:xfrm>
            <a:off x="4860032" y="2431633"/>
            <a:ext cx="2310804" cy="3094980"/>
            <a:chOff x="6660232" y="1340768"/>
            <a:chExt cx="1692523" cy="249063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72361">
              <a:off x="7152605" y="1340768"/>
              <a:ext cx="120015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420888"/>
              <a:ext cx="1296144" cy="141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υδατικής φάσης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dirty="0"/>
              <a:t>Διάλυση σε νερό με </a:t>
            </a:r>
            <a:r>
              <a:rPr lang="el-GR" altLang="el-GR" dirty="0"/>
              <a:t>ανάδευση (γυάλινη ράβδο) </a:t>
            </a:r>
            <a:r>
              <a:rPr lang="el-GR" altLang="el-GR" b="1" dirty="0" smtClean="0"/>
              <a:t>με </a:t>
            </a:r>
            <a:r>
              <a:rPr lang="el-GR" altLang="el-GR" b="1" dirty="0"/>
              <a:t>τη </a:t>
            </a:r>
            <a:r>
              <a:rPr lang="el-GR" altLang="el-GR" b="1" dirty="0" smtClean="0"/>
              <a:t>σειρά που </a:t>
            </a:r>
            <a:r>
              <a:rPr lang="el-GR" altLang="el-GR" b="1" dirty="0"/>
              <a:t>αναφέρονται</a:t>
            </a:r>
            <a:r>
              <a:rPr lang="el-GR" altLang="el-GR" dirty="0"/>
              <a:t>:</a:t>
            </a:r>
            <a:endParaRPr lang="el-GR" dirty="0"/>
          </a:p>
          <a:p>
            <a:pPr lvl="1" indent="-387350">
              <a:defRPr/>
            </a:pPr>
            <a:r>
              <a:rPr lang="en-US" dirty="0" smtClean="0"/>
              <a:t>Allantoin</a:t>
            </a:r>
            <a:r>
              <a:rPr lang="el-GR" dirty="0" smtClean="0"/>
              <a:t>.</a:t>
            </a:r>
            <a:endParaRPr lang="el-GR" dirty="0"/>
          </a:p>
          <a:p>
            <a:pPr lvl="1" indent="-387350">
              <a:defRPr/>
            </a:pPr>
            <a:r>
              <a:rPr lang="en-US" dirty="0"/>
              <a:t>GERMALL </a:t>
            </a:r>
            <a:r>
              <a:rPr lang="en-US" dirty="0" smtClean="0"/>
              <a:t>115</a:t>
            </a:r>
            <a:r>
              <a:rPr lang="el-GR" dirty="0" smtClean="0"/>
              <a:t>.</a:t>
            </a:r>
            <a:endParaRPr lang="en-US" dirty="0"/>
          </a:p>
          <a:p>
            <a:pPr lvl="1" indent="-387350">
              <a:defRPr/>
            </a:pPr>
            <a:r>
              <a:rPr lang="en-US" dirty="0"/>
              <a:t>Disodium EDT</a:t>
            </a:r>
            <a:r>
              <a:rPr lang="el-GR" dirty="0" smtClean="0"/>
              <a:t>Α.</a:t>
            </a:r>
            <a:endParaRPr lang="el-GR" dirty="0"/>
          </a:p>
          <a:p>
            <a:pPr lvl="1" indent="-387350">
              <a:defRPr/>
            </a:pPr>
            <a:r>
              <a:rPr lang="en-US" dirty="0" smtClean="0"/>
              <a:t>HYALURAMINE</a:t>
            </a:r>
            <a:r>
              <a:rPr lang="el-GR" dirty="0" smtClean="0"/>
              <a:t>.</a:t>
            </a:r>
            <a:endParaRPr lang="el-GR" dirty="0"/>
          </a:p>
          <a:p>
            <a:pPr lvl="1" indent="-387350">
              <a:defRPr/>
            </a:pPr>
            <a:r>
              <a:rPr lang="en-US" dirty="0"/>
              <a:t>Propylene </a:t>
            </a:r>
            <a:r>
              <a:rPr lang="en-US" dirty="0" smtClean="0"/>
              <a:t>glycol</a:t>
            </a:r>
            <a:r>
              <a:rPr lang="el-GR" dirty="0" smtClean="0"/>
              <a:t>.</a:t>
            </a:r>
            <a:endParaRPr lang="en-US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14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Ανάμιξη των φάσεων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2000"/>
              </a:lnSpc>
              <a:spcAft>
                <a:spcPts val="600"/>
              </a:spcAft>
              <a:defRPr/>
            </a:pPr>
            <a:r>
              <a:rPr lang="el-GR" dirty="0"/>
              <a:t>Μεταφορά της </a:t>
            </a:r>
            <a:r>
              <a:rPr lang="el-GR" altLang="el-GR" b="1" dirty="0" smtClean="0"/>
              <a:t>προς </a:t>
            </a:r>
            <a:r>
              <a:rPr lang="el-GR" altLang="el-GR" b="1" dirty="0" smtClean="0"/>
              <a:t>διαλυτοποίηση φάσης </a:t>
            </a:r>
            <a:r>
              <a:rPr lang="el-GR" altLang="el-GR" dirty="0" smtClean="0"/>
              <a:t>στην</a:t>
            </a:r>
            <a:r>
              <a:rPr lang="el-GR" altLang="el-GR" b="1" dirty="0" smtClean="0"/>
              <a:t> </a:t>
            </a:r>
            <a:r>
              <a:rPr lang="el-GR" b="1" dirty="0" smtClean="0"/>
              <a:t>υδατική φάση</a:t>
            </a:r>
            <a:r>
              <a:rPr lang="el-GR" dirty="0" smtClean="0"/>
              <a:t> </a:t>
            </a:r>
            <a:r>
              <a:rPr lang="el-GR" dirty="0"/>
              <a:t>[σιγά σιγά </a:t>
            </a:r>
            <a:r>
              <a:rPr lang="el-GR" dirty="0" smtClean="0"/>
              <a:t>και </a:t>
            </a:r>
            <a:r>
              <a:rPr lang="el-GR" dirty="0"/>
              <a:t>με συνεχή ισχυρή ανάδευση (</a:t>
            </a:r>
            <a:r>
              <a:rPr lang="el-GR" altLang="el-GR" dirty="0"/>
              <a:t>γυάλινη ράβδο</a:t>
            </a:r>
            <a:r>
              <a:rPr lang="el-GR" dirty="0" smtClean="0"/>
              <a:t>)].</a:t>
            </a:r>
            <a:endParaRPr lang="el-GR" dirty="0"/>
          </a:p>
          <a:p>
            <a:pPr>
              <a:lnSpc>
                <a:spcPct val="122000"/>
              </a:lnSpc>
              <a:spcAft>
                <a:spcPts val="600"/>
              </a:spcAft>
              <a:defRPr/>
            </a:pPr>
            <a:r>
              <a:rPr lang="el-GR" dirty="0"/>
              <a:t>Απευθείας ζύγιση στο προϊόν </a:t>
            </a:r>
            <a:r>
              <a:rPr lang="el-GR" altLang="el-GR" b="1" dirty="0"/>
              <a:t>με τη σειρά που αναφέρονται</a:t>
            </a:r>
            <a:r>
              <a:rPr lang="el-GR" altLang="el-GR" dirty="0"/>
              <a:t>:</a:t>
            </a:r>
            <a:endParaRPr lang="en-US" dirty="0"/>
          </a:p>
          <a:p>
            <a:pPr lvl="1" indent="-387350">
              <a:lnSpc>
                <a:spcPct val="122000"/>
              </a:lnSpc>
              <a:spcAft>
                <a:spcPts val="600"/>
              </a:spcAft>
              <a:defRPr/>
            </a:pPr>
            <a:r>
              <a:rPr lang="el-GR" dirty="0"/>
              <a:t>Α</a:t>
            </a:r>
            <a:r>
              <a:rPr lang="en-US" dirty="0"/>
              <a:t>loe</a:t>
            </a:r>
            <a:r>
              <a:rPr lang="en-US" dirty="0"/>
              <a:t> vera </a:t>
            </a:r>
            <a:r>
              <a:rPr lang="en-US" dirty="0" smtClean="0"/>
              <a:t>gel.</a:t>
            </a:r>
            <a:endParaRPr lang="en-US" dirty="0"/>
          </a:p>
          <a:p>
            <a:pPr lvl="1" indent="-387350">
              <a:lnSpc>
                <a:spcPct val="122000"/>
              </a:lnSpc>
              <a:spcAft>
                <a:spcPts val="600"/>
              </a:spcAft>
              <a:defRPr/>
            </a:pPr>
            <a:r>
              <a:rPr lang="el-GR" dirty="0"/>
              <a:t>Ε</a:t>
            </a:r>
            <a:r>
              <a:rPr lang="en-US" dirty="0"/>
              <a:t>lder</a:t>
            </a:r>
            <a:r>
              <a:rPr lang="en-US" dirty="0"/>
              <a:t> </a:t>
            </a:r>
            <a:r>
              <a:rPr lang="en-US" dirty="0" smtClean="0"/>
              <a:t>extract.</a:t>
            </a:r>
            <a:endParaRPr lang="en-US" dirty="0"/>
          </a:p>
          <a:p>
            <a:pPr lvl="1" indent="-387350">
              <a:lnSpc>
                <a:spcPct val="122000"/>
              </a:lnSpc>
              <a:defRPr/>
            </a:pPr>
            <a:r>
              <a:rPr lang="en-US" altLang="el-GR" dirty="0"/>
              <a:t>Sodium </a:t>
            </a:r>
            <a:r>
              <a:rPr lang="en-US" altLang="el-GR" dirty="0" smtClean="0"/>
              <a:t>PCA</a:t>
            </a:r>
            <a:r>
              <a:rPr lang="el-GR" altLang="el-GR" dirty="0" smtClean="0"/>
              <a:t>.</a:t>
            </a:r>
            <a:endParaRPr lang="el-GR" dirty="0"/>
          </a:p>
          <a:p>
            <a:pPr>
              <a:lnSpc>
                <a:spcPct val="122000"/>
              </a:lnSpc>
              <a:spcAft>
                <a:spcPts val="600"/>
              </a:spcAft>
              <a:defRPr/>
            </a:pPr>
            <a:r>
              <a:rPr lang="el-GR" dirty="0"/>
              <a:t>Ανάδευση (</a:t>
            </a:r>
            <a:r>
              <a:rPr lang="el-GR" altLang="el-GR" dirty="0"/>
              <a:t>γυάλινη ράβδο</a:t>
            </a:r>
            <a:r>
              <a:rPr lang="el-GR" dirty="0"/>
              <a:t>) μέχρι ομογενές </a:t>
            </a:r>
            <a:r>
              <a:rPr lang="el-GR" dirty="0" smtClean="0"/>
              <a:t>προϊόν.</a:t>
            </a:r>
            <a:endParaRPr lang="en-US" dirty="0"/>
          </a:p>
          <a:p>
            <a:pPr>
              <a:lnSpc>
                <a:spcPct val="122000"/>
              </a:lnSpc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81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l-GR" altLang="el-GR" dirty="0" smtClean="0"/>
              <a:t>Χρωματισμός προϊόντος με υδατοδιάλυτες χρωστικές</a:t>
            </a:r>
          </a:p>
          <a:p>
            <a:pPr lvl="1">
              <a:lnSpc>
                <a:spcPct val="150000"/>
              </a:lnSpc>
              <a:defRPr/>
            </a:pPr>
            <a:r>
              <a:rPr lang="el-GR" altLang="el-GR" dirty="0" smtClean="0"/>
              <a:t> Προσθήκη στο τέλος της παρασκευαστικής διαδικασίας.</a:t>
            </a:r>
          </a:p>
          <a:p>
            <a:pPr>
              <a:lnSpc>
                <a:spcPct val="150000"/>
              </a:lnSpc>
              <a:defRPr/>
            </a:pPr>
            <a:r>
              <a:rPr lang="el-GR" altLang="el-GR" dirty="0" smtClean="0"/>
              <a:t>Μέτρηση </a:t>
            </a:r>
            <a:r>
              <a:rPr lang="en-US" altLang="el-GR" dirty="0"/>
              <a:t>p</a:t>
            </a:r>
            <a:r>
              <a:rPr lang="el-GR" altLang="el-GR" dirty="0" smtClean="0"/>
              <a:t>Η</a:t>
            </a:r>
            <a:endParaRPr lang="en-US" altLang="el-GR" dirty="0"/>
          </a:p>
          <a:p>
            <a:pPr lvl="1">
              <a:lnSpc>
                <a:spcPct val="150000"/>
              </a:lnSpc>
              <a:defRPr/>
            </a:pPr>
            <a:r>
              <a:rPr lang="el-GR" altLang="el-GR" dirty="0"/>
              <a:t> </a:t>
            </a:r>
            <a:r>
              <a:rPr lang="el-GR" altLang="el-GR" dirty="0" smtClean="0"/>
              <a:t>Απευθείας στο προϊόν.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grpSp>
        <p:nvGrpSpPr>
          <p:cNvPr id="5" name="9 - Ομάδα"/>
          <p:cNvGrpSpPr>
            <a:grpSpLocks/>
          </p:cNvGrpSpPr>
          <p:nvPr/>
        </p:nvGrpSpPr>
        <p:grpSpPr bwMode="auto">
          <a:xfrm>
            <a:off x="6372200" y="3500438"/>
            <a:ext cx="1122388" cy="2232818"/>
            <a:chOff x="8101013" y="3789363"/>
            <a:chExt cx="762000" cy="158115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3789363"/>
              <a:ext cx="762000" cy="158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9 - Ορθογώνιο"/>
            <p:cNvSpPr>
              <a:spLocks noChangeArrowheads="1"/>
            </p:cNvSpPr>
            <p:nvPr/>
          </p:nvSpPr>
          <p:spPr bwMode="auto">
            <a:xfrm>
              <a:off x="8247676" y="4365104"/>
              <a:ext cx="576263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l-GR" sz="1100" b="1" dirty="0">
                  <a:solidFill>
                    <a:schemeClr val="bg1"/>
                  </a:solidFill>
                </a:rPr>
                <a:t>Tonic lotion</a:t>
              </a:r>
            </a:p>
            <a:p>
              <a:pPr eaLnBrk="1" hangingPunct="1"/>
              <a:endParaRPr lang="en-US" altLang="el-GR" sz="1100" b="1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US" altLang="el-GR" sz="1100" b="1" dirty="0">
                  <a:solidFill>
                    <a:schemeClr val="bg1"/>
                  </a:solidFill>
                </a:rPr>
                <a:t>  Dry</a:t>
              </a:r>
            </a:p>
            <a:p>
              <a:pPr eaLnBrk="1" hangingPunct="1"/>
              <a:r>
                <a:rPr lang="en-US" altLang="el-GR" sz="1100" b="1" dirty="0">
                  <a:solidFill>
                    <a:schemeClr val="bg1"/>
                  </a:solidFill>
                </a:rPr>
                <a:t> Skin </a:t>
              </a:r>
              <a:endParaRPr lang="el-GR" altLang="el-GR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5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51</TotalTime>
  <Words>1005</Words>
  <Application>Microsoft Office PowerPoint</Application>
  <PresentationFormat>Προβολή στην οθόνη (4:3)</PresentationFormat>
  <Paragraphs>127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template</vt:lpstr>
      <vt:lpstr>1_exo-opistho_simeiomata</vt:lpstr>
      <vt:lpstr>OC_template_updated</vt:lpstr>
      <vt:lpstr>Κοσμητολογία ΙΙ (Ε)</vt:lpstr>
      <vt:lpstr>Παρασκευή τονωτικής λοσιόν  για ξηρά δέρματα</vt:lpstr>
      <vt:lpstr>Συντηρητικά</vt:lpstr>
      <vt:lpstr>Ουσίες για τονωτικές λοσιόν (για ξηρά δέρματα) 1/2</vt:lpstr>
      <vt:lpstr>Ουσίες για τονωτικές λοσιόν (για ξηρά δέρματα) 2/2</vt:lpstr>
      <vt:lpstr>Παρασκευή της προς  διαλυτοποίηση φάσης</vt:lpstr>
      <vt:lpstr>Παρασκευή της υδατικής φάσης</vt:lpstr>
      <vt:lpstr>Ανάμιξη των φάσεων</vt:lpstr>
      <vt:lpstr>Παρατηρήσεις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 (Ε)</dc:title>
  <dc:creator>opencourses@teiath.gr</dc:creator>
  <cp:lastModifiedBy>natasakar new</cp:lastModifiedBy>
  <cp:revision>10</cp:revision>
  <dcterms:created xsi:type="dcterms:W3CDTF">2015-03-13T12:00:11Z</dcterms:created>
  <dcterms:modified xsi:type="dcterms:W3CDTF">2015-03-27T11:18:23Z</dcterms:modified>
</cp:coreProperties>
</file>