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119"/>
  </p:notesMasterIdLst>
  <p:handoutMasterIdLst>
    <p:handoutMasterId r:id="rId120"/>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307" r:id="rId29"/>
    <p:sldId id="293" r:id="rId30"/>
    <p:sldId id="294" r:id="rId31"/>
    <p:sldId id="295" r:id="rId32"/>
    <p:sldId id="296" r:id="rId33"/>
    <p:sldId id="297" r:id="rId34"/>
    <p:sldId id="298" r:id="rId35"/>
    <p:sldId id="308" r:id="rId36"/>
    <p:sldId id="299" r:id="rId37"/>
    <p:sldId id="300" r:id="rId38"/>
    <p:sldId id="301" r:id="rId39"/>
    <p:sldId id="302" r:id="rId40"/>
    <p:sldId id="303" r:id="rId41"/>
    <p:sldId id="304" r:id="rId42"/>
    <p:sldId id="309" r:id="rId43"/>
    <p:sldId id="305" r:id="rId44"/>
    <p:sldId id="306" r:id="rId45"/>
    <p:sldId id="310" r:id="rId46"/>
    <p:sldId id="374" r:id="rId47"/>
    <p:sldId id="311" r:id="rId48"/>
    <p:sldId id="312" r:id="rId49"/>
    <p:sldId id="313" r:id="rId50"/>
    <p:sldId id="314" r:id="rId51"/>
    <p:sldId id="315" r:id="rId52"/>
    <p:sldId id="316" r:id="rId53"/>
    <p:sldId id="317" r:id="rId54"/>
    <p:sldId id="375" r:id="rId55"/>
    <p:sldId id="318" r:id="rId56"/>
    <p:sldId id="319" r:id="rId57"/>
    <p:sldId id="320" r:id="rId58"/>
    <p:sldId id="321" r:id="rId59"/>
    <p:sldId id="322" r:id="rId60"/>
    <p:sldId id="325" r:id="rId61"/>
    <p:sldId id="326" r:id="rId62"/>
    <p:sldId id="376" r:id="rId63"/>
    <p:sldId id="327" r:id="rId64"/>
    <p:sldId id="328" r:id="rId65"/>
    <p:sldId id="377" r:id="rId66"/>
    <p:sldId id="329" r:id="rId67"/>
    <p:sldId id="330" r:id="rId68"/>
    <p:sldId id="378" r:id="rId69"/>
    <p:sldId id="331" r:id="rId70"/>
    <p:sldId id="332" r:id="rId71"/>
    <p:sldId id="379" r:id="rId72"/>
    <p:sldId id="380" r:id="rId73"/>
    <p:sldId id="324" r:id="rId74"/>
    <p:sldId id="333" r:id="rId75"/>
    <p:sldId id="334" r:id="rId76"/>
    <p:sldId id="335" r:id="rId77"/>
    <p:sldId id="336" r:id="rId78"/>
    <p:sldId id="337" r:id="rId79"/>
    <p:sldId id="338" r:id="rId80"/>
    <p:sldId id="339" r:id="rId81"/>
    <p:sldId id="341" r:id="rId82"/>
    <p:sldId id="342" r:id="rId83"/>
    <p:sldId id="343" r:id="rId84"/>
    <p:sldId id="381" r:id="rId85"/>
    <p:sldId id="344" r:id="rId86"/>
    <p:sldId id="345" r:id="rId87"/>
    <p:sldId id="346" r:id="rId88"/>
    <p:sldId id="382" r:id="rId89"/>
    <p:sldId id="347" r:id="rId90"/>
    <p:sldId id="349" r:id="rId91"/>
    <p:sldId id="383" r:id="rId92"/>
    <p:sldId id="350" r:id="rId93"/>
    <p:sldId id="351" r:id="rId94"/>
    <p:sldId id="352" r:id="rId95"/>
    <p:sldId id="353" r:id="rId96"/>
    <p:sldId id="355" r:id="rId97"/>
    <p:sldId id="356" r:id="rId98"/>
    <p:sldId id="358" r:id="rId99"/>
    <p:sldId id="360" r:id="rId100"/>
    <p:sldId id="361" r:id="rId101"/>
    <p:sldId id="362" r:id="rId102"/>
    <p:sldId id="363" r:id="rId103"/>
    <p:sldId id="365" r:id="rId104"/>
    <p:sldId id="366" r:id="rId105"/>
    <p:sldId id="367" r:id="rId106"/>
    <p:sldId id="368" r:id="rId107"/>
    <p:sldId id="369" r:id="rId108"/>
    <p:sldId id="384" r:id="rId109"/>
    <p:sldId id="370" r:id="rId110"/>
    <p:sldId id="371" r:id="rId111"/>
    <p:sldId id="257" r:id="rId112"/>
    <p:sldId id="262" r:id="rId113"/>
    <p:sldId id="264" r:id="rId114"/>
    <p:sldId id="372" r:id="rId115"/>
    <p:sldId id="373" r:id="rId116"/>
    <p:sldId id="266" r:id="rId117"/>
    <p:sldId id="261" r:id="rId118"/>
  </p:sldIdLst>
  <p:sldSz cx="9144000" cy="6858000" type="screen4x3"/>
  <p:notesSz cx="7104063" cy="10234613"/>
  <p:custDataLst>
    <p:tags r:id="rId12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94660"/>
  </p:normalViewPr>
  <p:slideViewPr>
    <p:cSldViewPr>
      <p:cViewPr>
        <p:scale>
          <a:sx n="100" d="100"/>
          <a:sy n="100" d="100"/>
        </p:scale>
        <p:origin x="-1950"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notesMaster" Target="notesMasters/notesMaster1.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ags" Target="tags/tag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15/4/2015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15/4/2015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29</a:t>
            </a:fld>
            <a:endParaRPr lang="el-GR"/>
          </a:p>
        </p:txBody>
      </p:sp>
    </p:spTree>
    <p:extLst>
      <p:ext uri="{BB962C8B-B14F-4D97-AF65-F5344CB8AC3E}">
        <p14:creationId xmlns:p14="http://schemas.microsoft.com/office/powerpoint/2010/main" val="2937347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C59BDDFB-167D-4042-A228-8452D94029B0}" type="slidenum">
              <a:rPr lang="el-GR"/>
              <a:pPr>
                <a:defRPr/>
              </a:pPr>
              <a:t>‹#›</a:t>
            </a:fld>
            <a:endParaRPr lang="el-GR"/>
          </a:p>
        </p:txBody>
      </p:sp>
    </p:spTree>
    <p:extLst>
      <p:ext uri="{BB962C8B-B14F-4D97-AF65-F5344CB8AC3E}">
        <p14:creationId xmlns:p14="http://schemas.microsoft.com/office/powerpoint/2010/main" val="650840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Human_respiratory_system-NIH.PN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commons.wikimedia.org/wiki/User:7mike500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Παθολογία Ι</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3</a:t>
            </a:r>
            <a:r>
              <a:rPr lang="el-GR" sz="2600" dirty="0" smtClean="0"/>
              <a:t>:</a:t>
            </a:r>
            <a:r>
              <a:rPr lang="en-US" sz="2600" dirty="0" smtClean="0"/>
              <a:t> </a:t>
            </a:r>
            <a:r>
              <a:rPr lang="el-GR" sz="2600" dirty="0" smtClean="0"/>
              <a:t> Παθολογία αναπνευστικού συστήματος</a:t>
            </a:r>
            <a:endParaRPr lang="en-US" sz="2600" dirty="0" smtClean="0"/>
          </a:p>
          <a:p>
            <a:pPr>
              <a:spcBef>
                <a:spcPts val="0"/>
              </a:spcBef>
            </a:pPr>
            <a:r>
              <a:rPr lang="el-GR" sz="2200" dirty="0" err="1"/>
              <a:t>Mαρία</a:t>
            </a:r>
            <a:r>
              <a:rPr lang="el-GR" sz="2200" dirty="0"/>
              <a:t> </a:t>
            </a:r>
            <a:r>
              <a:rPr lang="el-GR" sz="2200" dirty="0" err="1"/>
              <a:t>Bενετίκου</a:t>
            </a:r>
            <a:r>
              <a:rPr lang="el-GR" sz="2200" dirty="0"/>
              <a:t>, MD, </a:t>
            </a:r>
            <a:r>
              <a:rPr lang="el-GR" sz="2200" dirty="0" err="1"/>
              <a:t>MSc</a:t>
            </a:r>
            <a:r>
              <a:rPr lang="el-GR" sz="2200" dirty="0"/>
              <a:t>, </a:t>
            </a:r>
            <a:r>
              <a:rPr lang="el-GR" sz="2200" dirty="0" err="1"/>
              <a:t>DipEndo</a:t>
            </a:r>
            <a:r>
              <a:rPr lang="el-GR" sz="2200" dirty="0"/>
              <a:t>, </a:t>
            </a:r>
            <a:r>
              <a:rPr lang="el-GR" sz="2200" dirty="0" err="1"/>
              <a:t>PhD</a:t>
            </a:r>
            <a:r>
              <a:rPr lang="el-GR" sz="2200" dirty="0"/>
              <a:t>,</a:t>
            </a:r>
          </a:p>
          <a:p>
            <a:pPr>
              <a:spcBef>
                <a:spcPts val="0"/>
              </a:spcBef>
            </a:pPr>
            <a:r>
              <a:rPr lang="el-GR" sz="2200" dirty="0"/>
              <a:t>Ιατρός ενδοκρινολόγος, καθηγήτρια </a:t>
            </a:r>
            <a:r>
              <a:rPr lang="el-GR" sz="2200" dirty="0" err="1"/>
              <a:t>παθοφυσιολογίας</a:t>
            </a:r>
            <a:r>
              <a:rPr lang="el-GR" sz="2200" dirty="0"/>
              <a:t> – νοσολογίας, διδάκτωρ πανεπιστήμιου Αθηνών και Λονδίνου</a:t>
            </a:r>
          </a:p>
          <a:p>
            <a:pPr>
              <a:spcBef>
                <a:spcPts val="0"/>
              </a:spcBef>
            </a:pPr>
            <a:r>
              <a:rPr lang="el-GR" sz="2200" dirty="0"/>
              <a:t>Τμήμα </a:t>
            </a:r>
            <a:r>
              <a:rPr lang="el-GR" sz="2200" dirty="0" smtClean="0"/>
              <a:t>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457200" y="1412776"/>
            <a:ext cx="8229600" cy="4824536"/>
          </a:xfrm>
        </p:spPr>
        <p:txBody>
          <a:bodyPr/>
          <a:lstStyle/>
          <a:p>
            <a:pPr eaLnBrk="1" hangingPunct="1"/>
            <a:r>
              <a:rPr lang="el-GR" altLang="el-GR" dirty="0" smtClean="0"/>
              <a:t>Ο πρωινός βήχας υπάρχει σε παθήσεις με πρωινή </a:t>
            </a:r>
            <a:r>
              <a:rPr lang="el-GR" altLang="el-GR" b="1" dirty="0" smtClean="0"/>
              <a:t>υπερέκκριση</a:t>
            </a:r>
            <a:r>
              <a:rPr lang="el-GR" altLang="el-GR" u="sng" dirty="0" smtClean="0"/>
              <a:t> </a:t>
            </a:r>
            <a:r>
              <a:rPr lang="el-GR" altLang="el-GR" dirty="0" smtClean="0"/>
              <a:t>(</a:t>
            </a:r>
            <a:r>
              <a:rPr lang="el-GR" altLang="el-GR" dirty="0" err="1" smtClean="0"/>
              <a:t>χρονία</a:t>
            </a:r>
            <a:r>
              <a:rPr lang="el-GR" altLang="el-GR" dirty="0" smtClean="0"/>
              <a:t> βρογχίτιδα), ενώ βήχας </a:t>
            </a:r>
            <a:r>
              <a:rPr lang="el-GR" altLang="el-GR" b="1" dirty="0" smtClean="0"/>
              <a:t>συνεχής και επιπόλαιος </a:t>
            </a:r>
            <a:r>
              <a:rPr lang="el-GR" altLang="el-GR" dirty="0" smtClean="0"/>
              <a:t>παρατηρείται σε βρογχοπνευμονία.</a:t>
            </a:r>
          </a:p>
          <a:p>
            <a:pPr eaLnBrk="1" hangingPunct="1"/>
            <a:r>
              <a:rPr lang="el-GR" altLang="el-GR" dirty="0" smtClean="0"/>
              <a:t>Υπάρχει </a:t>
            </a:r>
            <a:r>
              <a:rPr lang="el-GR" altLang="el-GR" b="1" dirty="0" smtClean="0"/>
              <a:t>ο </a:t>
            </a:r>
            <a:r>
              <a:rPr lang="el-GR" altLang="el-GR" b="1" dirty="0" err="1" smtClean="0"/>
              <a:t>κοκκυτοειδής</a:t>
            </a:r>
            <a:r>
              <a:rPr lang="el-GR" altLang="el-GR" b="1" dirty="0" smtClean="0"/>
              <a:t> </a:t>
            </a:r>
            <a:r>
              <a:rPr lang="el-GR" altLang="el-GR" dirty="0" smtClean="0"/>
              <a:t>(κατά παροξυσμούς, </a:t>
            </a:r>
            <a:r>
              <a:rPr lang="el-GR" altLang="el-GR" dirty="0" err="1" smtClean="0"/>
              <a:t>υλακώδης</a:t>
            </a:r>
            <a:r>
              <a:rPr lang="el-GR" altLang="el-GR" dirty="0" smtClean="0"/>
              <a:t>) σε λαρυγγίτιδα, και </a:t>
            </a:r>
            <a:r>
              <a:rPr lang="el-GR" altLang="el-GR" b="1" dirty="0" smtClean="0"/>
              <a:t>ο διακοπτόμενος </a:t>
            </a:r>
            <a:r>
              <a:rPr lang="el-GR" altLang="el-GR" dirty="0" smtClean="0"/>
              <a:t>όπως παρατηρείται σε πλευρίτιδα με πόνο.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2</a:t>
            </a:r>
            <a:r>
              <a:rPr lang="el-GR" sz="3000" b="0" dirty="0" smtClean="0"/>
              <a:t>/10</a:t>
            </a:r>
            <a:endParaRPr lang="el-GR" sz="3000" b="0" dirty="0"/>
          </a:p>
        </p:txBody>
      </p:sp>
    </p:spTree>
    <p:extLst>
      <p:ext uri="{BB962C8B-B14F-4D97-AF65-F5344CB8AC3E}">
        <p14:creationId xmlns:p14="http://schemas.microsoft.com/office/powerpoint/2010/main" val="14352872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Διάγνωση </a:t>
            </a:r>
            <a:r>
              <a:rPr lang="el-GR" dirty="0" err="1" smtClean="0"/>
              <a:t>αμιάντωσης</a:t>
            </a:r>
            <a:r>
              <a:rPr lang="el-GR" dirty="0" smtClean="0"/>
              <a:t> </a:t>
            </a:r>
            <a:r>
              <a:rPr lang="el-GR" sz="3000" b="0" dirty="0" smtClean="0"/>
              <a:t>1/3</a:t>
            </a:r>
            <a:endParaRPr lang="en-US" sz="3000" b="0" dirty="0"/>
          </a:p>
        </p:txBody>
      </p:sp>
      <p:sp>
        <p:nvSpPr>
          <p:cNvPr id="3" name="Θέση περιεχομένου 2"/>
          <p:cNvSpPr>
            <a:spLocks noGrp="1"/>
          </p:cNvSpPr>
          <p:nvPr>
            <p:ph idx="1"/>
          </p:nvPr>
        </p:nvSpPr>
        <p:spPr/>
        <p:txBody>
          <a:bodyPr/>
          <a:lstStyle/>
          <a:p>
            <a:r>
              <a:rPr lang="el-GR" dirty="0"/>
              <a:t>Η διάγνωσή της γίνεται με βάση τις κλινικές ακτινολογικές και άλλες εργαστηριακές παρατηρήσεις. Τα κλινικά ευρήματα θα μπορούσαν να συνοψιστούν στην ύπαρξη λεπτών ρόγχων στις βάσεις των πνευμόνων κατά την εισπνοή, μειωμένη διασταλτικότητα και συνήθως ύπαρξη ιστορικού πρόσφατης πνευμονίας. </a:t>
            </a:r>
            <a:br>
              <a:rPr lang="el-GR" dirty="0"/>
            </a:br>
            <a:r>
              <a:rPr lang="el-GR" dirty="0"/>
              <a:t>Το κύριο ακτινολογικό εύρημα είναι η ύπαρξη ανώμαλων συνήθως γραμμοειδών μικρών σκιάσεων σε αμφότερες τις κατώτερες πνευμονικές ζώνες, οι οποίες φαίνονται καλύτερα στην πλάγια ακτινογράφηση.</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a:p>
        </p:txBody>
      </p:sp>
    </p:spTree>
    <p:extLst>
      <p:ext uri="{BB962C8B-B14F-4D97-AF65-F5344CB8AC3E}">
        <p14:creationId xmlns:p14="http://schemas.microsoft.com/office/powerpoint/2010/main" val="21651287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Διάγνωση </a:t>
            </a:r>
            <a:r>
              <a:rPr lang="el-GR" dirty="0" err="1"/>
              <a:t>αμιάντωσης</a:t>
            </a:r>
            <a:r>
              <a:rPr lang="el-GR" dirty="0"/>
              <a:t> </a:t>
            </a:r>
            <a:r>
              <a:rPr lang="el-GR" sz="3000" b="0" dirty="0" smtClean="0"/>
              <a:t>2/3</a:t>
            </a:r>
            <a:endParaRPr lang="en-US" dirty="0"/>
          </a:p>
        </p:txBody>
      </p:sp>
      <p:sp>
        <p:nvSpPr>
          <p:cNvPr id="3" name="Θέση περιεχομένου 2"/>
          <p:cNvSpPr>
            <a:spLocks noGrp="1"/>
          </p:cNvSpPr>
          <p:nvPr>
            <p:ph idx="1"/>
          </p:nvPr>
        </p:nvSpPr>
        <p:spPr/>
        <p:txBody>
          <a:bodyPr>
            <a:normAutofit/>
          </a:bodyPr>
          <a:lstStyle/>
          <a:p>
            <a:r>
              <a:rPr lang="el-GR" dirty="0">
                <a:ea typeface="Times New Roman"/>
                <a:cs typeface="Arial"/>
              </a:rPr>
              <a:t>Η παρατηρούμενη διάχυτη </a:t>
            </a:r>
            <a:r>
              <a:rPr lang="el-GR" dirty="0" err="1">
                <a:ea typeface="Times New Roman"/>
                <a:cs typeface="Arial"/>
              </a:rPr>
              <a:t>ίνωση</a:t>
            </a:r>
            <a:r>
              <a:rPr lang="el-GR" dirty="0">
                <a:ea typeface="Times New Roman"/>
                <a:cs typeface="Arial"/>
              </a:rPr>
              <a:t> θα μπορούσε να χαρακτηρισθεί ως </a:t>
            </a:r>
            <a:r>
              <a:rPr lang="el-GR" dirty="0" err="1">
                <a:ea typeface="Times New Roman"/>
                <a:cs typeface="Arial"/>
              </a:rPr>
              <a:t>αμιάντωση</a:t>
            </a:r>
            <a:r>
              <a:rPr lang="el-GR" dirty="0">
                <a:ea typeface="Times New Roman"/>
                <a:cs typeface="Arial"/>
              </a:rPr>
              <a:t> αν υπάρχει ιστορικό έκθεσης στον αμίαντο για δύο ή περισσότερα χρόνια, ή για μικρότερο χρόνο όταν η έκθεση ήταν μεγάλη (π.χ. ψεκασμός με αμίαντο σε οικήματα). Η έκθεση θα πρέπει να έχει συμβεί τουλάχιστον 10 χρόνια </a:t>
            </a:r>
            <a:r>
              <a:rPr lang="el-GR" dirty="0" smtClean="0">
                <a:ea typeface="Times New Roman"/>
                <a:cs typeface="Arial"/>
              </a:rPr>
              <a:t>πριν</a:t>
            </a:r>
            <a:r>
              <a:rPr lang="el-GR" dirty="0">
                <a:ea typeface="Times New Roman"/>
                <a:cs typeface="Arial"/>
              </a:rPr>
              <a:t>. Μικρότερης χρονικής διάρκειας έκθεση σπανίως προκαλεί </a:t>
            </a:r>
            <a:r>
              <a:rPr lang="el-GR" dirty="0" err="1">
                <a:ea typeface="Times New Roman"/>
                <a:cs typeface="Arial"/>
              </a:rPr>
              <a:t>αμιάντωση</a:t>
            </a:r>
            <a:r>
              <a:rPr lang="el-GR" dirty="0">
                <a:ea typeface="Times New Roman"/>
                <a:cs typeface="Arial"/>
              </a:rPr>
              <a:t>. </a:t>
            </a:r>
            <a:br>
              <a:rPr lang="el-GR" dirty="0">
                <a:ea typeface="Times New Roman"/>
                <a:cs typeface="Arial"/>
              </a:rPr>
            </a:br>
            <a:r>
              <a:rPr lang="el-GR" dirty="0">
                <a:ea typeface="Times New Roman"/>
                <a:cs typeface="Arial"/>
              </a:rPr>
              <a:t>Η ακτινογραφία του θώρακος μπορεί να δείξει </a:t>
            </a:r>
            <a:r>
              <a:rPr lang="el-GR" dirty="0" err="1">
                <a:ea typeface="Times New Roman"/>
                <a:cs typeface="Arial"/>
              </a:rPr>
              <a:t>υπεζωκοτικές</a:t>
            </a:r>
            <a:r>
              <a:rPr lang="el-GR" dirty="0">
                <a:ea typeface="Times New Roman"/>
                <a:cs typeface="Arial"/>
              </a:rPr>
              <a:t> πλάκες, αλλά συνήθως κατά την εξέλιξη της νόσου. Η ύπαρξη σωματιδίων αμιάντου στα πτύελα ή σε υγρό που εισπνέεται κατά τον </a:t>
            </a:r>
            <a:r>
              <a:rPr lang="el-GR" dirty="0" err="1">
                <a:ea typeface="Times New Roman"/>
                <a:cs typeface="Arial"/>
              </a:rPr>
              <a:t>βρογχοπνευμονικό</a:t>
            </a:r>
            <a:r>
              <a:rPr lang="el-GR" dirty="0">
                <a:ea typeface="Times New Roman"/>
                <a:cs typeface="Arial"/>
              </a:rPr>
              <a:t> καθαρισμό (</a:t>
            </a:r>
            <a:r>
              <a:rPr lang="el-GR" dirty="0" err="1">
                <a:ea typeface="Times New Roman"/>
                <a:cs typeface="Arial"/>
              </a:rPr>
              <a:t>bronchopulmonary</a:t>
            </a:r>
            <a:r>
              <a:rPr lang="el-GR" dirty="0">
                <a:ea typeface="Times New Roman"/>
                <a:cs typeface="Arial"/>
              </a:rPr>
              <a:t> </a:t>
            </a:r>
            <a:r>
              <a:rPr lang="el-GR" dirty="0" err="1">
                <a:ea typeface="Times New Roman"/>
                <a:cs typeface="Arial"/>
              </a:rPr>
              <a:t>lavage</a:t>
            </a:r>
            <a:r>
              <a:rPr lang="el-GR" dirty="0">
                <a:ea typeface="Times New Roman"/>
                <a:cs typeface="Arial"/>
              </a:rPr>
              <a:t>) είναι απόδειξη για </a:t>
            </a:r>
            <a:r>
              <a:rPr lang="el-GR" dirty="0" err="1">
                <a:ea typeface="Times New Roman"/>
                <a:cs typeface="Arial"/>
              </a:rPr>
              <a:t>αμιάντωση</a:t>
            </a:r>
            <a:r>
              <a:rPr lang="el-GR" dirty="0" smtClean="0">
                <a:ea typeface="Times New Roman"/>
                <a:cs typeface="Arial"/>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100</a:t>
            </a:fld>
            <a:endParaRPr lang="el-GR"/>
          </a:p>
        </p:txBody>
      </p:sp>
    </p:spTree>
    <p:extLst>
      <p:ext uri="{BB962C8B-B14F-4D97-AF65-F5344CB8AC3E}">
        <p14:creationId xmlns:p14="http://schemas.microsoft.com/office/powerpoint/2010/main" val="21095652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Διάγνωση </a:t>
            </a:r>
            <a:r>
              <a:rPr lang="el-GR" dirty="0" err="1"/>
              <a:t>αμιάντωσης</a:t>
            </a:r>
            <a:r>
              <a:rPr lang="el-GR" dirty="0"/>
              <a:t> </a:t>
            </a:r>
            <a:r>
              <a:rPr lang="el-GR" sz="3000" b="0" dirty="0" smtClean="0"/>
              <a:t>3/3</a:t>
            </a:r>
            <a:endParaRPr lang="en-US" b="0" dirty="0"/>
          </a:p>
        </p:txBody>
      </p:sp>
      <p:sp>
        <p:nvSpPr>
          <p:cNvPr id="3" name="Θέση περιεχομένου 2"/>
          <p:cNvSpPr>
            <a:spLocks noGrp="1"/>
          </p:cNvSpPr>
          <p:nvPr>
            <p:ph idx="1"/>
          </p:nvPr>
        </p:nvSpPr>
        <p:spPr/>
        <p:txBody>
          <a:bodyPr>
            <a:normAutofit fontScale="92500"/>
          </a:bodyPr>
          <a:lstStyle/>
          <a:p>
            <a:r>
              <a:rPr lang="el-GR" sz="2400" dirty="0">
                <a:ea typeface="Times New Roman"/>
                <a:cs typeface="Arial"/>
              </a:rPr>
              <a:t>Η </a:t>
            </a:r>
            <a:r>
              <a:rPr lang="el-GR" sz="2400" dirty="0" err="1">
                <a:ea typeface="Times New Roman"/>
                <a:cs typeface="Arial"/>
              </a:rPr>
              <a:t>παθογένεση</a:t>
            </a:r>
            <a:r>
              <a:rPr lang="el-GR" sz="2400" dirty="0">
                <a:ea typeface="Times New Roman"/>
                <a:cs typeface="Arial"/>
              </a:rPr>
              <a:t> της </a:t>
            </a:r>
            <a:r>
              <a:rPr lang="el-GR" sz="2400" dirty="0" err="1">
                <a:ea typeface="Times New Roman"/>
                <a:cs typeface="Arial"/>
              </a:rPr>
              <a:t>αμιάντωσης</a:t>
            </a:r>
            <a:r>
              <a:rPr lang="el-GR" sz="2400" dirty="0">
                <a:ea typeface="Times New Roman"/>
                <a:cs typeface="Arial"/>
              </a:rPr>
              <a:t> δεν έχει εξηγηθεί πλήρως. Όταν μία ίνα ή άλλο ξένο σώμα κατευθυνθεί και εισέλθει βαθειά στους πνεύμονες, οι φυσικοί μηχανισμοί του οργανισμού ενεργοποιούνται και τα </a:t>
            </a:r>
            <a:r>
              <a:rPr lang="el-GR" sz="2400" dirty="0" err="1">
                <a:ea typeface="Times New Roman"/>
                <a:cs typeface="Arial"/>
              </a:rPr>
              <a:t>μακροφάγα</a:t>
            </a:r>
            <a:r>
              <a:rPr lang="el-GR" sz="2400" dirty="0">
                <a:ea typeface="Times New Roman"/>
                <a:cs typeface="Arial"/>
              </a:rPr>
              <a:t> αναλαμβάνουν τη φαγοκυττάρωση και τη διάλυση του ξένου σώματος. Το κάπνισμα καταστρέφει τους φυσικούς αυτούς μηχανισμούς άμυνας και κάνει τους πνεύμονες να είναι πιο ευαίσθητοι σε πολλά είδη μολύνσεων επιπροσθέτως δε, στην πρόκληση καρκίνου του </a:t>
            </a:r>
            <a:r>
              <a:rPr lang="el-GR" sz="2400" dirty="0" err="1">
                <a:ea typeface="Times New Roman"/>
                <a:cs typeface="Arial"/>
              </a:rPr>
              <a:t>πνεύμονος</a:t>
            </a:r>
            <a:r>
              <a:rPr lang="el-GR" sz="2400" dirty="0">
                <a:ea typeface="Times New Roman"/>
                <a:cs typeface="Arial"/>
              </a:rPr>
              <a:t>. </a:t>
            </a:r>
            <a:br>
              <a:rPr lang="el-GR" sz="2400" dirty="0">
                <a:ea typeface="Times New Roman"/>
                <a:cs typeface="Arial"/>
              </a:rPr>
            </a:br>
            <a:r>
              <a:rPr lang="el-GR" sz="2400" dirty="0">
                <a:ea typeface="Times New Roman"/>
                <a:cs typeface="Arial"/>
              </a:rPr>
              <a:t>Οι ίνες αμιάντου για να είναι επικίνδυνες πρέπει να έχουν δύο χαρακτηριστικά. Πρώτον οι αναπνεύσιμες ίνες να έχουν διάμετρο μικρότερη από 3 μικρά και δεύτερο να έχουν μήκος πάνω από 5 μικρά. </a:t>
            </a:r>
            <a:br>
              <a:rPr lang="el-GR" sz="2400" dirty="0">
                <a:ea typeface="Times New Roman"/>
                <a:cs typeface="Arial"/>
              </a:rPr>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101</a:t>
            </a:fld>
            <a:endParaRPr lang="el-GR"/>
          </a:p>
        </p:txBody>
      </p:sp>
    </p:spTree>
    <p:extLst>
      <p:ext uri="{BB962C8B-B14F-4D97-AF65-F5344CB8AC3E}">
        <p14:creationId xmlns:p14="http://schemas.microsoft.com/office/powerpoint/2010/main" val="188764273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Παθογένεση</a:t>
            </a:r>
            <a:r>
              <a:rPr lang="el-GR" dirty="0"/>
              <a:t> </a:t>
            </a:r>
            <a:r>
              <a:rPr lang="el-GR" dirty="0" err="1" smtClean="0"/>
              <a:t>αμιάντωσης</a:t>
            </a:r>
            <a:endParaRPr lang="en-US" dirty="0"/>
          </a:p>
        </p:txBody>
      </p:sp>
      <p:sp>
        <p:nvSpPr>
          <p:cNvPr id="3" name="Θέση περιεχομένου 2"/>
          <p:cNvSpPr>
            <a:spLocks noGrp="1"/>
          </p:cNvSpPr>
          <p:nvPr>
            <p:ph idx="1"/>
          </p:nvPr>
        </p:nvSpPr>
        <p:spPr/>
        <p:txBody>
          <a:bodyPr/>
          <a:lstStyle/>
          <a:p>
            <a:r>
              <a:rPr lang="el-GR" dirty="0"/>
              <a:t>Επειδή οι μηχανισμοί άμυνας του οργανισμού δεν μπορούν να εξαλείψουν τέτοιες ίνες, αυτές καταστρέφουν την κυτταρική μεμβράνη επιτρέποντας την απελευθέρωση ενζύμων και άλλων συστατικών, τα οποία αρχίζουν την παραγωγή </a:t>
            </a:r>
            <a:r>
              <a:rPr lang="el-GR" dirty="0" err="1"/>
              <a:t>ινώσεων</a:t>
            </a:r>
            <a:r>
              <a:rPr lang="el-GR" dirty="0"/>
              <a:t>. Πιθανόν όπως και με την πυριτίαση κάποιο σημαντικό ρόλο να διαδραματίζεται και η ανοσοβιολογική διεργασία στην ανάπτυξη της </a:t>
            </a:r>
            <a:r>
              <a:rPr lang="el-GR" dirty="0" err="1"/>
              <a:t>ίνωσης</a:t>
            </a:r>
            <a:r>
              <a:rPr lang="el-GR" dirty="0"/>
              <a:t>.</a:t>
            </a:r>
            <a:endParaRPr lang="en-US" dirty="0"/>
          </a:p>
          <a:p>
            <a:pPr marL="0" indent="0">
              <a:buNone/>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102</a:t>
            </a:fld>
            <a:endParaRPr lang="el-GR"/>
          </a:p>
        </p:txBody>
      </p:sp>
    </p:spTree>
    <p:extLst>
      <p:ext uri="{BB962C8B-B14F-4D97-AF65-F5344CB8AC3E}">
        <p14:creationId xmlns:p14="http://schemas.microsoft.com/office/powerpoint/2010/main" val="268876314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Διαφορική διάγνωση </a:t>
            </a:r>
            <a:r>
              <a:rPr lang="el-GR" dirty="0" err="1" smtClean="0"/>
              <a:t>αμιάντωσης</a:t>
            </a:r>
            <a:r>
              <a:rPr lang="el-GR" dirty="0" smtClean="0"/>
              <a:t> </a:t>
            </a:r>
            <a:r>
              <a:rPr lang="el-GR" sz="3000" b="0" dirty="0" smtClean="0"/>
              <a:t>1/2</a:t>
            </a:r>
            <a:endParaRPr lang="en-US" sz="3000" b="0" dirty="0"/>
          </a:p>
        </p:txBody>
      </p:sp>
      <p:sp>
        <p:nvSpPr>
          <p:cNvPr id="3" name="Θέση περιεχομένου 2"/>
          <p:cNvSpPr>
            <a:spLocks noGrp="1"/>
          </p:cNvSpPr>
          <p:nvPr>
            <p:ph idx="1"/>
          </p:nvPr>
        </p:nvSpPr>
        <p:spPr/>
        <p:txBody>
          <a:bodyPr>
            <a:normAutofit/>
          </a:bodyPr>
          <a:lstStyle/>
          <a:p>
            <a:r>
              <a:rPr lang="el-GR" sz="2400" dirty="0">
                <a:ea typeface="Times New Roman"/>
                <a:cs typeface="Arial"/>
              </a:rPr>
              <a:t>Η διαφορική διάγνωση της </a:t>
            </a:r>
            <a:r>
              <a:rPr lang="el-GR" sz="2400" dirty="0" err="1">
                <a:ea typeface="Times New Roman"/>
                <a:cs typeface="Arial"/>
              </a:rPr>
              <a:t>αμιάντωσης</a:t>
            </a:r>
            <a:r>
              <a:rPr lang="el-GR" sz="2400" dirty="0">
                <a:ea typeface="Times New Roman"/>
                <a:cs typeface="Arial"/>
              </a:rPr>
              <a:t> </a:t>
            </a:r>
            <a:r>
              <a:rPr lang="el-GR" sz="2400" dirty="0" smtClean="0">
                <a:ea typeface="Times New Roman"/>
                <a:cs typeface="Arial"/>
              </a:rPr>
              <a:t>γίνεται: </a:t>
            </a:r>
          </a:p>
          <a:p>
            <a:pPr marL="457200" indent="-457200">
              <a:buFont typeface="+mj-lt"/>
              <a:buAutoNum type="arabicPeriod"/>
            </a:pPr>
            <a:r>
              <a:rPr lang="el-GR" sz="2400" dirty="0" smtClean="0">
                <a:ea typeface="Times New Roman"/>
                <a:cs typeface="Arial"/>
              </a:rPr>
              <a:t>Από </a:t>
            </a:r>
            <a:r>
              <a:rPr lang="el-GR" sz="2400" dirty="0">
                <a:ea typeface="Times New Roman"/>
                <a:cs typeface="Arial"/>
              </a:rPr>
              <a:t>την εξωγενή αλλεργική </a:t>
            </a:r>
            <a:r>
              <a:rPr lang="el-GR" sz="2400" dirty="0" err="1">
                <a:ea typeface="Times New Roman"/>
                <a:cs typeface="Arial"/>
              </a:rPr>
              <a:t>κυψελιδίτιδα</a:t>
            </a:r>
            <a:r>
              <a:rPr lang="el-GR" sz="2400" dirty="0">
                <a:ea typeface="Times New Roman"/>
                <a:cs typeface="Arial"/>
              </a:rPr>
              <a:t>, όπου οι ακτινολογικές αλλαγές παρατηρούνται κυρίως στο άνω ήμισυ των πνευμονικών πεδίων και αλλάζουν κατά περιόδους. Επίσης παρατηρείται η ύπαρξη ειδικών </a:t>
            </a:r>
            <a:r>
              <a:rPr lang="el-GR" sz="2400" dirty="0" err="1" smtClean="0">
                <a:ea typeface="Times New Roman"/>
                <a:cs typeface="Arial"/>
              </a:rPr>
              <a:t>καθιζηθέντων</a:t>
            </a:r>
            <a:r>
              <a:rPr lang="el-GR" sz="2400" dirty="0" smtClean="0">
                <a:ea typeface="Times New Roman"/>
                <a:cs typeface="Arial"/>
              </a:rPr>
              <a:t> </a:t>
            </a:r>
            <a:r>
              <a:rPr lang="el-GR" sz="2400" dirty="0">
                <a:ea typeface="Times New Roman"/>
                <a:cs typeface="Arial"/>
              </a:rPr>
              <a:t>αντισωμάτων στα πτύελα. </a:t>
            </a:r>
            <a:endParaRPr lang="el-GR" sz="2400" b="1" dirty="0">
              <a:ea typeface="Times New Roman"/>
              <a:cs typeface="Arial"/>
            </a:endParaRPr>
          </a:p>
          <a:p>
            <a:pPr marL="457200" indent="-457200">
              <a:buFont typeface="+mj-lt"/>
              <a:buAutoNum type="arabicPeriod"/>
            </a:pPr>
            <a:r>
              <a:rPr lang="el-GR" sz="2400" dirty="0" smtClean="0">
                <a:ea typeface="Times New Roman"/>
                <a:cs typeface="Arial"/>
              </a:rPr>
              <a:t>Από </a:t>
            </a:r>
            <a:r>
              <a:rPr lang="el-GR" sz="2400" dirty="0">
                <a:ea typeface="Times New Roman"/>
                <a:cs typeface="Arial"/>
              </a:rPr>
              <a:t>την ινώδη </a:t>
            </a:r>
            <a:r>
              <a:rPr lang="el-GR" sz="2400" dirty="0" err="1">
                <a:ea typeface="Times New Roman"/>
                <a:cs typeface="Arial"/>
              </a:rPr>
              <a:t>κυψελιτίτιδα</a:t>
            </a:r>
            <a:r>
              <a:rPr lang="el-GR" sz="2400" dirty="0">
                <a:ea typeface="Times New Roman"/>
                <a:cs typeface="Arial"/>
              </a:rPr>
              <a:t>, όπου τα ευρήματα μοιάζουν πολύ με εκείνο της </a:t>
            </a:r>
            <a:r>
              <a:rPr lang="el-GR" sz="2400" dirty="0" err="1">
                <a:ea typeface="Times New Roman"/>
                <a:cs typeface="Arial"/>
              </a:rPr>
              <a:t>αμιάντωσης</a:t>
            </a:r>
            <a:r>
              <a:rPr lang="el-GR" sz="2400" dirty="0">
                <a:ea typeface="Times New Roman"/>
                <a:cs typeface="Arial"/>
              </a:rPr>
              <a:t>, αλλά η νόσος προχωρεί μέσα σε λίγους μήνες ή χρόνια και μπορεί να ανταποκριθεί στα στεροειδή. </a:t>
            </a:r>
            <a:br>
              <a:rPr lang="el-GR" sz="2400" dirty="0">
                <a:ea typeface="Times New Roman"/>
                <a:cs typeface="Arial"/>
              </a:rPr>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103</a:t>
            </a:fld>
            <a:endParaRPr lang="el-GR"/>
          </a:p>
        </p:txBody>
      </p:sp>
    </p:spTree>
    <p:extLst>
      <p:ext uri="{BB962C8B-B14F-4D97-AF65-F5344CB8AC3E}">
        <p14:creationId xmlns:p14="http://schemas.microsoft.com/office/powerpoint/2010/main" val="75350145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Διαφορική διάγνωση </a:t>
            </a:r>
            <a:r>
              <a:rPr lang="el-GR" dirty="0" err="1"/>
              <a:t>αμιάντωσης</a:t>
            </a:r>
            <a:r>
              <a:rPr lang="el-GR" dirty="0"/>
              <a:t> </a:t>
            </a:r>
            <a:r>
              <a:rPr lang="el-GR" sz="3000" b="0" dirty="0" smtClean="0"/>
              <a:t>2/2</a:t>
            </a:r>
            <a:endParaRPr lang="en-US" dirty="0"/>
          </a:p>
        </p:txBody>
      </p:sp>
      <p:sp>
        <p:nvSpPr>
          <p:cNvPr id="3" name="Θέση περιεχομένου 2"/>
          <p:cNvSpPr>
            <a:spLocks noGrp="1"/>
          </p:cNvSpPr>
          <p:nvPr>
            <p:ph idx="1"/>
          </p:nvPr>
        </p:nvSpPr>
        <p:spPr/>
        <p:txBody>
          <a:bodyPr/>
          <a:lstStyle/>
          <a:p>
            <a:pPr marL="457200" indent="-457200">
              <a:buFont typeface="+mj-lt"/>
              <a:buAutoNum type="arabicPeriod" startAt="3"/>
            </a:pPr>
            <a:r>
              <a:rPr lang="el-GR" dirty="0" smtClean="0"/>
              <a:t>Από </a:t>
            </a:r>
            <a:r>
              <a:rPr lang="el-GR" dirty="0"/>
              <a:t>την </a:t>
            </a:r>
            <a:r>
              <a:rPr lang="el-GR" dirty="0" err="1"/>
              <a:t>σαρκοείδωση</a:t>
            </a:r>
            <a:r>
              <a:rPr lang="el-GR" dirty="0"/>
              <a:t> κατά την οποία παρουσιάζονται </a:t>
            </a:r>
            <a:r>
              <a:rPr lang="el-GR" dirty="0" err="1"/>
              <a:t>ραγοειδίτις</a:t>
            </a:r>
            <a:r>
              <a:rPr lang="el-GR" dirty="0"/>
              <a:t> (</a:t>
            </a:r>
            <a:r>
              <a:rPr lang="el-GR" dirty="0" err="1"/>
              <a:t>uveitis</a:t>
            </a:r>
            <a:r>
              <a:rPr lang="el-GR" dirty="0"/>
              <a:t>), διόγκωση των δακρυϊκών και των σιελογόνων αδένων, διόγκωση πυλαίων λεμφαδένων, </a:t>
            </a:r>
            <a:r>
              <a:rPr lang="el-GR" dirty="0" err="1"/>
              <a:t>λεμφαδενοπάθεια</a:t>
            </a:r>
            <a:r>
              <a:rPr lang="el-GR" dirty="0"/>
              <a:t>, οζώδες ερύθημα και διάβρωση των ιστών. </a:t>
            </a:r>
            <a:br>
              <a:rPr lang="el-GR" dirty="0"/>
            </a:br>
            <a:r>
              <a:rPr lang="el-GR" dirty="0"/>
              <a:t>Το </a:t>
            </a:r>
            <a:r>
              <a:rPr lang="el-GR" dirty="0" err="1"/>
              <a:t>Kveim</a:t>
            </a:r>
            <a:r>
              <a:rPr lang="el-GR" dirty="0"/>
              <a:t> </a:t>
            </a:r>
            <a:r>
              <a:rPr lang="el-GR" dirty="0" err="1"/>
              <a:t>test</a:t>
            </a:r>
            <a:r>
              <a:rPr lang="el-GR" dirty="0"/>
              <a:t> είναι θετικό. </a:t>
            </a:r>
          </a:p>
          <a:p>
            <a:pPr marL="457200" indent="-457200">
              <a:buFont typeface="+mj-lt"/>
              <a:buAutoNum type="arabicPeriod" startAt="3"/>
            </a:pPr>
            <a:r>
              <a:rPr lang="el-GR" dirty="0" smtClean="0"/>
              <a:t>Από </a:t>
            </a:r>
            <a:r>
              <a:rPr lang="el-GR" dirty="0"/>
              <a:t>άλλους σπάνιους τύπους διάχυτης </a:t>
            </a:r>
            <a:r>
              <a:rPr lang="el-GR" dirty="0" err="1"/>
              <a:t>ίνωσης</a:t>
            </a:r>
            <a:r>
              <a:rPr lang="el-GR" dirty="0"/>
              <a:t>. </a:t>
            </a:r>
          </a:p>
          <a:p>
            <a:pPr marL="457200" indent="-457200">
              <a:buFont typeface="+mj-lt"/>
              <a:buAutoNum type="arabicPeriod" startAt="3"/>
            </a:pPr>
            <a:r>
              <a:rPr lang="el-GR" dirty="0" smtClean="0"/>
              <a:t>Από </a:t>
            </a:r>
            <a:r>
              <a:rPr lang="el-GR" dirty="0"/>
              <a:t>κυστικό πνεύμονα. Εάν η κατάσταση είναι πολύ άτυπη τότε πιθανώς η διάγνωση δεν είναι η </a:t>
            </a:r>
            <a:r>
              <a:rPr lang="el-GR" dirty="0" err="1"/>
              <a:t>αμιάντωση</a:t>
            </a:r>
            <a:r>
              <a:rPr lang="el-GR" dirty="0"/>
              <a:t>. Ουσιαστικό στοιχείο για τη διάγνωση είναι η επαρκής έκθεση καθώς και τα ακτινολογικά ευρήματα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104</a:t>
            </a:fld>
            <a:endParaRPr lang="el-GR"/>
          </a:p>
        </p:txBody>
      </p:sp>
    </p:spTree>
    <p:extLst>
      <p:ext uri="{BB962C8B-B14F-4D97-AF65-F5344CB8AC3E}">
        <p14:creationId xmlns:p14="http://schemas.microsoft.com/office/powerpoint/2010/main" val="39211376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Βηρυλλίωση</a:t>
            </a:r>
            <a:r>
              <a:rPr lang="el-GR" dirty="0" smtClean="0"/>
              <a:t> </a:t>
            </a:r>
            <a:r>
              <a:rPr lang="el-GR" sz="3000" b="0" dirty="0" smtClean="0"/>
              <a:t>1/2</a:t>
            </a:r>
            <a:endParaRPr lang="en-US" sz="3000" b="0" dirty="0"/>
          </a:p>
        </p:txBody>
      </p:sp>
      <p:sp>
        <p:nvSpPr>
          <p:cNvPr id="3" name="Θέση περιεχομένου 2"/>
          <p:cNvSpPr>
            <a:spLocks noGrp="1"/>
          </p:cNvSpPr>
          <p:nvPr>
            <p:ph idx="1"/>
          </p:nvPr>
        </p:nvSpPr>
        <p:spPr/>
        <p:txBody>
          <a:bodyPr>
            <a:noAutofit/>
          </a:bodyPr>
          <a:lstStyle/>
          <a:p>
            <a:pPr marL="361315" marR="15240">
              <a:lnSpc>
                <a:spcPct val="120000"/>
              </a:lnSpc>
            </a:pPr>
            <a:r>
              <a:rPr lang="el-GR" dirty="0">
                <a:ea typeface="Times New Roman"/>
                <a:cs typeface="Times New Roman"/>
              </a:rPr>
              <a:t>Το</a:t>
            </a:r>
            <a:r>
              <a:rPr lang="el-GR" dirty="0">
                <a:ea typeface="Times New Roman"/>
                <a:cs typeface="Angsana New"/>
              </a:rPr>
              <a:t> </a:t>
            </a:r>
            <a:r>
              <a:rPr lang="el-GR" dirty="0">
                <a:ea typeface="Times New Roman"/>
                <a:cs typeface="Times New Roman"/>
              </a:rPr>
              <a:t>βηρύλλιο</a:t>
            </a:r>
            <a:r>
              <a:rPr lang="el-GR" dirty="0">
                <a:ea typeface="Times New Roman"/>
                <a:cs typeface="Angsana New"/>
              </a:rPr>
              <a:t> (</a:t>
            </a:r>
            <a:r>
              <a:rPr lang="el-GR" dirty="0">
                <a:ea typeface="Times New Roman"/>
                <a:cs typeface="Times New Roman"/>
              </a:rPr>
              <a:t>Β</a:t>
            </a:r>
            <a:r>
              <a:rPr lang="en-US" dirty="0">
                <a:ea typeface="Times New Roman"/>
                <a:cs typeface="Times New Roman"/>
              </a:rPr>
              <a:t>e</a:t>
            </a:r>
            <a:r>
              <a:rPr lang="el-GR" dirty="0">
                <a:ea typeface="Times New Roman"/>
                <a:cs typeface="Angsana New"/>
              </a:rPr>
              <a:t>) </a:t>
            </a:r>
            <a:r>
              <a:rPr lang="el-GR" dirty="0">
                <a:ea typeface="Times New Roman"/>
                <a:cs typeface="Times New Roman"/>
              </a:rPr>
              <a:t>είναι</a:t>
            </a:r>
            <a:r>
              <a:rPr lang="el-GR" dirty="0">
                <a:ea typeface="Times New Roman"/>
                <a:cs typeface="Angsana New"/>
              </a:rPr>
              <a:t> </a:t>
            </a:r>
            <a:r>
              <a:rPr lang="el-GR" dirty="0">
                <a:ea typeface="Times New Roman"/>
                <a:cs typeface="Times New Roman"/>
              </a:rPr>
              <a:t>τοξικό</a:t>
            </a:r>
            <a:r>
              <a:rPr lang="el-GR" dirty="0">
                <a:ea typeface="Times New Roman"/>
                <a:cs typeface="Angsana New"/>
              </a:rPr>
              <a:t> </a:t>
            </a:r>
            <a:r>
              <a:rPr lang="el-GR" dirty="0">
                <a:ea typeface="Times New Roman"/>
                <a:cs typeface="Times New Roman"/>
              </a:rPr>
              <a:t>μεταλλικό</a:t>
            </a:r>
            <a:r>
              <a:rPr lang="el-GR" dirty="0">
                <a:ea typeface="Times New Roman"/>
                <a:cs typeface="Angsana New"/>
              </a:rPr>
              <a:t> </a:t>
            </a:r>
            <a:r>
              <a:rPr lang="el-GR" dirty="0">
                <a:ea typeface="Times New Roman"/>
                <a:cs typeface="Times New Roman"/>
              </a:rPr>
              <a:t>στοιχείο</a:t>
            </a:r>
            <a:r>
              <a:rPr lang="el-GR" dirty="0">
                <a:ea typeface="Times New Roman"/>
                <a:cs typeface="Angsana New"/>
              </a:rPr>
              <a:t> </a:t>
            </a:r>
            <a:r>
              <a:rPr lang="el-GR" dirty="0">
                <a:ea typeface="Times New Roman"/>
                <a:cs typeface="Times New Roman"/>
              </a:rPr>
              <a:t>που χρησιμοποιείται</a:t>
            </a:r>
            <a:r>
              <a:rPr lang="el-GR" dirty="0">
                <a:ea typeface="Times New Roman"/>
                <a:cs typeface="Angsana New"/>
              </a:rPr>
              <a:t> </a:t>
            </a:r>
            <a:r>
              <a:rPr lang="el-GR" dirty="0">
                <a:ea typeface="Times New Roman"/>
                <a:cs typeface="Times New Roman"/>
              </a:rPr>
              <a:t>σε</a:t>
            </a:r>
            <a:r>
              <a:rPr lang="el-GR" dirty="0">
                <a:ea typeface="Times New Roman"/>
                <a:cs typeface="Angsana New"/>
              </a:rPr>
              <a:t> </a:t>
            </a:r>
            <a:r>
              <a:rPr lang="el-GR" dirty="0">
                <a:ea typeface="Times New Roman"/>
                <a:cs typeface="Times New Roman"/>
              </a:rPr>
              <a:t>κράματα</a:t>
            </a:r>
            <a:r>
              <a:rPr lang="el-GR" dirty="0">
                <a:ea typeface="Times New Roman"/>
                <a:cs typeface="Angsana New"/>
              </a:rPr>
              <a:t>, </a:t>
            </a:r>
            <a:r>
              <a:rPr lang="el-GR" dirty="0">
                <a:ea typeface="Times New Roman"/>
                <a:cs typeface="Times New Roman"/>
              </a:rPr>
              <a:t>στην</a:t>
            </a:r>
            <a:r>
              <a:rPr lang="el-GR" dirty="0">
                <a:ea typeface="Times New Roman"/>
                <a:cs typeface="Angsana New"/>
              </a:rPr>
              <a:t> </a:t>
            </a:r>
            <a:r>
              <a:rPr lang="el-GR" dirty="0">
                <a:ea typeface="Times New Roman"/>
                <a:cs typeface="Times New Roman"/>
              </a:rPr>
              <a:t>αεροναυπηγική</a:t>
            </a:r>
            <a:r>
              <a:rPr lang="el-GR" dirty="0">
                <a:ea typeface="Times New Roman"/>
                <a:cs typeface="Angsana New"/>
              </a:rPr>
              <a:t> </a:t>
            </a:r>
            <a:r>
              <a:rPr lang="el-GR" dirty="0">
                <a:ea typeface="Times New Roman"/>
                <a:cs typeface="Times New Roman"/>
              </a:rPr>
              <a:t>και</a:t>
            </a:r>
            <a:r>
              <a:rPr lang="el-GR" dirty="0">
                <a:ea typeface="Times New Roman"/>
                <a:cs typeface="Angsana New"/>
              </a:rPr>
              <a:t> </a:t>
            </a:r>
            <a:r>
              <a:rPr lang="el-GR" dirty="0">
                <a:ea typeface="Times New Roman"/>
                <a:cs typeface="Times New Roman"/>
              </a:rPr>
              <a:t>σ</a:t>
            </a:r>
            <a:r>
              <a:rPr lang="el-GR" dirty="0">
                <a:ea typeface="Times New Roman"/>
                <a:cs typeface="Angsana New"/>
              </a:rPr>
              <a:t>' </a:t>
            </a:r>
            <a:r>
              <a:rPr lang="el-GR" dirty="0">
                <a:ea typeface="Times New Roman"/>
                <a:cs typeface="Times New Roman"/>
              </a:rPr>
              <a:t>άλλες υψηλής</a:t>
            </a:r>
            <a:r>
              <a:rPr lang="el-GR" dirty="0">
                <a:ea typeface="Times New Roman"/>
                <a:cs typeface="Angsana New"/>
              </a:rPr>
              <a:t> </a:t>
            </a:r>
            <a:r>
              <a:rPr lang="el-GR" dirty="0">
                <a:ea typeface="Times New Roman"/>
                <a:cs typeface="Times New Roman"/>
              </a:rPr>
              <a:t>τεχνολογίας</a:t>
            </a:r>
            <a:r>
              <a:rPr lang="el-GR" dirty="0">
                <a:ea typeface="Times New Roman"/>
                <a:cs typeface="Angsana New"/>
              </a:rPr>
              <a:t> </a:t>
            </a:r>
            <a:r>
              <a:rPr lang="el-GR" dirty="0">
                <a:ea typeface="Times New Roman"/>
                <a:cs typeface="Times New Roman"/>
              </a:rPr>
              <a:t>βιομηχανικές</a:t>
            </a:r>
            <a:r>
              <a:rPr lang="el-GR" dirty="0">
                <a:ea typeface="Times New Roman"/>
                <a:cs typeface="Angsana New"/>
              </a:rPr>
              <a:t> </a:t>
            </a:r>
            <a:r>
              <a:rPr lang="el-GR" dirty="0">
                <a:ea typeface="Times New Roman"/>
                <a:cs typeface="Times New Roman"/>
              </a:rPr>
              <a:t>χρήσεις</a:t>
            </a:r>
            <a:r>
              <a:rPr lang="el-GR" dirty="0">
                <a:ea typeface="Times New Roman"/>
                <a:cs typeface="Angsana New"/>
              </a:rPr>
              <a:t>. </a:t>
            </a:r>
            <a:endParaRPr lang="el-GR" dirty="0" smtClean="0">
              <a:ea typeface="Times New Roman"/>
              <a:cs typeface="Angsana New"/>
            </a:endParaRPr>
          </a:p>
          <a:p>
            <a:pPr marL="361315" marR="15240">
              <a:lnSpc>
                <a:spcPct val="120000"/>
              </a:lnSpc>
            </a:pPr>
            <a:r>
              <a:rPr lang="el-GR" dirty="0" smtClean="0">
                <a:ea typeface="Times New Roman"/>
                <a:cs typeface="Times New Roman"/>
              </a:rPr>
              <a:t>Θεωρείται</a:t>
            </a:r>
            <a:r>
              <a:rPr lang="el-GR" dirty="0" smtClean="0">
                <a:ea typeface="Times New Roman"/>
                <a:cs typeface="Angsana New"/>
              </a:rPr>
              <a:t> </a:t>
            </a:r>
            <a:r>
              <a:rPr lang="el-GR" dirty="0">
                <a:ea typeface="Times New Roman"/>
                <a:cs typeface="Times New Roman"/>
              </a:rPr>
              <a:t>ότι</a:t>
            </a:r>
            <a:r>
              <a:rPr lang="el-GR" dirty="0">
                <a:ea typeface="Times New Roman"/>
                <a:cs typeface="Angsana New"/>
              </a:rPr>
              <a:t> </a:t>
            </a:r>
            <a:r>
              <a:rPr lang="el-GR" dirty="0">
                <a:ea typeface="Times New Roman"/>
                <a:cs typeface="Times New Roman"/>
              </a:rPr>
              <a:t>προ­</a:t>
            </a:r>
            <a:r>
              <a:rPr lang="el-GR" spc="-20" dirty="0">
                <a:ea typeface="Times New Roman"/>
                <a:cs typeface="Times New Roman"/>
              </a:rPr>
              <a:t>σβάλλει</a:t>
            </a:r>
            <a:r>
              <a:rPr lang="el-GR" spc="-20" dirty="0">
                <a:ea typeface="Times New Roman"/>
                <a:cs typeface="Angsana New"/>
              </a:rPr>
              <a:t> </a:t>
            </a:r>
            <a:r>
              <a:rPr lang="el-GR" spc="-20" dirty="0">
                <a:ea typeface="Times New Roman"/>
                <a:cs typeface="Times New Roman"/>
              </a:rPr>
              <a:t>τον</a:t>
            </a:r>
            <a:r>
              <a:rPr lang="el-GR" spc="-20" dirty="0">
                <a:ea typeface="Times New Roman"/>
                <a:cs typeface="Angsana New"/>
              </a:rPr>
              <a:t> </a:t>
            </a:r>
            <a:r>
              <a:rPr lang="el-GR" spc="-20" dirty="0">
                <a:ea typeface="Times New Roman"/>
                <a:cs typeface="Times New Roman"/>
              </a:rPr>
              <a:t>πνεύμονα</a:t>
            </a:r>
            <a:r>
              <a:rPr lang="el-GR" spc="-20" dirty="0">
                <a:ea typeface="Times New Roman"/>
                <a:cs typeface="Angsana New"/>
              </a:rPr>
              <a:t> </a:t>
            </a:r>
            <a:r>
              <a:rPr lang="el-GR" spc="-20" dirty="0">
                <a:ea typeface="Times New Roman"/>
                <a:cs typeface="Times New Roman"/>
              </a:rPr>
              <a:t>προκαλώντας</a:t>
            </a:r>
            <a:r>
              <a:rPr lang="el-GR" spc="-20" dirty="0">
                <a:ea typeface="Times New Roman"/>
                <a:cs typeface="Angsana New"/>
              </a:rPr>
              <a:t> </a:t>
            </a:r>
            <a:r>
              <a:rPr lang="el-GR" spc="-20" dirty="0">
                <a:ea typeface="Times New Roman"/>
                <a:cs typeface="Times New Roman"/>
              </a:rPr>
              <a:t>την</a:t>
            </a:r>
            <a:r>
              <a:rPr lang="el-GR" spc="-20" dirty="0">
                <a:ea typeface="Times New Roman"/>
                <a:cs typeface="Angsana New"/>
              </a:rPr>
              <a:t> </a:t>
            </a:r>
            <a:r>
              <a:rPr lang="el-GR" spc="-20" dirty="0">
                <a:ea typeface="Times New Roman"/>
                <a:cs typeface="Times New Roman"/>
              </a:rPr>
              <a:t>νόσο</a:t>
            </a:r>
            <a:r>
              <a:rPr lang="el-GR" spc="-20" dirty="0">
                <a:ea typeface="Times New Roman"/>
                <a:cs typeface="Angsana New"/>
              </a:rPr>
              <a:t> </a:t>
            </a:r>
            <a:r>
              <a:rPr lang="el-GR" spc="-20" dirty="0" err="1" smtClean="0">
                <a:ea typeface="Times New Roman"/>
                <a:cs typeface="Times New Roman"/>
              </a:rPr>
              <a:t>βηρυλλίωση</a:t>
            </a:r>
            <a:r>
              <a:rPr lang="el-GR" spc="-20" dirty="0" smtClean="0">
                <a:ea typeface="Times New Roman"/>
                <a:cs typeface="Angsana New"/>
              </a:rPr>
              <a:t> (</a:t>
            </a:r>
            <a:r>
              <a:rPr lang="el-GR" spc="-20" dirty="0" smtClean="0">
                <a:ea typeface="Times New Roman"/>
                <a:cs typeface="Times New Roman"/>
              </a:rPr>
              <a:t>μορφή </a:t>
            </a:r>
            <a:r>
              <a:rPr lang="el-GR" dirty="0" err="1" smtClean="0">
                <a:ea typeface="Times New Roman"/>
                <a:cs typeface="Times New Roman"/>
              </a:rPr>
              <a:t>πνευμονοκονίωσης</a:t>
            </a:r>
            <a:r>
              <a:rPr lang="el-GR" dirty="0" smtClean="0">
                <a:ea typeface="Times New Roman"/>
                <a:cs typeface="Angsana New"/>
              </a:rPr>
              <a:t>) </a:t>
            </a:r>
            <a:r>
              <a:rPr lang="el-GR" dirty="0" smtClean="0">
                <a:ea typeface="Times New Roman"/>
                <a:cs typeface="Times New Roman"/>
              </a:rPr>
              <a:t>σε</a:t>
            </a:r>
            <a:r>
              <a:rPr lang="el-GR" dirty="0" smtClean="0">
                <a:ea typeface="Times New Roman"/>
                <a:cs typeface="Angsana New"/>
              </a:rPr>
              <a:t> </a:t>
            </a:r>
            <a:r>
              <a:rPr lang="el-GR" dirty="0">
                <a:ea typeface="Times New Roman"/>
                <a:cs typeface="Times New Roman"/>
              </a:rPr>
              <a:t>δύο</a:t>
            </a:r>
            <a:r>
              <a:rPr lang="el-GR" dirty="0">
                <a:ea typeface="Times New Roman"/>
                <a:cs typeface="Angsana New"/>
              </a:rPr>
              <a:t> </a:t>
            </a:r>
            <a:r>
              <a:rPr lang="el-GR" dirty="0">
                <a:ea typeface="Times New Roman"/>
                <a:cs typeface="Times New Roman"/>
              </a:rPr>
              <a:t>μορφές</a:t>
            </a:r>
            <a:r>
              <a:rPr lang="el-GR" dirty="0">
                <a:ea typeface="Times New Roman"/>
                <a:cs typeface="Angsana New"/>
              </a:rPr>
              <a:t>. </a:t>
            </a:r>
            <a:endParaRPr lang="el-GR" dirty="0" smtClean="0">
              <a:ea typeface="Times New Roman"/>
              <a:cs typeface="Angsana New"/>
            </a:endParaRPr>
          </a:p>
          <a:p>
            <a:pPr marL="361315" marR="15240">
              <a:lnSpc>
                <a:spcPct val="120000"/>
              </a:lnSpc>
            </a:pPr>
            <a:r>
              <a:rPr lang="el-GR" dirty="0" smtClean="0">
                <a:ea typeface="Times New Roman"/>
                <a:cs typeface="Times New Roman"/>
              </a:rPr>
              <a:t>Την</a:t>
            </a:r>
            <a:r>
              <a:rPr lang="el-GR" dirty="0" smtClean="0">
                <a:ea typeface="Times New Roman"/>
                <a:cs typeface="Angsana New"/>
              </a:rPr>
              <a:t> </a:t>
            </a:r>
            <a:r>
              <a:rPr lang="el-GR" dirty="0">
                <a:ea typeface="Times New Roman"/>
                <a:cs typeface="Times New Roman"/>
              </a:rPr>
              <a:t>οξεία</a:t>
            </a:r>
            <a:r>
              <a:rPr lang="el-GR" dirty="0">
                <a:ea typeface="Times New Roman"/>
                <a:cs typeface="Angsana New"/>
              </a:rPr>
              <a:t> </a:t>
            </a:r>
            <a:r>
              <a:rPr lang="el-GR" dirty="0" err="1">
                <a:ea typeface="Times New Roman"/>
                <a:cs typeface="Times New Roman"/>
              </a:rPr>
              <a:t>βηρυλλίωση</a:t>
            </a:r>
            <a:r>
              <a:rPr lang="el-GR" dirty="0">
                <a:ea typeface="Times New Roman"/>
                <a:cs typeface="Angsana New"/>
              </a:rPr>
              <a:t>, </a:t>
            </a:r>
            <a:r>
              <a:rPr lang="el-GR" dirty="0">
                <a:ea typeface="Times New Roman"/>
                <a:cs typeface="Times New Roman"/>
              </a:rPr>
              <a:t>η </a:t>
            </a:r>
            <a:r>
              <a:rPr lang="el-GR" spc="-10" dirty="0">
                <a:ea typeface="Times New Roman"/>
                <a:cs typeface="Times New Roman"/>
              </a:rPr>
              <a:t>οποία</a:t>
            </a:r>
            <a:r>
              <a:rPr lang="el-GR" spc="-10" dirty="0">
                <a:ea typeface="Times New Roman"/>
                <a:cs typeface="Angsana New"/>
              </a:rPr>
              <a:t> </a:t>
            </a:r>
            <a:r>
              <a:rPr lang="el-GR" spc="-10" dirty="0">
                <a:ea typeface="Times New Roman"/>
                <a:cs typeface="Times New Roman"/>
              </a:rPr>
              <a:t>σε</a:t>
            </a:r>
            <a:r>
              <a:rPr lang="el-GR" spc="-10" dirty="0">
                <a:ea typeface="Times New Roman"/>
                <a:cs typeface="Angsana New"/>
              </a:rPr>
              <a:t> 1-4 </a:t>
            </a:r>
            <a:r>
              <a:rPr lang="el-GR" spc="-10" dirty="0">
                <a:ea typeface="Times New Roman"/>
                <a:cs typeface="Times New Roman"/>
              </a:rPr>
              <a:t>μήνες</a:t>
            </a:r>
            <a:r>
              <a:rPr lang="el-GR" spc="-10" dirty="0">
                <a:ea typeface="Times New Roman"/>
                <a:cs typeface="Angsana New"/>
              </a:rPr>
              <a:t> </a:t>
            </a:r>
            <a:r>
              <a:rPr lang="el-GR" spc="-10" dirty="0">
                <a:ea typeface="Times New Roman"/>
                <a:cs typeface="Times New Roman"/>
              </a:rPr>
              <a:t>σε</a:t>
            </a:r>
            <a:r>
              <a:rPr lang="el-GR" spc="-10" dirty="0">
                <a:ea typeface="Times New Roman"/>
                <a:cs typeface="Angsana New"/>
              </a:rPr>
              <a:t> </a:t>
            </a:r>
            <a:r>
              <a:rPr lang="el-GR" spc="-10" dirty="0">
                <a:ea typeface="Times New Roman"/>
                <a:cs typeface="Times New Roman"/>
              </a:rPr>
              <a:t>ποσοστό</a:t>
            </a:r>
            <a:r>
              <a:rPr lang="el-GR" spc="-10" dirty="0">
                <a:ea typeface="Times New Roman"/>
                <a:cs typeface="Angsana New"/>
              </a:rPr>
              <a:t> 10% </a:t>
            </a:r>
            <a:r>
              <a:rPr lang="el-GR" spc="-10" dirty="0">
                <a:ea typeface="Times New Roman"/>
                <a:cs typeface="Times New Roman"/>
              </a:rPr>
              <a:t>καταλήγει</a:t>
            </a:r>
            <a:r>
              <a:rPr lang="el-GR" spc="-10" dirty="0">
                <a:ea typeface="Times New Roman"/>
                <a:cs typeface="Angsana New"/>
              </a:rPr>
              <a:t> </a:t>
            </a:r>
            <a:r>
              <a:rPr lang="el-GR" spc="-10" dirty="0">
                <a:ea typeface="Times New Roman"/>
                <a:cs typeface="Times New Roman"/>
              </a:rPr>
              <a:t>σε</a:t>
            </a:r>
            <a:r>
              <a:rPr lang="el-GR" spc="-10" dirty="0">
                <a:ea typeface="Times New Roman"/>
                <a:cs typeface="Angsana New"/>
              </a:rPr>
              <a:t> </a:t>
            </a:r>
            <a:r>
              <a:rPr lang="el-GR" spc="-10" dirty="0">
                <a:ea typeface="Times New Roman"/>
                <a:cs typeface="Times New Roman"/>
              </a:rPr>
              <a:t>θάνατο</a:t>
            </a:r>
            <a:r>
              <a:rPr lang="el-GR" spc="-10" dirty="0">
                <a:ea typeface="Times New Roman"/>
                <a:cs typeface="Angsana New"/>
              </a:rPr>
              <a:t>, </a:t>
            </a:r>
            <a:r>
              <a:rPr lang="el-GR" spc="-10" dirty="0">
                <a:ea typeface="Times New Roman"/>
                <a:cs typeface="Times New Roman"/>
              </a:rPr>
              <a:t>και</a:t>
            </a:r>
            <a:r>
              <a:rPr lang="el-GR" spc="-10" dirty="0">
                <a:ea typeface="Times New Roman"/>
                <a:cs typeface="Angsana New"/>
              </a:rPr>
              <a:t> </a:t>
            </a:r>
            <a:endParaRPr lang="el-GR" spc="-10" dirty="0" smtClean="0">
              <a:ea typeface="Times New Roman"/>
              <a:cs typeface="Angsana New"/>
            </a:endParaRPr>
          </a:p>
          <a:p>
            <a:pPr marL="361315" marR="15240">
              <a:lnSpc>
                <a:spcPct val="120000"/>
              </a:lnSpc>
            </a:pPr>
            <a:r>
              <a:rPr lang="el-GR" spc="-10" dirty="0" smtClean="0">
                <a:ea typeface="Times New Roman"/>
                <a:cs typeface="Times New Roman"/>
              </a:rPr>
              <a:t>την </a:t>
            </a:r>
            <a:r>
              <a:rPr lang="el-GR" spc="-5" dirty="0">
                <a:ea typeface="Times New Roman"/>
                <a:cs typeface="Times New Roman"/>
              </a:rPr>
              <a:t>χρονιά</a:t>
            </a:r>
            <a:r>
              <a:rPr lang="el-GR" spc="-5" dirty="0">
                <a:ea typeface="Times New Roman"/>
                <a:cs typeface="Angsana New"/>
              </a:rPr>
              <a:t> </a:t>
            </a:r>
            <a:r>
              <a:rPr lang="el-GR" spc="-5" dirty="0" err="1">
                <a:ea typeface="Times New Roman"/>
                <a:cs typeface="Times New Roman"/>
              </a:rPr>
              <a:t>βηρυλλίωση</a:t>
            </a:r>
            <a:r>
              <a:rPr lang="el-GR" spc="-5" dirty="0">
                <a:ea typeface="Times New Roman"/>
                <a:cs typeface="Angsana New"/>
              </a:rPr>
              <a:t> </a:t>
            </a:r>
            <a:r>
              <a:rPr lang="el-GR" spc="-5" dirty="0">
                <a:ea typeface="Times New Roman"/>
                <a:cs typeface="Times New Roman"/>
              </a:rPr>
              <a:t>που</a:t>
            </a:r>
            <a:r>
              <a:rPr lang="el-GR" spc="-5" dirty="0">
                <a:ea typeface="Times New Roman"/>
                <a:cs typeface="Angsana New"/>
              </a:rPr>
              <a:t> </a:t>
            </a:r>
            <a:r>
              <a:rPr lang="el-GR" spc="-5" dirty="0">
                <a:ea typeface="Times New Roman"/>
                <a:cs typeface="Times New Roman"/>
              </a:rPr>
              <a:t>είναι</a:t>
            </a:r>
            <a:r>
              <a:rPr lang="el-GR" spc="-5" dirty="0">
                <a:ea typeface="Times New Roman"/>
                <a:cs typeface="Angsana New"/>
              </a:rPr>
              <a:t> </a:t>
            </a:r>
            <a:r>
              <a:rPr lang="el-GR" spc="-5" dirty="0">
                <a:ea typeface="Times New Roman"/>
                <a:cs typeface="Times New Roman"/>
              </a:rPr>
              <a:t>ηπιότερη</a:t>
            </a:r>
            <a:r>
              <a:rPr lang="el-GR" spc="-5" dirty="0">
                <a:ea typeface="Times New Roman"/>
                <a:cs typeface="Angsana New"/>
              </a:rPr>
              <a:t>, </a:t>
            </a:r>
            <a:r>
              <a:rPr lang="el-GR" spc="-5" dirty="0">
                <a:ea typeface="Times New Roman"/>
                <a:cs typeface="Times New Roman"/>
              </a:rPr>
              <a:t>καταλήγει</a:t>
            </a:r>
            <a:r>
              <a:rPr lang="el-GR" spc="-5" dirty="0">
                <a:ea typeface="Times New Roman"/>
                <a:cs typeface="Angsana New"/>
              </a:rPr>
              <a:t> </a:t>
            </a:r>
            <a:r>
              <a:rPr lang="el-GR" spc="-5" dirty="0">
                <a:ea typeface="Times New Roman"/>
                <a:cs typeface="Times New Roman"/>
              </a:rPr>
              <a:t>όμως</a:t>
            </a:r>
            <a:r>
              <a:rPr lang="el-GR" spc="-5" dirty="0">
                <a:ea typeface="Times New Roman"/>
                <a:cs typeface="Angsana New"/>
              </a:rPr>
              <a:t> </a:t>
            </a:r>
            <a:r>
              <a:rPr lang="el-GR" spc="-5" dirty="0">
                <a:ea typeface="Times New Roman"/>
                <a:cs typeface="Times New Roman"/>
              </a:rPr>
              <a:t>σε</a:t>
            </a:r>
            <a:r>
              <a:rPr lang="el-GR" spc="-5" dirty="0">
                <a:ea typeface="Times New Roman"/>
                <a:cs typeface="Angsana New"/>
              </a:rPr>
              <a:t> </a:t>
            </a:r>
            <a:r>
              <a:rPr lang="el-GR" spc="-5" dirty="0">
                <a:ea typeface="Times New Roman"/>
                <a:cs typeface="Times New Roman"/>
              </a:rPr>
              <a:t>πνευ­</a:t>
            </a:r>
            <a:r>
              <a:rPr lang="el-GR" dirty="0">
                <a:ea typeface="Times New Roman"/>
                <a:cs typeface="Times New Roman"/>
              </a:rPr>
              <a:t>μονική</a:t>
            </a:r>
            <a:r>
              <a:rPr lang="el-GR" dirty="0">
                <a:ea typeface="Times New Roman"/>
                <a:cs typeface="Angsana New"/>
              </a:rPr>
              <a:t> </a:t>
            </a:r>
            <a:r>
              <a:rPr lang="el-GR" dirty="0" err="1">
                <a:ea typeface="Times New Roman"/>
                <a:cs typeface="Times New Roman"/>
              </a:rPr>
              <a:t>ίνωση</a:t>
            </a:r>
            <a:r>
              <a:rPr lang="el-GR" dirty="0">
                <a:ea typeface="Times New Roman"/>
                <a:cs typeface="Angsana New"/>
              </a:rPr>
              <a:t>, </a:t>
            </a:r>
            <a:r>
              <a:rPr lang="el-GR" dirty="0">
                <a:ea typeface="Times New Roman"/>
                <a:cs typeface="Times New Roman"/>
              </a:rPr>
              <a:t>καρδιακή</a:t>
            </a:r>
            <a:r>
              <a:rPr lang="el-GR" dirty="0">
                <a:ea typeface="Times New Roman"/>
                <a:cs typeface="Angsana New"/>
              </a:rPr>
              <a:t> </a:t>
            </a:r>
            <a:r>
              <a:rPr lang="el-GR" dirty="0">
                <a:ea typeface="Times New Roman"/>
                <a:cs typeface="Times New Roman"/>
              </a:rPr>
              <a:t>ανεπάρκεια</a:t>
            </a:r>
            <a:r>
              <a:rPr lang="el-GR" dirty="0">
                <a:ea typeface="Times New Roman"/>
                <a:cs typeface="Angsana New"/>
              </a:rPr>
              <a:t> </a:t>
            </a:r>
            <a:r>
              <a:rPr lang="el-GR" dirty="0">
                <a:ea typeface="Times New Roman"/>
                <a:cs typeface="Times New Roman"/>
              </a:rPr>
              <a:t>και</a:t>
            </a:r>
            <a:r>
              <a:rPr lang="el-GR" dirty="0">
                <a:ea typeface="Times New Roman"/>
                <a:cs typeface="Angsana New"/>
              </a:rPr>
              <a:t> </a:t>
            </a:r>
            <a:r>
              <a:rPr lang="el-GR" dirty="0">
                <a:ea typeface="Times New Roman"/>
                <a:cs typeface="Times New Roman"/>
              </a:rPr>
              <a:t>θάνατο</a:t>
            </a:r>
            <a:r>
              <a:rPr lang="el-GR" dirty="0">
                <a:ea typeface="Times New Roman"/>
                <a:cs typeface="Angsana New"/>
              </a:rPr>
              <a:t> </a:t>
            </a:r>
            <a:r>
              <a:rPr lang="el-GR" dirty="0">
                <a:ea typeface="Times New Roman"/>
                <a:cs typeface="Times New Roman"/>
              </a:rPr>
              <a:t>σ</a:t>
            </a:r>
            <a:r>
              <a:rPr lang="el-GR" dirty="0">
                <a:ea typeface="Times New Roman"/>
                <a:cs typeface="Angsana New"/>
              </a:rPr>
              <a:t>' </a:t>
            </a:r>
            <a:r>
              <a:rPr lang="el-GR" dirty="0">
                <a:ea typeface="Times New Roman"/>
                <a:cs typeface="Times New Roman"/>
              </a:rPr>
              <a:t>ένα</a:t>
            </a:r>
            <a:r>
              <a:rPr lang="el-GR" dirty="0">
                <a:ea typeface="Times New Roman"/>
                <a:cs typeface="Angsana New"/>
              </a:rPr>
              <a:t> </a:t>
            </a:r>
            <a:r>
              <a:rPr lang="el-GR" dirty="0">
                <a:ea typeface="Times New Roman"/>
                <a:cs typeface="Times New Roman"/>
              </a:rPr>
              <a:t>διάστημα </a:t>
            </a:r>
            <a:r>
              <a:rPr lang="el-GR" dirty="0">
                <a:ea typeface="Times New Roman"/>
                <a:cs typeface="Angsana New"/>
              </a:rPr>
              <a:t>8-11 </a:t>
            </a:r>
            <a:r>
              <a:rPr lang="el-GR" dirty="0">
                <a:ea typeface="Times New Roman"/>
                <a:cs typeface="Times New Roman"/>
              </a:rPr>
              <a:t>ετών</a:t>
            </a:r>
            <a:r>
              <a:rPr lang="el-GR" dirty="0" smtClean="0">
                <a:ea typeface="Times New Roman"/>
                <a:cs typeface="Angsana New"/>
              </a:rPr>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105</a:t>
            </a:fld>
            <a:endParaRPr lang="el-GR"/>
          </a:p>
        </p:txBody>
      </p:sp>
    </p:spTree>
    <p:extLst>
      <p:ext uri="{BB962C8B-B14F-4D97-AF65-F5344CB8AC3E}">
        <p14:creationId xmlns:p14="http://schemas.microsoft.com/office/powerpoint/2010/main" val="335782480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Βηρυλλίωση</a:t>
            </a:r>
            <a:r>
              <a:rPr lang="el-GR" dirty="0" smtClean="0"/>
              <a:t>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p:txBody>
          <a:bodyPr>
            <a:noAutofit/>
          </a:bodyPr>
          <a:lstStyle/>
          <a:p>
            <a:pPr marL="361315" marR="15240">
              <a:lnSpc>
                <a:spcPct val="120000"/>
              </a:lnSpc>
            </a:pPr>
            <a:r>
              <a:rPr lang="el-GR" dirty="0" smtClean="0">
                <a:ea typeface="Times New Roman"/>
                <a:cs typeface="Times New Roman"/>
              </a:rPr>
              <a:t>Οι</a:t>
            </a:r>
            <a:r>
              <a:rPr lang="el-GR" dirty="0" smtClean="0">
                <a:ea typeface="Times New Roman"/>
                <a:cs typeface="Angsana New"/>
              </a:rPr>
              <a:t> </a:t>
            </a:r>
            <a:r>
              <a:rPr lang="el-GR" dirty="0">
                <a:ea typeface="Times New Roman"/>
                <a:cs typeface="Times New Roman"/>
              </a:rPr>
              <a:t>μορφές</a:t>
            </a:r>
            <a:r>
              <a:rPr lang="el-GR" dirty="0">
                <a:ea typeface="Times New Roman"/>
                <a:cs typeface="Angsana New"/>
              </a:rPr>
              <a:t> </a:t>
            </a:r>
            <a:r>
              <a:rPr lang="el-GR" dirty="0">
                <a:ea typeface="Times New Roman"/>
                <a:cs typeface="Times New Roman"/>
              </a:rPr>
              <a:t>αυτές</a:t>
            </a:r>
            <a:r>
              <a:rPr lang="el-GR" dirty="0">
                <a:ea typeface="Times New Roman"/>
                <a:cs typeface="Angsana New"/>
              </a:rPr>
              <a:t> </a:t>
            </a:r>
            <a:r>
              <a:rPr lang="el-GR" dirty="0" err="1">
                <a:ea typeface="Times New Roman"/>
                <a:cs typeface="Times New Roman"/>
              </a:rPr>
              <a:t>πνευμονοκονίωσης</a:t>
            </a:r>
            <a:r>
              <a:rPr lang="el-GR" dirty="0">
                <a:ea typeface="Times New Roman"/>
                <a:cs typeface="Angsana New"/>
              </a:rPr>
              <a:t> </a:t>
            </a:r>
            <a:r>
              <a:rPr lang="el-GR" dirty="0">
                <a:ea typeface="Times New Roman"/>
                <a:cs typeface="Times New Roman"/>
              </a:rPr>
              <a:t>είναι</a:t>
            </a:r>
            <a:r>
              <a:rPr lang="el-GR" dirty="0">
                <a:ea typeface="Times New Roman"/>
                <a:cs typeface="Angsana New"/>
              </a:rPr>
              <a:t> </a:t>
            </a:r>
            <a:r>
              <a:rPr lang="el-GR" dirty="0">
                <a:ea typeface="Times New Roman"/>
                <a:cs typeface="Times New Roman"/>
              </a:rPr>
              <a:t>επαγγελ­</a:t>
            </a:r>
            <a:r>
              <a:rPr lang="el-GR" spc="-5" dirty="0">
                <a:ea typeface="Times New Roman"/>
                <a:cs typeface="Times New Roman"/>
              </a:rPr>
              <a:t>ματικές</a:t>
            </a:r>
            <a:r>
              <a:rPr lang="el-GR" spc="-5" dirty="0">
                <a:ea typeface="Times New Roman"/>
                <a:cs typeface="Angsana New"/>
              </a:rPr>
              <a:t> </a:t>
            </a:r>
            <a:r>
              <a:rPr lang="el-GR" spc="-5" dirty="0">
                <a:ea typeface="Times New Roman"/>
                <a:cs typeface="Times New Roman"/>
              </a:rPr>
              <a:t>νόσοι</a:t>
            </a:r>
            <a:r>
              <a:rPr lang="el-GR" spc="-5" dirty="0">
                <a:ea typeface="Times New Roman"/>
                <a:cs typeface="Angsana New"/>
              </a:rPr>
              <a:t>, </a:t>
            </a:r>
            <a:r>
              <a:rPr lang="el-GR" spc="-5" dirty="0">
                <a:ea typeface="Times New Roman"/>
                <a:cs typeface="Times New Roman"/>
              </a:rPr>
              <a:t>πρόβλημα</a:t>
            </a:r>
            <a:r>
              <a:rPr lang="el-GR" spc="-5" dirty="0">
                <a:ea typeface="Times New Roman"/>
                <a:cs typeface="Angsana New"/>
              </a:rPr>
              <a:t> </a:t>
            </a:r>
            <a:r>
              <a:rPr lang="el-GR" spc="-5" dirty="0">
                <a:ea typeface="Times New Roman"/>
                <a:cs typeface="Times New Roman"/>
              </a:rPr>
              <a:t>όμως</a:t>
            </a:r>
            <a:r>
              <a:rPr lang="el-GR" spc="-5" dirty="0">
                <a:ea typeface="Times New Roman"/>
                <a:cs typeface="Angsana New"/>
              </a:rPr>
              <a:t> </a:t>
            </a:r>
            <a:r>
              <a:rPr lang="el-GR" spc="-5" dirty="0">
                <a:ea typeface="Times New Roman"/>
                <a:cs typeface="Times New Roman"/>
              </a:rPr>
              <a:t>υπάρχει</a:t>
            </a:r>
            <a:r>
              <a:rPr lang="el-GR" spc="-5" dirty="0">
                <a:ea typeface="Times New Roman"/>
                <a:cs typeface="Angsana New"/>
              </a:rPr>
              <a:t> </a:t>
            </a:r>
            <a:r>
              <a:rPr lang="el-GR" spc="-5" dirty="0">
                <a:ea typeface="Times New Roman"/>
                <a:cs typeface="Times New Roman"/>
              </a:rPr>
              <a:t>και</a:t>
            </a:r>
            <a:r>
              <a:rPr lang="el-GR" spc="-5" dirty="0">
                <a:ea typeface="Times New Roman"/>
                <a:cs typeface="Angsana New"/>
              </a:rPr>
              <a:t> </a:t>
            </a:r>
            <a:r>
              <a:rPr lang="el-GR" spc="-5" dirty="0">
                <a:ea typeface="Times New Roman"/>
                <a:cs typeface="Times New Roman"/>
              </a:rPr>
              <a:t>στις</a:t>
            </a:r>
            <a:r>
              <a:rPr lang="el-GR" spc="-5" dirty="0">
                <a:ea typeface="Times New Roman"/>
                <a:cs typeface="Angsana New"/>
              </a:rPr>
              <a:t> </a:t>
            </a:r>
            <a:r>
              <a:rPr lang="el-GR" spc="-5" dirty="0">
                <a:ea typeface="Times New Roman"/>
                <a:cs typeface="Times New Roman"/>
              </a:rPr>
              <a:t>κατοικίες</a:t>
            </a:r>
            <a:r>
              <a:rPr lang="el-GR" spc="-5" dirty="0">
                <a:ea typeface="Times New Roman"/>
                <a:cs typeface="Angsana New"/>
              </a:rPr>
              <a:t> </a:t>
            </a:r>
            <a:r>
              <a:rPr lang="el-GR" spc="-5" dirty="0">
                <a:ea typeface="Times New Roman"/>
                <a:cs typeface="Times New Roman"/>
              </a:rPr>
              <a:t>που απέχουν</a:t>
            </a:r>
            <a:r>
              <a:rPr lang="el-GR" spc="-5" dirty="0">
                <a:ea typeface="Times New Roman"/>
                <a:cs typeface="Angsana New"/>
              </a:rPr>
              <a:t> </a:t>
            </a:r>
            <a:r>
              <a:rPr lang="el-GR" spc="-5" dirty="0">
                <a:ea typeface="Times New Roman"/>
                <a:cs typeface="Times New Roman"/>
              </a:rPr>
              <a:t>έως</a:t>
            </a:r>
            <a:r>
              <a:rPr lang="el-GR" spc="-5" dirty="0">
                <a:ea typeface="Times New Roman"/>
                <a:cs typeface="Angsana New"/>
              </a:rPr>
              <a:t> </a:t>
            </a:r>
            <a:r>
              <a:rPr lang="el-GR" spc="-5" dirty="0">
                <a:ea typeface="Times New Roman"/>
                <a:cs typeface="Times New Roman"/>
              </a:rPr>
              <a:t>δύο</a:t>
            </a:r>
            <a:r>
              <a:rPr lang="el-GR" spc="-5" dirty="0">
                <a:ea typeface="Times New Roman"/>
                <a:cs typeface="Angsana New"/>
              </a:rPr>
              <a:t> </a:t>
            </a:r>
            <a:r>
              <a:rPr lang="el-GR" spc="-5" dirty="0">
                <a:ea typeface="Times New Roman"/>
                <a:cs typeface="Times New Roman"/>
              </a:rPr>
              <a:t>χιλιόμετρα</a:t>
            </a:r>
            <a:r>
              <a:rPr lang="el-GR" spc="-5" dirty="0">
                <a:ea typeface="Times New Roman"/>
                <a:cs typeface="Angsana New"/>
              </a:rPr>
              <a:t> </a:t>
            </a:r>
            <a:r>
              <a:rPr lang="el-GR" spc="-5" dirty="0">
                <a:ea typeface="Times New Roman"/>
                <a:cs typeface="Times New Roman"/>
              </a:rPr>
              <a:t>από</a:t>
            </a:r>
            <a:r>
              <a:rPr lang="el-GR" spc="-5" dirty="0">
                <a:ea typeface="Times New Roman"/>
                <a:cs typeface="Angsana New"/>
              </a:rPr>
              <a:t> </a:t>
            </a:r>
            <a:r>
              <a:rPr lang="el-GR" spc="-5" dirty="0">
                <a:ea typeface="Times New Roman"/>
                <a:cs typeface="Times New Roman"/>
              </a:rPr>
              <a:t>τις</a:t>
            </a:r>
            <a:r>
              <a:rPr lang="el-GR" spc="-5" dirty="0">
                <a:ea typeface="Times New Roman"/>
                <a:cs typeface="Angsana New"/>
              </a:rPr>
              <a:t> </a:t>
            </a:r>
            <a:r>
              <a:rPr lang="el-GR" spc="-5" dirty="0">
                <a:ea typeface="Times New Roman"/>
                <a:cs typeface="Times New Roman"/>
              </a:rPr>
              <a:t>βιομηχανίες</a:t>
            </a:r>
            <a:r>
              <a:rPr lang="el-GR" spc="-5" dirty="0">
                <a:ea typeface="Times New Roman"/>
                <a:cs typeface="Angsana New"/>
              </a:rPr>
              <a:t> </a:t>
            </a:r>
            <a:r>
              <a:rPr lang="el-GR" spc="-5" dirty="0">
                <a:ea typeface="Times New Roman"/>
                <a:cs typeface="Times New Roman"/>
              </a:rPr>
              <a:t>που</a:t>
            </a:r>
            <a:r>
              <a:rPr lang="el-GR" spc="-5" dirty="0">
                <a:ea typeface="Times New Roman"/>
                <a:cs typeface="Angsana New"/>
              </a:rPr>
              <a:t> </a:t>
            </a:r>
            <a:r>
              <a:rPr lang="el-GR" spc="-5" dirty="0">
                <a:ea typeface="Times New Roman"/>
                <a:cs typeface="Times New Roman"/>
              </a:rPr>
              <a:t>χρησιμο­ποιούν</a:t>
            </a:r>
            <a:r>
              <a:rPr lang="el-GR" spc="-5" dirty="0">
                <a:ea typeface="Times New Roman"/>
                <a:cs typeface="Angsana New"/>
              </a:rPr>
              <a:t> </a:t>
            </a:r>
            <a:r>
              <a:rPr lang="el-GR" spc="-5" dirty="0">
                <a:ea typeface="Times New Roman"/>
                <a:cs typeface="Times New Roman"/>
              </a:rPr>
              <a:t>βηρύλλιο</a:t>
            </a:r>
            <a:r>
              <a:rPr lang="el-GR" spc="-5" dirty="0">
                <a:ea typeface="Times New Roman"/>
                <a:cs typeface="Angsana New"/>
              </a:rPr>
              <a:t>. </a:t>
            </a:r>
            <a:r>
              <a:rPr lang="el-GR" spc="-5" dirty="0">
                <a:ea typeface="Times New Roman"/>
                <a:cs typeface="Times New Roman"/>
              </a:rPr>
              <a:t>Ηπιότερα</a:t>
            </a:r>
            <a:r>
              <a:rPr lang="el-GR" spc="-5" dirty="0">
                <a:ea typeface="Times New Roman"/>
                <a:cs typeface="Angsana New"/>
              </a:rPr>
              <a:t> </a:t>
            </a:r>
            <a:r>
              <a:rPr lang="el-GR" spc="-5" dirty="0">
                <a:ea typeface="Times New Roman"/>
                <a:cs typeface="Times New Roman"/>
              </a:rPr>
              <a:t>συμπτώματα</a:t>
            </a:r>
            <a:r>
              <a:rPr lang="el-GR" spc="-5" dirty="0">
                <a:ea typeface="Times New Roman"/>
                <a:cs typeface="Angsana New"/>
              </a:rPr>
              <a:t> </a:t>
            </a:r>
            <a:r>
              <a:rPr lang="el-GR" spc="-5" dirty="0">
                <a:ea typeface="Times New Roman"/>
                <a:cs typeface="Times New Roman"/>
              </a:rPr>
              <a:t>είναι</a:t>
            </a:r>
            <a:r>
              <a:rPr lang="el-GR" spc="-5" dirty="0">
                <a:ea typeface="Times New Roman"/>
                <a:cs typeface="Angsana New"/>
              </a:rPr>
              <a:t> </a:t>
            </a:r>
            <a:r>
              <a:rPr lang="el-GR" spc="-5" dirty="0">
                <a:ea typeface="Times New Roman"/>
                <a:cs typeface="Times New Roman"/>
              </a:rPr>
              <a:t>δερματίτιδα</a:t>
            </a:r>
            <a:r>
              <a:rPr lang="el-GR" spc="-5" dirty="0">
                <a:ea typeface="Times New Roman"/>
                <a:cs typeface="Angsana New"/>
              </a:rPr>
              <a:t> </a:t>
            </a:r>
            <a:r>
              <a:rPr lang="el-GR" spc="-5" dirty="0">
                <a:ea typeface="Times New Roman"/>
                <a:cs typeface="Times New Roman"/>
              </a:rPr>
              <a:t>και </a:t>
            </a:r>
            <a:r>
              <a:rPr lang="el-GR" dirty="0">
                <a:ea typeface="Times New Roman"/>
                <a:cs typeface="Times New Roman"/>
              </a:rPr>
              <a:t>επιπεφυκίτιδα</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106</a:t>
            </a:fld>
            <a:endParaRPr lang="el-GR"/>
          </a:p>
        </p:txBody>
      </p:sp>
    </p:spTree>
    <p:extLst>
      <p:ext uri="{BB962C8B-B14F-4D97-AF65-F5344CB8AC3E}">
        <p14:creationId xmlns:p14="http://schemas.microsoft.com/office/powerpoint/2010/main" val="143209375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Σιλίκωση</a:t>
            </a:r>
            <a:r>
              <a:rPr lang="el-GR" dirty="0" smtClean="0"/>
              <a:t> </a:t>
            </a:r>
            <a:r>
              <a:rPr lang="el-GR" sz="3000" b="0" dirty="0" smtClean="0"/>
              <a:t>1/2</a:t>
            </a:r>
            <a:endParaRPr lang="en-US" sz="3000" b="0" dirty="0"/>
          </a:p>
        </p:txBody>
      </p:sp>
      <p:sp>
        <p:nvSpPr>
          <p:cNvPr id="3" name="Θέση περιεχομένου 2"/>
          <p:cNvSpPr>
            <a:spLocks noGrp="1"/>
          </p:cNvSpPr>
          <p:nvPr>
            <p:ph idx="1"/>
          </p:nvPr>
        </p:nvSpPr>
        <p:spPr>
          <a:xfrm>
            <a:off x="457200" y="1196752"/>
            <a:ext cx="8435280" cy="5328592"/>
          </a:xfrm>
        </p:spPr>
        <p:txBody>
          <a:bodyPr>
            <a:normAutofit fontScale="92500" lnSpcReduction="10000"/>
          </a:bodyPr>
          <a:lstStyle/>
          <a:p>
            <a:pPr>
              <a:lnSpc>
                <a:spcPct val="120000"/>
              </a:lnSpc>
            </a:pPr>
            <a:r>
              <a:rPr lang="el-GR" sz="2400" dirty="0">
                <a:ea typeface="Times New Roman"/>
                <a:cs typeface="Arial"/>
              </a:rPr>
              <a:t>Μορφή </a:t>
            </a:r>
            <a:r>
              <a:rPr lang="el-GR" sz="2400" dirty="0" err="1">
                <a:ea typeface="Times New Roman"/>
                <a:cs typeface="Arial"/>
              </a:rPr>
              <a:t>πνευμονοκονίωσης</a:t>
            </a:r>
            <a:r>
              <a:rPr lang="el-GR" sz="2400" dirty="0">
                <a:ea typeface="Times New Roman"/>
                <a:cs typeface="Arial"/>
              </a:rPr>
              <a:t> που οφείλεται σε συσσώρευση σκόνης πυριτίου στον πνευμονικό ιστό είναι γνωστή και ως πυριτίαση. Το πυρίτιο βρίσκεται στην άμμο, στις πέτρες και χρησιμοποιείται σε βιομηχανικές επεξεργασίες. Οι κρύσταλλοι του πυριτίου, όταν εισπνέονται, τραυματίζουν το λεπτότατο τοίχωμα των κυψελίδων του πνεύμονα και εισχωρούν στις λεμφικές οδούς του συνδετικού ιστού (στάση της λέμφου και χρόνια φλεγμονή του συνδετικού ιστού) με αποτέλεσμα τη σκλήρυνσή του.</a:t>
            </a:r>
            <a:r>
              <a:rPr lang="el-GR" sz="2400" dirty="0">
                <a:ea typeface="MS Gothic"/>
                <a:cs typeface="MS Gothic"/>
              </a:rPr>
              <a:t> </a:t>
            </a:r>
            <a:endParaRPr lang="el-GR" sz="2400" dirty="0" smtClean="0">
              <a:ea typeface="MS Gothic"/>
              <a:cs typeface="MS Gothic"/>
            </a:endParaRPr>
          </a:p>
          <a:p>
            <a:pPr>
              <a:lnSpc>
                <a:spcPct val="120000"/>
              </a:lnSpc>
            </a:pPr>
            <a:r>
              <a:rPr lang="el-GR" sz="2400" dirty="0" smtClean="0">
                <a:ea typeface="Times New Roman"/>
                <a:cs typeface="Arial"/>
              </a:rPr>
              <a:t>Πρόκειται </a:t>
            </a:r>
            <a:r>
              <a:rPr lang="el-GR" sz="2400" dirty="0">
                <a:ea typeface="Times New Roman"/>
                <a:cs typeface="Arial"/>
              </a:rPr>
              <a:t>για συχνή επαγγελματική νόσο, που πρέπει να προλαμβάνεται με την κατάλληλη προφύλαξη, η οποία βασίζεται κυρίως στην εφαρμογή αυστηρών κανόνων υγιεινής και στη χρησιμοποίηση ειδικά κατασκευασμένων προστατευτικών προσωπίδων.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107</a:t>
            </a:fld>
            <a:endParaRPr lang="el-GR"/>
          </a:p>
        </p:txBody>
      </p:sp>
    </p:spTree>
    <p:extLst>
      <p:ext uri="{BB962C8B-B14F-4D97-AF65-F5344CB8AC3E}">
        <p14:creationId xmlns:p14="http://schemas.microsoft.com/office/powerpoint/2010/main" val="55194848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Σιλίκωση</a:t>
            </a:r>
            <a:r>
              <a:rPr lang="el-GR" dirty="0"/>
              <a:t> </a:t>
            </a:r>
            <a:r>
              <a:rPr lang="el-GR" sz="3000" b="0" dirty="0" smtClean="0"/>
              <a:t>2/2</a:t>
            </a:r>
            <a:endParaRPr lang="en-US" sz="3000" dirty="0"/>
          </a:p>
        </p:txBody>
      </p:sp>
      <p:sp>
        <p:nvSpPr>
          <p:cNvPr id="3" name="Θέση περιεχομένου 2"/>
          <p:cNvSpPr>
            <a:spLocks noGrp="1"/>
          </p:cNvSpPr>
          <p:nvPr>
            <p:ph idx="1"/>
          </p:nvPr>
        </p:nvSpPr>
        <p:spPr/>
        <p:txBody>
          <a:bodyPr>
            <a:normAutofit/>
          </a:bodyPr>
          <a:lstStyle/>
          <a:p>
            <a:r>
              <a:rPr lang="el-GR" dirty="0"/>
              <a:t>Στην οξεία </a:t>
            </a:r>
            <a:r>
              <a:rPr lang="el-GR" dirty="0" err="1"/>
              <a:t>σιλίκωση</a:t>
            </a:r>
            <a:r>
              <a:rPr lang="el-GR" dirty="0"/>
              <a:t>, η νόσος εμφανίζεται σε λίγες εβδομάδες ή μήνες μετά από την εισπνοή των υψηλών συγκεντρώσεων του διοξειδίου του πυριτίου. Τα συμπτώματα μπορούν να εμφανιστούν οπουδήποτε από μερικές εβδομάδες έως δύο ετών. </a:t>
            </a:r>
            <a:endParaRPr lang="en-US" dirty="0"/>
          </a:p>
          <a:p>
            <a:pPr lvl="0" fontAlgn="base"/>
            <a:r>
              <a:rPr lang="el-GR" dirty="0"/>
              <a:t>Ισχυρός </a:t>
            </a:r>
            <a:r>
              <a:rPr lang="el-GR" dirty="0" smtClean="0"/>
              <a:t>βήχας.</a:t>
            </a:r>
            <a:endParaRPr lang="en-US" dirty="0"/>
          </a:p>
          <a:p>
            <a:pPr lvl="0" fontAlgn="base"/>
            <a:r>
              <a:rPr lang="el-GR" dirty="0"/>
              <a:t>Απώλεια </a:t>
            </a:r>
            <a:r>
              <a:rPr lang="el-GR" dirty="0" smtClean="0"/>
              <a:t>βάρους.</a:t>
            </a:r>
            <a:endParaRPr lang="en-US" dirty="0"/>
          </a:p>
          <a:p>
            <a:pPr lvl="0" fontAlgn="base"/>
            <a:r>
              <a:rPr lang="el-GR" dirty="0"/>
              <a:t>Νυχτερινές </a:t>
            </a:r>
            <a:r>
              <a:rPr lang="el-GR" dirty="0" smtClean="0"/>
              <a:t>εφιδρώσεις.</a:t>
            </a:r>
            <a:endParaRPr lang="en-US" dirty="0"/>
          </a:p>
          <a:p>
            <a:pPr lvl="0" fontAlgn="base"/>
            <a:r>
              <a:rPr lang="el-GR" dirty="0"/>
              <a:t>Πόνος στο </a:t>
            </a:r>
            <a:r>
              <a:rPr lang="el-GR" dirty="0" smtClean="0"/>
              <a:t>στήθος.</a:t>
            </a:r>
            <a:endParaRPr lang="en-US" dirty="0"/>
          </a:p>
          <a:p>
            <a:pPr lvl="0" fontAlgn="base"/>
            <a:r>
              <a:rPr lang="el-GR" smtClean="0"/>
              <a:t>Δύσπνοια.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108</a:t>
            </a:fld>
            <a:endParaRPr lang="el-GR"/>
          </a:p>
        </p:txBody>
      </p:sp>
    </p:spTree>
    <p:extLst>
      <p:ext uri="{BB962C8B-B14F-4D97-AF65-F5344CB8AC3E}">
        <p14:creationId xmlns:p14="http://schemas.microsoft.com/office/powerpoint/2010/main" val="1889054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457200" y="1412776"/>
            <a:ext cx="8229600" cy="4824536"/>
          </a:xfrm>
        </p:spPr>
        <p:txBody>
          <a:bodyPr/>
          <a:lstStyle/>
          <a:p>
            <a:pPr marL="457200" indent="-457200" eaLnBrk="1" hangingPunct="1">
              <a:buFont typeface="+mj-lt"/>
              <a:buAutoNum type="arabicPeriod" startAt="2"/>
            </a:pPr>
            <a:r>
              <a:rPr lang="el-GR" altLang="el-GR" b="1" dirty="0" smtClean="0"/>
              <a:t>Πτύελα (απόχρεμψη).</a:t>
            </a:r>
            <a:r>
              <a:rPr lang="el-GR" altLang="el-GR" dirty="0" smtClean="0"/>
              <a:t> Σε φυσιολογικές συνθήκες το τραχειοβρογχικό δένδρο εκκρίνει 100 </a:t>
            </a:r>
            <a:r>
              <a:rPr lang="el-GR" altLang="el-GR" dirty="0" err="1" smtClean="0"/>
              <a:t>κυβ</a:t>
            </a:r>
            <a:r>
              <a:rPr lang="el-GR" altLang="el-GR" dirty="0" smtClean="0"/>
              <a:t> εκ. βλέννας το 24ωρο, αλλά αύξηση αυτής και πρόσμειξη με φλεγμονώδη στοιχεία αποτελεί την απόχρεμψη.  </a:t>
            </a:r>
          </a:p>
          <a:p>
            <a:pPr marL="444500" indent="0" eaLnBrk="1" hangingPunct="1">
              <a:buNone/>
            </a:pPr>
            <a:r>
              <a:rPr lang="el-GR" altLang="el-GR" dirty="0" smtClean="0"/>
              <a:t>Μπορεί δε η απόχρεμψη να είναι </a:t>
            </a:r>
            <a:r>
              <a:rPr lang="el-GR" altLang="el-GR" b="1" dirty="0" smtClean="0"/>
              <a:t>βλεννώδης, πυώδης, </a:t>
            </a:r>
            <a:r>
              <a:rPr lang="el-GR" altLang="el-GR" b="1" dirty="0" err="1" smtClean="0"/>
              <a:t>βλεννοπυώδης</a:t>
            </a:r>
            <a:r>
              <a:rPr lang="el-GR" altLang="el-GR" b="1" dirty="0" smtClean="0"/>
              <a:t>, ορώδης ή </a:t>
            </a:r>
            <a:r>
              <a:rPr lang="el-GR" altLang="el-GR" b="1" dirty="0" err="1" smtClean="0"/>
              <a:t>σκωριόχρους</a:t>
            </a:r>
            <a:r>
              <a:rPr lang="el-GR" altLang="el-GR" b="1" dirty="0" smtClean="0"/>
              <a:t>.</a:t>
            </a:r>
          </a:p>
          <a:p>
            <a:pPr marL="444500" indent="0" eaLnBrk="1" hangingPunct="1">
              <a:buNone/>
            </a:pPr>
            <a:r>
              <a:rPr lang="el-GR" altLang="el-GR" dirty="0" smtClean="0"/>
              <a:t>Όταν με τον βήχα αποβάλλεται αίμα ή αιμόφυρτα πτύελα, το φαινόμενο καλείται </a:t>
            </a:r>
            <a:r>
              <a:rPr lang="el-GR" altLang="el-GR" b="1" dirty="0" smtClean="0"/>
              <a:t>αιμόπτυση.  </a:t>
            </a:r>
            <a:r>
              <a:rPr lang="el-GR" altLang="el-GR" dirty="0" smtClean="0"/>
              <a:t>Πρέπει να διακρίνεται από την </a:t>
            </a:r>
            <a:r>
              <a:rPr lang="el-GR" altLang="el-GR" b="1" dirty="0" smtClean="0"/>
              <a:t>αιματέμεση.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3</a:t>
            </a:r>
            <a:r>
              <a:rPr lang="el-GR" sz="3000" b="0" dirty="0" smtClean="0"/>
              <a:t>/10</a:t>
            </a:r>
            <a:endParaRPr lang="el-GR" sz="3000" b="0" dirty="0"/>
          </a:p>
        </p:txBody>
      </p:sp>
    </p:spTree>
    <p:extLst>
      <p:ext uri="{BB962C8B-B14F-4D97-AF65-F5344CB8AC3E}">
        <p14:creationId xmlns:p14="http://schemas.microsoft.com/office/powerpoint/2010/main" val="182391744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Μαρία </a:t>
            </a:r>
            <a:r>
              <a:rPr lang="el-GR" sz="2000" dirty="0" err="1" smtClean="0"/>
              <a:t>Βενετίκου</a:t>
            </a:r>
            <a:r>
              <a:rPr lang="el-GR" sz="2000" dirty="0" smtClean="0"/>
              <a:t> 2014. Μαρία </a:t>
            </a:r>
            <a:r>
              <a:rPr lang="el-GR" sz="2000" dirty="0" err="1" smtClean="0"/>
              <a:t>Βενετίκου</a:t>
            </a:r>
            <a:r>
              <a:rPr lang="el-GR" sz="2000" dirty="0" smtClean="0"/>
              <a:t>. «Παθολογία Ι. Ενότητα </a:t>
            </a:r>
            <a:r>
              <a:rPr lang="el-GR" sz="2000" dirty="0"/>
              <a:t>3</a:t>
            </a:r>
            <a:r>
              <a:rPr lang="en-US" sz="2000" dirty="0" smtClean="0"/>
              <a:t>:</a:t>
            </a:r>
            <a:r>
              <a:rPr lang="el-GR" sz="2000" dirty="0"/>
              <a:t> Παθολογία αναπνευστικού </a:t>
            </a:r>
            <a:r>
              <a:rPr lang="el-GR" sz="2000" dirty="0" smtClean="0"/>
              <a:t>συστήματος».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1412776"/>
            <a:ext cx="8363272" cy="5400600"/>
          </a:xfrm>
        </p:spPr>
        <p:txBody>
          <a:bodyPr>
            <a:noAutofit/>
          </a:bodyPr>
          <a:lstStyle/>
          <a:p>
            <a:pPr marL="514350" indent="-514350" eaLnBrk="1" hangingPunct="1">
              <a:lnSpc>
                <a:spcPct val="110000"/>
              </a:lnSpc>
              <a:buFont typeface="+mj-lt"/>
              <a:buAutoNum type="arabicPeriod" startAt="3"/>
            </a:pPr>
            <a:r>
              <a:rPr lang="el-GR" altLang="el-GR" b="1" dirty="0" smtClean="0"/>
              <a:t>Θωρακικός πόνος.</a:t>
            </a:r>
            <a:r>
              <a:rPr lang="el-GR" altLang="el-GR" dirty="0" smtClean="0"/>
              <a:t> Η τραχεία, οι μεγάλοι βρόγχοι και το περίτονο πέταλο του υπεζωκότα έχουν ευαισθησία στον πόνο.  </a:t>
            </a:r>
          </a:p>
          <a:p>
            <a:pPr marL="541338" indent="0" eaLnBrk="1" hangingPunct="1">
              <a:lnSpc>
                <a:spcPct val="110000"/>
              </a:lnSpc>
              <a:buNone/>
            </a:pPr>
            <a:r>
              <a:rPr lang="el-GR" altLang="el-GR" dirty="0" smtClean="0"/>
              <a:t>Όταν ερεθίζονται πονούν.  </a:t>
            </a:r>
          </a:p>
          <a:p>
            <a:pPr marL="541338" indent="0" eaLnBrk="1" hangingPunct="1">
              <a:lnSpc>
                <a:spcPct val="110000"/>
              </a:lnSpc>
              <a:buNone/>
            </a:pPr>
            <a:r>
              <a:rPr lang="el-GR" altLang="el-GR" b="1" dirty="0" smtClean="0"/>
              <a:t>Αντίθετα οι μικροί βρόγχοι, οι πνεύμονες και το </a:t>
            </a:r>
            <a:r>
              <a:rPr lang="el-GR" altLang="el-GR" b="1" dirty="0" err="1" smtClean="0"/>
              <a:t>περισπλάχνιο</a:t>
            </a:r>
            <a:r>
              <a:rPr lang="el-GR" altLang="el-GR" b="1" dirty="0" smtClean="0"/>
              <a:t> πέταλο του υπεζωκότα δεν πονούν.</a:t>
            </a:r>
          </a:p>
          <a:p>
            <a:pPr marL="541338" indent="0" eaLnBrk="1" hangingPunct="1">
              <a:lnSpc>
                <a:spcPct val="110000"/>
              </a:lnSpc>
              <a:buNone/>
            </a:pPr>
            <a:r>
              <a:rPr lang="el-GR" altLang="el-GR" dirty="0" smtClean="0"/>
              <a:t>Πόνος μπορεί να παρατηρηθεί σε φλεγμονή του τοιχωματικού υπεζωκότα, σε πλευρίτιδα, αιφνίδια σε πνευμοθώρακα ή πνευμονική εμβολή, σε ερεθισμό του φρενικού νεύρου όπως σε περικαρδίτιδα.  </a:t>
            </a:r>
          </a:p>
          <a:p>
            <a:pPr marL="541338" indent="0" eaLnBrk="1" hangingPunct="1">
              <a:lnSpc>
                <a:spcPct val="110000"/>
              </a:lnSpc>
              <a:buNone/>
            </a:pPr>
            <a:r>
              <a:rPr lang="el-GR" altLang="el-GR" dirty="0" smtClean="0"/>
              <a:t>Ο θωρακικός πόνος χαρακτηρίζει και τις παθήσεις της ΣΣ όπως την σκολίωση, την </a:t>
            </a:r>
            <a:r>
              <a:rPr lang="el-GR" altLang="el-GR" dirty="0" err="1" smtClean="0"/>
              <a:t>σπονδυλοαρθρίτιδα</a:t>
            </a:r>
            <a:r>
              <a:rPr lang="el-GR" altLang="el-GR" dirty="0" smtClean="0"/>
              <a:t>, παθήσεις της χοληδόχου ή του στομάχου όπως την </a:t>
            </a:r>
            <a:r>
              <a:rPr lang="el-GR" altLang="el-GR" dirty="0" err="1" smtClean="0"/>
              <a:t>διαφραγματοκήλη</a:t>
            </a:r>
            <a:r>
              <a:rPr lang="el-GR" altLang="el-GR" dirty="0" smtClean="0"/>
              <a:t> </a:t>
            </a:r>
            <a:r>
              <a:rPr lang="el-GR" altLang="el-GR" dirty="0" smtClean="0"/>
              <a:t>κτλ</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4</a:t>
            </a:r>
            <a:r>
              <a:rPr lang="el-GR" sz="3000" b="0" dirty="0" smtClean="0"/>
              <a:t>/10</a:t>
            </a:r>
            <a:endParaRPr lang="el-GR" sz="3000" b="0" dirty="0"/>
          </a:p>
        </p:txBody>
      </p:sp>
    </p:spTree>
    <p:extLst>
      <p:ext uri="{BB962C8B-B14F-4D97-AF65-F5344CB8AC3E}">
        <p14:creationId xmlns:p14="http://schemas.microsoft.com/office/powerpoint/2010/main" val="4149026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457200" y="1412776"/>
            <a:ext cx="8229600" cy="4824536"/>
          </a:xfrm>
        </p:spPr>
        <p:txBody>
          <a:bodyPr/>
          <a:lstStyle/>
          <a:p>
            <a:pPr marL="457200" indent="-457200" eaLnBrk="1" hangingPunct="1">
              <a:buFont typeface="+mj-lt"/>
              <a:buAutoNum type="arabicPeriod" startAt="4"/>
            </a:pPr>
            <a:r>
              <a:rPr lang="el-GR" altLang="el-GR" b="1" dirty="0" smtClean="0"/>
              <a:t>Δύσπνοια</a:t>
            </a:r>
            <a:r>
              <a:rPr lang="el-GR" altLang="el-GR" dirty="0" smtClean="0"/>
              <a:t> Υποκειμενική αντίληψη του ασθενούς ότι υπάρχει δυσχέρεια στην αναπνοή του.  </a:t>
            </a:r>
          </a:p>
          <a:p>
            <a:pPr marL="444500" indent="0" eaLnBrk="1" hangingPunct="1">
              <a:buNone/>
            </a:pPr>
            <a:r>
              <a:rPr lang="el-GR" altLang="el-GR" dirty="0" smtClean="0"/>
              <a:t>Η δύσπνοια αποτελεί σύμπτωμα </a:t>
            </a:r>
            <a:r>
              <a:rPr lang="el-GR" altLang="el-GR" b="1" dirty="0" smtClean="0"/>
              <a:t>και του αναπνευστικού και του κυκλοφορικού και του αιμοποιητικού </a:t>
            </a:r>
            <a:r>
              <a:rPr lang="el-GR" altLang="el-GR" dirty="0" smtClean="0"/>
              <a:t>συστήματος. </a:t>
            </a:r>
          </a:p>
          <a:p>
            <a:pPr marL="444500" indent="0" eaLnBrk="1" hangingPunct="1">
              <a:buNone/>
            </a:pPr>
            <a:r>
              <a:rPr lang="el-GR" altLang="el-GR" dirty="0" smtClean="0"/>
              <a:t>Διακρίνεται </a:t>
            </a:r>
            <a:r>
              <a:rPr lang="el-GR" altLang="el-GR" b="1" dirty="0" smtClean="0"/>
              <a:t>σε χρόνια </a:t>
            </a:r>
            <a:r>
              <a:rPr lang="el-GR" altLang="el-GR" dirty="0" smtClean="0"/>
              <a:t>(εμφύσημα, χρόνια βρογχίτιδα), </a:t>
            </a:r>
            <a:r>
              <a:rPr lang="el-GR" altLang="el-GR" b="1" dirty="0" smtClean="0"/>
              <a:t>σε οξεία </a:t>
            </a:r>
            <a:r>
              <a:rPr lang="el-GR" altLang="el-GR" dirty="0" smtClean="0"/>
              <a:t>(</a:t>
            </a:r>
            <a:r>
              <a:rPr lang="el-GR" altLang="el-GR" dirty="0" err="1" smtClean="0"/>
              <a:t>πνευμοθώραξ</a:t>
            </a:r>
            <a:r>
              <a:rPr lang="el-GR" altLang="el-GR" dirty="0" smtClean="0"/>
              <a:t>) και σε </a:t>
            </a:r>
            <a:r>
              <a:rPr lang="el-GR" altLang="el-GR" b="1" dirty="0" err="1" smtClean="0"/>
              <a:t>παροξυσμική</a:t>
            </a:r>
            <a:r>
              <a:rPr lang="el-GR" altLang="el-GR" b="1" dirty="0" smtClean="0"/>
              <a:t> </a:t>
            </a:r>
            <a:r>
              <a:rPr lang="el-GR" altLang="el-GR" dirty="0" smtClean="0"/>
              <a:t>(κρίσεις βρογχικού άσθματος).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5</a:t>
            </a:r>
            <a:r>
              <a:rPr lang="el-GR" sz="3000" b="0" dirty="0" smtClean="0"/>
              <a:t>/10</a:t>
            </a:r>
            <a:endParaRPr lang="el-GR" sz="3000" b="0" dirty="0"/>
          </a:p>
        </p:txBody>
      </p:sp>
    </p:spTree>
    <p:extLst>
      <p:ext uri="{BB962C8B-B14F-4D97-AF65-F5344CB8AC3E}">
        <p14:creationId xmlns:p14="http://schemas.microsoft.com/office/powerpoint/2010/main" val="1113341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57200" y="1484784"/>
            <a:ext cx="8229600" cy="4752528"/>
          </a:xfrm>
        </p:spPr>
        <p:txBody>
          <a:bodyPr/>
          <a:lstStyle/>
          <a:p>
            <a:pPr eaLnBrk="1" hangingPunct="1"/>
            <a:r>
              <a:rPr lang="el-GR" altLang="el-GR" dirty="0" smtClean="0"/>
              <a:t>Μπορεί να εμφανισθεί μετά από εκτέλεση έργου οπότε καλείται δύσπνοια </a:t>
            </a:r>
            <a:r>
              <a:rPr lang="el-GR" altLang="el-GR" b="1" dirty="0" smtClean="0"/>
              <a:t>προσπάθειας</a:t>
            </a:r>
            <a:r>
              <a:rPr lang="el-GR" altLang="el-GR" dirty="0" smtClean="0"/>
              <a:t> ή να υπάρχει στην</a:t>
            </a:r>
            <a:r>
              <a:rPr lang="el-GR" altLang="el-GR" b="1" dirty="0" smtClean="0"/>
              <a:t> ηρεμία </a:t>
            </a:r>
            <a:r>
              <a:rPr lang="el-GR" altLang="el-GR" dirty="0" smtClean="0"/>
              <a:t>(δύσπνοια ηρεμίας). Όταν επιδεινώνεται σε </a:t>
            </a:r>
            <a:r>
              <a:rPr lang="el-GR" altLang="el-GR" dirty="0" err="1" smtClean="0"/>
              <a:t>κατεκεκλιμένη</a:t>
            </a:r>
            <a:r>
              <a:rPr lang="el-GR" altLang="el-GR" dirty="0" smtClean="0"/>
              <a:t> θέση λόγω μείωσης της ζωτικής χωρητικότητας και αναγκάζει τον άρρωστο να σηκωθεί καλείται </a:t>
            </a:r>
            <a:r>
              <a:rPr lang="el-GR" altLang="el-GR" b="1" dirty="0" err="1" smtClean="0"/>
              <a:t>ορθόπνοια</a:t>
            </a:r>
            <a:r>
              <a:rPr lang="el-GR" altLang="el-GR" b="1" dirty="0" smtClean="0"/>
              <a:t>.  </a:t>
            </a:r>
          </a:p>
          <a:p>
            <a:pPr eaLnBrk="1" hangingPunct="1"/>
            <a:r>
              <a:rPr lang="el-GR" altLang="el-GR" dirty="0" smtClean="0"/>
              <a:t>Όταν υπάρχει αύξηση των αναπνοών στο λεπτό καλείται </a:t>
            </a:r>
            <a:r>
              <a:rPr lang="el-GR" altLang="el-GR" b="1" dirty="0" smtClean="0"/>
              <a:t>ταχύπνοια</a:t>
            </a:r>
            <a:r>
              <a:rPr lang="el-GR" altLang="el-GR" dirty="0" smtClean="0"/>
              <a:t> ή </a:t>
            </a:r>
            <a:r>
              <a:rPr lang="el-GR" altLang="el-GR" b="1" dirty="0" err="1" smtClean="0"/>
              <a:t>πολύπνοια</a:t>
            </a:r>
            <a:r>
              <a:rPr lang="el-GR" altLang="el-GR" b="1" dirty="0" smtClean="0"/>
              <a:t>, </a:t>
            </a:r>
            <a:r>
              <a:rPr lang="el-GR" altLang="el-GR" dirty="0" smtClean="0"/>
              <a:t>όταν δε μεσολαβούν περίοδοι άπνοιας καλείται </a:t>
            </a:r>
            <a:r>
              <a:rPr lang="el-GR" altLang="el-GR" b="1" dirty="0" smtClean="0"/>
              <a:t>αναπνοή τύπου </a:t>
            </a:r>
            <a:r>
              <a:rPr lang="en-US" altLang="el-GR" b="1" dirty="0" err="1" smtClean="0"/>
              <a:t>Biot</a:t>
            </a:r>
            <a:r>
              <a:rPr lang="el-GR" altLang="el-GR" b="1" dirty="0" smtClean="0"/>
              <a:t> ή τύπου </a:t>
            </a:r>
            <a:r>
              <a:rPr lang="en-US" altLang="el-GR" b="1" dirty="0" err="1" smtClean="0"/>
              <a:t>Cheyne</a:t>
            </a:r>
            <a:r>
              <a:rPr lang="en-US" altLang="el-GR" b="1" dirty="0" smtClean="0"/>
              <a:t> Stokes</a:t>
            </a:r>
            <a:r>
              <a:rPr lang="el-GR" altLang="el-GR" b="1" dirty="0"/>
              <a:t>.</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6</a:t>
            </a:r>
            <a:r>
              <a:rPr lang="el-GR" sz="3000" b="0" dirty="0" smtClean="0"/>
              <a:t>/10</a:t>
            </a:r>
            <a:endParaRPr lang="el-GR" sz="3000" b="0" dirty="0"/>
          </a:p>
        </p:txBody>
      </p:sp>
    </p:spTree>
    <p:extLst>
      <p:ext uri="{BB962C8B-B14F-4D97-AF65-F5344CB8AC3E}">
        <p14:creationId xmlns:p14="http://schemas.microsoft.com/office/powerpoint/2010/main" val="2892140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57200" y="1412776"/>
            <a:ext cx="8229600" cy="4824536"/>
          </a:xfrm>
        </p:spPr>
        <p:txBody>
          <a:bodyPr/>
          <a:lstStyle/>
          <a:p>
            <a:pPr eaLnBrk="1" hangingPunct="1"/>
            <a:r>
              <a:rPr lang="el-GR" altLang="el-GR" dirty="0" smtClean="0"/>
              <a:t>Η δύσπνοια μπορεί να είναι </a:t>
            </a:r>
            <a:r>
              <a:rPr lang="el-GR" altLang="el-GR" b="1" dirty="0" smtClean="0"/>
              <a:t>εισπνευστική ή </a:t>
            </a:r>
            <a:r>
              <a:rPr lang="el-GR" altLang="el-GR" b="1" dirty="0" err="1" smtClean="0"/>
              <a:t>εκπνευστική</a:t>
            </a:r>
            <a:r>
              <a:rPr lang="el-GR" altLang="el-GR" b="1" dirty="0" smtClean="0"/>
              <a:t>.</a:t>
            </a:r>
            <a:endParaRPr lang="el-GR" altLang="el-GR" u="sng" dirty="0" smtClean="0"/>
          </a:p>
          <a:p>
            <a:pPr eaLnBrk="1" hangingPunct="1"/>
            <a:r>
              <a:rPr lang="el-GR" altLang="el-GR" dirty="0" smtClean="0"/>
              <a:t>Νευρωσικά άτομα αναφέρουν αίσθημα </a:t>
            </a:r>
            <a:r>
              <a:rPr lang="el-GR" altLang="el-GR" dirty="0" err="1" smtClean="0"/>
              <a:t>δυσπνοίας</a:t>
            </a:r>
            <a:r>
              <a:rPr lang="el-GR" altLang="el-GR" dirty="0" smtClean="0"/>
              <a:t> και μερικές φορές εκδηλώνουν </a:t>
            </a:r>
            <a:r>
              <a:rPr lang="el-GR" altLang="el-GR" dirty="0" err="1" smtClean="0"/>
              <a:t>υπέρπνοια</a:t>
            </a:r>
            <a:r>
              <a:rPr lang="el-GR" altLang="el-GR" dirty="0" smtClean="0"/>
              <a:t>, υπεραερισμό έως και ζάλη ή και </a:t>
            </a:r>
            <a:r>
              <a:rPr lang="el-GR" altLang="el-GR" dirty="0" err="1" smtClean="0"/>
              <a:t>τετανία</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7</a:t>
            </a:r>
            <a:r>
              <a:rPr lang="el-GR" sz="3000" b="0" dirty="0" smtClean="0"/>
              <a:t>/10</a:t>
            </a:r>
            <a:endParaRPr lang="el-GR" sz="3000" b="0" dirty="0"/>
          </a:p>
        </p:txBody>
      </p:sp>
    </p:spTree>
    <p:extLst>
      <p:ext uri="{BB962C8B-B14F-4D97-AF65-F5344CB8AC3E}">
        <p14:creationId xmlns:p14="http://schemas.microsoft.com/office/powerpoint/2010/main" val="48668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57200" y="1556792"/>
            <a:ext cx="8229600" cy="4680520"/>
          </a:xfrm>
        </p:spPr>
        <p:txBody>
          <a:bodyPr/>
          <a:lstStyle/>
          <a:p>
            <a:pPr marL="457200" indent="-457200" eaLnBrk="1" hangingPunct="1">
              <a:buFont typeface="+mj-lt"/>
              <a:buAutoNum type="arabicPeriod" startAt="5"/>
            </a:pPr>
            <a:r>
              <a:rPr lang="el-GR" altLang="el-GR" b="1" dirty="0" smtClean="0"/>
              <a:t>Κυάνωση</a:t>
            </a:r>
            <a:r>
              <a:rPr lang="el-GR" altLang="el-GR" dirty="0" smtClean="0"/>
              <a:t> Καλείται έτσι η κυανή χροιά του δέρματος και των βλεννογόνων και εμφανίζεται όταν στα υποκείμενα τριχοειδή το αίμα περιέχει ποσόν αναχθείσης αιμοσφαιρίνης πάνω από 5 γρ/100</a:t>
            </a:r>
            <a:r>
              <a:rPr lang="en-US" altLang="el-GR" dirty="0" smtClean="0"/>
              <a:t>ml </a:t>
            </a:r>
            <a:r>
              <a:rPr lang="el-GR" altLang="el-GR" dirty="0" smtClean="0"/>
              <a:t>τριχοειδικού αίματος.  </a:t>
            </a:r>
          </a:p>
          <a:p>
            <a:pPr marL="444500" indent="0" eaLnBrk="1" hangingPunct="1">
              <a:buNone/>
            </a:pPr>
            <a:r>
              <a:rPr lang="el-GR" altLang="el-GR" dirty="0" smtClean="0"/>
              <a:t>Φαίνεται καλύτερα στα χείλη, στα αυτιά, στην μύτη, στα άκρα των δακτύλων και στα μήλα του προσώπου. </a:t>
            </a:r>
          </a:p>
          <a:p>
            <a:pPr marL="444500" indent="0" eaLnBrk="1" hangingPunct="1">
              <a:buNone/>
            </a:pPr>
            <a:r>
              <a:rPr lang="el-GR" altLang="el-GR" dirty="0" smtClean="0"/>
              <a:t>Η κυάνωση μπορεί να παρατηρηθεί σε </a:t>
            </a:r>
            <a:r>
              <a:rPr lang="el-GR" altLang="el-GR" b="1" dirty="0" smtClean="0"/>
              <a:t>αναπνευστικά νοσήματα, σε καρδιολογικά, σε νοσήματα του αίματος </a:t>
            </a:r>
            <a:r>
              <a:rPr lang="el-GR" altLang="el-GR" dirty="0" smtClean="0"/>
              <a:t>(αναιμία ή </a:t>
            </a:r>
            <a:r>
              <a:rPr lang="el-GR" altLang="el-GR" dirty="0" err="1" smtClean="0"/>
              <a:t>πολυκυτταραιμία</a:t>
            </a:r>
            <a:r>
              <a:rPr lang="el-GR" altLang="el-GR" dirty="0" smtClean="0"/>
              <a:t> κτλ.)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8</a:t>
            </a:r>
            <a:r>
              <a:rPr lang="el-GR" sz="3000" b="0" dirty="0" smtClean="0"/>
              <a:t>/10</a:t>
            </a:r>
            <a:endParaRPr lang="el-GR" sz="3000" b="0" dirty="0"/>
          </a:p>
        </p:txBody>
      </p:sp>
    </p:spTree>
    <p:extLst>
      <p:ext uri="{BB962C8B-B14F-4D97-AF65-F5344CB8AC3E}">
        <p14:creationId xmlns:p14="http://schemas.microsoft.com/office/powerpoint/2010/main" val="3361157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467544" y="1412776"/>
            <a:ext cx="8352928" cy="5040560"/>
          </a:xfrm>
        </p:spPr>
        <p:txBody>
          <a:bodyPr>
            <a:normAutofit lnSpcReduction="10000"/>
          </a:bodyPr>
          <a:lstStyle/>
          <a:p>
            <a:pPr eaLnBrk="1" hangingPunct="1">
              <a:lnSpc>
                <a:spcPct val="110000"/>
              </a:lnSpc>
            </a:pPr>
            <a:r>
              <a:rPr lang="el-GR" altLang="el-GR" dirty="0" smtClean="0"/>
              <a:t>Έτσι η κυάνωση βασικά διακρίνεται σε </a:t>
            </a:r>
            <a:r>
              <a:rPr lang="el-GR" altLang="el-GR" b="1" dirty="0" smtClean="0"/>
              <a:t>κυκλοφορική</a:t>
            </a:r>
            <a:r>
              <a:rPr lang="el-GR" altLang="el-GR" dirty="0" smtClean="0"/>
              <a:t> (επιβράδυνση αίματος, μείξη του αρτηριακού με το φλεβικό) και </a:t>
            </a:r>
            <a:r>
              <a:rPr lang="el-GR" altLang="el-GR" b="1" dirty="0" smtClean="0"/>
              <a:t>αναπνευστική </a:t>
            </a:r>
            <a:r>
              <a:rPr lang="el-GR" altLang="el-GR" dirty="0" smtClean="0"/>
              <a:t>(ελλιπής οξυγόνωση). </a:t>
            </a:r>
          </a:p>
          <a:p>
            <a:pPr eaLnBrk="1" hangingPunct="1">
              <a:lnSpc>
                <a:spcPct val="110000"/>
              </a:lnSpc>
            </a:pPr>
            <a:r>
              <a:rPr lang="el-GR" altLang="el-GR" dirty="0" smtClean="0"/>
              <a:t>Επίσης διακρίνεται </a:t>
            </a:r>
            <a:r>
              <a:rPr lang="el-GR" altLang="el-GR" b="1" dirty="0" smtClean="0"/>
              <a:t>σε κεντρικού </a:t>
            </a:r>
            <a:r>
              <a:rPr lang="el-GR" altLang="el-GR" dirty="0" smtClean="0"/>
              <a:t>(ανεπαρκής κορεσμός του αίματος σε οξυγόνο) </a:t>
            </a:r>
            <a:r>
              <a:rPr lang="el-GR" altLang="el-GR" b="1" dirty="0" smtClean="0"/>
              <a:t>και περιφερικού τύπου </a:t>
            </a:r>
            <a:r>
              <a:rPr lang="el-GR" altLang="el-GR" dirty="0" smtClean="0"/>
              <a:t>(επιβράδυνση και στάση του αίματος στα περιφερικά τριχοειδή). </a:t>
            </a:r>
          </a:p>
          <a:p>
            <a:pPr eaLnBrk="1" hangingPunct="1">
              <a:lnSpc>
                <a:spcPct val="110000"/>
              </a:lnSpc>
            </a:pPr>
            <a:r>
              <a:rPr lang="el-GR" altLang="el-GR" dirty="0" smtClean="0"/>
              <a:t>Μπορεί να είναι </a:t>
            </a:r>
            <a:r>
              <a:rPr lang="el-GR" altLang="el-GR" b="1" dirty="0" smtClean="0"/>
              <a:t>μεικτού </a:t>
            </a:r>
            <a:r>
              <a:rPr lang="el-GR" altLang="el-GR" dirty="0" smtClean="0"/>
              <a:t>τύπου όπως στην </a:t>
            </a:r>
            <a:r>
              <a:rPr lang="el-GR" altLang="el-GR" dirty="0" err="1" smtClean="0"/>
              <a:t>χρονία</a:t>
            </a:r>
            <a:r>
              <a:rPr lang="el-GR" altLang="el-GR" dirty="0" smtClean="0"/>
              <a:t> πνευμονική καρδία.</a:t>
            </a:r>
            <a:endParaRPr lang="el-GR" altLang="el-GR" u="sng" dirty="0" smtClean="0"/>
          </a:p>
          <a:p>
            <a:pPr eaLnBrk="1" hangingPunct="1">
              <a:lnSpc>
                <a:spcPct val="110000"/>
              </a:lnSpc>
            </a:pPr>
            <a:r>
              <a:rPr lang="el-GR" altLang="el-GR" b="1" dirty="0" smtClean="0"/>
              <a:t>Η κεντρική </a:t>
            </a:r>
            <a:r>
              <a:rPr lang="el-GR" altLang="el-GR" dirty="0" smtClean="0"/>
              <a:t>παρατηρείται από παθήσεις του καρδιαγγειακού με </a:t>
            </a:r>
            <a:r>
              <a:rPr lang="el-GR" altLang="el-GR" dirty="0" err="1" smtClean="0"/>
              <a:t>φλεβοαρτηριακή</a:t>
            </a:r>
            <a:r>
              <a:rPr lang="el-GR" altLang="el-GR" dirty="0" smtClean="0"/>
              <a:t> διαφυγή (συγγενείς καρδιοπάθειες) και από πνευμονικές παθήσεις όπου σε περιοχή του </a:t>
            </a:r>
            <a:r>
              <a:rPr lang="el-GR" altLang="el-GR" dirty="0" err="1" smtClean="0"/>
              <a:t>πνεύμονος</a:t>
            </a:r>
            <a:r>
              <a:rPr lang="el-GR" altLang="el-GR" dirty="0" smtClean="0"/>
              <a:t> υπάρχει καλή αιμάτωση αλλά όχι και καλός αερισμός (πνευμονία, βρογχοπνευμονία.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9</a:t>
            </a:r>
            <a:r>
              <a:rPr lang="el-GR" sz="3000" b="0" dirty="0" smtClean="0"/>
              <a:t>/10</a:t>
            </a:r>
            <a:endParaRPr lang="el-GR" sz="3000" b="0" dirty="0"/>
          </a:p>
        </p:txBody>
      </p:sp>
    </p:spTree>
    <p:extLst>
      <p:ext uri="{BB962C8B-B14F-4D97-AF65-F5344CB8AC3E}">
        <p14:creationId xmlns:p14="http://schemas.microsoft.com/office/powerpoint/2010/main" val="3613012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457200" y="1484784"/>
            <a:ext cx="8229600" cy="4752528"/>
          </a:xfrm>
        </p:spPr>
        <p:txBody>
          <a:bodyPr/>
          <a:lstStyle/>
          <a:p>
            <a:pPr eaLnBrk="1" hangingPunct="1"/>
            <a:r>
              <a:rPr lang="el-GR" altLang="el-GR" b="1" dirty="0" smtClean="0"/>
              <a:t>Περιφερική κυάνωση </a:t>
            </a:r>
            <a:r>
              <a:rPr lang="el-GR" altLang="el-GR" dirty="0" smtClean="0"/>
              <a:t>παρατηρείται στο φαινόμενο </a:t>
            </a:r>
            <a:r>
              <a:rPr lang="en-US" altLang="el-GR" dirty="0" smtClean="0"/>
              <a:t>Raynaud</a:t>
            </a:r>
            <a:r>
              <a:rPr lang="el-GR" altLang="el-GR" dirty="0" smtClean="0"/>
              <a:t>, σε απόφραξη φλέβας, σε καταπληξία, και σε δεξιά καρδιακή ανεπάρκεια. </a:t>
            </a:r>
            <a:endParaRPr lang="el-GR" altLang="el-GR" b="1" dirty="0" smtClean="0"/>
          </a:p>
          <a:p>
            <a:pPr marL="457200" indent="-457200" eaLnBrk="1" hangingPunct="1">
              <a:buFont typeface="+mj-lt"/>
              <a:buAutoNum type="arabicPeriod" startAt="6"/>
            </a:pPr>
            <a:r>
              <a:rPr lang="el-GR" altLang="el-GR" b="1" dirty="0" err="1" smtClean="0"/>
              <a:t>Πληκτροδακτυλία</a:t>
            </a:r>
            <a:r>
              <a:rPr lang="el-GR" altLang="el-GR" b="1" dirty="0" smtClean="0"/>
              <a:t>.</a:t>
            </a:r>
            <a:r>
              <a:rPr lang="el-GR" altLang="el-GR" dirty="0" smtClean="0"/>
              <a:t> Είναι η διαμόρφωση των δακτύλων (χεριών και ποδιών) δίκην τυμπάνου.  Ανήκει στο φαινόμενο της υπερτροφικής πνευμονικής </a:t>
            </a:r>
            <a:r>
              <a:rPr lang="el-GR" altLang="el-GR" dirty="0" err="1" smtClean="0"/>
              <a:t>οστεοαρθροπάθειας</a:t>
            </a:r>
            <a:r>
              <a:rPr lang="el-GR" altLang="el-GR" dirty="0" smtClean="0"/>
              <a:t>.</a:t>
            </a:r>
          </a:p>
          <a:p>
            <a:pPr marL="444500" indent="0" eaLnBrk="1" hangingPunct="1">
              <a:buNone/>
            </a:pPr>
            <a:r>
              <a:rPr lang="el-GR" altLang="el-GR" dirty="0" smtClean="0"/>
              <a:t>Ανευρίσκεται σε παθήσεις όπως </a:t>
            </a:r>
            <a:r>
              <a:rPr lang="en-US" altLang="el-GR" dirty="0" smtClean="0"/>
              <a:t>Ca </a:t>
            </a:r>
            <a:r>
              <a:rPr lang="el-GR" altLang="el-GR" dirty="0" err="1" smtClean="0"/>
              <a:t>πνεύμονος</a:t>
            </a:r>
            <a:r>
              <a:rPr lang="el-GR" altLang="el-GR" dirty="0" smtClean="0"/>
              <a:t>, σε ιδιοπαθείς συγγενείς καρδιοπάθειες, σε πνευμονική </a:t>
            </a:r>
            <a:r>
              <a:rPr lang="el-GR" altLang="el-GR" dirty="0" err="1" smtClean="0"/>
              <a:t>ίνωση</a:t>
            </a:r>
            <a:r>
              <a:rPr lang="el-GR" altLang="el-GR" dirty="0" smtClean="0"/>
              <a:t> κ.α.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smtClean="0"/>
              <a:t>10/10</a:t>
            </a:r>
            <a:endParaRPr lang="el-GR" sz="3000" b="0" dirty="0"/>
          </a:p>
        </p:txBody>
      </p:sp>
    </p:spTree>
    <p:extLst>
      <p:ext uri="{BB962C8B-B14F-4D97-AF65-F5344CB8AC3E}">
        <p14:creationId xmlns:p14="http://schemas.microsoft.com/office/powerpoint/2010/main" val="1937991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Τρόποι διερεύνησης των πνευμονικών </a:t>
            </a:r>
            <a:r>
              <a:rPr lang="el-GR" dirty="0" smtClean="0"/>
              <a:t>νοσημάτων</a:t>
            </a:r>
            <a:endParaRPr lang="el-GR" dirty="0"/>
          </a:p>
        </p:txBody>
      </p:sp>
      <p:sp>
        <p:nvSpPr>
          <p:cNvPr id="20482" name="Rectangle 3"/>
          <p:cNvSpPr>
            <a:spLocks noGrp="1" noChangeArrowheads="1"/>
          </p:cNvSpPr>
          <p:nvPr>
            <p:ph idx="1"/>
          </p:nvPr>
        </p:nvSpPr>
        <p:spPr>
          <a:xfrm>
            <a:off x="457200" y="1268760"/>
            <a:ext cx="8363272" cy="5400600"/>
          </a:xfrm>
        </p:spPr>
        <p:txBody>
          <a:bodyPr>
            <a:normAutofit fontScale="92500" lnSpcReduction="20000"/>
          </a:bodyPr>
          <a:lstStyle/>
          <a:p>
            <a:pPr marL="0" indent="0" eaLnBrk="1" hangingPunct="1">
              <a:lnSpc>
                <a:spcPct val="90000"/>
              </a:lnSpc>
              <a:buNone/>
            </a:pPr>
            <a:r>
              <a:rPr lang="el-GR" altLang="el-GR" sz="2400" b="1" dirty="0" smtClean="0"/>
              <a:t>(Εκτός από το ιστορικό και την φυσική εξέταση)</a:t>
            </a:r>
          </a:p>
          <a:p>
            <a:pPr marL="457200" indent="-457200" eaLnBrk="1" hangingPunct="1">
              <a:lnSpc>
                <a:spcPct val="110000"/>
              </a:lnSpc>
              <a:buFont typeface="+mj-lt"/>
              <a:buAutoNum type="arabicPeriod"/>
            </a:pPr>
            <a:r>
              <a:rPr lang="el-GR" altLang="el-GR" sz="2400" b="1" dirty="0" smtClean="0"/>
              <a:t>Η </a:t>
            </a:r>
            <a:r>
              <a:rPr lang="el-GR" altLang="el-GR" sz="2400" b="1" dirty="0" err="1" smtClean="0"/>
              <a:t>σπιρομετρία</a:t>
            </a:r>
            <a:r>
              <a:rPr lang="el-GR" altLang="el-GR" sz="2400" dirty="0" smtClean="0"/>
              <a:t> είναι μέθοδος διερεύνησης των πνευμονικών διαταραχών μέσω </a:t>
            </a:r>
            <a:r>
              <a:rPr lang="el-GR" altLang="el-GR" sz="2400" dirty="0" err="1" smtClean="0"/>
              <a:t>σπιρομέτρου</a:t>
            </a:r>
            <a:r>
              <a:rPr lang="el-GR" altLang="el-GR" sz="2400" dirty="0" smtClean="0"/>
              <a:t> που καταγράφει την ταχύτητα εκπνοής και του συνολικού </a:t>
            </a:r>
            <a:r>
              <a:rPr lang="el-GR" altLang="el-GR" sz="2400" dirty="0" err="1" smtClean="0"/>
              <a:t>εκπνεομένου</a:t>
            </a:r>
            <a:r>
              <a:rPr lang="el-GR" altLang="el-GR" sz="2400" dirty="0" smtClean="0"/>
              <a:t> όγκου αέρα.</a:t>
            </a:r>
            <a:endParaRPr lang="el-GR" altLang="el-GR" sz="2400" b="1" dirty="0" smtClean="0"/>
          </a:p>
          <a:p>
            <a:pPr marL="457200" indent="-457200" eaLnBrk="1" hangingPunct="1">
              <a:lnSpc>
                <a:spcPct val="110000"/>
              </a:lnSpc>
              <a:buFont typeface="+mj-lt"/>
              <a:buAutoNum type="arabicPeriod"/>
            </a:pPr>
            <a:r>
              <a:rPr lang="el-GR" altLang="el-GR" sz="2400" b="1" dirty="0" smtClean="0"/>
              <a:t>Ο ακτινολογικός έλεγχος </a:t>
            </a:r>
            <a:r>
              <a:rPr lang="el-GR" altLang="el-GR" sz="2400" dirty="0" smtClean="0"/>
              <a:t>(απλή ακτινογραφία θώρακος συμπληρωμένη από την πλαγία, αλλά και η αξονική και μαγνητική τομογραφία, ακτινοσκόπηση, </a:t>
            </a:r>
            <a:r>
              <a:rPr lang="el-GR" altLang="el-GR" sz="2400" dirty="0" err="1" smtClean="0"/>
              <a:t>βρογχογραφία</a:t>
            </a:r>
            <a:r>
              <a:rPr lang="el-GR" altLang="el-GR" sz="2400" dirty="0" smtClean="0"/>
              <a:t> και αγγειογραφία πνευμόνων).</a:t>
            </a:r>
            <a:endParaRPr lang="el-GR" altLang="el-GR" sz="2400" b="1" dirty="0" smtClean="0"/>
          </a:p>
          <a:p>
            <a:pPr marL="457200" indent="-457200" eaLnBrk="1" hangingPunct="1">
              <a:lnSpc>
                <a:spcPct val="110000"/>
              </a:lnSpc>
              <a:buFont typeface="+mj-lt"/>
              <a:buAutoNum type="arabicPeriod"/>
            </a:pPr>
            <a:r>
              <a:rPr lang="el-GR" altLang="el-GR" sz="2400" b="1" dirty="0" smtClean="0"/>
              <a:t>Εξέταση των βρογχικών εκκριμάτων</a:t>
            </a:r>
            <a:r>
              <a:rPr lang="el-GR" altLang="el-GR" sz="2400" dirty="0" smtClean="0"/>
              <a:t> από βαθιά απόχρεμψη.</a:t>
            </a:r>
            <a:endParaRPr lang="el-GR" altLang="el-GR" sz="2400" b="1" dirty="0" smtClean="0"/>
          </a:p>
          <a:p>
            <a:pPr marL="457200" indent="-457200" eaLnBrk="1" hangingPunct="1">
              <a:lnSpc>
                <a:spcPct val="110000"/>
              </a:lnSpc>
              <a:buFont typeface="+mj-lt"/>
              <a:buAutoNum type="arabicPeriod"/>
            </a:pPr>
            <a:r>
              <a:rPr lang="el-GR" altLang="el-GR" sz="2400" b="1" dirty="0" smtClean="0"/>
              <a:t>Λαρυγγοσκόπηση.</a:t>
            </a:r>
          </a:p>
          <a:p>
            <a:pPr marL="457200" indent="-457200" eaLnBrk="1" hangingPunct="1">
              <a:lnSpc>
                <a:spcPct val="110000"/>
              </a:lnSpc>
              <a:buFont typeface="+mj-lt"/>
              <a:buAutoNum type="arabicPeriod"/>
            </a:pPr>
            <a:r>
              <a:rPr lang="el-GR" altLang="el-GR" sz="2400" b="1" dirty="0" smtClean="0"/>
              <a:t>Βρογχοσκόπηση</a:t>
            </a:r>
            <a:r>
              <a:rPr lang="el-GR" altLang="el-GR" sz="2400" dirty="0" smtClean="0"/>
              <a:t> (σήμερα υπάρχουν τα εύκαμπτα βρογχοσκόπια).</a:t>
            </a:r>
            <a:endParaRPr lang="el-GR" altLang="el-GR" sz="2400" b="1" dirty="0" smtClean="0"/>
          </a:p>
          <a:p>
            <a:pPr marL="457200" indent="-457200" eaLnBrk="1" hangingPunct="1">
              <a:lnSpc>
                <a:spcPct val="110000"/>
              </a:lnSpc>
              <a:buFont typeface="+mj-lt"/>
              <a:buAutoNum type="arabicPeriod"/>
            </a:pPr>
            <a:r>
              <a:rPr lang="el-GR" altLang="el-GR" sz="2400" b="1" dirty="0" err="1" smtClean="0"/>
              <a:t>Ραδιοισοτοπικές</a:t>
            </a:r>
            <a:r>
              <a:rPr lang="el-GR" altLang="el-GR" sz="2400" b="1" dirty="0" smtClean="0"/>
              <a:t> μέθοδοι.</a:t>
            </a:r>
          </a:p>
          <a:p>
            <a:pPr marL="457200" indent="-457200" eaLnBrk="1" hangingPunct="1">
              <a:lnSpc>
                <a:spcPct val="110000"/>
              </a:lnSpc>
              <a:buFont typeface="+mj-lt"/>
              <a:buAutoNum type="arabicPeriod"/>
            </a:pPr>
            <a:r>
              <a:rPr lang="el-GR" altLang="el-GR" sz="2400" b="1" dirty="0" err="1" smtClean="0"/>
              <a:t>Δερμοαντιδράσεις</a:t>
            </a:r>
            <a:r>
              <a:rPr lang="el-GR" altLang="el-GR" sz="2400" dirty="0" smtClean="0"/>
              <a:t> όπως </a:t>
            </a:r>
            <a:r>
              <a:rPr lang="en-US" altLang="el-GR" sz="2400" dirty="0" err="1" smtClean="0"/>
              <a:t>Mantoux</a:t>
            </a:r>
            <a:r>
              <a:rPr lang="en-US" altLang="el-GR" sz="2400" dirty="0" smtClean="0"/>
              <a:t> </a:t>
            </a:r>
            <a:r>
              <a:rPr lang="el-GR" altLang="el-GR" sz="2400" dirty="0" smtClean="0"/>
              <a:t>κτλ.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708373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Αναπνευστικό σύστημα</a:t>
            </a:r>
            <a:endParaRPr lang="el-GR" dirty="0"/>
          </a:p>
        </p:txBody>
      </p:sp>
      <p:pic>
        <p:nvPicPr>
          <p:cNvPr id="39938" name="Picture 2" descr="File:Human respiratory system-NI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02" y="1124744"/>
            <a:ext cx="8116597" cy="5400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943708" y="6525344"/>
            <a:ext cx="525658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Human respiratory </a:t>
            </a:r>
            <a:r>
              <a:rPr lang="en-US" sz="1200" dirty="0" smtClean="0">
                <a:latin typeface="+mn-lt"/>
                <a:hlinkClick r:id="rId3"/>
              </a:rPr>
              <a:t>system-NIH</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7mike5000"/>
              </a:rPr>
              <a:t>7mike5000</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84394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sz="4000" dirty="0" err="1" smtClean="0"/>
              <a:t>Χρονία</a:t>
            </a:r>
            <a:r>
              <a:rPr lang="el-GR" sz="4000" dirty="0" smtClean="0"/>
              <a:t> αναπνευστική πνευμονοπάθεια (ΧΑΠ)</a:t>
            </a:r>
            <a:r>
              <a:rPr lang="el-GR" dirty="0" smtClean="0"/>
              <a:t/>
            </a:r>
            <a:br>
              <a:rPr lang="el-GR" dirty="0" smtClean="0"/>
            </a:br>
            <a:r>
              <a:rPr lang="el-GR" sz="3300" b="0" dirty="0" smtClean="0"/>
              <a:t>(χρόνια βρογχίτιδα - πνευμονικό εμφύσημα)</a:t>
            </a:r>
            <a:endParaRPr lang="el-GR" sz="3300" b="0" dirty="0"/>
          </a:p>
        </p:txBody>
      </p:sp>
      <p:sp>
        <p:nvSpPr>
          <p:cNvPr id="21506" name="Rectangle 3"/>
          <p:cNvSpPr>
            <a:spLocks noGrp="1" noChangeArrowheads="1"/>
          </p:cNvSpPr>
          <p:nvPr>
            <p:ph idx="1"/>
          </p:nvPr>
        </p:nvSpPr>
        <p:spPr>
          <a:xfrm>
            <a:off x="457200" y="1340768"/>
            <a:ext cx="8229600" cy="4896544"/>
          </a:xfrm>
        </p:spPr>
        <p:txBody>
          <a:bodyPr>
            <a:normAutofit/>
          </a:bodyPr>
          <a:lstStyle/>
          <a:p>
            <a:pPr eaLnBrk="1" hangingPunct="1"/>
            <a:r>
              <a:rPr lang="el-GR" altLang="el-GR" dirty="0" smtClean="0"/>
              <a:t>Το κοινό γνώρισμα στην ΧΑΠ είναι </a:t>
            </a:r>
            <a:r>
              <a:rPr lang="el-GR" altLang="el-GR" b="1" dirty="0" smtClean="0"/>
              <a:t>η παρεμβολή αντιστάσεων στην ροή του αέρα που δημιουργεί την έννοια της αποφράξεως, </a:t>
            </a:r>
            <a:r>
              <a:rPr lang="el-GR" altLang="el-GR" dirty="0" smtClean="0"/>
              <a:t>που καταγράφεται </a:t>
            </a:r>
            <a:r>
              <a:rPr lang="el-GR" altLang="el-GR" dirty="0" err="1" smtClean="0"/>
              <a:t>σπιρομετρικά</a:t>
            </a:r>
            <a:r>
              <a:rPr lang="el-GR" altLang="el-GR" dirty="0" smtClean="0"/>
              <a:t> και δίδει την εικόνα συνδρόμου αποφρακτικού τύπου.  </a:t>
            </a:r>
          </a:p>
          <a:p>
            <a:pPr eaLnBrk="1" hangingPunct="1"/>
            <a:r>
              <a:rPr lang="el-GR" altLang="el-GR" dirty="0" smtClean="0"/>
              <a:t>Η απόφραξη αφορά </a:t>
            </a:r>
            <a:r>
              <a:rPr lang="el-GR" altLang="el-GR" b="1" dirty="0" smtClean="0"/>
              <a:t>την εκπνοή.  </a:t>
            </a:r>
          </a:p>
          <a:p>
            <a:pPr eaLnBrk="1" hangingPunct="1"/>
            <a:r>
              <a:rPr lang="el-GR" altLang="el-GR" dirty="0" smtClean="0"/>
              <a:t>Εμποδίζεται δηλαδή η ροή της εκπνοής και η </a:t>
            </a:r>
            <a:r>
              <a:rPr lang="el-GR" altLang="el-GR" b="1" dirty="0" smtClean="0"/>
              <a:t>σχέση </a:t>
            </a:r>
            <a:r>
              <a:rPr lang="en-US" altLang="el-GR" b="1" dirty="0" smtClean="0"/>
              <a:t>FEV</a:t>
            </a:r>
            <a:r>
              <a:rPr lang="el-GR" altLang="el-GR" b="1" dirty="0" smtClean="0"/>
              <a:t>1/</a:t>
            </a:r>
            <a:r>
              <a:rPr lang="en-US" altLang="el-GR" b="1" dirty="0" smtClean="0"/>
              <a:t>FVC</a:t>
            </a:r>
            <a:r>
              <a:rPr lang="el-GR" altLang="el-GR" b="1" dirty="0" smtClean="0"/>
              <a:t> είναι μειωμένη </a:t>
            </a:r>
            <a:r>
              <a:rPr lang="el-GR" altLang="el-GR" dirty="0" smtClean="0"/>
              <a:t>γιατί δεν εκπνέεται μεγάλο ποσοστό ζωτικής χωρητικότητας στο 1’. </a:t>
            </a:r>
            <a:endParaRPr lang="en-US" altLang="el-GR" dirty="0" smtClean="0"/>
          </a:p>
          <a:p>
            <a:pPr eaLnBrk="1" hangingPunct="1"/>
            <a:r>
              <a:rPr lang="el-GR" altLang="el-GR" dirty="0" smtClean="0"/>
              <a:t>Αυξάνεται δε ο υπολειπόμενος όγκος αέρα και το αναπνευστικό έργο λόγω αυξήσεως των </a:t>
            </a:r>
            <a:r>
              <a:rPr lang="el-GR" altLang="el-GR" dirty="0" err="1" smtClean="0"/>
              <a:t>ενδοπνευμονικών</a:t>
            </a:r>
            <a:r>
              <a:rPr lang="el-GR" altLang="el-GR" dirty="0" smtClean="0"/>
              <a:t> αντιστάσεων.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188397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ΧΑΠ </a:t>
            </a:r>
            <a:r>
              <a:rPr lang="el-GR" sz="3000" b="0" dirty="0" smtClean="0"/>
              <a:t>1/2</a:t>
            </a:r>
            <a:endParaRPr lang="el-GR" sz="3000" b="0" dirty="0"/>
          </a:p>
        </p:txBody>
      </p:sp>
      <p:sp>
        <p:nvSpPr>
          <p:cNvPr id="22530" name="Rectangle 3"/>
          <p:cNvSpPr>
            <a:spLocks noGrp="1" noChangeArrowheads="1"/>
          </p:cNvSpPr>
          <p:nvPr>
            <p:ph idx="1"/>
          </p:nvPr>
        </p:nvSpPr>
        <p:spPr/>
        <p:txBody>
          <a:bodyPr/>
          <a:lstStyle/>
          <a:p>
            <a:pPr eaLnBrk="1" hangingPunct="1"/>
            <a:r>
              <a:rPr lang="el-GR" altLang="el-GR" dirty="0" smtClean="0"/>
              <a:t>Τα νοσήματα </a:t>
            </a:r>
            <a:r>
              <a:rPr lang="el-GR" altLang="el-GR" b="1" dirty="0" smtClean="0"/>
              <a:t>της ΧΑΠ (</a:t>
            </a:r>
            <a:r>
              <a:rPr lang="el-GR" altLang="el-GR" b="1" dirty="0" err="1" smtClean="0"/>
              <a:t>χρονία</a:t>
            </a:r>
            <a:r>
              <a:rPr lang="el-GR" altLang="el-GR" b="1" dirty="0" smtClean="0"/>
              <a:t> βρογχίτιδα και πνευμονικό εμφύσημα) </a:t>
            </a:r>
            <a:r>
              <a:rPr lang="el-GR" altLang="el-GR" dirty="0" smtClean="0"/>
              <a:t>εξετάζονται μαζί, αφ’ ενός διότι συχνά συνυπάρχουν, αφ’ ετέρου διότι μερικές φορές η διάκριση μεταξύ τους γίνεται δύσκολη.</a:t>
            </a:r>
          </a:p>
          <a:p>
            <a:pPr eaLnBrk="1" hangingPunct="1"/>
            <a:r>
              <a:rPr lang="el-GR" altLang="el-GR" dirty="0" smtClean="0"/>
              <a:t>Για να αυξηθούν οι </a:t>
            </a:r>
            <a:r>
              <a:rPr lang="el-GR" altLang="el-GR" dirty="0" err="1" smtClean="0"/>
              <a:t>ενδοπνευμονικές</a:t>
            </a:r>
            <a:r>
              <a:rPr lang="el-GR" altLang="el-GR" dirty="0" smtClean="0"/>
              <a:t> αντιστάσεις στην ΧΑΠ, θα πρέπει σε μερικά σημεία του τραχειοβρογχικού δένδρου, η στένωση να αφορά στο 50-60% των αεροφόρων οδών, οπότε θα διαταραχθεί και η σχέση </a:t>
            </a:r>
            <a:r>
              <a:rPr lang="en-US" altLang="el-GR" dirty="0" smtClean="0"/>
              <a:t>FEV</a:t>
            </a:r>
            <a:r>
              <a:rPr lang="el-GR" altLang="el-GR" dirty="0" smtClean="0"/>
              <a:t>1/</a:t>
            </a:r>
            <a:r>
              <a:rPr lang="en-US" altLang="el-GR" dirty="0" smtClean="0"/>
              <a:t>FVC</a:t>
            </a:r>
            <a:r>
              <a:rPr lang="el-GR" altLang="el-GR"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478582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ΧΑΠ </a:t>
            </a:r>
            <a:r>
              <a:rPr lang="el-GR" sz="3000" b="0" dirty="0" smtClean="0"/>
              <a:t>2/2</a:t>
            </a:r>
            <a:endParaRPr lang="el-GR" dirty="0"/>
          </a:p>
        </p:txBody>
      </p:sp>
      <p:sp>
        <p:nvSpPr>
          <p:cNvPr id="23554" name="Rectangle 3"/>
          <p:cNvSpPr>
            <a:spLocks noGrp="1" noChangeArrowheads="1"/>
          </p:cNvSpPr>
          <p:nvPr>
            <p:ph idx="1"/>
          </p:nvPr>
        </p:nvSpPr>
        <p:spPr/>
        <p:txBody>
          <a:bodyPr/>
          <a:lstStyle/>
          <a:p>
            <a:pPr eaLnBrk="1" hangingPunct="1"/>
            <a:r>
              <a:rPr lang="el-GR" altLang="el-GR" dirty="0" smtClean="0"/>
              <a:t>Έχει δε δειχθεί ότι στην ΧΑΠ, υπάρχει μείωση του κορεσμού της αιμοσφαιρίνης και της μερικής τάσης του Ο</a:t>
            </a:r>
            <a:r>
              <a:rPr lang="el-GR" altLang="el-GR" baseline="-25000" dirty="0" smtClean="0"/>
              <a:t>2</a:t>
            </a:r>
            <a:r>
              <a:rPr lang="el-GR" altLang="el-GR" dirty="0" smtClean="0"/>
              <a:t> στο αρτηριακό αίμα, με σημαντικότερες στιγμές πτώσης του κορεσμού, περιόδους του ύπνου </a:t>
            </a:r>
            <a:r>
              <a:rPr lang="en-US" altLang="el-GR" dirty="0" smtClean="0"/>
              <a:t>REM</a:t>
            </a:r>
            <a:r>
              <a:rPr lang="el-GR" altLang="el-GR" dirty="0" smtClean="0"/>
              <a:t>.  </a:t>
            </a:r>
            <a:endParaRPr lang="en-US" altLang="el-GR" dirty="0" smtClean="0"/>
          </a:p>
          <a:p>
            <a:pPr eaLnBrk="1" hangingPunct="1"/>
            <a:r>
              <a:rPr lang="el-GR" altLang="el-GR" dirty="0" smtClean="0"/>
              <a:t>Εκεί παρατηρούνται</a:t>
            </a:r>
            <a:r>
              <a:rPr lang="el-GR" altLang="el-GR" b="1" dirty="0" smtClean="0"/>
              <a:t> </a:t>
            </a:r>
            <a:r>
              <a:rPr lang="el-GR" altLang="el-GR" b="1" dirty="0" err="1" smtClean="0"/>
              <a:t>άπνοιες</a:t>
            </a:r>
            <a:r>
              <a:rPr lang="el-GR" altLang="el-GR" b="1" dirty="0" smtClean="0"/>
              <a:t> </a:t>
            </a:r>
            <a:r>
              <a:rPr lang="el-GR" altLang="el-GR" dirty="0" smtClean="0"/>
              <a:t>που στην ΧΑΠ ελαττώνουν περισσότερο τον αερισμό λόγω των </a:t>
            </a:r>
            <a:r>
              <a:rPr lang="el-GR" altLang="el-GR" dirty="0" err="1" smtClean="0"/>
              <a:t>υποξαιμιών</a:t>
            </a:r>
            <a:r>
              <a:rPr lang="el-GR" altLang="el-GR" dirty="0" smtClean="0"/>
              <a:t> που προκαλούν.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4011571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t>Χρονία</a:t>
            </a:r>
            <a:r>
              <a:rPr lang="el-GR" dirty="0"/>
              <a:t> </a:t>
            </a:r>
            <a:r>
              <a:rPr lang="el-GR" dirty="0" smtClean="0"/>
              <a:t>βρογχίτιδα </a:t>
            </a:r>
            <a:r>
              <a:rPr lang="el-GR" sz="3000" b="0" dirty="0" smtClean="0"/>
              <a:t>1/3</a:t>
            </a:r>
            <a:endParaRPr lang="el-GR" sz="3000" b="0" dirty="0"/>
          </a:p>
        </p:txBody>
      </p:sp>
      <p:sp>
        <p:nvSpPr>
          <p:cNvPr id="24578" name="Rectangle 3"/>
          <p:cNvSpPr>
            <a:spLocks noGrp="1" noChangeArrowheads="1"/>
          </p:cNvSpPr>
          <p:nvPr>
            <p:ph idx="1"/>
          </p:nvPr>
        </p:nvSpPr>
        <p:spPr/>
        <p:txBody>
          <a:bodyPr>
            <a:normAutofit/>
          </a:bodyPr>
          <a:lstStyle/>
          <a:p>
            <a:pPr eaLnBrk="1" hangingPunct="1"/>
            <a:r>
              <a:rPr lang="el-GR" altLang="el-GR" dirty="0" smtClean="0"/>
              <a:t>Προκαλεί απόφραξη λόγω βλέννας στους βρόγχους, συνυπάρχει δε </a:t>
            </a:r>
            <a:r>
              <a:rPr lang="el-GR" altLang="el-GR" dirty="0" err="1" smtClean="0"/>
              <a:t>υποβλενογόνιο</a:t>
            </a:r>
            <a:r>
              <a:rPr lang="el-GR" altLang="el-GR" dirty="0" smtClean="0"/>
              <a:t> οίδημα, </a:t>
            </a:r>
            <a:r>
              <a:rPr lang="el-GR" altLang="el-GR" dirty="0" err="1" smtClean="0"/>
              <a:t>περιβρογχική</a:t>
            </a:r>
            <a:r>
              <a:rPr lang="el-GR" altLang="el-GR" dirty="0" smtClean="0"/>
              <a:t> </a:t>
            </a:r>
            <a:r>
              <a:rPr lang="el-GR" altLang="el-GR" dirty="0" err="1" smtClean="0"/>
              <a:t>ίνωση</a:t>
            </a:r>
            <a:r>
              <a:rPr lang="el-GR" altLang="el-GR" dirty="0" smtClean="0"/>
              <a:t>, και πάχυνση του τοιχώματος των βρόγχων από </a:t>
            </a:r>
            <a:r>
              <a:rPr lang="el-GR" altLang="el-GR" b="1" dirty="0" smtClean="0"/>
              <a:t>υπερτροφία των </a:t>
            </a:r>
            <a:r>
              <a:rPr lang="el-GR" altLang="el-GR" b="1" dirty="0" err="1" smtClean="0"/>
              <a:t>βλενογονίων</a:t>
            </a:r>
            <a:r>
              <a:rPr lang="el-GR" altLang="el-GR" b="1" dirty="0" smtClean="0"/>
              <a:t> αδένων.</a:t>
            </a:r>
          </a:p>
          <a:p>
            <a:pPr eaLnBrk="1" hangingPunct="1"/>
            <a:r>
              <a:rPr lang="el-GR" altLang="el-GR" dirty="0" smtClean="0"/>
              <a:t>Το τελευταίο είναι και το χαρακτηριστικό της πάθησης και οδηγεί στην </a:t>
            </a:r>
            <a:r>
              <a:rPr lang="el-GR" altLang="el-GR" b="1" dirty="0" smtClean="0"/>
              <a:t>αυξημένη παραγωγή βλέννας.</a:t>
            </a:r>
          </a:p>
          <a:p>
            <a:pPr eaLnBrk="1" hangingPunct="1"/>
            <a:r>
              <a:rPr lang="el-GR" altLang="el-GR" dirty="0" smtClean="0"/>
              <a:t>Βασικές εκδηλώσεις είναι ο βήχας και η απόχρεμψη, αλλά για να μπει η σφραγίδα της </a:t>
            </a:r>
            <a:r>
              <a:rPr lang="el-GR" altLang="el-GR" dirty="0" err="1" smtClean="0"/>
              <a:t>χρονίας</a:t>
            </a:r>
            <a:r>
              <a:rPr lang="el-GR" altLang="el-GR" dirty="0" smtClean="0"/>
              <a:t> βρογχίτιδας </a:t>
            </a:r>
            <a:r>
              <a:rPr lang="el-GR" altLang="el-GR" b="1" dirty="0" smtClean="0"/>
              <a:t>τα συμπτώματα πρέπει να διαρκούν τουλάχιστον για 3 μήνες για 2 συνεχή χρόνια ή και περισσότερο. Ο ορισμός είναι κλινικός.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405973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Χρονία</a:t>
            </a:r>
            <a:r>
              <a:rPr lang="el-GR" dirty="0"/>
              <a:t> βρογχίτιδα </a:t>
            </a:r>
            <a:r>
              <a:rPr lang="el-GR" sz="3000" b="0" dirty="0" smtClean="0"/>
              <a:t>2/3</a:t>
            </a:r>
            <a:endParaRPr lang="el-GR" dirty="0"/>
          </a:p>
        </p:txBody>
      </p:sp>
      <p:sp>
        <p:nvSpPr>
          <p:cNvPr id="25602" name="Rectangle 3"/>
          <p:cNvSpPr>
            <a:spLocks noGrp="1" noChangeArrowheads="1"/>
          </p:cNvSpPr>
          <p:nvPr>
            <p:ph idx="1"/>
          </p:nvPr>
        </p:nvSpPr>
        <p:spPr/>
        <p:txBody>
          <a:bodyPr/>
          <a:lstStyle/>
          <a:p>
            <a:pPr eaLnBrk="1" hangingPunct="1"/>
            <a:r>
              <a:rPr lang="el-GR" altLang="el-GR" b="1" dirty="0" smtClean="0"/>
              <a:t>Συνυπάρχουσες λοιμώξεις </a:t>
            </a:r>
            <a:r>
              <a:rPr lang="el-GR" altLang="el-GR" dirty="0" smtClean="0"/>
              <a:t>επιτείνουν τα συμπτώματα και τις βλάβες της </a:t>
            </a:r>
            <a:r>
              <a:rPr lang="el-GR" altLang="el-GR" dirty="0" err="1" smtClean="0"/>
              <a:t>χρονίας</a:t>
            </a:r>
            <a:r>
              <a:rPr lang="el-GR" altLang="el-GR" dirty="0" smtClean="0"/>
              <a:t> βρογχίτιδας.  </a:t>
            </a:r>
            <a:endParaRPr lang="en-US" altLang="el-GR" dirty="0" smtClean="0"/>
          </a:p>
          <a:p>
            <a:pPr eaLnBrk="1" hangingPunct="1"/>
            <a:r>
              <a:rPr lang="el-GR" altLang="el-GR" dirty="0" smtClean="0"/>
              <a:t>Συνηθέστερα μικρόβια είναι ο </a:t>
            </a:r>
            <a:r>
              <a:rPr lang="el-GR" altLang="el-GR" dirty="0" err="1" smtClean="0"/>
              <a:t>αιμόφιλος</a:t>
            </a:r>
            <a:r>
              <a:rPr lang="el-GR" altLang="el-GR" dirty="0" smtClean="0"/>
              <a:t> της </a:t>
            </a:r>
            <a:r>
              <a:rPr lang="el-GR" altLang="el-GR" dirty="0" err="1" smtClean="0"/>
              <a:t>ινφλουέντζας</a:t>
            </a:r>
            <a:r>
              <a:rPr lang="el-GR" altLang="el-GR" dirty="0" smtClean="0"/>
              <a:t> (75%) και κατά δεύτερο λόγο ο </a:t>
            </a:r>
            <a:r>
              <a:rPr lang="el-GR" altLang="el-GR" dirty="0" err="1" smtClean="0"/>
              <a:t>πνευμονιόκοκκος</a:t>
            </a:r>
            <a:r>
              <a:rPr lang="el-GR" altLang="el-GR" dirty="0" smtClean="0"/>
              <a:t>.</a:t>
            </a:r>
          </a:p>
          <a:p>
            <a:pPr eaLnBrk="1" hangingPunct="1"/>
            <a:r>
              <a:rPr lang="el-GR" altLang="el-GR" dirty="0" smtClean="0"/>
              <a:t>Συνήθως αφορά άνδρες και καπνιστές.  </a:t>
            </a:r>
          </a:p>
          <a:p>
            <a:pPr eaLnBrk="1" hangingPunct="1"/>
            <a:r>
              <a:rPr lang="el-GR" altLang="el-GR" dirty="0" smtClean="0"/>
              <a:t>Το </a:t>
            </a:r>
            <a:r>
              <a:rPr lang="el-GR" altLang="el-GR" b="1" dirty="0" smtClean="0"/>
              <a:t>κάπνισμα, η ατμοσφαιρική ρύπανση και οι λοιμώξεις </a:t>
            </a:r>
            <a:r>
              <a:rPr lang="el-GR" altLang="el-GR" dirty="0" smtClean="0"/>
              <a:t>είναι οι κυριότεροι αιτιολογικοί παράγοντες.  </a:t>
            </a:r>
          </a:p>
          <a:p>
            <a:pPr eaLnBrk="1" hangingPunct="1"/>
            <a:r>
              <a:rPr lang="el-GR" altLang="el-GR" dirty="0" smtClean="0"/>
              <a:t>Τα </a:t>
            </a:r>
            <a:r>
              <a:rPr lang="el-GR" altLang="el-GR" b="1" dirty="0" smtClean="0"/>
              <a:t>υγρά κλίματα και οι βαρείς χειμώνες </a:t>
            </a:r>
            <a:r>
              <a:rPr lang="el-GR" altLang="el-GR" dirty="0" smtClean="0"/>
              <a:t>ευνοούν τα συμπτώματα και τις </a:t>
            </a:r>
            <a:r>
              <a:rPr lang="el-GR" altLang="el-GR" dirty="0" err="1" smtClean="0"/>
              <a:t>επιλοιμώξεις</a:t>
            </a:r>
            <a:r>
              <a:rPr lang="el-GR" altLang="el-GR"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530740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Χρονία</a:t>
            </a:r>
            <a:r>
              <a:rPr lang="el-GR" dirty="0"/>
              <a:t> βρογχίτιδα </a:t>
            </a:r>
            <a:r>
              <a:rPr lang="el-GR" sz="3000" b="0" dirty="0"/>
              <a:t>3</a:t>
            </a:r>
            <a:r>
              <a:rPr lang="el-GR" sz="3000" b="0" dirty="0" smtClean="0"/>
              <a:t>/3</a:t>
            </a:r>
            <a:endParaRPr lang="el-GR" dirty="0"/>
          </a:p>
        </p:txBody>
      </p:sp>
      <p:sp>
        <p:nvSpPr>
          <p:cNvPr id="26626" name="Rectangle 3"/>
          <p:cNvSpPr>
            <a:spLocks noGrp="1" noChangeArrowheads="1"/>
          </p:cNvSpPr>
          <p:nvPr>
            <p:ph idx="1"/>
          </p:nvPr>
        </p:nvSpPr>
        <p:spPr/>
        <p:txBody>
          <a:bodyPr/>
          <a:lstStyle/>
          <a:p>
            <a:pPr eaLnBrk="1" hangingPunct="1"/>
            <a:r>
              <a:rPr lang="el-GR" altLang="el-GR" dirty="0" smtClean="0"/>
              <a:t>Οι πάσχοντες μπορεί να είναι </a:t>
            </a:r>
            <a:r>
              <a:rPr lang="el-GR" altLang="el-GR" dirty="0" err="1" smtClean="0"/>
              <a:t>ασυμπτωματικοί</a:t>
            </a:r>
            <a:r>
              <a:rPr lang="el-GR" altLang="el-GR" dirty="0" smtClean="0"/>
              <a:t> όπως με μόνο πρωινό βήχα των καπνιστών ή να εμφανίσουν βαριά δύσπνοια με μεγάλη αύξηση των πνευμονικών αντιστάσεων στον αερισμό καθώς και χρόνια πνευμονική καρδία.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4238616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Πνευμονικό </a:t>
            </a:r>
            <a:r>
              <a:rPr lang="el-GR" dirty="0" smtClean="0"/>
              <a:t>εμφύσημα </a:t>
            </a:r>
            <a:r>
              <a:rPr lang="el-GR" sz="3000" b="0" dirty="0" smtClean="0"/>
              <a:t>1/5</a:t>
            </a:r>
            <a:endParaRPr lang="el-GR" sz="3000" b="0" dirty="0"/>
          </a:p>
        </p:txBody>
      </p:sp>
      <p:sp>
        <p:nvSpPr>
          <p:cNvPr id="27650" name="Rectangle 3"/>
          <p:cNvSpPr>
            <a:spLocks noGrp="1" noChangeArrowheads="1"/>
          </p:cNvSpPr>
          <p:nvPr>
            <p:ph idx="1"/>
          </p:nvPr>
        </p:nvSpPr>
        <p:spPr/>
        <p:txBody>
          <a:bodyPr>
            <a:noAutofit/>
          </a:bodyPr>
          <a:lstStyle/>
          <a:p>
            <a:pPr eaLnBrk="1" hangingPunct="1">
              <a:lnSpc>
                <a:spcPct val="110000"/>
              </a:lnSpc>
            </a:pPr>
            <a:r>
              <a:rPr lang="el-GR" altLang="el-GR" dirty="0" smtClean="0"/>
              <a:t>Σε αντίθεση με την </a:t>
            </a:r>
            <a:r>
              <a:rPr lang="el-GR" altLang="el-GR" dirty="0" err="1" smtClean="0"/>
              <a:t>χρονία</a:t>
            </a:r>
            <a:r>
              <a:rPr lang="el-GR" altLang="el-GR" dirty="0" smtClean="0"/>
              <a:t> βρογχίτιδα, ο ορισμός του πνευμονικού εμφυσήματος είναι </a:t>
            </a:r>
            <a:r>
              <a:rPr lang="el-GR" altLang="el-GR" b="1" dirty="0" err="1" smtClean="0"/>
              <a:t>παθολογοανατομικός</a:t>
            </a:r>
            <a:r>
              <a:rPr lang="el-GR" altLang="el-GR" b="1" dirty="0" smtClean="0"/>
              <a:t>.</a:t>
            </a:r>
          </a:p>
          <a:p>
            <a:pPr eaLnBrk="1" hangingPunct="1">
              <a:lnSpc>
                <a:spcPct val="110000"/>
              </a:lnSpc>
            </a:pPr>
            <a:r>
              <a:rPr lang="el-GR" altLang="el-GR" dirty="0" smtClean="0"/>
              <a:t>Χαρακτηρίζεται από </a:t>
            </a:r>
            <a:r>
              <a:rPr lang="el-GR" altLang="el-GR" b="1" dirty="0" smtClean="0"/>
              <a:t>μόνιμη αύξηση του μεγέθους των αεροφόρων χώρων πέρα από τα τελικά </a:t>
            </a:r>
            <a:r>
              <a:rPr lang="el-GR" altLang="el-GR" b="1" dirty="0" err="1" smtClean="0"/>
              <a:t>βρογχιόλια</a:t>
            </a:r>
            <a:r>
              <a:rPr lang="el-GR" altLang="el-GR" b="1" dirty="0" smtClean="0"/>
              <a:t> </a:t>
            </a:r>
            <a:r>
              <a:rPr lang="el-GR" altLang="el-GR" dirty="0" smtClean="0"/>
              <a:t>που οφείλεται σε λέπτυνση και καταστροφή του τοιχώματός τους (</a:t>
            </a:r>
            <a:r>
              <a:rPr lang="el-GR" altLang="el-GR" dirty="0" err="1" smtClean="0"/>
              <a:t>υπερδιάταση</a:t>
            </a:r>
            <a:r>
              <a:rPr lang="el-GR" altLang="el-GR" dirty="0" smtClean="0"/>
              <a:t> των κυψελίδων, και μόνιμη καταστροφή των </a:t>
            </a:r>
            <a:r>
              <a:rPr lang="el-GR" altLang="el-GR" dirty="0" err="1" smtClean="0"/>
              <a:t>μεσοκυψελιδικών</a:t>
            </a:r>
            <a:r>
              <a:rPr lang="el-GR" altLang="el-GR" dirty="0" smtClean="0"/>
              <a:t> διαφραγμάτων-τοιχωμάτων).  </a:t>
            </a:r>
            <a:endParaRPr lang="el-GR" altLang="el-GR" u="sng" dirty="0" smtClean="0"/>
          </a:p>
          <a:p>
            <a:pPr eaLnBrk="1" hangingPunct="1">
              <a:lnSpc>
                <a:spcPct val="110000"/>
              </a:lnSpc>
            </a:pPr>
            <a:r>
              <a:rPr lang="el-GR" altLang="el-GR" b="1" dirty="0" smtClean="0"/>
              <a:t>Η αιτιολογία </a:t>
            </a:r>
            <a:r>
              <a:rPr lang="el-GR" altLang="el-GR" dirty="0" smtClean="0"/>
              <a:t>του πνευμονικού εμφυσήματος είναι πολλαπλή και σε ποσοστό ως 60% συνυπάρχει με </a:t>
            </a:r>
            <a:r>
              <a:rPr lang="el-GR" altLang="el-GR" dirty="0" err="1" smtClean="0"/>
              <a:t>χρονία</a:t>
            </a:r>
            <a:r>
              <a:rPr lang="el-GR" altLang="el-GR" dirty="0" smtClean="0"/>
              <a:t> βρογχίτιδα.</a:t>
            </a:r>
          </a:p>
          <a:p>
            <a:pPr eaLnBrk="1" hangingPunct="1">
              <a:lnSpc>
                <a:spcPct val="110000"/>
              </a:lnSpc>
            </a:pPr>
            <a:r>
              <a:rPr lang="el-GR" altLang="el-GR" dirty="0" smtClean="0"/>
              <a:t>Μερικοί άλλωστε το θεωρούν και ως επιπλοκή της </a:t>
            </a:r>
            <a:r>
              <a:rPr lang="el-GR" altLang="el-GR" dirty="0" err="1" smtClean="0"/>
              <a:t>χρονίας</a:t>
            </a:r>
            <a:r>
              <a:rPr lang="el-GR" altLang="el-GR" dirty="0" smtClean="0"/>
              <a:t> βρογχίτιδας.</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1406893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Πνευμονικό </a:t>
            </a:r>
            <a:r>
              <a:rPr lang="el-GR" dirty="0" smtClean="0"/>
              <a:t>εμφύσημα </a:t>
            </a:r>
            <a:r>
              <a:rPr lang="el-GR" sz="3000" b="0" dirty="0" smtClean="0"/>
              <a:t>2/5</a:t>
            </a:r>
            <a:endParaRPr lang="el-GR" sz="3000" b="0" dirty="0"/>
          </a:p>
        </p:txBody>
      </p:sp>
      <p:sp>
        <p:nvSpPr>
          <p:cNvPr id="27650" name="Rectangle 3"/>
          <p:cNvSpPr>
            <a:spLocks noGrp="1" noChangeArrowheads="1"/>
          </p:cNvSpPr>
          <p:nvPr>
            <p:ph idx="1"/>
          </p:nvPr>
        </p:nvSpPr>
        <p:spPr/>
        <p:txBody>
          <a:bodyPr>
            <a:noAutofit/>
          </a:bodyPr>
          <a:lstStyle/>
          <a:p>
            <a:pPr eaLnBrk="1" hangingPunct="1">
              <a:lnSpc>
                <a:spcPct val="110000"/>
              </a:lnSpc>
            </a:pPr>
            <a:r>
              <a:rPr lang="el-GR" altLang="el-GR" dirty="0" smtClean="0"/>
              <a:t>Αρνητικά επιδρούν το κάπνισμα, η ρύπανση της ατμόσφαιρας, τα υγρά και κρύα κλίματα, αλλά έχει αναφερθεί και έλλειψη του ενζύμου α1-αντιθρυψίνης</a:t>
            </a:r>
            <a:r>
              <a:rPr lang="en-US" altLang="el-GR" dirty="0" smtClean="0"/>
              <a:t> </a:t>
            </a:r>
            <a:r>
              <a:rPr lang="el-GR" altLang="el-GR" dirty="0" smtClean="0"/>
              <a:t>που αφήνει ανεμπόδιστα πολλά πρωτεολυτικά ένζυμα να καταστρέφουν το πνευμονικό παρέγχυμα.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842824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Πνευμονικό εμφύσημα </a:t>
            </a:r>
            <a:r>
              <a:rPr lang="el-GR" sz="3000" b="0" dirty="0" smtClean="0"/>
              <a:t>3/5</a:t>
            </a:r>
            <a:endParaRPr lang="el-GR" dirty="0"/>
          </a:p>
        </p:txBody>
      </p:sp>
      <p:sp>
        <p:nvSpPr>
          <p:cNvPr id="28674" name="Rectangle 3"/>
          <p:cNvSpPr>
            <a:spLocks noGrp="1" noChangeArrowheads="1"/>
          </p:cNvSpPr>
          <p:nvPr>
            <p:ph idx="1"/>
          </p:nvPr>
        </p:nvSpPr>
        <p:spPr/>
        <p:txBody>
          <a:bodyPr/>
          <a:lstStyle/>
          <a:p>
            <a:pPr eaLnBrk="1" hangingPunct="1"/>
            <a:r>
              <a:rPr lang="el-GR" altLang="el-GR" dirty="0" smtClean="0"/>
              <a:t>Με την καταστροφή των </a:t>
            </a:r>
            <a:r>
              <a:rPr lang="el-GR" altLang="el-GR" dirty="0" err="1" smtClean="0"/>
              <a:t>μεσοκυψελιδικών</a:t>
            </a:r>
            <a:r>
              <a:rPr lang="el-GR" altLang="el-GR" dirty="0" smtClean="0"/>
              <a:t> διαφραγμάτων στα τελικά </a:t>
            </a:r>
            <a:r>
              <a:rPr lang="el-GR" altLang="el-GR" dirty="0" err="1" smtClean="0"/>
              <a:t>βρογχιόλια</a:t>
            </a:r>
            <a:r>
              <a:rPr lang="el-GR" altLang="el-GR" dirty="0" smtClean="0"/>
              <a:t>, έχουμε ελάττωση της αναπνευστικής επιφάνειας και ελάττωση της αιμάτωσης των πνευμόνων παρά την διάταση των πνευμόνων.  </a:t>
            </a:r>
            <a:endParaRPr lang="en-US" altLang="el-GR" dirty="0" smtClean="0"/>
          </a:p>
          <a:p>
            <a:pPr eaLnBrk="1" hangingPunct="1"/>
            <a:r>
              <a:rPr lang="el-GR" altLang="el-GR" dirty="0" smtClean="0"/>
              <a:t>Πολλές ιστολογικές δε αλλοιώσεις των μικρών βρόγχων ανευρίσκονται.</a:t>
            </a:r>
          </a:p>
          <a:p>
            <a:pPr eaLnBrk="1" hangingPunct="1"/>
            <a:r>
              <a:rPr lang="el-GR" altLang="el-GR" dirty="0" smtClean="0"/>
              <a:t>Ο αέρας που παγιδεύεται στις σακοειδείς διευρύνσεις των κυψελίδων δεν εξέρχεται και αυξάνεται τόσο ο υπολειπόμενος όγκος αέρα όσο και η ολική ζωτική χωρητικότητα αλλά ταυτόχρονα ελαττώνεται η ζωτική χωρητικότητα.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2854956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Πνευμονικό εμφύσημα </a:t>
            </a:r>
            <a:r>
              <a:rPr lang="el-GR" sz="3000" b="0" dirty="0" smtClean="0"/>
              <a:t>4/5</a:t>
            </a:r>
            <a:endParaRPr lang="el-GR" dirty="0"/>
          </a:p>
        </p:txBody>
      </p:sp>
      <p:sp>
        <p:nvSpPr>
          <p:cNvPr id="29698" name="Rectangle 3"/>
          <p:cNvSpPr>
            <a:spLocks noGrp="1" noChangeArrowheads="1"/>
          </p:cNvSpPr>
          <p:nvPr>
            <p:ph idx="1"/>
          </p:nvPr>
        </p:nvSpPr>
        <p:spPr>
          <a:xfrm>
            <a:off x="457200" y="1196752"/>
            <a:ext cx="8363272" cy="5256584"/>
          </a:xfrm>
        </p:spPr>
        <p:txBody>
          <a:bodyPr>
            <a:noAutofit/>
          </a:bodyPr>
          <a:lstStyle/>
          <a:p>
            <a:pPr marL="0" indent="0" eaLnBrk="1" hangingPunct="1">
              <a:lnSpc>
                <a:spcPct val="110000"/>
              </a:lnSpc>
              <a:spcBef>
                <a:spcPts val="1000"/>
              </a:spcBef>
              <a:buNone/>
            </a:pPr>
            <a:r>
              <a:rPr lang="el-GR" altLang="el-GR" b="1" dirty="0" smtClean="0"/>
              <a:t>Κλινική εικόνα</a:t>
            </a:r>
          </a:p>
          <a:p>
            <a:pPr eaLnBrk="1" hangingPunct="1">
              <a:lnSpc>
                <a:spcPct val="110000"/>
              </a:lnSpc>
              <a:spcBef>
                <a:spcPts val="1000"/>
              </a:spcBef>
            </a:pPr>
            <a:r>
              <a:rPr lang="el-GR" altLang="el-GR" dirty="0" smtClean="0"/>
              <a:t>Τα άτομα είναι άνω των 50 συνήθως και συχνά βαρείς καπνιστές διαμένοντες σε ψυχρά και υγρά μέρη με υψηλή ατμοσφαιρική ρύπανση, όλα αυτά είναι άλλωστε και αιτιολογικοί αλλά και επιβαρυντικοί παράγοντες της νόσου.</a:t>
            </a:r>
          </a:p>
          <a:p>
            <a:pPr eaLnBrk="1" hangingPunct="1">
              <a:lnSpc>
                <a:spcPct val="110000"/>
              </a:lnSpc>
              <a:spcBef>
                <a:spcPts val="1000"/>
              </a:spcBef>
            </a:pPr>
            <a:r>
              <a:rPr lang="el-GR" altLang="el-GR" dirty="0" smtClean="0"/>
              <a:t>Το σύνηθες είναι ο </a:t>
            </a:r>
            <a:r>
              <a:rPr lang="el-GR" altLang="el-GR" b="1" dirty="0" smtClean="0"/>
              <a:t>χρόνιος μη παραγωγικός βήχας </a:t>
            </a:r>
            <a:r>
              <a:rPr lang="el-GR" altLang="el-GR" dirty="0" smtClean="0"/>
              <a:t>για πολλά χρόνια και λιγότερο η απόχρεμψη που είναι εμφανής κυρίως όταν υπάρχει </a:t>
            </a:r>
            <a:r>
              <a:rPr lang="el-GR" altLang="el-GR" dirty="0" err="1" smtClean="0"/>
              <a:t>χρονία</a:t>
            </a:r>
            <a:r>
              <a:rPr lang="el-GR" altLang="el-GR" dirty="0" smtClean="0"/>
              <a:t> βρογχίτιδα.</a:t>
            </a:r>
          </a:p>
          <a:p>
            <a:pPr eaLnBrk="1" hangingPunct="1">
              <a:lnSpc>
                <a:spcPct val="110000"/>
              </a:lnSpc>
              <a:spcBef>
                <a:spcPts val="1000"/>
              </a:spcBef>
            </a:pPr>
            <a:r>
              <a:rPr lang="el-GR" altLang="el-GR" dirty="0" smtClean="0"/>
              <a:t>Μπορεί να συνυπάρχει και βρογχικό άσθμα.</a:t>
            </a:r>
          </a:p>
          <a:p>
            <a:pPr eaLnBrk="1" hangingPunct="1">
              <a:lnSpc>
                <a:spcPct val="110000"/>
              </a:lnSpc>
              <a:spcBef>
                <a:spcPts val="1000"/>
              </a:spcBef>
            </a:pPr>
            <a:r>
              <a:rPr lang="el-GR" altLang="el-GR" dirty="0" smtClean="0"/>
              <a:t>Άλλο χαρακτηριστικό σύμπτωμα είναι </a:t>
            </a:r>
            <a:r>
              <a:rPr lang="el-GR" altLang="el-GR" b="1" dirty="0" smtClean="0"/>
              <a:t>η δύσπνοια.</a:t>
            </a:r>
          </a:p>
          <a:p>
            <a:pPr eaLnBrk="1" hangingPunct="1">
              <a:lnSpc>
                <a:spcPct val="110000"/>
              </a:lnSpc>
              <a:spcBef>
                <a:spcPts val="1000"/>
              </a:spcBef>
            </a:pPr>
            <a:r>
              <a:rPr lang="el-GR" altLang="el-GR" dirty="0" smtClean="0"/>
              <a:t>Η δύσπνοια είναι </a:t>
            </a:r>
            <a:r>
              <a:rPr lang="el-GR" altLang="el-GR" b="1" dirty="0" smtClean="0"/>
              <a:t>συνήθως </a:t>
            </a:r>
            <a:r>
              <a:rPr lang="el-GR" altLang="el-GR" b="1" dirty="0" err="1" smtClean="0"/>
              <a:t>προσπαθείας</a:t>
            </a:r>
            <a:r>
              <a:rPr lang="el-GR" altLang="el-GR" b="1" dirty="0" smtClean="0"/>
              <a:t>, αλλά στα προχωρημένα στάδια είναι και στην ηρεμία</a:t>
            </a:r>
            <a:r>
              <a:rPr lang="en-US" altLang="el-GR" b="1" dirty="0" smtClean="0"/>
              <a:t>.</a:t>
            </a:r>
            <a:r>
              <a:rPr lang="el-GR" altLang="el-GR" b="1"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4160211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Προϋποθέσεις </a:t>
            </a:r>
            <a:r>
              <a:rPr lang="el-GR" dirty="0"/>
              <a:t>για την αναπνοή</a:t>
            </a:r>
          </a:p>
        </p:txBody>
      </p:sp>
      <p:sp>
        <p:nvSpPr>
          <p:cNvPr id="3" name="Θέση περιεχομένου 2"/>
          <p:cNvSpPr>
            <a:spLocks noGrp="1"/>
          </p:cNvSpPr>
          <p:nvPr>
            <p:ph idx="1"/>
          </p:nvPr>
        </p:nvSpPr>
        <p:spPr/>
        <p:txBody>
          <a:bodyPr/>
          <a:lstStyle/>
          <a:p>
            <a:r>
              <a:rPr lang="el-GR" dirty="0" smtClean="0"/>
              <a:t>Καλή </a:t>
            </a:r>
            <a:r>
              <a:rPr lang="el-GR" dirty="0"/>
              <a:t>λ</a:t>
            </a:r>
            <a:r>
              <a:rPr lang="el-GR" dirty="0" smtClean="0"/>
              <a:t>ειτουργία </a:t>
            </a:r>
            <a:r>
              <a:rPr lang="el-GR" dirty="0"/>
              <a:t>των αναπνευστικών </a:t>
            </a:r>
            <a:r>
              <a:rPr lang="el-GR" dirty="0" smtClean="0"/>
              <a:t>μυών</a:t>
            </a:r>
            <a:endParaRPr lang="el-GR" dirty="0"/>
          </a:p>
          <a:p>
            <a:pPr lvl="1"/>
            <a:r>
              <a:rPr lang="el-GR" dirty="0" smtClean="0"/>
              <a:t>Μεσοπλεύριοι </a:t>
            </a:r>
            <a:r>
              <a:rPr lang="el-GR" dirty="0"/>
              <a:t>μύες, διάφραγμα κ.ά</a:t>
            </a:r>
            <a:r>
              <a:rPr lang="el-GR" dirty="0" smtClean="0"/>
              <a:t>.</a:t>
            </a:r>
            <a:endParaRPr lang="el-GR" dirty="0"/>
          </a:p>
          <a:p>
            <a:r>
              <a:rPr lang="el-GR" dirty="0" smtClean="0"/>
              <a:t>Σωστή </a:t>
            </a:r>
            <a:r>
              <a:rPr lang="el-GR" dirty="0"/>
              <a:t>ρύθμιση από το αναπνευστικό κέντρο του </a:t>
            </a:r>
            <a:r>
              <a:rPr lang="el-GR" dirty="0" smtClean="0"/>
              <a:t>εγκεφάλου</a:t>
            </a:r>
          </a:p>
          <a:p>
            <a:pPr lvl="1"/>
            <a:r>
              <a:rPr lang="el-GR" dirty="0" smtClean="0"/>
              <a:t>Το </a:t>
            </a:r>
            <a:r>
              <a:rPr lang="el-GR" dirty="0"/>
              <a:t>οποίο καθοδηγεί το ρυθμό </a:t>
            </a:r>
            <a:r>
              <a:rPr lang="el-GR" dirty="0" smtClean="0"/>
              <a:t>των αναπνευστικών </a:t>
            </a:r>
            <a:r>
              <a:rPr lang="el-GR" dirty="0"/>
              <a:t>κινήσεων από τους </a:t>
            </a:r>
            <a:r>
              <a:rPr lang="el-GR" dirty="0" smtClean="0"/>
              <a:t>μύες.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636182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Πνευμονικό εμφύσημα </a:t>
            </a:r>
            <a:r>
              <a:rPr lang="el-GR" sz="3000" b="0" dirty="0" smtClean="0"/>
              <a:t>5/5</a:t>
            </a:r>
            <a:endParaRPr lang="el-GR" dirty="0"/>
          </a:p>
        </p:txBody>
      </p:sp>
      <p:sp>
        <p:nvSpPr>
          <p:cNvPr id="30722" name="Rectangle 3"/>
          <p:cNvSpPr>
            <a:spLocks noGrp="1" noChangeArrowheads="1"/>
          </p:cNvSpPr>
          <p:nvPr>
            <p:ph idx="1"/>
          </p:nvPr>
        </p:nvSpPr>
        <p:spPr/>
        <p:txBody>
          <a:bodyPr/>
          <a:lstStyle/>
          <a:p>
            <a:pPr eaLnBrk="1" hangingPunct="1"/>
            <a:r>
              <a:rPr lang="el-GR" altLang="el-GR" b="1" dirty="0" smtClean="0"/>
              <a:t>Ο χρόνιος </a:t>
            </a:r>
            <a:r>
              <a:rPr lang="el-GR" altLang="el-GR" b="1" dirty="0" err="1" smtClean="0"/>
              <a:t>βρογχιτικός</a:t>
            </a:r>
            <a:r>
              <a:rPr lang="el-GR" altLang="el-GR" b="1" dirty="0" smtClean="0"/>
              <a:t> </a:t>
            </a:r>
            <a:r>
              <a:rPr lang="el-GR" altLang="el-GR" dirty="0" smtClean="0"/>
              <a:t>είναι συνήθως ένα άτομο υπέρβαρο, </a:t>
            </a:r>
            <a:r>
              <a:rPr lang="el-GR" altLang="el-GR" dirty="0" err="1" smtClean="0"/>
              <a:t>κυανωτικό</a:t>
            </a:r>
            <a:r>
              <a:rPr lang="el-GR" altLang="el-GR" dirty="0" smtClean="0"/>
              <a:t> (</a:t>
            </a:r>
            <a:r>
              <a:rPr lang="en-US" altLang="el-GR" dirty="0" smtClean="0"/>
              <a:t>blue boater</a:t>
            </a:r>
            <a:r>
              <a:rPr lang="el-GR" altLang="el-GR" dirty="0" smtClean="0"/>
              <a:t>), χωρίς έντονη δύσπνοια, με διαταραγμένα τα αέρια αίματος και την </a:t>
            </a:r>
            <a:r>
              <a:rPr lang="el-GR" altLang="el-GR" dirty="0" err="1" smtClean="0"/>
              <a:t>αντινογραφία</a:t>
            </a:r>
            <a:r>
              <a:rPr lang="el-GR" altLang="el-GR" dirty="0" smtClean="0"/>
              <a:t> να δείχνει τον «βρώμικο πνεύμονα» (</a:t>
            </a:r>
            <a:r>
              <a:rPr lang="en-US" altLang="el-GR" dirty="0" smtClean="0"/>
              <a:t>dirty lung</a:t>
            </a:r>
            <a:r>
              <a:rPr lang="el-GR" altLang="el-GR" dirty="0" smtClean="0"/>
              <a:t>) με διάχυτες σκιάσεις.</a:t>
            </a:r>
            <a:endParaRPr lang="el-GR" altLang="el-GR" u="sng" dirty="0" smtClean="0"/>
          </a:p>
          <a:p>
            <a:pPr eaLnBrk="1" hangingPunct="1"/>
            <a:r>
              <a:rPr lang="el-GR" altLang="el-GR" b="1" dirty="0" smtClean="0"/>
              <a:t>Ο χρόνιος </a:t>
            </a:r>
            <a:r>
              <a:rPr lang="el-GR" altLang="el-GR" b="1" dirty="0" err="1" smtClean="0"/>
              <a:t>εμφυσηματικός</a:t>
            </a:r>
            <a:r>
              <a:rPr lang="el-GR" altLang="el-GR" b="1" dirty="0" smtClean="0"/>
              <a:t> </a:t>
            </a:r>
            <a:r>
              <a:rPr lang="el-GR" altLang="el-GR" dirty="0" smtClean="0"/>
              <a:t>έχει ροδαλό πρόσωπο (</a:t>
            </a:r>
            <a:r>
              <a:rPr lang="en-US" altLang="el-GR" dirty="0" smtClean="0"/>
              <a:t>pink puffer</a:t>
            </a:r>
            <a:r>
              <a:rPr lang="el-GR" altLang="el-GR" dirty="0" smtClean="0"/>
              <a:t>), εργώδη δύσπνοια και αέρια πλησίον του φυσιολογικού λόγω υπεραερισμού και τα αέρια δεν διαταράσσονται.  Όταν όμως διαταραχθούν η πορεία είναι σύντομα φθίνουσα εν αντιθέσει με τον </a:t>
            </a:r>
            <a:r>
              <a:rPr lang="el-GR" altLang="el-GR" dirty="0" err="1" smtClean="0"/>
              <a:t>βρογχιτικό</a:t>
            </a:r>
            <a:r>
              <a:rPr lang="el-GR" altLang="el-GR" dirty="0" smtClean="0"/>
              <a:t> που είχε παθολογικές τιμές από την αρχή.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2214804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Βρογχικό άσθμα </a:t>
            </a:r>
            <a:r>
              <a:rPr lang="el-GR" sz="3000" b="0" dirty="0" smtClean="0"/>
              <a:t>1/12</a:t>
            </a:r>
            <a:endParaRPr lang="el-GR" sz="3000" b="0" dirty="0"/>
          </a:p>
        </p:txBody>
      </p:sp>
      <p:sp>
        <p:nvSpPr>
          <p:cNvPr id="31746" name="Rectangle 3"/>
          <p:cNvSpPr>
            <a:spLocks noGrp="1" noChangeArrowheads="1"/>
          </p:cNvSpPr>
          <p:nvPr>
            <p:ph idx="1"/>
          </p:nvPr>
        </p:nvSpPr>
        <p:spPr/>
        <p:txBody>
          <a:bodyPr>
            <a:normAutofit/>
          </a:bodyPr>
          <a:lstStyle/>
          <a:p>
            <a:pPr marL="0" indent="0" eaLnBrk="1" hangingPunct="1">
              <a:buNone/>
            </a:pPr>
            <a:r>
              <a:rPr lang="el-GR" altLang="el-GR" b="1" dirty="0" smtClean="0"/>
              <a:t>Ορισμοί </a:t>
            </a:r>
            <a:endParaRPr lang="en-US" altLang="el-GR" b="1" dirty="0" smtClean="0"/>
          </a:p>
          <a:p>
            <a:pPr eaLnBrk="1" hangingPunct="1"/>
            <a:r>
              <a:rPr lang="el-GR" altLang="el-GR" dirty="0" smtClean="0"/>
              <a:t>Είναι </a:t>
            </a:r>
            <a:r>
              <a:rPr lang="el-GR" altLang="el-GR" dirty="0" err="1" smtClean="0"/>
              <a:t>χρονίου</a:t>
            </a:r>
            <a:r>
              <a:rPr lang="el-GR" altLang="el-GR" dirty="0" smtClean="0"/>
              <a:t> τύπου αποφρακτική πνευμονοπάθεια που χαρακτηρίζεται από εκτεταμένη και διάχυτη </a:t>
            </a:r>
            <a:r>
              <a:rPr lang="el-GR" altLang="el-GR" b="1" dirty="0" smtClean="0"/>
              <a:t>στένωση των αεραγωγών οδών και ιδίως των </a:t>
            </a:r>
            <a:r>
              <a:rPr lang="el-GR" altLang="el-GR" b="1" dirty="0" err="1" smtClean="0"/>
              <a:t>βρογχιολίων</a:t>
            </a:r>
            <a:r>
              <a:rPr lang="el-GR" altLang="el-GR" dirty="0" smtClean="0"/>
              <a:t> ως συνέπεια </a:t>
            </a:r>
            <a:r>
              <a:rPr lang="el-GR" altLang="el-GR" dirty="0" err="1" smtClean="0"/>
              <a:t>απαντητικότητας</a:t>
            </a:r>
            <a:r>
              <a:rPr lang="el-GR" altLang="el-GR" dirty="0" smtClean="0"/>
              <a:t> σε ποικίλα ερεθίσματα.</a:t>
            </a:r>
          </a:p>
          <a:p>
            <a:pPr eaLnBrk="1" hangingPunct="1"/>
            <a:r>
              <a:rPr lang="el-GR" altLang="el-GR" dirty="0" smtClean="0"/>
              <a:t>Εκδηλώνεται δε με την μορφή της </a:t>
            </a:r>
            <a:r>
              <a:rPr lang="el-GR" altLang="el-GR" b="1" dirty="0" err="1" smtClean="0"/>
              <a:t>παροξυσμικής</a:t>
            </a:r>
            <a:r>
              <a:rPr lang="el-GR" altLang="el-GR" b="1" dirty="0" smtClean="0"/>
              <a:t> δύσπνοιας κυρίως </a:t>
            </a:r>
            <a:r>
              <a:rPr lang="el-GR" altLang="el-GR" b="1" dirty="0" err="1" smtClean="0"/>
              <a:t>εκπνευστικής</a:t>
            </a:r>
            <a:r>
              <a:rPr lang="el-GR" altLang="el-GR" b="1" dirty="0" smtClean="0"/>
              <a:t> με </a:t>
            </a:r>
            <a:r>
              <a:rPr lang="el-GR" altLang="el-GR" b="1" dirty="0" err="1" smtClean="0"/>
              <a:t>συρίττουσα</a:t>
            </a:r>
            <a:r>
              <a:rPr lang="el-GR" altLang="el-GR" b="1" dirty="0" smtClean="0"/>
              <a:t> αναπνοή και βήχα.</a:t>
            </a:r>
          </a:p>
          <a:p>
            <a:pPr eaLnBrk="1" hangingPunct="1"/>
            <a:r>
              <a:rPr lang="el-GR" altLang="el-GR" dirty="0" smtClean="0"/>
              <a:t>Οι παροξυσμοί υποχωρούν ή αυτόματα ή μετά από θεραπεία.</a:t>
            </a:r>
          </a:p>
          <a:p>
            <a:pPr eaLnBrk="1" hangingPunct="1"/>
            <a:r>
              <a:rPr lang="el-GR" altLang="el-GR" dirty="0" smtClean="0"/>
              <a:t>Τα χαρακτηριστικά είναι δύο, </a:t>
            </a:r>
            <a:r>
              <a:rPr lang="el-GR" altLang="el-GR" b="1" dirty="0" smtClean="0"/>
              <a:t>η βρογχική απόφραξη και η βρογχική </a:t>
            </a:r>
            <a:r>
              <a:rPr lang="el-GR" altLang="el-GR" b="1" dirty="0" err="1" smtClean="0"/>
              <a:t>υπεραντιδραστικότητα</a:t>
            </a:r>
            <a:r>
              <a:rPr lang="el-GR" altLang="el-GR" b="1"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2039378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2/12</a:t>
            </a:r>
            <a:endParaRPr lang="el-GR" dirty="0"/>
          </a:p>
        </p:txBody>
      </p:sp>
      <p:sp>
        <p:nvSpPr>
          <p:cNvPr id="32770" name="Rectangle 3"/>
          <p:cNvSpPr>
            <a:spLocks noGrp="1" noChangeArrowheads="1"/>
          </p:cNvSpPr>
          <p:nvPr>
            <p:ph idx="1"/>
          </p:nvPr>
        </p:nvSpPr>
        <p:spPr>
          <a:xfrm>
            <a:off x="457200" y="1196752"/>
            <a:ext cx="8363272" cy="5328592"/>
          </a:xfrm>
        </p:spPr>
        <p:txBody>
          <a:bodyPr>
            <a:normAutofit/>
          </a:bodyPr>
          <a:lstStyle/>
          <a:p>
            <a:pPr marL="0" indent="0" eaLnBrk="1" hangingPunct="1">
              <a:lnSpc>
                <a:spcPct val="110000"/>
              </a:lnSpc>
              <a:buNone/>
            </a:pPr>
            <a:r>
              <a:rPr lang="el-GR" altLang="el-GR" b="1" dirty="0" smtClean="0"/>
              <a:t>Αιτιολογία του άσθματος</a:t>
            </a:r>
            <a:endParaRPr lang="el-GR" altLang="el-GR" dirty="0" smtClean="0"/>
          </a:p>
          <a:p>
            <a:pPr eaLnBrk="1" hangingPunct="1">
              <a:lnSpc>
                <a:spcPct val="110000"/>
              </a:lnSpc>
            </a:pPr>
            <a:r>
              <a:rPr lang="el-GR" altLang="el-GR" dirty="0" smtClean="0"/>
              <a:t>Είναι χρόνια φλεγμονώδης διαταραχή.</a:t>
            </a:r>
          </a:p>
          <a:p>
            <a:pPr eaLnBrk="1" hangingPunct="1">
              <a:lnSpc>
                <a:spcPct val="110000"/>
              </a:lnSpc>
            </a:pPr>
            <a:r>
              <a:rPr lang="el-GR" altLang="el-GR" dirty="0" smtClean="0"/>
              <a:t>Δηλαδή σήμερα θεωρούμε ότι είναι </a:t>
            </a:r>
            <a:r>
              <a:rPr lang="el-GR" altLang="el-GR" b="1" dirty="0" smtClean="0"/>
              <a:t>χρόνια φλεγμονώδης διαταραχή του τοιχώματος των βρόγχων </a:t>
            </a:r>
            <a:r>
              <a:rPr lang="el-GR" altLang="el-GR" dirty="0" smtClean="0"/>
              <a:t>που ευαισθητοποιούνται σε ποικίλα ερεθίσματα, που δρουν ως ερεθιστικά </a:t>
            </a:r>
            <a:r>
              <a:rPr lang="el-GR" altLang="el-GR" dirty="0" err="1" smtClean="0"/>
              <a:t>εκλυτικά</a:t>
            </a:r>
            <a:r>
              <a:rPr lang="el-GR" altLang="el-GR" dirty="0" smtClean="0"/>
              <a:t> αίτια.</a:t>
            </a:r>
          </a:p>
          <a:p>
            <a:pPr eaLnBrk="1" hangingPunct="1">
              <a:lnSpc>
                <a:spcPct val="110000"/>
              </a:lnSpc>
            </a:pPr>
            <a:r>
              <a:rPr lang="el-GR" altLang="el-GR" dirty="0" smtClean="0"/>
              <a:t>Κατά την ασθματική διαταραχή απελευθερώνονται και δρουν ως </a:t>
            </a:r>
            <a:r>
              <a:rPr lang="el-GR" altLang="el-GR" dirty="0" err="1" smtClean="0"/>
              <a:t>εκλυτικά</a:t>
            </a:r>
            <a:r>
              <a:rPr lang="el-GR" altLang="el-GR" dirty="0" smtClean="0"/>
              <a:t> αίτια ή ως διαμεσολαβητές της φλεγμονής διάφοροι παράγοντες όπως η </a:t>
            </a:r>
            <a:r>
              <a:rPr lang="el-GR" altLang="el-GR" b="1" dirty="0" err="1" smtClean="0"/>
              <a:t>ισταμίνη</a:t>
            </a:r>
            <a:r>
              <a:rPr lang="el-GR" altLang="el-GR" b="1" dirty="0" smtClean="0"/>
              <a:t>, η </a:t>
            </a:r>
            <a:r>
              <a:rPr lang="el-GR" altLang="el-GR" b="1" dirty="0" err="1" smtClean="0"/>
              <a:t>σεροτονίνη</a:t>
            </a:r>
            <a:r>
              <a:rPr lang="el-GR" altLang="el-GR" b="1" dirty="0" smtClean="0"/>
              <a:t>, η </a:t>
            </a:r>
            <a:r>
              <a:rPr lang="el-GR" altLang="el-GR" b="1" dirty="0" err="1" smtClean="0"/>
              <a:t>βραδυκινίνη</a:t>
            </a:r>
            <a:r>
              <a:rPr lang="el-GR" altLang="el-GR" b="1" dirty="0" smtClean="0"/>
              <a:t> που θεωρούνται και πρωτογενείς</a:t>
            </a:r>
            <a:r>
              <a:rPr lang="el-GR" altLang="el-GR" dirty="0" smtClean="0"/>
              <a:t>.</a:t>
            </a:r>
          </a:p>
          <a:p>
            <a:pPr eaLnBrk="1" hangingPunct="1">
              <a:lnSpc>
                <a:spcPct val="110000"/>
              </a:lnSpc>
            </a:pPr>
            <a:r>
              <a:rPr lang="el-GR" altLang="el-GR" dirty="0" smtClean="0"/>
              <a:t>Η βρογχική </a:t>
            </a:r>
            <a:r>
              <a:rPr lang="el-GR" altLang="el-GR" dirty="0" err="1" smtClean="0"/>
              <a:t>υπεραντιδραστικότητα</a:t>
            </a:r>
            <a:r>
              <a:rPr lang="el-GR" altLang="el-GR" dirty="0" smtClean="0"/>
              <a:t> εννοεί μια αυξημένη τάση που εμφανίζουν οι </a:t>
            </a:r>
            <a:r>
              <a:rPr lang="el-GR" altLang="el-GR" b="1" dirty="0" smtClean="0"/>
              <a:t>βρόγχοι προς στένωση (</a:t>
            </a:r>
            <a:r>
              <a:rPr lang="el-GR" altLang="el-GR" b="1" dirty="0" err="1" smtClean="0"/>
              <a:t>βρογχόσπασμο</a:t>
            </a:r>
            <a:r>
              <a:rPr lang="el-GR" altLang="el-GR" b="1" dirty="0" smtClean="0"/>
              <a:t>), </a:t>
            </a:r>
            <a:r>
              <a:rPr lang="el-GR" altLang="el-GR" dirty="0" smtClean="0"/>
              <a:t>περισσότερο ή λιγότερο αναστρέψιμη.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1997588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3/12</a:t>
            </a:r>
            <a:endParaRPr lang="el-GR" dirty="0"/>
          </a:p>
        </p:txBody>
      </p:sp>
      <p:sp>
        <p:nvSpPr>
          <p:cNvPr id="33794" name="Rectangle 3"/>
          <p:cNvSpPr>
            <a:spLocks noGrp="1" noChangeArrowheads="1"/>
          </p:cNvSpPr>
          <p:nvPr>
            <p:ph idx="1"/>
          </p:nvPr>
        </p:nvSpPr>
        <p:spPr/>
        <p:txBody>
          <a:bodyPr>
            <a:noAutofit/>
          </a:bodyPr>
          <a:lstStyle/>
          <a:p>
            <a:pPr eaLnBrk="1" hangingPunct="1">
              <a:lnSpc>
                <a:spcPct val="110000"/>
              </a:lnSpc>
            </a:pPr>
            <a:r>
              <a:rPr lang="el-GR" altLang="el-GR" dirty="0" smtClean="0"/>
              <a:t>Υπάρχει η θεώρηση </a:t>
            </a:r>
            <a:r>
              <a:rPr lang="el-GR" altLang="el-GR" b="1" dirty="0" smtClean="0"/>
              <a:t>της κληρονομικής προδιάθεσης </a:t>
            </a:r>
            <a:r>
              <a:rPr lang="el-GR" altLang="el-GR" dirty="0" smtClean="0"/>
              <a:t>του βρογχικού άσθματος.  Επίσης έχει συνδεθεί με φαινόμενα όπως </a:t>
            </a:r>
            <a:r>
              <a:rPr lang="el-GR" altLang="el-GR" b="1" dirty="0" smtClean="0"/>
              <a:t>η αλλεργία, η λοίμωξη, διάφοροι ψυχολογικοί και περιβαλλοντικοί </a:t>
            </a:r>
            <a:r>
              <a:rPr lang="el-GR" altLang="el-GR" dirty="0" smtClean="0"/>
              <a:t>παράγοντες.  </a:t>
            </a:r>
          </a:p>
          <a:p>
            <a:pPr eaLnBrk="1" hangingPunct="1">
              <a:lnSpc>
                <a:spcPct val="110000"/>
              </a:lnSpc>
            </a:pPr>
            <a:r>
              <a:rPr lang="el-GR" altLang="el-GR" dirty="0" smtClean="0"/>
              <a:t>Τα ανωτέρω, μαζί με την έννοια της κληρονομικότητας, τείνουν να εξηγήσουν την μεγάλη επίπτωση σε συγγενείς ασθματικών εκζέματος, </a:t>
            </a:r>
            <a:r>
              <a:rPr lang="el-GR" altLang="el-GR" dirty="0" err="1" smtClean="0"/>
              <a:t>ουρτικάριας</a:t>
            </a:r>
            <a:r>
              <a:rPr lang="el-GR" altLang="el-GR" dirty="0" smtClean="0"/>
              <a:t>, αλλεργικής ρινίτιδας αλλά και άσθματος.</a:t>
            </a:r>
          </a:p>
          <a:p>
            <a:pPr eaLnBrk="1" hangingPunct="1">
              <a:lnSpc>
                <a:spcPct val="110000"/>
              </a:lnSpc>
            </a:pPr>
            <a:r>
              <a:rPr lang="el-GR" altLang="el-GR" dirty="0" smtClean="0"/>
              <a:t>Οι σημερινές υποθέσεις τείνουν να εξηγήσουν ότι </a:t>
            </a:r>
            <a:r>
              <a:rPr lang="el-GR" altLang="el-GR" b="1" dirty="0" smtClean="0"/>
              <a:t>δεν αρκεί μόνον ο γενετικός παράγων αλλά πρέπει να δράσουν επίσης και έντονα περιβαλλοντολογικά </a:t>
            </a:r>
            <a:r>
              <a:rPr lang="el-GR" altLang="el-GR" b="1" dirty="0" err="1" smtClean="0"/>
              <a:t>εκλυτικά</a:t>
            </a:r>
            <a:r>
              <a:rPr lang="el-GR" altLang="el-GR" b="1" dirty="0" smtClean="0"/>
              <a:t> αίτια.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235530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4/12</a:t>
            </a:r>
            <a:endParaRPr lang="el-GR" dirty="0"/>
          </a:p>
        </p:txBody>
      </p:sp>
      <p:sp>
        <p:nvSpPr>
          <p:cNvPr id="33794" name="Rectangle 3"/>
          <p:cNvSpPr>
            <a:spLocks noGrp="1" noChangeArrowheads="1"/>
          </p:cNvSpPr>
          <p:nvPr>
            <p:ph idx="1"/>
          </p:nvPr>
        </p:nvSpPr>
        <p:spPr/>
        <p:txBody>
          <a:bodyPr>
            <a:noAutofit/>
          </a:bodyPr>
          <a:lstStyle/>
          <a:p>
            <a:pPr eaLnBrk="1" hangingPunct="1">
              <a:lnSpc>
                <a:spcPct val="110000"/>
              </a:lnSpc>
            </a:pPr>
            <a:r>
              <a:rPr lang="el-GR" altLang="el-GR" b="1" dirty="0" smtClean="0"/>
              <a:t>Αντιγόνα</a:t>
            </a:r>
            <a:r>
              <a:rPr lang="el-GR" altLang="el-GR" dirty="0" smtClean="0"/>
              <a:t> που μπορούν να εκλύσουν αντίδραση αντιγόνου (αλλεργιογόνου) - αντισώματος βρίσκονται σε πολλές ουσίες όπως η γύρη των ανθέων, η οικιακή σκόνη, τρίχες των ζώων, φτερά των πουλιών, μύκητες, ακάρεα, λεύκωμα του αυγού, ψάρια, γάλα, απορρυπαντικά, καθώς και διάφορα φυτά (περδικάκι), πεύκα, ντομάτα, φράουλα καθώς και σοκολάτα κ.α.</a:t>
            </a:r>
          </a:p>
          <a:p>
            <a:pPr eaLnBrk="1" hangingPunct="1">
              <a:lnSpc>
                <a:spcPct val="110000"/>
              </a:lnSpc>
            </a:pPr>
            <a:r>
              <a:rPr lang="el-GR" altLang="el-GR" dirty="0" smtClean="0"/>
              <a:t>Οι αλλεργιολόγοι χρησιμοποιούν ειδικά τεστ για τον έλεγχο του πιθανού αλλεργιογόνου που πυροδοτεί αντιδράσεις </a:t>
            </a:r>
            <a:r>
              <a:rPr lang="en-US" altLang="el-GR" dirty="0" err="1" smtClean="0"/>
              <a:t>IgE</a:t>
            </a:r>
            <a:r>
              <a:rPr lang="en-US" altLang="el-GR" dirty="0" smtClean="0"/>
              <a:t> </a:t>
            </a:r>
            <a:r>
              <a:rPr lang="el-GR" altLang="el-GR" dirty="0" smtClean="0"/>
              <a:t>στον ευαισθητοποιημένο οργανισμό.</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4135500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5/12</a:t>
            </a:r>
            <a:endParaRPr lang="el-GR" dirty="0"/>
          </a:p>
        </p:txBody>
      </p:sp>
      <p:sp>
        <p:nvSpPr>
          <p:cNvPr id="34818" name="Rectangle 3"/>
          <p:cNvSpPr>
            <a:spLocks noGrp="1" noChangeArrowheads="1"/>
          </p:cNvSpPr>
          <p:nvPr>
            <p:ph idx="1"/>
          </p:nvPr>
        </p:nvSpPr>
        <p:spPr>
          <a:xfrm>
            <a:off x="457200" y="1196752"/>
            <a:ext cx="8291264" cy="5256584"/>
          </a:xfrm>
        </p:spPr>
        <p:txBody>
          <a:bodyPr>
            <a:noAutofit/>
          </a:bodyPr>
          <a:lstStyle/>
          <a:p>
            <a:pPr eaLnBrk="1" hangingPunct="1">
              <a:lnSpc>
                <a:spcPct val="110000"/>
              </a:lnSpc>
            </a:pPr>
            <a:r>
              <a:rPr lang="el-GR" altLang="el-GR" dirty="0" smtClean="0"/>
              <a:t>Σήμερα πιστεύουμε ότι η ρύπανση και η συνήθεια του καπνίσματος εννοείται ότι δρουν επιβαρυντικά στην εκδήλωση των ασθματικών παροξυσμών αλλά και στην βαρύτητα των κλινικών συμπτωμάτων.</a:t>
            </a:r>
            <a:endParaRPr lang="el-GR" altLang="el-GR" b="1" u="sng" dirty="0" smtClean="0"/>
          </a:p>
          <a:p>
            <a:pPr marL="0" indent="0" eaLnBrk="1" hangingPunct="1">
              <a:lnSpc>
                <a:spcPct val="110000"/>
              </a:lnSpc>
              <a:buNone/>
            </a:pPr>
            <a:r>
              <a:rPr lang="el-GR" altLang="el-GR" b="1" dirty="0" smtClean="0"/>
              <a:t>Ταξινόμηση του άσθματος  </a:t>
            </a:r>
            <a:endParaRPr lang="el-GR" altLang="el-GR" dirty="0" smtClean="0"/>
          </a:p>
          <a:p>
            <a:pPr eaLnBrk="1" hangingPunct="1">
              <a:lnSpc>
                <a:spcPct val="110000"/>
              </a:lnSpc>
            </a:pPr>
            <a:r>
              <a:rPr lang="el-GR" altLang="el-GR" dirty="0" smtClean="0"/>
              <a:t>Ανάλογα με τις εκδηλώσεις διακρίνεται </a:t>
            </a:r>
            <a:r>
              <a:rPr lang="el-GR" altLang="el-GR" b="1" dirty="0" smtClean="0"/>
              <a:t>σε ήπιο, μέσης βαρύτητας ή βαρύ.</a:t>
            </a:r>
          </a:p>
          <a:p>
            <a:pPr eaLnBrk="1" hangingPunct="1">
              <a:lnSpc>
                <a:spcPct val="110000"/>
              </a:lnSpc>
            </a:pPr>
            <a:r>
              <a:rPr lang="el-GR" altLang="el-GR" dirty="0" smtClean="0"/>
              <a:t>Σήμερα ταξινομείται ως διαλείπον ή πρώιμο (</a:t>
            </a:r>
            <a:r>
              <a:rPr lang="en-US" altLang="el-GR" dirty="0" smtClean="0"/>
              <a:t>intermittent</a:t>
            </a:r>
            <a:r>
              <a:rPr lang="el-GR" altLang="el-GR" dirty="0" smtClean="0"/>
              <a:t>, </a:t>
            </a:r>
            <a:r>
              <a:rPr lang="en-US" altLang="el-GR" dirty="0" smtClean="0"/>
              <a:t>early</a:t>
            </a:r>
            <a:r>
              <a:rPr lang="el-GR" altLang="el-GR" dirty="0" smtClean="0"/>
              <a:t>), ήπιο ανθιστάμενο (</a:t>
            </a:r>
            <a:r>
              <a:rPr lang="en-US" altLang="el-GR" dirty="0" smtClean="0"/>
              <a:t>mild persistent</a:t>
            </a:r>
            <a:r>
              <a:rPr lang="el-GR" altLang="el-GR" dirty="0" smtClean="0"/>
              <a:t>), μέτριας βαρύτητας ανθιστάμενο (</a:t>
            </a:r>
            <a:r>
              <a:rPr lang="en-US" altLang="el-GR" dirty="0" smtClean="0"/>
              <a:t>moderate persistent</a:t>
            </a:r>
            <a:r>
              <a:rPr lang="el-GR" altLang="el-GR" dirty="0" smtClean="0"/>
              <a:t>), σοβαρό ή μεγάλης βαρύτητας (</a:t>
            </a:r>
            <a:r>
              <a:rPr lang="en-US" altLang="el-GR" dirty="0" smtClean="0"/>
              <a:t>severe persistent</a:t>
            </a:r>
            <a:r>
              <a:rPr lang="el-GR" altLang="el-GR" dirty="0" smtClean="0"/>
              <a:t>).</a:t>
            </a:r>
          </a:p>
          <a:p>
            <a:pPr eaLnBrk="1" hangingPunct="1">
              <a:lnSpc>
                <a:spcPct val="110000"/>
              </a:lnSpc>
            </a:pPr>
            <a:r>
              <a:rPr lang="el-GR" altLang="el-GR" dirty="0" smtClean="0"/>
              <a:t>Επίσης ανάλογα με την αιτιολογία, μπορεί να ταξινομηθεί σε ενδογενές και εξωγενές.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3109327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6/12</a:t>
            </a:r>
            <a:endParaRPr lang="el-GR" dirty="0"/>
          </a:p>
        </p:txBody>
      </p:sp>
      <p:sp>
        <p:nvSpPr>
          <p:cNvPr id="35842" name="Rectangle 3"/>
          <p:cNvSpPr>
            <a:spLocks noGrp="1" noChangeArrowheads="1"/>
          </p:cNvSpPr>
          <p:nvPr>
            <p:ph idx="1"/>
          </p:nvPr>
        </p:nvSpPr>
        <p:spPr>
          <a:xfrm>
            <a:off x="457200" y="1196752"/>
            <a:ext cx="8363272" cy="5328592"/>
          </a:xfrm>
        </p:spPr>
        <p:txBody>
          <a:bodyPr>
            <a:normAutofit fontScale="77500" lnSpcReduction="20000"/>
          </a:bodyPr>
          <a:lstStyle/>
          <a:p>
            <a:pPr marL="0" indent="0" eaLnBrk="1" hangingPunct="1">
              <a:lnSpc>
                <a:spcPct val="132000"/>
              </a:lnSpc>
              <a:buNone/>
            </a:pPr>
            <a:r>
              <a:rPr lang="el-GR" altLang="el-GR" sz="2800" b="1" dirty="0" smtClean="0"/>
              <a:t>Κλινική εικόνα</a:t>
            </a:r>
          </a:p>
          <a:p>
            <a:pPr eaLnBrk="1" hangingPunct="1">
              <a:lnSpc>
                <a:spcPct val="132000"/>
              </a:lnSpc>
            </a:pPr>
            <a:r>
              <a:rPr lang="el-GR" altLang="el-GR" sz="2800" dirty="0" smtClean="0"/>
              <a:t>Στον ασθματικό παροξυσμό, η αναπνευστική δυσχέρεια αφορά τη </a:t>
            </a:r>
            <a:r>
              <a:rPr lang="el-GR" altLang="el-GR" sz="2800" b="1" dirty="0" smtClean="0"/>
              <a:t>εκπνοή </a:t>
            </a:r>
            <a:r>
              <a:rPr lang="el-GR" altLang="el-GR" sz="2800" dirty="0" smtClean="0"/>
              <a:t>η οποία είναι παρατεταμένη και παίρνει τον τύπο της </a:t>
            </a:r>
            <a:r>
              <a:rPr lang="el-GR" altLang="el-GR" sz="2800" dirty="0" err="1" smtClean="0"/>
              <a:t>εκπνευστικής</a:t>
            </a:r>
            <a:r>
              <a:rPr lang="el-GR" altLang="el-GR" sz="2800" dirty="0" smtClean="0"/>
              <a:t> </a:t>
            </a:r>
            <a:r>
              <a:rPr lang="el-GR" altLang="el-GR" sz="2800" dirty="0" err="1" smtClean="0"/>
              <a:t>βραδύπνοιας</a:t>
            </a:r>
            <a:r>
              <a:rPr lang="el-GR" altLang="el-GR" sz="2800" dirty="0" smtClean="0"/>
              <a:t>.  </a:t>
            </a:r>
          </a:p>
          <a:p>
            <a:pPr eaLnBrk="1" hangingPunct="1">
              <a:lnSpc>
                <a:spcPct val="132000"/>
              </a:lnSpc>
            </a:pPr>
            <a:r>
              <a:rPr lang="el-GR" altLang="el-GR" sz="2800" dirty="0" smtClean="0"/>
              <a:t>Οι κρίσεις επισυμβαίνουν συχνά την νύχτα.</a:t>
            </a:r>
            <a:endParaRPr lang="el-GR" altLang="el-GR" sz="2800" u="sng" dirty="0" smtClean="0"/>
          </a:p>
          <a:p>
            <a:pPr eaLnBrk="1" hangingPunct="1">
              <a:lnSpc>
                <a:spcPct val="132000"/>
              </a:lnSpc>
            </a:pPr>
            <a:r>
              <a:rPr lang="el-GR" altLang="el-GR" sz="2800" b="1" dirty="0" smtClean="0"/>
              <a:t>Η κρίση </a:t>
            </a:r>
            <a:r>
              <a:rPr lang="el-GR" altLang="el-GR" sz="2800" dirty="0" smtClean="0"/>
              <a:t>συνήθως διαρκεί περίπου ½-1 ώρα με συχνότητα 1-3 τον χρόνο και υποχωρεί ή αυτόματα ή μετά από </a:t>
            </a:r>
            <a:r>
              <a:rPr lang="el-GR" altLang="el-GR" sz="2800" dirty="0" err="1" smtClean="0"/>
              <a:t>αντιασθματική</a:t>
            </a:r>
            <a:r>
              <a:rPr lang="el-GR" altLang="el-GR" sz="2800" dirty="0" smtClean="0"/>
              <a:t> αγωγή.</a:t>
            </a:r>
          </a:p>
          <a:p>
            <a:pPr eaLnBrk="1" hangingPunct="1">
              <a:lnSpc>
                <a:spcPct val="132000"/>
              </a:lnSpc>
            </a:pPr>
            <a:r>
              <a:rPr lang="el-GR" altLang="el-GR" sz="2800" dirty="0" smtClean="0"/>
              <a:t>Ο ασθενής παρουσιάζει </a:t>
            </a:r>
            <a:r>
              <a:rPr lang="el-GR" altLang="el-GR" sz="2800" b="1" dirty="0" smtClean="0"/>
              <a:t>δύσπνοια</a:t>
            </a:r>
            <a:r>
              <a:rPr lang="el-GR" altLang="el-GR" sz="2800" dirty="0" smtClean="0"/>
              <a:t> και δείχνει να «διψά για αέρα».  Επειδή η </a:t>
            </a:r>
            <a:r>
              <a:rPr lang="el-GR" altLang="el-GR" sz="2800" b="1" dirty="0" smtClean="0"/>
              <a:t>εκπνοή είναι δυσχερής </a:t>
            </a:r>
            <a:r>
              <a:rPr lang="el-GR" altLang="el-GR" sz="2800" dirty="0" smtClean="0"/>
              <a:t>φαίνεται να επιστρατεύονται οι επικουρικοί αναπνευστικοί μύες.  Συνυπάρχει δε </a:t>
            </a:r>
            <a:r>
              <a:rPr lang="el-GR" altLang="el-GR" sz="2800" dirty="0" err="1" smtClean="0"/>
              <a:t>συσφικτικό</a:t>
            </a:r>
            <a:r>
              <a:rPr lang="el-GR" altLang="el-GR" sz="2800" dirty="0" smtClean="0"/>
              <a:t> αίσθημα στο στήθος και </a:t>
            </a:r>
            <a:r>
              <a:rPr lang="el-GR" altLang="el-GR" sz="2800" b="1" dirty="0" smtClean="0"/>
              <a:t>ερεθιστικός ξηρός βήχας </a:t>
            </a:r>
            <a:r>
              <a:rPr lang="el-GR" altLang="el-GR" sz="2800" dirty="0" smtClean="0"/>
              <a:t>καθώς και </a:t>
            </a:r>
            <a:r>
              <a:rPr lang="el-GR" altLang="el-GR" sz="2800" b="1" dirty="0" err="1" smtClean="0"/>
              <a:t>εκπνευστικός</a:t>
            </a:r>
            <a:r>
              <a:rPr lang="el-GR" altLang="el-GR" sz="2800" b="1" dirty="0" smtClean="0"/>
              <a:t> συριγμός </a:t>
            </a:r>
            <a:r>
              <a:rPr lang="el-GR" altLang="el-GR" sz="2800" dirty="0" smtClean="0"/>
              <a:t>(</a:t>
            </a:r>
            <a:r>
              <a:rPr lang="en-US" altLang="el-GR" sz="2800" dirty="0" smtClean="0"/>
              <a:t>wheezing</a:t>
            </a:r>
            <a:r>
              <a:rPr lang="el-GR" altLang="el-GR" sz="2800"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2960328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7/12</a:t>
            </a:r>
            <a:endParaRPr lang="el-GR" dirty="0"/>
          </a:p>
        </p:txBody>
      </p:sp>
      <p:sp>
        <p:nvSpPr>
          <p:cNvPr id="36866" name="Rectangle 3"/>
          <p:cNvSpPr>
            <a:spLocks noGrp="1" noChangeArrowheads="1"/>
          </p:cNvSpPr>
          <p:nvPr>
            <p:ph idx="1"/>
          </p:nvPr>
        </p:nvSpPr>
        <p:spPr>
          <a:xfrm>
            <a:off x="457200" y="1196752"/>
            <a:ext cx="8507288" cy="5472608"/>
          </a:xfrm>
        </p:spPr>
        <p:txBody>
          <a:bodyPr>
            <a:noAutofit/>
          </a:bodyPr>
          <a:lstStyle/>
          <a:p>
            <a:pPr eaLnBrk="1" hangingPunct="1">
              <a:lnSpc>
                <a:spcPct val="110000"/>
              </a:lnSpc>
              <a:spcBef>
                <a:spcPts val="1000"/>
              </a:spcBef>
            </a:pPr>
            <a:r>
              <a:rPr lang="el-GR" altLang="el-GR" dirty="0" smtClean="0"/>
              <a:t>Ο συριγμός είναι σταθερό εύρημα στις κρίσεις εκτός αν η κλινική εικόνα είναι πολύ βαριά.  </a:t>
            </a:r>
          </a:p>
          <a:p>
            <a:pPr eaLnBrk="1" hangingPunct="1">
              <a:lnSpc>
                <a:spcPct val="110000"/>
              </a:lnSpc>
              <a:spcBef>
                <a:spcPts val="1000"/>
              </a:spcBef>
            </a:pPr>
            <a:r>
              <a:rPr lang="el-GR" altLang="el-GR" dirty="0" smtClean="0"/>
              <a:t>Συνυπάρχει ταχυκαρδία (150/1’) και μπορεί να υπάρχει και κυάνωση.</a:t>
            </a:r>
          </a:p>
          <a:p>
            <a:pPr eaLnBrk="1" hangingPunct="1">
              <a:lnSpc>
                <a:spcPct val="110000"/>
              </a:lnSpc>
              <a:spcBef>
                <a:spcPts val="1000"/>
              </a:spcBef>
            </a:pPr>
            <a:r>
              <a:rPr lang="el-GR" altLang="el-GR" dirty="0" smtClean="0"/>
              <a:t>Οι κρίσεις είναι συχνότερες την άνοιξη και τις αρχές του χειμώνα.</a:t>
            </a:r>
          </a:p>
          <a:p>
            <a:pPr eaLnBrk="1" hangingPunct="1">
              <a:lnSpc>
                <a:spcPct val="110000"/>
              </a:lnSpc>
              <a:spcBef>
                <a:spcPts val="1000"/>
              </a:spcBef>
            </a:pPr>
            <a:r>
              <a:rPr lang="el-GR" altLang="el-GR" dirty="0" smtClean="0"/>
              <a:t>Διάφορα φάρμακα όπως οι β-αναστολείς, η ασπιρίνη τα μη στεροειδή αντιφλεγμονώδη κτλ μπορεί να πυροδοτήσουν ασθματικές κρίσεις.</a:t>
            </a:r>
          </a:p>
          <a:p>
            <a:pPr eaLnBrk="1" hangingPunct="1">
              <a:lnSpc>
                <a:spcPct val="110000"/>
              </a:lnSpc>
              <a:spcBef>
                <a:spcPts val="1000"/>
              </a:spcBef>
            </a:pPr>
            <a:r>
              <a:rPr lang="el-GR" altLang="el-GR" dirty="0" smtClean="0"/>
              <a:t>Το άσθμα πρέπει να </a:t>
            </a:r>
            <a:r>
              <a:rPr lang="el-GR" altLang="el-GR" dirty="0" err="1" smtClean="0"/>
              <a:t>διαφοροδιαγνώσκεται</a:t>
            </a:r>
            <a:r>
              <a:rPr lang="el-GR" altLang="el-GR" dirty="0" smtClean="0"/>
              <a:t> </a:t>
            </a:r>
            <a:r>
              <a:rPr lang="el-GR" altLang="el-GR" b="1" dirty="0" smtClean="0"/>
              <a:t>από το «καρδιακό άσθμα», </a:t>
            </a:r>
            <a:r>
              <a:rPr lang="el-GR" altLang="el-GR" dirty="0" smtClean="0"/>
              <a:t>που είναι </a:t>
            </a:r>
            <a:r>
              <a:rPr lang="el-GR" altLang="el-GR" dirty="0" err="1" smtClean="0"/>
              <a:t>βρογχόσπασμος</a:t>
            </a:r>
            <a:r>
              <a:rPr lang="el-GR" altLang="el-GR" dirty="0" smtClean="0"/>
              <a:t> λόγω καρδιακής νόσου όπως ανεπάρκεια της αριστεράς καρδίας.</a:t>
            </a:r>
          </a:p>
          <a:p>
            <a:pPr eaLnBrk="1" hangingPunct="1">
              <a:lnSpc>
                <a:spcPct val="110000"/>
              </a:lnSpc>
              <a:spcBef>
                <a:spcPts val="1000"/>
              </a:spcBef>
            </a:pPr>
            <a:r>
              <a:rPr lang="el-GR" altLang="el-GR" dirty="0" smtClean="0"/>
              <a:t>Ασθματική κρίση που δεν θεραπεύεται με την συνήθη χορήγηση φαρμάκων και συνεχίζεται μπορεί να μεταπέσει στην δύσκολα αντιμετωπιζόμενη </a:t>
            </a:r>
            <a:r>
              <a:rPr lang="en-US" altLang="el-GR" b="1" dirty="0" smtClean="0"/>
              <a:t>status </a:t>
            </a:r>
            <a:r>
              <a:rPr lang="en-US" altLang="el-GR" b="1" dirty="0" err="1" smtClean="0"/>
              <a:t>asthmaticus</a:t>
            </a:r>
            <a:r>
              <a:rPr lang="el-GR" altLang="el-GR" b="1"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37600150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8/12</a:t>
            </a:r>
            <a:endParaRPr lang="el-GR" dirty="0"/>
          </a:p>
        </p:txBody>
      </p:sp>
      <p:sp>
        <p:nvSpPr>
          <p:cNvPr id="37890" name="Rectangle 3"/>
          <p:cNvSpPr>
            <a:spLocks noGrp="1" noChangeArrowheads="1"/>
          </p:cNvSpPr>
          <p:nvPr>
            <p:ph idx="1"/>
          </p:nvPr>
        </p:nvSpPr>
        <p:spPr/>
        <p:txBody>
          <a:bodyPr/>
          <a:lstStyle/>
          <a:p>
            <a:pPr marL="0" indent="0" eaLnBrk="1" hangingPunct="1">
              <a:buNone/>
            </a:pPr>
            <a:r>
              <a:rPr lang="el-GR" altLang="el-GR" b="1" dirty="0" smtClean="0"/>
              <a:t>Ευρήματα επί του βρογχικού άσθματος</a:t>
            </a:r>
            <a:endParaRPr lang="el-GR" altLang="el-GR" dirty="0" smtClean="0"/>
          </a:p>
          <a:p>
            <a:pPr eaLnBrk="1" hangingPunct="1"/>
            <a:r>
              <a:rPr lang="el-GR" altLang="el-GR" dirty="0" smtClean="0"/>
              <a:t>Υπάρχει ελάττωση της ταχέως </a:t>
            </a:r>
            <a:r>
              <a:rPr lang="el-GR" altLang="el-GR" dirty="0" err="1" smtClean="0"/>
              <a:t>εκπνεόμενης</a:t>
            </a:r>
            <a:r>
              <a:rPr lang="el-GR" altLang="el-GR" dirty="0" smtClean="0"/>
              <a:t> ζωτικής χωρητικότητας (</a:t>
            </a:r>
            <a:r>
              <a:rPr lang="en-US" altLang="el-GR" dirty="0" smtClean="0"/>
              <a:t>FVC</a:t>
            </a:r>
            <a:r>
              <a:rPr lang="el-GR" altLang="el-GR" dirty="0" smtClean="0"/>
              <a:t>), καθώς και της σχέσης </a:t>
            </a:r>
            <a:r>
              <a:rPr lang="en-US" altLang="el-GR" dirty="0" smtClean="0"/>
              <a:t>FEV</a:t>
            </a:r>
            <a:r>
              <a:rPr lang="el-GR" altLang="el-GR" dirty="0" smtClean="0"/>
              <a:t>1/</a:t>
            </a:r>
            <a:r>
              <a:rPr lang="en-US" altLang="el-GR" dirty="0" smtClean="0"/>
              <a:t>FVC </a:t>
            </a:r>
            <a:r>
              <a:rPr lang="el-GR" altLang="el-GR" dirty="0" smtClean="0"/>
              <a:t>αλλά και της σχέσης </a:t>
            </a:r>
            <a:r>
              <a:rPr lang="en-US" altLang="el-GR" dirty="0" smtClean="0"/>
              <a:t>FEV</a:t>
            </a:r>
            <a:r>
              <a:rPr lang="el-GR" altLang="el-GR" dirty="0" smtClean="0"/>
              <a:t>1/</a:t>
            </a:r>
            <a:r>
              <a:rPr lang="en-US" altLang="el-GR" dirty="0" smtClean="0"/>
              <a:t>VC</a:t>
            </a:r>
            <a:r>
              <a:rPr lang="el-GR" altLang="el-GR" dirty="0" smtClean="0"/>
              <a:t> στα </a:t>
            </a:r>
            <a:r>
              <a:rPr lang="el-GR" altLang="el-GR" dirty="0" err="1" smtClean="0"/>
              <a:t>σπιρομετρικά</a:t>
            </a:r>
            <a:r>
              <a:rPr lang="el-GR" altLang="el-GR" dirty="0" smtClean="0"/>
              <a:t> δεδομένα.</a:t>
            </a:r>
          </a:p>
          <a:p>
            <a:pPr eaLnBrk="1" hangingPunct="1"/>
            <a:r>
              <a:rPr lang="el-GR" altLang="el-GR" dirty="0" smtClean="0"/>
              <a:t>Επίσης ακτινογραφικά υπάρχει αυξημένη διαφάνεια των πνευμόνων.  </a:t>
            </a:r>
          </a:p>
          <a:p>
            <a:pPr eaLnBrk="1" hangingPunct="1"/>
            <a:r>
              <a:rPr lang="el-GR" altLang="el-GR" dirty="0" smtClean="0"/>
              <a:t>Στην γενική αίματος υπάρχει αύξηση των </a:t>
            </a:r>
            <a:r>
              <a:rPr lang="el-GR" altLang="el-GR" dirty="0" err="1" smtClean="0"/>
              <a:t>ηωσινοφίλων</a:t>
            </a:r>
            <a:r>
              <a:rPr lang="el-GR" altLang="el-GR" dirty="0" smtClean="0"/>
              <a:t> λευκών.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3747684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9/12</a:t>
            </a:r>
            <a:endParaRPr lang="el-GR" dirty="0"/>
          </a:p>
        </p:txBody>
      </p:sp>
      <p:sp>
        <p:nvSpPr>
          <p:cNvPr id="38914" name="Rectangle 3"/>
          <p:cNvSpPr>
            <a:spLocks noGrp="1" noChangeArrowheads="1"/>
          </p:cNvSpPr>
          <p:nvPr>
            <p:ph idx="1"/>
          </p:nvPr>
        </p:nvSpPr>
        <p:spPr/>
        <p:txBody>
          <a:bodyPr/>
          <a:lstStyle/>
          <a:p>
            <a:pPr marL="0" indent="0" eaLnBrk="1" hangingPunct="1">
              <a:buNone/>
            </a:pPr>
            <a:r>
              <a:rPr lang="el-GR" altLang="el-GR" b="1" dirty="0" smtClean="0"/>
              <a:t>Επιπλοκές του βρογχικού άσθματος</a:t>
            </a:r>
            <a:endParaRPr lang="el-GR" altLang="el-GR" dirty="0" smtClean="0"/>
          </a:p>
          <a:p>
            <a:pPr eaLnBrk="1" hangingPunct="1"/>
            <a:r>
              <a:rPr lang="el-GR" altLang="el-GR" dirty="0" smtClean="0"/>
              <a:t>Μεγάλη εξάντληση, αφυδάτωση, λοιμώξεις, </a:t>
            </a:r>
            <a:r>
              <a:rPr lang="el-GR" altLang="el-GR" dirty="0" err="1" smtClean="0"/>
              <a:t>ατελεκτασία</a:t>
            </a:r>
            <a:r>
              <a:rPr lang="el-GR" altLang="el-GR" dirty="0" smtClean="0"/>
              <a:t>, </a:t>
            </a:r>
            <a:r>
              <a:rPr lang="el-GR" altLang="el-GR" dirty="0" err="1" smtClean="0"/>
              <a:t>χρονία</a:t>
            </a:r>
            <a:r>
              <a:rPr lang="el-GR" altLang="el-GR" dirty="0" smtClean="0"/>
              <a:t> βρογχίτιδα, πνευμονικό εμφύσημα και σπανιότερα </a:t>
            </a:r>
            <a:r>
              <a:rPr lang="el-GR" altLang="el-GR" dirty="0" err="1" smtClean="0"/>
              <a:t>χρονία</a:t>
            </a:r>
            <a:r>
              <a:rPr lang="el-GR" altLang="el-GR" dirty="0" smtClean="0"/>
              <a:t> πνευμονική καρδία.  Επίσης μπορεί να παρατηρηθούν παύση της αναπνοής, καρδιακές αρρυθμίες, και πνευμοθώρακας.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3634112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Ρινίτιδες </a:t>
            </a:r>
            <a:endParaRPr lang="el-GR" dirty="0"/>
          </a:p>
        </p:txBody>
      </p:sp>
      <p:sp>
        <p:nvSpPr>
          <p:cNvPr id="3" name="Θέση περιεχομένου 2"/>
          <p:cNvSpPr>
            <a:spLocks noGrp="1"/>
          </p:cNvSpPr>
          <p:nvPr>
            <p:ph idx="1"/>
          </p:nvPr>
        </p:nvSpPr>
        <p:spPr>
          <a:xfrm>
            <a:off x="457200" y="1196752"/>
            <a:ext cx="8075240" cy="5040560"/>
          </a:xfrm>
        </p:spPr>
        <p:txBody>
          <a:bodyPr/>
          <a:lstStyle/>
          <a:p>
            <a:r>
              <a:rPr lang="el-GR" dirty="0" smtClean="0"/>
              <a:t>Ρινίτιδες</a:t>
            </a:r>
          </a:p>
          <a:p>
            <a:pPr lvl="1"/>
            <a:r>
              <a:rPr lang="el-GR" dirty="0" smtClean="0"/>
              <a:t>Ρινόρροια,</a:t>
            </a:r>
          </a:p>
          <a:p>
            <a:pPr lvl="1"/>
            <a:r>
              <a:rPr lang="el-GR" dirty="0" smtClean="0"/>
              <a:t>Φτάρνισμα,</a:t>
            </a:r>
          </a:p>
          <a:p>
            <a:pPr lvl="1"/>
            <a:r>
              <a:rPr lang="el-GR" dirty="0" smtClean="0"/>
              <a:t>Βήχας.</a:t>
            </a:r>
          </a:p>
          <a:p>
            <a:r>
              <a:rPr lang="el-GR" dirty="0" smtClean="0"/>
              <a:t>Αλλεργική ρινίτιδα</a:t>
            </a:r>
          </a:p>
          <a:p>
            <a:pPr lvl="1"/>
            <a:r>
              <a:rPr lang="el-GR" dirty="0" smtClean="0"/>
              <a:t>Φλεγμονώδης αντίδραση,</a:t>
            </a:r>
          </a:p>
          <a:p>
            <a:pPr lvl="1"/>
            <a:r>
              <a:rPr lang="el-GR" dirty="0" smtClean="0"/>
              <a:t>Από τα διάφορα αλλεργιογόνα της ατμόσφαιρας.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9099185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10/12</a:t>
            </a:r>
            <a:endParaRPr lang="el-GR" dirty="0"/>
          </a:p>
        </p:txBody>
      </p:sp>
      <p:sp>
        <p:nvSpPr>
          <p:cNvPr id="39938" name="Rectangle 3"/>
          <p:cNvSpPr>
            <a:spLocks noGrp="1" noChangeArrowheads="1"/>
          </p:cNvSpPr>
          <p:nvPr>
            <p:ph idx="1"/>
          </p:nvPr>
        </p:nvSpPr>
        <p:spPr/>
        <p:txBody>
          <a:bodyPr>
            <a:noAutofit/>
          </a:bodyPr>
          <a:lstStyle/>
          <a:p>
            <a:pPr marL="0" indent="0" eaLnBrk="1" hangingPunct="1">
              <a:lnSpc>
                <a:spcPct val="110000"/>
              </a:lnSpc>
              <a:buNone/>
            </a:pPr>
            <a:r>
              <a:rPr lang="el-GR" altLang="el-GR" b="1" dirty="0" smtClean="0"/>
              <a:t>Θεραπεία του βρογχικού άσθματος</a:t>
            </a:r>
            <a:endParaRPr lang="el-GR" altLang="el-GR" dirty="0" smtClean="0"/>
          </a:p>
          <a:p>
            <a:pPr eaLnBrk="1" hangingPunct="1">
              <a:lnSpc>
                <a:spcPct val="110000"/>
              </a:lnSpc>
            </a:pPr>
            <a:r>
              <a:rPr lang="el-GR" altLang="el-GR" dirty="0" smtClean="0"/>
              <a:t>Εκτός από την προφύλαξη από ασθματικές κρίσεις καθώς και τον εντοπισμό του </a:t>
            </a:r>
            <a:r>
              <a:rPr lang="el-GR" altLang="el-GR" dirty="0" err="1" smtClean="0"/>
              <a:t>εκλυτικού</a:t>
            </a:r>
            <a:r>
              <a:rPr lang="el-GR" altLang="el-GR" dirty="0" smtClean="0"/>
              <a:t>-αιτιολογικού παράγοντα (διάφορα </a:t>
            </a:r>
            <a:r>
              <a:rPr lang="en-US" altLang="el-GR" dirty="0" smtClean="0"/>
              <a:t>skin tests </a:t>
            </a:r>
            <a:r>
              <a:rPr lang="el-GR" altLang="el-GR" dirty="0" smtClean="0"/>
              <a:t>και </a:t>
            </a:r>
            <a:r>
              <a:rPr lang="en-US" altLang="el-GR" dirty="0" err="1" smtClean="0"/>
              <a:t>radiallergosorbent</a:t>
            </a:r>
            <a:r>
              <a:rPr lang="el-GR" altLang="el-GR" dirty="0" smtClean="0"/>
              <a:t> </a:t>
            </a:r>
            <a:r>
              <a:rPr lang="en-US" altLang="el-GR" dirty="0" smtClean="0"/>
              <a:t> tests RAST</a:t>
            </a:r>
            <a:r>
              <a:rPr lang="el-GR" altLang="el-GR" dirty="0" smtClean="0"/>
              <a:t>) που θα μας βοηθήσει σε τεχνικές </a:t>
            </a:r>
            <a:r>
              <a:rPr lang="el-GR" altLang="el-GR" b="1" dirty="0" smtClean="0"/>
              <a:t>απευαισθητοποίησης </a:t>
            </a:r>
            <a:r>
              <a:rPr lang="el-GR" altLang="el-GR" dirty="0" smtClean="0"/>
              <a:t>και τελική θεραπεία, χρησιμοποιούμε διάφορα φάρμακα προς αντιμετώπιση των ασθματικών κρίσεων.</a:t>
            </a:r>
            <a:endParaRPr lang="el-GR" altLang="el-GR" u="sng" dirty="0" smtClean="0"/>
          </a:p>
          <a:p>
            <a:pPr eaLnBrk="1" hangingPunct="1">
              <a:lnSpc>
                <a:spcPct val="110000"/>
              </a:lnSpc>
            </a:pPr>
            <a:r>
              <a:rPr lang="el-GR" altLang="el-GR" b="1" dirty="0" smtClean="0"/>
              <a:t>Τα φάρμακα </a:t>
            </a:r>
            <a:r>
              <a:rPr lang="el-GR" altLang="el-GR" dirty="0" smtClean="0"/>
              <a:t>κατατάσσονται </a:t>
            </a:r>
            <a:r>
              <a:rPr lang="el-GR" altLang="el-GR" b="1" dirty="0" smtClean="0"/>
              <a:t>σε αντιφλεγμονώδη και βρογχοδιασταλτικά.  </a:t>
            </a:r>
          </a:p>
          <a:p>
            <a:pPr eaLnBrk="1" hangingPunct="1">
              <a:lnSpc>
                <a:spcPct val="110000"/>
              </a:lnSpc>
            </a:pPr>
            <a:r>
              <a:rPr lang="el-GR" altLang="el-GR" dirty="0" smtClean="0"/>
              <a:t>Χρησιμοποιούνται η </a:t>
            </a:r>
            <a:r>
              <a:rPr lang="el-GR" altLang="el-GR" b="1" dirty="0" err="1" smtClean="0"/>
              <a:t>θεοφυλλίνη</a:t>
            </a:r>
            <a:r>
              <a:rPr lang="el-GR" altLang="el-GR" b="1" dirty="0" smtClean="0"/>
              <a:t> και η </a:t>
            </a:r>
            <a:r>
              <a:rPr lang="el-GR" altLang="el-GR" b="1" dirty="0" err="1" smtClean="0"/>
              <a:t>αμινοφυλλίνη</a:t>
            </a:r>
            <a:r>
              <a:rPr lang="el-GR" altLang="el-GR" b="1" dirty="0" smtClean="0"/>
              <a:t>, διάφοροι β-διεγέρτες, συμπαθητικομιμητικά και </a:t>
            </a:r>
            <a:r>
              <a:rPr lang="el-GR" altLang="el-GR" b="1" dirty="0" err="1" smtClean="0"/>
              <a:t>αντιχολινεργικά</a:t>
            </a:r>
            <a:r>
              <a:rPr lang="el-GR" altLang="el-GR" b="1" dirty="0" smtClean="0"/>
              <a:t> </a:t>
            </a:r>
            <a:r>
              <a:rPr lang="el-GR" altLang="el-GR" dirty="0" smtClean="0"/>
              <a:t>φάρμακα.  Χρήσιμο θεωρείται το </a:t>
            </a:r>
            <a:r>
              <a:rPr lang="el-GR" altLang="el-GR" b="1" dirty="0" err="1" smtClean="0"/>
              <a:t>χρωμογλυκικό</a:t>
            </a:r>
            <a:r>
              <a:rPr lang="el-GR" altLang="el-GR" b="1" dirty="0" smtClean="0"/>
              <a:t> νάτριο και το μαγνήσιο.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3249221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11/12</a:t>
            </a:r>
            <a:endParaRPr lang="el-GR" dirty="0"/>
          </a:p>
        </p:txBody>
      </p:sp>
      <p:sp>
        <p:nvSpPr>
          <p:cNvPr id="39938" name="Rectangle 3"/>
          <p:cNvSpPr>
            <a:spLocks noGrp="1" noChangeArrowheads="1"/>
          </p:cNvSpPr>
          <p:nvPr>
            <p:ph idx="1"/>
          </p:nvPr>
        </p:nvSpPr>
        <p:spPr/>
        <p:txBody>
          <a:bodyPr>
            <a:noAutofit/>
          </a:bodyPr>
          <a:lstStyle/>
          <a:p>
            <a:pPr marL="0" indent="0" eaLnBrk="1" hangingPunct="1">
              <a:lnSpc>
                <a:spcPct val="110000"/>
              </a:lnSpc>
              <a:buNone/>
            </a:pPr>
            <a:r>
              <a:rPr lang="el-GR" altLang="el-GR" b="1" dirty="0" smtClean="0"/>
              <a:t>Θεραπεία του βρογχικού άσθματος </a:t>
            </a:r>
            <a:r>
              <a:rPr lang="el-GR" altLang="el-GR" dirty="0" smtClean="0"/>
              <a:t>(συνέχεια)</a:t>
            </a:r>
          </a:p>
          <a:p>
            <a:pPr eaLnBrk="1" hangingPunct="1">
              <a:lnSpc>
                <a:spcPct val="110000"/>
              </a:lnSpc>
            </a:pPr>
            <a:r>
              <a:rPr lang="el-GR" altLang="el-GR" dirty="0" smtClean="0"/>
              <a:t>Το μαγνήσιο στην ασθματική κρίση χορηγείται ενδοφλέβια. </a:t>
            </a:r>
          </a:p>
          <a:p>
            <a:pPr eaLnBrk="1" hangingPunct="1">
              <a:lnSpc>
                <a:spcPct val="110000"/>
              </a:lnSpc>
            </a:pPr>
            <a:r>
              <a:rPr lang="el-GR" altLang="el-GR" dirty="0" smtClean="0"/>
              <a:t>Στην αντιμετώπιση της ασθματικής κρίσης </a:t>
            </a:r>
            <a:r>
              <a:rPr lang="el-GR" altLang="el-GR" b="1" dirty="0" smtClean="0"/>
              <a:t>χρησιμοποιούνται β-διεγέρτες μέσω </a:t>
            </a:r>
            <a:r>
              <a:rPr lang="el-GR" altLang="el-GR" b="1" dirty="0" err="1" smtClean="0"/>
              <a:t>νεφελοποιητού</a:t>
            </a:r>
            <a:r>
              <a:rPr lang="el-GR" altLang="el-GR" b="1" dirty="0" smtClean="0"/>
              <a:t> μέσω χρήσης κατάλληλης συσκευής.  </a:t>
            </a:r>
          </a:p>
          <a:p>
            <a:pPr eaLnBrk="1" hangingPunct="1">
              <a:lnSpc>
                <a:spcPct val="110000"/>
              </a:lnSpc>
            </a:pPr>
            <a:r>
              <a:rPr lang="el-GR" altLang="el-GR" dirty="0" smtClean="0"/>
              <a:t>Επίσης χορηγούνται διάφορα εισπνεόμενα </a:t>
            </a:r>
            <a:r>
              <a:rPr lang="el-GR" altLang="el-GR" dirty="0" err="1" smtClean="0"/>
              <a:t>αντιχολινεργικά</a:t>
            </a:r>
            <a:r>
              <a:rPr lang="el-GR" altLang="el-GR" dirty="0" smtClean="0"/>
              <a:t>, </a:t>
            </a:r>
            <a:r>
              <a:rPr lang="el-GR" altLang="el-GR" dirty="0" err="1" smtClean="0"/>
              <a:t>ισοπροτερενόλη</a:t>
            </a:r>
            <a:r>
              <a:rPr lang="el-GR" altLang="el-GR" dirty="0" smtClean="0"/>
              <a:t>, </a:t>
            </a:r>
            <a:r>
              <a:rPr lang="el-GR" altLang="el-GR" dirty="0" err="1" smtClean="0"/>
              <a:t>τερβουταλίνη</a:t>
            </a:r>
            <a:r>
              <a:rPr lang="el-GR" altLang="el-GR" dirty="0" smtClean="0"/>
              <a:t>, </a:t>
            </a:r>
            <a:r>
              <a:rPr lang="el-GR" altLang="el-GR" dirty="0" err="1" smtClean="0"/>
              <a:t>κορτικοστεροειδή</a:t>
            </a:r>
            <a:r>
              <a:rPr lang="el-GR" altLang="el-GR" dirty="0" smtClean="0"/>
              <a:t>, καθώς και οξυγόνο αφού πρώτα μετρηθούν τα αέρια του αίματος.  </a:t>
            </a:r>
          </a:p>
          <a:p>
            <a:pPr eaLnBrk="1" hangingPunct="1">
              <a:lnSpc>
                <a:spcPct val="110000"/>
              </a:lnSpc>
            </a:pPr>
            <a:r>
              <a:rPr lang="el-GR" altLang="el-GR" dirty="0" smtClean="0"/>
              <a:t>Επίσης ενυδατώνουμε τον ασθενή.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26325319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12/12</a:t>
            </a:r>
            <a:endParaRPr lang="el-GR" dirty="0"/>
          </a:p>
        </p:txBody>
      </p:sp>
      <p:sp>
        <p:nvSpPr>
          <p:cNvPr id="40962" name="Rectangle 3"/>
          <p:cNvSpPr>
            <a:spLocks noGrp="1" noChangeArrowheads="1"/>
          </p:cNvSpPr>
          <p:nvPr>
            <p:ph idx="1"/>
          </p:nvPr>
        </p:nvSpPr>
        <p:spPr>
          <a:xfrm>
            <a:off x="457200" y="1196752"/>
            <a:ext cx="8363272" cy="5328592"/>
          </a:xfrm>
        </p:spPr>
        <p:txBody>
          <a:bodyPr>
            <a:noAutofit/>
          </a:bodyPr>
          <a:lstStyle/>
          <a:p>
            <a:pPr marL="0" indent="0">
              <a:lnSpc>
                <a:spcPct val="105000"/>
              </a:lnSpc>
              <a:spcBef>
                <a:spcPts val="1000"/>
              </a:spcBef>
              <a:buNone/>
            </a:pPr>
            <a:r>
              <a:rPr lang="el-GR" altLang="el-GR" b="1" dirty="0"/>
              <a:t>Θεραπεία του βρογχικού άσθματος </a:t>
            </a:r>
            <a:r>
              <a:rPr lang="el-GR" altLang="el-GR" dirty="0"/>
              <a:t>(συνέχεια</a:t>
            </a:r>
            <a:r>
              <a:rPr lang="el-GR" altLang="el-GR" dirty="0" smtClean="0"/>
              <a:t>)</a:t>
            </a:r>
          </a:p>
          <a:p>
            <a:pPr eaLnBrk="1" hangingPunct="1">
              <a:lnSpc>
                <a:spcPct val="105000"/>
              </a:lnSpc>
              <a:spcBef>
                <a:spcPts val="1000"/>
              </a:spcBef>
            </a:pPr>
            <a:r>
              <a:rPr lang="el-GR" altLang="el-GR" dirty="0" smtClean="0"/>
              <a:t>Αν η κρίση προκληθεί από ασπιρίνη χορηγείται </a:t>
            </a:r>
            <a:r>
              <a:rPr lang="el-GR" altLang="el-GR" dirty="0" err="1" smtClean="0"/>
              <a:t>μοντελουκάστη</a:t>
            </a:r>
            <a:r>
              <a:rPr lang="el-GR" altLang="el-GR" dirty="0" smtClean="0"/>
              <a:t>.</a:t>
            </a:r>
          </a:p>
          <a:p>
            <a:pPr eaLnBrk="1" hangingPunct="1">
              <a:lnSpc>
                <a:spcPct val="105000"/>
              </a:lnSpc>
              <a:spcBef>
                <a:spcPts val="1000"/>
              </a:spcBef>
            </a:pPr>
            <a:r>
              <a:rPr lang="el-GR" altLang="el-GR" dirty="0" smtClean="0"/>
              <a:t>Φαίνεται ότι </a:t>
            </a:r>
            <a:r>
              <a:rPr lang="el-GR" altLang="el-GR" b="1" dirty="0" smtClean="0"/>
              <a:t>τα αντιφλεγμονώδη φάρμακα με την μορφή των </a:t>
            </a:r>
            <a:r>
              <a:rPr lang="el-GR" altLang="el-GR" b="1" dirty="0" err="1" smtClean="0"/>
              <a:t>κορτικοστεροειδών</a:t>
            </a:r>
            <a:r>
              <a:rPr lang="el-GR" altLang="el-GR" b="1" dirty="0" smtClean="0"/>
              <a:t> είναι πολύ χρήσιμα</a:t>
            </a:r>
            <a:r>
              <a:rPr lang="el-GR" altLang="el-GR" dirty="0" smtClean="0"/>
              <a:t> στην αντιμετώπιση του άσθματος.</a:t>
            </a:r>
          </a:p>
          <a:p>
            <a:pPr eaLnBrk="1" hangingPunct="1">
              <a:lnSpc>
                <a:spcPct val="105000"/>
              </a:lnSpc>
              <a:spcBef>
                <a:spcPts val="1000"/>
              </a:spcBef>
            </a:pPr>
            <a:r>
              <a:rPr lang="el-GR" altLang="el-GR" dirty="0" smtClean="0"/>
              <a:t>Στην σύγχρονη θεραπεία του άσθματος έχουν τώρα πια ενσωματωθεί και τα </a:t>
            </a:r>
            <a:r>
              <a:rPr lang="el-GR" altLang="el-GR" b="1" dirty="0" err="1" smtClean="0"/>
              <a:t>αντιλευκοτριένια</a:t>
            </a:r>
            <a:r>
              <a:rPr lang="el-GR" altLang="el-GR" dirty="0" smtClean="0"/>
              <a:t> από του στόματος.  </a:t>
            </a:r>
          </a:p>
          <a:p>
            <a:pPr eaLnBrk="1" hangingPunct="1">
              <a:lnSpc>
                <a:spcPct val="105000"/>
              </a:lnSpc>
              <a:spcBef>
                <a:spcPts val="1000"/>
              </a:spcBef>
            </a:pPr>
            <a:r>
              <a:rPr lang="el-GR" altLang="el-GR" dirty="0" smtClean="0"/>
              <a:t>Ας μην ξεχνάμε ότι το άσθμα είναι συχνό στα παιδιά και </a:t>
            </a:r>
            <a:r>
              <a:rPr lang="el-GR" altLang="el-GR" b="1" dirty="0" smtClean="0"/>
              <a:t>η μεγάλη και πολύ ενθουσιώδης χρήση των </a:t>
            </a:r>
            <a:r>
              <a:rPr lang="el-GR" altLang="el-GR" b="1" dirty="0" err="1" smtClean="0"/>
              <a:t>κορτικοστεροειδών</a:t>
            </a:r>
            <a:r>
              <a:rPr lang="el-GR" altLang="el-GR" b="1" dirty="0" smtClean="0"/>
              <a:t> στην αντιμετώπιση των κρίσεων μπορεί να έχει επιπτώσεις στην ανάπτυξη</a:t>
            </a:r>
            <a:r>
              <a:rPr lang="el-GR" altLang="el-GR" dirty="0" smtClean="0"/>
              <a:t> των παιδιών αυτών.  </a:t>
            </a:r>
          </a:p>
          <a:p>
            <a:pPr eaLnBrk="1" hangingPunct="1">
              <a:lnSpc>
                <a:spcPct val="105000"/>
              </a:lnSpc>
              <a:spcBef>
                <a:spcPts val="1000"/>
              </a:spcBef>
            </a:pPr>
            <a:r>
              <a:rPr lang="el-GR" altLang="el-GR" dirty="0" smtClean="0"/>
              <a:t>Πολλά παιδιά μετά από χρόνια αγωγής ξεπερνούν αυτές τις κρίσεις άσθματος.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32323751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Πνευμονίες </a:t>
            </a:r>
            <a:r>
              <a:rPr lang="el-GR" sz="3000" b="0" dirty="0" smtClean="0"/>
              <a:t>1/5</a:t>
            </a:r>
            <a:endParaRPr lang="el-GR" sz="3000" b="0" dirty="0"/>
          </a:p>
        </p:txBody>
      </p:sp>
      <p:sp>
        <p:nvSpPr>
          <p:cNvPr id="41986" name="Rectangle 3"/>
          <p:cNvSpPr>
            <a:spLocks noGrp="1" noChangeArrowheads="1"/>
          </p:cNvSpPr>
          <p:nvPr>
            <p:ph idx="1"/>
          </p:nvPr>
        </p:nvSpPr>
        <p:spPr/>
        <p:txBody>
          <a:bodyPr/>
          <a:lstStyle/>
          <a:p>
            <a:pPr marL="0" indent="0" eaLnBrk="1" hangingPunct="1">
              <a:buNone/>
            </a:pPr>
            <a:r>
              <a:rPr lang="el-GR" altLang="el-GR" b="1" dirty="0" smtClean="0"/>
              <a:t>Αιτιολογία </a:t>
            </a:r>
            <a:endParaRPr lang="el-GR" altLang="el-GR" dirty="0" smtClean="0"/>
          </a:p>
          <a:p>
            <a:r>
              <a:rPr lang="el-GR" altLang="el-GR" dirty="0" smtClean="0"/>
              <a:t>Τα αίτια των πνευμονιών είναι πολλά και ποικίλα.  </a:t>
            </a:r>
          </a:p>
          <a:p>
            <a:r>
              <a:rPr lang="el-GR" altLang="el-GR" dirty="0" smtClean="0"/>
              <a:t>Το κυριότερο και πιο συνηθισμένο αίτιο είναι ο </a:t>
            </a:r>
            <a:r>
              <a:rPr lang="el-GR" altLang="el-GR" dirty="0" err="1" smtClean="0"/>
              <a:t>πνευμονιόκοκκος</a:t>
            </a:r>
            <a:r>
              <a:rPr lang="el-GR" altLang="el-GR" dirty="0" smtClean="0"/>
              <a:t>, αλλά και πολλά άλλα μικρόβια, </a:t>
            </a:r>
            <a:r>
              <a:rPr lang="el-GR" altLang="el-GR" dirty="0" err="1" smtClean="0"/>
              <a:t>μυκοπλάσματα</a:t>
            </a:r>
            <a:r>
              <a:rPr lang="el-GR" altLang="el-GR" dirty="0" smtClean="0"/>
              <a:t>, ιοί, μύκητες, </a:t>
            </a:r>
            <a:r>
              <a:rPr lang="el-GR" altLang="el-GR" dirty="0" err="1" smtClean="0"/>
              <a:t>ρικέτσιες</a:t>
            </a:r>
            <a:r>
              <a:rPr lang="el-GR" altLang="el-GR" dirty="0" smtClean="0"/>
              <a:t> και </a:t>
            </a:r>
            <a:r>
              <a:rPr lang="el-GR" altLang="el-GR" dirty="0" err="1" smtClean="0"/>
              <a:t>χλαμύδια</a:t>
            </a:r>
            <a:r>
              <a:rPr lang="el-GR" altLang="el-GR" dirty="0" smtClean="0"/>
              <a:t> προκαλούν πνευμονίες.</a:t>
            </a:r>
            <a:r>
              <a:rPr lang="el-GR" sz="2400" dirty="0">
                <a:ea typeface="Times New Roman"/>
                <a:cs typeface="Angsana New"/>
              </a:rPr>
              <a:t> </a:t>
            </a:r>
            <a:endParaRPr lang="el-GR" sz="2400" dirty="0" smtClean="0">
              <a:ea typeface="Times New Roman"/>
              <a:cs typeface="Angsana New"/>
            </a:endParaRPr>
          </a:p>
          <a:p>
            <a:r>
              <a:rPr lang="el-GR" sz="2400" dirty="0">
                <a:ea typeface="Times New Roman"/>
                <a:cs typeface="Angsana New"/>
              </a:rPr>
              <a:t>Τ</a:t>
            </a:r>
            <a:r>
              <a:rPr lang="el-GR" sz="2400" dirty="0" smtClean="0">
                <a:ea typeface="Times New Roman"/>
                <a:cs typeface="Angsana New"/>
              </a:rPr>
              <a:t>ο </a:t>
            </a:r>
            <a:r>
              <a:rPr lang="el-GR" sz="2400" dirty="0">
                <a:ea typeface="Times New Roman"/>
                <a:cs typeface="Angsana New"/>
              </a:rPr>
              <a:t>90% περίπου των πνευμονιών οφείλονται στον </a:t>
            </a:r>
            <a:r>
              <a:rPr lang="el-GR" sz="2400" dirty="0" err="1">
                <a:ea typeface="Times New Roman"/>
                <a:cs typeface="Angsana New"/>
              </a:rPr>
              <a:t>πνευμονιόκοκκο</a:t>
            </a:r>
            <a:r>
              <a:rPr lang="el-GR" sz="2400" dirty="0">
                <a:ea typeface="Times New Roman"/>
                <a:cs typeface="Angsana New"/>
              </a:rPr>
              <a:t>. Αυτή η πνευμονία ονομάζεται </a:t>
            </a:r>
            <a:r>
              <a:rPr lang="el-GR" sz="2400" dirty="0" err="1">
                <a:ea typeface="Times New Roman"/>
                <a:cs typeface="Angsana New"/>
              </a:rPr>
              <a:t>πνευμονοκοκιοκκική</a:t>
            </a:r>
            <a:r>
              <a:rPr lang="el-GR" sz="2400" dirty="0">
                <a:ea typeface="Times New Roman"/>
                <a:cs typeface="Angsana New"/>
              </a:rPr>
              <a:t> </a:t>
            </a:r>
            <a:r>
              <a:rPr lang="el-GR" sz="2400" dirty="0" smtClean="0">
                <a:ea typeface="Times New Roman"/>
                <a:cs typeface="Angsana New"/>
              </a:rPr>
              <a:t>πνευμονία</a:t>
            </a:r>
            <a:r>
              <a:rPr lang="el-GR" sz="2400" dirty="0">
                <a:ea typeface="Times New Roman"/>
                <a:cs typeface="Angsana New"/>
              </a:rPr>
              <a:t>. </a:t>
            </a:r>
            <a:endParaRPr lang="en-US" sz="2400" dirty="0">
              <a:latin typeface="Times New Roman"/>
              <a:ea typeface="Times New Roman"/>
              <a:cs typeface="Angsana New"/>
            </a:endParaRPr>
          </a:p>
          <a:p>
            <a:r>
              <a:rPr lang="el-GR" sz="2400" dirty="0">
                <a:ea typeface="Times New Roman"/>
                <a:cs typeface="Angsana New"/>
              </a:rPr>
              <a:t>Η θεραπεία είναι </a:t>
            </a:r>
            <a:r>
              <a:rPr lang="el-GR" sz="2400" dirty="0" err="1">
                <a:ea typeface="Times New Roman"/>
                <a:cs typeface="Angsana New"/>
              </a:rPr>
              <a:t>πενικιλλίνη</a:t>
            </a:r>
            <a:r>
              <a:rPr lang="el-GR" sz="2400" dirty="0">
                <a:ea typeface="Times New Roman"/>
                <a:cs typeface="Angsana New"/>
              </a:rPr>
              <a:t>, επί δε </a:t>
            </a:r>
            <a:r>
              <a:rPr lang="el-GR" sz="2400" dirty="0" err="1">
                <a:ea typeface="Times New Roman"/>
                <a:cs typeface="Angsana New"/>
              </a:rPr>
              <a:t>ευαισθήτων</a:t>
            </a:r>
            <a:r>
              <a:rPr lang="el-GR" sz="2400" dirty="0">
                <a:ea typeface="Times New Roman"/>
                <a:cs typeface="Angsana New"/>
              </a:rPr>
              <a:t> ατόμων </a:t>
            </a:r>
            <a:r>
              <a:rPr lang="el-GR" sz="2400" dirty="0" err="1">
                <a:ea typeface="Times New Roman"/>
                <a:cs typeface="Angsana New"/>
              </a:rPr>
              <a:t>ερυθρομυκίνη</a:t>
            </a:r>
            <a:r>
              <a:rPr lang="el-GR" sz="2400" dirty="0">
                <a:ea typeface="Times New Roman"/>
                <a:cs typeface="Angsana New"/>
              </a:rPr>
              <a:t>. </a:t>
            </a:r>
            <a:endParaRPr lang="en-US" sz="2400" dirty="0">
              <a:latin typeface="Times New Roman"/>
              <a:ea typeface="Times New Roman"/>
              <a:cs typeface="Angsana New"/>
            </a:endParaRPr>
          </a:p>
          <a:p>
            <a:pPr eaLnBrk="1" hangingPunct="1"/>
            <a:endParaRPr lang="el-GR" altLang="el-GR" dirty="0" smtClean="0"/>
          </a:p>
          <a:p>
            <a:pPr eaLnBrk="1" hangingPunct="1"/>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34563617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Πνευμονίες </a:t>
            </a:r>
            <a:r>
              <a:rPr lang="el-GR" sz="3000" b="0" dirty="0" smtClean="0"/>
              <a:t>2/5</a:t>
            </a:r>
            <a:endParaRPr lang="en-US" sz="3000" b="0" dirty="0"/>
          </a:p>
        </p:txBody>
      </p:sp>
      <p:sp>
        <p:nvSpPr>
          <p:cNvPr id="3" name="Θέση περιεχομένου 2"/>
          <p:cNvSpPr>
            <a:spLocks noGrp="1"/>
          </p:cNvSpPr>
          <p:nvPr>
            <p:ph idx="1"/>
          </p:nvPr>
        </p:nvSpPr>
        <p:spPr>
          <a:xfrm>
            <a:off x="457200" y="1196752"/>
            <a:ext cx="8435280" cy="5544616"/>
          </a:xfrm>
        </p:spPr>
        <p:txBody>
          <a:bodyPr>
            <a:noAutofit/>
          </a:bodyPr>
          <a:lstStyle/>
          <a:p>
            <a:pPr>
              <a:lnSpc>
                <a:spcPct val="122000"/>
              </a:lnSpc>
            </a:pPr>
            <a:r>
              <a:rPr lang="el-GR" dirty="0" smtClean="0">
                <a:ea typeface="Times New Roman"/>
                <a:cs typeface="Angsana New"/>
              </a:rPr>
              <a:t>Υπάρχουν </a:t>
            </a:r>
            <a:r>
              <a:rPr lang="el-GR" dirty="0">
                <a:ea typeface="Times New Roman"/>
                <a:cs typeface="Angsana New"/>
              </a:rPr>
              <a:t>και άλλα είδη πνευμονίας. </a:t>
            </a:r>
            <a:endParaRPr lang="en-US" dirty="0">
              <a:ea typeface="Times New Roman"/>
              <a:cs typeface="Angsana New"/>
            </a:endParaRPr>
          </a:p>
          <a:p>
            <a:pPr>
              <a:lnSpc>
                <a:spcPct val="122000"/>
              </a:lnSpc>
            </a:pPr>
            <a:r>
              <a:rPr lang="el-GR" dirty="0">
                <a:ea typeface="Times New Roman"/>
                <a:cs typeface="Angsana New"/>
              </a:rPr>
              <a:t>Χαρακτηριστική είναι η σταφυλοκοκκική πνευμονία. Θεωρείται βαριά λοίμωξη που προσβάλλει τα παιδιά, αλλά μπορεί και δευτερογενώς να εμφανισθεί ως επιπλοκή των διαφόρων ιώσεων. Στον πνεύμονα παρατηρούνται πολλαπλά αποστήματα. Η ακτινογραφία εμφανίζει φευγαλέες </a:t>
            </a:r>
            <a:r>
              <a:rPr lang="el-GR" dirty="0" err="1">
                <a:ea typeface="Times New Roman"/>
                <a:cs typeface="Angsana New"/>
              </a:rPr>
              <a:t>ψευδοκύστεις</a:t>
            </a:r>
            <a:r>
              <a:rPr lang="el-GR" dirty="0">
                <a:ea typeface="Times New Roman"/>
                <a:cs typeface="Angsana New"/>
              </a:rPr>
              <a:t>. Δίνουμε ως θεραπεία ανθεκτικές στην </a:t>
            </a:r>
            <a:r>
              <a:rPr lang="el-GR" dirty="0" err="1">
                <a:ea typeface="Times New Roman"/>
                <a:cs typeface="Angsana New"/>
              </a:rPr>
              <a:t>πενικιλινάση</a:t>
            </a:r>
            <a:r>
              <a:rPr lang="el-GR" dirty="0">
                <a:ea typeface="Times New Roman"/>
                <a:cs typeface="Angsana New"/>
              </a:rPr>
              <a:t> πενικιλίνες και προσπαθούμε η θεραπεία να είναι γρήγορη διότι υπάρχει μεγάλη θνητότητα</a:t>
            </a:r>
            <a:r>
              <a:rPr lang="el-GR" dirty="0" smtClean="0">
                <a:ea typeface="Times New Roman"/>
                <a:cs typeface="Angsana New"/>
              </a:rPr>
              <a:t>.</a:t>
            </a:r>
            <a:endParaRPr lang="en-US" dirty="0">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15429551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Πνευμονίες </a:t>
            </a:r>
            <a:r>
              <a:rPr lang="el-GR" sz="3000" b="0" dirty="0" smtClean="0"/>
              <a:t>3/5</a:t>
            </a:r>
            <a:endParaRPr lang="en-US" sz="3000" b="0" dirty="0"/>
          </a:p>
        </p:txBody>
      </p:sp>
      <p:sp>
        <p:nvSpPr>
          <p:cNvPr id="3" name="Θέση περιεχομένου 2"/>
          <p:cNvSpPr>
            <a:spLocks noGrp="1"/>
          </p:cNvSpPr>
          <p:nvPr>
            <p:ph idx="1"/>
          </p:nvPr>
        </p:nvSpPr>
        <p:spPr>
          <a:xfrm>
            <a:off x="457200" y="1196752"/>
            <a:ext cx="8435280" cy="5544616"/>
          </a:xfrm>
        </p:spPr>
        <p:txBody>
          <a:bodyPr>
            <a:noAutofit/>
          </a:bodyPr>
          <a:lstStyle/>
          <a:p>
            <a:pPr>
              <a:lnSpc>
                <a:spcPct val="122000"/>
              </a:lnSpc>
            </a:pPr>
            <a:r>
              <a:rPr lang="el-GR" dirty="0" smtClean="0">
                <a:ea typeface="Times New Roman"/>
                <a:cs typeface="Angsana New"/>
              </a:rPr>
              <a:t>Μια </a:t>
            </a:r>
            <a:r>
              <a:rPr lang="el-GR" dirty="0">
                <a:ea typeface="Times New Roman"/>
                <a:cs typeface="Angsana New"/>
              </a:rPr>
              <a:t>άλλη οντότητα είναι η πνευμονία από </a:t>
            </a:r>
            <a:r>
              <a:rPr lang="el-GR" dirty="0" err="1">
                <a:ea typeface="Times New Roman"/>
                <a:cs typeface="Angsana New"/>
              </a:rPr>
              <a:t>κλεμπσιέλλα</a:t>
            </a:r>
            <a:r>
              <a:rPr lang="el-GR" dirty="0">
                <a:ea typeface="Times New Roman"/>
                <a:cs typeface="Angsana New"/>
              </a:rPr>
              <a:t> που είναι μεν σπάνια (1%), αλλά </a:t>
            </a:r>
            <a:r>
              <a:rPr lang="el-GR" dirty="0" smtClean="0">
                <a:ea typeface="Times New Roman"/>
                <a:cs typeface="Angsana New"/>
              </a:rPr>
              <a:t>έχ</a:t>
            </a:r>
            <a:r>
              <a:rPr lang="el-GR" dirty="0">
                <a:ea typeface="Times New Roman"/>
                <a:cs typeface="Angsana New"/>
              </a:rPr>
              <a:t>ε</a:t>
            </a:r>
            <a:r>
              <a:rPr lang="el-GR" dirty="0" smtClean="0">
                <a:ea typeface="Times New Roman"/>
                <a:cs typeface="Angsana New"/>
              </a:rPr>
              <a:t>ι </a:t>
            </a:r>
            <a:r>
              <a:rPr lang="el-GR" dirty="0">
                <a:ea typeface="Times New Roman"/>
                <a:cs typeface="Angsana New"/>
              </a:rPr>
              <a:t>μεγάλη θνητότητα. Χαρακτηρίζεται από κολλώδη αιματηρή απόχρεμψη (πηκτή </a:t>
            </a:r>
            <a:r>
              <a:rPr lang="el-GR" dirty="0" err="1">
                <a:ea typeface="Times New Roman"/>
                <a:cs typeface="Angsana New"/>
              </a:rPr>
              <a:t>φραγκοσταφύλλων</a:t>
            </a:r>
            <a:r>
              <a:rPr lang="el-GR" dirty="0">
                <a:ea typeface="Times New Roman"/>
                <a:cs typeface="Angsana New"/>
              </a:rPr>
              <a:t>). Μπορεί δε να εμφανίσει </a:t>
            </a:r>
            <a:r>
              <a:rPr lang="el-GR" dirty="0" err="1">
                <a:ea typeface="Times New Roman"/>
                <a:cs typeface="Angsana New"/>
              </a:rPr>
              <a:t>λευκοπενία</a:t>
            </a:r>
            <a:r>
              <a:rPr lang="el-GR" dirty="0">
                <a:ea typeface="Times New Roman"/>
                <a:cs typeface="Angsana New"/>
              </a:rPr>
              <a:t> και ίκτερο.</a:t>
            </a:r>
            <a:endParaRPr lang="en-US" dirty="0">
              <a:ea typeface="Times New Roman"/>
              <a:cs typeface="Angsana New"/>
            </a:endParaRPr>
          </a:p>
          <a:p>
            <a:pPr>
              <a:lnSpc>
                <a:spcPct val="122000"/>
              </a:lnSpc>
            </a:pPr>
            <a:r>
              <a:rPr lang="el-GR" dirty="0">
                <a:ea typeface="Times New Roman"/>
                <a:cs typeface="Angsana New"/>
              </a:rPr>
              <a:t>Υπάρχουν πνευμονίες από </a:t>
            </a:r>
            <a:r>
              <a:rPr lang="el-GR" dirty="0" err="1">
                <a:ea typeface="Times New Roman"/>
                <a:cs typeface="Angsana New"/>
              </a:rPr>
              <a:t>αιμόφιλο</a:t>
            </a:r>
            <a:r>
              <a:rPr lang="el-GR" dirty="0">
                <a:ea typeface="Times New Roman"/>
                <a:cs typeface="Angsana New"/>
              </a:rPr>
              <a:t>, κολοβακτηρίδιο, </a:t>
            </a:r>
            <a:r>
              <a:rPr lang="el-GR" dirty="0" err="1">
                <a:ea typeface="Times New Roman"/>
                <a:cs typeface="Angsana New"/>
              </a:rPr>
              <a:t>ψευδομονάδα</a:t>
            </a:r>
            <a:r>
              <a:rPr lang="el-GR" dirty="0">
                <a:ea typeface="Times New Roman"/>
                <a:cs typeface="Angsana New"/>
              </a:rPr>
              <a:t>, </a:t>
            </a:r>
            <a:r>
              <a:rPr lang="el-GR" dirty="0" err="1">
                <a:ea typeface="Times New Roman"/>
                <a:cs typeface="Angsana New"/>
              </a:rPr>
              <a:t>πρωτέα</a:t>
            </a:r>
            <a:r>
              <a:rPr lang="el-GR" dirty="0">
                <a:ea typeface="Times New Roman"/>
                <a:cs typeface="Angsana New"/>
              </a:rPr>
              <a:t>, </a:t>
            </a:r>
            <a:r>
              <a:rPr lang="el-GR" dirty="0" err="1">
                <a:ea typeface="Times New Roman"/>
                <a:cs typeface="Angsana New"/>
              </a:rPr>
              <a:t>τουλαραιμία</a:t>
            </a:r>
            <a:r>
              <a:rPr lang="el-GR" dirty="0">
                <a:ea typeface="Times New Roman"/>
                <a:cs typeface="Angsana New"/>
              </a:rPr>
              <a:t>, πανώλη, </a:t>
            </a:r>
            <a:r>
              <a:rPr lang="el-GR" dirty="0" err="1" smtClean="0">
                <a:ea typeface="Times New Roman"/>
                <a:cs typeface="Angsana New"/>
              </a:rPr>
              <a:t>λεπτοσπίρρωση</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5776454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Πνευμονίες </a:t>
            </a:r>
            <a:r>
              <a:rPr lang="el-GR" sz="3000" b="0" dirty="0" smtClean="0"/>
              <a:t>4/5</a:t>
            </a:r>
            <a:endParaRPr lang="en-US" sz="3000" b="0" dirty="0"/>
          </a:p>
        </p:txBody>
      </p:sp>
      <p:sp>
        <p:nvSpPr>
          <p:cNvPr id="3" name="Θέση περιεχομένου 2"/>
          <p:cNvSpPr>
            <a:spLocks noGrp="1"/>
          </p:cNvSpPr>
          <p:nvPr>
            <p:ph idx="1"/>
          </p:nvPr>
        </p:nvSpPr>
        <p:spPr/>
        <p:txBody>
          <a:bodyPr/>
          <a:lstStyle/>
          <a:p>
            <a:pPr>
              <a:spcBef>
                <a:spcPts val="0"/>
              </a:spcBef>
            </a:pPr>
            <a:r>
              <a:rPr lang="el-GR" sz="2400" dirty="0">
                <a:ea typeface="Times New Roman"/>
                <a:cs typeface="Angsana New"/>
              </a:rPr>
              <a:t>Η πνευμονία από αναερόβια εμφανίζεται σε επίδραση υλικού από χαλασμένα δόντια. Σε άτομα αλκοολικά αλλά και σε υπερήλικες εμφανίζεται πνευμονία από </a:t>
            </a:r>
            <a:r>
              <a:rPr lang="el-GR" sz="2400" dirty="0" err="1">
                <a:ea typeface="Times New Roman"/>
                <a:cs typeface="Angsana New"/>
              </a:rPr>
              <a:t>εισρόφηση</a:t>
            </a:r>
            <a:r>
              <a:rPr lang="el-GR" sz="2400" dirty="0">
                <a:ea typeface="Times New Roman"/>
                <a:cs typeface="Angsana New"/>
              </a:rPr>
              <a:t>. </a:t>
            </a:r>
            <a:endParaRPr lang="en-US" sz="2400" dirty="0">
              <a:ea typeface="Times New Roman"/>
              <a:cs typeface="Angsana New"/>
            </a:endParaRPr>
          </a:p>
          <a:p>
            <a:pPr>
              <a:spcBef>
                <a:spcPts val="0"/>
              </a:spcBef>
            </a:pPr>
            <a:r>
              <a:rPr lang="el-GR" sz="2400" dirty="0">
                <a:ea typeface="Times New Roman"/>
                <a:cs typeface="Angsana New"/>
              </a:rPr>
              <a:t>Πνευμονία εμφανίζεται και σε ασθενείς με </a:t>
            </a:r>
            <a:r>
              <a:rPr lang="en-US" sz="2400" dirty="0">
                <a:ea typeface="Times New Roman"/>
                <a:cs typeface="Angsana New"/>
              </a:rPr>
              <a:t>AIDs </a:t>
            </a:r>
            <a:r>
              <a:rPr lang="el-GR" sz="2400" dirty="0">
                <a:ea typeface="Times New Roman"/>
                <a:cs typeface="Angsana New"/>
              </a:rPr>
              <a:t>και απαιτεί συχνά αγωγή με </a:t>
            </a:r>
            <a:r>
              <a:rPr lang="el-GR" sz="2400" dirty="0" err="1">
                <a:ea typeface="Times New Roman"/>
                <a:cs typeface="Angsana New"/>
              </a:rPr>
              <a:t>τριμεθοπρίμη</a:t>
            </a:r>
            <a:r>
              <a:rPr lang="el-GR" sz="2400" dirty="0">
                <a:ea typeface="Times New Roman"/>
                <a:cs typeface="Angsana New"/>
              </a:rPr>
              <a:t> και </a:t>
            </a:r>
            <a:r>
              <a:rPr lang="el-GR" sz="2400" dirty="0" err="1">
                <a:ea typeface="Times New Roman"/>
                <a:cs typeface="Angsana New"/>
              </a:rPr>
              <a:t>σουλφαμεθοξαζόλη</a:t>
            </a:r>
            <a:r>
              <a:rPr lang="el-GR" sz="2400" dirty="0">
                <a:ea typeface="Times New Roman"/>
                <a:cs typeface="Angsana New"/>
              </a:rPr>
              <a:t>, συχνά δε οφείλεται σε </a:t>
            </a:r>
            <a:r>
              <a:rPr lang="en-US" sz="2400" dirty="0" err="1">
                <a:ea typeface="Times New Roman"/>
                <a:cs typeface="Angsana New"/>
              </a:rPr>
              <a:t>Pneumonocystis</a:t>
            </a:r>
            <a:r>
              <a:rPr lang="en-US" sz="2400" dirty="0">
                <a:ea typeface="Times New Roman"/>
                <a:cs typeface="Angsana New"/>
              </a:rPr>
              <a:t> </a:t>
            </a:r>
            <a:r>
              <a:rPr lang="en-US" sz="2400" dirty="0" err="1">
                <a:ea typeface="Times New Roman"/>
                <a:cs typeface="Angsana New"/>
              </a:rPr>
              <a:t>carinii</a:t>
            </a:r>
            <a:r>
              <a:rPr lang="el-GR" sz="2400" dirty="0">
                <a:ea typeface="Times New Roman"/>
                <a:cs typeface="Angsana New"/>
              </a:rPr>
              <a:t>.</a:t>
            </a:r>
            <a:endParaRPr lang="en-US" sz="2400" dirty="0">
              <a:ea typeface="Times New Roman"/>
              <a:cs typeface="Angsana New"/>
            </a:endParaRPr>
          </a:p>
          <a:p>
            <a:pPr>
              <a:spcBef>
                <a:spcPts val="0"/>
              </a:spcBef>
            </a:pPr>
            <a:r>
              <a:rPr lang="el-GR" sz="2400" dirty="0">
                <a:ea typeface="Times New Roman"/>
                <a:cs typeface="Angsana New"/>
              </a:rPr>
              <a:t>Οι πνευμονίες οφείλονται σε ιούς επίσης. Οι κυριότεροι ιοί είναι οι </a:t>
            </a:r>
            <a:r>
              <a:rPr lang="el-GR" sz="2400" dirty="0" err="1">
                <a:ea typeface="Times New Roman"/>
                <a:cs typeface="Angsana New"/>
              </a:rPr>
              <a:t>μυξοιοί</a:t>
            </a:r>
            <a:r>
              <a:rPr lang="el-GR" sz="2400" dirty="0">
                <a:ea typeface="Times New Roman"/>
                <a:cs typeface="Angsana New"/>
              </a:rPr>
              <a:t>, οι </a:t>
            </a:r>
            <a:r>
              <a:rPr lang="el-GR" sz="2400" dirty="0" err="1">
                <a:ea typeface="Times New Roman"/>
                <a:cs typeface="Angsana New"/>
              </a:rPr>
              <a:t>αδενοιοί</a:t>
            </a:r>
            <a:r>
              <a:rPr lang="el-GR" sz="2400" dirty="0">
                <a:ea typeface="Times New Roman"/>
                <a:cs typeface="Angsana New"/>
              </a:rPr>
              <a:t>, ιοί </a:t>
            </a:r>
            <a:r>
              <a:rPr lang="en-US" sz="2400" dirty="0">
                <a:ea typeface="Times New Roman"/>
                <a:cs typeface="Angsana New"/>
              </a:rPr>
              <a:t>Coxsackie</a:t>
            </a:r>
            <a:r>
              <a:rPr lang="el-GR" sz="2400" dirty="0">
                <a:ea typeface="Times New Roman"/>
                <a:cs typeface="Angsana New"/>
              </a:rPr>
              <a:t>, ιοί </a:t>
            </a:r>
            <a:r>
              <a:rPr lang="en-US" sz="2400" dirty="0">
                <a:ea typeface="Times New Roman"/>
                <a:cs typeface="Angsana New"/>
              </a:rPr>
              <a:t>ECHO</a:t>
            </a:r>
            <a:r>
              <a:rPr lang="el-GR" sz="2400" dirty="0">
                <a:ea typeface="Times New Roman"/>
                <a:cs typeface="Angsana New"/>
              </a:rPr>
              <a:t>, αναπνευστικός </a:t>
            </a:r>
            <a:r>
              <a:rPr lang="el-GR" sz="2400" dirty="0" err="1">
                <a:ea typeface="Times New Roman"/>
                <a:cs typeface="Angsana New"/>
              </a:rPr>
              <a:t>συγκυτιακός</a:t>
            </a:r>
            <a:r>
              <a:rPr lang="el-GR" sz="2400" dirty="0">
                <a:ea typeface="Times New Roman"/>
                <a:cs typeface="Angsana New"/>
              </a:rPr>
              <a:t> ιός κ.α.</a:t>
            </a:r>
            <a:endParaRPr lang="en-US" sz="2400" dirty="0">
              <a:ea typeface="Times New Roman"/>
              <a:cs typeface="Angsana New"/>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32113706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Πνευμονίες </a:t>
            </a:r>
            <a:r>
              <a:rPr lang="el-GR" sz="3000" b="0" dirty="0" smtClean="0"/>
              <a:t>5/5</a:t>
            </a:r>
            <a:endParaRPr lang="en-US" sz="3000" b="0" dirty="0"/>
          </a:p>
        </p:txBody>
      </p:sp>
      <p:sp>
        <p:nvSpPr>
          <p:cNvPr id="3" name="Θέση περιεχομένου 2"/>
          <p:cNvSpPr>
            <a:spLocks noGrp="1"/>
          </p:cNvSpPr>
          <p:nvPr>
            <p:ph idx="1"/>
          </p:nvPr>
        </p:nvSpPr>
        <p:spPr>
          <a:xfrm>
            <a:off x="457200" y="1196752"/>
            <a:ext cx="8363272" cy="5328592"/>
          </a:xfrm>
        </p:spPr>
        <p:txBody>
          <a:bodyPr>
            <a:normAutofit fontScale="92500" lnSpcReduction="10000"/>
          </a:bodyPr>
          <a:lstStyle/>
          <a:p>
            <a:r>
              <a:rPr lang="el-GR" sz="2400" dirty="0">
                <a:ea typeface="Times New Roman"/>
                <a:cs typeface="Angsana New"/>
              </a:rPr>
              <a:t>Πνευμονίες μπορεί να οφείλονται σε μύκητες, όπως είναι οι </a:t>
            </a:r>
            <a:r>
              <a:rPr lang="el-GR" sz="2400" dirty="0" err="1">
                <a:ea typeface="Times New Roman"/>
                <a:cs typeface="Angsana New"/>
              </a:rPr>
              <a:t>απέργιλλοι</a:t>
            </a:r>
            <a:r>
              <a:rPr lang="el-GR" sz="2400" dirty="0">
                <a:ea typeface="Times New Roman"/>
                <a:cs typeface="Angsana New"/>
              </a:rPr>
              <a:t>. Άλλες αιτίες αποτελούν οι </a:t>
            </a:r>
            <a:r>
              <a:rPr lang="el-GR" sz="2400" dirty="0" err="1">
                <a:ea typeface="Times New Roman"/>
                <a:cs typeface="Angsana New"/>
              </a:rPr>
              <a:t>ρικέτσιες</a:t>
            </a:r>
            <a:r>
              <a:rPr lang="el-GR" sz="2400" dirty="0">
                <a:ea typeface="Times New Roman"/>
                <a:cs typeface="Angsana New"/>
              </a:rPr>
              <a:t>, η </a:t>
            </a:r>
            <a:r>
              <a:rPr lang="en-US" sz="2400" dirty="0" err="1">
                <a:ea typeface="Times New Roman"/>
                <a:cs typeface="Angsana New"/>
              </a:rPr>
              <a:t>Coxiella</a:t>
            </a:r>
            <a:r>
              <a:rPr lang="en-US" sz="2400" dirty="0">
                <a:ea typeface="Times New Roman"/>
                <a:cs typeface="Angsana New"/>
              </a:rPr>
              <a:t> </a:t>
            </a:r>
            <a:r>
              <a:rPr lang="en-US" sz="2400" dirty="0" err="1">
                <a:ea typeface="Times New Roman"/>
                <a:cs typeface="Angsana New"/>
              </a:rPr>
              <a:t>burnetti</a:t>
            </a:r>
            <a:r>
              <a:rPr lang="el-GR" sz="2400" dirty="0">
                <a:ea typeface="Times New Roman"/>
                <a:cs typeface="Angsana New"/>
              </a:rPr>
              <a:t> (πυρετός </a:t>
            </a:r>
            <a:r>
              <a:rPr lang="en-US" sz="2400" dirty="0">
                <a:ea typeface="Times New Roman"/>
                <a:cs typeface="Angsana New"/>
              </a:rPr>
              <a:t>Q</a:t>
            </a:r>
            <a:r>
              <a:rPr lang="el-GR" sz="2400" dirty="0">
                <a:ea typeface="Times New Roman"/>
                <a:cs typeface="Angsana New"/>
              </a:rPr>
              <a:t>), καθώς και τα </a:t>
            </a:r>
            <a:r>
              <a:rPr lang="el-GR" sz="2400" dirty="0" err="1">
                <a:ea typeface="Times New Roman"/>
                <a:cs typeface="Angsana New"/>
              </a:rPr>
              <a:t>χλαμύδια</a:t>
            </a:r>
            <a:r>
              <a:rPr lang="el-GR" sz="2400" dirty="0">
                <a:ea typeface="Times New Roman"/>
                <a:cs typeface="Angsana New"/>
              </a:rPr>
              <a:t>.</a:t>
            </a:r>
            <a:endParaRPr lang="en-US" sz="2400" dirty="0">
              <a:latin typeface="Times New Roman"/>
              <a:ea typeface="Times New Roman"/>
              <a:cs typeface="Angsana New"/>
            </a:endParaRPr>
          </a:p>
          <a:p>
            <a:r>
              <a:rPr lang="el-GR" sz="2400" dirty="0">
                <a:ea typeface="Times New Roman"/>
                <a:cs typeface="Angsana New"/>
              </a:rPr>
              <a:t>Μια οντότητα που καλείται και άτυπη πνευμονία οφείλεται στο </a:t>
            </a:r>
            <a:r>
              <a:rPr lang="el-GR" sz="2400" dirty="0" err="1">
                <a:ea typeface="Times New Roman"/>
                <a:cs typeface="Angsana New"/>
              </a:rPr>
              <a:t>μυκόπλασμα</a:t>
            </a:r>
            <a:r>
              <a:rPr lang="el-GR" sz="2400" dirty="0">
                <a:ea typeface="Times New Roman"/>
                <a:cs typeface="Angsana New"/>
              </a:rPr>
              <a:t> της πνευμονίας (βλ </a:t>
            </a:r>
            <a:r>
              <a:rPr lang="el-GR" sz="2400" dirty="0" err="1">
                <a:ea typeface="Times New Roman"/>
                <a:cs typeface="Angsana New"/>
              </a:rPr>
              <a:t>μυκοπλάσματα</a:t>
            </a:r>
            <a:r>
              <a:rPr lang="el-GR" sz="2400" dirty="0">
                <a:ea typeface="Times New Roman"/>
                <a:cs typeface="Angsana New"/>
              </a:rPr>
              <a:t>). Άλλα αίτια είναι τα είδη της </a:t>
            </a:r>
            <a:r>
              <a:rPr lang="el-GR" sz="2400" dirty="0" err="1">
                <a:ea typeface="Times New Roman"/>
                <a:cs typeface="Angsana New"/>
              </a:rPr>
              <a:t>Λεγιονέλλας</a:t>
            </a:r>
            <a:r>
              <a:rPr lang="el-GR" sz="2400" dirty="0">
                <a:ea typeface="Times New Roman"/>
                <a:cs typeface="Angsana New"/>
              </a:rPr>
              <a:t> και τα </a:t>
            </a:r>
            <a:r>
              <a:rPr lang="el-GR" sz="2400" dirty="0" err="1">
                <a:ea typeface="Times New Roman"/>
                <a:cs typeface="Angsana New"/>
              </a:rPr>
              <a:t>χλαμύδια</a:t>
            </a:r>
            <a:r>
              <a:rPr lang="el-GR" sz="2400" dirty="0">
                <a:ea typeface="Times New Roman"/>
                <a:cs typeface="Angsana New"/>
              </a:rPr>
              <a:t> (ψιττάκωσης). Συχνά στελέχη </a:t>
            </a:r>
            <a:r>
              <a:rPr lang="el-GR" sz="2400" dirty="0" err="1">
                <a:ea typeface="Times New Roman"/>
                <a:cs typeface="Angsana New"/>
              </a:rPr>
              <a:t>μυκοπλασμάτων</a:t>
            </a:r>
            <a:r>
              <a:rPr lang="el-GR" sz="2400" dirty="0">
                <a:ea typeface="Times New Roman"/>
                <a:cs typeface="Angsana New"/>
              </a:rPr>
              <a:t> είναι το </a:t>
            </a:r>
            <a:r>
              <a:rPr lang="en-US" sz="2400" dirty="0">
                <a:ea typeface="Times New Roman"/>
                <a:cs typeface="Angsana New"/>
              </a:rPr>
              <a:t>TWAR</a:t>
            </a:r>
            <a:r>
              <a:rPr lang="el-GR" sz="2400" dirty="0">
                <a:ea typeface="Times New Roman"/>
                <a:cs typeface="Angsana New"/>
              </a:rPr>
              <a:t>. Η άτυπη πνευμονία εμφανίζει δυσαναλογία ευρημάτων ακτινολογικών και κλινικών.</a:t>
            </a:r>
            <a:endParaRPr lang="en-US" sz="2400" dirty="0">
              <a:latin typeface="Times New Roman"/>
              <a:ea typeface="Times New Roman"/>
              <a:cs typeface="Angsana New"/>
            </a:endParaRPr>
          </a:p>
          <a:p>
            <a:r>
              <a:rPr lang="el-GR" sz="2400" dirty="0" smtClean="0">
                <a:ea typeface="Times New Roman"/>
                <a:cs typeface="Angsana New"/>
              </a:rPr>
              <a:t>Η </a:t>
            </a:r>
            <a:r>
              <a:rPr lang="el-GR" sz="2400" dirty="0" err="1">
                <a:ea typeface="Times New Roman"/>
                <a:cs typeface="Angsana New"/>
              </a:rPr>
              <a:t>Λεγιονέλλα</a:t>
            </a:r>
            <a:r>
              <a:rPr lang="el-GR" sz="2400" dirty="0">
                <a:ea typeface="Times New Roman"/>
                <a:cs typeface="Angsana New"/>
              </a:rPr>
              <a:t> προκαλεί την νόσο των </a:t>
            </a:r>
            <a:r>
              <a:rPr lang="el-GR" sz="2400" dirty="0" err="1">
                <a:ea typeface="Times New Roman"/>
                <a:cs typeface="Angsana New"/>
              </a:rPr>
              <a:t>λεγεωναρίων</a:t>
            </a:r>
            <a:r>
              <a:rPr lang="el-GR" sz="2400" dirty="0">
                <a:ea typeface="Times New Roman"/>
                <a:cs typeface="Angsana New"/>
              </a:rPr>
              <a:t>. Οι συσκευές κλιματισμού ενοχοποιήθηκαν για την νόσο των </a:t>
            </a:r>
            <a:r>
              <a:rPr lang="el-GR" sz="2400" dirty="0" err="1">
                <a:ea typeface="Times New Roman"/>
                <a:cs typeface="Angsana New"/>
              </a:rPr>
              <a:t>Λεγεωναρίων</a:t>
            </a:r>
            <a:r>
              <a:rPr lang="el-GR" sz="2400" dirty="0">
                <a:ea typeface="Times New Roman"/>
                <a:cs typeface="Angsana New"/>
              </a:rPr>
              <a:t>. Ως θεραπεία χρησιμοποιούνται οι </a:t>
            </a:r>
            <a:r>
              <a:rPr lang="el-GR" sz="2400" dirty="0" err="1">
                <a:ea typeface="Times New Roman"/>
                <a:cs typeface="Angsana New"/>
              </a:rPr>
              <a:t>τετρακυκλίνες</a:t>
            </a:r>
            <a:r>
              <a:rPr lang="el-GR" sz="2400" dirty="0">
                <a:ea typeface="Times New Roman"/>
                <a:cs typeface="Angsana New"/>
              </a:rPr>
              <a:t>. Επίσης έχουν χρησιμοποιηθεί οι </a:t>
            </a:r>
            <a:r>
              <a:rPr lang="el-GR" sz="2400" dirty="0" err="1">
                <a:ea typeface="Times New Roman"/>
                <a:cs typeface="Angsana New"/>
              </a:rPr>
              <a:t>ερυθρομυκίνες</a:t>
            </a:r>
            <a:r>
              <a:rPr lang="el-GR" sz="2400" dirty="0">
                <a:ea typeface="Times New Roman"/>
                <a:cs typeface="Angsana New"/>
              </a:rPr>
              <a:t>. </a:t>
            </a:r>
            <a:endParaRPr lang="en-US" sz="2400" dirty="0">
              <a:latin typeface="Times New Roman"/>
              <a:ea typeface="Times New Roman"/>
              <a:cs typeface="Angsana New"/>
            </a:endParaRPr>
          </a:p>
          <a:p>
            <a:r>
              <a:rPr lang="el-GR" sz="2400" dirty="0">
                <a:ea typeface="Times New Roman"/>
                <a:cs typeface="Angsana New"/>
              </a:rPr>
              <a:t>Η θεραπεία στις ιογενείς λοιμώξεις είναι μη </a:t>
            </a:r>
            <a:r>
              <a:rPr lang="el-GR" sz="2400" dirty="0" smtClean="0">
                <a:ea typeface="Times New Roman"/>
                <a:cs typeface="Angsana New"/>
              </a:rPr>
              <a:t>επιτυχής.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377345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Πνευμονική εμβολή-αιτιολογία </a:t>
            </a:r>
            <a:r>
              <a:rPr lang="el-GR" sz="3000" b="0" dirty="0" smtClean="0"/>
              <a:t>1/2</a:t>
            </a:r>
            <a:endParaRPr lang="en-US" sz="3000" b="0" dirty="0"/>
          </a:p>
        </p:txBody>
      </p:sp>
      <p:sp>
        <p:nvSpPr>
          <p:cNvPr id="3" name="Θέση περιεχομένου 2"/>
          <p:cNvSpPr>
            <a:spLocks noGrp="1"/>
          </p:cNvSpPr>
          <p:nvPr>
            <p:ph idx="1"/>
          </p:nvPr>
        </p:nvSpPr>
        <p:spPr>
          <a:xfrm>
            <a:off x="457200" y="1196752"/>
            <a:ext cx="8291264" cy="5328592"/>
          </a:xfrm>
        </p:spPr>
        <p:txBody>
          <a:bodyPr>
            <a:normAutofit fontScale="92500" lnSpcReduction="10000"/>
          </a:bodyPr>
          <a:lstStyle/>
          <a:p>
            <a:pPr>
              <a:lnSpc>
                <a:spcPct val="115000"/>
              </a:lnSpc>
            </a:pPr>
            <a:r>
              <a:rPr lang="el-GR" sz="2400" dirty="0" smtClean="0">
                <a:ea typeface="Times New Roman"/>
                <a:cs typeface="Angsana New"/>
              </a:rPr>
              <a:t>Είναι </a:t>
            </a:r>
            <a:r>
              <a:rPr lang="el-GR" sz="2400" dirty="0">
                <a:ea typeface="Times New Roman"/>
                <a:cs typeface="Angsana New"/>
              </a:rPr>
              <a:t>η απόφραξη κλάδου της πνευμονικής αρτηρίας από έμβολο το οποίο συνήθως είναι κάποιος θρόμβος που αποκολλάται από τις φλέβες των κάτω άκρων ή από τις δεξιές καρδιακές κοιλότητες. </a:t>
            </a:r>
            <a:endParaRPr lang="el-GR" sz="2400" dirty="0" smtClean="0">
              <a:ea typeface="Times New Roman"/>
              <a:cs typeface="Angsana New"/>
            </a:endParaRPr>
          </a:p>
          <a:p>
            <a:pPr>
              <a:lnSpc>
                <a:spcPct val="115000"/>
              </a:lnSpc>
            </a:pPr>
            <a:r>
              <a:rPr lang="el-GR" sz="2400" dirty="0" smtClean="0">
                <a:ea typeface="Times New Roman"/>
                <a:cs typeface="Angsana New"/>
              </a:rPr>
              <a:t>Το </a:t>
            </a:r>
            <a:r>
              <a:rPr lang="el-GR" sz="2400" dirty="0">
                <a:ea typeface="Times New Roman"/>
                <a:cs typeface="Angsana New"/>
              </a:rPr>
              <a:t>έμβολο βέβαια μπορεί να μην είναι θρόμβος, αλλά ποσότητα αέρα, λίπος, αμνιακό υγρό, </a:t>
            </a:r>
            <a:r>
              <a:rPr lang="el-GR" sz="2400" dirty="0" err="1">
                <a:ea typeface="Times New Roman"/>
                <a:cs typeface="Angsana New"/>
              </a:rPr>
              <a:t>νεοπλασματικά</a:t>
            </a:r>
            <a:r>
              <a:rPr lang="el-GR" sz="2400" dirty="0">
                <a:ea typeface="Times New Roman"/>
                <a:cs typeface="Angsana New"/>
              </a:rPr>
              <a:t> </a:t>
            </a:r>
            <a:r>
              <a:rPr lang="el-GR" sz="2400" dirty="0" err="1">
                <a:ea typeface="Times New Roman"/>
                <a:cs typeface="Angsana New"/>
              </a:rPr>
              <a:t>κύταρα</a:t>
            </a:r>
            <a:r>
              <a:rPr lang="el-GR" sz="2400" dirty="0">
                <a:ea typeface="Times New Roman"/>
                <a:cs typeface="Angsana New"/>
              </a:rPr>
              <a:t>, ή (μετά από κατάγματα) μυελός των οστών. </a:t>
            </a:r>
            <a:endParaRPr lang="el-GR" sz="2400" dirty="0" smtClean="0">
              <a:ea typeface="Times New Roman"/>
              <a:cs typeface="Angsana New"/>
            </a:endParaRPr>
          </a:p>
          <a:p>
            <a:pPr>
              <a:lnSpc>
                <a:spcPct val="115000"/>
              </a:lnSpc>
            </a:pPr>
            <a:r>
              <a:rPr lang="el-GR" sz="2400" dirty="0" smtClean="0">
                <a:ea typeface="Times New Roman"/>
                <a:cs typeface="Angsana New"/>
              </a:rPr>
              <a:t>Ωστόσο</a:t>
            </a:r>
            <a:r>
              <a:rPr lang="el-GR" sz="2400" dirty="0">
                <a:ea typeface="Times New Roman"/>
                <a:cs typeface="Angsana New"/>
              </a:rPr>
              <a:t>, το πιο συχνό έμβολο είναι ο θρόμβος που προέρχεται από τις στο βάθος φλέβες και οι κυριότερες αιτίες είναι η παρατεταμένη ακινησία, η θρομβοφλεβίτιδα, ο τραυματισμός, διάφορες εγχειρήσεις, καρκίνοι, </a:t>
            </a:r>
            <a:r>
              <a:rPr lang="el-GR" sz="2400" dirty="0" err="1">
                <a:ea typeface="Times New Roman"/>
                <a:cs typeface="Angsana New"/>
              </a:rPr>
              <a:t>πολυκυταρραιμία</a:t>
            </a:r>
            <a:r>
              <a:rPr lang="el-GR" sz="2400" dirty="0">
                <a:ea typeface="Times New Roman"/>
                <a:cs typeface="Angsana New"/>
              </a:rPr>
              <a:t> και παχυσαρκία. </a:t>
            </a:r>
            <a:endParaRPr lang="en-US" sz="2400" dirty="0">
              <a:ea typeface="Times New Roman"/>
              <a:cs typeface="Angsana New"/>
            </a:endParaRPr>
          </a:p>
          <a:p>
            <a:pPr>
              <a:lnSpc>
                <a:spcPct val="115000"/>
              </a:lnSpc>
            </a:pPr>
            <a:r>
              <a:rPr lang="el-GR" sz="2400" dirty="0">
                <a:ea typeface="Times New Roman"/>
                <a:cs typeface="Angsana New"/>
              </a:rPr>
              <a:t>Καθώς το έμβολο μπορεί να προέρχεται από τις δεξιές καρδιακές κοιλότητες, μπορεί να συσχετίζεται με κολπική μαρμαρυγή, έμφραγμα του μυοκαρδίου, ή και δεξιά καρδιακή ανεπάρκεια</a:t>
            </a:r>
            <a:r>
              <a:rPr lang="el-GR" sz="2400"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19901152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Πνευμονική εμβολή-αιτιολογία </a:t>
            </a:r>
            <a:r>
              <a:rPr lang="el-GR" sz="3000" b="0" dirty="0" smtClean="0"/>
              <a:t>2/2</a:t>
            </a:r>
            <a:endParaRPr lang="en-US" sz="3000" dirty="0"/>
          </a:p>
        </p:txBody>
      </p:sp>
      <p:sp>
        <p:nvSpPr>
          <p:cNvPr id="3" name="Θέση περιεχομένου 2"/>
          <p:cNvSpPr>
            <a:spLocks noGrp="1"/>
          </p:cNvSpPr>
          <p:nvPr>
            <p:ph idx="1"/>
          </p:nvPr>
        </p:nvSpPr>
        <p:spPr/>
        <p:txBody>
          <a:bodyPr/>
          <a:lstStyle/>
          <a:p>
            <a:r>
              <a:rPr lang="el-GR" sz="2400" dirty="0">
                <a:ea typeface="Times New Roman"/>
                <a:cs typeface="Angsana New"/>
              </a:rPr>
              <a:t>Όταν το έμβολο είναι μεγάλο, και προκύπτει μαζική πνευμονική εμβολή από απόφραξη της πνευμονικής αρτηρίας ή μεγάλων κλάδων αυτής, τότε παρατηρούνται έντονα συμπτώματα, ή και θάνατος. </a:t>
            </a:r>
            <a:endParaRPr lang="en-US" sz="2400" dirty="0">
              <a:latin typeface="Times New Roman"/>
              <a:ea typeface="Times New Roman"/>
              <a:cs typeface="Angsana New"/>
            </a:endParaRPr>
          </a:p>
          <a:p>
            <a:r>
              <a:rPr lang="el-GR" sz="2400" dirty="0">
                <a:ea typeface="Times New Roman"/>
                <a:cs typeface="Angsana New"/>
              </a:rPr>
              <a:t>Αν η πνευμονική εμβολή είναι μικρή, μπορεί να περάσει και απαρατήρητη</a:t>
            </a:r>
            <a:r>
              <a:rPr lang="el-GR" sz="2400" dirty="0" smtClean="0">
                <a:ea typeface="Times New Roman"/>
                <a:cs typeface="Angsana New"/>
              </a:rPr>
              <a:t>.</a:t>
            </a:r>
            <a:endParaRPr lang="en-US" sz="2400" dirty="0">
              <a:latin typeface="Times New Roman"/>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515704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Ιγμορίτιδες </a:t>
            </a:r>
            <a:endParaRPr lang="el-GR" dirty="0"/>
          </a:p>
        </p:txBody>
      </p:sp>
      <p:sp>
        <p:nvSpPr>
          <p:cNvPr id="3" name="Θέση περιεχομένου 2"/>
          <p:cNvSpPr>
            <a:spLocks noGrp="1"/>
          </p:cNvSpPr>
          <p:nvPr>
            <p:ph idx="1"/>
          </p:nvPr>
        </p:nvSpPr>
        <p:spPr/>
        <p:txBody>
          <a:bodyPr/>
          <a:lstStyle/>
          <a:p>
            <a:r>
              <a:rPr lang="el-GR" dirty="0" smtClean="0"/>
              <a:t>Φλεγμονές </a:t>
            </a:r>
            <a:r>
              <a:rPr lang="el-GR" dirty="0" err="1"/>
              <a:t>παραρρίνιων</a:t>
            </a:r>
            <a:r>
              <a:rPr lang="el-GR" dirty="0"/>
              <a:t> </a:t>
            </a:r>
            <a:r>
              <a:rPr lang="el-GR" dirty="0" smtClean="0"/>
              <a:t>κόλπων.</a:t>
            </a:r>
          </a:p>
          <a:p>
            <a:r>
              <a:rPr lang="el-GR" dirty="0" smtClean="0"/>
              <a:t>Από μικρόβια.</a:t>
            </a:r>
          </a:p>
          <a:p>
            <a:pPr marL="0" indent="0">
              <a:buNone/>
            </a:pPr>
            <a:r>
              <a:rPr lang="el-GR" b="1" dirty="0" smtClean="0"/>
              <a:t>Κλινική </a:t>
            </a:r>
            <a:r>
              <a:rPr lang="el-GR" b="1" dirty="0"/>
              <a:t>εικόνα </a:t>
            </a:r>
            <a:r>
              <a:rPr lang="el-GR" b="1" dirty="0" smtClean="0"/>
              <a:t>είναι:</a:t>
            </a:r>
          </a:p>
          <a:p>
            <a:r>
              <a:rPr lang="el-GR" dirty="0" smtClean="0"/>
              <a:t>Κεφαλαλγία.</a:t>
            </a:r>
            <a:endParaRPr lang="el-GR" dirty="0"/>
          </a:p>
          <a:p>
            <a:r>
              <a:rPr lang="el-GR" dirty="0" smtClean="0"/>
              <a:t>Πόνος </a:t>
            </a:r>
            <a:r>
              <a:rPr lang="el-GR" dirty="0"/>
              <a:t>κατά την ψηλάφηση της </a:t>
            </a:r>
            <a:r>
              <a:rPr lang="el-GR" dirty="0" smtClean="0"/>
              <a:t>περιοχής.</a:t>
            </a:r>
            <a:endParaRPr lang="el-GR" dirty="0"/>
          </a:p>
          <a:p>
            <a:r>
              <a:rPr lang="el-GR" dirty="0" smtClean="0"/>
              <a:t>Αίσθημα </a:t>
            </a:r>
            <a:r>
              <a:rPr lang="el-GR" dirty="0"/>
              <a:t>βάρους στη </a:t>
            </a:r>
            <a:r>
              <a:rPr lang="el-GR" dirty="0" smtClean="0"/>
              <a:t>μύτη.</a:t>
            </a:r>
          </a:p>
          <a:p>
            <a:r>
              <a:rPr lang="el-GR" dirty="0" smtClean="0"/>
              <a:t>Επιδείνωση </a:t>
            </a:r>
            <a:r>
              <a:rPr lang="el-GR" dirty="0"/>
              <a:t>της κεφαλαλγίας με την κάμψη της κεφαλής προς τα </a:t>
            </a:r>
            <a:r>
              <a:rPr lang="el-GR" dirty="0" smtClean="0"/>
              <a:t>εμπρός.</a:t>
            </a:r>
          </a:p>
          <a:p>
            <a:r>
              <a:rPr lang="el-GR" dirty="0" smtClean="0"/>
              <a:t>Πυώδεις </a:t>
            </a:r>
            <a:r>
              <a:rPr lang="el-GR" dirty="0"/>
              <a:t>ρινικές </a:t>
            </a:r>
            <a:r>
              <a:rPr lang="el-GR" dirty="0" smtClean="0"/>
              <a:t>βλέννες.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2343268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Κλινική εικόνα πνευμονικής εμβολής</a:t>
            </a:r>
            <a:endParaRPr lang="en-US" dirty="0"/>
          </a:p>
        </p:txBody>
      </p:sp>
      <p:sp>
        <p:nvSpPr>
          <p:cNvPr id="3" name="Θέση περιεχομένου 2"/>
          <p:cNvSpPr>
            <a:spLocks noGrp="1"/>
          </p:cNvSpPr>
          <p:nvPr>
            <p:ph idx="1"/>
          </p:nvPr>
        </p:nvSpPr>
        <p:spPr/>
        <p:txBody>
          <a:bodyPr>
            <a:normAutofit/>
          </a:bodyPr>
          <a:lstStyle/>
          <a:p>
            <a:r>
              <a:rPr lang="el-GR" dirty="0">
                <a:ea typeface="Times New Roman"/>
                <a:cs typeface="Angsana New"/>
              </a:rPr>
              <a:t>Όταν η πνευμονική εμβολή είναι μαζική, τα συμπτώματα είναι έντονα λόγω καρδιακής συμμετοχής και </a:t>
            </a:r>
            <a:r>
              <a:rPr lang="el-GR" dirty="0" err="1">
                <a:ea typeface="Times New Roman"/>
                <a:cs typeface="Angsana New"/>
              </a:rPr>
              <a:t>αιμοδυναμικών</a:t>
            </a:r>
            <a:r>
              <a:rPr lang="el-GR" dirty="0">
                <a:ea typeface="Times New Roman"/>
                <a:cs typeface="Angsana New"/>
              </a:rPr>
              <a:t> διαταραχών. </a:t>
            </a:r>
            <a:endParaRPr lang="el-GR" dirty="0" smtClean="0">
              <a:ea typeface="Times New Roman"/>
              <a:cs typeface="Angsana New"/>
            </a:endParaRPr>
          </a:p>
          <a:p>
            <a:r>
              <a:rPr lang="el-GR" dirty="0" smtClean="0">
                <a:ea typeface="Times New Roman"/>
                <a:cs typeface="Angsana New"/>
              </a:rPr>
              <a:t>Χαρακτηρίζεται </a:t>
            </a:r>
            <a:r>
              <a:rPr lang="el-GR" dirty="0">
                <a:ea typeface="Times New Roman"/>
                <a:cs typeface="Angsana New"/>
              </a:rPr>
              <a:t>από αιφνίδιο και έντονο πόνο στον θώρακα που συνοδεύεται από πτώση της αρτηριακής πίεσης, ταχυκαρδία, ταχύπνοια, ωχρότητα, εφίδρωση και μπορεί να πάρει την εικόνα της καταπληξίας. </a:t>
            </a:r>
            <a:endParaRPr lang="en-US" dirty="0">
              <a:ea typeface="Times New Roman"/>
              <a:cs typeface="Angsana New"/>
            </a:endParaRPr>
          </a:p>
          <a:p>
            <a:r>
              <a:rPr lang="el-GR" dirty="0">
                <a:ea typeface="Times New Roman"/>
                <a:cs typeface="Angsana New"/>
              </a:rPr>
              <a:t>Αν υπάρχει απόφραξη ενός μέσου κλάδου της πνευμονικής αρτηρίας, τότε τα πιο συχνά συμπτώματα είναι εκείνα του πνευμονικού </a:t>
            </a:r>
            <a:r>
              <a:rPr lang="el-GR" dirty="0" err="1">
                <a:ea typeface="Times New Roman"/>
                <a:cs typeface="Angsana New"/>
              </a:rPr>
              <a:t>εμφράκτου</a:t>
            </a:r>
            <a:r>
              <a:rPr lang="el-GR" dirty="0">
                <a:ea typeface="Times New Roman"/>
                <a:cs typeface="Angsana New"/>
              </a:rPr>
              <a:t>, και εμφανίζεται πλευροδυνία, αιμόφυρτα πτύελα, βήχας και δύσπνοια καθώς και πυρετός με ταχυκαρδία</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23964818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Εργαστηριακά ευρήματα πνευμονικής εμβολής </a:t>
            </a:r>
            <a:r>
              <a:rPr lang="el-GR" sz="3100" b="0" dirty="0" smtClean="0"/>
              <a:t>1/3</a:t>
            </a:r>
            <a:endParaRPr lang="en-US" sz="3100" b="0" dirty="0"/>
          </a:p>
        </p:txBody>
      </p:sp>
      <p:sp>
        <p:nvSpPr>
          <p:cNvPr id="3" name="Θέση περιεχομένου 2"/>
          <p:cNvSpPr>
            <a:spLocks noGrp="1"/>
          </p:cNvSpPr>
          <p:nvPr>
            <p:ph idx="1"/>
          </p:nvPr>
        </p:nvSpPr>
        <p:spPr>
          <a:xfrm>
            <a:off x="457200" y="1196752"/>
            <a:ext cx="8363272" cy="5544616"/>
          </a:xfrm>
        </p:spPr>
        <p:txBody>
          <a:bodyPr>
            <a:normAutofit/>
          </a:bodyPr>
          <a:lstStyle/>
          <a:p>
            <a:r>
              <a:rPr lang="el-GR" dirty="0">
                <a:ea typeface="Times New Roman"/>
                <a:cs typeface="Angsana New"/>
              </a:rPr>
              <a:t>Σε μικρότερη πνευμονική εμβολή, μπορεί να υπάρχει αποκλειστικά και μόνον ταχυκαρδία με φυσιολογικό ενδεχόμενα το ηλεκτροκαρδιογράφημα.</a:t>
            </a:r>
            <a:endParaRPr lang="en-US" dirty="0">
              <a:ea typeface="Times New Roman"/>
              <a:cs typeface="Angsana New"/>
            </a:endParaRPr>
          </a:p>
          <a:p>
            <a:r>
              <a:rPr lang="el-GR" dirty="0">
                <a:ea typeface="Times New Roman"/>
                <a:cs typeface="Angsana New"/>
              </a:rPr>
              <a:t>Στην μαζική εμβολή, το ηλεκτροκαρδιογράφημα δείχνει βαθύ </a:t>
            </a:r>
            <a:r>
              <a:rPr lang="en-US" dirty="0">
                <a:ea typeface="Times New Roman"/>
                <a:cs typeface="Angsana New"/>
              </a:rPr>
              <a:t>S </a:t>
            </a:r>
            <a:r>
              <a:rPr lang="el-GR" dirty="0">
                <a:ea typeface="Times New Roman"/>
                <a:cs typeface="Angsana New"/>
              </a:rPr>
              <a:t>στην απαγωγή Ι, βαθύ </a:t>
            </a:r>
            <a:r>
              <a:rPr lang="en-US" dirty="0">
                <a:ea typeface="Times New Roman"/>
                <a:cs typeface="Angsana New"/>
              </a:rPr>
              <a:t>Q </a:t>
            </a:r>
            <a:r>
              <a:rPr lang="el-GR" dirty="0">
                <a:ea typeface="Times New Roman"/>
                <a:cs typeface="Angsana New"/>
              </a:rPr>
              <a:t>στην απαγωγή ΙΙΙ, αναστροφή του επάρματος Τ στις απαγωγές </a:t>
            </a:r>
            <a:r>
              <a:rPr lang="en-US" dirty="0">
                <a:ea typeface="Times New Roman"/>
                <a:cs typeface="Angsana New"/>
              </a:rPr>
              <a:t>V</a:t>
            </a:r>
            <a:r>
              <a:rPr lang="el-GR" dirty="0">
                <a:ea typeface="Times New Roman"/>
                <a:cs typeface="Angsana New"/>
              </a:rPr>
              <a:t>1, </a:t>
            </a:r>
            <a:r>
              <a:rPr lang="en-US" dirty="0">
                <a:ea typeface="Times New Roman"/>
                <a:cs typeface="Angsana New"/>
              </a:rPr>
              <a:t>V</a:t>
            </a:r>
            <a:r>
              <a:rPr lang="el-GR" dirty="0">
                <a:ea typeface="Times New Roman"/>
                <a:cs typeface="Angsana New"/>
              </a:rPr>
              <a:t>2, </a:t>
            </a:r>
            <a:r>
              <a:rPr lang="en-US" dirty="0">
                <a:ea typeface="Times New Roman"/>
                <a:cs typeface="Angsana New"/>
              </a:rPr>
              <a:t>V</a:t>
            </a:r>
            <a:r>
              <a:rPr lang="el-GR" dirty="0">
                <a:ea typeface="Times New Roman"/>
                <a:cs typeface="Angsana New"/>
              </a:rPr>
              <a:t>3, </a:t>
            </a:r>
            <a:r>
              <a:rPr lang="en-US" dirty="0">
                <a:ea typeface="Times New Roman"/>
                <a:cs typeface="Angsana New"/>
              </a:rPr>
              <a:t>V</a:t>
            </a:r>
            <a:r>
              <a:rPr lang="el-GR" dirty="0">
                <a:ea typeface="Times New Roman"/>
                <a:cs typeface="Angsana New"/>
              </a:rPr>
              <a:t>4, καθώς και παροδικό αποκλεισμό δεξιού σκέλους και υψηλά επάρματα </a:t>
            </a:r>
            <a:r>
              <a:rPr lang="en-US" dirty="0">
                <a:ea typeface="Times New Roman"/>
                <a:cs typeface="Angsana New"/>
              </a:rPr>
              <a:t>P</a:t>
            </a:r>
            <a:r>
              <a:rPr lang="el-GR" dirty="0">
                <a:ea typeface="Times New Roman"/>
                <a:cs typeface="Angsana New"/>
              </a:rPr>
              <a:t>. </a:t>
            </a:r>
            <a:endParaRPr lang="en-US" dirty="0">
              <a:ea typeface="Times New Roman"/>
              <a:cs typeface="Angsana New"/>
            </a:endParaRPr>
          </a:p>
          <a:p>
            <a:r>
              <a:rPr lang="el-GR" dirty="0">
                <a:ea typeface="Times New Roman"/>
                <a:cs typeface="Angsana New"/>
              </a:rPr>
              <a:t>Τα ευρήματα αυτά είναι ενδεικτικά της συμμετοχής της δεξιάς καρδίας. </a:t>
            </a:r>
            <a:endParaRPr lang="en-US" dirty="0">
              <a:ea typeface="Times New Roman"/>
              <a:cs typeface="Angsana New"/>
            </a:endParaRPr>
          </a:p>
          <a:p>
            <a:r>
              <a:rPr lang="el-GR" dirty="0">
                <a:ea typeface="Times New Roman"/>
                <a:cs typeface="Angsana New"/>
              </a:rPr>
              <a:t>Στην πνευμονική εμβολή παρατηρούνται ποικίλα αιματολογικά εργαστηριακά ευρήματα όπως </a:t>
            </a:r>
            <a:r>
              <a:rPr lang="el-GR" dirty="0" err="1">
                <a:ea typeface="Times New Roman"/>
                <a:cs typeface="Angsana New"/>
              </a:rPr>
              <a:t>λευκοκυττάρωση</a:t>
            </a:r>
            <a:r>
              <a:rPr lang="el-GR" dirty="0">
                <a:ea typeface="Times New Roman"/>
                <a:cs typeface="Angsana New"/>
              </a:rPr>
              <a:t> με αύξηση της ΤΚΕ, αύξηση της </a:t>
            </a:r>
            <a:r>
              <a:rPr lang="el-GR" dirty="0" err="1">
                <a:ea typeface="Times New Roman"/>
                <a:cs typeface="Angsana New"/>
              </a:rPr>
              <a:t>χολερυθρίνης</a:t>
            </a:r>
            <a:r>
              <a:rPr lang="el-GR" dirty="0">
                <a:ea typeface="Times New Roman"/>
                <a:cs typeface="Angsana New"/>
              </a:rPr>
              <a:t> και αύξηση της </a:t>
            </a:r>
            <a:r>
              <a:rPr lang="en-US" dirty="0">
                <a:ea typeface="Times New Roman"/>
                <a:cs typeface="Angsana New"/>
              </a:rPr>
              <a:t>LDH </a:t>
            </a:r>
            <a:r>
              <a:rPr lang="el-GR" dirty="0">
                <a:ea typeface="Times New Roman"/>
                <a:cs typeface="Angsana New"/>
              </a:rPr>
              <a:t>με φυσιολογική </a:t>
            </a:r>
            <a:r>
              <a:rPr lang="en-US" dirty="0">
                <a:ea typeface="Times New Roman"/>
                <a:cs typeface="Angsana New"/>
              </a:rPr>
              <a:t>SGOT</a:t>
            </a:r>
            <a:r>
              <a:rPr lang="el-GR" dirty="0">
                <a:ea typeface="Times New Roman"/>
                <a:cs typeface="Angsana New"/>
              </a:rPr>
              <a:t>. Η δε εξέταση των αερίων αίματος εμφανίζει </a:t>
            </a:r>
            <a:r>
              <a:rPr lang="el-GR" dirty="0" err="1">
                <a:ea typeface="Times New Roman"/>
                <a:cs typeface="Angsana New"/>
              </a:rPr>
              <a:t>υποξυγοναιμία</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23869720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200" dirty="0"/>
              <a:t>Εργαστηριακά ευρήματα πνευμονικής εμβολής </a:t>
            </a:r>
            <a:r>
              <a:rPr lang="el-GR" sz="2800" b="0" dirty="0" smtClean="0"/>
              <a:t>2/3</a:t>
            </a:r>
            <a:endParaRPr lang="en-US" sz="2800" dirty="0"/>
          </a:p>
        </p:txBody>
      </p:sp>
      <p:sp>
        <p:nvSpPr>
          <p:cNvPr id="3" name="Θέση περιεχομένου 2"/>
          <p:cNvSpPr>
            <a:spLocks noGrp="1"/>
          </p:cNvSpPr>
          <p:nvPr>
            <p:ph idx="1"/>
          </p:nvPr>
        </p:nvSpPr>
        <p:spPr/>
        <p:txBody>
          <a:bodyPr>
            <a:noAutofit/>
          </a:bodyPr>
          <a:lstStyle/>
          <a:p>
            <a:r>
              <a:rPr lang="el-GR" dirty="0">
                <a:ea typeface="Times New Roman"/>
                <a:cs typeface="Angsana New"/>
              </a:rPr>
              <a:t>Από την ακτινογραφία, μετά παρέλευση 24 ωρών, ανευρίσκεται </a:t>
            </a:r>
            <a:r>
              <a:rPr lang="el-GR" dirty="0" err="1">
                <a:ea typeface="Times New Roman"/>
                <a:cs typeface="Angsana New"/>
              </a:rPr>
              <a:t>ετερόπλευρη</a:t>
            </a:r>
            <a:r>
              <a:rPr lang="el-GR" dirty="0">
                <a:ea typeface="Times New Roman"/>
                <a:cs typeface="Angsana New"/>
              </a:rPr>
              <a:t> πνευμονική συλλογή τριγωνικού σχήματος. Σε εξέταση σπινθηρογραφήματος των πνευμόνων, εμφανίζεται η έλλειψη της αιματικής κυκλοφορίας στην πάσχουσα περιοχή. Επανάληψη του σπινθηρογραφήματος μετά από μια ή δυο εβδομάδες βοηθά στην τεκμηρίωση της διάγνωσης της πνευμονικής εμβολής. </a:t>
            </a:r>
            <a:endParaRPr lang="en-US" dirty="0">
              <a:latin typeface="Times New Roman"/>
              <a:ea typeface="Times New Roman"/>
              <a:cs typeface="Angsana New"/>
            </a:endParaRPr>
          </a:p>
          <a:p>
            <a:r>
              <a:rPr lang="el-GR" dirty="0">
                <a:ea typeface="Times New Roman"/>
                <a:cs typeface="Angsana New"/>
              </a:rPr>
              <a:t>Μια άλλη χρήσιμη εξέταση στην πνευμονική εμβολή θεωρείται η πνευμονική αγγειογραφία που έχει μεν μεγάλη εξειδίκευση και ευαισθησία, αλλά είναι αιματηρή μέθοδος και συνδέεται και με κάποιο κίνδυνο επιπλοκών</a:t>
            </a:r>
            <a:r>
              <a:rPr lang="el-GR" dirty="0" smtClean="0">
                <a:ea typeface="Times New Roman"/>
                <a:cs typeface="Angsana New"/>
              </a:rPr>
              <a:t>.</a:t>
            </a:r>
            <a:endParaRPr lang="en-US" dirty="0">
              <a:latin typeface="Times New Roman"/>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3904563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200" dirty="0"/>
              <a:t>Εργαστηριακά ευρήματα πνευμονικής εμβολής </a:t>
            </a:r>
            <a:r>
              <a:rPr lang="el-GR" sz="2800" b="0" dirty="0"/>
              <a:t>3</a:t>
            </a:r>
            <a:r>
              <a:rPr lang="el-GR" sz="2800" b="0" dirty="0" smtClean="0"/>
              <a:t>/3</a:t>
            </a:r>
            <a:endParaRPr lang="en-US" sz="2800" dirty="0"/>
          </a:p>
        </p:txBody>
      </p:sp>
      <p:sp>
        <p:nvSpPr>
          <p:cNvPr id="3" name="Θέση περιεχομένου 2"/>
          <p:cNvSpPr>
            <a:spLocks noGrp="1"/>
          </p:cNvSpPr>
          <p:nvPr>
            <p:ph idx="1"/>
          </p:nvPr>
        </p:nvSpPr>
        <p:spPr/>
        <p:txBody>
          <a:bodyPr>
            <a:noAutofit/>
          </a:bodyPr>
          <a:lstStyle/>
          <a:p>
            <a:r>
              <a:rPr lang="el-GR" dirty="0" smtClean="0">
                <a:ea typeface="Times New Roman"/>
                <a:cs typeface="Angsana New"/>
              </a:rPr>
              <a:t>Η </a:t>
            </a:r>
            <a:r>
              <a:rPr lang="el-GR" dirty="0" err="1">
                <a:ea typeface="Times New Roman"/>
                <a:cs typeface="Angsana New"/>
              </a:rPr>
              <a:t>σπειροεδής</a:t>
            </a:r>
            <a:r>
              <a:rPr lang="el-GR" dirty="0">
                <a:ea typeface="Times New Roman"/>
                <a:cs typeface="Angsana New"/>
              </a:rPr>
              <a:t> αξονική αγγειογραφία των πνευμόνων είναι επίσης ευαίσθητη μέθοδος που αποκαλύπτει μεν θρόμβους στα εγγύς τμήματα της πνευμονικής αρτηρίας, αλλά δεν έχει τόσο ευαίσθητη ευκρίνεια για τα περιφερικά τμήματα.</a:t>
            </a:r>
            <a:endParaRPr lang="en-US" dirty="0">
              <a:latin typeface="Times New Roman"/>
              <a:ea typeface="Times New Roman"/>
              <a:cs typeface="Angsana New"/>
            </a:endParaRPr>
          </a:p>
          <a:p>
            <a:r>
              <a:rPr lang="el-GR" dirty="0">
                <a:ea typeface="Times New Roman"/>
                <a:cs typeface="Angsana New"/>
              </a:rPr>
              <a:t>Μετά την διαπίστωση της διάγνωσης της πνευμονικής εμβολής, είναι ορθό να διερευνάται το αίτιο και να γίνεται έλεγχος των εις βάθος φλεβών με υπερηχογραφία </a:t>
            </a:r>
            <a:r>
              <a:rPr lang="en-US" dirty="0">
                <a:ea typeface="Times New Roman"/>
                <a:cs typeface="Angsana New"/>
              </a:rPr>
              <a:t>Doppler</a:t>
            </a:r>
            <a:r>
              <a:rPr lang="el-GR" dirty="0">
                <a:ea typeface="Times New Roman"/>
                <a:cs typeface="Angsana New"/>
              </a:rPr>
              <a:t>, πληθυσμογραφία ή </a:t>
            </a:r>
            <a:r>
              <a:rPr lang="el-GR" dirty="0" err="1">
                <a:ea typeface="Times New Roman"/>
                <a:cs typeface="Angsana New"/>
              </a:rPr>
              <a:t>φλεβογράφημα</a:t>
            </a:r>
            <a:r>
              <a:rPr lang="el-GR" dirty="0">
                <a:ea typeface="Times New Roman"/>
                <a:cs typeface="Angsana New"/>
              </a:rPr>
              <a:t>.</a:t>
            </a:r>
            <a:endParaRPr lang="en-US" dirty="0">
              <a:latin typeface="Times New Roman"/>
              <a:ea typeface="Times New Roman"/>
              <a:cs typeface="Angsana New"/>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23697116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πνευμονικής εμβολής </a:t>
            </a:r>
            <a:r>
              <a:rPr lang="el-GR" sz="3000" b="0" dirty="0" smtClean="0"/>
              <a:t>1/2</a:t>
            </a:r>
            <a:endParaRPr lang="en-US" sz="3000" b="0" dirty="0"/>
          </a:p>
        </p:txBody>
      </p:sp>
      <p:sp>
        <p:nvSpPr>
          <p:cNvPr id="3" name="Θέση περιεχομένου 2"/>
          <p:cNvSpPr>
            <a:spLocks noGrp="1"/>
          </p:cNvSpPr>
          <p:nvPr>
            <p:ph idx="1"/>
          </p:nvPr>
        </p:nvSpPr>
        <p:spPr/>
        <p:txBody>
          <a:bodyPr>
            <a:normAutofit/>
          </a:bodyPr>
          <a:lstStyle/>
          <a:p>
            <a:r>
              <a:rPr lang="el-GR" dirty="0">
                <a:ea typeface="Times New Roman"/>
                <a:cs typeface="Angsana New"/>
              </a:rPr>
              <a:t>Χορηγείται οξυγόνο, αντιπηκτικά (ηπαρίνη), θρομβολυτικά (</a:t>
            </a:r>
            <a:r>
              <a:rPr lang="el-GR" dirty="0" err="1">
                <a:ea typeface="Times New Roman"/>
                <a:cs typeface="Angsana New"/>
              </a:rPr>
              <a:t>στρεπτοκινάση</a:t>
            </a:r>
            <a:r>
              <a:rPr lang="el-GR" dirty="0">
                <a:ea typeface="Times New Roman"/>
                <a:cs typeface="Angsana New"/>
              </a:rPr>
              <a:t>, </a:t>
            </a:r>
            <a:r>
              <a:rPr lang="el-GR" dirty="0" err="1">
                <a:ea typeface="Times New Roman"/>
                <a:cs typeface="Angsana New"/>
              </a:rPr>
              <a:t>ουροκινάση</a:t>
            </a:r>
            <a:r>
              <a:rPr lang="el-GR" dirty="0">
                <a:ea typeface="Times New Roman"/>
                <a:cs typeface="Angsana New"/>
              </a:rPr>
              <a:t>). Επίσης χορηγούνται αντιβιοτικά και φάρμακα υποστηρικτικά της κυκλοφορίας. </a:t>
            </a:r>
            <a:endParaRPr lang="en-US" dirty="0">
              <a:ea typeface="Times New Roman"/>
              <a:cs typeface="Angsana New"/>
            </a:endParaRPr>
          </a:p>
          <a:p>
            <a:r>
              <a:rPr lang="el-GR" dirty="0">
                <a:ea typeface="Times New Roman"/>
                <a:cs typeface="Angsana New"/>
              </a:rPr>
              <a:t>Η ηπαρίνη χορηγείται ενδοφλέβια με δόση εφόδου 5.000-10.000 μονάδες και ακολουθεί συνεχής στάγδην έγχυση 1.000-1500 μονάδες ανά ώρα. Μπορεί να χορηγηθεί και υποδόρια. Ταυτόχρονα χορηγούνται αντιπηκτικά από το στόμα (</a:t>
            </a:r>
            <a:r>
              <a:rPr lang="en-US" dirty="0">
                <a:ea typeface="Times New Roman"/>
                <a:cs typeface="Angsana New"/>
              </a:rPr>
              <a:t>warfarin</a:t>
            </a:r>
            <a:r>
              <a:rPr lang="el-GR" dirty="0">
                <a:ea typeface="Times New Roman"/>
                <a:cs typeface="Angsana New"/>
              </a:rPr>
              <a:t>) που συνεχίζονται για 3-6 μήνες μετά την διακοπή της ηπαρίνης. Η ηπαρίνη διακόπτεται καλώς εχόντων των πραγμάτων σε 7-10 ημέρες. Η δόση των αντιπηκτικών ρυθμίζεται με την μέτρηση του χρόνου προθρομβίνης που διατηρείται στο διπλάσιο του φυσιολογικού</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17981171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πνευμονικής εμβολής </a:t>
            </a:r>
            <a:r>
              <a:rPr lang="el-GR" sz="3000" b="0" dirty="0" smtClean="0"/>
              <a:t>2/2</a:t>
            </a:r>
            <a:endParaRPr lang="en-US" sz="3000" dirty="0"/>
          </a:p>
        </p:txBody>
      </p:sp>
      <p:sp>
        <p:nvSpPr>
          <p:cNvPr id="3" name="Θέση περιεχομένου 2"/>
          <p:cNvSpPr>
            <a:spLocks noGrp="1"/>
          </p:cNvSpPr>
          <p:nvPr>
            <p:ph idx="1"/>
          </p:nvPr>
        </p:nvSpPr>
        <p:spPr/>
        <p:txBody>
          <a:bodyPr/>
          <a:lstStyle/>
          <a:p>
            <a:r>
              <a:rPr lang="el-GR" sz="2400" dirty="0">
                <a:ea typeface="Times New Roman"/>
                <a:cs typeface="Angsana New"/>
              </a:rPr>
              <a:t>Επίσης για την διάλυση του θρόμβου χρησιμοποιούνται θρομβολυτικά όπως η </a:t>
            </a:r>
            <a:r>
              <a:rPr lang="el-GR" sz="2400" dirty="0" err="1">
                <a:ea typeface="Times New Roman"/>
                <a:cs typeface="Angsana New"/>
              </a:rPr>
              <a:t>στρεπτοκινάση</a:t>
            </a:r>
            <a:r>
              <a:rPr lang="el-GR" sz="2400" dirty="0">
                <a:ea typeface="Times New Roman"/>
                <a:cs typeface="Angsana New"/>
              </a:rPr>
              <a:t> σε δόση 250.000 μονάδες (δόση εφόδου) σε 30 λεπτά και ακολουθεί η χορήγηση 100.000 μονάδων ανά ώρα για 24-72 ώρες. </a:t>
            </a:r>
            <a:endParaRPr lang="el-GR" sz="2400" dirty="0" smtClean="0">
              <a:ea typeface="Times New Roman"/>
              <a:cs typeface="Angsana New"/>
            </a:endParaRPr>
          </a:p>
          <a:p>
            <a:r>
              <a:rPr lang="el-GR" sz="2400" dirty="0" smtClean="0">
                <a:ea typeface="Times New Roman"/>
                <a:cs typeface="Angsana New"/>
              </a:rPr>
              <a:t>Η </a:t>
            </a:r>
            <a:r>
              <a:rPr lang="el-GR" sz="2400" dirty="0">
                <a:ea typeface="Times New Roman"/>
                <a:cs typeface="Angsana New"/>
              </a:rPr>
              <a:t>επίδραση της </a:t>
            </a:r>
            <a:r>
              <a:rPr lang="el-GR" sz="2400" dirty="0" err="1">
                <a:ea typeface="Times New Roman"/>
                <a:cs typeface="Angsana New"/>
              </a:rPr>
              <a:t>στρεπτοκινάσης</a:t>
            </a:r>
            <a:r>
              <a:rPr lang="el-GR" sz="2400" dirty="0">
                <a:ea typeface="Times New Roman"/>
                <a:cs typeface="Angsana New"/>
              </a:rPr>
              <a:t> ελέγχεται ανά τετράωρο με βάση τον χρόνο προθρομβίνης. </a:t>
            </a:r>
            <a:endParaRPr lang="el-GR" sz="2400" dirty="0" smtClean="0">
              <a:ea typeface="Times New Roman"/>
              <a:cs typeface="Angsana New"/>
            </a:endParaRPr>
          </a:p>
          <a:p>
            <a:r>
              <a:rPr lang="el-GR" sz="2400" dirty="0" smtClean="0">
                <a:ea typeface="Times New Roman"/>
                <a:cs typeface="Angsana New"/>
              </a:rPr>
              <a:t>Τα </a:t>
            </a:r>
            <a:r>
              <a:rPr lang="el-GR" sz="2400" dirty="0">
                <a:ea typeface="Times New Roman"/>
                <a:cs typeface="Angsana New"/>
              </a:rPr>
              <a:t>θρομβολυτικά αντενδείκνυται σε πρόσφατο αγγειακό εγκεφαλικό επεισόδιο, σε αιμορραγίες (πεπτικό), σε κακοήθη υπέρταση. Η θέση τους έγκειται στις πρώτες ώρες μιας σοβαρής πνευμονικής εμβολής</a:t>
            </a:r>
            <a:r>
              <a:rPr lang="el-GR" sz="2400"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val="27341891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Φυσιολογικό σπινθηρογράφημα πνευμόνων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pic>
        <p:nvPicPr>
          <p:cNvPr id="5" name="Θέση περιεχομένου 4" descr="C:\Users\THOMAS\Desktop\Ventperf.jpg"/>
          <p:cNvPicPr>
            <a:picLocks noGrp="1"/>
          </p:cNvPicPr>
          <p:nvPr>
            <p:ph idx="1"/>
          </p:nvPr>
        </p:nvPicPr>
        <p:blipFill>
          <a:blip r:embed="rId2" cstate="print"/>
          <a:srcRect/>
          <a:stretch>
            <a:fillRect/>
          </a:stretch>
        </p:blipFill>
        <p:spPr bwMode="auto">
          <a:xfrm>
            <a:off x="457200" y="1415281"/>
            <a:ext cx="8229600" cy="4822031"/>
          </a:xfrm>
          <a:prstGeom prst="rect">
            <a:avLst/>
          </a:prstGeom>
          <a:noFill/>
          <a:ln w="9525">
            <a:noFill/>
            <a:miter lim="800000"/>
            <a:headEnd/>
            <a:tailEnd/>
          </a:ln>
        </p:spPr>
      </p:pic>
    </p:spTree>
    <p:extLst>
      <p:ext uri="{BB962C8B-B14F-4D97-AF65-F5344CB8AC3E}">
        <p14:creationId xmlns:p14="http://schemas.microsoft.com/office/powerpoint/2010/main" val="33842642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Σπινθηρογράφημα επί πνευμονικής εμβολής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pic>
        <p:nvPicPr>
          <p:cNvPr id="5" name="Θέση περιεχομένου 4" descr="C:\Users\THOMAS\Desktop\1280px-Pulmonary_embolism_scintigraphy_PLoS.png"/>
          <p:cNvPicPr>
            <a:picLocks noGrp="1"/>
          </p:cNvPicPr>
          <p:nvPr>
            <p:ph idx="1"/>
          </p:nvPr>
        </p:nvPicPr>
        <p:blipFill>
          <a:blip r:embed="rId2" cstate="print"/>
          <a:srcRect/>
          <a:stretch>
            <a:fillRect/>
          </a:stretch>
        </p:blipFill>
        <p:spPr bwMode="auto">
          <a:xfrm>
            <a:off x="611560" y="1772816"/>
            <a:ext cx="7848872" cy="4680520"/>
          </a:xfrm>
          <a:prstGeom prst="rect">
            <a:avLst/>
          </a:prstGeom>
          <a:noFill/>
          <a:ln w="9525">
            <a:noFill/>
            <a:miter lim="800000"/>
            <a:headEnd/>
            <a:tailEnd/>
          </a:ln>
        </p:spPr>
      </p:pic>
    </p:spTree>
    <p:extLst>
      <p:ext uri="{BB962C8B-B14F-4D97-AF65-F5344CB8AC3E}">
        <p14:creationId xmlns:p14="http://schemas.microsoft.com/office/powerpoint/2010/main" val="588353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Καρκίνος του </a:t>
            </a:r>
            <a:r>
              <a:rPr lang="el-GR" dirty="0" err="1" smtClean="0"/>
              <a:t>πνεύμονος</a:t>
            </a:r>
            <a:endParaRPr lang="en-US" dirty="0"/>
          </a:p>
        </p:txBody>
      </p:sp>
      <p:sp>
        <p:nvSpPr>
          <p:cNvPr id="3" name="Θέση περιεχομένου 2"/>
          <p:cNvSpPr>
            <a:spLocks noGrp="1"/>
          </p:cNvSpPr>
          <p:nvPr>
            <p:ph idx="1"/>
          </p:nvPr>
        </p:nvSpPr>
        <p:spPr/>
        <p:txBody>
          <a:bodyPr>
            <a:normAutofit/>
          </a:bodyPr>
          <a:lstStyle/>
          <a:p>
            <a:r>
              <a:rPr lang="el-GR" dirty="0">
                <a:ea typeface="Times New Roman"/>
                <a:cs typeface="Angsana New"/>
              </a:rPr>
              <a:t>Ο καρκίνος του πνεύμονα είναι σοβαρός κίνδυνος λόγω του αριθμού των καπνιζόντων ανδρών και γυναικών σήμερα. Λόγω της απόδειξης της άμεσης σχέσης του καρκίνου αυτού με το κάπνισμα, σήμερα γίνεται προσπάθεια επιβολής του αντικαπνιστικού νόμου στις περισσότερες δυτικές χώρες του </a:t>
            </a:r>
            <a:r>
              <a:rPr lang="el-GR" dirty="0" smtClean="0">
                <a:ea typeface="Times New Roman"/>
                <a:cs typeface="Angsana New"/>
              </a:rPr>
              <a:t>κόσμου.</a:t>
            </a:r>
            <a:endParaRPr lang="el-GR" dirty="0">
              <a:ea typeface="Times New Roman"/>
              <a:cs typeface="Angsana New"/>
            </a:endParaRPr>
          </a:p>
          <a:p>
            <a:r>
              <a:rPr lang="el-GR" dirty="0" smtClean="0">
                <a:ea typeface="Times New Roman"/>
                <a:cs typeface="Angsana New"/>
              </a:rPr>
              <a:t>Φαίνεται </a:t>
            </a:r>
            <a:r>
              <a:rPr lang="el-GR" dirty="0">
                <a:ea typeface="Times New Roman"/>
                <a:cs typeface="Angsana New"/>
              </a:rPr>
              <a:t>ότι η προσπάθεια περιορισμού του καπνίσματος στην Ελλάδα είναι αρκετά παλαιά αν κρίνουμε από το διάταγμα το υπογεγραμμένο από την βασίλισσα Αμαλία επί μοναρχίας </a:t>
            </a:r>
            <a:r>
              <a:rPr lang="el-GR" dirty="0" err="1">
                <a:ea typeface="Times New Roman"/>
                <a:cs typeface="Angsana New"/>
              </a:rPr>
              <a:t>Όθωνα</a:t>
            </a:r>
            <a:r>
              <a:rPr lang="el-GR" dirty="0">
                <a:ea typeface="Times New Roman"/>
                <a:cs typeface="Angsana New"/>
              </a:rPr>
              <a:t>.</a:t>
            </a:r>
            <a:endParaRPr lang="en-US" dirty="0">
              <a:ea typeface="Times New Roman"/>
              <a:cs typeface="Angsana New"/>
            </a:endParaRPr>
          </a:p>
          <a:p>
            <a:r>
              <a:rPr lang="el-GR" dirty="0">
                <a:ea typeface="Times New Roman"/>
                <a:cs typeface="Angsana New"/>
              </a:rPr>
              <a:t>Ωστόσο στην χώρα μας, η συνήθεια του καπνίσματος παραμένει ακόμα υψηλή αν κρίνουμε από τις στατιστικές ποσοστών ανδρών και γυναικών</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val="6213379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Καρκίνος του </a:t>
            </a:r>
            <a:r>
              <a:rPr lang="el-GR" dirty="0" err="1" smtClean="0"/>
              <a:t>πνεύμονος</a:t>
            </a:r>
            <a:r>
              <a:rPr lang="el-GR" dirty="0" smtClean="0"/>
              <a:t> - αιτιολογία</a:t>
            </a:r>
            <a:endParaRPr lang="en-US" dirty="0"/>
          </a:p>
        </p:txBody>
      </p:sp>
      <p:sp>
        <p:nvSpPr>
          <p:cNvPr id="3" name="Θέση περιεχομένου 2"/>
          <p:cNvSpPr>
            <a:spLocks noGrp="1"/>
          </p:cNvSpPr>
          <p:nvPr>
            <p:ph idx="1"/>
          </p:nvPr>
        </p:nvSpPr>
        <p:spPr/>
        <p:txBody>
          <a:bodyPr/>
          <a:lstStyle/>
          <a:p>
            <a:r>
              <a:rPr lang="el-GR" sz="2400" dirty="0">
                <a:ea typeface="Times New Roman"/>
                <a:cs typeface="Angsana New"/>
              </a:rPr>
              <a:t>Οι ηλικίες που προσβάλλονται από τον καρκίνο του πνεύμονα είναι μεταξύ 50-70 ετών και μόνον το 5% είναι άτομα κάτω των 40 ετών. </a:t>
            </a:r>
            <a:endParaRPr lang="el-GR" sz="2400" dirty="0" smtClean="0">
              <a:ea typeface="Times New Roman"/>
              <a:cs typeface="Angsana New"/>
            </a:endParaRPr>
          </a:p>
          <a:p>
            <a:r>
              <a:rPr lang="el-GR" sz="2400" dirty="0" smtClean="0">
                <a:ea typeface="Times New Roman"/>
                <a:cs typeface="Angsana New"/>
              </a:rPr>
              <a:t>Η </a:t>
            </a:r>
            <a:r>
              <a:rPr lang="el-GR" sz="2400" dirty="0">
                <a:ea typeface="Times New Roman"/>
                <a:cs typeface="Angsana New"/>
              </a:rPr>
              <a:t>συχνότητα καρκίνου του πνεύμονα σε άνδρες μη καπνιστές είναι 3,4 ανά 100.000 και για καπνιστές 10-20 τσιγάρων ανέρχεται σε 59,3, σε δε καπνιστές &gt; των 40 τσιγάρων σε 217. Στους δε καπνιστές είναι δυνατόν να βρεθεί θετικό το </a:t>
            </a:r>
            <a:r>
              <a:rPr lang="el-GR" sz="2400" dirty="0" err="1">
                <a:ea typeface="Times New Roman"/>
                <a:cs typeface="Angsana New"/>
              </a:rPr>
              <a:t>καρκινοεμβρυικό</a:t>
            </a:r>
            <a:r>
              <a:rPr lang="el-GR" sz="2400" dirty="0">
                <a:ea typeface="Times New Roman"/>
                <a:cs typeface="Angsana New"/>
              </a:rPr>
              <a:t> αντιγόνο (</a:t>
            </a:r>
            <a:r>
              <a:rPr lang="en-US" sz="2400" dirty="0">
                <a:ea typeface="Times New Roman"/>
                <a:cs typeface="Angsana New"/>
              </a:rPr>
              <a:t>CEA</a:t>
            </a:r>
            <a:r>
              <a:rPr lang="el-GR" sz="2400" dirty="0">
                <a:ea typeface="Times New Roman"/>
                <a:cs typeface="Angsana New"/>
              </a:rPr>
              <a:t>), χωρίς να ανιχνεύεται καρκίνος.</a:t>
            </a:r>
            <a:endParaRPr lang="en-US" sz="2400" dirty="0">
              <a:effectLst/>
              <a:latin typeface="Times New Roman"/>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Tree>
    <p:extLst>
      <p:ext uri="{BB962C8B-B14F-4D97-AF65-F5344CB8AC3E}">
        <p14:creationId xmlns:p14="http://schemas.microsoft.com/office/powerpoint/2010/main" val="1449964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Οξεία λαρυγγίτιδα</a:t>
            </a:r>
            <a:endParaRPr lang="el-GR" dirty="0"/>
          </a:p>
        </p:txBody>
      </p:sp>
      <p:sp>
        <p:nvSpPr>
          <p:cNvPr id="3" name="Θέση περιεχομένου 2"/>
          <p:cNvSpPr>
            <a:spLocks noGrp="1"/>
          </p:cNvSpPr>
          <p:nvPr>
            <p:ph idx="1"/>
          </p:nvPr>
        </p:nvSpPr>
        <p:spPr/>
        <p:txBody>
          <a:bodyPr/>
          <a:lstStyle/>
          <a:p>
            <a:r>
              <a:rPr lang="el-GR" dirty="0" smtClean="0"/>
              <a:t>Συνυπάρχει </a:t>
            </a:r>
            <a:r>
              <a:rPr lang="el-GR" dirty="0"/>
              <a:t>με φαρυγγίτιδα ή είναι επακόλουθό </a:t>
            </a:r>
            <a:r>
              <a:rPr lang="el-GR" dirty="0" smtClean="0"/>
              <a:t>της.</a:t>
            </a:r>
            <a:endParaRPr lang="el-GR" dirty="0"/>
          </a:p>
          <a:p>
            <a:r>
              <a:rPr lang="el-GR" dirty="0" smtClean="0"/>
              <a:t>Στα </a:t>
            </a:r>
            <a:r>
              <a:rPr lang="el-GR" dirty="0"/>
              <a:t>παιδιά είναι σοβαρή κατάσταση </a:t>
            </a:r>
            <a:r>
              <a:rPr lang="el-GR" dirty="0" smtClean="0"/>
              <a:t>γιατί </a:t>
            </a:r>
            <a:r>
              <a:rPr lang="el-GR" dirty="0"/>
              <a:t>προκαλεί απόφραξη της ροής του </a:t>
            </a:r>
            <a:r>
              <a:rPr lang="el-GR" dirty="0" smtClean="0"/>
              <a:t>αέρα.</a:t>
            </a:r>
            <a:endParaRPr lang="el-GR" dirty="0"/>
          </a:p>
          <a:p>
            <a:r>
              <a:rPr lang="el-GR" dirty="0" smtClean="0"/>
              <a:t>Χρειάζεται </a:t>
            </a:r>
            <a:r>
              <a:rPr lang="el-GR" dirty="0"/>
              <a:t>άμεση παρέμβαση με αντιβιοτικά και </a:t>
            </a:r>
            <a:r>
              <a:rPr lang="el-GR" dirty="0" err="1" smtClean="0"/>
              <a:t>κορτιζόλη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7907114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Ιστολογικοί τύποι καρκίνου του </a:t>
            </a:r>
            <a:r>
              <a:rPr lang="el-GR" dirty="0" err="1" smtClean="0"/>
              <a:t>πνεύμονος</a:t>
            </a:r>
            <a:r>
              <a:rPr lang="el-GR" dirty="0" smtClean="0"/>
              <a:t> </a:t>
            </a:r>
            <a:r>
              <a:rPr lang="el-GR" sz="3000" b="0" dirty="0" smtClean="0"/>
              <a:t>1/2</a:t>
            </a:r>
            <a:endParaRPr lang="en-US" sz="3000" b="0" dirty="0"/>
          </a:p>
        </p:txBody>
      </p:sp>
      <p:sp>
        <p:nvSpPr>
          <p:cNvPr id="3" name="Θέση περιεχομένου 2"/>
          <p:cNvSpPr>
            <a:spLocks noGrp="1"/>
          </p:cNvSpPr>
          <p:nvPr>
            <p:ph idx="1"/>
          </p:nvPr>
        </p:nvSpPr>
        <p:spPr/>
        <p:txBody>
          <a:bodyPr>
            <a:noAutofit/>
          </a:bodyPr>
          <a:lstStyle/>
          <a:p>
            <a:r>
              <a:rPr lang="el-GR" dirty="0">
                <a:ea typeface="Times New Roman"/>
                <a:cs typeface="Angsana New"/>
              </a:rPr>
              <a:t>Ιστολογικά διακρίνεται σε τρεις βασικούς </a:t>
            </a:r>
            <a:r>
              <a:rPr lang="el-GR" dirty="0" smtClean="0">
                <a:ea typeface="Times New Roman"/>
                <a:cs typeface="Angsana New"/>
              </a:rPr>
              <a:t>τύπους.</a:t>
            </a:r>
          </a:p>
          <a:p>
            <a:pPr marL="0" indent="0">
              <a:buNone/>
            </a:pPr>
            <a:r>
              <a:rPr lang="el-GR" dirty="0" smtClean="0">
                <a:ea typeface="Times New Roman"/>
                <a:cs typeface="Angsana New"/>
              </a:rPr>
              <a:t>Καρκίνος από:</a:t>
            </a:r>
          </a:p>
          <a:p>
            <a:pPr marL="457200" indent="-457200">
              <a:buFont typeface="+mj-lt"/>
              <a:buAutoNum type="arabicPeriod"/>
            </a:pPr>
            <a:r>
              <a:rPr lang="el-GR" dirty="0" smtClean="0">
                <a:ea typeface="Times New Roman"/>
                <a:cs typeface="Angsana New"/>
              </a:rPr>
              <a:t>πλακώδες </a:t>
            </a:r>
            <a:r>
              <a:rPr lang="el-GR" dirty="0">
                <a:ea typeface="Times New Roman"/>
                <a:cs typeface="Angsana New"/>
              </a:rPr>
              <a:t>επιθήλιο, δηλαδή καρκίνωμα </a:t>
            </a:r>
            <a:r>
              <a:rPr lang="el-GR" dirty="0" err="1">
                <a:ea typeface="Times New Roman"/>
                <a:cs typeface="Angsana New"/>
              </a:rPr>
              <a:t>επιδερμογενές</a:t>
            </a:r>
            <a:r>
              <a:rPr lang="el-GR" dirty="0">
                <a:ea typeface="Times New Roman"/>
                <a:cs typeface="Angsana New"/>
              </a:rPr>
              <a:t> ή </a:t>
            </a:r>
            <a:r>
              <a:rPr lang="el-GR" dirty="0" err="1">
                <a:ea typeface="Times New Roman"/>
                <a:cs typeface="Angsana New"/>
              </a:rPr>
              <a:t>ακανθοκυτταρικό</a:t>
            </a:r>
            <a:r>
              <a:rPr lang="el-GR" dirty="0">
                <a:ea typeface="Times New Roman"/>
                <a:cs typeface="Angsana New"/>
              </a:rPr>
              <a:t> (</a:t>
            </a:r>
            <a:r>
              <a:rPr lang="en-US" dirty="0">
                <a:ea typeface="Times New Roman"/>
                <a:cs typeface="Angsana New"/>
              </a:rPr>
              <a:t>squamous cell</a:t>
            </a:r>
            <a:r>
              <a:rPr lang="el-GR" dirty="0">
                <a:ea typeface="Times New Roman"/>
                <a:cs typeface="Angsana New"/>
              </a:rPr>
              <a:t>) Με ποσοστό 35%, </a:t>
            </a:r>
            <a:endParaRPr lang="en-US" dirty="0">
              <a:ea typeface="Times New Roman"/>
              <a:cs typeface="Angsana New"/>
            </a:endParaRPr>
          </a:p>
          <a:p>
            <a:pPr marL="457200" indent="-457200">
              <a:buFont typeface="+mj-lt"/>
              <a:buAutoNum type="arabicPeriod"/>
            </a:pPr>
            <a:r>
              <a:rPr lang="el-GR" dirty="0" err="1" smtClean="0">
                <a:ea typeface="Times New Roman"/>
                <a:cs typeface="Angsana New"/>
              </a:rPr>
              <a:t>αδενοκαρκίνωμα</a:t>
            </a:r>
            <a:r>
              <a:rPr lang="el-GR" dirty="0" smtClean="0">
                <a:ea typeface="Times New Roman"/>
                <a:cs typeface="Angsana New"/>
              </a:rPr>
              <a:t> </a:t>
            </a:r>
            <a:r>
              <a:rPr lang="el-GR" dirty="0">
                <a:ea typeface="Times New Roman"/>
                <a:cs typeface="Angsana New"/>
              </a:rPr>
              <a:t>(από αδενικό επιθήλιο) 35%</a:t>
            </a:r>
            <a:endParaRPr lang="en-US" dirty="0">
              <a:ea typeface="Times New Roman"/>
              <a:cs typeface="Angsana New"/>
            </a:endParaRPr>
          </a:p>
          <a:p>
            <a:pPr marL="457200" indent="-457200">
              <a:buFont typeface="+mj-lt"/>
              <a:buAutoNum type="arabicPeriod"/>
            </a:pPr>
            <a:r>
              <a:rPr lang="el-GR" dirty="0" smtClean="0">
                <a:ea typeface="Times New Roman"/>
                <a:cs typeface="Angsana New"/>
              </a:rPr>
              <a:t>αδιαφοροποίητο </a:t>
            </a:r>
            <a:r>
              <a:rPr lang="el-GR" dirty="0">
                <a:ea typeface="Times New Roman"/>
                <a:cs typeface="Angsana New"/>
              </a:rPr>
              <a:t>(</a:t>
            </a:r>
            <a:r>
              <a:rPr lang="el-GR" dirty="0" err="1">
                <a:ea typeface="Times New Roman"/>
                <a:cs typeface="Angsana New"/>
              </a:rPr>
              <a:t>μικροκυτταρικό</a:t>
            </a:r>
            <a:r>
              <a:rPr lang="el-GR" dirty="0">
                <a:ea typeface="Times New Roman"/>
                <a:cs typeface="Angsana New"/>
              </a:rPr>
              <a:t> (</a:t>
            </a:r>
            <a:r>
              <a:rPr lang="en-US" dirty="0">
                <a:ea typeface="Times New Roman"/>
                <a:cs typeface="Angsana New"/>
              </a:rPr>
              <a:t>oat</a:t>
            </a:r>
            <a:r>
              <a:rPr lang="el-GR" dirty="0">
                <a:ea typeface="Times New Roman"/>
                <a:cs typeface="Angsana New"/>
              </a:rPr>
              <a:t>-</a:t>
            </a:r>
            <a:r>
              <a:rPr lang="en-US" dirty="0">
                <a:ea typeface="Times New Roman"/>
                <a:cs typeface="Angsana New"/>
              </a:rPr>
              <a:t>cell</a:t>
            </a:r>
            <a:r>
              <a:rPr lang="el-GR" dirty="0">
                <a:ea typeface="Times New Roman"/>
                <a:cs typeface="Angsana New"/>
              </a:rPr>
              <a:t>) 20%, </a:t>
            </a:r>
            <a:r>
              <a:rPr lang="el-GR" dirty="0" err="1">
                <a:ea typeface="Times New Roman"/>
                <a:cs typeface="Angsana New"/>
              </a:rPr>
              <a:t>μακροκυτταρικό</a:t>
            </a:r>
            <a:r>
              <a:rPr lang="el-GR" dirty="0">
                <a:ea typeface="Times New Roman"/>
                <a:cs typeface="Angsana New"/>
              </a:rPr>
              <a:t> 10</a:t>
            </a:r>
            <a:r>
              <a:rPr lang="el-GR" dirty="0" smtClean="0">
                <a:ea typeface="Times New Roman"/>
                <a:cs typeface="Angsana New"/>
              </a:rPr>
              <a:t>%).</a:t>
            </a:r>
            <a:endParaRPr lang="en-US" dirty="0">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extLst>
      <p:ext uri="{BB962C8B-B14F-4D97-AF65-F5344CB8AC3E}">
        <p14:creationId xmlns:p14="http://schemas.microsoft.com/office/powerpoint/2010/main" val="1676509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Ιστολογικοί τύποι καρκίνου του </a:t>
            </a:r>
            <a:r>
              <a:rPr lang="el-GR" dirty="0" err="1" smtClean="0"/>
              <a:t>πνεύμονος</a:t>
            </a:r>
            <a:r>
              <a:rPr lang="el-GR" dirty="0" smtClean="0"/>
              <a:t>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p:txBody>
          <a:bodyPr>
            <a:noAutofit/>
          </a:bodyPr>
          <a:lstStyle/>
          <a:p>
            <a:r>
              <a:rPr lang="el-GR" dirty="0" smtClean="0">
                <a:ea typeface="Times New Roman"/>
                <a:cs typeface="Angsana New"/>
              </a:rPr>
              <a:t>Αναφέρεται </a:t>
            </a:r>
            <a:r>
              <a:rPr lang="el-GR" dirty="0">
                <a:ea typeface="Times New Roman"/>
                <a:cs typeface="Angsana New"/>
              </a:rPr>
              <a:t>και ο τύπος καρκινώματος </a:t>
            </a:r>
            <a:r>
              <a:rPr lang="el-GR" dirty="0" err="1">
                <a:ea typeface="Times New Roman"/>
                <a:cs typeface="Angsana New"/>
              </a:rPr>
              <a:t>βρογχοκυψειλιδικού</a:t>
            </a:r>
            <a:r>
              <a:rPr lang="el-GR" dirty="0">
                <a:ea typeface="Times New Roman"/>
                <a:cs typeface="Angsana New"/>
              </a:rPr>
              <a:t>, που στην πραγματικότητα αποτελεί ιδιαίτερο τύπο </a:t>
            </a:r>
            <a:r>
              <a:rPr lang="el-GR" dirty="0" err="1">
                <a:ea typeface="Times New Roman"/>
                <a:cs typeface="Angsana New"/>
              </a:rPr>
              <a:t>αδενοκαρκινώματος</a:t>
            </a:r>
            <a:r>
              <a:rPr lang="el-GR" dirty="0">
                <a:ea typeface="Times New Roman"/>
                <a:cs typeface="Angsana New"/>
              </a:rPr>
              <a:t>.</a:t>
            </a:r>
            <a:endParaRPr lang="en-US" dirty="0">
              <a:ea typeface="Times New Roman"/>
              <a:cs typeface="Angsana New"/>
            </a:endParaRPr>
          </a:p>
          <a:p>
            <a:r>
              <a:rPr lang="el-GR" dirty="0">
                <a:ea typeface="Times New Roman"/>
                <a:cs typeface="Angsana New"/>
              </a:rPr>
              <a:t>Το </a:t>
            </a:r>
            <a:r>
              <a:rPr lang="el-GR" dirty="0" err="1">
                <a:ea typeface="Times New Roman"/>
                <a:cs typeface="Angsana New"/>
              </a:rPr>
              <a:t>ακανθοκυτταρικό</a:t>
            </a:r>
            <a:r>
              <a:rPr lang="el-GR" dirty="0">
                <a:ea typeface="Times New Roman"/>
                <a:cs typeface="Angsana New"/>
              </a:rPr>
              <a:t> καρκίνωμα συναντάται συχνά σε άνδρες καπνιστές. Στις γυναίκες είναι συχνότερο το </a:t>
            </a:r>
            <a:r>
              <a:rPr lang="el-GR" dirty="0" err="1">
                <a:ea typeface="Times New Roman"/>
                <a:cs typeface="Angsana New"/>
              </a:rPr>
              <a:t>αδενοκαρκίνωμα</a:t>
            </a:r>
            <a:r>
              <a:rPr lang="el-GR" dirty="0">
                <a:ea typeface="Times New Roman"/>
                <a:cs typeface="Angsana New"/>
              </a:rPr>
              <a:t>. Στους νεότερους άνδρες απαντάται το </a:t>
            </a:r>
            <a:r>
              <a:rPr lang="el-GR" dirty="0" err="1">
                <a:ea typeface="Times New Roman"/>
                <a:cs typeface="Angsana New"/>
              </a:rPr>
              <a:t>μικροκυτταρικό</a:t>
            </a:r>
            <a:r>
              <a:rPr lang="el-GR" dirty="0">
                <a:ea typeface="Times New Roman"/>
                <a:cs typeface="Angsana New"/>
              </a:rPr>
              <a:t> με την υψηλότερη κακοήθεια.</a:t>
            </a:r>
            <a:endParaRPr lang="en-US" dirty="0">
              <a:ea typeface="Times New Roman"/>
              <a:cs typeface="Angsana New"/>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extLst>
      <p:ext uri="{BB962C8B-B14F-4D97-AF65-F5344CB8AC3E}">
        <p14:creationId xmlns:p14="http://schemas.microsoft.com/office/powerpoint/2010/main" val="29172865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400" dirty="0" smtClean="0"/>
              <a:t>Κλινική εικόνα του καρκίνου του </a:t>
            </a:r>
            <a:r>
              <a:rPr lang="el-GR" sz="3400" dirty="0" err="1" smtClean="0"/>
              <a:t>πνεύμονος</a:t>
            </a:r>
            <a:r>
              <a:rPr lang="el-GR" sz="3400" dirty="0" smtClean="0"/>
              <a:t> </a:t>
            </a:r>
            <a:r>
              <a:rPr lang="el-GR" sz="3000" b="0" dirty="0" smtClean="0"/>
              <a:t>1/3</a:t>
            </a:r>
            <a:endParaRPr lang="en-US" sz="3000" b="0" dirty="0"/>
          </a:p>
        </p:txBody>
      </p:sp>
      <p:sp>
        <p:nvSpPr>
          <p:cNvPr id="3" name="Θέση περιεχομένου 2"/>
          <p:cNvSpPr>
            <a:spLocks noGrp="1"/>
          </p:cNvSpPr>
          <p:nvPr>
            <p:ph idx="1"/>
          </p:nvPr>
        </p:nvSpPr>
        <p:spPr>
          <a:xfrm>
            <a:off x="457200" y="1196752"/>
            <a:ext cx="8435280" cy="5328592"/>
          </a:xfrm>
        </p:spPr>
        <p:txBody>
          <a:bodyPr>
            <a:noAutofit/>
          </a:bodyPr>
          <a:lstStyle/>
          <a:p>
            <a:pPr>
              <a:lnSpc>
                <a:spcPct val="105000"/>
              </a:lnSpc>
              <a:spcBef>
                <a:spcPts val="600"/>
              </a:spcBef>
            </a:pPr>
            <a:r>
              <a:rPr lang="el-GR" dirty="0">
                <a:ea typeface="Times New Roman"/>
                <a:cs typeface="Angsana New"/>
              </a:rPr>
              <a:t>Εξαρτάται και από το μέγεθος του όγκου και από τις μεταστάσεις του. Ρόλο στην κλινική εικόνα παίζει και η συνύπαρξη ή μη </a:t>
            </a:r>
            <a:r>
              <a:rPr lang="el-GR" dirty="0" err="1">
                <a:ea typeface="Times New Roman"/>
                <a:cs typeface="Angsana New"/>
              </a:rPr>
              <a:t>παρανεοπλασματικού</a:t>
            </a:r>
            <a:r>
              <a:rPr lang="el-GR" dirty="0">
                <a:ea typeface="Times New Roman"/>
                <a:cs typeface="Angsana New"/>
              </a:rPr>
              <a:t> συνδρόμου. </a:t>
            </a:r>
            <a:endParaRPr lang="en-US" dirty="0">
              <a:ea typeface="Times New Roman"/>
              <a:cs typeface="Angsana New"/>
            </a:endParaRPr>
          </a:p>
          <a:p>
            <a:pPr>
              <a:lnSpc>
                <a:spcPct val="105000"/>
              </a:lnSpc>
              <a:spcBef>
                <a:spcPts val="600"/>
              </a:spcBef>
            </a:pPr>
            <a:r>
              <a:rPr lang="el-GR" dirty="0">
                <a:ea typeface="Times New Roman"/>
                <a:cs typeface="Angsana New"/>
              </a:rPr>
              <a:t>Στις αρχικές εκδηλώσεις υπάρχει βήχας ξηρός και επίμονος, απώλεια βάρους, </a:t>
            </a:r>
            <a:r>
              <a:rPr lang="el-GR" dirty="0" smtClean="0">
                <a:ea typeface="Times New Roman"/>
                <a:cs typeface="Angsana New"/>
              </a:rPr>
              <a:t>δύσπνοια, θωρακικός </a:t>
            </a:r>
            <a:r>
              <a:rPr lang="el-GR" dirty="0">
                <a:ea typeface="Times New Roman"/>
                <a:cs typeface="Angsana New"/>
              </a:rPr>
              <a:t>πόνος, αιμόφυρτα πτύελα και </a:t>
            </a:r>
            <a:r>
              <a:rPr lang="el-GR" dirty="0" err="1">
                <a:ea typeface="Times New Roman"/>
                <a:cs typeface="Angsana New"/>
              </a:rPr>
              <a:t>πληκτροδακτυλία</a:t>
            </a:r>
            <a:r>
              <a:rPr lang="el-GR" dirty="0">
                <a:ea typeface="Times New Roman"/>
                <a:cs typeface="Angsana New"/>
              </a:rPr>
              <a:t>. Σημαντικό είναι επίσης η παρατήρηση αλλαγής του χαρακτήρα βήχα που </a:t>
            </a:r>
            <a:r>
              <a:rPr lang="el-GR" dirty="0" smtClean="0">
                <a:ea typeface="Times New Roman"/>
                <a:cs typeface="Angsana New"/>
              </a:rPr>
              <a:t>προϋπήρχε. </a:t>
            </a:r>
            <a:r>
              <a:rPr lang="el-GR" dirty="0">
                <a:ea typeface="Times New Roman"/>
                <a:cs typeface="Angsana New"/>
              </a:rPr>
              <a:t>Μπορεί επίσης να εμφανιστεί πνευμονία που είναι δευτερογενής στην περιοχή του όγκου καθώς επίσης συλλογή υγρού (πλευριτική συνδρομή, εξίδρωμα) λόγω επέκτασης του καρκίνου προς τον υπεζωκότα. Το υγρό αυτό είναι αιμορραγικό. Επίσης μπορεί να παρατηρηθεί </a:t>
            </a:r>
            <a:r>
              <a:rPr lang="el-GR" dirty="0" err="1">
                <a:ea typeface="Times New Roman"/>
                <a:cs typeface="Angsana New"/>
              </a:rPr>
              <a:t>βράγχος</a:t>
            </a:r>
            <a:r>
              <a:rPr lang="el-GR" dirty="0">
                <a:ea typeface="Times New Roman"/>
                <a:cs typeface="Angsana New"/>
              </a:rPr>
              <a:t> φωνής λόγω παράλυσης του κάτω λαρυγγικού νεύρου καθώς και παράλυση του διαφράγματος λόγω διήθησης του φρενικού νεύρου που καταλήγει σε παράδοξη κινητικότητα του διαφράγματος.</a:t>
            </a:r>
            <a:endParaRPr lang="en-US" dirty="0">
              <a:ea typeface="Times New Roman"/>
              <a:cs typeface="Angsana New"/>
            </a:endParaRPr>
          </a:p>
          <a:p>
            <a:pPr>
              <a:lnSpc>
                <a:spcPct val="105000"/>
              </a:lnSpc>
              <a:spcBef>
                <a:spcPts val="600"/>
              </a:spcBef>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val="13758516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Κλινική εικόνα του καρκίνου του </a:t>
            </a:r>
            <a:r>
              <a:rPr lang="el-GR" sz="3400" dirty="0" err="1"/>
              <a:t>πνεύμονος</a:t>
            </a:r>
            <a:r>
              <a:rPr lang="el-GR" sz="3400" dirty="0"/>
              <a:t> </a:t>
            </a:r>
            <a:r>
              <a:rPr lang="el-GR" sz="3000" b="0" dirty="0" smtClean="0"/>
              <a:t>2/3</a:t>
            </a:r>
            <a:endParaRPr lang="en-US" dirty="0"/>
          </a:p>
        </p:txBody>
      </p:sp>
      <p:sp>
        <p:nvSpPr>
          <p:cNvPr id="3" name="Θέση περιεχομένου 2"/>
          <p:cNvSpPr>
            <a:spLocks noGrp="1"/>
          </p:cNvSpPr>
          <p:nvPr>
            <p:ph idx="1"/>
          </p:nvPr>
        </p:nvSpPr>
        <p:spPr/>
        <p:txBody>
          <a:bodyPr>
            <a:noAutofit/>
          </a:bodyPr>
          <a:lstStyle/>
          <a:p>
            <a:r>
              <a:rPr lang="el-GR" dirty="0">
                <a:ea typeface="Times New Roman"/>
                <a:cs typeface="Angsana New"/>
              </a:rPr>
              <a:t>Σύνδρομο </a:t>
            </a:r>
            <a:r>
              <a:rPr lang="en-US" dirty="0">
                <a:ea typeface="Times New Roman"/>
                <a:cs typeface="Angsana New"/>
              </a:rPr>
              <a:t>Horner </a:t>
            </a:r>
            <a:r>
              <a:rPr lang="el-GR" dirty="0">
                <a:ea typeface="Times New Roman"/>
                <a:cs typeface="Angsana New"/>
              </a:rPr>
              <a:t>και σύνδρομο </a:t>
            </a:r>
            <a:r>
              <a:rPr lang="en-US" dirty="0" err="1">
                <a:ea typeface="Times New Roman"/>
                <a:cs typeface="Angsana New"/>
              </a:rPr>
              <a:t>Pancoast</a:t>
            </a:r>
            <a:r>
              <a:rPr lang="en-US" dirty="0">
                <a:ea typeface="Times New Roman"/>
                <a:cs typeface="Angsana New"/>
              </a:rPr>
              <a:t> </a:t>
            </a:r>
            <a:r>
              <a:rPr lang="el-GR" dirty="0">
                <a:ea typeface="Times New Roman"/>
                <a:cs typeface="Angsana New"/>
              </a:rPr>
              <a:t>παρατηρούνται</a:t>
            </a:r>
            <a:endParaRPr lang="en-US" dirty="0">
              <a:ea typeface="Times New Roman"/>
              <a:cs typeface="Angsana New"/>
            </a:endParaRPr>
          </a:p>
          <a:p>
            <a:r>
              <a:rPr lang="el-GR" dirty="0">
                <a:ea typeface="Times New Roman"/>
                <a:cs typeface="Angsana New"/>
              </a:rPr>
              <a:t>Το σύνδρομο </a:t>
            </a:r>
            <a:r>
              <a:rPr lang="en-US" dirty="0">
                <a:ea typeface="Times New Roman"/>
                <a:cs typeface="Angsana New"/>
              </a:rPr>
              <a:t>Horner </a:t>
            </a:r>
            <a:r>
              <a:rPr lang="el-GR" dirty="0">
                <a:ea typeface="Times New Roman"/>
                <a:cs typeface="Angsana New"/>
              </a:rPr>
              <a:t>αποτελεί διήθηση του αστεροειδούς γαγγλίου του συμπαθητικού συστήματος και οδηγεί σε πτώση του άνω βλεφάρου, μύση και </a:t>
            </a:r>
            <a:r>
              <a:rPr lang="el-GR" dirty="0" err="1">
                <a:ea typeface="Times New Roman"/>
                <a:cs typeface="Angsana New"/>
              </a:rPr>
              <a:t>ανισοκορία</a:t>
            </a:r>
            <a:r>
              <a:rPr lang="el-GR" dirty="0">
                <a:ea typeface="Times New Roman"/>
                <a:cs typeface="Angsana New"/>
              </a:rPr>
              <a:t>, </a:t>
            </a:r>
            <a:r>
              <a:rPr lang="el-GR" dirty="0" err="1">
                <a:ea typeface="Times New Roman"/>
                <a:cs typeface="Angsana New"/>
              </a:rPr>
              <a:t>ενόφθαλμο</a:t>
            </a:r>
            <a:r>
              <a:rPr lang="el-GR" dirty="0">
                <a:ea typeface="Times New Roman"/>
                <a:cs typeface="Angsana New"/>
              </a:rPr>
              <a:t> με απώλεια της εφίδρωσης.</a:t>
            </a:r>
            <a:endParaRPr lang="en-US" dirty="0">
              <a:ea typeface="Times New Roman"/>
              <a:cs typeface="Angsana New"/>
            </a:endParaRPr>
          </a:p>
          <a:p>
            <a:r>
              <a:rPr lang="el-GR" dirty="0">
                <a:ea typeface="Times New Roman"/>
                <a:cs typeface="Angsana New"/>
              </a:rPr>
              <a:t>Το σύνδρομο </a:t>
            </a:r>
            <a:r>
              <a:rPr lang="en-US" dirty="0" err="1">
                <a:ea typeface="Times New Roman"/>
                <a:cs typeface="Angsana New"/>
              </a:rPr>
              <a:t>Pancoast</a:t>
            </a:r>
            <a:r>
              <a:rPr lang="en-US" dirty="0">
                <a:ea typeface="Times New Roman"/>
                <a:cs typeface="Angsana New"/>
              </a:rPr>
              <a:t> </a:t>
            </a:r>
            <a:r>
              <a:rPr lang="el-GR" dirty="0">
                <a:ea typeface="Times New Roman"/>
                <a:cs typeface="Angsana New"/>
              </a:rPr>
              <a:t>είναι το σύνδρομο του </a:t>
            </a:r>
            <a:r>
              <a:rPr lang="el-GR" dirty="0" err="1">
                <a:ea typeface="Times New Roman"/>
                <a:cs typeface="Angsana New"/>
              </a:rPr>
              <a:t>βραχιονίου</a:t>
            </a:r>
            <a:r>
              <a:rPr lang="el-GR" dirty="0">
                <a:ea typeface="Times New Roman"/>
                <a:cs typeface="Angsana New"/>
              </a:rPr>
              <a:t> νευρικού πλέγματος με αφόρητη </a:t>
            </a:r>
            <a:r>
              <a:rPr lang="el-GR" dirty="0" err="1">
                <a:ea typeface="Times New Roman"/>
                <a:cs typeface="Angsana New"/>
              </a:rPr>
              <a:t>ωμοβραχιόνιο</a:t>
            </a:r>
            <a:r>
              <a:rPr lang="el-GR" dirty="0">
                <a:ea typeface="Times New Roman"/>
                <a:cs typeface="Angsana New"/>
              </a:rPr>
              <a:t> νευραλγία και ταυτόχρονη </a:t>
            </a:r>
            <a:r>
              <a:rPr lang="el-GR" dirty="0" smtClean="0">
                <a:ea typeface="Times New Roman"/>
                <a:cs typeface="Angsana New"/>
              </a:rPr>
              <a:t>μυϊκή ατροφία.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val="1991189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Κλινική εικόνα του καρκίνου του </a:t>
            </a:r>
            <a:r>
              <a:rPr lang="el-GR" sz="3400" dirty="0" err="1"/>
              <a:t>πνεύμονος</a:t>
            </a:r>
            <a:r>
              <a:rPr lang="el-GR" sz="3400" dirty="0"/>
              <a:t> </a:t>
            </a:r>
            <a:r>
              <a:rPr lang="el-GR" sz="3000" b="0" dirty="0"/>
              <a:t>3</a:t>
            </a:r>
            <a:r>
              <a:rPr lang="el-GR" sz="3000" b="0" dirty="0" smtClean="0"/>
              <a:t>/3</a:t>
            </a:r>
            <a:endParaRPr lang="en-US" dirty="0"/>
          </a:p>
        </p:txBody>
      </p:sp>
      <p:sp>
        <p:nvSpPr>
          <p:cNvPr id="3" name="Θέση περιεχομένου 2"/>
          <p:cNvSpPr>
            <a:spLocks noGrp="1"/>
          </p:cNvSpPr>
          <p:nvPr>
            <p:ph idx="1"/>
          </p:nvPr>
        </p:nvSpPr>
        <p:spPr/>
        <p:txBody>
          <a:bodyPr>
            <a:noAutofit/>
          </a:bodyPr>
          <a:lstStyle/>
          <a:p>
            <a:r>
              <a:rPr lang="el-GR" dirty="0" smtClean="0">
                <a:ea typeface="Times New Roman"/>
                <a:cs typeface="Angsana New"/>
              </a:rPr>
              <a:t>Επίσης </a:t>
            </a:r>
            <a:r>
              <a:rPr lang="el-GR" dirty="0">
                <a:ea typeface="Times New Roman"/>
                <a:cs typeface="Angsana New"/>
              </a:rPr>
              <a:t>ενδοκρινική δραστηριότητα από τον όγκο οδηγεί σε </a:t>
            </a:r>
            <a:r>
              <a:rPr lang="el-GR" dirty="0" err="1">
                <a:ea typeface="Times New Roman"/>
                <a:cs typeface="Angsana New"/>
              </a:rPr>
              <a:t>παρανεοπλασματικά</a:t>
            </a:r>
            <a:r>
              <a:rPr lang="el-GR" dirty="0">
                <a:ea typeface="Times New Roman"/>
                <a:cs typeface="Angsana New"/>
              </a:rPr>
              <a:t> σύνδρομα. Μπορεί να παράγεται 5 </a:t>
            </a:r>
            <a:r>
              <a:rPr lang="el-GR" dirty="0" err="1">
                <a:ea typeface="Times New Roman"/>
                <a:cs typeface="Angsana New"/>
              </a:rPr>
              <a:t>υδροξυτρυπταμίνη</a:t>
            </a:r>
            <a:r>
              <a:rPr lang="el-GR" dirty="0">
                <a:ea typeface="Times New Roman"/>
                <a:cs typeface="Angsana New"/>
              </a:rPr>
              <a:t> (</a:t>
            </a:r>
            <a:r>
              <a:rPr lang="el-GR" dirty="0" err="1">
                <a:ea typeface="Times New Roman"/>
                <a:cs typeface="Angsana New"/>
              </a:rPr>
              <a:t>σεροτονίνη</a:t>
            </a:r>
            <a:r>
              <a:rPr lang="el-GR" dirty="0">
                <a:ea typeface="Times New Roman"/>
                <a:cs typeface="Angsana New"/>
              </a:rPr>
              <a:t>), οπότε να εμφανίζεται εικόνα καρκινοειδούς, ή να παράγεται </a:t>
            </a:r>
            <a:r>
              <a:rPr lang="en-US" dirty="0">
                <a:ea typeface="Times New Roman"/>
                <a:cs typeface="Angsana New"/>
              </a:rPr>
              <a:t>ACTH </a:t>
            </a:r>
            <a:r>
              <a:rPr lang="el-GR" dirty="0">
                <a:ea typeface="Times New Roman"/>
                <a:cs typeface="Angsana New"/>
              </a:rPr>
              <a:t>οπότε προκύπτει σύνδρομο </a:t>
            </a:r>
            <a:r>
              <a:rPr lang="en-US" dirty="0">
                <a:ea typeface="Times New Roman"/>
                <a:cs typeface="Angsana New"/>
              </a:rPr>
              <a:t>Cushing </a:t>
            </a:r>
            <a:r>
              <a:rPr lang="el-GR" dirty="0">
                <a:ea typeface="Times New Roman"/>
                <a:cs typeface="Angsana New"/>
              </a:rPr>
              <a:t>(το οποίο συνήθως δεν προλαβαίνει να αναπτύξει την όλη κλινική εικόνα και συνδυάζεται με </a:t>
            </a:r>
            <a:r>
              <a:rPr lang="el-GR" dirty="0" err="1">
                <a:ea typeface="Times New Roman"/>
                <a:cs typeface="Angsana New"/>
              </a:rPr>
              <a:t>αλκάλωση</a:t>
            </a:r>
            <a:r>
              <a:rPr lang="el-GR" dirty="0">
                <a:ea typeface="Times New Roman"/>
                <a:cs typeface="Angsana New"/>
              </a:rPr>
              <a:t> και ταυτόχρονη </a:t>
            </a:r>
            <a:r>
              <a:rPr lang="el-GR" dirty="0" err="1">
                <a:ea typeface="Times New Roman"/>
                <a:cs typeface="Angsana New"/>
              </a:rPr>
              <a:t>υποκαλιαιμία</a:t>
            </a:r>
            <a:r>
              <a:rPr lang="el-GR" dirty="0">
                <a:ea typeface="Times New Roman"/>
                <a:cs typeface="Angsana New"/>
              </a:rPr>
              <a:t>. </a:t>
            </a:r>
            <a:endParaRPr lang="el-GR" dirty="0" smtClean="0">
              <a:ea typeface="Times New Roman"/>
              <a:cs typeface="Angsana New"/>
            </a:endParaRPr>
          </a:p>
          <a:p>
            <a:r>
              <a:rPr lang="el-GR" dirty="0" smtClean="0">
                <a:ea typeface="Times New Roman"/>
                <a:cs typeface="Angsana New"/>
              </a:rPr>
              <a:t>Επίσης </a:t>
            </a:r>
            <a:r>
              <a:rPr lang="el-GR" dirty="0">
                <a:ea typeface="Times New Roman"/>
                <a:cs typeface="Angsana New"/>
              </a:rPr>
              <a:t>άλλη ορμόνη που μπορεί να παράγεται στα πλαίσια του </a:t>
            </a:r>
            <a:r>
              <a:rPr lang="el-GR" dirty="0" err="1">
                <a:ea typeface="Times New Roman"/>
                <a:cs typeface="Angsana New"/>
              </a:rPr>
              <a:t>παρανεοπλασματικού</a:t>
            </a:r>
            <a:r>
              <a:rPr lang="el-GR" dirty="0">
                <a:ea typeface="Times New Roman"/>
                <a:cs typeface="Angsana New"/>
              </a:rPr>
              <a:t> συνδρόμου είναι η  </a:t>
            </a:r>
            <a:r>
              <a:rPr lang="en-US" dirty="0">
                <a:ea typeface="Times New Roman"/>
                <a:cs typeface="Angsana New"/>
              </a:rPr>
              <a:t>ADH</a:t>
            </a:r>
            <a:r>
              <a:rPr lang="el-GR" dirty="0">
                <a:ea typeface="Times New Roman"/>
                <a:cs typeface="Angsana New"/>
              </a:rPr>
              <a:t> (</a:t>
            </a:r>
            <a:r>
              <a:rPr lang="el-GR" dirty="0" err="1">
                <a:ea typeface="Times New Roman"/>
                <a:cs typeface="Angsana New"/>
              </a:rPr>
              <a:t>αντιδιουρητική</a:t>
            </a:r>
            <a:r>
              <a:rPr lang="el-GR" dirty="0">
                <a:ea typeface="Times New Roman"/>
                <a:cs typeface="Angsana New"/>
              </a:rPr>
              <a:t>) με κλινική εικόνα κατακράτησης ύδατος, ή η </a:t>
            </a:r>
            <a:r>
              <a:rPr lang="el-GR" dirty="0" err="1">
                <a:ea typeface="Times New Roman"/>
                <a:cs typeface="Angsana New"/>
              </a:rPr>
              <a:t>παραθορμόνη</a:t>
            </a:r>
            <a:r>
              <a:rPr lang="el-GR" dirty="0">
                <a:ea typeface="Times New Roman"/>
                <a:cs typeface="Angsana New"/>
              </a:rPr>
              <a:t> με κλινική εικόνα </a:t>
            </a:r>
            <a:r>
              <a:rPr lang="el-GR" dirty="0" err="1" smtClean="0">
                <a:ea typeface="Times New Roman"/>
                <a:cs typeface="Angsana New"/>
              </a:rPr>
              <a:t>υπερασβεστιαιμίας</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Tree>
    <p:extLst>
      <p:ext uri="{BB962C8B-B14F-4D97-AF65-F5344CB8AC3E}">
        <p14:creationId xmlns:p14="http://schemas.microsoft.com/office/powerpoint/2010/main" val="24378458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Διάγνωση του καρκίνου του </a:t>
            </a:r>
            <a:r>
              <a:rPr lang="el-GR" dirty="0" err="1" smtClean="0"/>
              <a:t>πνεύμονος</a:t>
            </a:r>
            <a:endParaRPr lang="en-US" dirty="0"/>
          </a:p>
        </p:txBody>
      </p:sp>
      <p:sp>
        <p:nvSpPr>
          <p:cNvPr id="3" name="Θέση περιεχομένου 2"/>
          <p:cNvSpPr>
            <a:spLocks noGrp="1"/>
          </p:cNvSpPr>
          <p:nvPr>
            <p:ph idx="1"/>
          </p:nvPr>
        </p:nvSpPr>
        <p:spPr/>
        <p:txBody>
          <a:bodyPr/>
          <a:lstStyle/>
          <a:p>
            <a:pPr>
              <a:spcBef>
                <a:spcPts val="0"/>
              </a:spcBef>
            </a:pPr>
            <a:r>
              <a:rPr lang="el-GR" sz="2400" dirty="0">
                <a:ea typeface="Times New Roman"/>
                <a:cs typeface="Angsana New"/>
              </a:rPr>
              <a:t>Η διάγνωση θα στηριχθεί κυρίως στα ακτινολογικά απεικονιστικά μέσα (ακτινογραφία, αξονική τομογραφία, μαγνητική τομογραφία) καθώς και στην </a:t>
            </a:r>
            <a:r>
              <a:rPr lang="el-GR" sz="2400" dirty="0" smtClean="0">
                <a:ea typeface="Times New Roman"/>
                <a:cs typeface="Angsana New"/>
              </a:rPr>
              <a:t>βρογχοσκόπηση </a:t>
            </a:r>
            <a:r>
              <a:rPr lang="el-GR" sz="2400" dirty="0">
                <a:ea typeface="Times New Roman"/>
                <a:cs typeface="Angsana New"/>
              </a:rPr>
              <a:t>και την κυτταρολογική εξέταση των </a:t>
            </a:r>
            <a:r>
              <a:rPr lang="el-GR" sz="2400" dirty="0" err="1" smtClean="0">
                <a:ea typeface="Times New Roman"/>
                <a:cs typeface="Angsana New"/>
              </a:rPr>
              <a:t>εκριμάτων</a:t>
            </a:r>
            <a:r>
              <a:rPr lang="el-GR" sz="2400" dirty="0" smtClean="0">
                <a:ea typeface="Times New Roman"/>
                <a:cs typeface="Angsana New"/>
              </a:rPr>
              <a:t> </a:t>
            </a:r>
            <a:r>
              <a:rPr lang="el-GR" sz="2400" dirty="0">
                <a:ea typeface="Times New Roman"/>
                <a:cs typeface="Angsana New"/>
              </a:rPr>
              <a:t>και των πτυέλων</a:t>
            </a:r>
            <a:r>
              <a:rPr lang="el-GR" sz="2400" dirty="0" smtClean="0">
                <a:ea typeface="Times New Roman"/>
                <a:cs typeface="Angsana New"/>
              </a:rPr>
              <a:t>.</a:t>
            </a:r>
            <a:endParaRPr lang="en-US" sz="2400" dirty="0">
              <a:latin typeface="Times New Roman"/>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Tree>
    <p:extLst>
      <p:ext uri="{BB962C8B-B14F-4D97-AF65-F5344CB8AC3E}">
        <p14:creationId xmlns:p14="http://schemas.microsoft.com/office/powerpoint/2010/main" val="10047703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smtClean="0"/>
              <a:t>Θεραπεία του καρκίνου του </a:t>
            </a:r>
            <a:r>
              <a:rPr lang="el-GR" dirty="0" err="1" smtClean="0"/>
              <a:t>πνεύμονος</a:t>
            </a:r>
            <a:r>
              <a:rPr lang="el-GR" dirty="0" smtClean="0"/>
              <a:t> </a:t>
            </a:r>
            <a:r>
              <a:rPr lang="el-GR" sz="3000" b="0" dirty="0" smtClean="0"/>
              <a:t>1/2</a:t>
            </a:r>
            <a:endParaRPr lang="en-US" sz="3000" b="0" dirty="0"/>
          </a:p>
        </p:txBody>
      </p:sp>
      <p:sp>
        <p:nvSpPr>
          <p:cNvPr id="3" name="Θέση περιεχομένου 2"/>
          <p:cNvSpPr>
            <a:spLocks noGrp="1"/>
          </p:cNvSpPr>
          <p:nvPr>
            <p:ph idx="1"/>
          </p:nvPr>
        </p:nvSpPr>
        <p:spPr/>
        <p:txBody>
          <a:bodyPr>
            <a:noAutofit/>
          </a:bodyPr>
          <a:lstStyle/>
          <a:p>
            <a:pPr>
              <a:lnSpc>
                <a:spcPct val="132000"/>
              </a:lnSpc>
            </a:pPr>
            <a:r>
              <a:rPr lang="el-GR" dirty="0">
                <a:ea typeface="Times New Roman"/>
                <a:cs typeface="Angsana New"/>
              </a:rPr>
              <a:t>Η θεραπεία είναι χειρουργική, χημειοθεραπεία, ακτινοθεραπεία και γενική υποστηρικτική αγωγή.</a:t>
            </a:r>
            <a:endParaRPr lang="en-US" dirty="0">
              <a:ea typeface="Times New Roman"/>
              <a:cs typeface="Angsana New"/>
            </a:endParaRPr>
          </a:p>
          <a:p>
            <a:pPr>
              <a:lnSpc>
                <a:spcPct val="132000"/>
              </a:lnSpc>
            </a:pPr>
            <a:r>
              <a:rPr lang="el-GR" dirty="0">
                <a:ea typeface="Times New Roman"/>
                <a:cs typeface="Angsana New"/>
              </a:rPr>
              <a:t>Η χειρουργική θεραπεία είναι η θεραπεία εκλογής πλην του </a:t>
            </a:r>
            <a:r>
              <a:rPr lang="el-GR" dirty="0" err="1">
                <a:ea typeface="Times New Roman"/>
                <a:cs typeface="Angsana New"/>
              </a:rPr>
              <a:t>μικροκυτταρικού</a:t>
            </a:r>
            <a:r>
              <a:rPr lang="el-GR" dirty="0">
                <a:ea typeface="Times New Roman"/>
                <a:cs typeface="Angsana New"/>
              </a:rPr>
              <a:t>, ωστόσο μόνο το ¼ των ασθενών έχει τις προϋποθέσεις για χειρουργική επέμβαση. Η χημειοθεραπεία ενδείκνυται πρωταρχικά για το </a:t>
            </a:r>
            <a:r>
              <a:rPr lang="el-GR" dirty="0" err="1">
                <a:ea typeface="Times New Roman"/>
                <a:cs typeface="Angsana New"/>
              </a:rPr>
              <a:t>μικροκυτταρικό</a:t>
            </a:r>
            <a:r>
              <a:rPr lang="el-GR" dirty="0">
                <a:ea typeface="Times New Roman"/>
                <a:cs typeface="Angsana New"/>
              </a:rPr>
              <a:t>. Όποτε γίνεται μπορεί να συνδυαστεί και με ακτινοθεραπεία που χρησιμοποιείται για ποικίλα συμπτώματα όπως βήχας, αιμόπτυση, απόφραξη, δύσπνοια καθώς και για οστικές μεταστάσεις ή για σύνδρομο άνω κοίλης φλέβας. Η ακτινοθεραπεία είναι χρήσιμη και για μεταστάσεις του όγκου στο ΚΝΣ. </a:t>
            </a:r>
            <a:endParaRPr lang="en-US" dirty="0">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extLst>
      <p:ext uri="{BB962C8B-B14F-4D97-AF65-F5344CB8AC3E}">
        <p14:creationId xmlns:p14="http://schemas.microsoft.com/office/powerpoint/2010/main" val="21655173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smtClean="0"/>
              <a:t>Θεραπεία του καρκίνου του </a:t>
            </a:r>
            <a:r>
              <a:rPr lang="el-GR" dirty="0" err="1" smtClean="0"/>
              <a:t>πνεύμονος</a:t>
            </a:r>
            <a:r>
              <a:rPr lang="el-GR" dirty="0" smtClean="0"/>
              <a:t>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p:txBody>
          <a:bodyPr>
            <a:noAutofit/>
          </a:bodyPr>
          <a:lstStyle/>
          <a:p>
            <a:pPr>
              <a:lnSpc>
                <a:spcPct val="132000"/>
              </a:lnSpc>
            </a:pPr>
            <a:r>
              <a:rPr lang="el-GR" dirty="0" smtClean="0">
                <a:ea typeface="Times New Roman"/>
                <a:cs typeface="Angsana New"/>
              </a:rPr>
              <a:t>Τα </a:t>
            </a:r>
            <a:r>
              <a:rPr lang="el-GR" dirty="0">
                <a:ea typeface="Times New Roman"/>
                <a:cs typeface="Angsana New"/>
              </a:rPr>
              <a:t>γενικά μέτρα περιλαμβάνουν αντιπυρετικά, αναλγητικά, αντιβηχικά, αντιβιοτικά </a:t>
            </a:r>
            <a:r>
              <a:rPr lang="el-GR" dirty="0" err="1">
                <a:ea typeface="Times New Roman"/>
                <a:cs typeface="Angsana New"/>
              </a:rPr>
              <a:t>βλεννολυτικά</a:t>
            </a:r>
            <a:r>
              <a:rPr lang="el-GR" dirty="0">
                <a:ea typeface="Times New Roman"/>
                <a:cs typeface="Angsana New"/>
              </a:rPr>
              <a:t>, βιταμίνες, χορήγηση υγρών και καλής διατροφής και όπου χρειάζεται ανακουφιστική αφαίρεση υγρού, όπως πχ πλευριτικού</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Tree>
    <p:extLst>
      <p:ext uri="{BB962C8B-B14F-4D97-AF65-F5344CB8AC3E}">
        <p14:creationId xmlns:p14="http://schemas.microsoft.com/office/powerpoint/2010/main" val="25337429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Αναπνευστική ανεπάρκεια</a:t>
            </a:r>
            <a:endParaRPr lang="en-US" dirty="0"/>
          </a:p>
        </p:txBody>
      </p:sp>
      <p:sp>
        <p:nvSpPr>
          <p:cNvPr id="3" name="Θέση περιεχομένου 2"/>
          <p:cNvSpPr>
            <a:spLocks noGrp="1"/>
          </p:cNvSpPr>
          <p:nvPr>
            <p:ph idx="1"/>
          </p:nvPr>
        </p:nvSpPr>
        <p:spPr/>
        <p:txBody>
          <a:bodyPr/>
          <a:lstStyle/>
          <a:p>
            <a:r>
              <a:rPr lang="el-GR" sz="2400" dirty="0">
                <a:solidFill>
                  <a:srgbClr val="000000"/>
                </a:solidFill>
                <a:ea typeface="Times New Roman"/>
                <a:cs typeface="Arial"/>
              </a:rPr>
              <a:t>Ανεπάρκεια του αναπνευστικού συστήματος ισοδυναμεί με ανεπάρκεια οξυγόνωσης του αρτηριακού αίματος ή ανεπάρκεια αποβολής του διοξειδίου του άνθρακα. </a:t>
            </a:r>
            <a:endParaRPr lang="el-GR" sz="2400" dirty="0" smtClean="0">
              <a:solidFill>
                <a:srgbClr val="000000"/>
              </a:solidFill>
              <a:ea typeface="Times New Roman"/>
              <a:cs typeface="Arial"/>
            </a:endParaRPr>
          </a:p>
          <a:p>
            <a:r>
              <a:rPr lang="el-GR" sz="2400" dirty="0" smtClean="0">
                <a:solidFill>
                  <a:srgbClr val="000000"/>
                </a:solidFill>
                <a:ea typeface="Times New Roman"/>
                <a:cs typeface="Arial"/>
              </a:rPr>
              <a:t>Μιλούμε </a:t>
            </a:r>
            <a:r>
              <a:rPr lang="el-GR" sz="2400" dirty="0">
                <a:solidFill>
                  <a:srgbClr val="000000"/>
                </a:solidFill>
                <a:ea typeface="Times New Roman"/>
                <a:cs typeface="Arial"/>
              </a:rPr>
              <a:t>για αναπνευστική ανεπάρκεια, όταν η μερική πίεση του οξυγόνου στο αρτηριακό αίμα είναι κάτω των 60 </a:t>
            </a:r>
            <a:r>
              <a:rPr lang="el-GR" sz="2400" dirty="0" err="1">
                <a:solidFill>
                  <a:srgbClr val="000000"/>
                </a:solidFill>
                <a:ea typeface="Times New Roman"/>
                <a:cs typeface="Arial"/>
              </a:rPr>
              <a:t>mmHg</a:t>
            </a:r>
            <a:r>
              <a:rPr lang="el-GR" sz="2400" dirty="0">
                <a:solidFill>
                  <a:srgbClr val="000000"/>
                </a:solidFill>
                <a:ea typeface="Times New Roman"/>
                <a:cs typeface="Arial"/>
              </a:rPr>
              <a:t> (</a:t>
            </a:r>
            <a:r>
              <a:rPr lang="el-GR" sz="2400" dirty="0" err="1">
                <a:solidFill>
                  <a:srgbClr val="000000"/>
                </a:solidFill>
                <a:ea typeface="Times New Roman"/>
                <a:cs typeface="Arial"/>
              </a:rPr>
              <a:t>υποξαιμία</a:t>
            </a:r>
            <a:r>
              <a:rPr lang="el-GR" sz="2400" dirty="0">
                <a:solidFill>
                  <a:srgbClr val="000000"/>
                </a:solidFill>
                <a:ea typeface="Times New Roman"/>
                <a:cs typeface="Arial"/>
              </a:rPr>
              <a:t>), ή όταν η μερική πίεση του διοξειδίου του άνθρακα στο αρτηριακό αίμα είναι άνω των 45 </a:t>
            </a:r>
            <a:r>
              <a:rPr lang="el-GR" sz="2400" dirty="0" err="1">
                <a:solidFill>
                  <a:srgbClr val="000000"/>
                </a:solidFill>
                <a:ea typeface="Times New Roman"/>
                <a:cs typeface="Arial"/>
              </a:rPr>
              <a:t>mmHg</a:t>
            </a:r>
            <a:r>
              <a:rPr lang="el-GR" sz="2400" dirty="0">
                <a:solidFill>
                  <a:srgbClr val="000000"/>
                </a:solidFill>
                <a:ea typeface="Times New Roman"/>
                <a:cs typeface="Arial"/>
              </a:rPr>
              <a:t> (</a:t>
            </a:r>
            <a:r>
              <a:rPr lang="el-GR" sz="2400" dirty="0" err="1">
                <a:solidFill>
                  <a:srgbClr val="000000"/>
                </a:solidFill>
                <a:ea typeface="Times New Roman"/>
                <a:cs typeface="Arial"/>
              </a:rPr>
              <a:t>υπερκαπνία</a:t>
            </a:r>
            <a:r>
              <a:rPr lang="el-GR" sz="2400" dirty="0">
                <a:solidFill>
                  <a:srgbClr val="000000"/>
                </a:solidFill>
                <a:ea typeface="Times New Roman"/>
                <a:cs typeface="Arial"/>
              </a:rPr>
              <a:t>) ή συνυπάρχουν και οι δύο καταστάσεις. </a:t>
            </a:r>
            <a:endParaRPr lang="el-GR" sz="2400" dirty="0" smtClean="0">
              <a:solidFill>
                <a:srgbClr val="000000"/>
              </a:solidFill>
              <a:ea typeface="Times New Roman"/>
              <a:cs typeface="Arial"/>
            </a:endParaRPr>
          </a:p>
          <a:p>
            <a:r>
              <a:rPr lang="el-GR" sz="2400" dirty="0" smtClean="0">
                <a:solidFill>
                  <a:srgbClr val="000000"/>
                </a:solidFill>
                <a:ea typeface="Times New Roman"/>
                <a:cs typeface="Arial"/>
              </a:rPr>
              <a:t>Ο </a:t>
            </a:r>
            <a:r>
              <a:rPr lang="el-GR" sz="2400" dirty="0">
                <a:solidFill>
                  <a:srgbClr val="000000"/>
                </a:solidFill>
                <a:ea typeface="Times New Roman"/>
                <a:cs typeface="Arial"/>
              </a:rPr>
              <a:t>παραπάνω ορισμός προϋποθέτει ότι ο ασθενής αναπνέει ατμοσφαιρικό αέρα (πίεση 760 </a:t>
            </a:r>
            <a:r>
              <a:rPr lang="el-GR" sz="2400" dirty="0" err="1" smtClean="0">
                <a:solidFill>
                  <a:srgbClr val="000000"/>
                </a:solidFill>
                <a:ea typeface="Times New Roman"/>
                <a:cs typeface="Arial"/>
              </a:rPr>
              <a:t>mmHg</a:t>
            </a:r>
            <a:r>
              <a:rPr lang="el-GR" sz="2400" dirty="0" smtClean="0">
                <a:solidFill>
                  <a:srgbClr val="000000"/>
                </a:solidFill>
                <a:ea typeface="Times New Roman"/>
                <a:cs typeface="Arial"/>
              </a:rPr>
              <a:t>, περιεκτικότητα </a:t>
            </a:r>
            <a:r>
              <a:rPr lang="el-GR" sz="2400" dirty="0">
                <a:solidFill>
                  <a:srgbClr val="000000"/>
                </a:solidFill>
                <a:ea typeface="Times New Roman"/>
                <a:cs typeface="Arial"/>
              </a:rPr>
              <a:t>σε οξυγόνο 21</a:t>
            </a:r>
            <a:r>
              <a:rPr lang="el-GR" sz="2400" dirty="0" smtClean="0">
                <a:solidFill>
                  <a:srgbClr val="000000"/>
                </a:solidFill>
                <a:ea typeface="Times New Roman"/>
                <a:cs typeface="Arial"/>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val="3634244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Χρόνια και οξεία αναπνευστική ανεπάρκεια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pic>
        <p:nvPicPr>
          <p:cNvPr id="5" name="Θέση περιεχομένου 4" descr="C:\Users\THOMAS\Desktop\respiratory failure (1).PNG"/>
          <p:cNvPicPr>
            <a:picLocks noGrp="1"/>
          </p:cNvPicPr>
          <p:nvPr>
            <p:ph idx="1"/>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rcRect/>
          <a:stretch>
            <a:fillRect/>
          </a:stretch>
        </p:blipFill>
        <p:spPr bwMode="auto">
          <a:xfrm>
            <a:off x="1259632" y="1124744"/>
            <a:ext cx="6624736" cy="5256584"/>
          </a:xfrm>
          <a:prstGeom prst="rect">
            <a:avLst/>
          </a:prstGeom>
          <a:noFill/>
          <a:ln w="9525">
            <a:noFill/>
            <a:miter lim="800000"/>
            <a:headEnd/>
            <a:tailEnd/>
          </a:ln>
        </p:spPr>
      </p:pic>
    </p:spTree>
    <p:extLst>
      <p:ext uri="{BB962C8B-B14F-4D97-AF65-F5344CB8AC3E}">
        <p14:creationId xmlns:p14="http://schemas.microsoft.com/office/powerpoint/2010/main" val="686014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Φαρυγγοαμυγδαλίτιδα</a:t>
            </a:r>
            <a:r>
              <a:rPr lang="el-GR" dirty="0" smtClean="0"/>
              <a:t> </a:t>
            </a:r>
            <a:endParaRPr lang="el-GR" dirty="0"/>
          </a:p>
        </p:txBody>
      </p:sp>
      <p:sp>
        <p:nvSpPr>
          <p:cNvPr id="3" name="Θέση περιεχομένου 2"/>
          <p:cNvSpPr>
            <a:spLocks noGrp="1"/>
          </p:cNvSpPr>
          <p:nvPr>
            <p:ph idx="1"/>
          </p:nvPr>
        </p:nvSpPr>
        <p:spPr/>
        <p:txBody>
          <a:bodyPr/>
          <a:lstStyle/>
          <a:p>
            <a:r>
              <a:rPr lang="el-GR" dirty="0" smtClean="0"/>
              <a:t>Δυσκολία </a:t>
            </a:r>
            <a:r>
              <a:rPr lang="el-GR" dirty="0"/>
              <a:t>και πόνο στην </a:t>
            </a:r>
            <a:r>
              <a:rPr lang="el-GR" dirty="0" smtClean="0"/>
              <a:t>κατάποση.</a:t>
            </a:r>
          </a:p>
          <a:p>
            <a:r>
              <a:rPr lang="el-GR" dirty="0" smtClean="0"/>
              <a:t>Πυρετό </a:t>
            </a:r>
            <a:r>
              <a:rPr lang="el-GR" dirty="0"/>
              <a:t>και </a:t>
            </a:r>
            <a:r>
              <a:rPr lang="el-GR" dirty="0" smtClean="0"/>
              <a:t>ρίγη.</a:t>
            </a:r>
          </a:p>
          <a:p>
            <a:r>
              <a:rPr lang="el-GR" dirty="0" smtClean="0"/>
              <a:t>Μέτριο βήχα.</a:t>
            </a:r>
          </a:p>
          <a:p>
            <a:r>
              <a:rPr lang="el-GR" dirty="0" smtClean="0"/>
              <a:t>Ο </a:t>
            </a:r>
            <a:r>
              <a:rPr lang="el-GR" dirty="0"/>
              <a:t>ασθενής είναι </a:t>
            </a:r>
            <a:r>
              <a:rPr lang="el-GR" dirty="0" smtClean="0"/>
              <a:t>εξαντλημένος.</a:t>
            </a:r>
            <a:endParaRPr lang="el-GR" dirty="0"/>
          </a:p>
          <a:p>
            <a:r>
              <a:rPr lang="el-GR" dirty="0" smtClean="0"/>
              <a:t>Οι </a:t>
            </a:r>
            <a:r>
              <a:rPr lang="el-GR" dirty="0"/>
              <a:t>αμυγδαλές </a:t>
            </a:r>
            <a:r>
              <a:rPr lang="el-GR" dirty="0" smtClean="0"/>
              <a:t>εμφανίζουν</a:t>
            </a:r>
            <a:r>
              <a:rPr lang="el-GR" dirty="0"/>
              <a:t> </a:t>
            </a:r>
            <a:r>
              <a:rPr lang="el-GR" dirty="0" smtClean="0"/>
              <a:t>πύον.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2649637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Αίτια αναπνευστικής ανεπάρκειας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dirty="0" smtClean="0"/>
              <a:t>Παθήσεις </a:t>
            </a:r>
            <a:r>
              <a:rPr lang="el-GR" dirty="0"/>
              <a:t>πνευμονικού παρεγχύματος: διάμεση </a:t>
            </a:r>
            <a:r>
              <a:rPr lang="el-GR" dirty="0" err="1"/>
              <a:t>ίνωση</a:t>
            </a:r>
            <a:r>
              <a:rPr lang="el-GR" dirty="0"/>
              <a:t> ή συσσώρευση υγρού στις </a:t>
            </a:r>
            <a:r>
              <a:rPr lang="el-GR" dirty="0" smtClean="0"/>
              <a:t>κυψελίδες.</a:t>
            </a:r>
            <a:endParaRPr lang="el-GR" dirty="0"/>
          </a:p>
          <a:p>
            <a:pPr marL="457200" indent="-457200">
              <a:buFont typeface="+mj-lt"/>
              <a:buAutoNum type="arabicPeriod"/>
            </a:pPr>
            <a:r>
              <a:rPr lang="el-GR" dirty="0" smtClean="0"/>
              <a:t>Παθήσεις </a:t>
            </a:r>
            <a:r>
              <a:rPr lang="el-GR" dirty="0"/>
              <a:t>αεροφόρων οδών: </a:t>
            </a:r>
            <a:r>
              <a:rPr lang="el-GR" dirty="0" err="1"/>
              <a:t>υποαερισμός</a:t>
            </a:r>
            <a:r>
              <a:rPr lang="el-GR" dirty="0"/>
              <a:t>, </a:t>
            </a:r>
            <a:r>
              <a:rPr lang="el-GR" dirty="0" err="1" smtClean="0"/>
              <a:t>υποξαιμία</a:t>
            </a:r>
            <a:r>
              <a:rPr lang="el-GR" dirty="0" smtClean="0"/>
              <a:t>.</a:t>
            </a:r>
            <a:endParaRPr lang="el-GR" dirty="0"/>
          </a:p>
          <a:p>
            <a:pPr marL="457200" indent="-457200">
              <a:buFont typeface="+mj-lt"/>
              <a:buAutoNum type="arabicPeriod"/>
            </a:pPr>
            <a:r>
              <a:rPr lang="el-GR" dirty="0" smtClean="0"/>
              <a:t>Βλάβες </a:t>
            </a:r>
            <a:r>
              <a:rPr lang="el-GR" dirty="0"/>
              <a:t>θωρακικού </a:t>
            </a:r>
            <a:r>
              <a:rPr lang="el-GR" dirty="0" smtClean="0"/>
              <a:t>τοιχώματος.</a:t>
            </a:r>
            <a:endParaRPr lang="el-GR" dirty="0"/>
          </a:p>
          <a:p>
            <a:pPr marL="457200" indent="-457200">
              <a:buFont typeface="+mj-lt"/>
              <a:buAutoNum type="arabicPeriod"/>
            </a:pPr>
            <a:r>
              <a:rPr lang="el-GR" dirty="0" smtClean="0"/>
              <a:t>Βλάβες </a:t>
            </a:r>
            <a:r>
              <a:rPr lang="el-GR" dirty="0"/>
              <a:t>ΚΝΣ ή </a:t>
            </a:r>
            <a:r>
              <a:rPr lang="el-GR" dirty="0" smtClean="0"/>
              <a:t>ΠΝΣ.</a:t>
            </a:r>
            <a:endParaRPr lang="el-GR" dirty="0"/>
          </a:p>
        </p:txBody>
      </p:sp>
    </p:spTree>
    <p:extLst>
      <p:ext uri="{BB962C8B-B14F-4D97-AF65-F5344CB8AC3E}">
        <p14:creationId xmlns:p14="http://schemas.microsoft.com/office/powerpoint/2010/main" val="12743529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Αναπνευστικής Δυσχέρειας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dirty="0" smtClean="0"/>
              <a:t>Λοιμώξεις.</a:t>
            </a:r>
            <a:endParaRPr lang="el-GR" dirty="0"/>
          </a:p>
          <a:p>
            <a:pPr marL="457200" indent="-457200">
              <a:buFont typeface="+mj-lt"/>
              <a:buAutoNum type="arabicPeriod"/>
            </a:pPr>
            <a:r>
              <a:rPr lang="el-GR" dirty="0" err="1" smtClean="0"/>
              <a:t>Εισρόφηση</a:t>
            </a:r>
            <a:r>
              <a:rPr lang="el-GR" dirty="0" smtClean="0"/>
              <a:t>.</a:t>
            </a:r>
            <a:endParaRPr lang="el-GR" dirty="0"/>
          </a:p>
          <a:p>
            <a:pPr marL="457200" indent="-457200">
              <a:buFont typeface="+mj-lt"/>
              <a:buAutoNum type="arabicPeriod"/>
            </a:pPr>
            <a:r>
              <a:rPr lang="el-GR" dirty="0" smtClean="0"/>
              <a:t>Εισπνοή </a:t>
            </a:r>
            <a:r>
              <a:rPr lang="el-GR" dirty="0"/>
              <a:t>τοξικών </a:t>
            </a:r>
            <a:r>
              <a:rPr lang="el-GR" dirty="0" smtClean="0"/>
              <a:t>ουσιών.</a:t>
            </a:r>
            <a:endParaRPr lang="el-GR" dirty="0"/>
          </a:p>
          <a:p>
            <a:pPr marL="457200" indent="-457200">
              <a:buFont typeface="+mj-lt"/>
              <a:buAutoNum type="arabicPeriod"/>
            </a:pPr>
            <a:r>
              <a:rPr lang="el-GR" dirty="0" smtClean="0"/>
              <a:t>Φαρμακευτική </a:t>
            </a:r>
            <a:r>
              <a:rPr lang="el-GR" dirty="0"/>
              <a:t>δηλητηρίαση (</a:t>
            </a:r>
            <a:r>
              <a:rPr lang="el-GR" dirty="0" smtClean="0"/>
              <a:t>σαλικυλικά</a:t>
            </a:r>
            <a:r>
              <a:rPr lang="el-GR" dirty="0"/>
              <a:t>, βαρβιτουρικά, ηρωίνη</a:t>
            </a:r>
            <a:r>
              <a:rPr lang="el-GR" dirty="0" smtClean="0"/>
              <a:t>).</a:t>
            </a:r>
            <a:endParaRPr lang="el-GR" dirty="0"/>
          </a:p>
          <a:p>
            <a:pPr marL="457200" indent="-457200">
              <a:buFont typeface="+mj-lt"/>
              <a:buAutoNum type="arabicPeriod"/>
            </a:pPr>
            <a:r>
              <a:rPr lang="el-GR" dirty="0" smtClean="0"/>
              <a:t>Αιματολογικές </a:t>
            </a:r>
            <a:r>
              <a:rPr lang="el-GR" dirty="0"/>
              <a:t>διαταραχές (ΔΕ Π, μετάγγιση μεγάλης ποσότητας αίματος</a:t>
            </a:r>
            <a:r>
              <a:rPr lang="el-GR" dirty="0" smtClean="0"/>
              <a:t>).</a:t>
            </a:r>
            <a:endParaRPr lang="el-GR" dirty="0"/>
          </a:p>
          <a:p>
            <a:pPr marL="457200" indent="-457200">
              <a:buFont typeface="+mj-lt"/>
              <a:buAutoNum type="arabicPeriod"/>
            </a:pPr>
            <a:r>
              <a:rPr lang="el-GR" dirty="0" smtClean="0"/>
              <a:t>Μεταβολικές </a:t>
            </a:r>
            <a:r>
              <a:rPr lang="el-GR" dirty="0"/>
              <a:t>διαταραχές (οξεία παγκρεατίτιδα, ουραιμία</a:t>
            </a:r>
            <a:r>
              <a:rPr lang="el-GR" dirty="0" smtClean="0"/>
              <a:t>).</a:t>
            </a:r>
            <a:endParaRPr lang="el-GR" dirty="0"/>
          </a:p>
        </p:txBody>
      </p:sp>
    </p:spTree>
    <p:extLst>
      <p:ext uri="{BB962C8B-B14F-4D97-AF65-F5344CB8AC3E}">
        <p14:creationId xmlns:p14="http://schemas.microsoft.com/office/powerpoint/2010/main" val="21818272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Αναπνευστική ανεπάρκεια - διαίρεση</a:t>
            </a:r>
            <a:endParaRPr lang="en-US" dirty="0"/>
          </a:p>
        </p:txBody>
      </p:sp>
      <p:sp>
        <p:nvSpPr>
          <p:cNvPr id="3" name="Θέση περιεχομένου 2"/>
          <p:cNvSpPr>
            <a:spLocks noGrp="1"/>
          </p:cNvSpPr>
          <p:nvPr>
            <p:ph idx="1"/>
          </p:nvPr>
        </p:nvSpPr>
        <p:spPr>
          <a:xfrm>
            <a:off x="457200" y="1196752"/>
            <a:ext cx="8291264" cy="5400600"/>
          </a:xfrm>
        </p:spPr>
        <p:txBody>
          <a:bodyPr>
            <a:normAutofit/>
          </a:bodyPr>
          <a:lstStyle/>
          <a:p>
            <a:pPr>
              <a:lnSpc>
                <a:spcPct val="110000"/>
              </a:lnSpc>
            </a:pPr>
            <a:r>
              <a:rPr lang="el-GR" dirty="0">
                <a:solidFill>
                  <a:srgbClr val="000000"/>
                </a:solidFill>
                <a:ea typeface="Times New Roman"/>
                <a:cs typeface="Arial"/>
              </a:rPr>
              <a:t>Ανάλογα με τη φυσική πορεία του νοσήματος, η αναπνευστική ανεπάρκεια </a:t>
            </a:r>
            <a:r>
              <a:rPr lang="el-GR" b="1" dirty="0">
                <a:solidFill>
                  <a:srgbClr val="000000"/>
                </a:solidFill>
                <a:ea typeface="Times New Roman"/>
                <a:cs typeface="Arial"/>
              </a:rPr>
              <a:t>διακρίνεται σε οξεία, χρόνια και οξεία επί </a:t>
            </a:r>
            <a:r>
              <a:rPr lang="el-GR" b="1" dirty="0" err="1">
                <a:solidFill>
                  <a:srgbClr val="000000"/>
                </a:solidFill>
                <a:ea typeface="Times New Roman"/>
                <a:cs typeface="Arial"/>
              </a:rPr>
              <a:t>χρονίας</a:t>
            </a:r>
            <a:r>
              <a:rPr lang="el-GR" dirty="0">
                <a:solidFill>
                  <a:srgbClr val="000000"/>
                </a:solidFill>
                <a:ea typeface="Times New Roman"/>
                <a:cs typeface="Arial"/>
              </a:rPr>
              <a:t> (όταν δηλαδή κάποιος επιπρόσθετος επιβαρυντικός παράγοντας επιδρά σε ένα ήδη </a:t>
            </a:r>
            <a:r>
              <a:rPr lang="el-GR" dirty="0" err="1">
                <a:solidFill>
                  <a:srgbClr val="000000"/>
                </a:solidFill>
                <a:ea typeface="Times New Roman"/>
                <a:cs typeface="Arial"/>
              </a:rPr>
              <a:t>βεβαρυμένο</a:t>
            </a:r>
            <a:r>
              <a:rPr lang="el-GR" dirty="0">
                <a:solidFill>
                  <a:srgbClr val="000000"/>
                </a:solidFill>
                <a:ea typeface="Times New Roman"/>
                <a:cs typeface="Arial"/>
              </a:rPr>
              <a:t> αναπνευστικό σύστημα). Παράδειγμα οξείας αναπνευστικής ανεπάρκειας αποτελεί μια βαριά πνευμονία. </a:t>
            </a:r>
            <a:endParaRPr lang="el-GR" dirty="0" smtClean="0">
              <a:solidFill>
                <a:srgbClr val="000000"/>
              </a:solidFill>
              <a:ea typeface="Times New Roman"/>
              <a:cs typeface="Arial"/>
            </a:endParaRPr>
          </a:p>
          <a:p>
            <a:pPr>
              <a:lnSpc>
                <a:spcPct val="110000"/>
              </a:lnSpc>
            </a:pPr>
            <a:r>
              <a:rPr lang="el-GR" dirty="0" smtClean="0">
                <a:solidFill>
                  <a:srgbClr val="000000"/>
                </a:solidFill>
                <a:ea typeface="Times New Roman"/>
                <a:cs typeface="Arial"/>
              </a:rPr>
              <a:t>Η </a:t>
            </a:r>
            <a:r>
              <a:rPr lang="el-GR" dirty="0">
                <a:solidFill>
                  <a:srgbClr val="000000"/>
                </a:solidFill>
                <a:ea typeface="Times New Roman"/>
                <a:cs typeface="Arial"/>
              </a:rPr>
              <a:t>χρόνια αναπνευστική ανεπάρκεια μπορεί να οφείλεται σε χρόνια αποφρακτική πνευμονοπάθεια (ΧΑΠ), μια πολύ συχνή, προοδευτικά εξελισσόμενη πάθηση, όπου το κάπνισμα παίζει κύριο </a:t>
            </a:r>
            <a:r>
              <a:rPr lang="el-GR" dirty="0" err="1">
                <a:solidFill>
                  <a:srgbClr val="000000"/>
                </a:solidFill>
                <a:ea typeface="Times New Roman"/>
                <a:cs typeface="Arial"/>
              </a:rPr>
              <a:t>παθογενετικό</a:t>
            </a:r>
            <a:r>
              <a:rPr lang="el-GR" dirty="0">
                <a:solidFill>
                  <a:srgbClr val="000000"/>
                </a:solidFill>
                <a:ea typeface="Times New Roman"/>
                <a:cs typeface="Arial"/>
              </a:rPr>
              <a:t> ρόλο. Αν ένα άτομο που νοσεί από ΧΑΠ εμφανίσει μια λοίμωξη (βρογχίτιδα η πνευμονία), τότε έχουμε κλασική περίπτωση οξείας αναπνευστικής ανεπάρκειας επί εδάφους </a:t>
            </a:r>
            <a:r>
              <a:rPr lang="el-GR" dirty="0" err="1">
                <a:solidFill>
                  <a:srgbClr val="000000"/>
                </a:solidFill>
                <a:ea typeface="Times New Roman"/>
                <a:cs typeface="Arial"/>
              </a:rPr>
              <a:t>χρονίας</a:t>
            </a:r>
            <a:r>
              <a:rPr lang="el-GR" dirty="0" smtClean="0">
                <a:solidFill>
                  <a:srgbClr val="000000"/>
                </a:solidFill>
                <a:ea typeface="Times New Roman"/>
                <a:cs typeface="Arial"/>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Tree>
    <p:extLst>
      <p:ext uri="{BB962C8B-B14F-4D97-AF65-F5344CB8AC3E}">
        <p14:creationId xmlns:p14="http://schemas.microsoft.com/office/powerpoint/2010/main" val="7686788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Παθήσεις με </a:t>
            </a:r>
            <a:r>
              <a:rPr lang="el-GR" dirty="0" err="1" smtClean="0"/>
              <a:t>υπερκαπνία</a:t>
            </a:r>
            <a:endParaRPr lang="en-US" dirty="0"/>
          </a:p>
        </p:txBody>
      </p:sp>
      <p:sp>
        <p:nvSpPr>
          <p:cNvPr id="3" name="Θέση περιεχομένου 2"/>
          <p:cNvSpPr>
            <a:spLocks noGrp="1"/>
          </p:cNvSpPr>
          <p:nvPr>
            <p:ph idx="1"/>
          </p:nvPr>
        </p:nvSpPr>
        <p:spPr>
          <a:xfrm>
            <a:off x="457200" y="1196752"/>
            <a:ext cx="8219256" cy="5040560"/>
          </a:xfrm>
        </p:spPr>
        <p:txBody>
          <a:bodyPr/>
          <a:lstStyle/>
          <a:p>
            <a:r>
              <a:rPr lang="el-GR" sz="2400" dirty="0">
                <a:solidFill>
                  <a:srgbClr val="000000"/>
                </a:solidFill>
                <a:ea typeface="Times New Roman"/>
                <a:cs typeface="Arial"/>
              </a:rPr>
              <a:t>Υπάρχουν παθήσεις που εκδηλώνονται </a:t>
            </a:r>
            <a:r>
              <a:rPr lang="el-GR" sz="2400" b="1" dirty="0">
                <a:solidFill>
                  <a:srgbClr val="000000"/>
                </a:solidFill>
                <a:ea typeface="Times New Roman"/>
                <a:cs typeface="Arial"/>
              </a:rPr>
              <a:t>κυρίως με </a:t>
            </a:r>
            <a:r>
              <a:rPr lang="el-GR" sz="2400" b="1" dirty="0" err="1">
                <a:solidFill>
                  <a:srgbClr val="000000"/>
                </a:solidFill>
                <a:ea typeface="Times New Roman"/>
                <a:cs typeface="Arial"/>
              </a:rPr>
              <a:t>υπερκαπνία</a:t>
            </a:r>
            <a:r>
              <a:rPr lang="el-GR" sz="2400" dirty="0">
                <a:solidFill>
                  <a:srgbClr val="000000"/>
                </a:solidFill>
                <a:ea typeface="Times New Roman"/>
                <a:cs typeface="Arial"/>
              </a:rPr>
              <a:t> και δευτερευόντως με </a:t>
            </a:r>
            <a:r>
              <a:rPr lang="el-GR" sz="2400" dirty="0" err="1">
                <a:solidFill>
                  <a:srgbClr val="000000"/>
                </a:solidFill>
                <a:ea typeface="Times New Roman"/>
                <a:cs typeface="Arial"/>
              </a:rPr>
              <a:t>υποξαιμία</a:t>
            </a:r>
            <a:r>
              <a:rPr lang="el-GR" sz="2400" dirty="0">
                <a:solidFill>
                  <a:srgbClr val="000000"/>
                </a:solidFill>
                <a:ea typeface="Times New Roman"/>
                <a:cs typeface="Arial"/>
              </a:rPr>
              <a:t>. </a:t>
            </a:r>
            <a:endParaRPr lang="el-GR" sz="2400" dirty="0" smtClean="0">
              <a:solidFill>
                <a:srgbClr val="000000"/>
              </a:solidFill>
              <a:ea typeface="Times New Roman"/>
              <a:cs typeface="Arial"/>
            </a:endParaRPr>
          </a:p>
          <a:p>
            <a:r>
              <a:rPr lang="el-GR" sz="2400" dirty="0" smtClean="0">
                <a:solidFill>
                  <a:srgbClr val="000000"/>
                </a:solidFill>
                <a:ea typeface="Times New Roman"/>
                <a:cs typeface="Arial"/>
              </a:rPr>
              <a:t>Οι </a:t>
            </a:r>
            <a:r>
              <a:rPr lang="el-GR" sz="2400" dirty="0">
                <a:solidFill>
                  <a:srgbClr val="000000"/>
                </a:solidFill>
                <a:ea typeface="Times New Roman"/>
                <a:cs typeface="Arial"/>
              </a:rPr>
              <a:t>παθήσεις αυτές οφείλονται σε ανεπάρκεια της αναπνευστικής αντλίας (μύες και θωρακικό τοίχωμα) και εκδηλώνονται κυρίως με </a:t>
            </a:r>
            <a:r>
              <a:rPr lang="el-GR" sz="2400" dirty="0" err="1">
                <a:solidFill>
                  <a:srgbClr val="000000"/>
                </a:solidFill>
                <a:ea typeface="Times New Roman"/>
                <a:cs typeface="Arial"/>
              </a:rPr>
              <a:t>υποαερισμό</a:t>
            </a:r>
            <a:r>
              <a:rPr lang="el-GR" sz="2400" dirty="0">
                <a:solidFill>
                  <a:srgbClr val="000000"/>
                </a:solidFill>
                <a:ea typeface="Times New Roman"/>
                <a:cs typeface="Arial"/>
              </a:rPr>
              <a:t>. Ο ασθενής μπορεί να εμφανίζει ταχύπνοια, αλλά οι αναπνοές που παίρνει είναι επιπόλαιες και ο συνολικός κατά λεπτό όγκος αέρα που εισπνέει δεν επαρκεί. Εμφανίζεται σε σήψη, σε νευρολογικές νόσους με παράλυση των αναπνευστικών μυών</a:t>
            </a:r>
            <a:r>
              <a:rPr lang="el-GR" sz="2400" dirty="0" smtClean="0">
                <a:solidFill>
                  <a:srgbClr val="000000"/>
                </a:solidFill>
                <a:ea typeface="Times New Roman"/>
                <a:cs typeface="Arial"/>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Tree>
    <p:extLst>
      <p:ext uri="{BB962C8B-B14F-4D97-AF65-F5344CB8AC3E}">
        <p14:creationId xmlns:p14="http://schemas.microsoft.com/office/powerpoint/2010/main" val="34056159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Παθήσεις με </a:t>
            </a:r>
            <a:r>
              <a:rPr lang="el-GR" dirty="0" err="1" smtClean="0"/>
              <a:t>υποξαιμία</a:t>
            </a:r>
            <a:endParaRPr lang="en-US" dirty="0"/>
          </a:p>
        </p:txBody>
      </p:sp>
      <p:sp>
        <p:nvSpPr>
          <p:cNvPr id="3" name="Θέση περιεχομένου 2"/>
          <p:cNvSpPr>
            <a:spLocks noGrp="1"/>
          </p:cNvSpPr>
          <p:nvPr>
            <p:ph idx="1"/>
          </p:nvPr>
        </p:nvSpPr>
        <p:spPr/>
        <p:txBody>
          <a:bodyPr>
            <a:normAutofit/>
          </a:bodyPr>
          <a:lstStyle/>
          <a:p>
            <a:pPr>
              <a:lnSpc>
                <a:spcPct val="110000"/>
              </a:lnSpc>
            </a:pPr>
            <a:r>
              <a:rPr lang="el-GR" dirty="0">
                <a:solidFill>
                  <a:srgbClr val="000000"/>
                </a:solidFill>
                <a:ea typeface="Times New Roman"/>
                <a:cs typeface="Arial"/>
              </a:rPr>
              <a:t>Άλλες παθήσεις εκδηλώνονται </a:t>
            </a:r>
            <a:r>
              <a:rPr lang="el-GR" b="1" dirty="0">
                <a:solidFill>
                  <a:srgbClr val="000000"/>
                </a:solidFill>
                <a:ea typeface="Times New Roman"/>
                <a:cs typeface="Arial"/>
              </a:rPr>
              <a:t>κυρίως με  </a:t>
            </a:r>
            <a:r>
              <a:rPr lang="el-GR" b="1" dirty="0" err="1">
                <a:solidFill>
                  <a:srgbClr val="000000"/>
                </a:solidFill>
                <a:ea typeface="Times New Roman"/>
                <a:cs typeface="Arial"/>
              </a:rPr>
              <a:t>υποξαιμία</a:t>
            </a:r>
            <a:r>
              <a:rPr lang="el-GR" dirty="0">
                <a:solidFill>
                  <a:srgbClr val="000000"/>
                </a:solidFill>
                <a:ea typeface="Times New Roman"/>
                <a:cs typeface="Arial"/>
              </a:rPr>
              <a:t>. Η βλάβη εντοπίζεται στους πνεύμονες. </a:t>
            </a:r>
            <a:endParaRPr lang="el-GR" dirty="0" smtClean="0">
              <a:solidFill>
                <a:srgbClr val="000000"/>
              </a:solidFill>
              <a:ea typeface="Times New Roman"/>
              <a:cs typeface="Arial"/>
            </a:endParaRPr>
          </a:p>
          <a:p>
            <a:pPr>
              <a:lnSpc>
                <a:spcPct val="110000"/>
              </a:lnSpc>
            </a:pPr>
            <a:r>
              <a:rPr lang="el-GR" dirty="0" err="1" smtClean="0">
                <a:solidFill>
                  <a:srgbClr val="000000"/>
                </a:solidFill>
                <a:ea typeface="Times New Roman"/>
                <a:cs typeface="Arial"/>
              </a:rPr>
              <a:t>Παθοφυσιολογικά</a:t>
            </a:r>
            <a:r>
              <a:rPr lang="el-GR" dirty="0" smtClean="0">
                <a:solidFill>
                  <a:srgbClr val="000000"/>
                </a:solidFill>
                <a:ea typeface="Times New Roman"/>
                <a:cs typeface="Arial"/>
              </a:rPr>
              <a:t> διακρίνουμε: </a:t>
            </a:r>
            <a:r>
              <a:rPr lang="el-GR" dirty="0">
                <a:solidFill>
                  <a:srgbClr val="000000"/>
                </a:solidFill>
                <a:ea typeface="Times New Roman"/>
                <a:cs typeface="Arial"/>
              </a:rPr>
              <a:t>α) Διαταραχή στη διάχυση των αερίων δια μέσου της κυψελιδικής μεμβράνης, όπως στην πνευμονική </a:t>
            </a:r>
            <a:r>
              <a:rPr lang="el-GR" dirty="0" err="1">
                <a:solidFill>
                  <a:srgbClr val="000000"/>
                </a:solidFill>
                <a:ea typeface="Times New Roman"/>
                <a:cs typeface="Arial"/>
              </a:rPr>
              <a:t>ίνωση</a:t>
            </a:r>
            <a:r>
              <a:rPr lang="el-GR" dirty="0">
                <a:solidFill>
                  <a:srgbClr val="000000"/>
                </a:solidFill>
                <a:ea typeface="Times New Roman"/>
                <a:cs typeface="Arial"/>
              </a:rPr>
              <a:t>. β) Πρόσμειξη του αρτηριακού με φλεβικό αίμα που πέρασε από τις κυψελίδες χωρίς να οξυγονωθεί (βραχυκύκλωμα ή </a:t>
            </a:r>
            <a:r>
              <a:rPr lang="el-GR" dirty="0" err="1">
                <a:solidFill>
                  <a:srgbClr val="000000"/>
                </a:solidFill>
                <a:ea typeface="Times New Roman"/>
                <a:cs typeface="Arial"/>
              </a:rPr>
              <a:t>shunt</a:t>
            </a:r>
            <a:r>
              <a:rPr lang="el-GR" dirty="0">
                <a:solidFill>
                  <a:srgbClr val="000000"/>
                </a:solidFill>
                <a:ea typeface="Times New Roman"/>
                <a:cs typeface="Arial"/>
              </a:rPr>
              <a:t>) ή οξυγονώθηκε ανεπαρκώς (μεταβολή στη σχέση αερισμού-αιμάτωσης). </a:t>
            </a:r>
            <a:endParaRPr lang="el-GR" dirty="0" smtClean="0">
              <a:solidFill>
                <a:srgbClr val="000000"/>
              </a:solidFill>
              <a:ea typeface="Times New Roman"/>
              <a:cs typeface="Arial"/>
            </a:endParaRPr>
          </a:p>
          <a:p>
            <a:pPr>
              <a:lnSpc>
                <a:spcPct val="110000"/>
              </a:lnSpc>
            </a:pPr>
            <a:r>
              <a:rPr lang="el-GR" dirty="0" smtClean="0">
                <a:solidFill>
                  <a:srgbClr val="000000"/>
                </a:solidFill>
                <a:ea typeface="Times New Roman"/>
                <a:cs typeface="Arial"/>
              </a:rPr>
              <a:t>Εδώ </a:t>
            </a:r>
            <a:r>
              <a:rPr lang="el-GR" dirty="0">
                <a:solidFill>
                  <a:srgbClr val="000000"/>
                </a:solidFill>
                <a:ea typeface="Times New Roman"/>
                <a:cs typeface="Arial"/>
              </a:rPr>
              <a:t>συγκαταλέγονται η πνευμονία, η </a:t>
            </a:r>
            <a:r>
              <a:rPr lang="el-GR" dirty="0" err="1">
                <a:solidFill>
                  <a:srgbClr val="000000"/>
                </a:solidFill>
                <a:ea typeface="Times New Roman"/>
                <a:cs typeface="Arial"/>
              </a:rPr>
              <a:t>ατελεκτασία</a:t>
            </a:r>
            <a:r>
              <a:rPr lang="el-GR" dirty="0">
                <a:solidFill>
                  <a:srgbClr val="000000"/>
                </a:solidFill>
                <a:ea typeface="Times New Roman"/>
                <a:cs typeface="Arial"/>
              </a:rPr>
              <a:t>, το πνευμονικό οίδημα και η χρόνια βρογχίτιδα. Οι παθήσεις αυτές εκδηλώνονται με δύσπνοια και σοβαρή κυάνωση που είναι εμφανέστερη στους βλεννογόνους (χείλη, γλώσσα</a:t>
            </a:r>
            <a:r>
              <a:rPr lang="el-GR" dirty="0" smtClean="0">
                <a:solidFill>
                  <a:srgbClr val="000000"/>
                </a:solidFill>
                <a:ea typeface="Times New Roman"/>
                <a:cs typeface="Arial"/>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a:p>
        </p:txBody>
      </p:sp>
    </p:spTree>
    <p:extLst>
      <p:ext uri="{BB962C8B-B14F-4D97-AF65-F5344CB8AC3E}">
        <p14:creationId xmlns:p14="http://schemas.microsoft.com/office/powerpoint/2010/main" val="5868306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Εκδηλώσεις από ΚΝΣ</a:t>
            </a:r>
            <a:endParaRPr lang="en-US" dirty="0"/>
          </a:p>
        </p:txBody>
      </p:sp>
      <p:sp>
        <p:nvSpPr>
          <p:cNvPr id="3" name="Θέση περιεχομένου 2"/>
          <p:cNvSpPr>
            <a:spLocks noGrp="1"/>
          </p:cNvSpPr>
          <p:nvPr>
            <p:ph idx="1"/>
          </p:nvPr>
        </p:nvSpPr>
        <p:spPr/>
        <p:txBody>
          <a:bodyPr/>
          <a:lstStyle/>
          <a:p>
            <a:pPr>
              <a:spcBef>
                <a:spcPts val="0"/>
              </a:spcBef>
            </a:pPr>
            <a:r>
              <a:rPr lang="el-GR" sz="2400" dirty="0">
                <a:solidFill>
                  <a:srgbClr val="000000"/>
                </a:solidFill>
                <a:ea typeface="Times New Roman"/>
                <a:cs typeface="Arial"/>
              </a:rPr>
              <a:t>Η αναπνευστική ανεπάρκεια έχει εκδηλώσεις και από το κεντρικό νευρικό σύστημα. Διαταράσσεται η εγκεφαλική λειτουργία και ενδέχεται να εμφανιστεί παραλήρημα ή ψυχικές διαταραχές. Η </a:t>
            </a:r>
            <a:r>
              <a:rPr lang="el-GR" sz="2400" dirty="0" err="1">
                <a:solidFill>
                  <a:srgbClr val="000000"/>
                </a:solidFill>
                <a:ea typeface="Times New Roman"/>
                <a:cs typeface="Arial"/>
              </a:rPr>
              <a:t>υπερκαπνία</a:t>
            </a:r>
            <a:r>
              <a:rPr lang="el-GR" sz="2400" dirty="0">
                <a:solidFill>
                  <a:srgbClr val="000000"/>
                </a:solidFill>
                <a:ea typeface="Times New Roman"/>
                <a:cs typeface="Arial"/>
              </a:rPr>
              <a:t>, ειδικά, προκαλεί προοδευτική πτώση του επιπέδου συνείδησης. Από το κυκλοφορικό σύστημα παρατηρείται ταχυκαρδία και αυξάνει ο κίνδυνος εμφάνισης αρρυθμιών. Παράλληλα, διαταράσσεται και η νεφρική λειτουργία</a:t>
            </a:r>
            <a:r>
              <a:rPr lang="el-GR" sz="2400" dirty="0" smtClean="0">
                <a:solidFill>
                  <a:srgbClr val="000000"/>
                </a:solidFill>
                <a:ea typeface="Times New Roman"/>
                <a:cs typeface="Arial"/>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a:p>
        </p:txBody>
      </p:sp>
    </p:spTree>
    <p:extLst>
      <p:ext uri="{BB962C8B-B14F-4D97-AF65-F5344CB8AC3E}">
        <p14:creationId xmlns:p14="http://schemas.microsoft.com/office/powerpoint/2010/main" val="34772854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Θεραπευτική αντιμετώπιση αναπνευστικής ανεπάρκειας</a:t>
            </a:r>
            <a:endParaRPr lang="en-US" dirty="0"/>
          </a:p>
        </p:txBody>
      </p:sp>
      <p:sp>
        <p:nvSpPr>
          <p:cNvPr id="3" name="Θέση περιεχομένου 2"/>
          <p:cNvSpPr>
            <a:spLocks noGrp="1"/>
          </p:cNvSpPr>
          <p:nvPr>
            <p:ph idx="1"/>
          </p:nvPr>
        </p:nvSpPr>
        <p:spPr>
          <a:xfrm>
            <a:off x="457200" y="1412776"/>
            <a:ext cx="8229600" cy="4824536"/>
          </a:xfrm>
        </p:spPr>
        <p:txBody>
          <a:bodyPr>
            <a:normAutofit/>
          </a:bodyPr>
          <a:lstStyle/>
          <a:p>
            <a:pPr>
              <a:lnSpc>
                <a:spcPct val="110000"/>
              </a:lnSpc>
            </a:pPr>
            <a:r>
              <a:rPr lang="el-GR" dirty="0">
                <a:solidFill>
                  <a:srgbClr val="000000"/>
                </a:solidFill>
                <a:ea typeface="Times New Roman"/>
                <a:cs typeface="Arial"/>
              </a:rPr>
              <a:t>Η θεραπευτική αντιμετώπιση της αναπνευστικής ανεπάρκειας πρέπει να είναι υποστηρικτική και αιτιολογική. </a:t>
            </a:r>
            <a:endParaRPr lang="el-GR" dirty="0" smtClean="0">
              <a:solidFill>
                <a:srgbClr val="000000"/>
              </a:solidFill>
              <a:ea typeface="Times New Roman"/>
              <a:cs typeface="Arial"/>
            </a:endParaRPr>
          </a:p>
          <a:p>
            <a:pPr>
              <a:lnSpc>
                <a:spcPct val="110000"/>
              </a:lnSpc>
            </a:pPr>
            <a:r>
              <a:rPr lang="el-GR" dirty="0" smtClean="0">
                <a:solidFill>
                  <a:srgbClr val="000000"/>
                </a:solidFill>
                <a:ea typeface="Times New Roman"/>
                <a:cs typeface="Arial"/>
              </a:rPr>
              <a:t>Τα </a:t>
            </a:r>
            <a:r>
              <a:rPr lang="el-GR" dirty="0">
                <a:solidFill>
                  <a:srgbClr val="000000"/>
                </a:solidFill>
                <a:ea typeface="Times New Roman"/>
                <a:cs typeface="Arial"/>
              </a:rPr>
              <a:t>βρογχοδιασταλτικά, η παροχέτευση των εκκρίσεων και η φυσιοθεραπεία εφαρμόζονται σε όλους τους ασθενείς. </a:t>
            </a:r>
            <a:endParaRPr lang="el-GR" dirty="0" smtClean="0">
              <a:solidFill>
                <a:srgbClr val="000000"/>
              </a:solidFill>
              <a:ea typeface="Times New Roman"/>
              <a:cs typeface="Arial"/>
            </a:endParaRPr>
          </a:p>
          <a:p>
            <a:pPr>
              <a:lnSpc>
                <a:spcPct val="110000"/>
              </a:lnSpc>
            </a:pPr>
            <a:r>
              <a:rPr lang="el-GR" dirty="0" smtClean="0">
                <a:solidFill>
                  <a:srgbClr val="000000"/>
                </a:solidFill>
                <a:ea typeface="Times New Roman"/>
                <a:cs typeface="Arial"/>
              </a:rPr>
              <a:t>Η </a:t>
            </a:r>
            <a:r>
              <a:rPr lang="el-GR" dirty="0">
                <a:solidFill>
                  <a:srgbClr val="000000"/>
                </a:solidFill>
                <a:ea typeface="Times New Roman"/>
                <a:cs typeface="Arial"/>
              </a:rPr>
              <a:t>χορήγηση οξυγόνου βοηθά σε μεταβολές της σχέσης αερισμού-αιμάτωσης. Όταν τα μέτρα αυτά δεν αποδώσουν, μόνη λύση είναι η μηχανική υποστήριξη της αναπνοής. </a:t>
            </a:r>
            <a:endParaRPr lang="en-US" dirty="0">
              <a:ea typeface="Times New Roman"/>
              <a:cs typeface="Angsana New"/>
            </a:endParaRPr>
          </a:p>
          <a:p>
            <a:pPr>
              <a:lnSpc>
                <a:spcPct val="110000"/>
              </a:lnSpc>
            </a:pPr>
            <a:r>
              <a:rPr lang="el-GR" dirty="0">
                <a:solidFill>
                  <a:srgbClr val="000000"/>
                </a:solidFill>
                <a:ea typeface="Times New Roman"/>
                <a:cs typeface="Arial"/>
              </a:rPr>
              <a:t>Η εφαρμογή θετικής </a:t>
            </a:r>
            <a:r>
              <a:rPr lang="el-GR" dirty="0" err="1">
                <a:solidFill>
                  <a:srgbClr val="000000"/>
                </a:solidFill>
                <a:ea typeface="Times New Roman"/>
                <a:cs typeface="Arial"/>
              </a:rPr>
              <a:t>τελοεκπνευστικής</a:t>
            </a:r>
            <a:r>
              <a:rPr lang="el-GR" dirty="0">
                <a:solidFill>
                  <a:srgbClr val="000000"/>
                </a:solidFill>
                <a:ea typeface="Times New Roman"/>
                <a:cs typeface="Arial"/>
              </a:rPr>
              <a:t> πίεσης (PEEP) βοηθά στις περιπτώσεις πνευμονικού οιδήματος κρατώντας τις κυψελίδες ανοιχτές. Η μηχανική υποστήριξη της αναπνοής σχετίζεται με νοσοκομειακές λοιμώξεις και μείωση της καρδιακής παροχής.</a:t>
            </a:r>
            <a:endParaRPr lang="en-US" dirty="0">
              <a:effectLst/>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a:p>
        </p:txBody>
      </p:sp>
    </p:spTree>
    <p:extLst>
      <p:ext uri="{BB962C8B-B14F-4D97-AF65-F5344CB8AC3E}">
        <p14:creationId xmlns:p14="http://schemas.microsoft.com/office/powerpoint/2010/main" val="36476120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Οξεία αναπνευστική ανεπάρκεια</a:t>
            </a:r>
            <a:endParaRPr lang="en-US" dirty="0"/>
          </a:p>
        </p:txBody>
      </p:sp>
      <p:sp>
        <p:nvSpPr>
          <p:cNvPr id="3" name="Θέση περιεχομένου 2"/>
          <p:cNvSpPr>
            <a:spLocks noGrp="1"/>
          </p:cNvSpPr>
          <p:nvPr>
            <p:ph idx="1"/>
          </p:nvPr>
        </p:nvSpPr>
        <p:spPr/>
        <p:txBody>
          <a:bodyPr>
            <a:normAutofit fontScale="92500" lnSpcReduction="10000"/>
          </a:bodyPr>
          <a:lstStyle/>
          <a:p>
            <a:r>
              <a:rPr lang="el-GR" sz="2400" dirty="0">
                <a:ea typeface="Times New Roman"/>
                <a:cs typeface="Arial"/>
              </a:rPr>
              <a:t>Παρατηρείται διαταραχή της οξυγόνωσης ή του αερισμού, στην οποία η μερική πίεση οξυγόνου του αρτηριακού αίματος πέφτει κάτω από τα 60 </a:t>
            </a:r>
            <a:r>
              <a:rPr lang="el-GR" sz="2400" dirty="0" err="1">
                <a:ea typeface="Times New Roman"/>
                <a:cs typeface="Arial"/>
              </a:rPr>
              <a:t>mmHg</a:t>
            </a:r>
            <a:r>
              <a:rPr lang="el-GR" sz="2400" dirty="0">
                <a:ea typeface="Times New Roman"/>
                <a:cs typeface="Arial"/>
              </a:rPr>
              <a:t> ή/και η μερική πίεση του διοξειδίου του άνθρακα αυξάνει πάνω από 50mmHg και το </a:t>
            </a:r>
            <a:r>
              <a:rPr lang="en-US" sz="2400" dirty="0">
                <a:ea typeface="Times New Roman"/>
                <a:cs typeface="Arial"/>
              </a:rPr>
              <a:t>pH</a:t>
            </a:r>
            <a:r>
              <a:rPr lang="el-GR" sz="2400" dirty="0">
                <a:ea typeface="Times New Roman"/>
                <a:cs typeface="Arial"/>
              </a:rPr>
              <a:t> πέφτει κάτω από 7,35.</a:t>
            </a:r>
            <a:br>
              <a:rPr lang="el-GR" sz="2400" dirty="0">
                <a:ea typeface="Times New Roman"/>
                <a:cs typeface="Arial"/>
              </a:rPr>
            </a:br>
            <a:r>
              <a:rPr lang="el-GR" sz="2400" dirty="0">
                <a:ea typeface="Times New Roman"/>
                <a:cs typeface="Arial"/>
              </a:rPr>
              <a:t>Στις περισσότερες περιπτώσεις, ο ασθενής θα χρειαστεί υποστηρικτική χορήγηση οξυγόνου. Διασωλήνωση και μηχανικός αερισμός μπορεί να χρειασθούν, αν ο ασθενής δεν έχει επαρκή οξυγόνωση και αερισμό. Η θεραπεία εξαρτάται από την υποκείμενη αιτία της αναπνευστικής ανεπάρκειας (π.χ. βρογχοδιασταλτικά για το άσθμα, αντιβιοτικά για την πνευμονία, διουρητικά και αγγειοδιασταλτικά για τη συμφορητική καρδιακή ανεπάρκεια).</a:t>
            </a:r>
            <a:br>
              <a:rPr lang="el-GR" sz="2400" dirty="0">
                <a:ea typeface="Times New Roman"/>
                <a:cs typeface="Arial"/>
              </a:rPr>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a:p>
        </p:txBody>
      </p:sp>
    </p:spTree>
    <p:extLst>
      <p:ext uri="{BB962C8B-B14F-4D97-AF65-F5344CB8AC3E}">
        <p14:creationId xmlns:p14="http://schemas.microsoft.com/office/powerpoint/2010/main" val="9662932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Χρονία</a:t>
            </a:r>
            <a:r>
              <a:rPr lang="el-GR" dirty="0" smtClean="0"/>
              <a:t> αναπνευστική ανεπάρκεια</a:t>
            </a:r>
            <a:endParaRPr lang="en-US" dirty="0"/>
          </a:p>
        </p:txBody>
      </p:sp>
      <p:sp>
        <p:nvSpPr>
          <p:cNvPr id="3" name="Θέση περιεχομένου 2"/>
          <p:cNvSpPr>
            <a:spLocks noGrp="1"/>
          </p:cNvSpPr>
          <p:nvPr>
            <p:ph idx="1"/>
          </p:nvPr>
        </p:nvSpPr>
        <p:spPr/>
        <p:txBody>
          <a:bodyPr/>
          <a:lstStyle/>
          <a:p>
            <a:r>
              <a:rPr lang="el-GR" sz="2400" dirty="0">
                <a:ea typeface="Times New Roman"/>
                <a:cs typeface="Arial"/>
              </a:rPr>
              <a:t>Χρόνια αδυναμία του αναπνευστικού συστήματος να διατηρήσει τη λειτουργία της οξυγόνωσης του αίματος και της αποβολής διοξειδίου του άνθρακα από τους πνεύμονες. Πολλές παθήσεις μπορεί να προκαλέσουν χρόνια πνευμονική ανεπάρκεια, όπως είναι η απόφραξη των αεροφόρων οδών σε άσθμα, το εμφύσημα, η χρόνια βρογχίτιδα και η κυστική </a:t>
            </a:r>
            <a:r>
              <a:rPr lang="el-GR" sz="2400" dirty="0" err="1">
                <a:ea typeface="Times New Roman"/>
                <a:cs typeface="Arial"/>
              </a:rPr>
              <a:t>ίνωση</a:t>
            </a:r>
            <a:r>
              <a:rPr lang="el-GR" sz="2400" dirty="0">
                <a:ea typeface="Times New Roman"/>
                <a:cs typeface="Arial"/>
              </a:rPr>
              <a:t>, καθώς και χρόνιες πνευμονικές παθήσεις του διάμεσου ιστού, όπως είναι η </a:t>
            </a:r>
            <a:r>
              <a:rPr lang="el-GR" sz="2400" dirty="0" err="1">
                <a:ea typeface="Times New Roman"/>
                <a:cs typeface="Arial"/>
              </a:rPr>
              <a:t>σαρκοείδωση</a:t>
            </a:r>
            <a:r>
              <a:rPr lang="el-GR" sz="2400" dirty="0">
                <a:ea typeface="Times New Roman"/>
                <a:cs typeface="Arial"/>
              </a:rPr>
              <a:t>, η </a:t>
            </a:r>
            <a:r>
              <a:rPr lang="el-GR" sz="2400" dirty="0" err="1">
                <a:ea typeface="Times New Roman"/>
                <a:cs typeface="Arial"/>
              </a:rPr>
              <a:t>πνευμονοκονίωση</a:t>
            </a:r>
            <a:r>
              <a:rPr lang="el-GR" sz="2400" dirty="0">
                <a:ea typeface="Times New Roman"/>
                <a:cs typeface="Arial"/>
              </a:rPr>
              <a:t>, η ιδιοπαθής πνευμονική </a:t>
            </a:r>
            <a:r>
              <a:rPr lang="el-GR" sz="2400" dirty="0" err="1">
                <a:ea typeface="Times New Roman"/>
                <a:cs typeface="Arial"/>
              </a:rPr>
              <a:t>ίνωση</a:t>
            </a:r>
            <a:r>
              <a:rPr lang="el-GR" sz="2400" dirty="0">
                <a:ea typeface="Times New Roman"/>
                <a:cs typeface="Arial"/>
              </a:rPr>
              <a:t>, το διάχυτο καρκίνωμα, η βλάβη λόγω ακτινοβολίας και η λευχαιμία.</a:t>
            </a:r>
            <a:br>
              <a:rPr lang="el-GR" sz="2400" dirty="0">
                <a:ea typeface="Times New Roman"/>
                <a:cs typeface="Arial"/>
              </a:rPr>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a:p>
        </p:txBody>
      </p:sp>
    </p:spTree>
    <p:extLst>
      <p:ext uri="{BB962C8B-B14F-4D97-AF65-F5344CB8AC3E}">
        <p14:creationId xmlns:p14="http://schemas.microsoft.com/office/powerpoint/2010/main" val="20297546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Βρογχιεκτασία</a:t>
            </a:r>
            <a:endParaRPr lang="en-US" dirty="0"/>
          </a:p>
        </p:txBody>
      </p:sp>
      <p:sp>
        <p:nvSpPr>
          <p:cNvPr id="3" name="Θέση περιεχομένου 2"/>
          <p:cNvSpPr>
            <a:spLocks noGrp="1"/>
          </p:cNvSpPr>
          <p:nvPr>
            <p:ph idx="1"/>
          </p:nvPr>
        </p:nvSpPr>
        <p:spPr>
          <a:xfrm>
            <a:off x="457200" y="1196752"/>
            <a:ext cx="8507288" cy="5472608"/>
          </a:xfrm>
        </p:spPr>
        <p:txBody>
          <a:bodyPr>
            <a:normAutofit fontScale="92500" lnSpcReduction="20000"/>
          </a:bodyPr>
          <a:lstStyle/>
          <a:p>
            <a:pPr>
              <a:lnSpc>
                <a:spcPct val="130000"/>
              </a:lnSpc>
            </a:pPr>
            <a:r>
              <a:rPr lang="el-GR" sz="2400" dirty="0">
                <a:ea typeface="Times New Roman"/>
                <a:cs typeface="Arial"/>
              </a:rPr>
              <a:t>Χρόνια διάταση του βρόγχου ή των βρόγχων, συνήθως στα κατώτερα τμήματα των πνευμόνων, η οποία προκαλείται από τα καταστροφικά αποτελέσματα μακροχρόνιας φλεγμονής. Παρατηρείται χρόνιος βήχας, ή παραγωγή πτυέλων, ή δύσπνοια και ο συριγμός είναι συχνά συμπτώματα.</a:t>
            </a:r>
            <a:br>
              <a:rPr lang="el-GR" sz="2400" dirty="0">
                <a:ea typeface="Times New Roman"/>
                <a:cs typeface="Arial"/>
              </a:rPr>
            </a:br>
            <a:r>
              <a:rPr lang="el-GR" sz="2400" dirty="0" smtClean="0">
                <a:ea typeface="Times New Roman"/>
                <a:cs typeface="Arial"/>
              </a:rPr>
              <a:t>Η </a:t>
            </a:r>
            <a:r>
              <a:rPr lang="el-GR" sz="2400" dirty="0">
                <a:ea typeface="Times New Roman"/>
                <a:cs typeface="Arial"/>
              </a:rPr>
              <a:t>νόσος μπορεί να είναι επίκτητη ή συγγενής και μπορεί να προσβάλλει τον έναν ή και τους δύο πνεύμονες. Η επίκτητη βρογχεκτασία λαμβάνει συνήθως χώρα </a:t>
            </a:r>
            <a:r>
              <a:rPr lang="el-GR" sz="2400" dirty="0" err="1">
                <a:ea typeface="Times New Roman"/>
                <a:cs typeface="Arial"/>
              </a:rPr>
              <a:t>δευτεροπαθώς</a:t>
            </a:r>
            <a:r>
              <a:rPr lang="el-GR" sz="2400" dirty="0">
                <a:ea typeface="Times New Roman"/>
                <a:cs typeface="Arial"/>
              </a:rPr>
              <a:t> σε περίπτωση απόφραξης ή λοίμωξης, όπως η βρογχοπνευμονία, η χρόνια βρογχίτιδα, η φυματίωση, η κυστική </a:t>
            </a:r>
            <a:r>
              <a:rPr lang="el-GR" sz="2400" dirty="0" err="1">
                <a:ea typeface="Times New Roman"/>
                <a:cs typeface="Arial"/>
              </a:rPr>
              <a:t>ίνωση</a:t>
            </a:r>
            <a:r>
              <a:rPr lang="el-GR" sz="2400" dirty="0">
                <a:ea typeface="Times New Roman"/>
                <a:cs typeface="Arial"/>
              </a:rPr>
              <a:t> ή ο </a:t>
            </a:r>
            <a:r>
              <a:rPr lang="el-GR" sz="2400" dirty="0" err="1">
                <a:ea typeface="Times New Roman"/>
                <a:cs typeface="Arial"/>
              </a:rPr>
              <a:t>κοκκύτης</a:t>
            </a:r>
            <a:r>
              <a:rPr lang="el-GR" sz="2400" dirty="0">
                <a:ea typeface="Times New Roman"/>
                <a:cs typeface="Arial"/>
              </a:rPr>
              <a:t>.</a:t>
            </a:r>
            <a:br>
              <a:rPr lang="el-GR" sz="2400" dirty="0">
                <a:ea typeface="Times New Roman"/>
                <a:cs typeface="Arial"/>
              </a:rPr>
            </a:br>
            <a:r>
              <a:rPr lang="el-GR" sz="2400" dirty="0">
                <a:ea typeface="Times New Roman"/>
                <a:cs typeface="Arial"/>
              </a:rPr>
              <a:t>Η θεραπεία συνίσταται στη χορήγηση αντιβιοτικών, στην προφύλαξη και στην παροχέτευση θέσης. Αν υπάρχει </a:t>
            </a:r>
            <a:r>
              <a:rPr lang="el-GR" sz="2400" dirty="0" err="1">
                <a:ea typeface="Times New Roman"/>
                <a:cs typeface="Arial"/>
              </a:rPr>
              <a:t>βρογχόσπασμος</a:t>
            </a:r>
            <a:r>
              <a:rPr lang="el-GR" sz="2400" dirty="0">
                <a:ea typeface="Times New Roman"/>
                <a:cs typeface="Arial"/>
              </a:rPr>
              <a:t>, τα βρογχοδιασταλτικά μπορούν να φανούν χρήσιμα.</a:t>
            </a:r>
            <a:br>
              <a:rPr lang="el-GR" sz="2400" dirty="0">
                <a:ea typeface="Times New Roman"/>
                <a:cs typeface="Arial"/>
              </a:rPr>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a:p>
        </p:txBody>
      </p:sp>
    </p:spTree>
    <p:extLst>
      <p:ext uri="{BB962C8B-B14F-4D97-AF65-F5344CB8AC3E}">
        <p14:creationId xmlns:p14="http://schemas.microsoft.com/office/powerpoint/2010/main" val="3305871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Οξεία </a:t>
            </a:r>
            <a:r>
              <a:rPr lang="el-GR" dirty="0" err="1" smtClean="0"/>
              <a:t>επιγλωττίτιδα</a:t>
            </a:r>
            <a:endParaRPr lang="el-GR" dirty="0"/>
          </a:p>
        </p:txBody>
      </p:sp>
      <p:sp>
        <p:nvSpPr>
          <p:cNvPr id="3" name="Θέση περιεχομένου 2"/>
          <p:cNvSpPr>
            <a:spLocks noGrp="1"/>
          </p:cNvSpPr>
          <p:nvPr>
            <p:ph idx="1"/>
          </p:nvPr>
        </p:nvSpPr>
        <p:spPr/>
        <p:txBody>
          <a:bodyPr/>
          <a:lstStyle/>
          <a:p>
            <a:r>
              <a:rPr lang="el-GR" dirty="0" smtClean="0"/>
              <a:t>Είναι </a:t>
            </a:r>
            <a:r>
              <a:rPr lang="el-GR" dirty="0"/>
              <a:t>πολύ σοβαρή </a:t>
            </a:r>
            <a:r>
              <a:rPr lang="el-GR" dirty="0" smtClean="0"/>
              <a:t>πάθηση.</a:t>
            </a:r>
            <a:endParaRPr lang="el-GR" dirty="0"/>
          </a:p>
          <a:p>
            <a:r>
              <a:rPr lang="el-GR" dirty="0" smtClean="0"/>
              <a:t>Μπορεί </a:t>
            </a:r>
            <a:r>
              <a:rPr lang="el-GR" dirty="0"/>
              <a:t>να οδηγήσει σε πλήρη απόφραξη των αεροφόρων </a:t>
            </a:r>
            <a:r>
              <a:rPr lang="el-GR" dirty="0" smtClean="0"/>
              <a:t>οδών.</a:t>
            </a:r>
            <a:endParaRPr lang="el-GR" dirty="0"/>
          </a:p>
          <a:p>
            <a:r>
              <a:rPr lang="el-GR" dirty="0" smtClean="0"/>
              <a:t>Ο </a:t>
            </a:r>
            <a:r>
              <a:rPr lang="el-GR" dirty="0"/>
              <a:t>ασθενής έχει δύσπνοια, </a:t>
            </a:r>
            <a:r>
              <a:rPr lang="el-GR" dirty="0" err="1"/>
              <a:t>δυσκαταποσία</a:t>
            </a:r>
            <a:r>
              <a:rPr lang="el-GR" dirty="0"/>
              <a:t>, συριγμό και άφθονη εκροή </a:t>
            </a:r>
            <a:r>
              <a:rPr lang="el-GR" dirty="0" smtClean="0"/>
              <a:t>σάλιου.</a:t>
            </a:r>
            <a:endParaRPr lang="el-GR" dirty="0"/>
          </a:p>
          <a:p>
            <a:r>
              <a:rPr lang="el-GR" dirty="0" smtClean="0"/>
              <a:t>Υψηλό </a:t>
            </a:r>
            <a:r>
              <a:rPr lang="el-GR" dirty="0"/>
              <a:t>πυρετό με </a:t>
            </a:r>
            <a:r>
              <a:rPr lang="el-GR" dirty="0" smtClean="0"/>
              <a:t>ρίγος.</a:t>
            </a:r>
            <a:endParaRPr lang="el-GR" dirty="0"/>
          </a:p>
          <a:p>
            <a:r>
              <a:rPr lang="el-GR" dirty="0" smtClean="0"/>
              <a:t>Σκύβει προς τα εμπρός.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885556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Υπεζωκότας</a:t>
            </a:r>
            <a:endParaRPr lang="en-US" dirty="0"/>
          </a:p>
        </p:txBody>
      </p:sp>
      <p:sp>
        <p:nvSpPr>
          <p:cNvPr id="3" name="Θέση περιεχομένου 2"/>
          <p:cNvSpPr>
            <a:spLocks noGrp="1"/>
          </p:cNvSpPr>
          <p:nvPr>
            <p:ph idx="1"/>
          </p:nvPr>
        </p:nvSpPr>
        <p:spPr/>
        <p:txBody>
          <a:bodyPr>
            <a:normAutofit/>
          </a:bodyPr>
          <a:lstStyle/>
          <a:p>
            <a:r>
              <a:rPr lang="el-GR" dirty="0">
                <a:ea typeface="Times New Roman"/>
                <a:cs typeface="Tahoma"/>
              </a:rPr>
              <a:t>Μεταξύ του θωρακικού τοιχώματος και πνευμόνων υπάρχει ο υπεζωκότας που αποτελείται από 2 τμήματα (πέταλα)</a:t>
            </a:r>
            <a:endParaRPr lang="en-US" dirty="0">
              <a:ea typeface="Times New Roman"/>
            </a:endParaRPr>
          </a:p>
          <a:p>
            <a:pPr lvl="1"/>
            <a:r>
              <a:rPr lang="el-GR" dirty="0" smtClean="0">
                <a:ea typeface="Times New Roman"/>
                <a:cs typeface="Tahoma"/>
              </a:rPr>
              <a:t>ένα </a:t>
            </a:r>
            <a:r>
              <a:rPr lang="el-GR" dirty="0">
                <a:ea typeface="Times New Roman"/>
                <a:cs typeface="Tahoma"/>
              </a:rPr>
              <a:t>εσωτερικό (σπλαγχνικός υπεζωκότας) το οποίο καλύπτει τους </a:t>
            </a:r>
            <a:r>
              <a:rPr lang="el-GR" dirty="0" smtClean="0">
                <a:ea typeface="Times New Roman"/>
                <a:cs typeface="Tahoma"/>
              </a:rPr>
              <a:t>πνεύμονες,</a:t>
            </a:r>
            <a:endParaRPr lang="el-GR" dirty="0">
              <a:ea typeface="Times New Roman"/>
            </a:endParaRPr>
          </a:p>
          <a:p>
            <a:pPr lvl="1"/>
            <a:r>
              <a:rPr lang="el-GR" dirty="0" smtClean="0">
                <a:ea typeface="Times New Roman"/>
                <a:cs typeface="Tahoma"/>
              </a:rPr>
              <a:t>και </a:t>
            </a:r>
            <a:r>
              <a:rPr lang="el-GR" dirty="0">
                <a:ea typeface="Times New Roman"/>
                <a:cs typeface="Tahoma"/>
              </a:rPr>
              <a:t>ένα εξωτερικό (τοιχωματικός υπεζωκότας) το οποίο καλύπτει το θωρακικό </a:t>
            </a:r>
            <a:r>
              <a:rPr lang="el-GR" dirty="0" smtClean="0">
                <a:ea typeface="Times New Roman"/>
                <a:cs typeface="Tahoma"/>
              </a:rPr>
              <a:t>τοίχωμα.</a:t>
            </a:r>
            <a:endParaRPr lang="en-US" dirty="0">
              <a:ea typeface="Times New Roman"/>
            </a:endParaRPr>
          </a:p>
          <a:p>
            <a:r>
              <a:rPr lang="el-GR" dirty="0">
                <a:ea typeface="Times New Roman"/>
                <a:cs typeface="Tahoma"/>
              </a:rPr>
              <a:t>Τα 2 πέταλα του υπεζωκότα σχηματίζουν μία κοιλότητα μεταξύ τους η οποία περιέχει μία μικρή ποσότητα υγρού (πλευριτικό υγρό) και η οποία σε φυσιολογικές συνθήκες είναι λιγότερη από 1ml. Το υγρό αυτό λειτουργεί για αποφυγή τριβής μεταξύ των πετάλων του υπεζωκότα κατά τις αναπνευστικές κινήσεις</a:t>
            </a:r>
            <a:r>
              <a:rPr lang="el-GR" dirty="0" smtClean="0">
                <a:ea typeface="Times New Roman"/>
                <a:cs typeface="Tahoma"/>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a:p>
        </p:txBody>
      </p:sp>
    </p:spTree>
    <p:extLst>
      <p:ext uri="{BB962C8B-B14F-4D97-AF65-F5344CB8AC3E}">
        <p14:creationId xmlns:p14="http://schemas.microsoft.com/office/powerpoint/2010/main" val="34031420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Πλευρίτιδα</a:t>
            </a:r>
            <a:endParaRPr lang="en-US" dirty="0"/>
          </a:p>
        </p:txBody>
      </p:sp>
      <p:sp>
        <p:nvSpPr>
          <p:cNvPr id="3" name="Θέση περιεχομένου 2"/>
          <p:cNvSpPr>
            <a:spLocks noGrp="1"/>
          </p:cNvSpPr>
          <p:nvPr>
            <p:ph idx="1"/>
          </p:nvPr>
        </p:nvSpPr>
        <p:spPr/>
        <p:txBody>
          <a:bodyPr/>
          <a:lstStyle/>
          <a:p>
            <a:pPr>
              <a:spcBef>
                <a:spcPts val="0"/>
              </a:spcBef>
            </a:pPr>
            <a:r>
              <a:rPr lang="el-GR" sz="2400" dirty="0">
                <a:ea typeface="Times New Roman"/>
                <a:cs typeface="Tahoma"/>
              </a:rPr>
              <a:t>Η αύξηση αυτής της ποσότητας του πλευριτικού υγρού, η οποία συμβαίνει μόνο σε παθολογικές καταστάσεις, ονομάζεται πλευριτική συλλογή ή υγρή πλευρίτιδα, ενώ κάθε φλεγμονή του υπεζωκότα χωρίς αύξηση του υγρού ονομάζεται ξηρά πλευρίτιδα. Το πλευριτικό υγρό μπορεί να αφορά μόνο το ένα </a:t>
            </a:r>
            <a:r>
              <a:rPr lang="el-GR" sz="2400" dirty="0" err="1">
                <a:ea typeface="Times New Roman"/>
                <a:cs typeface="Tahoma"/>
              </a:rPr>
              <a:t>ημιθωράκιο</a:t>
            </a:r>
            <a:r>
              <a:rPr lang="el-GR" sz="2400" dirty="0">
                <a:ea typeface="Times New Roman"/>
                <a:cs typeface="Tahoma"/>
              </a:rPr>
              <a:t> ή και τα δύο (</a:t>
            </a:r>
            <a:r>
              <a:rPr lang="el-GR" sz="2400" dirty="0" err="1">
                <a:ea typeface="Times New Roman"/>
                <a:cs typeface="Tahoma"/>
              </a:rPr>
              <a:t>αμφοτερόπλευρη</a:t>
            </a:r>
            <a:r>
              <a:rPr lang="el-GR" sz="2400" dirty="0">
                <a:ea typeface="Times New Roman"/>
                <a:cs typeface="Tahoma"/>
              </a:rPr>
              <a:t> πλευριτική συλλογή</a:t>
            </a:r>
            <a:r>
              <a:rPr lang="el-GR" sz="2400" dirty="0" smtClean="0">
                <a:ea typeface="Times New Roman"/>
                <a:cs typeface="Tahoma"/>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a:p>
        </p:txBody>
      </p:sp>
    </p:spTree>
    <p:extLst>
      <p:ext uri="{BB962C8B-B14F-4D97-AF65-F5344CB8AC3E}">
        <p14:creationId xmlns:p14="http://schemas.microsoft.com/office/powerpoint/2010/main" val="25020072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Αιτίες πλευρίτιδας </a:t>
            </a:r>
            <a:r>
              <a:rPr lang="el-GR" sz="3000" b="0" dirty="0" smtClean="0"/>
              <a:t>1/2</a:t>
            </a:r>
            <a:endParaRPr lang="en-US" sz="3000" b="0" dirty="0"/>
          </a:p>
        </p:txBody>
      </p:sp>
      <p:sp>
        <p:nvSpPr>
          <p:cNvPr id="3" name="Θέση περιεχομένου 2"/>
          <p:cNvSpPr>
            <a:spLocks noGrp="1"/>
          </p:cNvSpPr>
          <p:nvPr>
            <p:ph idx="1"/>
          </p:nvPr>
        </p:nvSpPr>
        <p:spPr/>
        <p:txBody>
          <a:bodyPr>
            <a:noAutofit/>
          </a:bodyPr>
          <a:lstStyle/>
          <a:p>
            <a:pPr>
              <a:lnSpc>
                <a:spcPct val="110000"/>
              </a:lnSpc>
            </a:pPr>
            <a:r>
              <a:rPr lang="el-GR" dirty="0">
                <a:ea typeface="Times New Roman"/>
                <a:cs typeface="Tahoma"/>
              </a:rPr>
              <a:t>Οι αιτίες αύξησης του πλευριτικού υγρού είναι πολλές. Πολλά νοσήματα των πνευμόνων, της καρδιάς αλλά και άλλων συστημάτων, μπορεί να προκαλέσουν πλευρίτιδα.</a:t>
            </a:r>
            <a:endParaRPr lang="en-US" dirty="0">
              <a:ea typeface="Times New Roman"/>
            </a:endParaRPr>
          </a:p>
          <a:p>
            <a:pPr marL="630238" lvl="1" indent="-355600" defTabSz="719138">
              <a:lnSpc>
                <a:spcPct val="110000"/>
              </a:lnSpc>
            </a:pPr>
            <a:r>
              <a:rPr lang="el-GR" dirty="0" smtClean="0">
                <a:ea typeface="Times New Roman"/>
                <a:cs typeface="Tahoma"/>
              </a:rPr>
              <a:t>Λοιμώξεις </a:t>
            </a:r>
            <a:r>
              <a:rPr lang="el-GR" dirty="0">
                <a:ea typeface="Times New Roman"/>
                <a:cs typeface="Tahoma"/>
              </a:rPr>
              <a:t>(πχ. πνευμονία</a:t>
            </a:r>
            <a:r>
              <a:rPr lang="el-GR" dirty="0" smtClean="0">
                <a:ea typeface="Times New Roman"/>
                <a:cs typeface="Tahoma"/>
              </a:rPr>
              <a:t>).</a:t>
            </a:r>
            <a:endParaRPr lang="en-US" dirty="0">
              <a:ea typeface="Times New Roman"/>
            </a:endParaRPr>
          </a:p>
          <a:p>
            <a:pPr marL="630238" lvl="1" indent="-355600" defTabSz="719138">
              <a:lnSpc>
                <a:spcPct val="110000"/>
              </a:lnSpc>
            </a:pPr>
            <a:r>
              <a:rPr lang="el-GR" dirty="0" smtClean="0">
                <a:ea typeface="Times New Roman"/>
                <a:cs typeface="Tahoma"/>
              </a:rPr>
              <a:t>Ειδικές </a:t>
            </a:r>
            <a:r>
              <a:rPr lang="el-GR" dirty="0">
                <a:ea typeface="Times New Roman"/>
                <a:cs typeface="Tahoma"/>
              </a:rPr>
              <a:t>λοιμώξεις (</a:t>
            </a:r>
            <a:r>
              <a:rPr lang="el-GR" dirty="0" err="1">
                <a:ea typeface="Times New Roman"/>
                <a:cs typeface="Tahoma"/>
              </a:rPr>
              <a:t>πχ.φυματίωση</a:t>
            </a:r>
            <a:r>
              <a:rPr lang="el-GR" dirty="0" smtClean="0">
                <a:ea typeface="Times New Roman"/>
                <a:cs typeface="Tahoma"/>
              </a:rPr>
              <a:t>).</a:t>
            </a:r>
            <a:endParaRPr lang="en-US" dirty="0">
              <a:ea typeface="Times New Roman"/>
            </a:endParaRPr>
          </a:p>
          <a:p>
            <a:pPr marL="630238" lvl="1" indent="-355600" defTabSz="719138">
              <a:lnSpc>
                <a:spcPct val="110000"/>
              </a:lnSpc>
            </a:pPr>
            <a:r>
              <a:rPr lang="el-GR" dirty="0" smtClean="0">
                <a:ea typeface="Times New Roman"/>
                <a:cs typeface="Tahoma"/>
              </a:rPr>
              <a:t>Νεοπλασίες.</a:t>
            </a:r>
            <a:endParaRPr lang="en-US" dirty="0">
              <a:ea typeface="Times New Roman"/>
            </a:endParaRPr>
          </a:p>
          <a:p>
            <a:pPr marL="630238" lvl="1" indent="-355600" defTabSz="719138">
              <a:lnSpc>
                <a:spcPct val="110000"/>
              </a:lnSpc>
            </a:pPr>
            <a:r>
              <a:rPr lang="el-GR" dirty="0" smtClean="0">
                <a:ea typeface="Times New Roman"/>
                <a:cs typeface="Tahoma"/>
              </a:rPr>
              <a:t>Λεμφώματα.</a:t>
            </a:r>
            <a:endParaRPr lang="en-US" dirty="0">
              <a:ea typeface="Times New Roman"/>
            </a:endParaRPr>
          </a:p>
          <a:p>
            <a:pPr marL="630238" lvl="1" indent="-355600" defTabSz="719138">
              <a:lnSpc>
                <a:spcPct val="110000"/>
              </a:lnSpc>
            </a:pPr>
            <a:r>
              <a:rPr lang="el-GR" dirty="0" err="1" smtClean="0">
                <a:ea typeface="Times New Roman"/>
                <a:cs typeface="Tahoma"/>
              </a:rPr>
              <a:t>Μεσοθηλίωμα</a:t>
            </a:r>
            <a:r>
              <a:rPr lang="el-GR" dirty="0" smtClean="0">
                <a:ea typeface="Times New Roman"/>
                <a:cs typeface="Tahoma"/>
              </a:rPr>
              <a:t>.</a:t>
            </a:r>
            <a:endParaRPr lang="en-US" dirty="0">
              <a:ea typeface="Times New Roman"/>
            </a:endParaRPr>
          </a:p>
          <a:p>
            <a:pPr marL="630238" lvl="1" indent="-355600" defTabSz="719138">
              <a:lnSpc>
                <a:spcPct val="110000"/>
              </a:lnSpc>
            </a:pPr>
            <a:r>
              <a:rPr lang="el-GR" dirty="0" smtClean="0">
                <a:ea typeface="Times New Roman"/>
                <a:cs typeface="Tahoma"/>
              </a:rPr>
              <a:t>Πνευμονική εμβολή.</a:t>
            </a:r>
            <a:endParaRPr lang="en-US" dirty="0">
              <a:ea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a:p>
        </p:txBody>
      </p:sp>
    </p:spTree>
    <p:extLst>
      <p:ext uri="{BB962C8B-B14F-4D97-AF65-F5344CB8AC3E}">
        <p14:creationId xmlns:p14="http://schemas.microsoft.com/office/powerpoint/2010/main" val="16453476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Αιτίες πλευρίτιδας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p:txBody>
          <a:bodyPr>
            <a:noAutofit/>
          </a:bodyPr>
          <a:lstStyle/>
          <a:p>
            <a:pPr marL="630238" lvl="1" indent="-355600" defTabSz="719138">
              <a:lnSpc>
                <a:spcPct val="110000"/>
              </a:lnSpc>
            </a:pPr>
            <a:r>
              <a:rPr lang="el-GR" dirty="0" err="1" smtClean="0">
                <a:ea typeface="Times New Roman"/>
                <a:cs typeface="Tahoma"/>
              </a:rPr>
              <a:t>Ρευματοεδής</a:t>
            </a:r>
            <a:r>
              <a:rPr lang="el-GR" dirty="0" smtClean="0">
                <a:ea typeface="Times New Roman"/>
                <a:cs typeface="Tahoma"/>
              </a:rPr>
              <a:t> </a:t>
            </a:r>
            <a:r>
              <a:rPr lang="el-GR" dirty="0">
                <a:ea typeface="Times New Roman"/>
                <a:cs typeface="Tahoma"/>
              </a:rPr>
              <a:t>νόσος &amp; άλλες διάμεσες </a:t>
            </a:r>
            <a:r>
              <a:rPr lang="el-GR" dirty="0" smtClean="0">
                <a:ea typeface="Times New Roman"/>
                <a:cs typeface="Tahoma"/>
              </a:rPr>
              <a:t>πνευμονοπάθειες.</a:t>
            </a:r>
            <a:endParaRPr lang="en-US" dirty="0">
              <a:ea typeface="Times New Roman"/>
            </a:endParaRPr>
          </a:p>
          <a:p>
            <a:pPr marL="630238" lvl="1" indent="-355600" defTabSz="719138">
              <a:lnSpc>
                <a:spcPct val="110000"/>
              </a:lnSpc>
            </a:pPr>
            <a:r>
              <a:rPr lang="el-GR" dirty="0" smtClean="0">
                <a:ea typeface="Times New Roman"/>
                <a:cs typeface="Tahoma"/>
              </a:rPr>
              <a:t>Καρδιακά νοσήματα.</a:t>
            </a:r>
            <a:endParaRPr lang="en-US" dirty="0">
              <a:ea typeface="Times New Roman"/>
            </a:endParaRPr>
          </a:p>
          <a:p>
            <a:pPr marL="630238" lvl="1" indent="-355600" defTabSz="719138">
              <a:lnSpc>
                <a:spcPct val="110000"/>
              </a:lnSpc>
            </a:pPr>
            <a:r>
              <a:rPr lang="el-GR" dirty="0" smtClean="0">
                <a:ea typeface="Times New Roman"/>
                <a:cs typeface="Tahoma"/>
              </a:rPr>
              <a:t>Παθήσεις νεφρών.</a:t>
            </a:r>
            <a:endParaRPr lang="en-US" dirty="0">
              <a:ea typeface="Times New Roman"/>
            </a:endParaRPr>
          </a:p>
          <a:p>
            <a:pPr marL="630238" lvl="1" indent="-355600" defTabSz="719138">
              <a:lnSpc>
                <a:spcPct val="110000"/>
              </a:lnSpc>
            </a:pPr>
            <a:r>
              <a:rPr lang="el-GR" dirty="0" smtClean="0">
                <a:ea typeface="Times New Roman"/>
                <a:cs typeface="Tahoma"/>
              </a:rPr>
              <a:t>Παθήσεις </a:t>
            </a:r>
            <a:r>
              <a:rPr lang="el-GR" dirty="0">
                <a:ea typeface="Times New Roman"/>
                <a:cs typeface="Tahoma"/>
              </a:rPr>
              <a:t>του </a:t>
            </a:r>
            <a:r>
              <a:rPr lang="el-GR" dirty="0" smtClean="0">
                <a:ea typeface="Times New Roman"/>
                <a:cs typeface="Tahoma"/>
              </a:rPr>
              <a:t>εντέρου.</a:t>
            </a:r>
            <a:endParaRPr lang="en-US" dirty="0">
              <a:ea typeface="Times New Roman"/>
            </a:endParaRPr>
          </a:p>
          <a:p>
            <a:pPr marL="630238" lvl="1" indent="-355600" defTabSz="719138">
              <a:lnSpc>
                <a:spcPct val="110000"/>
              </a:lnSpc>
            </a:pPr>
            <a:r>
              <a:rPr lang="el-GR" dirty="0" smtClean="0">
                <a:ea typeface="Times New Roman"/>
                <a:cs typeface="Tahoma"/>
              </a:rPr>
              <a:t>Παγκρεατίτιδα.</a:t>
            </a:r>
            <a:endParaRPr lang="en-US" dirty="0">
              <a:ea typeface="Times New Roman"/>
            </a:endParaRPr>
          </a:p>
          <a:p>
            <a:pPr marL="630238" lvl="1" indent="-355600" defTabSz="719138">
              <a:lnSpc>
                <a:spcPct val="110000"/>
              </a:lnSpc>
            </a:pPr>
            <a:r>
              <a:rPr lang="el-GR" dirty="0" smtClean="0">
                <a:ea typeface="Times New Roman"/>
                <a:cs typeface="Tahoma"/>
              </a:rPr>
              <a:t>Κακή διατροφή.</a:t>
            </a:r>
            <a:endParaRPr lang="en-US" dirty="0">
              <a:ea typeface="Times New Roman"/>
            </a:endParaRPr>
          </a:p>
          <a:p>
            <a:pPr marL="630238" lvl="1" indent="-355600" defTabSz="719138">
              <a:lnSpc>
                <a:spcPct val="110000"/>
              </a:lnSpc>
            </a:pPr>
            <a:r>
              <a:rPr lang="el-GR" dirty="0" smtClean="0">
                <a:ea typeface="Times New Roman"/>
                <a:cs typeface="Tahoma"/>
              </a:rPr>
              <a:t>Μετά </a:t>
            </a:r>
            <a:r>
              <a:rPr lang="el-GR" dirty="0">
                <a:ea typeface="Times New Roman"/>
                <a:cs typeface="Tahoma"/>
              </a:rPr>
              <a:t>από χειρουργικές επεμβάσεις στο θώρακα και την </a:t>
            </a:r>
            <a:r>
              <a:rPr lang="el-GR" dirty="0" smtClean="0">
                <a:ea typeface="Times New Roman"/>
                <a:cs typeface="Tahoma"/>
              </a:rPr>
              <a:t>κοιλία.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a:p>
        </p:txBody>
      </p:sp>
    </p:spTree>
    <p:extLst>
      <p:ext uri="{BB962C8B-B14F-4D97-AF65-F5344CB8AC3E}">
        <p14:creationId xmlns:p14="http://schemas.microsoft.com/office/powerpoint/2010/main" val="2007897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Διαγνωστικοί χειρισμοί-εξετάσεις πλευριτικού υγρού</a:t>
            </a:r>
            <a:endParaRPr lang="en-US" dirty="0"/>
          </a:p>
        </p:txBody>
      </p:sp>
      <p:sp>
        <p:nvSpPr>
          <p:cNvPr id="3" name="Θέση περιεχομένου 2"/>
          <p:cNvSpPr>
            <a:spLocks noGrp="1"/>
          </p:cNvSpPr>
          <p:nvPr>
            <p:ph idx="1"/>
          </p:nvPr>
        </p:nvSpPr>
        <p:spPr>
          <a:xfrm>
            <a:off x="457200" y="1484784"/>
            <a:ext cx="8229600" cy="4752528"/>
          </a:xfrm>
        </p:spPr>
        <p:txBody>
          <a:bodyPr>
            <a:normAutofit lnSpcReduction="10000"/>
          </a:bodyPr>
          <a:lstStyle/>
          <a:p>
            <a:pPr marL="0" marR="0">
              <a:spcAft>
                <a:spcPts val="0"/>
              </a:spcAft>
            </a:pPr>
            <a:r>
              <a:rPr lang="el-GR" sz="2400" b="1" dirty="0">
                <a:ea typeface="Times New Roman"/>
                <a:cs typeface="Tahoma"/>
              </a:rPr>
              <a:t>Διαγνωστικοί χειρισμοί</a:t>
            </a:r>
            <a:endParaRPr lang="en-US" sz="2400" dirty="0">
              <a:latin typeface="Times New Roman"/>
              <a:ea typeface="Times New Roman"/>
            </a:endParaRPr>
          </a:p>
          <a:p>
            <a:pPr marL="719138" lvl="1"/>
            <a:r>
              <a:rPr lang="el-GR" sz="2400" dirty="0" smtClean="0">
                <a:ea typeface="Times New Roman"/>
                <a:cs typeface="Tahoma"/>
              </a:rPr>
              <a:t>Παρακέντηση.</a:t>
            </a:r>
            <a:endParaRPr lang="en-US" sz="2400" dirty="0">
              <a:latin typeface="Times New Roman"/>
              <a:ea typeface="Times New Roman"/>
            </a:endParaRPr>
          </a:p>
          <a:p>
            <a:pPr marL="719138" lvl="1"/>
            <a:r>
              <a:rPr lang="el-GR" sz="2400" dirty="0" smtClean="0">
                <a:ea typeface="Times New Roman"/>
                <a:cs typeface="Tahoma"/>
              </a:rPr>
              <a:t>Βιοψία υπεζωκότα.</a:t>
            </a:r>
            <a:endParaRPr lang="en-US" sz="2400" dirty="0">
              <a:latin typeface="Times New Roman"/>
              <a:ea typeface="Times New Roman"/>
            </a:endParaRPr>
          </a:p>
          <a:p>
            <a:pPr marL="719138" lvl="1"/>
            <a:r>
              <a:rPr lang="el-GR" sz="2400" dirty="0" err="1" smtClean="0">
                <a:ea typeface="Times New Roman"/>
                <a:cs typeface="Tahoma"/>
              </a:rPr>
              <a:t>Θωρακοσκόπηση</a:t>
            </a:r>
            <a:r>
              <a:rPr lang="el-GR" sz="2400" dirty="0" smtClean="0">
                <a:ea typeface="Times New Roman"/>
                <a:cs typeface="Tahoma"/>
              </a:rPr>
              <a:t>.</a:t>
            </a:r>
            <a:endParaRPr lang="en-US" sz="2400" dirty="0">
              <a:latin typeface="Times New Roman"/>
              <a:ea typeface="Times New Roman"/>
            </a:endParaRPr>
          </a:p>
          <a:p>
            <a:pPr marL="0" marR="0">
              <a:spcAft>
                <a:spcPts val="0"/>
              </a:spcAft>
            </a:pPr>
            <a:r>
              <a:rPr lang="el-GR" sz="2400" b="1" dirty="0">
                <a:ea typeface="Times New Roman"/>
                <a:cs typeface="Tahoma"/>
              </a:rPr>
              <a:t>Εργαστηριακές εξετάσεις πλευριτικού υγρού</a:t>
            </a:r>
            <a:endParaRPr lang="en-US" sz="2400" dirty="0">
              <a:latin typeface="Times New Roman"/>
              <a:ea typeface="Times New Roman"/>
            </a:endParaRPr>
          </a:p>
          <a:p>
            <a:pPr marL="719138" lvl="1"/>
            <a:r>
              <a:rPr lang="el-GR" sz="2400" dirty="0" smtClean="0">
                <a:ea typeface="Times New Roman"/>
                <a:cs typeface="Tahoma"/>
              </a:rPr>
              <a:t>Γενική </a:t>
            </a:r>
            <a:r>
              <a:rPr lang="el-GR" sz="2400" dirty="0">
                <a:ea typeface="Times New Roman"/>
                <a:cs typeface="Tahoma"/>
              </a:rPr>
              <a:t>εξέταση πλευριτικού </a:t>
            </a:r>
            <a:r>
              <a:rPr lang="el-GR" sz="2400" dirty="0" smtClean="0">
                <a:ea typeface="Times New Roman"/>
                <a:cs typeface="Tahoma"/>
              </a:rPr>
              <a:t>υγρού.</a:t>
            </a:r>
            <a:endParaRPr lang="en-US" sz="2400" dirty="0">
              <a:latin typeface="Times New Roman"/>
              <a:ea typeface="Times New Roman"/>
            </a:endParaRPr>
          </a:p>
          <a:p>
            <a:pPr marL="719138" lvl="1"/>
            <a:r>
              <a:rPr lang="el-GR" sz="2400" dirty="0" smtClean="0">
                <a:ea typeface="Times New Roman"/>
                <a:cs typeface="Tahoma"/>
              </a:rPr>
              <a:t>Σάκχαρο-LDH.</a:t>
            </a:r>
            <a:endParaRPr lang="en-US" sz="2400" dirty="0">
              <a:latin typeface="Times New Roman"/>
              <a:ea typeface="Times New Roman"/>
            </a:endParaRPr>
          </a:p>
          <a:p>
            <a:pPr marL="719138" lvl="1"/>
            <a:r>
              <a:rPr lang="el-GR" sz="2400" dirty="0" smtClean="0">
                <a:ea typeface="Times New Roman"/>
                <a:cs typeface="Tahoma"/>
              </a:rPr>
              <a:t>Χρώσεις </a:t>
            </a:r>
            <a:r>
              <a:rPr lang="el-GR" sz="2400" dirty="0">
                <a:ea typeface="Times New Roman"/>
                <a:cs typeface="Tahoma"/>
              </a:rPr>
              <a:t>&amp; Καλλιέργειες για </a:t>
            </a:r>
            <a:r>
              <a:rPr lang="el-GR" sz="2400" dirty="0" smtClean="0">
                <a:ea typeface="Times New Roman"/>
                <a:cs typeface="Tahoma"/>
              </a:rPr>
              <a:t>μικρόβια.</a:t>
            </a:r>
            <a:endParaRPr lang="en-US" sz="2400" dirty="0">
              <a:latin typeface="Times New Roman"/>
              <a:ea typeface="Times New Roman"/>
            </a:endParaRPr>
          </a:p>
          <a:p>
            <a:pPr marL="719138" lvl="1"/>
            <a:r>
              <a:rPr lang="el-GR" sz="2400" dirty="0" smtClean="0">
                <a:ea typeface="Times New Roman"/>
                <a:cs typeface="Tahoma"/>
              </a:rPr>
              <a:t>Κυτταρολογική εξέταση.</a:t>
            </a:r>
            <a:endParaRPr lang="en-US" sz="2400" dirty="0">
              <a:effectLst/>
              <a:latin typeface="Times New Roman"/>
              <a:ea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a:p>
        </p:txBody>
      </p:sp>
    </p:spTree>
    <p:extLst>
      <p:ext uri="{BB962C8B-B14F-4D97-AF65-F5344CB8AC3E}">
        <p14:creationId xmlns:p14="http://schemas.microsoft.com/office/powerpoint/2010/main" val="537397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πλευρίτιδας</a:t>
            </a:r>
            <a:endParaRPr lang="en-US" dirty="0"/>
          </a:p>
        </p:txBody>
      </p:sp>
      <p:sp>
        <p:nvSpPr>
          <p:cNvPr id="3" name="Θέση περιεχομένου 2"/>
          <p:cNvSpPr>
            <a:spLocks noGrp="1"/>
          </p:cNvSpPr>
          <p:nvPr>
            <p:ph idx="1"/>
          </p:nvPr>
        </p:nvSpPr>
        <p:spPr>
          <a:xfrm>
            <a:off x="457200" y="1196752"/>
            <a:ext cx="8363272" cy="5256584"/>
          </a:xfrm>
        </p:spPr>
        <p:txBody>
          <a:bodyPr>
            <a:normAutofit/>
          </a:bodyPr>
          <a:lstStyle/>
          <a:p>
            <a:pPr>
              <a:lnSpc>
                <a:spcPct val="110000"/>
              </a:lnSpc>
            </a:pPr>
            <a:r>
              <a:rPr lang="el-GR" dirty="0">
                <a:ea typeface="Times New Roman"/>
                <a:cs typeface="Tahoma"/>
              </a:rPr>
              <a:t>Η θεραπευτική αντιμετώπιση είναι ανάλογη του αιτίου που την έχει προκαλέσει, όπως για παράδειγμα η αντιβίωση σε περίπτωση που οφείλεται σε πνευμονία, η αντιφυματική αγωγή όταν αιτία είναι η φυματίωση ή απλώς διούρηση όταν είναι αποτέλεσμα καρδιακής ανεπάρκειας.</a:t>
            </a:r>
            <a:endParaRPr lang="en-US" dirty="0">
              <a:ea typeface="Times New Roman"/>
            </a:endParaRPr>
          </a:p>
          <a:p>
            <a:pPr>
              <a:lnSpc>
                <a:spcPct val="110000"/>
              </a:lnSpc>
            </a:pPr>
            <a:r>
              <a:rPr lang="el-GR" dirty="0">
                <a:ea typeface="Times New Roman"/>
                <a:cs typeface="Tahoma"/>
              </a:rPr>
              <a:t>Σε περίπτωση μεγάλης πλευριτικής συλλογής η οποία είναι δυνατόν να προκαλέσει δύσπνοια, αφαιρείται με παρακέντηση.</a:t>
            </a:r>
            <a:endParaRPr lang="en-US" dirty="0">
              <a:ea typeface="Times New Roman"/>
            </a:endParaRPr>
          </a:p>
          <a:p>
            <a:pPr>
              <a:lnSpc>
                <a:spcPct val="110000"/>
              </a:lnSpc>
            </a:pPr>
            <a:r>
              <a:rPr lang="el-GR" dirty="0">
                <a:ea typeface="Times New Roman"/>
                <a:cs typeface="Tahoma"/>
              </a:rPr>
              <a:t>Αν η παραγωγή πλευριτικού υγρού είναι ταχεία (πχ. σε κακοήθεις νόσους), τότε μπορεί να τοποθετηθεί ειδικός σωλήνας παροχέτευσης με αναρρόφηση κι εν συνεχεία γίνεται «</a:t>
            </a:r>
            <a:r>
              <a:rPr lang="el-GR" dirty="0" err="1">
                <a:ea typeface="Times New Roman"/>
                <a:cs typeface="Tahoma"/>
              </a:rPr>
              <a:t>πλευροδεσία</a:t>
            </a:r>
            <a:r>
              <a:rPr lang="el-GR" dirty="0">
                <a:ea typeface="Times New Roman"/>
                <a:cs typeface="Tahoma"/>
              </a:rPr>
              <a:t>» (έγχυση ορισμένων ουσιών μέσα στον υπεζωκότα , οι οποίες δημιουργούν συμφύσεις και αποτρέπουν την ανάπτυξη υγρού).</a:t>
            </a:r>
            <a:endParaRPr lang="en-US" dirty="0">
              <a:effectLst/>
              <a:ea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a:p>
        </p:txBody>
      </p:sp>
    </p:spTree>
    <p:extLst>
      <p:ext uri="{BB962C8B-B14F-4D97-AF65-F5344CB8AC3E}">
        <p14:creationId xmlns:p14="http://schemas.microsoft.com/office/powerpoint/2010/main" val="4980844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 και αιτίες πνευμοθώρακα </a:t>
            </a:r>
            <a:r>
              <a:rPr lang="el-GR" sz="3000" b="0" dirty="0" smtClean="0"/>
              <a:t>1/2</a:t>
            </a:r>
            <a:endParaRPr lang="en-US" sz="3000" b="0" dirty="0"/>
          </a:p>
        </p:txBody>
      </p:sp>
      <p:sp>
        <p:nvSpPr>
          <p:cNvPr id="3" name="Θέση περιεχομένου 2"/>
          <p:cNvSpPr>
            <a:spLocks noGrp="1"/>
          </p:cNvSpPr>
          <p:nvPr>
            <p:ph idx="1"/>
          </p:nvPr>
        </p:nvSpPr>
        <p:spPr>
          <a:xfrm>
            <a:off x="457200" y="1196752"/>
            <a:ext cx="8291264" cy="5328592"/>
          </a:xfrm>
        </p:spPr>
        <p:txBody>
          <a:bodyPr>
            <a:normAutofit/>
          </a:bodyPr>
          <a:lstStyle/>
          <a:p>
            <a:pPr>
              <a:spcBef>
                <a:spcPts val="0"/>
              </a:spcBef>
              <a:buFont typeface="Wingdings" panose="05000000000000000000" pitchFamily="2" charset="2"/>
              <a:buChar char="Ø"/>
            </a:pPr>
            <a:r>
              <a:rPr lang="el-GR" sz="2300" dirty="0">
                <a:ea typeface="Times New Roman"/>
                <a:cs typeface="Tahoma"/>
              </a:rPr>
              <a:t>Καλείται η συλλογή αέρα στην </a:t>
            </a:r>
            <a:r>
              <a:rPr lang="el-GR" sz="2300" dirty="0" err="1">
                <a:ea typeface="Times New Roman"/>
                <a:cs typeface="Tahoma"/>
              </a:rPr>
              <a:t>υπεζωκοτική</a:t>
            </a:r>
            <a:r>
              <a:rPr lang="el-GR" sz="2300" dirty="0">
                <a:ea typeface="Times New Roman"/>
                <a:cs typeface="Tahoma"/>
              </a:rPr>
              <a:t> κοιλότητα.</a:t>
            </a:r>
            <a:endParaRPr lang="en-US" sz="2300" dirty="0">
              <a:ea typeface="Times New Roman"/>
            </a:endParaRPr>
          </a:p>
          <a:p>
            <a:pPr marL="0" indent="0">
              <a:spcBef>
                <a:spcPts val="0"/>
              </a:spcBef>
              <a:buNone/>
            </a:pPr>
            <a:r>
              <a:rPr lang="el-GR" sz="2300" b="1" dirty="0">
                <a:ea typeface="Times New Roman"/>
                <a:cs typeface="Tahoma"/>
              </a:rPr>
              <a:t>Αιτίες πνευμοθώρακα</a:t>
            </a:r>
            <a:endParaRPr lang="en-US" sz="2300" dirty="0">
              <a:ea typeface="Times New Roman"/>
            </a:endParaRPr>
          </a:p>
          <a:p>
            <a:pPr marL="0" indent="0">
              <a:spcBef>
                <a:spcPts val="0"/>
              </a:spcBef>
              <a:buNone/>
            </a:pPr>
            <a:r>
              <a:rPr lang="el-GR" sz="2300" dirty="0">
                <a:ea typeface="Times New Roman"/>
                <a:cs typeface="Tahoma"/>
              </a:rPr>
              <a:t>Ανάλογα την αιτία, ο πνευμοθώρακας διακρίνεται σε :</a:t>
            </a:r>
            <a:endParaRPr lang="en-US" sz="2300" dirty="0">
              <a:ea typeface="Times New Roman"/>
            </a:endParaRPr>
          </a:p>
          <a:p>
            <a:pPr marL="514350" indent="-514350">
              <a:spcBef>
                <a:spcPts val="0"/>
              </a:spcBef>
              <a:buFont typeface="+mj-lt"/>
              <a:buAutoNum type="romanUcPeriod"/>
            </a:pPr>
            <a:r>
              <a:rPr lang="el-GR" sz="2300" b="1" dirty="0" smtClean="0">
                <a:ea typeface="Times New Roman"/>
                <a:cs typeface="Tahoma"/>
              </a:rPr>
              <a:t>Αυτόματος</a:t>
            </a:r>
            <a:endParaRPr lang="en-US" sz="2300" b="1" dirty="0">
              <a:ea typeface="Times New Roman"/>
            </a:endParaRPr>
          </a:p>
          <a:p>
            <a:pPr marL="541338" indent="0">
              <a:spcBef>
                <a:spcPts val="0"/>
              </a:spcBef>
              <a:buNone/>
            </a:pPr>
            <a:r>
              <a:rPr lang="el-GR" sz="2300" dirty="0">
                <a:ea typeface="Times New Roman"/>
                <a:cs typeface="Tahoma"/>
              </a:rPr>
              <a:t>Έτσι ονομάζουμε τον πνευμοθώρακα όταν δεν υπάρχει τραύμα του θωρακικού τοιχώματος. Αυτός με τη σειρά του διακρίνεται σε :</a:t>
            </a:r>
            <a:endParaRPr lang="en-US" sz="2300" dirty="0">
              <a:ea typeface="Times New Roman"/>
            </a:endParaRPr>
          </a:p>
          <a:p>
            <a:pPr marL="857250" lvl="1" indent="-457200">
              <a:spcBef>
                <a:spcPts val="0"/>
              </a:spcBef>
              <a:buFont typeface="+mj-lt"/>
              <a:buAutoNum type="arabicPeriod"/>
            </a:pPr>
            <a:r>
              <a:rPr lang="el-GR" sz="2300" b="1" dirty="0" smtClean="0">
                <a:ea typeface="Times New Roman"/>
                <a:cs typeface="Tahoma"/>
              </a:rPr>
              <a:t>Πρωτοπαθή</a:t>
            </a:r>
            <a:r>
              <a:rPr lang="el-GR" sz="2300" dirty="0" smtClean="0">
                <a:ea typeface="Times New Roman"/>
                <a:cs typeface="Tahoma"/>
              </a:rPr>
              <a:t>: </a:t>
            </a:r>
            <a:r>
              <a:rPr lang="el-GR" sz="2300" dirty="0">
                <a:ea typeface="Times New Roman"/>
                <a:cs typeface="Tahoma"/>
              </a:rPr>
              <a:t>ύπαρξη φυσαλίδων με αέρα, κυρίως σε υγιείς νεαρούς ενήλικες</a:t>
            </a:r>
            <a:r>
              <a:rPr lang="el-GR" sz="2300" dirty="0" smtClean="0">
                <a:ea typeface="Times New Roman"/>
                <a:cs typeface="Tahoma"/>
              </a:rPr>
              <a:t>.</a:t>
            </a:r>
            <a:endParaRPr lang="el-GR" sz="2300" dirty="0">
              <a:ea typeface="Times New Roman"/>
            </a:endParaRPr>
          </a:p>
          <a:p>
            <a:pPr marL="857250" lvl="1" indent="-457200">
              <a:spcBef>
                <a:spcPts val="0"/>
              </a:spcBef>
              <a:buFont typeface="+mj-lt"/>
              <a:buAutoNum type="arabicPeriod"/>
            </a:pPr>
            <a:r>
              <a:rPr lang="el-GR" sz="2300" b="1" dirty="0" smtClean="0">
                <a:ea typeface="Times New Roman"/>
                <a:cs typeface="Tahoma"/>
              </a:rPr>
              <a:t>Δευτεροπαθή</a:t>
            </a:r>
            <a:r>
              <a:rPr lang="el-GR" sz="2300" dirty="0" smtClean="0">
                <a:ea typeface="Times New Roman"/>
                <a:cs typeface="Tahoma"/>
              </a:rPr>
              <a:t>: </a:t>
            </a:r>
            <a:r>
              <a:rPr lang="el-GR" sz="2300" dirty="0">
                <a:ea typeface="Times New Roman"/>
                <a:cs typeface="Tahoma"/>
              </a:rPr>
              <a:t>ύπαρξη υποκειμένων νόσων που μπορεί να </a:t>
            </a:r>
            <a:r>
              <a:rPr lang="el-GR" sz="2300" dirty="0" err="1">
                <a:ea typeface="Times New Roman"/>
                <a:cs typeface="Tahoma"/>
              </a:rPr>
              <a:t>επιπλακούν</a:t>
            </a:r>
            <a:r>
              <a:rPr lang="el-GR" sz="2300" dirty="0">
                <a:ea typeface="Times New Roman"/>
                <a:cs typeface="Tahoma"/>
              </a:rPr>
              <a:t> με πνευμοθώρακα (πχ. ΧΑΠ, </a:t>
            </a:r>
            <a:r>
              <a:rPr lang="el-GR" sz="2300" dirty="0" smtClean="0">
                <a:ea typeface="Times New Roman"/>
                <a:cs typeface="Tahoma"/>
              </a:rPr>
              <a:t>βρογχικό άσθμα</a:t>
            </a:r>
            <a:r>
              <a:rPr lang="el-GR" sz="2300" dirty="0">
                <a:ea typeface="Times New Roman"/>
                <a:cs typeface="Tahoma"/>
              </a:rPr>
              <a:t>, φυματίωση, κυστική </a:t>
            </a:r>
            <a:r>
              <a:rPr lang="el-GR" sz="2300" dirty="0" err="1">
                <a:ea typeface="Times New Roman"/>
                <a:cs typeface="Tahoma"/>
              </a:rPr>
              <a:t>ίνωση</a:t>
            </a:r>
            <a:r>
              <a:rPr lang="el-GR" sz="2300" dirty="0">
                <a:ea typeface="Times New Roman"/>
                <a:cs typeface="Tahoma"/>
              </a:rPr>
              <a:t>, κλπ</a:t>
            </a:r>
            <a:r>
              <a:rPr lang="el-GR" sz="2300" dirty="0" smtClean="0">
                <a:ea typeface="Times New Roman"/>
                <a:cs typeface="Tahoma"/>
              </a:rPr>
              <a:t>).</a:t>
            </a:r>
            <a:endParaRPr lang="en-US" sz="2300" dirty="0">
              <a:ea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a:p>
        </p:txBody>
      </p:sp>
    </p:spTree>
    <p:extLst>
      <p:ext uri="{BB962C8B-B14F-4D97-AF65-F5344CB8AC3E}">
        <p14:creationId xmlns:p14="http://schemas.microsoft.com/office/powerpoint/2010/main" val="37364335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 και αιτίες πνευμοθώρακα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p:txBody>
          <a:bodyPr>
            <a:normAutofit/>
          </a:bodyPr>
          <a:lstStyle/>
          <a:p>
            <a:pPr marL="514350" indent="-514350">
              <a:spcBef>
                <a:spcPts val="0"/>
              </a:spcBef>
              <a:buFont typeface="+mj-lt"/>
              <a:buAutoNum type="romanUcPeriod" startAt="2"/>
            </a:pPr>
            <a:r>
              <a:rPr lang="el-GR" sz="2400" b="1" dirty="0" smtClean="0">
                <a:ea typeface="Times New Roman"/>
                <a:cs typeface="Tahoma"/>
              </a:rPr>
              <a:t>Δευτεροπαθής</a:t>
            </a:r>
            <a:endParaRPr lang="en-US" sz="2400" b="1" dirty="0">
              <a:latin typeface="Times New Roman"/>
              <a:ea typeface="Times New Roman"/>
            </a:endParaRPr>
          </a:p>
          <a:p>
            <a:pPr marL="857250" lvl="1" indent="-457200">
              <a:spcBef>
                <a:spcPts val="0"/>
              </a:spcBef>
              <a:buFont typeface="+mj-lt"/>
              <a:buAutoNum type="arabicPeriod"/>
            </a:pPr>
            <a:r>
              <a:rPr lang="el-GR" sz="2400" b="1" dirty="0" smtClean="0">
                <a:ea typeface="Times New Roman"/>
                <a:cs typeface="Tahoma"/>
              </a:rPr>
              <a:t>Τραυματικός</a:t>
            </a:r>
            <a:r>
              <a:rPr lang="el-GR" sz="2400" dirty="0" smtClean="0">
                <a:ea typeface="Times New Roman"/>
                <a:cs typeface="Tahoma"/>
              </a:rPr>
              <a:t>: </a:t>
            </a:r>
            <a:r>
              <a:rPr lang="el-GR" sz="2400" dirty="0">
                <a:ea typeface="Times New Roman"/>
                <a:cs typeface="Tahoma"/>
              </a:rPr>
              <a:t>μετά από </a:t>
            </a:r>
            <a:r>
              <a:rPr lang="el-GR" sz="2400" dirty="0" smtClean="0">
                <a:ea typeface="Times New Roman"/>
                <a:cs typeface="Tahoma"/>
              </a:rPr>
              <a:t>τραύμα.</a:t>
            </a:r>
            <a:endParaRPr lang="en-US" sz="2400" dirty="0">
              <a:latin typeface="Times New Roman"/>
              <a:ea typeface="Times New Roman"/>
            </a:endParaRPr>
          </a:p>
          <a:p>
            <a:pPr marL="857250" lvl="1" indent="-457200">
              <a:spcBef>
                <a:spcPts val="0"/>
              </a:spcBef>
              <a:buFont typeface="+mj-lt"/>
              <a:buAutoNum type="arabicPeriod"/>
            </a:pPr>
            <a:r>
              <a:rPr lang="el-GR" sz="2400" b="1" dirty="0" err="1" smtClean="0">
                <a:ea typeface="Times New Roman"/>
                <a:cs typeface="Tahoma"/>
              </a:rPr>
              <a:t>Ιατρογενής</a:t>
            </a:r>
            <a:r>
              <a:rPr lang="el-GR" sz="2400" dirty="0" smtClean="0">
                <a:ea typeface="Times New Roman"/>
                <a:cs typeface="Tahoma"/>
              </a:rPr>
              <a:t>: </a:t>
            </a:r>
            <a:r>
              <a:rPr lang="el-GR" sz="2400" dirty="0">
                <a:ea typeface="Times New Roman"/>
                <a:cs typeface="Tahoma"/>
              </a:rPr>
              <a:t>μετά από ιατρικό χειρισμό ( βιοψία ή παρακέντηση θώρακα</a:t>
            </a:r>
            <a:r>
              <a:rPr lang="el-GR" sz="2400" dirty="0" smtClean="0">
                <a:ea typeface="Times New Roman"/>
                <a:cs typeface="Tahoma"/>
              </a:rPr>
              <a:t>).</a:t>
            </a:r>
            <a:endParaRPr lang="en-US" sz="2400" dirty="0">
              <a:latin typeface="Times New Roman"/>
              <a:ea typeface="Times New Roman"/>
            </a:endParaRPr>
          </a:p>
          <a:p>
            <a:pPr marL="514350" indent="-514350">
              <a:spcBef>
                <a:spcPts val="0"/>
              </a:spcBef>
              <a:buFont typeface="+mj-lt"/>
              <a:buAutoNum type="romanUcPeriod" startAt="3"/>
            </a:pPr>
            <a:r>
              <a:rPr lang="el-GR" sz="2400" b="1" dirty="0" smtClean="0">
                <a:ea typeface="Times New Roman"/>
                <a:cs typeface="Tahoma"/>
              </a:rPr>
              <a:t>Τεχνητός</a:t>
            </a:r>
          </a:p>
          <a:p>
            <a:pPr marL="541338" indent="0">
              <a:spcBef>
                <a:spcPts val="0"/>
              </a:spcBef>
              <a:buNone/>
            </a:pPr>
            <a:r>
              <a:rPr lang="el-GR" sz="2400" dirty="0" smtClean="0">
                <a:ea typeface="Times New Roman"/>
                <a:cs typeface="Tahoma"/>
              </a:rPr>
              <a:t>Προ ετών προκαλούσαν τεχνητό πνευμοθώρακα για την αντιμετώπιση της φυματίωσης, τεχνική η οποία έχει εγκαταλειφθεί σήμερα.</a:t>
            </a:r>
            <a:endParaRPr lang="en-US" sz="2400" dirty="0" smtClean="0">
              <a:latin typeface="Times New Roman"/>
              <a:ea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a:p>
        </p:txBody>
      </p:sp>
    </p:spTree>
    <p:extLst>
      <p:ext uri="{BB962C8B-B14F-4D97-AF65-F5344CB8AC3E}">
        <p14:creationId xmlns:p14="http://schemas.microsoft.com/office/powerpoint/2010/main" val="31010295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Συμπτωματολογία και διάγνωση πνευμοθώρακα</a:t>
            </a:r>
            <a:endParaRPr lang="en-US" dirty="0"/>
          </a:p>
        </p:txBody>
      </p:sp>
      <p:sp>
        <p:nvSpPr>
          <p:cNvPr id="3" name="Θέση περιεχομένου 2"/>
          <p:cNvSpPr>
            <a:spLocks noGrp="1"/>
          </p:cNvSpPr>
          <p:nvPr>
            <p:ph idx="1"/>
          </p:nvPr>
        </p:nvSpPr>
        <p:spPr>
          <a:xfrm>
            <a:off x="457200" y="1340768"/>
            <a:ext cx="8229600" cy="4896544"/>
          </a:xfrm>
        </p:spPr>
        <p:txBody>
          <a:bodyPr/>
          <a:lstStyle/>
          <a:p>
            <a:pPr marL="0" indent="0">
              <a:buNone/>
            </a:pPr>
            <a:r>
              <a:rPr lang="el-GR" sz="2400" b="1" dirty="0">
                <a:ea typeface="Times New Roman"/>
                <a:cs typeface="Tahoma"/>
              </a:rPr>
              <a:t>Συμπτωματολογία</a:t>
            </a:r>
            <a:endParaRPr lang="en-US" sz="2400" dirty="0">
              <a:latin typeface="Times New Roman"/>
              <a:ea typeface="Times New Roman"/>
            </a:endParaRPr>
          </a:p>
          <a:p>
            <a:r>
              <a:rPr lang="el-GR" sz="2400" dirty="0">
                <a:ea typeface="Times New Roman"/>
                <a:cs typeface="Tahoma"/>
              </a:rPr>
              <a:t>Το κυριότερο σύμπτωμα είναι οξύς διαξιφιστικός πόνος στο θώρακα.</a:t>
            </a:r>
            <a:endParaRPr lang="en-US" sz="2400" dirty="0">
              <a:latin typeface="Times New Roman"/>
              <a:ea typeface="Times New Roman"/>
            </a:endParaRPr>
          </a:p>
          <a:p>
            <a:r>
              <a:rPr lang="el-GR" sz="2400" dirty="0">
                <a:ea typeface="Times New Roman"/>
                <a:cs typeface="Tahoma"/>
              </a:rPr>
              <a:t>Σε περιπτώσεις που ο πνευμοθώρακας είναι μεγάλος ή είναι «υπό τάση» μπορεί να συνοδεύεται από δύσπνοια.</a:t>
            </a:r>
            <a:endParaRPr lang="en-US" sz="2400" dirty="0">
              <a:latin typeface="Times New Roman"/>
              <a:ea typeface="Times New Roman"/>
            </a:endParaRPr>
          </a:p>
          <a:p>
            <a:pPr marL="0" indent="0">
              <a:buNone/>
            </a:pPr>
            <a:r>
              <a:rPr lang="el-GR" sz="2400" b="1" dirty="0">
                <a:ea typeface="Times New Roman"/>
                <a:cs typeface="Tahoma"/>
              </a:rPr>
              <a:t>Διάγνωση </a:t>
            </a:r>
            <a:endParaRPr lang="en-US" sz="2400" dirty="0">
              <a:latin typeface="Times New Roman"/>
              <a:ea typeface="Times New Roman"/>
            </a:endParaRPr>
          </a:p>
          <a:p>
            <a:r>
              <a:rPr lang="el-GR" sz="2400" dirty="0">
                <a:ea typeface="Times New Roman"/>
                <a:cs typeface="Tahoma"/>
              </a:rPr>
              <a:t>Σε περίπτωση που ο πνευμοθώρακας είναι μεγάλος , μπορεί να διαγνωσθεί ακόμη και με την απλή ακρόαση, διαφορετικά μία απλή ακτινογραφία θώρακος είναι αρκετή</a:t>
            </a:r>
            <a:r>
              <a:rPr lang="el-GR" sz="2400" dirty="0" smtClean="0">
                <a:ea typeface="Times New Roman"/>
                <a:cs typeface="Tahoma"/>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a:p>
        </p:txBody>
      </p:sp>
    </p:spTree>
    <p:extLst>
      <p:ext uri="{BB962C8B-B14F-4D97-AF65-F5344CB8AC3E}">
        <p14:creationId xmlns:p14="http://schemas.microsoft.com/office/powerpoint/2010/main" val="32811720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Αντιμετώπιση πνευμοθώρακα </a:t>
            </a:r>
            <a:r>
              <a:rPr lang="el-GR" sz="3000" b="0" dirty="0" smtClean="0"/>
              <a:t>1/2</a:t>
            </a:r>
            <a:endParaRPr lang="en-US" sz="3000" b="0" dirty="0"/>
          </a:p>
        </p:txBody>
      </p:sp>
      <p:sp>
        <p:nvSpPr>
          <p:cNvPr id="3" name="Θέση περιεχομένου 2"/>
          <p:cNvSpPr>
            <a:spLocks noGrp="1"/>
          </p:cNvSpPr>
          <p:nvPr>
            <p:ph idx="1"/>
          </p:nvPr>
        </p:nvSpPr>
        <p:spPr/>
        <p:txBody>
          <a:bodyPr>
            <a:normAutofit/>
          </a:bodyPr>
          <a:lstStyle/>
          <a:p>
            <a:pPr>
              <a:spcBef>
                <a:spcPts val="0"/>
              </a:spcBef>
            </a:pPr>
            <a:r>
              <a:rPr lang="el-GR" sz="2400" dirty="0">
                <a:ea typeface="Times New Roman"/>
                <a:cs typeface="Tahoma"/>
              </a:rPr>
              <a:t>Η αντιμετώπιση εξαρτάται από το μέγεθός του. Ο μικρός πνευμοθώρακας απορροφάται μόνος του και δεν χρειάζεται να γίνει κανένας χειρισμός. Σε αμφιβολία ο ασθενής τίθεται υπό παρακολούθηση για ένα τουλάχιστον 24/ωρο. Η εισπνοή οξυγόνου επιταχύνει την απορρόφηση</a:t>
            </a:r>
            <a:r>
              <a:rPr lang="el-GR" sz="2400" dirty="0" smtClean="0">
                <a:ea typeface="Times New Roman"/>
                <a:cs typeface="Tahoma"/>
              </a:rPr>
              <a:t>.</a:t>
            </a:r>
            <a:endParaRPr lang="en-US" sz="2400" dirty="0">
              <a:latin typeface="Times New Roman"/>
              <a:ea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a:p>
        </p:txBody>
      </p:sp>
    </p:spTree>
    <p:extLst>
      <p:ext uri="{BB962C8B-B14F-4D97-AF65-F5344CB8AC3E}">
        <p14:creationId xmlns:p14="http://schemas.microsoft.com/office/powerpoint/2010/main" val="3868232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smtClean="0"/>
              <a:t>1/10</a:t>
            </a:r>
            <a:endParaRPr lang="el-GR" sz="3000" b="0" dirty="0"/>
          </a:p>
        </p:txBody>
      </p:sp>
      <p:sp>
        <p:nvSpPr>
          <p:cNvPr id="10242" name="Rectangle 3"/>
          <p:cNvSpPr>
            <a:spLocks noGrp="1" noChangeArrowheads="1"/>
          </p:cNvSpPr>
          <p:nvPr>
            <p:ph idx="1"/>
          </p:nvPr>
        </p:nvSpPr>
        <p:spPr>
          <a:xfrm>
            <a:off x="457200" y="1412776"/>
            <a:ext cx="8229600" cy="4824536"/>
          </a:xfrm>
        </p:spPr>
        <p:txBody>
          <a:bodyPr>
            <a:normAutofit/>
          </a:bodyPr>
          <a:lstStyle/>
          <a:p>
            <a:pPr marL="457200" indent="-457200" eaLnBrk="1" hangingPunct="1">
              <a:buFont typeface="+mj-lt"/>
              <a:buAutoNum type="arabicPeriod"/>
            </a:pPr>
            <a:r>
              <a:rPr lang="el-GR" altLang="el-GR" b="1" dirty="0" smtClean="0"/>
              <a:t>Βήχας.</a:t>
            </a:r>
            <a:r>
              <a:rPr lang="el-GR" altLang="el-GR" dirty="0" smtClean="0"/>
              <a:t> Το πιο συνηθισμένο σύμπτωμα, είναι αντανακλαστικό φαινόμενο, και μπορεί να προκύψει όσο σε αμιγή πνευμονικά νοσήματα, όσο και σε παθήσεις του υπεζωκότα (πλευρίτιδες), του </a:t>
            </a:r>
            <a:r>
              <a:rPr lang="el-GR" altLang="el-GR" dirty="0" err="1" smtClean="0"/>
              <a:t>μεσοθωρακίου</a:t>
            </a:r>
            <a:r>
              <a:rPr lang="el-GR" altLang="el-GR" dirty="0" smtClean="0"/>
              <a:t>, του λάρυγγα, αλλά και του έξω </a:t>
            </a:r>
            <a:r>
              <a:rPr lang="el-GR" altLang="el-GR" dirty="0" err="1" smtClean="0"/>
              <a:t>ωτός</a:t>
            </a:r>
            <a:r>
              <a:rPr lang="el-GR" altLang="el-GR" dirty="0" smtClean="0"/>
              <a:t> και των </a:t>
            </a:r>
            <a:r>
              <a:rPr lang="el-GR" altLang="el-GR" dirty="0" err="1" smtClean="0"/>
              <a:t>παραρρινίων</a:t>
            </a:r>
            <a:r>
              <a:rPr lang="el-GR" altLang="el-GR" dirty="0" smtClean="0"/>
              <a:t> κοιλοτήτων.  </a:t>
            </a:r>
          </a:p>
          <a:p>
            <a:pPr marL="444500" indent="0" eaLnBrk="1" hangingPunct="1">
              <a:buNone/>
            </a:pPr>
            <a:r>
              <a:rPr lang="el-GR" altLang="el-GR" dirty="0" smtClean="0"/>
              <a:t>Επίσης τον συναντάμε και σε παθήσεις της περιτοναϊκής κοιλότητας όπως του ήπατος και της χοληδόχου.  Διακρίνεται </a:t>
            </a:r>
            <a:r>
              <a:rPr lang="el-GR" altLang="el-GR" b="1" dirty="0" smtClean="0"/>
              <a:t>σε ξηρό </a:t>
            </a:r>
            <a:r>
              <a:rPr lang="el-GR" altLang="el-GR" dirty="0" smtClean="0"/>
              <a:t>όταν δεν συνοδεύεται από απόχρεμψη (πτύελα) και σε </a:t>
            </a:r>
            <a:r>
              <a:rPr lang="el-GR" altLang="el-GR" b="1" dirty="0" smtClean="0"/>
              <a:t>παραγωγικό </a:t>
            </a:r>
            <a:r>
              <a:rPr lang="el-GR" altLang="el-GR" dirty="0" smtClean="0"/>
              <a:t>όταν δεν συνοδεύεται από απόχρεμψη.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417420080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Αντιμετώπιση πνευμοθώρακα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p:txBody>
          <a:bodyPr>
            <a:normAutofit fontScale="92500"/>
          </a:bodyPr>
          <a:lstStyle/>
          <a:p>
            <a:r>
              <a:rPr lang="el-GR" sz="2400" dirty="0" smtClean="0">
                <a:ea typeface="Times New Roman"/>
                <a:cs typeface="Tahoma"/>
              </a:rPr>
              <a:t>Στις </a:t>
            </a:r>
            <a:r>
              <a:rPr lang="el-GR" sz="2400" dirty="0">
                <a:ea typeface="Times New Roman"/>
                <a:cs typeface="Tahoma"/>
              </a:rPr>
              <a:t>περιπτώσεις που ο πνευμοθώρακας</a:t>
            </a:r>
            <a:endParaRPr lang="en-US" sz="2400" dirty="0">
              <a:latin typeface="Times New Roman"/>
              <a:ea typeface="Times New Roman"/>
            </a:endParaRPr>
          </a:p>
          <a:p>
            <a:pPr lvl="1"/>
            <a:r>
              <a:rPr lang="el-GR" sz="2400" dirty="0" smtClean="0">
                <a:ea typeface="Times New Roman"/>
                <a:cs typeface="Tahoma"/>
              </a:rPr>
              <a:t>είναι μεγάλος,</a:t>
            </a:r>
            <a:endParaRPr lang="en-US" sz="2400" dirty="0">
              <a:latin typeface="Times New Roman"/>
              <a:ea typeface="Times New Roman"/>
            </a:endParaRPr>
          </a:p>
          <a:p>
            <a:pPr lvl="1"/>
            <a:r>
              <a:rPr lang="el-GR" sz="2400" dirty="0" smtClean="0">
                <a:ea typeface="Times New Roman"/>
                <a:cs typeface="Tahoma"/>
              </a:rPr>
              <a:t>είναι </a:t>
            </a:r>
            <a:r>
              <a:rPr lang="el-GR" sz="2400" dirty="0">
                <a:ea typeface="Times New Roman"/>
                <a:cs typeface="Tahoma"/>
              </a:rPr>
              <a:t>«υπό τάση</a:t>
            </a:r>
            <a:r>
              <a:rPr lang="el-GR" sz="2400" dirty="0" smtClean="0">
                <a:ea typeface="Times New Roman"/>
                <a:cs typeface="Tahoma"/>
              </a:rPr>
              <a:t>»,</a:t>
            </a:r>
            <a:endParaRPr lang="en-US" sz="2400" dirty="0">
              <a:latin typeface="Times New Roman"/>
              <a:ea typeface="Times New Roman"/>
            </a:endParaRPr>
          </a:p>
          <a:p>
            <a:pPr lvl="1"/>
            <a:r>
              <a:rPr lang="el-GR" sz="2400" dirty="0" smtClean="0">
                <a:ea typeface="Times New Roman"/>
                <a:cs typeface="Tahoma"/>
              </a:rPr>
              <a:t>συνυπάρχει </a:t>
            </a:r>
            <a:r>
              <a:rPr lang="el-GR" sz="2400" dirty="0">
                <a:ea typeface="Times New Roman"/>
                <a:cs typeface="Tahoma"/>
              </a:rPr>
              <a:t>πλευριτικό </a:t>
            </a:r>
            <a:r>
              <a:rPr lang="el-GR" sz="2400" dirty="0" smtClean="0">
                <a:ea typeface="Times New Roman"/>
                <a:cs typeface="Tahoma"/>
              </a:rPr>
              <a:t>υγρό,</a:t>
            </a:r>
            <a:endParaRPr lang="en-US" sz="2400" dirty="0">
              <a:latin typeface="Times New Roman"/>
              <a:ea typeface="Times New Roman"/>
            </a:endParaRPr>
          </a:p>
          <a:p>
            <a:pPr lvl="1"/>
            <a:r>
              <a:rPr lang="el-GR" sz="2400" dirty="0" smtClean="0">
                <a:ea typeface="Times New Roman"/>
                <a:cs typeface="Tahoma"/>
              </a:rPr>
              <a:t>συνοδεύεται </a:t>
            </a:r>
            <a:r>
              <a:rPr lang="el-GR" sz="2400" dirty="0">
                <a:ea typeface="Times New Roman"/>
                <a:cs typeface="Tahoma"/>
              </a:rPr>
              <a:t>από μεγάλη </a:t>
            </a:r>
            <a:r>
              <a:rPr lang="el-GR" sz="2400" dirty="0" smtClean="0">
                <a:ea typeface="Times New Roman"/>
                <a:cs typeface="Tahoma"/>
              </a:rPr>
              <a:t>δύσπνοια,</a:t>
            </a:r>
            <a:endParaRPr lang="en-US" sz="2400" dirty="0">
              <a:latin typeface="Times New Roman"/>
              <a:ea typeface="Times New Roman"/>
            </a:endParaRPr>
          </a:p>
          <a:p>
            <a:pPr lvl="1"/>
            <a:r>
              <a:rPr lang="el-GR" sz="2400" dirty="0" smtClean="0">
                <a:ea typeface="Times New Roman"/>
                <a:cs typeface="Tahoma"/>
              </a:rPr>
              <a:t>είναι </a:t>
            </a:r>
            <a:r>
              <a:rPr lang="el-GR" sz="2400" dirty="0">
                <a:ea typeface="Times New Roman"/>
                <a:cs typeface="Tahoma"/>
              </a:rPr>
              <a:t>μικρός αλλά </a:t>
            </a:r>
            <a:r>
              <a:rPr lang="el-GR" sz="2400" dirty="0" smtClean="0">
                <a:ea typeface="Times New Roman"/>
                <a:cs typeface="Tahoma"/>
              </a:rPr>
              <a:t>μεγαλώνει,</a:t>
            </a:r>
            <a:endParaRPr lang="en-US" sz="2400" dirty="0">
              <a:latin typeface="Times New Roman"/>
              <a:ea typeface="Times New Roman"/>
            </a:endParaRPr>
          </a:p>
          <a:p>
            <a:pPr lvl="1"/>
            <a:r>
              <a:rPr lang="el-GR" sz="2400" dirty="0" smtClean="0">
                <a:ea typeface="Times New Roman"/>
                <a:cs typeface="Tahoma"/>
              </a:rPr>
              <a:t>αφορά </a:t>
            </a:r>
            <a:r>
              <a:rPr lang="el-GR" sz="2400" dirty="0">
                <a:ea typeface="Times New Roman"/>
                <a:cs typeface="Tahoma"/>
              </a:rPr>
              <a:t>και τα δύο </a:t>
            </a:r>
            <a:r>
              <a:rPr lang="el-GR" sz="2400" dirty="0" err="1">
                <a:ea typeface="Times New Roman"/>
                <a:cs typeface="Tahoma"/>
              </a:rPr>
              <a:t>ημιθωράκια</a:t>
            </a:r>
            <a:r>
              <a:rPr lang="el-GR" sz="2400" dirty="0">
                <a:ea typeface="Times New Roman"/>
                <a:cs typeface="Tahoma"/>
              </a:rPr>
              <a:t> (</a:t>
            </a:r>
            <a:r>
              <a:rPr lang="el-GR" sz="2400" dirty="0" err="1">
                <a:ea typeface="Times New Roman"/>
                <a:cs typeface="Tahoma"/>
              </a:rPr>
              <a:t>αμφοτερόπλευρος</a:t>
            </a:r>
            <a:r>
              <a:rPr lang="el-GR" sz="2400" dirty="0" smtClean="0">
                <a:ea typeface="Times New Roman"/>
                <a:cs typeface="Tahoma"/>
              </a:rPr>
              <a:t>),</a:t>
            </a:r>
            <a:endParaRPr lang="en-US" sz="2400" dirty="0">
              <a:latin typeface="Times New Roman"/>
              <a:ea typeface="Times New Roman"/>
            </a:endParaRPr>
          </a:p>
          <a:p>
            <a:pPr lvl="1"/>
            <a:r>
              <a:rPr lang="el-GR" sz="2400" dirty="0" smtClean="0">
                <a:ea typeface="Times New Roman"/>
                <a:cs typeface="Tahoma"/>
              </a:rPr>
              <a:t>έχει </a:t>
            </a:r>
            <a:r>
              <a:rPr lang="el-GR" sz="2400" dirty="0">
                <a:ea typeface="Times New Roman"/>
                <a:cs typeface="Tahoma"/>
              </a:rPr>
              <a:t>συμβεί παλαιότερα πνευμοθώρακας στο άλλο </a:t>
            </a:r>
            <a:r>
              <a:rPr lang="el-GR" sz="2400" dirty="0" err="1" smtClean="0">
                <a:ea typeface="Times New Roman"/>
                <a:cs typeface="Tahoma"/>
              </a:rPr>
              <a:t>ημιθωράκιο</a:t>
            </a:r>
            <a:r>
              <a:rPr lang="el-GR" sz="2400" dirty="0" smtClean="0">
                <a:ea typeface="Times New Roman"/>
                <a:cs typeface="Tahoma"/>
              </a:rPr>
              <a:t>,</a:t>
            </a:r>
            <a:endParaRPr lang="en-US" sz="2400" dirty="0">
              <a:latin typeface="Times New Roman"/>
              <a:ea typeface="Times New Roman"/>
            </a:endParaRPr>
          </a:p>
          <a:p>
            <a:pPr marL="355600" indent="0">
              <a:buNone/>
            </a:pPr>
            <a:r>
              <a:rPr lang="el-GR" sz="2400" dirty="0">
                <a:ea typeface="Times New Roman"/>
                <a:cs typeface="Tahoma"/>
              </a:rPr>
              <a:t>θα πρέπει να γίνει παροχέτευση με σωλήνα</a:t>
            </a:r>
            <a:r>
              <a:rPr lang="el-GR" sz="2400" dirty="0" smtClean="0">
                <a:ea typeface="Times New Roman"/>
                <a:cs typeface="Tahoma"/>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a:p>
        </p:txBody>
      </p:sp>
    </p:spTree>
    <p:extLst>
      <p:ext uri="{BB962C8B-B14F-4D97-AF65-F5344CB8AC3E}">
        <p14:creationId xmlns:p14="http://schemas.microsoft.com/office/powerpoint/2010/main" val="4779313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Σύνδρομο </a:t>
            </a:r>
            <a:r>
              <a:rPr lang="el-GR" dirty="0" err="1" smtClean="0"/>
              <a:t>υπνικής</a:t>
            </a:r>
            <a:r>
              <a:rPr lang="el-GR" dirty="0" smtClean="0"/>
              <a:t> άπνοιας </a:t>
            </a:r>
            <a:r>
              <a:rPr lang="el-GR" sz="3000" b="0" dirty="0" smtClean="0"/>
              <a:t>1/2</a:t>
            </a:r>
            <a:endParaRPr lang="en-US" sz="3000" b="0" dirty="0"/>
          </a:p>
        </p:txBody>
      </p:sp>
      <p:sp>
        <p:nvSpPr>
          <p:cNvPr id="3" name="Θέση περιεχομένου 2"/>
          <p:cNvSpPr>
            <a:spLocks noGrp="1"/>
          </p:cNvSpPr>
          <p:nvPr>
            <p:ph idx="1"/>
          </p:nvPr>
        </p:nvSpPr>
        <p:spPr/>
        <p:txBody>
          <a:bodyPr>
            <a:normAutofit fontScale="92500" lnSpcReduction="10000"/>
          </a:bodyPr>
          <a:lstStyle/>
          <a:p>
            <a:r>
              <a:rPr lang="el-GR" sz="2400" dirty="0">
                <a:ea typeface="Times New Roman"/>
                <a:cs typeface="Angsana New"/>
              </a:rPr>
              <a:t>Το σύνδρομο της άπνοιας στον ύπνο είναι μία αρκετά σοβαρή και συχνή διαταραχή που αφορά όλες τις ηλικίες και των δύο φύλων Συχνότερα όμως παρουσιάζεται στους άνδρες μετά την ηλικία των 40 ετών. </a:t>
            </a:r>
            <a:endParaRPr lang="el-GR" sz="2400" dirty="0" smtClean="0">
              <a:ea typeface="Times New Roman"/>
              <a:cs typeface="Angsana New"/>
            </a:endParaRPr>
          </a:p>
          <a:p>
            <a:r>
              <a:rPr lang="el-GR" sz="2400" dirty="0" smtClean="0">
                <a:ea typeface="Times New Roman"/>
                <a:cs typeface="Angsana New"/>
              </a:rPr>
              <a:t>Πρόκειται </a:t>
            </a:r>
            <a:r>
              <a:rPr lang="el-GR" sz="2400" dirty="0">
                <a:ea typeface="Times New Roman"/>
                <a:cs typeface="Angsana New"/>
              </a:rPr>
              <a:t>για επαναλαμβανόμενα επεισόδια διακοπής της αναπνοής στη διάρκεια του </a:t>
            </a:r>
            <a:r>
              <a:rPr lang="el-GR" sz="2400" dirty="0" smtClean="0">
                <a:ea typeface="Times New Roman"/>
                <a:cs typeface="Angsana New"/>
              </a:rPr>
              <a:t>ύπνου. </a:t>
            </a:r>
            <a:r>
              <a:rPr lang="el-GR" sz="2400" dirty="0">
                <a:ea typeface="Times New Roman"/>
                <a:cs typeface="Angsana New"/>
              </a:rPr>
              <a:t>Οι πάσχοντες παρουσιάζουν έντονο ροχαλητό το οποίο διακόπτεται από επεισόδια άπνοιας. Αυτό συμβαίνει καθ όλη τη διάρκεια του ύπνου με αποτέλεσμα να προκαλούνται διαταραχές της οξυγόνωσης του αίματος διαταραχές του καρδιακού ρυθμού και </a:t>
            </a:r>
            <a:r>
              <a:rPr lang="el-GR" sz="2400" dirty="0" err="1" smtClean="0">
                <a:ea typeface="Times New Roman"/>
                <a:cs typeface="Angsana New"/>
              </a:rPr>
              <a:t>μικρο</a:t>
            </a:r>
            <a:r>
              <a:rPr lang="el-GR" sz="2400" dirty="0" smtClean="0">
                <a:ea typeface="Times New Roman"/>
                <a:cs typeface="Angsana New"/>
              </a:rPr>
              <a:t>-αφυπνίσεις </a:t>
            </a:r>
            <a:r>
              <a:rPr lang="el-GR" sz="2400" dirty="0">
                <a:ea typeface="Times New Roman"/>
                <a:cs typeface="Angsana New"/>
              </a:rPr>
              <a:t>Έτσι καταστρέφεται η φυσιολογική δομή του </a:t>
            </a:r>
            <a:r>
              <a:rPr lang="el-GR" sz="2400" dirty="0" smtClean="0">
                <a:ea typeface="Times New Roman"/>
                <a:cs typeface="Angsana New"/>
              </a:rPr>
              <a:t>ύπνου. </a:t>
            </a:r>
            <a:r>
              <a:rPr lang="el-GR" sz="2400" dirty="0">
                <a:ea typeface="Times New Roman"/>
                <a:cs typeface="Angsana New"/>
              </a:rPr>
              <a:t>Τα </a:t>
            </a:r>
            <a:r>
              <a:rPr lang="el-GR" sz="2400" dirty="0" err="1">
                <a:ea typeface="Times New Roman"/>
                <a:cs typeface="Angsana New"/>
              </a:rPr>
              <a:t>απνοϊκά</a:t>
            </a:r>
            <a:r>
              <a:rPr lang="el-GR" sz="2400" dirty="0">
                <a:ea typeface="Times New Roman"/>
                <a:cs typeface="Angsana New"/>
              </a:rPr>
              <a:t> επεισόδια γίνονται αντιληπτά από τους οικείους του ασθενούς, συνήθως από το τη σύζυγο</a:t>
            </a:r>
            <a:r>
              <a:rPr lang="el-GR" sz="2400"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a:p>
        </p:txBody>
      </p:sp>
    </p:spTree>
    <p:extLst>
      <p:ext uri="{BB962C8B-B14F-4D97-AF65-F5344CB8AC3E}">
        <p14:creationId xmlns:p14="http://schemas.microsoft.com/office/powerpoint/2010/main" val="26545780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a:t>
            </a:r>
            <a:r>
              <a:rPr lang="el-GR" dirty="0" err="1"/>
              <a:t>υπνικής</a:t>
            </a:r>
            <a:r>
              <a:rPr lang="el-GR" dirty="0"/>
              <a:t> άπνοιας </a:t>
            </a:r>
            <a:r>
              <a:rPr lang="el-GR" sz="3000" b="0" dirty="0" smtClean="0"/>
              <a:t>2/2</a:t>
            </a:r>
            <a:endParaRPr lang="en-US" b="0" dirty="0"/>
          </a:p>
        </p:txBody>
      </p:sp>
      <p:sp>
        <p:nvSpPr>
          <p:cNvPr id="3" name="Θέση περιεχομένου 2"/>
          <p:cNvSpPr>
            <a:spLocks noGrp="1"/>
          </p:cNvSpPr>
          <p:nvPr>
            <p:ph idx="1"/>
          </p:nvPr>
        </p:nvSpPr>
        <p:spPr/>
        <p:txBody>
          <a:bodyPr>
            <a:normAutofit/>
          </a:bodyPr>
          <a:lstStyle/>
          <a:p>
            <a:r>
              <a:rPr lang="el-GR" dirty="0" smtClean="0"/>
              <a:t>Υπάρχουν </a:t>
            </a:r>
            <a:r>
              <a:rPr lang="el-GR" dirty="0"/>
              <a:t>διάφοροι </a:t>
            </a:r>
            <a:r>
              <a:rPr lang="el-GR" dirty="0" err="1"/>
              <a:t>προδιαθεσικοί</a:t>
            </a:r>
            <a:r>
              <a:rPr lang="el-GR" dirty="0"/>
              <a:t> παράγοντες όπως η αύξηση του σωματικού βάρους, </a:t>
            </a:r>
            <a:r>
              <a:rPr lang="el-GR" dirty="0" err="1"/>
              <a:t>οικογενής</a:t>
            </a:r>
            <a:r>
              <a:rPr lang="el-GR" dirty="0"/>
              <a:t> προδιάθεση, το αλκοόλ, η ρινική απόφραξη,  η υπερτροφία αμυγδαλών και αδενοειδών εκβλαστήσεων, διάφορα φάρμακα (ηρεμιστικά) και </a:t>
            </a:r>
            <a:r>
              <a:rPr lang="el-GR" dirty="0" err="1" smtClean="0"/>
              <a:t>κρανιοπροσωπικές</a:t>
            </a:r>
            <a:r>
              <a:rPr lang="el-GR" dirty="0" smtClean="0"/>
              <a:t> </a:t>
            </a:r>
            <a:r>
              <a:rPr lang="el-GR" dirty="0"/>
              <a:t>δυσμορφίες όπως </a:t>
            </a:r>
            <a:r>
              <a:rPr lang="el-GR" dirty="0" err="1"/>
              <a:t>μικρογναθία</a:t>
            </a:r>
            <a:r>
              <a:rPr lang="el-GR" dirty="0"/>
              <a:t> </a:t>
            </a:r>
            <a:r>
              <a:rPr lang="el-GR" dirty="0" err="1"/>
              <a:t>μακρογλωσσία</a:t>
            </a:r>
            <a:r>
              <a:rPr lang="el-GR" dirty="0"/>
              <a:t>. </a:t>
            </a:r>
            <a:endParaRPr lang="el-GR" dirty="0" smtClean="0"/>
          </a:p>
          <a:p>
            <a:r>
              <a:rPr lang="el-GR" dirty="0" smtClean="0"/>
              <a:t>Επίσης </a:t>
            </a:r>
            <a:r>
              <a:rPr lang="el-GR" dirty="0"/>
              <a:t>ενδοκρινικές και μεταβολικές διαταραχές όπως υποθυρεοειδισμός, ακρομεγαλία, σύνδρομο </a:t>
            </a:r>
            <a:r>
              <a:rPr lang="el-GR" dirty="0" err="1"/>
              <a:t>Cushing</a:t>
            </a:r>
            <a:r>
              <a:rPr lang="el-GR" dirty="0"/>
              <a:t> </a:t>
            </a:r>
            <a:r>
              <a:rPr lang="el-GR" dirty="0" smtClean="0"/>
              <a:t>κ.α. </a:t>
            </a:r>
            <a:r>
              <a:rPr lang="el-GR" dirty="0"/>
              <a:t>Προκαλεί δυσκολία στην αφύπνιση, </a:t>
            </a:r>
            <a:r>
              <a:rPr lang="el-GR" dirty="0" smtClean="0"/>
              <a:t>πρωινούς </a:t>
            </a:r>
            <a:r>
              <a:rPr lang="el-GR" dirty="0"/>
              <a:t>πονοκεφάλους, ημερήσια κόπωση και υπνηλία και αποτελεί μία από τις αιτίες του συνδρόμου χρόνιας κόπωσης με διαταραχή της μνήμης και της ικανότητας συγκέντρωσης και της προσοχής μαζί με ευερεθιστότητα.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a:p>
        </p:txBody>
      </p:sp>
    </p:spTree>
    <p:extLst>
      <p:ext uri="{BB962C8B-B14F-4D97-AF65-F5344CB8AC3E}">
        <p14:creationId xmlns:p14="http://schemas.microsoft.com/office/powerpoint/2010/main" val="6368197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Διάμεσες πνευμονοπάθειες </a:t>
            </a:r>
            <a:r>
              <a:rPr lang="el-GR" sz="3000" b="0" dirty="0" smtClean="0"/>
              <a:t>1/2</a:t>
            </a:r>
            <a:endParaRPr lang="en-US" sz="3000" b="0" dirty="0"/>
          </a:p>
        </p:txBody>
      </p:sp>
      <p:sp>
        <p:nvSpPr>
          <p:cNvPr id="3" name="Θέση περιεχομένου 2"/>
          <p:cNvSpPr>
            <a:spLocks noGrp="1"/>
          </p:cNvSpPr>
          <p:nvPr>
            <p:ph idx="1"/>
          </p:nvPr>
        </p:nvSpPr>
        <p:spPr>
          <a:xfrm>
            <a:off x="323528" y="1196752"/>
            <a:ext cx="8686800" cy="5544616"/>
          </a:xfrm>
        </p:spPr>
        <p:txBody>
          <a:bodyPr>
            <a:noAutofit/>
          </a:bodyPr>
          <a:lstStyle/>
          <a:p>
            <a:r>
              <a:rPr lang="el-GR" dirty="0"/>
              <a:t>Κατά καιρούς έχουν προταθεί διάφορες ταξινομήσεις η τελευταία από τις οποίες τα διακρίνει σε 5 </a:t>
            </a:r>
            <a:r>
              <a:rPr lang="el-GR" dirty="0" smtClean="0"/>
              <a:t>κατηγορίες.</a:t>
            </a:r>
            <a:endParaRPr lang="en-US" dirty="0"/>
          </a:p>
          <a:p>
            <a:pPr marL="457200" indent="-457200">
              <a:buFont typeface="+mj-lt"/>
              <a:buAutoNum type="arabicPeriod"/>
            </a:pPr>
            <a:r>
              <a:rPr lang="el-GR" dirty="0" smtClean="0"/>
              <a:t>Νοσήματα </a:t>
            </a:r>
            <a:r>
              <a:rPr lang="el-GR" dirty="0"/>
              <a:t>που σχετίζονται με συστηματικές ασθένειες πχ Ρευματοειδής αρθρίτιδα, συστηματικός </a:t>
            </a:r>
            <a:r>
              <a:rPr lang="el-GR" dirty="0" err="1"/>
              <a:t>ερυθηματώδης</a:t>
            </a:r>
            <a:r>
              <a:rPr lang="el-GR" dirty="0"/>
              <a:t> λύκος, </a:t>
            </a:r>
            <a:r>
              <a:rPr lang="el-GR" dirty="0" err="1"/>
              <a:t>αγκυλοποιητική</a:t>
            </a:r>
            <a:r>
              <a:rPr lang="el-GR" dirty="0"/>
              <a:t> σπονδυλίτιδα </a:t>
            </a:r>
            <a:r>
              <a:rPr lang="el-GR" dirty="0" err="1"/>
              <a:t>πολυμυοσίτιδα</a:t>
            </a:r>
            <a:r>
              <a:rPr lang="el-GR" dirty="0"/>
              <a:t>, </a:t>
            </a:r>
            <a:r>
              <a:rPr lang="el-GR" dirty="0" err="1"/>
              <a:t>δερματομυοσίτιδα</a:t>
            </a:r>
            <a:r>
              <a:rPr lang="el-GR" dirty="0"/>
              <a:t>, κοκκιωμάτωση </a:t>
            </a:r>
            <a:r>
              <a:rPr lang="el-GR" dirty="0" err="1"/>
              <a:t>Wegener</a:t>
            </a:r>
            <a:r>
              <a:rPr lang="el-GR" dirty="0"/>
              <a:t>, κοκκιωμάτωση </a:t>
            </a:r>
            <a:r>
              <a:rPr lang="el-GR" dirty="0" err="1"/>
              <a:t>Churg</a:t>
            </a:r>
            <a:r>
              <a:rPr lang="el-GR" dirty="0"/>
              <a:t> </a:t>
            </a:r>
            <a:r>
              <a:rPr lang="el-GR" dirty="0" err="1"/>
              <a:t>Strauss</a:t>
            </a:r>
            <a:r>
              <a:rPr lang="el-GR" dirty="0"/>
              <a:t>, σύνδρομο </a:t>
            </a:r>
            <a:r>
              <a:rPr lang="el-GR" dirty="0" err="1"/>
              <a:t>Βechet</a:t>
            </a:r>
            <a:r>
              <a:rPr lang="el-GR" dirty="0"/>
              <a:t>, σύνδρομο </a:t>
            </a:r>
            <a:r>
              <a:rPr lang="el-GR" dirty="0" err="1"/>
              <a:t>Goodpasture</a:t>
            </a:r>
            <a:r>
              <a:rPr lang="el-GR" dirty="0"/>
              <a:t>, ιδιοπαθής πνευμονική </a:t>
            </a:r>
            <a:r>
              <a:rPr lang="el-GR" dirty="0" err="1"/>
              <a:t>αιμοσιδήρωση</a:t>
            </a:r>
            <a:r>
              <a:rPr lang="el-GR" dirty="0"/>
              <a:t>, συστηματική σκλήρυνση </a:t>
            </a:r>
            <a:endParaRPr lang="en-US" dirty="0"/>
          </a:p>
          <a:p>
            <a:pPr marL="457200" indent="-457200">
              <a:buFont typeface="+mj-lt"/>
              <a:buAutoNum type="arabicPeriod"/>
            </a:pPr>
            <a:r>
              <a:rPr lang="el-GR" dirty="0" smtClean="0"/>
              <a:t>Νοσήματα </a:t>
            </a:r>
            <a:r>
              <a:rPr lang="el-GR" dirty="0"/>
              <a:t>που προκαλούνται από φάρμακα ή περιβαλλοντικούς παράγοντες όπως η  εξωγενής αλλεργική </a:t>
            </a:r>
            <a:r>
              <a:rPr lang="el-GR" dirty="0" err="1"/>
              <a:t>κυψελιδίτιδα</a:t>
            </a:r>
            <a:r>
              <a:rPr lang="el-GR" dirty="0"/>
              <a:t>, πυριτίαση κ.α. </a:t>
            </a:r>
            <a:endParaRPr lang="en-US" dirty="0"/>
          </a:p>
          <a:p>
            <a:pPr marL="457200" indent="-457200">
              <a:buFont typeface="+mj-lt"/>
              <a:buAutoNum type="arabicPeriod"/>
            </a:pPr>
            <a:r>
              <a:rPr lang="el-GR" dirty="0" err="1" smtClean="0"/>
              <a:t>Κοκκιωματώδη</a:t>
            </a:r>
            <a:r>
              <a:rPr lang="el-GR" dirty="0" smtClean="0"/>
              <a:t> </a:t>
            </a:r>
            <a:r>
              <a:rPr lang="el-GR" dirty="0"/>
              <a:t>νοσήματα, </a:t>
            </a:r>
            <a:r>
              <a:rPr lang="el-GR" dirty="0" err="1"/>
              <a:t>σαρκοείδωση</a:t>
            </a:r>
            <a:r>
              <a:rPr lang="el-GR" dirty="0"/>
              <a:t>, </a:t>
            </a:r>
            <a:r>
              <a:rPr lang="el-GR" dirty="0" err="1"/>
              <a:t>βηρυλλίωση</a:t>
            </a:r>
            <a:r>
              <a:rPr lang="el-GR" dirty="0"/>
              <a:t>, </a:t>
            </a:r>
            <a:r>
              <a:rPr lang="el-GR" dirty="0" err="1"/>
              <a:t>ιστιοκυττάρωση</a:t>
            </a:r>
            <a:r>
              <a:rPr lang="el-GR" dirty="0"/>
              <a:t> κ.α</a:t>
            </a:r>
            <a:r>
              <a:rPr lang="el-GR" dirty="0" smtClean="0"/>
              <a:t>.</a:t>
            </a:r>
            <a:endParaRPr lang="el-GR" dirty="0" smtClean="0">
              <a:ea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a:p>
        </p:txBody>
      </p:sp>
    </p:spTree>
    <p:extLst>
      <p:ext uri="{BB962C8B-B14F-4D97-AF65-F5344CB8AC3E}">
        <p14:creationId xmlns:p14="http://schemas.microsoft.com/office/powerpoint/2010/main" val="266099628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Διάμεσες πνευμονοπάθειες </a:t>
            </a:r>
            <a:r>
              <a:rPr lang="el-GR" sz="3000" b="0" dirty="0" smtClean="0"/>
              <a:t>2/2</a:t>
            </a:r>
            <a:endParaRPr lang="en-US" dirty="0"/>
          </a:p>
        </p:txBody>
      </p:sp>
      <p:sp>
        <p:nvSpPr>
          <p:cNvPr id="3" name="Θέση περιεχομένου 2"/>
          <p:cNvSpPr>
            <a:spLocks noGrp="1"/>
          </p:cNvSpPr>
          <p:nvPr>
            <p:ph idx="1"/>
          </p:nvPr>
        </p:nvSpPr>
        <p:spPr/>
        <p:txBody>
          <a:bodyPr/>
          <a:lstStyle/>
          <a:p>
            <a:pPr marL="457200" indent="-457200">
              <a:buFont typeface="+mj-lt"/>
              <a:buAutoNum type="arabicPeriod" startAt="4"/>
            </a:pPr>
            <a:r>
              <a:rPr lang="el-GR" dirty="0" smtClean="0"/>
              <a:t>Ιδιοπαθείς </a:t>
            </a:r>
            <a:r>
              <a:rPr lang="el-GR" dirty="0"/>
              <a:t>διάμεσες πνευμονίες όπως η ιδιοπαθής πνευμονική </a:t>
            </a:r>
            <a:r>
              <a:rPr lang="el-GR" dirty="0" err="1"/>
              <a:t>ίνωση</a:t>
            </a:r>
            <a:r>
              <a:rPr lang="el-GR" dirty="0"/>
              <a:t>, η οξεία διάμεση πνευμονία, η </a:t>
            </a:r>
            <a:r>
              <a:rPr lang="el-GR" dirty="0" err="1"/>
              <a:t>κρυπτογενής</a:t>
            </a:r>
            <a:r>
              <a:rPr lang="el-GR" dirty="0"/>
              <a:t> </a:t>
            </a:r>
            <a:r>
              <a:rPr lang="el-GR" dirty="0" err="1"/>
              <a:t>οργανούμενη</a:t>
            </a:r>
            <a:r>
              <a:rPr lang="el-GR" dirty="0"/>
              <a:t> πνευμονία κ.α. </a:t>
            </a:r>
            <a:endParaRPr lang="en-US" dirty="0"/>
          </a:p>
          <a:p>
            <a:pPr marL="457200" indent="-457200">
              <a:buFont typeface="+mj-lt"/>
              <a:buAutoNum type="arabicPeriod" startAt="4"/>
            </a:pPr>
            <a:r>
              <a:rPr lang="el-GR" dirty="0" smtClean="0"/>
              <a:t>Άλλες </a:t>
            </a:r>
            <a:r>
              <a:rPr lang="el-GR" dirty="0"/>
              <a:t>διάμεσες πνευμονοπάθειες όπως η </a:t>
            </a:r>
            <a:r>
              <a:rPr lang="el-GR" dirty="0" err="1"/>
              <a:t>αμυλοείδωση</a:t>
            </a:r>
            <a:r>
              <a:rPr lang="el-GR" dirty="0"/>
              <a:t>, η </a:t>
            </a:r>
            <a:r>
              <a:rPr lang="el-GR" dirty="0" err="1"/>
              <a:t>ηωσινοφιλική</a:t>
            </a:r>
            <a:r>
              <a:rPr lang="el-GR" dirty="0"/>
              <a:t> πνευμονία, η λεμφοκυτταρική διάμεση πνευμονία, η οζώδης σκλήρυνση, η  </a:t>
            </a:r>
            <a:r>
              <a:rPr lang="el-GR" dirty="0" err="1" smtClean="0"/>
              <a:t>νευροϊνωμάτωση</a:t>
            </a:r>
            <a:r>
              <a:rPr lang="el-GR" dirty="0"/>
              <a:t> </a:t>
            </a:r>
            <a:r>
              <a:rPr lang="el-GR" dirty="0" smtClean="0"/>
              <a:t>κτλ. </a:t>
            </a:r>
          </a:p>
          <a:p>
            <a:r>
              <a:rPr lang="el-GR" dirty="0" smtClean="0"/>
              <a:t>Η </a:t>
            </a:r>
            <a:r>
              <a:rPr lang="el-GR" dirty="0"/>
              <a:t>συμπτωματολογία και τα εργαστηριακά ευρήματα ποικίλλουν ανάλογα το συγκεκριμένο νόσημα. Παρουσιάζουν όμως ταυτόχρονα και κοινά κλινικά εργαστηριακά χαρακτηριστικά όπως προοδευτική επιδεινούμενη δύσπνοια κόπωσης, ξηρός κυρίως </a:t>
            </a:r>
            <a:r>
              <a:rPr lang="el-GR" dirty="0" err="1"/>
              <a:t>παροξυσμικός</a:t>
            </a:r>
            <a:r>
              <a:rPr lang="el-GR" dirty="0"/>
              <a:t> βήχας, λεπτοί </a:t>
            </a:r>
            <a:r>
              <a:rPr lang="el-GR" dirty="0" err="1"/>
              <a:t>τρίζοντες</a:t>
            </a:r>
            <a:r>
              <a:rPr lang="el-GR" dirty="0"/>
              <a:t> ρόγχοι κατά την ακρόαση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a:p>
        </p:txBody>
      </p:sp>
    </p:spTree>
    <p:extLst>
      <p:ext uri="{BB962C8B-B14F-4D97-AF65-F5344CB8AC3E}">
        <p14:creationId xmlns:p14="http://schemas.microsoft.com/office/powerpoint/2010/main" val="41992187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Αμιάντωση</a:t>
            </a:r>
            <a:r>
              <a:rPr lang="el-GR" dirty="0" smtClean="0"/>
              <a:t> </a:t>
            </a:r>
            <a:r>
              <a:rPr lang="el-GR" sz="3000" b="0" dirty="0" smtClean="0"/>
              <a:t>1/5</a:t>
            </a:r>
            <a:endParaRPr lang="en-US" sz="3000" b="0" dirty="0"/>
          </a:p>
        </p:txBody>
      </p:sp>
      <p:sp>
        <p:nvSpPr>
          <p:cNvPr id="3" name="Θέση περιεχομένου 2"/>
          <p:cNvSpPr>
            <a:spLocks noGrp="1"/>
          </p:cNvSpPr>
          <p:nvPr>
            <p:ph idx="1"/>
          </p:nvPr>
        </p:nvSpPr>
        <p:spPr/>
        <p:txBody>
          <a:bodyPr/>
          <a:lstStyle/>
          <a:p>
            <a:r>
              <a:rPr lang="el-GR" dirty="0"/>
              <a:t>Είναι μια μορφή διάχυτης διάμεσης </a:t>
            </a:r>
            <a:r>
              <a:rPr lang="el-GR" dirty="0" err="1"/>
              <a:t>ίνωσης</a:t>
            </a:r>
            <a:r>
              <a:rPr lang="el-GR" dirty="0"/>
              <a:t> και έχει σχέση με τον βαθμό έκθεσης στον αμίαντο (</a:t>
            </a:r>
            <a:r>
              <a:rPr lang="el-GR" dirty="0" err="1" smtClean="0"/>
              <a:t>dose</a:t>
            </a:r>
            <a:r>
              <a:rPr lang="el-GR" dirty="0" smtClean="0"/>
              <a:t>-</a:t>
            </a:r>
            <a:r>
              <a:rPr lang="el-GR" dirty="0" err="1" smtClean="0"/>
              <a:t>related</a:t>
            </a:r>
            <a:r>
              <a:rPr lang="el-GR" dirty="0" smtClean="0"/>
              <a:t>).</a:t>
            </a:r>
            <a:r>
              <a:rPr lang="el-GR" dirty="0"/>
              <a:t> Παρουσιάζεται σε άτομα, τα οποία έχουν εκτεθεί για αρκετό χρόνο (12-20 χρόνια) στον αμίαντο. Οι καπνιστές έχουν περισσότερες πιθανότητες ν' αναπτύξουν τη νόσο από τους μη καπνιστές. </a:t>
            </a:r>
            <a:br>
              <a:rPr lang="el-GR" dirty="0"/>
            </a:br>
            <a:r>
              <a:rPr lang="el-GR" dirty="0"/>
              <a:t>Διακρίνουμε τρία στάδια της νόσου. </a:t>
            </a:r>
            <a:endParaRPr lang="en-US" dirty="0"/>
          </a:p>
          <a:p>
            <a:r>
              <a:rPr lang="el-GR" dirty="0"/>
              <a:t>Το στάδιο Ι κατά το οποία προσβάλλονται οι κυψελίδες οι οποίες ανοίγουν προς τα </a:t>
            </a:r>
            <a:r>
              <a:rPr lang="el-GR" dirty="0" err="1"/>
              <a:t>βρογχιόλια</a:t>
            </a:r>
            <a:r>
              <a:rPr lang="el-GR" dirty="0"/>
              <a:t> </a:t>
            </a:r>
            <a:r>
              <a:rPr lang="el-GR" dirty="0" err="1"/>
              <a:t>υποϋπεζωκοτικά</a:t>
            </a:r>
            <a:r>
              <a:rPr lang="el-GR" dirty="0"/>
              <a:t> και συσσωρεύουν ίνες. Οι ίνες προσελκύουν τα κυψελιδικά </a:t>
            </a:r>
            <a:r>
              <a:rPr lang="el-GR" dirty="0" err="1"/>
              <a:t>μακροφάγα</a:t>
            </a:r>
            <a:r>
              <a:rPr lang="el-GR" dirty="0"/>
              <a:t> και προκαλούν την ανάπτυξη κυψελιδικών κυττάρων (τύπου ΙΙ). Βαθμιαία αναπτύσσεται ινώδης ιστός.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a:p>
        </p:txBody>
      </p:sp>
    </p:spTree>
    <p:extLst>
      <p:ext uri="{BB962C8B-B14F-4D97-AF65-F5344CB8AC3E}">
        <p14:creationId xmlns:p14="http://schemas.microsoft.com/office/powerpoint/2010/main" val="323884296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Αμιάντωση</a:t>
            </a:r>
            <a:r>
              <a:rPr lang="el-GR" dirty="0"/>
              <a:t> </a:t>
            </a:r>
            <a:r>
              <a:rPr lang="el-GR" sz="3000" b="0" dirty="0" smtClean="0"/>
              <a:t>2/5</a:t>
            </a:r>
            <a:endParaRPr lang="en-US" b="0" dirty="0"/>
          </a:p>
        </p:txBody>
      </p:sp>
      <p:sp>
        <p:nvSpPr>
          <p:cNvPr id="3" name="Θέση περιεχομένου 2"/>
          <p:cNvSpPr>
            <a:spLocks noGrp="1"/>
          </p:cNvSpPr>
          <p:nvPr>
            <p:ph idx="1"/>
          </p:nvPr>
        </p:nvSpPr>
        <p:spPr/>
        <p:txBody>
          <a:bodyPr/>
          <a:lstStyle/>
          <a:p>
            <a:r>
              <a:rPr lang="el-GR" dirty="0"/>
              <a:t>Κατά το στάδιο ΙΙ η </a:t>
            </a:r>
            <a:r>
              <a:rPr lang="el-GR" dirty="0" err="1" smtClean="0"/>
              <a:t>ί</a:t>
            </a:r>
            <a:r>
              <a:rPr lang="el-GR" dirty="0" err="1"/>
              <a:t>ν</a:t>
            </a:r>
            <a:r>
              <a:rPr lang="el-GR" dirty="0" err="1" smtClean="0"/>
              <a:t>ωση</a:t>
            </a:r>
            <a:r>
              <a:rPr lang="el-GR" dirty="0" smtClean="0"/>
              <a:t> </a:t>
            </a:r>
            <a:r>
              <a:rPr lang="el-GR" dirty="0"/>
              <a:t>επεκτείνεται πέραν των κυψελίδων, η κατάσταση όμως ελέγχεται ακόμη από την ύπαρξη μεταξύ των </a:t>
            </a:r>
            <a:r>
              <a:rPr lang="el-GR" dirty="0" err="1"/>
              <a:t>προσβληθεισών</a:t>
            </a:r>
            <a:r>
              <a:rPr lang="el-GR" dirty="0"/>
              <a:t> περιοχών, υγιούς πνευμονικού ιστού.</a:t>
            </a:r>
            <a:endParaRPr lang="en-US" dirty="0"/>
          </a:p>
          <a:p>
            <a:r>
              <a:rPr lang="el-GR" dirty="0"/>
              <a:t>Κατά το στάδιο ΙΙΙ προσβάλλονται τα παρακείμενα </a:t>
            </a:r>
            <a:r>
              <a:rPr lang="el-GR" dirty="0" err="1"/>
              <a:t>βρογχιόλια</a:t>
            </a:r>
            <a:r>
              <a:rPr lang="el-GR" dirty="0"/>
              <a:t>, τα οποία εμφανίζουν εκτεταμένη καταστροφή. Οι μικρές πνευμονικές αρτηρίες στενεύουν ή αποφράσσονται. Ο ινώδης ιστός συσπάται και δημιουργούνται μικρές κυστικές περιοχές διαμέτρου πάνω από 5 mm, μεταξύ των ινών, σχηματίζοντας κατ' αυτόν τον τρόπο τον πνεύμονα «εν </a:t>
            </a:r>
            <a:r>
              <a:rPr lang="el-GR" dirty="0" err="1"/>
              <a:t>είδει</a:t>
            </a:r>
            <a:r>
              <a:rPr lang="el-GR" dirty="0"/>
              <a:t> </a:t>
            </a:r>
            <a:r>
              <a:rPr lang="el-GR" dirty="0" err="1"/>
              <a:t>μελικηρήθρας</a:t>
            </a:r>
            <a:r>
              <a:rPr lang="el-GR" dirty="0"/>
              <a:t>»: η κατάσταση αυτή ταξινομείται στο στάδιο IV.</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a:p>
        </p:txBody>
      </p:sp>
    </p:spTree>
    <p:extLst>
      <p:ext uri="{BB962C8B-B14F-4D97-AF65-F5344CB8AC3E}">
        <p14:creationId xmlns:p14="http://schemas.microsoft.com/office/powerpoint/2010/main" val="26706417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Αμιάντωση</a:t>
            </a:r>
            <a:r>
              <a:rPr lang="el-GR" dirty="0"/>
              <a:t> </a:t>
            </a:r>
            <a:r>
              <a:rPr lang="el-GR" sz="3000" b="0" dirty="0" smtClean="0"/>
              <a:t>3/5</a:t>
            </a:r>
            <a:endParaRPr lang="en-US" b="0" dirty="0"/>
          </a:p>
        </p:txBody>
      </p:sp>
      <p:sp>
        <p:nvSpPr>
          <p:cNvPr id="3" name="Θέση περιεχομένου 2"/>
          <p:cNvSpPr>
            <a:spLocks noGrp="1"/>
          </p:cNvSpPr>
          <p:nvPr>
            <p:ph idx="1"/>
          </p:nvPr>
        </p:nvSpPr>
        <p:spPr/>
        <p:txBody>
          <a:bodyPr>
            <a:normAutofit fontScale="92500" lnSpcReduction="10000"/>
          </a:bodyPr>
          <a:lstStyle/>
          <a:p>
            <a:r>
              <a:rPr lang="el-GR" sz="2400" dirty="0">
                <a:ea typeface="Times New Roman"/>
                <a:cs typeface="Arial"/>
              </a:rPr>
              <a:t>Η διασπορά των ινών αμιάντου και η επακόλουθη </a:t>
            </a:r>
            <a:r>
              <a:rPr lang="el-GR" sz="2400" dirty="0" err="1">
                <a:ea typeface="Times New Roman"/>
                <a:cs typeface="Arial"/>
              </a:rPr>
              <a:t>ίνωση</a:t>
            </a:r>
            <a:r>
              <a:rPr lang="el-GR" sz="2400" dirty="0">
                <a:ea typeface="Times New Roman"/>
                <a:cs typeface="Arial"/>
              </a:rPr>
              <a:t> είναι κυρίως </a:t>
            </a:r>
            <a:r>
              <a:rPr lang="el-GR" sz="2400" dirty="0" err="1">
                <a:ea typeface="Times New Roman"/>
                <a:cs typeface="Arial"/>
              </a:rPr>
              <a:t>υποϋπεζωκοτική</a:t>
            </a:r>
            <a:r>
              <a:rPr lang="el-GR" sz="2400" dirty="0">
                <a:ea typeface="Times New Roman"/>
                <a:cs typeface="Arial"/>
              </a:rPr>
              <a:t> και κατά το μεγαλύτερο ποσοστό στις βάσεις των πνευμόνων. Στην ακτινογραφία διακρίνονται ως μικρές ανώμαλες σκιάσεις. Η μέση πνευμονική ζώνη και ειδικά δεξιά προσβάλλεται σε πρώιμο στάδιο, οι σημειούμενες όμως βλάβες είναι μικρές. </a:t>
            </a:r>
            <a:br>
              <a:rPr lang="el-GR" sz="2400" dirty="0">
                <a:ea typeface="Times New Roman"/>
                <a:cs typeface="Arial"/>
              </a:rPr>
            </a:br>
            <a:r>
              <a:rPr lang="el-GR" sz="2400" dirty="0">
                <a:ea typeface="Times New Roman"/>
                <a:cs typeface="Arial"/>
              </a:rPr>
              <a:t>Τα σωματίδια αμιάντου είναι επιμήκη μεγαλύτερα σε μήκος από 80 mm και αποτελούνται από ίνες αμιάντου </a:t>
            </a:r>
            <a:r>
              <a:rPr lang="el-GR" sz="2400" dirty="0" err="1">
                <a:ea typeface="Times New Roman"/>
                <a:cs typeface="Arial"/>
              </a:rPr>
              <a:t>επενδεδυμένες</a:t>
            </a:r>
            <a:r>
              <a:rPr lang="el-GR" sz="2400" dirty="0">
                <a:ea typeface="Times New Roman"/>
                <a:cs typeface="Arial"/>
              </a:rPr>
              <a:t> με στρώματα </a:t>
            </a:r>
            <a:r>
              <a:rPr lang="el-GR" sz="2400" dirty="0" smtClean="0">
                <a:ea typeface="Times New Roman"/>
                <a:cs typeface="Arial"/>
              </a:rPr>
              <a:t>πρωτεΐνης </a:t>
            </a:r>
            <a:r>
              <a:rPr lang="el-GR" sz="2400" dirty="0">
                <a:ea typeface="Times New Roman"/>
                <a:cs typeface="Arial"/>
              </a:rPr>
              <a:t>που περιέχει σίδηρο και τους προσδίδει ένα χρυσοκίτρινο ή καστανό χρώμα. </a:t>
            </a:r>
            <a:br>
              <a:rPr lang="el-GR" sz="2400" dirty="0">
                <a:ea typeface="Times New Roman"/>
                <a:cs typeface="Arial"/>
              </a:rPr>
            </a:br>
            <a:r>
              <a:rPr lang="el-GR" sz="2400" dirty="0">
                <a:ea typeface="Times New Roman"/>
                <a:cs typeface="Arial"/>
              </a:rPr>
              <a:t>Θα πρέπει να σημειώσουμε ότι ενώ η παρουσία σωματιδίων αμιάντου στα πτύελα είναι ενδεικτική έκθεσης κατά το παρελθόν, τούτο δεν αποτελεί και απόδειξη </a:t>
            </a:r>
            <a:r>
              <a:rPr lang="el-GR" sz="2400" dirty="0" err="1">
                <a:ea typeface="Times New Roman"/>
                <a:cs typeface="Arial"/>
              </a:rPr>
              <a:t>αμιάντωσης</a:t>
            </a:r>
            <a:r>
              <a:rPr lang="el-GR" sz="2400" dirty="0">
                <a:ea typeface="Times New Roman"/>
                <a:cs typeface="Arial"/>
              </a:rPr>
              <a:t>. </a:t>
            </a:r>
            <a:br>
              <a:rPr lang="el-GR" sz="2400" dirty="0">
                <a:ea typeface="Times New Roman"/>
                <a:cs typeface="Arial"/>
              </a:rPr>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96</a:t>
            </a:fld>
            <a:endParaRPr lang="el-GR"/>
          </a:p>
        </p:txBody>
      </p:sp>
    </p:spTree>
    <p:extLst>
      <p:ext uri="{BB962C8B-B14F-4D97-AF65-F5344CB8AC3E}">
        <p14:creationId xmlns:p14="http://schemas.microsoft.com/office/powerpoint/2010/main" val="15512202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Αμιάντωση</a:t>
            </a:r>
            <a:r>
              <a:rPr lang="el-GR" dirty="0"/>
              <a:t> </a:t>
            </a:r>
            <a:r>
              <a:rPr lang="el-GR" sz="3000" b="0" dirty="0"/>
              <a:t>4</a:t>
            </a:r>
            <a:r>
              <a:rPr lang="el-GR" sz="3000" b="0" dirty="0" smtClean="0"/>
              <a:t>/5</a:t>
            </a:r>
            <a:endParaRPr lang="en-US" b="0" dirty="0"/>
          </a:p>
        </p:txBody>
      </p:sp>
      <p:sp>
        <p:nvSpPr>
          <p:cNvPr id="3" name="Θέση περιεχομένου 2"/>
          <p:cNvSpPr>
            <a:spLocks noGrp="1"/>
          </p:cNvSpPr>
          <p:nvPr>
            <p:ph idx="1"/>
          </p:nvPr>
        </p:nvSpPr>
        <p:spPr/>
        <p:txBody>
          <a:bodyPr/>
          <a:lstStyle/>
          <a:p>
            <a:r>
              <a:rPr lang="el-GR" dirty="0"/>
              <a:t>Οι ακτινολογικές διαφοροποιήσεις παρατηρούνται συνηθέστερα στις κατώτερες ζώνες του πνεύμονα. Η ακτινολογική εικόνα της </a:t>
            </a:r>
            <a:r>
              <a:rPr lang="el-GR" dirty="0" err="1"/>
              <a:t>αμιάντωσης</a:t>
            </a:r>
            <a:r>
              <a:rPr lang="el-GR" dirty="0"/>
              <a:t> διαφέρει από εκείνη της πυριτίασης, όπου οι βλάβες εντοπίζονται στις άνω πνευμονικές ζώνες. Οι ακτινολογικές διαφοροποιήσεις είναι ίδιες με εκείνες της διάχυτης διάμεσης </a:t>
            </a:r>
            <a:r>
              <a:rPr lang="el-GR" dirty="0" err="1"/>
              <a:t>ίνωσης</a:t>
            </a:r>
            <a:r>
              <a:rPr lang="el-GR" dirty="0"/>
              <a:t> με λεπτή διάστιξη. Παρουσιάζεται επίσης η εικόνα </a:t>
            </a:r>
            <a:r>
              <a:rPr lang="el-GR" dirty="0" err="1"/>
              <a:t>μελικηρήθρας</a:t>
            </a:r>
            <a:r>
              <a:rPr lang="el-GR" dirty="0"/>
              <a:t> αλλά οι κύστεις παραμένουν μικρές, συνήθως μικρότερες από 5 mm. </a:t>
            </a:r>
            <a:br>
              <a:rPr lang="el-GR" dirty="0"/>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a:p>
        </p:txBody>
      </p:sp>
    </p:spTree>
    <p:extLst>
      <p:ext uri="{BB962C8B-B14F-4D97-AF65-F5344CB8AC3E}">
        <p14:creationId xmlns:p14="http://schemas.microsoft.com/office/powerpoint/2010/main" val="50748494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Αμιάντωση</a:t>
            </a:r>
            <a:r>
              <a:rPr lang="el-GR" dirty="0"/>
              <a:t> </a:t>
            </a:r>
            <a:r>
              <a:rPr lang="el-GR" sz="3000" b="0" dirty="0" smtClean="0"/>
              <a:t>5/5</a:t>
            </a:r>
            <a:endParaRPr lang="en-US" b="0" dirty="0"/>
          </a:p>
        </p:txBody>
      </p:sp>
      <p:sp>
        <p:nvSpPr>
          <p:cNvPr id="3" name="Θέση περιεχομένου 2"/>
          <p:cNvSpPr>
            <a:spLocks noGrp="1"/>
          </p:cNvSpPr>
          <p:nvPr>
            <p:ph idx="1"/>
          </p:nvPr>
        </p:nvSpPr>
        <p:spPr/>
        <p:txBody>
          <a:bodyPr/>
          <a:lstStyle/>
          <a:p>
            <a:r>
              <a:rPr lang="el-GR" dirty="0"/>
              <a:t>Τα άτομα που έχουν προσβληθεί από </a:t>
            </a:r>
            <a:r>
              <a:rPr lang="el-GR" dirty="0" err="1"/>
              <a:t>αμιάντωση</a:t>
            </a:r>
            <a:r>
              <a:rPr lang="el-GR" dirty="0"/>
              <a:t> παρουσιάζουν δύσπνοια, η οποία είναι προοδευτική, δεν ανταποκρίνεται στη χορήγηση βρογχοδιασταλτικών και σε σοβαρές περιπτώσεις συνοδεύεται από </a:t>
            </a:r>
            <a:r>
              <a:rPr lang="el-GR" dirty="0" err="1"/>
              <a:t>υποξαιμία</a:t>
            </a:r>
            <a:r>
              <a:rPr lang="el-GR" dirty="0"/>
              <a:t> και κυάνωση. Αργότερα παρουσιάζεται βήχας, ο οποίος συνήθως είναι ξηρός. </a:t>
            </a:r>
            <a:br>
              <a:rPr lang="el-GR" dirty="0"/>
            </a:br>
            <a:r>
              <a:rPr lang="el-GR" dirty="0"/>
              <a:t>Στην ακρόαση διαπιστώνεται η ύπαρξη λεπτών ρόγχων κατά το τέλος της εισπνοής και δεν καθαρίζουν με τον βήχα. </a:t>
            </a:r>
            <a:r>
              <a:rPr lang="el-GR" dirty="0" err="1"/>
              <a:t>Πληκτροδακτυλία</a:t>
            </a:r>
            <a:r>
              <a:rPr lang="el-GR" dirty="0"/>
              <a:t> παρουσιάζεται σε μικρό ποσοστό περιπτώσεων και σε προχωρημένες καταστάσεις.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98</a:t>
            </a:fld>
            <a:endParaRPr lang="el-GR"/>
          </a:p>
        </p:txBody>
      </p:sp>
    </p:spTree>
    <p:extLst>
      <p:ext uri="{BB962C8B-B14F-4D97-AF65-F5344CB8AC3E}">
        <p14:creationId xmlns:p14="http://schemas.microsoft.com/office/powerpoint/2010/main" val="23449803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54ad9cbdffe5915d742f4dc34f8831dc9e302437"/>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277</TotalTime>
  <Words>7474</Words>
  <Application>Microsoft Office PowerPoint</Application>
  <PresentationFormat>On-screen Show (4:3)</PresentationFormat>
  <Paragraphs>626</Paragraphs>
  <Slides>116</Slides>
  <Notes>8</Notes>
  <HiddenSlides>0</HiddenSlides>
  <MMClips>0</MMClips>
  <ScaleCrop>false</ScaleCrop>
  <HeadingPairs>
    <vt:vector size="4" baseType="variant">
      <vt:variant>
        <vt:lpstr>Theme</vt:lpstr>
      </vt:variant>
      <vt:variant>
        <vt:i4>2</vt:i4>
      </vt:variant>
      <vt:variant>
        <vt:lpstr>Slide Titles</vt:lpstr>
      </vt:variant>
      <vt:variant>
        <vt:i4>116</vt:i4>
      </vt:variant>
    </vt:vector>
  </HeadingPairs>
  <TitlesOfParts>
    <vt:vector size="118" baseType="lpstr">
      <vt:lpstr>OC_template_updated</vt:lpstr>
      <vt:lpstr>1_OC_template_updated</vt:lpstr>
      <vt:lpstr>Παθολογία Ι</vt:lpstr>
      <vt:lpstr>Αναπνευστικό σύστημα</vt:lpstr>
      <vt:lpstr>Προϋποθέσεις για την αναπνοή</vt:lpstr>
      <vt:lpstr>Ρινίτιδες </vt:lpstr>
      <vt:lpstr>Ιγμορίτιδες </vt:lpstr>
      <vt:lpstr>Οξεία λαρυγγίτιδα</vt:lpstr>
      <vt:lpstr>Φαρυγγοαμυγδαλίτιδα </vt:lpstr>
      <vt:lpstr>Οξεία επιγλωττίτιδα</vt:lpstr>
      <vt:lpstr>Συνήθη συμπτώματα αναπνευστικών νοσημάτων 1/10</vt:lpstr>
      <vt:lpstr>Συνήθη συμπτώματα αναπνευστικών νοσημάτων 2/10</vt:lpstr>
      <vt:lpstr>Συνήθη συμπτώματα αναπνευστικών νοσημάτων 3/10</vt:lpstr>
      <vt:lpstr>Συνήθη συμπτώματα αναπνευστικών νοσημάτων 4/10</vt:lpstr>
      <vt:lpstr>Συνήθη συμπτώματα αναπνευστικών νοσημάτων 5/10</vt:lpstr>
      <vt:lpstr>Συνήθη συμπτώματα αναπνευστικών νοσημάτων 6/10</vt:lpstr>
      <vt:lpstr>Συνήθη συμπτώματα αναπνευστικών νοσημάτων 7/10</vt:lpstr>
      <vt:lpstr>Συνήθη συμπτώματα αναπνευστικών νοσημάτων 8/10</vt:lpstr>
      <vt:lpstr>Συνήθη συμπτώματα αναπνευστικών νοσημάτων 9/10</vt:lpstr>
      <vt:lpstr>Συνήθη συμπτώματα αναπνευστικών νοσημάτων 10/10</vt:lpstr>
      <vt:lpstr>Τρόποι διερεύνησης των πνευμονικών νοσημάτων</vt:lpstr>
      <vt:lpstr>Χρονία αναπνευστική πνευμονοπάθεια (ΧΑΠ) (χρόνια βρογχίτιδα - πνευμονικό εμφύσημα)</vt:lpstr>
      <vt:lpstr>ΧΑΠ 1/2</vt:lpstr>
      <vt:lpstr>ΧΑΠ 2/2</vt:lpstr>
      <vt:lpstr>Χρονία βρογχίτιδα 1/3</vt:lpstr>
      <vt:lpstr>Χρονία βρογχίτιδα 2/3</vt:lpstr>
      <vt:lpstr>Χρονία βρογχίτιδα 3/3</vt:lpstr>
      <vt:lpstr>Πνευμονικό εμφύσημα 1/5</vt:lpstr>
      <vt:lpstr>Πνευμονικό εμφύσημα 2/5</vt:lpstr>
      <vt:lpstr>Πνευμονικό εμφύσημα 3/5</vt:lpstr>
      <vt:lpstr>Πνευμονικό εμφύσημα 4/5</vt:lpstr>
      <vt:lpstr>Πνευμονικό εμφύσημα 5/5</vt:lpstr>
      <vt:lpstr>Βρογχικό άσθμα 1/12</vt:lpstr>
      <vt:lpstr>Βρογχικό άσθμα 2/12</vt:lpstr>
      <vt:lpstr>Βρογχικό άσθμα 3/12</vt:lpstr>
      <vt:lpstr>Βρογχικό άσθμα 4/12</vt:lpstr>
      <vt:lpstr>Βρογχικό άσθμα 5/12</vt:lpstr>
      <vt:lpstr>Βρογχικό άσθμα 6/12</vt:lpstr>
      <vt:lpstr>Βρογχικό άσθμα 7/12</vt:lpstr>
      <vt:lpstr>Βρογχικό άσθμα 8/12</vt:lpstr>
      <vt:lpstr>Βρογχικό άσθμα 9/12</vt:lpstr>
      <vt:lpstr>Βρογχικό άσθμα 10/12</vt:lpstr>
      <vt:lpstr>Βρογχικό άσθμα 11/12</vt:lpstr>
      <vt:lpstr>Βρογχικό άσθμα 12/12</vt:lpstr>
      <vt:lpstr>Πνευμονίες 1/5</vt:lpstr>
      <vt:lpstr>Πνευμονίες 2/5</vt:lpstr>
      <vt:lpstr>Πνευμονίες 3/5</vt:lpstr>
      <vt:lpstr>Πνευμονίες 4/5</vt:lpstr>
      <vt:lpstr>Πνευμονίες 5/5</vt:lpstr>
      <vt:lpstr>Πνευμονική εμβολή-αιτιολογία 1/2</vt:lpstr>
      <vt:lpstr>Πνευμονική εμβολή-αιτιολογία 2/2</vt:lpstr>
      <vt:lpstr>Κλινική εικόνα πνευμονικής εμβολής</vt:lpstr>
      <vt:lpstr>Εργαστηριακά ευρήματα πνευμονικής εμβολής 1/3</vt:lpstr>
      <vt:lpstr>Εργαστηριακά ευρήματα πνευμονικής εμβολής 2/3</vt:lpstr>
      <vt:lpstr>Εργαστηριακά ευρήματα πνευμονικής εμβολής 3/3</vt:lpstr>
      <vt:lpstr>Θεραπεία πνευμονικής εμβολής 1/2</vt:lpstr>
      <vt:lpstr>Θεραπεία πνευμονικής εμβολής 2/2</vt:lpstr>
      <vt:lpstr>Φυσιολογικό σπινθηρογράφημα πνευμόνων</vt:lpstr>
      <vt:lpstr>Σπινθηρογράφημα επί πνευμονικής εμβολής</vt:lpstr>
      <vt:lpstr>Καρκίνος του πνεύμονος</vt:lpstr>
      <vt:lpstr>Καρκίνος του πνεύμονος - αιτιολογία</vt:lpstr>
      <vt:lpstr>Ιστολογικοί τύποι καρκίνου του πνεύμονος 1/2</vt:lpstr>
      <vt:lpstr>Ιστολογικοί τύποι καρκίνου του πνεύμονος 2/2</vt:lpstr>
      <vt:lpstr>Κλινική εικόνα του καρκίνου του πνεύμονος 1/3</vt:lpstr>
      <vt:lpstr>Κλινική εικόνα του καρκίνου του πνεύμονος 2/3</vt:lpstr>
      <vt:lpstr>Κλινική εικόνα του καρκίνου του πνεύμονος 3/3</vt:lpstr>
      <vt:lpstr>Διάγνωση του καρκίνου του πνεύμονος</vt:lpstr>
      <vt:lpstr>Θεραπεία του καρκίνου του πνεύμονος 1/2</vt:lpstr>
      <vt:lpstr>Θεραπεία του καρκίνου του πνεύμονος 2/2</vt:lpstr>
      <vt:lpstr>Αναπνευστική ανεπάρκεια</vt:lpstr>
      <vt:lpstr>Χρόνια και οξεία αναπνευστική ανεπάρκεια</vt:lpstr>
      <vt:lpstr>Αίτια αναπνευστικής ανεπάρκειας</vt:lpstr>
      <vt:lpstr>Σύνδρομο Αναπνευστικής Δυσχέρειας</vt:lpstr>
      <vt:lpstr>Αναπνευστική ανεπάρκεια - διαίρεση</vt:lpstr>
      <vt:lpstr>Παθήσεις με υπερκαπνία</vt:lpstr>
      <vt:lpstr>Παθήσεις με υποξαιμία</vt:lpstr>
      <vt:lpstr>Εκδηλώσεις από ΚΝΣ</vt:lpstr>
      <vt:lpstr>Θεραπευτική αντιμετώπιση αναπνευστικής ανεπάρκειας</vt:lpstr>
      <vt:lpstr>Οξεία αναπνευστική ανεπάρκεια</vt:lpstr>
      <vt:lpstr>Χρονία αναπνευστική ανεπάρκεια</vt:lpstr>
      <vt:lpstr>Βρογχιεκτασία</vt:lpstr>
      <vt:lpstr>Υπεζωκότας</vt:lpstr>
      <vt:lpstr>Πλευρίτιδα</vt:lpstr>
      <vt:lpstr>Αιτίες πλευρίτιδας 1/2</vt:lpstr>
      <vt:lpstr>Αιτίες πλευρίτιδας 2/2</vt:lpstr>
      <vt:lpstr>Διαγνωστικοί χειρισμοί-εξετάσεις πλευριτικού υγρού</vt:lpstr>
      <vt:lpstr>Θεραπεία πλευρίτιδας</vt:lpstr>
      <vt:lpstr>Ορισμός και αιτίες πνευμοθώρακα 1/2</vt:lpstr>
      <vt:lpstr>Ορισμός και αιτίες πνευμοθώρακα 2/2</vt:lpstr>
      <vt:lpstr>Συμπτωματολογία και διάγνωση πνευμοθώρακα</vt:lpstr>
      <vt:lpstr>Αντιμετώπιση πνευμοθώρακα 1/2</vt:lpstr>
      <vt:lpstr>Αντιμετώπιση πνευμοθώρακα 2/2</vt:lpstr>
      <vt:lpstr>Σύνδρομο υπνικής άπνοιας 1/2</vt:lpstr>
      <vt:lpstr>Σύνδρομο υπνικής άπνοιας 2/2</vt:lpstr>
      <vt:lpstr>Διάμεσες πνευμονοπάθειες 1/2</vt:lpstr>
      <vt:lpstr>Διάμεσες πνευμονοπάθειες 2/2</vt:lpstr>
      <vt:lpstr>Αμιάντωση 1/5</vt:lpstr>
      <vt:lpstr>Αμιάντωση 2/5</vt:lpstr>
      <vt:lpstr>Αμιάντωση 3/5</vt:lpstr>
      <vt:lpstr>Αμιάντωση 4/5</vt:lpstr>
      <vt:lpstr>Αμιάντωση 5/5</vt:lpstr>
      <vt:lpstr>Διάγνωση αμιάντωσης 1/3</vt:lpstr>
      <vt:lpstr>Διάγνωση αμιάντωσης 2/3</vt:lpstr>
      <vt:lpstr>Διάγνωση αμιάντωσης 3/3</vt:lpstr>
      <vt:lpstr>Παθογένεση αμιάντωσης</vt:lpstr>
      <vt:lpstr>Διαφορική διάγνωση αμιάντωσης 1/2</vt:lpstr>
      <vt:lpstr>Διαφορική διάγνωση αμιάντωσης 2/2</vt:lpstr>
      <vt:lpstr>Βηρυλλίωση 1/2</vt:lpstr>
      <vt:lpstr>Βηρυλλίωση 2/2</vt:lpstr>
      <vt:lpstr>Σιλίκωση 1/2</vt:lpstr>
      <vt:lpstr>Σιλίκωση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alex</cp:lastModifiedBy>
  <cp:revision>39</cp:revision>
  <dcterms:created xsi:type="dcterms:W3CDTF">2014-11-28T13:06:11Z</dcterms:created>
  <dcterms:modified xsi:type="dcterms:W3CDTF">2015-04-15T13:21:38Z</dcterms:modified>
</cp:coreProperties>
</file>