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8"/>
  </p:notesMasterIdLst>
  <p:handoutMasterIdLst>
    <p:handoutMasterId r:id="rId39"/>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57" r:id="rId32"/>
    <p:sldId id="262" r:id="rId33"/>
    <p:sldId id="264" r:id="rId34"/>
    <p:sldId id="265" r:id="rId35"/>
    <p:sldId id="266" r:id="rId36"/>
    <p:sldId id="261"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5" d="100"/>
          <a:sy n="105" d="100"/>
        </p:scale>
        <p:origin x="-1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24/11/2015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24/11/2015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spcBef>
                <a:spcPts val="1200"/>
              </a:spcBef>
              <a:defRPr sz="2400"/>
            </a:lvl1pPr>
            <a:lvl2pPr marL="742950" indent="-285750">
              <a:spcBef>
                <a:spcPts val="600"/>
              </a:spcBef>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Μέθοδοι Διδασκαλίας στη Νοσηλευτική</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3</a:t>
            </a:r>
            <a:r>
              <a:rPr lang="el-GR" sz="2800" dirty="0" smtClean="0"/>
              <a:t>:</a:t>
            </a:r>
            <a:r>
              <a:rPr lang="en-US" sz="2800" dirty="0" smtClean="0"/>
              <a:t> </a:t>
            </a:r>
            <a:r>
              <a:rPr lang="el-GR" sz="2800" dirty="0" smtClean="0"/>
              <a:t>Προετοιμασία για Διδασκαλία και Μάθηση</a:t>
            </a:r>
          </a:p>
          <a:p>
            <a:pPr lvl="0">
              <a:spcBef>
                <a:spcPts val="0"/>
              </a:spcBef>
            </a:pPr>
            <a:r>
              <a:rPr lang="el-GR" sz="2400" dirty="0">
                <a:solidFill>
                  <a:prstClr val="black"/>
                </a:solidFill>
              </a:rPr>
              <a:t>Ελένη Ευαγγέλου</a:t>
            </a:r>
            <a:r>
              <a:rPr lang="en-US" sz="2400" dirty="0">
                <a:solidFill>
                  <a:prstClr val="black"/>
                </a:solidFill>
              </a:rPr>
              <a:t>, </a:t>
            </a:r>
            <a:r>
              <a:rPr lang="el-GR" sz="2400" dirty="0">
                <a:solidFill>
                  <a:prstClr val="black"/>
                </a:solidFill>
              </a:rPr>
              <a:t>Ευγενία </a:t>
            </a:r>
            <a:r>
              <a:rPr lang="el-GR" sz="2400" dirty="0" err="1">
                <a:solidFill>
                  <a:prstClr val="black"/>
                </a:solidFill>
              </a:rPr>
              <a:t>Βλάχου</a:t>
            </a:r>
            <a:endParaRPr lang="el-GR" sz="2400" dirty="0">
              <a:solidFill>
                <a:prstClr val="black"/>
              </a:solidFill>
            </a:endParaRPr>
          </a:p>
          <a:p>
            <a:pPr lvl="0">
              <a:spcBef>
                <a:spcPts val="0"/>
              </a:spcBef>
            </a:pPr>
            <a:r>
              <a:rPr lang="el-GR" sz="2400">
                <a:solidFill>
                  <a:prstClr val="black"/>
                </a:solidFill>
              </a:rPr>
              <a:t>Τμήμα Νοσηλευτικής</a:t>
            </a:r>
            <a:endParaRPr lang="el-GR" sz="2400" dirty="0">
              <a:solidFill>
                <a:prstClr val="black"/>
              </a:solidFill>
            </a:endParaRP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Κριτήρια επιλογής και συνδυασμού μεθόδου &amp; μέσων</a:t>
            </a:r>
          </a:p>
        </p:txBody>
      </p:sp>
      <p:sp>
        <p:nvSpPr>
          <p:cNvPr id="3" name="Θέση περιεχομένου 2"/>
          <p:cNvSpPr>
            <a:spLocks noGrp="1"/>
          </p:cNvSpPr>
          <p:nvPr>
            <p:ph idx="1"/>
          </p:nvPr>
        </p:nvSpPr>
        <p:spPr/>
        <p:txBody>
          <a:bodyPr/>
          <a:lstStyle/>
          <a:p>
            <a:r>
              <a:rPr lang="el-GR" dirty="0"/>
              <a:t>Σκοπός και στόχοι </a:t>
            </a:r>
            <a:r>
              <a:rPr lang="el-GR" dirty="0" smtClean="0"/>
              <a:t>προγράμματος</a:t>
            </a:r>
            <a:r>
              <a:rPr lang="en-US" dirty="0" smtClean="0"/>
              <a:t>,</a:t>
            </a:r>
            <a:r>
              <a:rPr lang="el-GR" dirty="0" smtClean="0"/>
              <a:t> </a:t>
            </a:r>
            <a:endParaRPr lang="el-GR" dirty="0"/>
          </a:p>
          <a:p>
            <a:r>
              <a:rPr lang="el-GR" dirty="0"/>
              <a:t>Διδακτική ενότητα (περιεχόμενο, διάρκεια</a:t>
            </a:r>
            <a:r>
              <a:rPr lang="el-GR" dirty="0" smtClean="0"/>
              <a:t>)</a:t>
            </a:r>
            <a:r>
              <a:rPr lang="en-US" dirty="0" smtClean="0"/>
              <a:t>,</a:t>
            </a:r>
            <a:endParaRPr lang="el-GR" dirty="0"/>
          </a:p>
          <a:p>
            <a:r>
              <a:rPr lang="el-GR" dirty="0"/>
              <a:t>Χαρακτηριστικά της εκπαιδευτικής </a:t>
            </a:r>
            <a:r>
              <a:rPr lang="el-GR" dirty="0" smtClean="0"/>
              <a:t>ομάδας</a:t>
            </a:r>
            <a:r>
              <a:rPr lang="en-US" dirty="0" smtClean="0"/>
              <a:t>,</a:t>
            </a:r>
            <a:endParaRPr lang="el-GR" dirty="0"/>
          </a:p>
          <a:p>
            <a:r>
              <a:rPr lang="el-GR" dirty="0"/>
              <a:t>Διαθέσιμοι πόροι, υλικοτεχνική </a:t>
            </a:r>
            <a:r>
              <a:rPr lang="el-GR" dirty="0" smtClean="0"/>
              <a:t>υποδομή</a:t>
            </a:r>
            <a:r>
              <a:rPr lang="en-US" dirty="0" smtClean="0"/>
              <a:t>,</a:t>
            </a:r>
            <a:r>
              <a:rPr lang="el-GR" dirty="0" smtClean="0"/>
              <a:t> </a:t>
            </a:r>
            <a:endParaRPr lang="el-GR" dirty="0"/>
          </a:p>
          <a:p>
            <a:r>
              <a:rPr lang="el-GR" dirty="0"/>
              <a:t>Συνθήκες της διεργασίας (δυναμική ομάδας, «κλίμα», χρονική στιγμή</a:t>
            </a:r>
            <a:r>
              <a:rPr lang="el-GR" dirty="0" smtClean="0"/>
              <a:t>)</a:t>
            </a:r>
            <a:r>
              <a:rPr lang="en-US" dirty="0" smtClean="0"/>
              <a:t>,</a:t>
            </a:r>
            <a:endParaRPr lang="el-GR" dirty="0"/>
          </a:p>
          <a:p>
            <a:r>
              <a:rPr lang="el-GR" dirty="0"/>
              <a:t>‘Προφίλ’ εκπαιδευτή  (γνώσεις και ικανότητες, «αξιωματική θέση» του για την εκπαιδευτική μεθοδολογία</a:t>
            </a:r>
            <a:r>
              <a:rPr lang="el-GR" dirty="0" smtClean="0"/>
              <a:t>)</a:t>
            </a:r>
            <a:r>
              <a:rPr lang="en-US"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3822697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Σκοποί και μέθοδοι διδασκαλίας</a:t>
            </a:r>
            <a:r>
              <a:rPr lang="en-US" dirty="0" smtClean="0"/>
              <a:t> </a:t>
            </a:r>
            <a:r>
              <a:rPr lang="en-US" sz="3200" b="0" dirty="0" smtClean="0"/>
              <a:t>1/</a:t>
            </a:r>
            <a:r>
              <a:rPr lang="el-GR" sz="3200" b="0" dirty="0" smtClean="0"/>
              <a:t>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2228995907"/>
              </p:ext>
            </p:extLst>
          </p:nvPr>
        </p:nvGraphicFramePr>
        <p:xfrm>
          <a:off x="755576" y="1268760"/>
          <a:ext cx="7704856" cy="4883268"/>
        </p:xfrm>
        <a:graphic>
          <a:graphicData uri="http://schemas.openxmlformats.org/drawingml/2006/table">
            <a:tbl>
              <a:tblPr firstRow="1" bandRow="1">
                <a:tableStyleId>{5940675A-B579-460E-94D1-54222C63F5DA}</a:tableStyleId>
              </a:tblPr>
              <a:tblGrid>
                <a:gridCol w="2448272"/>
                <a:gridCol w="5256584"/>
              </a:tblGrid>
              <a:tr h="678618">
                <a:tc>
                  <a:txBody>
                    <a:bodyPr/>
                    <a:lstStyle/>
                    <a:p>
                      <a:pPr algn="ctr"/>
                      <a:r>
                        <a:rPr lang="el-GR" sz="2000" b="1" dirty="0" smtClean="0"/>
                        <a:t>Γνωστικός τομέας</a:t>
                      </a:r>
                      <a:endParaRPr lang="el-GR" sz="2000" b="1" dirty="0">
                        <a:solidFill>
                          <a:srgbClr val="FF0000"/>
                        </a:solidFill>
                      </a:endParaRPr>
                    </a:p>
                  </a:txBody>
                  <a:tcPr marL="91443" marR="91443" marT="45724" marB="45724"/>
                </a:tc>
                <a:tc>
                  <a:txBody>
                    <a:bodyPr/>
                    <a:lstStyle/>
                    <a:p>
                      <a:pPr algn="ctr"/>
                      <a:r>
                        <a:rPr lang="el-GR" sz="2000" b="1" dirty="0" smtClean="0"/>
                        <a:t>Μέθοδος διδασκαλίας</a:t>
                      </a:r>
                      <a:endParaRPr lang="el-GR" sz="2000" b="1" dirty="0">
                        <a:solidFill>
                          <a:srgbClr val="FF0000"/>
                        </a:solidFill>
                      </a:endParaRPr>
                    </a:p>
                  </a:txBody>
                  <a:tcPr marL="91443" marR="91443" marT="45724" marB="45724"/>
                </a:tc>
              </a:tr>
              <a:tr h="428886">
                <a:tc>
                  <a:txBody>
                    <a:bodyPr/>
                    <a:lstStyle/>
                    <a:p>
                      <a:r>
                        <a:rPr lang="el-GR" sz="2000" dirty="0" smtClean="0"/>
                        <a:t>Γνώση</a:t>
                      </a:r>
                      <a:endParaRPr lang="el-GR" sz="2000" dirty="0"/>
                    </a:p>
                  </a:txBody>
                  <a:tcPr marL="91443" marR="91443" marT="45724" marB="45724"/>
                </a:tc>
                <a:tc>
                  <a:txBody>
                    <a:bodyPr/>
                    <a:lstStyle/>
                    <a:p>
                      <a:r>
                        <a:rPr lang="el-GR" sz="2000" dirty="0" smtClean="0"/>
                        <a:t>Διάλεξη, προσωπική</a:t>
                      </a:r>
                      <a:r>
                        <a:rPr lang="el-GR" sz="2000" baseline="0" dirty="0" smtClean="0"/>
                        <a:t> μελέτη</a:t>
                      </a:r>
                      <a:endParaRPr lang="el-GR" sz="2000" dirty="0"/>
                    </a:p>
                  </a:txBody>
                  <a:tcPr marL="91443" marR="91443" marT="45724" marB="45724"/>
                </a:tc>
              </a:tr>
              <a:tr h="720080">
                <a:tc>
                  <a:txBody>
                    <a:bodyPr/>
                    <a:lstStyle/>
                    <a:p>
                      <a:r>
                        <a:rPr lang="el-GR" sz="2000" dirty="0" smtClean="0"/>
                        <a:t>Κατανόηση</a:t>
                      </a:r>
                      <a:endParaRPr lang="el-GR" sz="2000" dirty="0"/>
                    </a:p>
                  </a:txBody>
                  <a:tcPr marL="91443" marR="91443" marT="45724" marB="45724"/>
                </a:tc>
                <a:tc>
                  <a:txBody>
                    <a:bodyPr/>
                    <a:lstStyle/>
                    <a:p>
                      <a:r>
                        <a:rPr lang="el-GR" sz="2000" dirty="0" smtClean="0"/>
                        <a:t>Διάλεξη, ερωταποκρίσεις, ανακεφαλαίωση,</a:t>
                      </a:r>
                      <a:r>
                        <a:rPr lang="el-GR" sz="2000" baseline="0" dirty="0" smtClean="0"/>
                        <a:t> επίδειξη και άσκηση, συζήτηση σε ομάδες</a:t>
                      </a:r>
                      <a:endParaRPr lang="el-GR" sz="2000" dirty="0"/>
                    </a:p>
                  </a:txBody>
                  <a:tcPr marL="91443" marR="91443" marT="45724" marB="45724"/>
                </a:tc>
              </a:tr>
              <a:tr h="914476">
                <a:tc>
                  <a:txBody>
                    <a:bodyPr/>
                    <a:lstStyle/>
                    <a:p>
                      <a:r>
                        <a:rPr lang="el-GR" sz="2000" dirty="0" smtClean="0"/>
                        <a:t>Εφαρμογή</a:t>
                      </a:r>
                      <a:endParaRPr lang="el-GR" sz="2000" dirty="0"/>
                    </a:p>
                  </a:txBody>
                  <a:tcPr marL="91443" marR="91443" marT="45724" marB="45724"/>
                </a:tc>
                <a:tc>
                  <a:txBody>
                    <a:bodyPr/>
                    <a:lstStyle/>
                    <a:p>
                      <a:r>
                        <a:rPr lang="el-GR" sz="2000" baseline="0" dirty="0" smtClean="0"/>
                        <a:t>Συζήτηση, παιχνίδι ρόλων, μελέτη περιπτώσεων, ατομικές και ομαδικές εργασίες</a:t>
                      </a:r>
                      <a:endParaRPr lang="el-GR" sz="2000" dirty="0"/>
                    </a:p>
                  </a:txBody>
                  <a:tcPr marL="91443" marR="91443" marT="45724" marB="45724"/>
                </a:tc>
              </a:tr>
              <a:tr h="434312">
                <a:tc>
                  <a:txBody>
                    <a:bodyPr/>
                    <a:lstStyle/>
                    <a:p>
                      <a:r>
                        <a:rPr lang="el-GR" sz="2000" dirty="0" smtClean="0"/>
                        <a:t>Ανάλυση</a:t>
                      </a:r>
                      <a:endParaRPr lang="el-GR" sz="2000" dirty="0"/>
                    </a:p>
                  </a:txBody>
                  <a:tcPr marL="91443" marR="91443" marT="45724" marB="45724"/>
                </a:tc>
                <a:tc>
                  <a:txBody>
                    <a:bodyPr/>
                    <a:lstStyle/>
                    <a:p>
                      <a:r>
                        <a:rPr lang="el-GR" sz="2000" dirty="0" smtClean="0"/>
                        <a:t>Ερωτήσεις, </a:t>
                      </a:r>
                      <a:r>
                        <a:rPr lang="el-GR" sz="2000" baseline="0" dirty="0" smtClean="0"/>
                        <a:t>συζήτηση σε ομάδες</a:t>
                      </a:r>
                      <a:endParaRPr lang="el-GR" sz="2000" dirty="0"/>
                    </a:p>
                  </a:txBody>
                  <a:tcPr marL="91443" marR="91443" marT="45724" marB="45724"/>
                </a:tc>
              </a:tr>
              <a:tr h="720080">
                <a:tc>
                  <a:txBody>
                    <a:bodyPr/>
                    <a:lstStyle/>
                    <a:p>
                      <a:r>
                        <a:rPr lang="el-GR" sz="2000" dirty="0" smtClean="0"/>
                        <a:t>Σύνθεση</a:t>
                      </a:r>
                      <a:endParaRPr lang="el-GR" sz="2000" dirty="0"/>
                    </a:p>
                  </a:txBody>
                  <a:tcPr marL="91443" marR="91443"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Ανάθεση εργασιών, παρουσιάσεις, </a:t>
                      </a:r>
                      <a:r>
                        <a:rPr lang="el-GR" sz="2000" baseline="0" dirty="0" smtClean="0"/>
                        <a:t>συζήτηση σε ομάδες</a:t>
                      </a:r>
                      <a:endParaRPr lang="el-GR" sz="2000" dirty="0" smtClean="0"/>
                    </a:p>
                    <a:p>
                      <a:endParaRPr lang="el-GR" sz="2000" dirty="0"/>
                    </a:p>
                  </a:txBody>
                  <a:tcPr marL="91443" marR="91443" marT="45724" marB="45724"/>
                </a:tc>
              </a:tr>
              <a:tr h="678618">
                <a:tc>
                  <a:txBody>
                    <a:bodyPr/>
                    <a:lstStyle/>
                    <a:p>
                      <a:r>
                        <a:rPr lang="el-GR" sz="2000" dirty="0" smtClean="0"/>
                        <a:t>Αξιολόγηση</a:t>
                      </a:r>
                      <a:endParaRPr lang="el-GR" sz="2000" dirty="0"/>
                    </a:p>
                  </a:txBody>
                  <a:tcPr marL="91443" marR="91443" marT="45724" marB="45724"/>
                </a:tc>
                <a:tc>
                  <a:txBody>
                    <a:bodyPr/>
                    <a:lstStyle/>
                    <a:p>
                      <a:r>
                        <a:rPr lang="el-GR" sz="2000" dirty="0" smtClean="0"/>
                        <a:t>Γραπτή ή προφορική κριτική ανάλυση, εργασίες  με παρουσίαση, αξιολόγηση</a:t>
                      </a:r>
                      <a:r>
                        <a:rPr lang="el-GR" sz="2000" baseline="0" dirty="0" smtClean="0"/>
                        <a:t> </a:t>
                      </a:r>
                      <a:endParaRPr lang="el-GR" sz="2000" dirty="0"/>
                    </a:p>
                  </a:txBody>
                  <a:tcPr marL="91443" marR="91443" marT="45724" marB="45724"/>
                </a:tc>
              </a:tr>
            </a:tbl>
          </a:graphicData>
        </a:graphic>
      </p:graphicFrame>
    </p:spTree>
    <p:extLst>
      <p:ext uri="{BB962C8B-B14F-4D97-AF65-F5344CB8AC3E}">
        <p14:creationId xmlns:p14="http://schemas.microsoft.com/office/powerpoint/2010/main" val="12620453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Γνώση</a:t>
            </a:r>
          </a:p>
        </p:txBody>
      </p:sp>
      <p:sp>
        <p:nvSpPr>
          <p:cNvPr id="3" name="Θέση περιεχομένου 2"/>
          <p:cNvSpPr>
            <a:spLocks noGrp="1"/>
          </p:cNvSpPr>
          <p:nvPr>
            <p:ph idx="1"/>
          </p:nvPr>
        </p:nvSpPr>
        <p:spPr/>
        <p:txBody>
          <a:bodyPr>
            <a:normAutofit fontScale="92500" lnSpcReduction="10000"/>
          </a:bodyPr>
          <a:lstStyle/>
          <a:p>
            <a:pPr marL="0" indent="0">
              <a:buNone/>
            </a:pPr>
            <a:r>
              <a:rPr lang="en-US" dirty="0" smtClean="0"/>
              <a:t>H</a:t>
            </a:r>
            <a:r>
              <a:rPr lang="el-GR" dirty="0" smtClean="0"/>
              <a:t> </a:t>
            </a:r>
            <a:r>
              <a:rPr lang="el-GR" dirty="0"/>
              <a:t>απομνημόνευση και ανάκληση πληροφοριών, γεγονότων, διαδικασιών, θεωριών κ.ά. Λειτουργίες απαραίτητες για απόκτηση και αξιοποίηση γνώσης: κατανόηση, ανάλυση, σύνθεση, αξιολόγηση</a:t>
            </a:r>
            <a:r>
              <a:rPr lang="el-GR" dirty="0" smtClean="0"/>
              <a:t>.</a:t>
            </a:r>
            <a:endParaRPr lang="en-US" dirty="0" smtClean="0"/>
          </a:p>
          <a:p>
            <a:pPr marL="0" indent="0">
              <a:buNone/>
            </a:pPr>
            <a:r>
              <a:rPr lang="el-GR" b="1" dirty="0">
                <a:solidFill>
                  <a:srgbClr val="820000"/>
                </a:solidFill>
              </a:rPr>
              <a:t>Παράδειγμα</a:t>
            </a:r>
            <a:r>
              <a:rPr lang="el-GR" b="1" dirty="0" smtClean="0">
                <a:solidFill>
                  <a:srgbClr val="820000"/>
                </a:solidFill>
              </a:rPr>
              <a:t>:</a:t>
            </a:r>
            <a:endParaRPr lang="en-US" b="1" dirty="0" smtClean="0">
              <a:solidFill>
                <a:srgbClr val="820000"/>
              </a:solidFill>
            </a:endParaRPr>
          </a:p>
          <a:p>
            <a:pPr marL="0" indent="0">
              <a:buNone/>
            </a:pPr>
            <a:r>
              <a:rPr lang="el-GR" dirty="0"/>
              <a:t>Διδακτική ενότητα με θέμα «Αρχές εκπαίδευσης ενηλίκων»</a:t>
            </a:r>
          </a:p>
          <a:p>
            <a:pPr marL="0" indent="0">
              <a:buNone/>
            </a:pPr>
            <a:r>
              <a:rPr lang="el-GR" dirty="0"/>
              <a:t>Οι εκπαιδευόμενοι να μπορούν: </a:t>
            </a:r>
          </a:p>
          <a:p>
            <a:r>
              <a:rPr lang="el-GR" dirty="0"/>
              <a:t>να κατονομάζουν και να περιγράφουν αυτές τις αρχές (γνώση), </a:t>
            </a:r>
          </a:p>
          <a:p>
            <a:r>
              <a:rPr lang="el-GR" dirty="0"/>
              <a:t>να εντοπίζουν τα κοινά τους στοιχεία (ανάλυση), </a:t>
            </a:r>
          </a:p>
          <a:p>
            <a:r>
              <a:rPr lang="el-GR" dirty="0"/>
              <a:t>να τα διασυνδέουν με τις βασικές θεωρίες που αναφέρονται στη  μάθηση των ενηλίκων (σύνθεση), </a:t>
            </a:r>
          </a:p>
          <a:p>
            <a:r>
              <a:rPr lang="el-GR" dirty="0"/>
              <a:t>να ερμηνεύουν τη σημασία που έχουν αυτές οι αρχές για την</a:t>
            </a:r>
          </a:p>
          <a:p>
            <a:r>
              <a:rPr lang="el-GR" dirty="0"/>
              <a:t>αποτελεσματική μάθηση (κατανόηση, αξιολόγηση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40856583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Σκοποί και μέθοδοι διδασκαλίας</a:t>
            </a:r>
            <a:r>
              <a:rPr lang="en-US" dirty="0"/>
              <a:t> </a:t>
            </a:r>
            <a:r>
              <a:rPr lang="en-US" sz="3200" b="0" dirty="0" smtClean="0"/>
              <a:t>2/</a:t>
            </a:r>
            <a:r>
              <a:rPr lang="el-GR" sz="3200" b="0"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603064575"/>
              </p:ext>
            </p:extLst>
          </p:nvPr>
        </p:nvGraphicFramePr>
        <p:xfrm>
          <a:off x="539552" y="1700808"/>
          <a:ext cx="8244979" cy="2561084"/>
        </p:xfrm>
        <a:graphic>
          <a:graphicData uri="http://schemas.openxmlformats.org/drawingml/2006/table">
            <a:tbl>
              <a:tblPr firstRow="1" bandRow="1">
                <a:tableStyleId>{5940675A-B579-460E-94D1-54222C63F5DA}</a:tableStyleId>
              </a:tblPr>
              <a:tblGrid>
                <a:gridCol w="3204419"/>
                <a:gridCol w="5040560"/>
              </a:tblGrid>
              <a:tr h="5521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200" b="1" dirty="0" smtClean="0"/>
                        <a:t>Συναισθηματικός τομέας</a:t>
                      </a:r>
                    </a:p>
                    <a:p>
                      <a:endParaRPr lang="el-GR" sz="2200" b="1" dirty="0" smtClean="0"/>
                    </a:p>
                    <a:p>
                      <a:endParaRPr lang="el-GR" sz="2200" b="1" dirty="0"/>
                    </a:p>
                  </a:txBody>
                  <a:tcPr/>
                </a:tc>
                <a:tc>
                  <a:txBody>
                    <a:bodyPr/>
                    <a:lstStyle/>
                    <a:p>
                      <a:r>
                        <a:rPr lang="el-GR" sz="2200" dirty="0" smtClean="0"/>
                        <a:t>Εκπόνηση και παρουσίαση εργασιών</a:t>
                      </a:r>
                      <a:r>
                        <a:rPr lang="el-GR" sz="2200" baseline="0" dirty="0" smtClean="0"/>
                        <a:t> σε ομάδες, συζήτηση σε ομάδες, εργασίες με παρουσίαση θέσεων</a:t>
                      </a:r>
                      <a:endParaRPr lang="el-GR" sz="2200" dirty="0">
                        <a:solidFill>
                          <a:schemeClr val="tx1"/>
                        </a:solidFill>
                      </a:endParaRPr>
                    </a:p>
                  </a:txBody>
                  <a:tcPr/>
                </a:tc>
              </a:tr>
              <a:tr h="1463804">
                <a:tc>
                  <a:txBody>
                    <a:bodyPr/>
                    <a:lstStyle/>
                    <a:p>
                      <a:r>
                        <a:rPr lang="el-GR" sz="2200" b="1" dirty="0" smtClean="0"/>
                        <a:t>Ψυχοκινητικός τομέας</a:t>
                      </a:r>
                      <a:endParaRPr lang="el-GR" sz="2200" b="1" dirty="0"/>
                    </a:p>
                  </a:txBody>
                  <a:tcPr/>
                </a:tc>
                <a:tc>
                  <a:txBody>
                    <a:bodyPr/>
                    <a:lstStyle/>
                    <a:p>
                      <a:r>
                        <a:rPr lang="el-GR" sz="2200" dirty="0" smtClean="0"/>
                        <a:t>Επίδειξη και άσκηση στο</a:t>
                      </a:r>
                      <a:r>
                        <a:rPr lang="el-GR" sz="2200" baseline="0" dirty="0" smtClean="0"/>
                        <a:t> εργαστήριο</a:t>
                      </a:r>
                      <a:endParaRPr lang="el-GR" sz="2200" b="1" dirty="0"/>
                    </a:p>
                  </a:txBody>
                  <a:tcPr/>
                </a:tc>
              </a:tr>
            </a:tbl>
          </a:graphicData>
        </a:graphic>
      </p:graphicFrame>
    </p:spTree>
    <p:extLst>
      <p:ext uri="{BB962C8B-B14F-4D97-AF65-F5344CB8AC3E}">
        <p14:creationId xmlns:p14="http://schemas.microsoft.com/office/powerpoint/2010/main" val="2387762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Στάση </a:t>
            </a:r>
          </a:p>
        </p:txBody>
      </p:sp>
      <p:sp>
        <p:nvSpPr>
          <p:cNvPr id="3" name="Θέση περιεχομένου 2"/>
          <p:cNvSpPr>
            <a:spLocks noGrp="1"/>
          </p:cNvSpPr>
          <p:nvPr>
            <p:ph idx="1"/>
          </p:nvPr>
        </p:nvSpPr>
        <p:spPr/>
        <p:txBody>
          <a:bodyPr/>
          <a:lstStyle/>
          <a:p>
            <a:pPr marL="0" indent="0" algn="ctr">
              <a:buNone/>
            </a:pPr>
            <a:r>
              <a:rPr lang="en-US" dirty="0" smtClean="0"/>
              <a:t>E</a:t>
            </a:r>
            <a:r>
              <a:rPr lang="el-GR" dirty="0" err="1" smtClean="0"/>
              <a:t>ίναι</a:t>
            </a:r>
            <a:r>
              <a:rPr lang="el-GR" dirty="0" smtClean="0"/>
              <a:t> </a:t>
            </a:r>
            <a:r>
              <a:rPr lang="el-GR" dirty="0"/>
              <a:t>ένα σύνολο αξιών βαθιά ριζωμένων, τις οποίες υιοθετούν τα άτομα και με βάση τις οποίες  καθορίζουν τη συμπεριφορά </a:t>
            </a:r>
            <a:r>
              <a:rPr lang="el-GR" dirty="0" smtClean="0"/>
              <a:t>τους</a:t>
            </a:r>
            <a:r>
              <a:rPr lang="en-US" dirty="0" smtClean="0"/>
              <a:t>.</a:t>
            </a:r>
          </a:p>
          <a:p>
            <a:pPr marL="0" indent="0">
              <a:buNone/>
            </a:pPr>
            <a:r>
              <a:rPr lang="el-GR" b="1" dirty="0" smtClean="0">
                <a:solidFill>
                  <a:srgbClr val="820000"/>
                </a:solidFill>
              </a:rPr>
              <a:t>Παράδειγμα</a:t>
            </a:r>
            <a:r>
              <a:rPr lang="en-US" b="1" dirty="0" smtClean="0">
                <a:solidFill>
                  <a:srgbClr val="820000"/>
                </a:solidFill>
              </a:rPr>
              <a:t> </a:t>
            </a:r>
            <a:r>
              <a:rPr lang="el-GR" b="1" dirty="0" smtClean="0">
                <a:solidFill>
                  <a:srgbClr val="820000"/>
                </a:solidFill>
              </a:rPr>
              <a:t>(</a:t>
            </a:r>
            <a:r>
              <a:rPr lang="el-GR" b="1" dirty="0">
                <a:solidFill>
                  <a:srgbClr val="820000"/>
                </a:solidFill>
              </a:rPr>
              <a:t>στην προηγούμενη διδακτική ενότητα</a:t>
            </a:r>
            <a:r>
              <a:rPr lang="el-GR" b="1" dirty="0" smtClean="0">
                <a:solidFill>
                  <a:srgbClr val="820000"/>
                </a:solidFill>
              </a:rPr>
              <a:t>):</a:t>
            </a:r>
            <a:endParaRPr lang="el-GR" b="1" dirty="0">
              <a:solidFill>
                <a:srgbClr val="820000"/>
              </a:solidFill>
            </a:endParaRPr>
          </a:p>
          <a:p>
            <a:r>
              <a:rPr lang="en-US" dirty="0" smtClean="0"/>
              <a:t>N</a:t>
            </a:r>
            <a:r>
              <a:rPr lang="el-GR" dirty="0" smtClean="0"/>
              <a:t>α </a:t>
            </a:r>
            <a:r>
              <a:rPr lang="el-GR" dirty="0"/>
              <a:t>υιοθετήσουν οι εκπαιδευόμενοι θετική στάση απέναντι στις αρχές της μάθησης μέσω πράξης και ενεργητικής συμμετοχής των εκπαιδευομένων στην εκπαιδευτική διεργασία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089550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Ικανότητα </a:t>
            </a:r>
          </a:p>
        </p:txBody>
      </p:sp>
      <p:sp>
        <p:nvSpPr>
          <p:cNvPr id="3" name="Θέση περιεχομένου 2"/>
          <p:cNvSpPr>
            <a:spLocks noGrp="1"/>
          </p:cNvSpPr>
          <p:nvPr>
            <p:ph idx="1"/>
          </p:nvPr>
        </p:nvSpPr>
        <p:spPr/>
        <p:txBody>
          <a:bodyPr/>
          <a:lstStyle/>
          <a:p>
            <a:pPr marL="0" indent="0">
              <a:buNone/>
            </a:pPr>
            <a:r>
              <a:rPr lang="el-GR" dirty="0"/>
              <a:t>Ε</a:t>
            </a:r>
            <a:r>
              <a:rPr lang="el-GR" dirty="0" smtClean="0"/>
              <a:t>ίναι </a:t>
            </a:r>
            <a:r>
              <a:rPr lang="el-GR" dirty="0"/>
              <a:t>η δυνατότητα αποτελεσματικής χρήσης γνώσεων, εμπειριών και προσόντων. </a:t>
            </a:r>
            <a:endParaRPr lang="el-GR" dirty="0" smtClean="0"/>
          </a:p>
          <a:p>
            <a:pPr marL="0" indent="0">
              <a:buNone/>
            </a:pPr>
            <a:r>
              <a:rPr lang="el-GR" b="1" dirty="0" smtClean="0">
                <a:solidFill>
                  <a:srgbClr val="820000"/>
                </a:solidFill>
              </a:rPr>
              <a:t>Παράδειγμα </a:t>
            </a:r>
            <a:r>
              <a:rPr lang="el-GR" b="1" dirty="0">
                <a:solidFill>
                  <a:srgbClr val="820000"/>
                </a:solidFill>
              </a:rPr>
              <a:t>(στην προηγούμενη διδακτική ενότητα</a:t>
            </a:r>
            <a:r>
              <a:rPr lang="el-GR" b="1" dirty="0" smtClean="0">
                <a:solidFill>
                  <a:srgbClr val="820000"/>
                </a:solidFill>
              </a:rPr>
              <a:t>):</a:t>
            </a:r>
            <a:endParaRPr lang="el-GR" dirty="0"/>
          </a:p>
          <a:p>
            <a:r>
              <a:rPr lang="el-GR" dirty="0" smtClean="0"/>
              <a:t>Να </a:t>
            </a:r>
            <a:r>
              <a:rPr lang="el-GR" dirty="0"/>
              <a:t>μπορούν οι εκπαιδευόμενοι να εφαρμόζουν αποτελεσματικά τις αρχές εκπαίδευσης ενηλίκων, όταν θα εκπαιδεύουν ενηλίκους </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613031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Βήματα προετοιμασίας για διδασκαλία και μάθηση </a:t>
            </a:r>
            <a:r>
              <a:rPr lang="el-GR" sz="3600" b="0" dirty="0" smtClean="0"/>
              <a:t>4/5</a:t>
            </a:r>
            <a:endParaRPr lang="el-GR" dirty="0"/>
          </a:p>
        </p:txBody>
      </p:sp>
      <p:sp>
        <p:nvSpPr>
          <p:cNvPr id="3" name="Θέση περιεχομένου 2"/>
          <p:cNvSpPr>
            <a:spLocks noGrp="1"/>
          </p:cNvSpPr>
          <p:nvPr>
            <p:ph idx="1"/>
          </p:nvPr>
        </p:nvSpPr>
        <p:spPr/>
        <p:txBody>
          <a:bodyPr/>
          <a:lstStyle/>
          <a:p>
            <a:r>
              <a:rPr lang="el-GR" b="1" dirty="0" smtClean="0"/>
              <a:t>Σχεδιασμός για διδασκαλία εννοιών </a:t>
            </a:r>
            <a:r>
              <a:rPr lang="el-GR" dirty="0" smtClean="0"/>
              <a:t>(</a:t>
            </a:r>
            <a:r>
              <a:rPr lang="el-GR" dirty="0"/>
              <a:t>Εννοιολογικός χάρτης, συμπερασματικός και επαγωγικός τρόπος διδασκαλίας</a:t>
            </a:r>
            <a:r>
              <a:rPr lang="el-GR" dirty="0" smtClean="0"/>
              <a:t>).</a:t>
            </a:r>
            <a:endParaRPr lang="el-GR" dirty="0"/>
          </a:p>
          <a:p>
            <a:r>
              <a:rPr lang="el-GR" b="1" dirty="0" smtClean="0"/>
              <a:t>Σχεδιασμός επεξηγήσεων.</a:t>
            </a:r>
          </a:p>
          <a:p>
            <a:pPr lvl="1"/>
            <a:r>
              <a:rPr lang="el-GR" dirty="0" smtClean="0"/>
              <a:t>Διευκρινιστικές.</a:t>
            </a:r>
            <a:endParaRPr lang="el-GR" dirty="0"/>
          </a:p>
          <a:p>
            <a:pPr lvl="1"/>
            <a:r>
              <a:rPr lang="el-GR" dirty="0" smtClean="0"/>
              <a:t>Περιγραφικές.</a:t>
            </a:r>
            <a:endParaRPr lang="el-GR" dirty="0"/>
          </a:p>
          <a:p>
            <a:pPr lvl="1"/>
            <a:r>
              <a:rPr lang="el-GR" dirty="0"/>
              <a:t>Επεξηγήσεις που </a:t>
            </a:r>
            <a:r>
              <a:rPr lang="el-GR" dirty="0" smtClean="0"/>
              <a:t>αιτιολογούν.</a:t>
            </a:r>
            <a:endParaRPr lang="el-GR" dirty="0"/>
          </a:p>
          <a:p>
            <a:r>
              <a:rPr lang="el-GR" b="1" dirty="0" smtClean="0"/>
              <a:t>Σχεδιασμός αποτελεσματικών ερωτήσεων.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291642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Βήματα προετοιμασίας για διδασκαλία και μάθηση </a:t>
            </a:r>
            <a:r>
              <a:rPr lang="el-GR" sz="3600" b="0" dirty="0" smtClean="0"/>
              <a:t>5/5</a:t>
            </a:r>
            <a:endParaRPr lang="el-GR" dirty="0"/>
          </a:p>
        </p:txBody>
      </p:sp>
      <p:sp>
        <p:nvSpPr>
          <p:cNvPr id="3" name="Θέση περιεχομένου 2"/>
          <p:cNvSpPr>
            <a:spLocks noGrp="1"/>
          </p:cNvSpPr>
          <p:nvPr>
            <p:ph idx="1"/>
          </p:nvPr>
        </p:nvSpPr>
        <p:spPr/>
        <p:txBody>
          <a:bodyPr/>
          <a:lstStyle/>
          <a:p>
            <a:r>
              <a:rPr lang="el-GR" dirty="0" smtClean="0"/>
              <a:t>Σχεδιασμός αποτελεσματικών μεθόδων αξιολόγησης και ανατροφοδότησης.</a:t>
            </a:r>
          </a:p>
          <a:p>
            <a:r>
              <a:rPr lang="el-GR" dirty="0" smtClean="0"/>
              <a:t>Σχεδιασμός μεθόδων αξιολόγησης της εκπαιδευτικής διαδικασίας.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806624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Κατάρτιση σχεδίου μαθήματος</a:t>
            </a:r>
            <a:endParaRPr lang="el-GR" dirty="0"/>
          </a:p>
        </p:txBody>
      </p:sp>
      <p:sp>
        <p:nvSpPr>
          <p:cNvPr id="3" name="Θέση περιεχομένου 2"/>
          <p:cNvSpPr>
            <a:spLocks noGrp="1"/>
          </p:cNvSpPr>
          <p:nvPr>
            <p:ph idx="1"/>
          </p:nvPr>
        </p:nvSpPr>
        <p:spPr/>
        <p:txBody>
          <a:bodyPr/>
          <a:lstStyle/>
          <a:p>
            <a:r>
              <a:rPr lang="el-GR" dirty="0"/>
              <a:t>Στάδιο </a:t>
            </a:r>
            <a:r>
              <a:rPr lang="el-GR" dirty="0" smtClean="0"/>
              <a:t>προετοιμασίας,</a:t>
            </a:r>
            <a:endParaRPr lang="el-GR" dirty="0"/>
          </a:p>
          <a:p>
            <a:r>
              <a:rPr lang="el-GR" dirty="0"/>
              <a:t>Στάδιο </a:t>
            </a:r>
            <a:r>
              <a:rPr lang="el-GR" dirty="0" smtClean="0"/>
              <a:t>παρουσίασης,</a:t>
            </a:r>
            <a:endParaRPr lang="el-GR" dirty="0"/>
          </a:p>
          <a:p>
            <a:r>
              <a:rPr lang="el-GR" dirty="0"/>
              <a:t>Στάδιο </a:t>
            </a:r>
            <a:r>
              <a:rPr lang="el-GR" dirty="0" smtClean="0"/>
              <a:t>εφαρμογής,</a:t>
            </a:r>
            <a:endParaRPr lang="el-GR" dirty="0"/>
          </a:p>
          <a:p>
            <a:r>
              <a:rPr lang="el-GR" dirty="0"/>
              <a:t>Στάδιο δοκιμασίας και </a:t>
            </a:r>
            <a:r>
              <a:rPr lang="el-GR" dirty="0" smtClean="0"/>
              <a:t>ελέγχου.</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614581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Στάδιο προετοιμασίας</a:t>
            </a:r>
          </a:p>
        </p:txBody>
      </p:sp>
      <p:sp>
        <p:nvSpPr>
          <p:cNvPr id="3" name="Θέση περιεχομένου 2"/>
          <p:cNvSpPr>
            <a:spLocks noGrp="1"/>
          </p:cNvSpPr>
          <p:nvPr>
            <p:ph idx="1"/>
          </p:nvPr>
        </p:nvSpPr>
        <p:spPr/>
        <p:txBody>
          <a:bodyPr/>
          <a:lstStyle/>
          <a:p>
            <a:pPr marL="0" indent="0">
              <a:buNone/>
            </a:pPr>
            <a:r>
              <a:rPr lang="el-GR" dirty="0"/>
              <a:t>Η σπουδαιότητα και η αναγκαιότητα της προετοιμασίας</a:t>
            </a:r>
          </a:p>
          <a:p>
            <a:r>
              <a:rPr lang="el-GR" dirty="0"/>
              <a:t>Επιδιώκεται η διανοητική, συναισθηματική </a:t>
            </a:r>
            <a:r>
              <a:rPr lang="el-GR" dirty="0" smtClean="0"/>
              <a:t>και </a:t>
            </a:r>
            <a:r>
              <a:rPr lang="el-GR" dirty="0"/>
              <a:t>ψυχολογική προετοιμασία των </a:t>
            </a:r>
            <a:r>
              <a:rPr lang="el-GR" dirty="0" smtClean="0"/>
              <a:t>μαθητών.</a:t>
            </a:r>
          </a:p>
          <a:p>
            <a:pPr marL="0" indent="0">
              <a:buNone/>
            </a:pPr>
            <a:r>
              <a:rPr lang="el-GR" b="1" dirty="0"/>
              <a:t>Κατά το στάδιο αυτό πρέπει ο διδάσκων να</a:t>
            </a:r>
            <a:r>
              <a:rPr lang="el-GR" b="1" dirty="0" smtClean="0"/>
              <a:t>:</a:t>
            </a:r>
          </a:p>
          <a:p>
            <a:r>
              <a:rPr lang="el-GR" dirty="0"/>
              <a:t>Προσελκύσει την προσοχή των </a:t>
            </a:r>
            <a:r>
              <a:rPr lang="el-GR" dirty="0" smtClean="0"/>
              <a:t>μαθητών,</a:t>
            </a:r>
            <a:endParaRPr lang="el-GR" dirty="0"/>
          </a:p>
          <a:p>
            <a:r>
              <a:rPr lang="el-GR" dirty="0"/>
              <a:t>Μεταβάλει την προσοχή σε </a:t>
            </a:r>
            <a:r>
              <a:rPr lang="el-GR" dirty="0" smtClean="0"/>
              <a:t>ενδιαφέρον,</a:t>
            </a:r>
            <a:endParaRPr lang="el-GR" dirty="0"/>
          </a:p>
          <a:p>
            <a:r>
              <a:rPr lang="el-GR" dirty="0"/>
              <a:t>Μετατρέψει το ενδιαφέρον σε μια ενεργό επιθυμία προς </a:t>
            </a:r>
            <a:r>
              <a:rPr lang="el-GR" dirty="0" smtClean="0"/>
              <a:t>μάθηση.</a:t>
            </a:r>
            <a:endParaRPr lang="el-GR" dirty="0"/>
          </a:p>
          <a:p>
            <a:endParaRPr lang="el-GR" dirty="0"/>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958978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420888"/>
            <a:ext cx="8229600" cy="1800200"/>
          </a:xfrm>
        </p:spPr>
        <p:txBody>
          <a:bodyPr>
            <a:normAutofit/>
          </a:bodyPr>
          <a:lstStyle/>
          <a:p>
            <a:r>
              <a:rPr lang="el-GR" dirty="0" smtClean="0"/>
              <a:t>Επιφανειακή προσέγγιση ή</a:t>
            </a:r>
            <a:br>
              <a:rPr lang="el-GR" dirty="0" smtClean="0"/>
            </a:br>
            <a:r>
              <a:rPr lang="el-GR" dirty="0" smtClean="0"/>
              <a:t>προσέγγιση μάθησης σε βάθος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82902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Τρόποι προετοιμασίας των </a:t>
            </a:r>
            <a:r>
              <a:rPr lang="el-GR" dirty="0" smtClean="0"/>
              <a:t>μαθητών </a:t>
            </a:r>
            <a:r>
              <a:rPr lang="el-GR" sz="3600" b="0" dirty="0" smtClean="0"/>
              <a:t>1/2</a:t>
            </a:r>
            <a:endParaRPr lang="el-GR" sz="3600" b="0" dirty="0"/>
          </a:p>
        </p:txBody>
      </p:sp>
      <p:sp>
        <p:nvSpPr>
          <p:cNvPr id="3" name="Θέση περιεχομένου 2"/>
          <p:cNvSpPr>
            <a:spLocks noGrp="1"/>
          </p:cNvSpPr>
          <p:nvPr>
            <p:ph idx="1"/>
          </p:nvPr>
        </p:nvSpPr>
        <p:spPr/>
        <p:txBody>
          <a:bodyPr/>
          <a:lstStyle/>
          <a:p>
            <a:pPr marL="0" indent="0">
              <a:buNone/>
            </a:pPr>
            <a:r>
              <a:rPr lang="el-GR" dirty="0"/>
              <a:t>Αυτό μπορεί  να γίνει</a:t>
            </a:r>
            <a:r>
              <a:rPr lang="el-GR" dirty="0" smtClean="0"/>
              <a:t>:</a:t>
            </a:r>
          </a:p>
          <a:p>
            <a:pPr marL="457200" indent="-457200">
              <a:buFont typeface="+mj-lt"/>
              <a:buAutoNum type="arabicPeriod"/>
            </a:pPr>
            <a:r>
              <a:rPr lang="el-GR" dirty="0"/>
              <a:t>Με την παροχή πληροφοριών για την ενότητα </a:t>
            </a:r>
            <a:r>
              <a:rPr lang="el-GR" dirty="0" smtClean="0"/>
              <a:t>μάθησης.</a:t>
            </a:r>
            <a:endParaRPr lang="el-GR" dirty="0"/>
          </a:p>
          <a:p>
            <a:pPr marL="457200" indent="-457200">
              <a:buFont typeface="+mj-lt"/>
              <a:buAutoNum type="arabicPeriod"/>
            </a:pPr>
            <a:r>
              <a:rPr lang="el-GR" dirty="0"/>
              <a:t>Με το να δείξει τη σχέση του μαθήματος με προηγούμενα ή και γενικότερης </a:t>
            </a:r>
            <a:r>
              <a:rPr lang="el-GR" dirty="0" smtClean="0"/>
              <a:t>γνώσης.</a:t>
            </a:r>
            <a:endParaRPr lang="el-GR" dirty="0"/>
          </a:p>
          <a:p>
            <a:pPr marL="457200" indent="-457200">
              <a:buFont typeface="+mj-lt"/>
              <a:buAutoNum type="arabicPeriod"/>
            </a:pPr>
            <a:r>
              <a:rPr lang="el-GR" dirty="0"/>
              <a:t>Με την προβολή </a:t>
            </a:r>
            <a:r>
              <a:rPr lang="el-GR" dirty="0" smtClean="0"/>
              <a:t>ταινιών.</a:t>
            </a:r>
            <a:endParaRPr lang="el-GR" dirty="0"/>
          </a:p>
          <a:p>
            <a:pPr marL="457200" indent="-457200">
              <a:buFont typeface="+mj-lt"/>
              <a:buAutoNum type="arabicPeriod"/>
            </a:pPr>
            <a:r>
              <a:rPr lang="el-GR" dirty="0"/>
              <a:t>Με την υποβολή </a:t>
            </a:r>
            <a:r>
              <a:rPr lang="el-GR" dirty="0" smtClean="0"/>
              <a:t>ερωτήσεων.</a:t>
            </a:r>
            <a:endParaRPr lang="el-GR" dirty="0"/>
          </a:p>
          <a:p>
            <a:pPr marL="457200" indent="-457200">
              <a:buFont typeface="+mj-lt"/>
              <a:buAutoNum type="arabicPeriod"/>
            </a:pPr>
            <a:r>
              <a:rPr lang="el-GR" dirty="0"/>
              <a:t>Με την πρόκληση </a:t>
            </a:r>
            <a:r>
              <a:rPr lang="el-GR" dirty="0" smtClean="0"/>
              <a:t>συζήτησης.</a:t>
            </a:r>
          </a:p>
          <a:p>
            <a:pPr marL="457200" indent="-457200">
              <a:buFont typeface="+mj-lt"/>
              <a:buAutoNum type="arabicPeriod"/>
            </a:pPr>
            <a:r>
              <a:rPr lang="el-GR" dirty="0"/>
              <a:t>Με τη χρησιμοποίηση όλων των εποπτικών </a:t>
            </a:r>
            <a:r>
              <a:rPr lang="el-GR" dirty="0" smtClean="0"/>
              <a:t>μέσων.</a:t>
            </a:r>
            <a:endParaRPr lang="el-GR" dirty="0"/>
          </a:p>
          <a:p>
            <a:pPr marL="457200" indent="-457200">
              <a:buFont typeface="+mj-lt"/>
              <a:buAutoNum type="arabicPeriod"/>
            </a:pPr>
            <a:r>
              <a:rPr lang="el-GR" dirty="0"/>
              <a:t>Με τη διήγηση προσωπικών </a:t>
            </a:r>
            <a:r>
              <a:rPr lang="el-GR" dirty="0" smtClean="0"/>
              <a:t>εμπειριών.</a:t>
            </a:r>
            <a:endParaRPr lang="el-GR" dirty="0"/>
          </a:p>
          <a:p>
            <a:pPr marL="457200" indent="-457200">
              <a:buFont typeface="+mj-lt"/>
              <a:buAutoNum type="arabicPeriod"/>
            </a:pPr>
            <a:endParaRPr lang="el-GR" dirty="0"/>
          </a:p>
          <a:p>
            <a:pPr marL="457200" indent="-457200">
              <a:buFont typeface="+mj-lt"/>
              <a:buAutoNum type="arabi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994057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Τρόποι προετοιμασίας των μαθητών </a:t>
            </a:r>
            <a:r>
              <a:rPr lang="el-GR" sz="3600" b="0" dirty="0" smtClean="0"/>
              <a:t>2/2</a:t>
            </a:r>
            <a:endParaRPr lang="el-GR" dirty="0"/>
          </a:p>
        </p:txBody>
      </p:sp>
      <p:sp>
        <p:nvSpPr>
          <p:cNvPr id="3" name="Θέση περιεχομένου 2"/>
          <p:cNvSpPr>
            <a:spLocks noGrp="1"/>
          </p:cNvSpPr>
          <p:nvPr>
            <p:ph idx="1"/>
          </p:nvPr>
        </p:nvSpPr>
        <p:spPr/>
        <p:txBody>
          <a:bodyPr/>
          <a:lstStyle/>
          <a:p>
            <a:pPr marL="457200" indent="-457200">
              <a:buFont typeface="+mj-lt"/>
              <a:buAutoNum type="arabicPeriod" startAt="8"/>
            </a:pPr>
            <a:r>
              <a:rPr lang="el-GR" dirty="0"/>
              <a:t>Με την περιγραφή καταστάσεων που βοήθησαν οι σχετικές </a:t>
            </a:r>
            <a:r>
              <a:rPr lang="el-GR" dirty="0" smtClean="0"/>
              <a:t>γνώσεις.</a:t>
            </a:r>
            <a:endParaRPr lang="el-GR" dirty="0"/>
          </a:p>
          <a:p>
            <a:pPr marL="457200" indent="-457200">
              <a:buFont typeface="+mj-lt"/>
              <a:buAutoNum type="arabicPeriod" startAt="8"/>
            </a:pPr>
            <a:r>
              <a:rPr lang="el-GR" dirty="0"/>
              <a:t>Με τη διενέργεια ενός τεστ ή </a:t>
            </a:r>
            <a:r>
              <a:rPr lang="el-GR" dirty="0" smtClean="0"/>
              <a:t>πειράματος.</a:t>
            </a:r>
            <a:endParaRPr lang="el-GR" dirty="0"/>
          </a:p>
          <a:p>
            <a:pPr marL="457200" indent="-457200">
              <a:buFont typeface="+mj-lt"/>
              <a:buAutoNum type="arabicPeriod" startAt="8"/>
            </a:pPr>
            <a:r>
              <a:rPr lang="el-GR" dirty="0"/>
              <a:t>Με την προβολή ενός </a:t>
            </a:r>
            <a:r>
              <a:rPr lang="el-GR" dirty="0" smtClean="0"/>
              <a:t>αινίγματος.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38882203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Β΄Στάδιο</a:t>
            </a:r>
            <a:r>
              <a:rPr lang="el-GR" dirty="0"/>
              <a:t> παρουσίασης</a:t>
            </a:r>
          </a:p>
        </p:txBody>
      </p:sp>
      <p:sp>
        <p:nvSpPr>
          <p:cNvPr id="3" name="Θέση περιεχομένου 2"/>
          <p:cNvSpPr>
            <a:spLocks noGrp="1"/>
          </p:cNvSpPr>
          <p:nvPr>
            <p:ph idx="1"/>
          </p:nvPr>
        </p:nvSpPr>
        <p:spPr/>
        <p:txBody>
          <a:bodyPr/>
          <a:lstStyle/>
          <a:p>
            <a:r>
              <a:rPr lang="el-GR" dirty="0"/>
              <a:t>Από το παρόν στο παρελθόν και </a:t>
            </a:r>
            <a:r>
              <a:rPr lang="el-GR" dirty="0" smtClean="0"/>
              <a:t>αντιθέτως,</a:t>
            </a:r>
            <a:endParaRPr lang="el-GR" dirty="0"/>
          </a:p>
          <a:p>
            <a:r>
              <a:rPr lang="el-GR" dirty="0"/>
              <a:t>Από τα απλά στα </a:t>
            </a:r>
            <a:r>
              <a:rPr lang="el-GR" dirty="0" smtClean="0"/>
              <a:t>σύνθετα,</a:t>
            </a:r>
            <a:endParaRPr lang="el-GR" dirty="0"/>
          </a:p>
          <a:p>
            <a:r>
              <a:rPr lang="el-GR" dirty="0"/>
              <a:t>Από τα γνωστά στα </a:t>
            </a:r>
            <a:r>
              <a:rPr lang="el-GR" dirty="0" smtClean="0"/>
              <a:t>άγνωστα,</a:t>
            </a:r>
            <a:endParaRPr lang="el-GR" dirty="0"/>
          </a:p>
          <a:p>
            <a:r>
              <a:rPr lang="el-GR" dirty="0"/>
              <a:t>Από τα κοντινά στα </a:t>
            </a:r>
            <a:r>
              <a:rPr lang="el-GR" dirty="0" err="1" smtClean="0"/>
              <a:t>απομεμακρυσμένα</a:t>
            </a:r>
            <a:r>
              <a:rPr lang="el-GR" dirty="0" smtClean="0"/>
              <a:t>,</a:t>
            </a:r>
            <a:endParaRPr lang="el-GR" dirty="0"/>
          </a:p>
          <a:p>
            <a:r>
              <a:rPr lang="el-GR" dirty="0"/>
              <a:t>Από τα πιο συχνά χρησιμοποιούμενα στα λιγότερο συχνά </a:t>
            </a:r>
            <a:r>
              <a:rPr lang="el-GR" dirty="0" smtClean="0"/>
              <a:t>χρησιμοποιούμενα,</a:t>
            </a:r>
            <a:endParaRPr lang="el-GR" dirty="0"/>
          </a:p>
          <a:p>
            <a:r>
              <a:rPr lang="el-GR" dirty="0"/>
              <a:t>Από τα συγκεκριμένα στα </a:t>
            </a:r>
            <a:r>
              <a:rPr lang="el-GR" dirty="0" smtClean="0"/>
              <a:t>αφηρημένα.</a:t>
            </a:r>
            <a:endParaRPr lang="el-GR" dirty="0"/>
          </a:p>
          <a:p>
            <a:pPr marL="0" indent="0">
              <a:buNone/>
            </a:pPr>
            <a:r>
              <a:rPr lang="el-GR" b="1" dirty="0"/>
              <a:t>Τρόποι παρουσίασης της ύλης</a:t>
            </a:r>
          </a:p>
          <a:p>
            <a:r>
              <a:rPr lang="el-GR" dirty="0"/>
              <a:t>Τμηματικά  ή ολική παρουσίαση της </a:t>
            </a:r>
            <a:r>
              <a:rPr lang="el-GR" dirty="0" smtClean="0"/>
              <a:t>ύλης.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7958935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Γ΄Στάδιο</a:t>
            </a:r>
            <a:r>
              <a:rPr lang="el-GR" dirty="0"/>
              <a:t> εφαρμογής</a:t>
            </a:r>
          </a:p>
        </p:txBody>
      </p:sp>
      <p:sp>
        <p:nvSpPr>
          <p:cNvPr id="3" name="Θέση περιεχομένου 2"/>
          <p:cNvSpPr>
            <a:spLocks noGrp="1"/>
          </p:cNvSpPr>
          <p:nvPr>
            <p:ph idx="1"/>
          </p:nvPr>
        </p:nvSpPr>
        <p:spPr/>
        <p:txBody>
          <a:bodyPr/>
          <a:lstStyle/>
          <a:p>
            <a:pPr marL="0" indent="0" algn="ctr">
              <a:buNone/>
            </a:pPr>
            <a:r>
              <a:rPr lang="el-GR" dirty="0"/>
              <a:t>Η εφαρμογή αποσκοπεί στην πλήρη εντύπωση, διατήρηση και με βεβαιότητα χρησιμοποίηση της διδαχθείσης ύλης</a:t>
            </a:r>
          </a:p>
          <a:p>
            <a:pPr marL="0" indent="0" algn="ctr">
              <a:buNone/>
            </a:pPr>
            <a:r>
              <a:rPr lang="el-GR" b="1" dirty="0"/>
              <a:t>Τρόποι </a:t>
            </a:r>
            <a:r>
              <a:rPr lang="el-GR" b="1" dirty="0" smtClean="0"/>
              <a:t>εφαρμογής</a:t>
            </a:r>
          </a:p>
          <a:p>
            <a:r>
              <a:rPr lang="el-GR" dirty="0"/>
              <a:t>Με λύση </a:t>
            </a:r>
            <a:r>
              <a:rPr lang="el-GR" dirty="0" smtClean="0"/>
              <a:t>ασκήσεων, </a:t>
            </a:r>
            <a:endParaRPr lang="el-GR" dirty="0"/>
          </a:p>
          <a:p>
            <a:r>
              <a:rPr lang="el-GR" dirty="0"/>
              <a:t>Με παρουσιάσεις </a:t>
            </a:r>
            <a:r>
              <a:rPr lang="el-GR" dirty="0" smtClean="0"/>
              <a:t>εργασιών,</a:t>
            </a:r>
            <a:endParaRPr lang="el-GR" dirty="0"/>
          </a:p>
          <a:p>
            <a:r>
              <a:rPr lang="el-GR" dirty="0"/>
              <a:t>Με ερωτήσεις και </a:t>
            </a:r>
            <a:r>
              <a:rPr lang="el-GR" dirty="0" smtClean="0"/>
              <a:t>απαντήσεις,</a:t>
            </a:r>
            <a:endParaRPr lang="el-GR" dirty="0"/>
          </a:p>
          <a:p>
            <a:r>
              <a:rPr lang="el-GR" dirty="0"/>
              <a:t>Με εξάσκηση των μαθητών στο </a:t>
            </a:r>
            <a:r>
              <a:rPr lang="el-GR" dirty="0" smtClean="0"/>
              <a:t>εργαστήριο.</a:t>
            </a:r>
            <a:endParaRPr lang="el-GR" dirty="0"/>
          </a:p>
          <a:p>
            <a:pPr marL="0" indent="0" algn="ctr">
              <a:buNone/>
            </a:pPr>
            <a:r>
              <a:rPr lang="el-GR" b="1" dirty="0"/>
              <a:t>Ο ρόλος του διδάσκοντος στο στάδιο εφαρμογής είναι να παρέχει βοήθεια στους μαθητές για να μάθουν</a:t>
            </a:r>
          </a:p>
          <a:p>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2876396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Δ΄Στάδιο</a:t>
            </a:r>
            <a:r>
              <a:rPr lang="el-GR" dirty="0"/>
              <a:t> δοκιμασίας και ελέγχου</a:t>
            </a:r>
          </a:p>
        </p:txBody>
      </p:sp>
      <p:sp>
        <p:nvSpPr>
          <p:cNvPr id="3" name="Θέση περιεχομένου 2"/>
          <p:cNvSpPr>
            <a:spLocks noGrp="1"/>
          </p:cNvSpPr>
          <p:nvPr>
            <p:ph idx="1"/>
          </p:nvPr>
        </p:nvSpPr>
        <p:spPr/>
        <p:txBody>
          <a:bodyPr/>
          <a:lstStyle/>
          <a:p>
            <a:r>
              <a:rPr lang="el-GR" dirty="0"/>
              <a:t>Με τεστ προφορικά – </a:t>
            </a:r>
            <a:r>
              <a:rPr lang="el-GR" dirty="0" smtClean="0"/>
              <a:t>γραπτά,</a:t>
            </a:r>
            <a:endParaRPr lang="el-GR" dirty="0"/>
          </a:p>
          <a:p>
            <a:r>
              <a:rPr lang="el-GR" dirty="0"/>
              <a:t>Με </a:t>
            </a:r>
            <a:r>
              <a:rPr lang="el-GR" dirty="0" smtClean="0"/>
              <a:t>εργασίες,</a:t>
            </a:r>
            <a:endParaRPr lang="el-GR" dirty="0"/>
          </a:p>
          <a:p>
            <a:r>
              <a:rPr lang="el-GR" dirty="0"/>
              <a:t>Με πρακτικές </a:t>
            </a:r>
            <a:r>
              <a:rPr lang="el-GR" dirty="0" smtClean="0"/>
              <a:t>ασκήσεις. </a:t>
            </a:r>
            <a:endParaRPr lang="el-GR" dirty="0"/>
          </a:p>
          <a:p>
            <a:pPr marL="0" indent="0" algn="ctr">
              <a:buNone/>
            </a:pPr>
            <a:r>
              <a:rPr lang="el-GR" b="1" dirty="0"/>
              <a:t>Γενικά στο στάδιο αυτό</a:t>
            </a:r>
          </a:p>
          <a:p>
            <a:r>
              <a:rPr lang="el-GR" dirty="0"/>
              <a:t>Καλλιεργεί τις πνευματικές ικανότητες των </a:t>
            </a:r>
            <a:r>
              <a:rPr lang="el-GR" dirty="0" smtClean="0"/>
              <a:t>μαθητών. </a:t>
            </a:r>
            <a:endParaRPr lang="el-GR" dirty="0"/>
          </a:p>
          <a:p>
            <a:r>
              <a:rPr lang="el-GR" dirty="0"/>
              <a:t>Διευκολύνει την επανάληψη των βασικών στοιχείων της διδασκαλίας και την εφαρμογή </a:t>
            </a:r>
            <a:r>
              <a:rPr lang="el-GR" dirty="0" smtClean="0"/>
              <a:t>τους.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2716757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Σχέδιο μαθήματος </a:t>
            </a:r>
            <a:r>
              <a:rPr lang="el-GR" sz="3200" b="0" dirty="0" smtClean="0"/>
              <a:t>1/4</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124744"/>
            <a:ext cx="4820710" cy="545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02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Σχέδιο μαθήματος </a:t>
            </a:r>
            <a:r>
              <a:rPr lang="el-GR" sz="3200" b="0" dirty="0" smtClean="0"/>
              <a:t>2/4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1649" y="1196975"/>
            <a:ext cx="3980701"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2965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Σχέδιο μαθήματος </a:t>
            </a:r>
            <a:r>
              <a:rPr lang="el-GR" sz="3200" b="0" dirty="0" smtClean="0"/>
              <a:t>3/4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3827" y="1196975"/>
            <a:ext cx="381634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452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Σχέδιο μαθήματος </a:t>
            </a:r>
            <a:r>
              <a:rPr lang="el-GR" sz="3200" b="0" dirty="0" smtClean="0"/>
              <a:t>4/4</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35818" y="1196975"/>
            <a:ext cx="4072363"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91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Αυτό - αξιολόγηση του εκπαιδευτή</a:t>
            </a:r>
            <a:endParaRPr lang="el-GR" dirty="0"/>
          </a:p>
        </p:txBody>
      </p:sp>
      <p:sp>
        <p:nvSpPr>
          <p:cNvPr id="3" name="Θέση περιεχομένου 2"/>
          <p:cNvSpPr>
            <a:spLocks noGrp="1"/>
          </p:cNvSpPr>
          <p:nvPr>
            <p:ph idx="1"/>
          </p:nvPr>
        </p:nvSpPr>
        <p:spPr/>
        <p:txBody>
          <a:bodyPr/>
          <a:lstStyle/>
          <a:p>
            <a:pPr marL="0" indent="0">
              <a:buNone/>
            </a:pPr>
            <a:r>
              <a:rPr lang="el-GR" dirty="0"/>
              <a:t>Τι αξιολογεί ο εκπαιδευτής;</a:t>
            </a:r>
          </a:p>
          <a:p>
            <a:pPr marL="457200" indent="-457200">
              <a:buFont typeface="+mj-lt"/>
              <a:buAutoNum type="arabicPeriod"/>
            </a:pPr>
            <a:r>
              <a:rPr lang="el-GR" dirty="0"/>
              <a:t>Το σχεδιασμό της διδακτικής του </a:t>
            </a:r>
            <a:r>
              <a:rPr lang="el-GR" dirty="0" smtClean="0"/>
              <a:t>ενότητας.</a:t>
            </a:r>
            <a:endParaRPr lang="el-GR" dirty="0"/>
          </a:p>
          <a:p>
            <a:pPr marL="457200" indent="-457200">
              <a:buFont typeface="+mj-lt"/>
              <a:buAutoNum type="arabicPeriod"/>
            </a:pPr>
            <a:r>
              <a:rPr lang="el-GR" dirty="0"/>
              <a:t>Τις εκπαιδευτικές του </a:t>
            </a:r>
            <a:r>
              <a:rPr lang="el-GR" dirty="0" smtClean="0"/>
              <a:t>τεχνικές. </a:t>
            </a:r>
            <a:endParaRPr lang="el-GR" dirty="0"/>
          </a:p>
          <a:p>
            <a:pPr marL="457200" indent="-457200">
              <a:buFont typeface="+mj-lt"/>
              <a:buAutoNum type="arabicPeriod"/>
            </a:pPr>
            <a:r>
              <a:rPr lang="el-GR" dirty="0"/>
              <a:t>Τις σχέσεις του με τους  </a:t>
            </a:r>
            <a:r>
              <a:rPr lang="el-GR" dirty="0" smtClean="0"/>
              <a:t>εκπαιδευόμενους.</a:t>
            </a:r>
            <a:endParaRPr lang="el-GR" dirty="0"/>
          </a:p>
          <a:p>
            <a:pPr marL="457200" indent="-457200">
              <a:buFont typeface="+mj-lt"/>
              <a:buAutoNum type="arabicPeriod"/>
            </a:pPr>
            <a:r>
              <a:rPr lang="el-GR" dirty="0"/>
              <a:t>Τα εκπαιδευτικά </a:t>
            </a:r>
            <a:r>
              <a:rPr lang="el-GR" dirty="0" smtClean="0"/>
              <a:t>αποτελέσματα.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5961370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Σχεδιασμός μαθήματος προς διδασκαλία</a:t>
            </a:r>
            <a:endParaRPr lang="el-GR"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smtClean="0"/>
              <a:t>Παράγοντες που λαμβάνονται υπόψη:</a:t>
            </a:r>
            <a:endParaRPr lang="el-GR" b="1" dirty="0"/>
          </a:p>
          <a:p>
            <a:pPr marL="457200" indent="-457200">
              <a:buFont typeface="+mj-lt"/>
              <a:buAutoNum type="arabicPeriod"/>
            </a:pPr>
            <a:r>
              <a:rPr lang="el-GR" dirty="0" smtClean="0"/>
              <a:t>Φύση του μαθήματος.</a:t>
            </a:r>
          </a:p>
          <a:p>
            <a:pPr lvl="1"/>
            <a:r>
              <a:rPr lang="el-GR" dirty="0" smtClean="0"/>
              <a:t> </a:t>
            </a:r>
            <a:r>
              <a:rPr lang="el-GR" dirty="0"/>
              <a:t>(Σε ποιον απευθύνεται, τύπος ή μέθοδος διδασκαλίας)</a:t>
            </a:r>
          </a:p>
          <a:p>
            <a:pPr marL="457200" indent="-457200">
              <a:buFont typeface="+mj-lt"/>
              <a:buAutoNum type="arabicPeriod"/>
            </a:pPr>
            <a:r>
              <a:rPr lang="el-GR" dirty="0" smtClean="0"/>
              <a:t>Στοιχεία σχετικά με το πρόγραμμα.</a:t>
            </a:r>
          </a:p>
          <a:p>
            <a:pPr lvl="1"/>
            <a:r>
              <a:rPr lang="el-GR" dirty="0" smtClean="0"/>
              <a:t>(</a:t>
            </a:r>
            <a:r>
              <a:rPr lang="el-GR" dirty="0"/>
              <a:t>Τίτλος, επίπεδο, στόχοι και σκοποί, περιεχόμενο, μέθοδοι αξιολόγησης)</a:t>
            </a:r>
          </a:p>
          <a:p>
            <a:pPr marL="457200" indent="-457200">
              <a:buFont typeface="+mj-lt"/>
              <a:buAutoNum type="arabicPeriod"/>
            </a:pPr>
            <a:r>
              <a:rPr lang="el-GR" dirty="0" smtClean="0"/>
              <a:t>Στοιχεία που σχετίζονται με τους εκπαιδευομένους.</a:t>
            </a:r>
          </a:p>
          <a:p>
            <a:pPr lvl="1"/>
            <a:r>
              <a:rPr lang="el-GR" dirty="0" smtClean="0"/>
              <a:t>(</a:t>
            </a:r>
            <a:r>
              <a:rPr lang="el-GR" dirty="0"/>
              <a:t>αριθμός, προηγούμενη γνώση)</a:t>
            </a:r>
          </a:p>
          <a:p>
            <a:pPr marL="457200" indent="-457200">
              <a:buFont typeface="+mj-lt"/>
              <a:buAutoNum type="arabicPeriod"/>
            </a:pPr>
            <a:r>
              <a:rPr lang="el-GR" dirty="0" smtClean="0"/>
              <a:t>Παράγοντες σχετικοί με την οργάνωση.</a:t>
            </a:r>
          </a:p>
          <a:p>
            <a:pPr lvl="1"/>
            <a:r>
              <a:rPr lang="el-GR" dirty="0" smtClean="0"/>
              <a:t>(</a:t>
            </a:r>
            <a:r>
              <a:rPr lang="el-GR" dirty="0"/>
              <a:t>Διάρκεια, φυσικό περιβάλλον, Ε.Μ., Θέματα υγιεινής και ασφάλειας, γνώση και πεποιθήσεις του εκπαιδευτικού)</a:t>
            </a:r>
          </a:p>
          <a:p>
            <a:pPr marL="457200" indent="-457200">
              <a:buFont typeface="+mj-lt"/>
              <a:buAutoNum type="arabicPeriod"/>
            </a:pPr>
            <a:r>
              <a:rPr lang="el-GR" dirty="0" smtClean="0"/>
              <a:t>Ψυχολογικοί παράγοντες.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2728402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Οργάνωση του περιβάλλοντος μάθησης</a:t>
            </a:r>
            <a:endParaRPr lang="el-GR" dirty="0"/>
          </a:p>
        </p:txBody>
      </p:sp>
      <p:sp>
        <p:nvSpPr>
          <p:cNvPr id="3" name="Θέση περιεχομένου 2"/>
          <p:cNvSpPr>
            <a:spLocks noGrp="1"/>
          </p:cNvSpPr>
          <p:nvPr>
            <p:ph idx="1"/>
          </p:nvPr>
        </p:nvSpPr>
        <p:spPr/>
        <p:txBody>
          <a:bodyPr/>
          <a:lstStyle/>
          <a:p>
            <a:r>
              <a:rPr lang="el-GR" dirty="0" smtClean="0"/>
              <a:t>Φυσικό</a:t>
            </a:r>
          </a:p>
          <a:p>
            <a:pPr lvl="1"/>
            <a:r>
              <a:rPr lang="el-GR" dirty="0" smtClean="0"/>
              <a:t>(</a:t>
            </a:r>
            <a:r>
              <a:rPr lang="el-GR" dirty="0"/>
              <a:t>αίθουσα ανάλογη της μεθόδου διδασκαλίας, αερισμός, φωτισμός, καθαριότητα, θόρυβοι) </a:t>
            </a:r>
          </a:p>
          <a:p>
            <a:r>
              <a:rPr lang="el-GR" dirty="0" smtClean="0"/>
              <a:t>Ψυχοκοινωνικό </a:t>
            </a:r>
          </a:p>
          <a:p>
            <a:pPr lvl="1"/>
            <a:r>
              <a:rPr lang="el-GR" dirty="0" smtClean="0"/>
              <a:t>(</a:t>
            </a:r>
            <a:r>
              <a:rPr lang="el-GR" dirty="0"/>
              <a:t>κλίμα φιλικό, υποστηρικτικό, βαθύ ενδιαφέρον και σεβασμός)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326261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Ευγενία </a:t>
            </a:r>
            <a:r>
              <a:rPr lang="el-GR" sz="2000" dirty="0" smtClean="0"/>
              <a:t>Βλάχου, Ελένη Ευαγγέλου 2014. </a:t>
            </a:r>
            <a:r>
              <a:rPr lang="el-GR" sz="2000" dirty="0"/>
              <a:t>Ευγενία </a:t>
            </a:r>
            <a:r>
              <a:rPr lang="el-GR" sz="2000" dirty="0" smtClean="0"/>
              <a:t>Βλάχου, Ελένη Ευαγγέλου. «Μέθοδοι Διδασκαλίας στη Νοσηλευτική. Ενότητα 3</a:t>
            </a:r>
            <a:r>
              <a:rPr lang="en-US" sz="2000" dirty="0" smtClean="0"/>
              <a:t>:</a:t>
            </a:r>
            <a:r>
              <a:rPr lang="el-GR" sz="2000" dirty="0"/>
              <a:t> Προετοιμασία για Διδασκαλία και </a:t>
            </a:r>
            <a:r>
              <a:rPr lang="el-GR" sz="2000" dirty="0" smtClean="0"/>
              <a:t>Μάθηση».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smtClean="0"/>
              <a:t>Δ</a:t>
            </a:r>
            <a:r>
              <a:rPr lang="en-US" sz="2000" dirty="0" smtClean="0"/>
              <a:t>ια</a:t>
            </a:r>
            <a:r>
              <a:rPr lang="el-GR" sz="2000" dirty="0"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Βήματα προετοιμασίας για διδασκαλία και μάθηση </a:t>
            </a:r>
            <a:r>
              <a:rPr lang="el-GR" sz="3600" b="0" dirty="0" smtClean="0"/>
              <a:t>1/5</a:t>
            </a:r>
            <a:endParaRPr lang="el-GR" sz="3600" b="0" dirty="0"/>
          </a:p>
        </p:txBody>
      </p:sp>
      <p:sp>
        <p:nvSpPr>
          <p:cNvPr id="3" name="Θέση περιεχομένου 2"/>
          <p:cNvSpPr>
            <a:spLocks noGrp="1"/>
          </p:cNvSpPr>
          <p:nvPr>
            <p:ph idx="1"/>
          </p:nvPr>
        </p:nvSpPr>
        <p:spPr/>
        <p:txBody>
          <a:bodyPr/>
          <a:lstStyle/>
          <a:p>
            <a:pPr marL="0" indent="0" algn="ctr">
              <a:buNone/>
            </a:pPr>
            <a:r>
              <a:rPr lang="el-GR" b="1" dirty="0" smtClean="0"/>
              <a:t>Προσδιορισμός του στόχου και των σκοπών ή των επιδιωκόμενων μαθησιακών αποτελεσμάτων</a:t>
            </a:r>
            <a:endParaRPr lang="el-GR" b="1" dirty="0"/>
          </a:p>
          <a:p>
            <a:pPr marL="457200" indent="-457200">
              <a:buFont typeface="+mj-lt"/>
              <a:buAutoNum type="arabicPeriod"/>
            </a:pPr>
            <a:r>
              <a:rPr lang="el-GR" dirty="0"/>
              <a:t>Εκπαιδευτικοί </a:t>
            </a:r>
            <a:r>
              <a:rPr lang="el-GR" dirty="0" smtClean="0"/>
              <a:t>στόχοι. </a:t>
            </a:r>
          </a:p>
          <a:p>
            <a:pPr marL="457200" indent="-457200"/>
            <a:r>
              <a:rPr lang="el-GR" dirty="0" smtClean="0"/>
              <a:t>(</a:t>
            </a:r>
            <a:r>
              <a:rPr lang="el-GR" dirty="0"/>
              <a:t>Ευρείες στρατηγικής φύσεως εκφράσεις μιας πρόθεσης μαζί με αναφορά για τη χρησιμότητα επίτευξής τους</a:t>
            </a:r>
            <a:r>
              <a:rPr lang="el-GR" dirty="0" smtClean="0"/>
              <a:t>).</a:t>
            </a:r>
            <a:endParaRPr lang="el-GR" dirty="0"/>
          </a:p>
          <a:p>
            <a:pPr marL="457200" indent="-457200">
              <a:buFont typeface="+mj-lt"/>
              <a:buAutoNum type="arabicPeriod" startAt="2"/>
            </a:pPr>
            <a:r>
              <a:rPr lang="el-GR" dirty="0" err="1"/>
              <a:t>Συμπεριφορικοί</a:t>
            </a:r>
            <a:r>
              <a:rPr lang="el-GR" dirty="0"/>
              <a:t> ή μαθησιακοί σκοποί ή μαθησιακά </a:t>
            </a:r>
            <a:r>
              <a:rPr lang="el-GR" dirty="0" smtClean="0"/>
              <a:t>αποτελέσματα.</a:t>
            </a:r>
            <a:endParaRPr lang="el-GR" dirty="0"/>
          </a:p>
          <a:p>
            <a:r>
              <a:rPr lang="el-GR" dirty="0" smtClean="0"/>
              <a:t>(</a:t>
            </a:r>
            <a:r>
              <a:rPr lang="el-GR" dirty="0"/>
              <a:t>Εξειδικευμένες εκφράσεις με το τι θα έχει πετύχει ο σπουδαστής</a:t>
            </a:r>
            <a:r>
              <a:rPr lang="el-GR" dirty="0" smtClean="0"/>
              <a:t>). </a:t>
            </a:r>
            <a:endParaRPr lang="el-GR" dirty="0"/>
          </a:p>
          <a:p>
            <a:r>
              <a:rPr lang="el-GR" dirty="0"/>
              <a:t>Τι θα γνωρίζει, θα είναι ικανός να εκτελεί, τι θα </a:t>
            </a:r>
            <a:r>
              <a:rPr lang="el-GR" dirty="0" smtClean="0"/>
              <a:t>αισθάνεται.</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8409898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Μαθησιακά αποτελέσματα </a:t>
            </a:r>
            <a:endParaRPr lang="el-GR" dirty="0"/>
          </a:p>
        </p:txBody>
      </p:sp>
      <p:sp>
        <p:nvSpPr>
          <p:cNvPr id="3" name="Θέση περιεχομένου 2"/>
          <p:cNvSpPr>
            <a:spLocks noGrp="1"/>
          </p:cNvSpPr>
          <p:nvPr>
            <p:ph idx="1"/>
          </p:nvPr>
        </p:nvSpPr>
        <p:spPr/>
        <p:txBody>
          <a:bodyPr/>
          <a:lstStyle/>
          <a:p>
            <a:pPr marL="0" indent="0">
              <a:buNone/>
            </a:pPr>
            <a:r>
              <a:rPr lang="el-GR" dirty="0" smtClean="0"/>
              <a:t>Τα μαθησιακά αποτελέσματα ή σκοποί πρέπει να είναι:</a:t>
            </a:r>
          </a:p>
          <a:p>
            <a:pPr>
              <a:buFont typeface="Wingdings" panose="05000000000000000000" pitchFamily="2" charset="2"/>
              <a:buChar char="ü"/>
            </a:pPr>
            <a:r>
              <a:rPr lang="el-GR" dirty="0" smtClean="0"/>
              <a:t>Ειδικοί,</a:t>
            </a:r>
          </a:p>
          <a:p>
            <a:pPr>
              <a:buFont typeface="Wingdings" panose="05000000000000000000" pitchFamily="2" charset="2"/>
              <a:buChar char="ü"/>
            </a:pPr>
            <a:r>
              <a:rPr lang="el-GR" dirty="0" smtClean="0"/>
              <a:t>Μετρήσιμοι,</a:t>
            </a:r>
          </a:p>
          <a:p>
            <a:pPr>
              <a:buFont typeface="Wingdings" panose="05000000000000000000" pitchFamily="2" charset="2"/>
              <a:buChar char="ü"/>
            </a:pPr>
            <a:r>
              <a:rPr lang="el-GR" dirty="0" smtClean="0"/>
              <a:t>Ρεαλιστικοί,</a:t>
            </a:r>
          </a:p>
          <a:p>
            <a:pPr>
              <a:buFont typeface="Wingdings" panose="05000000000000000000" pitchFamily="2" charset="2"/>
              <a:buChar char="ü"/>
            </a:pPr>
            <a:r>
              <a:rPr lang="el-GR" dirty="0" smtClean="0"/>
              <a:t>Επιτεύξιμοι σε χρονικά όρια,</a:t>
            </a:r>
          </a:p>
          <a:p>
            <a:pPr>
              <a:buFont typeface="Wingdings" panose="05000000000000000000" pitchFamily="2" charset="2"/>
              <a:buChar char="ü"/>
            </a:pPr>
            <a:r>
              <a:rPr lang="el-GR" dirty="0" smtClean="0"/>
              <a:t>Αποδεκτοί.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2433600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Ταξινόμηση μαθησιακών σκοπών </a:t>
            </a:r>
            <a:r>
              <a:rPr lang="el-GR" sz="3200" b="0" dirty="0" smtClean="0"/>
              <a:t>1/2</a:t>
            </a:r>
            <a:endParaRPr lang="el-GR" sz="3200" b="0" dirty="0"/>
          </a:p>
        </p:txBody>
      </p:sp>
      <p:sp>
        <p:nvSpPr>
          <p:cNvPr id="3" name="Θέση περιεχομένου 2"/>
          <p:cNvSpPr>
            <a:spLocks noGrp="1"/>
          </p:cNvSpPr>
          <p:nvPr>
            <p:ph idx="1"/>
          </p:nvPr>
        </p:nvSpPr>
        <p:spPr/>
        <p:txBody>
          <a:bodyPr>
            <a:normAutofit/>
          </a:bodyPr>
          <a:lstStyle/>
          <a:p>
            <a:pPr marL="0" indent="0" algn="ctr">
              <a:buNone/>
            </a:pPr>
            <a:r>
              <a:rPr lang="el-GR" b="1" dirty="0" smtClean="0"/>
              <a:t>Τρεις κατηγορίες ή τομείς</a:t>
            </a:r>
          </a:p>
          <a:p>
            <a:pPr marL="457200" indent="-457200">
              <a:buFont typeface="+mj-lt"/>
              <a:buAutoNum type="arabicPeriod"/>
            </a:pPr>
            <a:r>
              <a:rPr lang="el-GR" b="1" dirty="0" smtClean="0"/>
              <a:t>Γνωστικός</a:t>
            </a:r>
            <a:r>
              <a:rPr lang="el-GR" dirty="0" smtClean="0"/>
              <a:t> </a:t>
            </a:r>
            <a:r>
              <a:rPr lang="el-GR" dirty="0"/>
              <a:t>(αναφέρεται στη γνώση και τις διανοητικές ικανότητες</a:t>
            </a:r>
            <a:r>
              <a:rPr lang="el-GR" dirty="0" smtClean="0"/>
              <a:t>).</a:t>
            </a:r>
            <a:endParaRPr lang="el-GR" dirty="0"/>
          </a:p>
          <a:p>
            <a:pPr lvl="1"/>
            <a:r>
              <a:rPr lang="el-GR" b="1" dirty="0" smtClean="0"/>
              <a:t>6 </a:t>
            </a:r>
            <a:r>
              <a:rPr lang="el-GR" b="1" dirty="0"/>
              <a:t>επίπεδα </a:t>
            </a:r>
            <a:r>
              <a:rPr lang="el-GR" dirty="0"/>
              <a:t>(Γνώση, κατανόηση, εφαρμογή, ανάλυση, σύνθεση, αξιολόγηση</a:t>
            </a:r>
            <a:r>
              <a:rPr lang="el-GR" dirty="0" smtClean="0"/>
              <a:t>). </a:t>
            </a:r>
            <a:endParaRPr lang="el-GR" dirty="0"/>
          </a:p>
          <a:p>
            <a:pPr marL="457200" indent="-457200">
              <a:buFont typeface="+mj-lt"/>
              <a:buAutoNum type="arabicPeriod"/>
            </a:pPr>
            <a:r>
              <a:rPr lang="el-GR" b="1" dirty="0" smtClean="0"/>
              <a:t>Συναισθηματικός </a:t>
            </a:r>
            <a:r>
              <a:rPr lang="el-GR" dirty="0" smtClean="0"/>
              <a:t>(</a:t>
            </a:r>
            <a:r>
              <a:rPr lang="el-GR" dirty="0"/>
              <a:t>αναφέρεται στις στάσεις, αξίες, ενδιαφέροντα</a:t>
            </a:r>
            <a:r>
              <a:rPr lang="el-GR" dirty="0" smtClean="0"/>
              <a:t>). </a:t>
            </a:r>
            <a:endParaRPr lang="el-GR" dirty="0"/>
          </a:p>
          <a:p>
            <a:pPr lvl="1"/>
            <a:r>
              <a:rPr lang="el-GR" b="1" dirty="0" smtClean="0"/>
              <a:t>5  </a:t>
            </a:r>
            <a:r>
              <a:rPr lang="el-GR" b="1" dirty="0"/>
              <a:t>Επίπεδα </a:t>
            </a:r>
            <a:r>
              <a:rPr lang="el-GR" dirty="0"/>
              <a:t>(παρακολούθηση, ανταπόκριση, αξιολόγηση, αποτίμηση, οργάνωση αξιών, χαρακτηρισμός αξιών</a:t>
            </a:r>
            <a:r>
              <a:rPr lang="el-GR" dirty="0" smtClean="0"/>
              <a:t>).</a:t>
            </a:r>
            <a:endParaRPr lang="el-GR" dirty="0"/>
          </a:p>
          <a:p>
            <a:pPr marL="457200" indent="-457200">
              <a:buFont typeface="+mj-lt"/>
              <a:buAutoNum type="arabicPeriod"/>
            </a:pPr>
            <a:r>
              <a:rPr lang="el-GR" b="1" dirty="0" smtClean="0"/>
              <a:t>Ψυχοκινητικός</a:t>
            </a:r>
            <a:r>
              <a:rPr lang="el-GR" dirty="0" smtClean="0"/>
              <a:t> </a:t>
            </a:r>
            <a:r>
              <a:rPr lang="el-GR" dirty="0"/>
              <a:t>(αναφέρεται στις ψυχοκινητικές δεξιότητες</a:t>
            </a:r>
            <a:r>
              <a:rPr lang="el-GR" dirty="0" smtClean="0"/>
              <a:t>).</a:t>
            </a:r>
            <a:endParaRPr lang="el-GR" dirty="0"/>
          </a:p>
          <a:p>
            <a:pPr marL="0" indent="0" algn="r">
              <a:buNone/>
            </a:pPr>
            <a:r>
              <a:rPr lang="en-US" sz="2000" dirty="0"/>
              <a:t>(Bloom 1958)</a:t>
            </a: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106651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Ταξινόμηση μαθησιακών σκοπών </a:t>
            </a:r>
            <a:r>
              <a:rPr lang="el-GR" sz="3200" b="0" dirty="0" smtClean="0"/>
              <a:t>2/2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1228227063"/>
              </p:ext>
            </p:extLst>
          </p:nvPr>
        </p:nvGraphicFramePr>
        <p:xfrm>
          <a:off x="1403648" y="1556792"/>
          <a:ext cx="6779095" cy="4423699"/>
        </p:xfrm>
        <a:graphic>
          <a:graphicData uri="http://schemas.openxmlformats.org/drawingml/2006/table">
            <a:tbl>
              <a:tblPr/>
              <a:tblGrid>
                <a:gridCol w="2098575"/>
                <a:gridCol w="2160240"/>
                <a:gridCol w="2520280"/>
              </a:tblGrid>
              <a:tr h="42916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Γνώσεις</a:t>
                      </a:r>
                      <a:endPar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00807" marR="100807" marT="62659" marB="626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Ικανότητες</a:t>
                      </a:r>
                      <a:endPar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00807" marR="100807" marT="62659" marB="626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Στάσεις</a:t>
                      </a:r>
                      <a:endPar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00807" marR="100807" marT="62659" marB="626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31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Γνωρίζω</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Καταλαβαίνω</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Ορίζω</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Προσδιορίζω</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Συγκρατώ</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Ονομάζω</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Αναγνωρίζω</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Απομνημονεύω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Απαριθμώ </a:t>
                      </a:r>
                    </a:p>
                  </a:txBody>
                  <a:tcPr marL="100807" marR="100807" marT="62659" marB="626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Διορθώνω</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Ελέγχω</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Χρησιμοποιώ</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Ενεργοποιώ</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Κάνω</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Αλλάζω</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Πληκτρολογώ</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Διαβάζω</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Συντάσσω</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Εφαρμόζω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Πραγματοποιώ </a:t>
                      </a:r>
                    </a:p>
                  </a:txBody>
                  <a:tcPr marL="100807" marR="100807" marT="62659" marB="626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Προσαρμόζομαι</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Αισθάνομαι</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Απομυθοποιώ</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Εντάσσομαι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Κινητοποιούμαι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Ενθαρρύνομαι</a:t>
                      </a:r>
                    </a:p>
                  </a:txBody>
                  <a:tcPr marL="100807" marR="100807" marT="62659" marB="6265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59116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Βήματα προετοιμασίας για διδασκαλία και μάθηση </a:t>
            </a:r>
            <a:r>
              <a:rPr lang="el-GR" sz="3600" b="0" dirty="0" smtClean="0"/>
              <a:t>2/5</a:t>
            </a:r>
            <a:endParaRPr lang="el-GR" dirty="0"/>
          </a:p>
        </p:txBody>
      </p:sp>
      <p:sp>
        <p:nvSpPr>
          <p:cNvPr id="3" name="Θέση περιεχομένου 2"/>
          <p:cNvSpPr>
            <a:spLocks noGrp="1"/>
          </p:cNvSpPr>
          <p:nvPr>
            <p:ph idx="1"/>
          </p:nvPr>
        </p:nvSpPr>
        <p:spPr/>
        <p:txBody>
          <a:bodyPr/>
          <a:lstStyle/>
          <a:p>
            <a:r>
              <a:rPr lang="el-GR" dirty="0" smtClean="0"/>
              <a:t>Επιλογή του περιεχομένου του μαθήματος ή της διδακτικής ενότητας που πρόκειται να διδαχθεί.</a:t>
            </a:r>
          </a:p>
          <a:p>
            <a:r>
              <a:rPr lang="el-GR" dirty="0" smtClean="0"/>
              <a:t>Επιλογή της κατάλληλης μεθόδου διδασκαλίας</a:t>
            </a:r>
            <a:r>
              <a:rPr lang="en-US" dirty="0" smtClean="0"/>
              <a:t>:</a:t>
            </a:r>
          </a:p>
          <a:p>
            <a:pPr lvl="1"/>
            <a:r>
              <a:rPr lang="el-GR" dirty="0" smtClean="0"/>
              <a:t>Διάλεξη</a:t>
            </a:r>
            <a:r>
              <a:rPr lang="en-US" dirty="0" smtClean="0"/>
              <a:t>,</a:t>
            </a:r>
            <a:endParaRPr lang="el-GR" dirty="0" smtClean="0"/>
          </a:p>
          <a:p>
            <a:pPr lvl="1"/>
            <a:r>
              <a:rPr lang="el-GR" dirty="0" smtClean="0"/>
              <a:t>Συζήτηση. Συζήτηση σε ομάδες</a:t>
            </a:r>
            <a:r>
              <a:rPr lang="en-US" dirty="0" smtClean="0"/>
              <a:t>,</a:t>
            </a:r>
            <a:endParaRPr lang="el-GR" dirty="0" smtClean="0"/>
          </a:p>
          <a:p>
            <a:pPr lvl="1"/>
            <a:r>
              <a:rPr lang="el-GR" dirty="0" smtClean="0"/>
              <a:t>Ερωταποκρίσεις</a:t>
            </a:r>
            <a:r>
              <a:rPr lang="en-US" dirty="0" smtClean="0"/>
              <a:t>,</a:t>
            </a:r>
            <a:endParaRPr lang="el-GR" dirty="0" smtClean="0"/>
          </a:p>
          <a:p>
            <a:pPr lvl="1"/>
            <a:r>
              <a:rPr lang="el-GR" dirty="0" smtClean="0"/>
              <a:t>Επίδειξη και άσκηση στο εργαστήριο</a:t>
            </a:r>
            <a:r>
              <a:rPr lang="en-US" dirty="0" smtClean="0"/>
              <a:t>,</a:t>
            </a:r>
            <a:endParaRPr lang="el-GR" dirty="0" smtClean="0"/>
          </a:p>
          <a:p>
            <a:pPr lvl="1"/>
            <a:r>
              <a:rPr lang="el-GR" dirty="0" smtClean="0"/>
              <a:t>Ανάθεση εργασιών</a:t>
            </a:r>
            <a:r>
              <a:rPr lang="en-US" dirty="0" smtClean="0"/>
              <a:t>,</a:t>
            </a:r>
            <a:endParaRPr lang="el-GR" dirty="0" smtClean="0"/>
          </a:p>
          <a:p>
            <a:pPr lvl="1"/>
            <a:r>
              <a:rPr lang="el-GR" dirty="0" smtClean="0"/>
              <a:t>Παιχνίδι ρόλων</a:t>
            </a:r>
            <a:r>
              <a:rPr lang="en-US" dirty="0" smtClean="0"/>
              <a:t>,</a:t>
            </a:r>
            <a:endParaRPr lang="el-GR" dirty="0" smtClean="0"/>
          </a:p>
          <a:p>
            <a:pPr lvl="1"/>
            <a:r>
              <a:rPr lang="el-GR" dirty="0" smtClean="0"/>
              <a:t>Παρουσιάσεις</a:t>
            </a:r>
            <a:r>
              <a:rPr lang="en-US" dirty="0" smtClean="0"/>
              <a:t>.</a:t>
            </a:r>
            <a:endParaRPr lang="el-GR" dirty="0" smtClean="0"/>
          </a:p>
          <a:p>
            <a:endParaRPr lang="el-GR" dirty="0"/>
          </a:p>
          <a:p>
            <a:endParaRPr lang="el-GR" dirty="0" smtClean="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183350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Βήματα προετοιμασίας για διδασκαλία και μάθηση </a:t>
            </a:r>
            <a:r>
              <a:rPr lang="en-US" sz="3600" b="0" dirty="0" smtClean="0"/>
              <a:t>3</a:t>
            </a:r>
            <a:r>
              <a:rPr lang="el-GR" sz="3600" b="0" dirty="0" smtClean="0"/>
              <a:t>/5</a:t>
            </a:r>
            <a:endParaRPr lang="el-GR" dirty="0"/>
          </a:p>
        </p:txBody>
      </p:sp>
      <p:sp>
        <p:nvSpPr>
          <p:cNvPr id="3" name="Θέση περιεχομένου 2"/>
          <p:cNvSpPr>
            <a:spLocks noGrp="1"/>
          </p:cNvSpPr>
          <p:nvPr>
            <p:ph idx="1"/>
          </p:nvPr>
        </p:nvSpPr>
        <p:spPr>
          <a:xfrm>
            <a:off x="457200" y="1196752"/>
            <a:ext cx="3034680" cy="5040560"/>
          </a:xfrm>
        </p:spPr>
        <p:txBody>
          <a:bodyPr/>
          <a:lstStyle/>
          <a:p>
            <a:pPr marL="0" indent="0">
              <a:buNone/>
            </a:pPr>
            <a:r>
              <a:rPr lang="en-US" b="1" dirty="0">
                <a:solidFill>
                  <a:srgbClr val="004A82"/>
                </a:solidFill>
              </a:rPr>
              <a:t>Learning Style</a:t>
            </a:r>
          </a:p>
          <a:p>
            <a:pPr marL="0" indent="0">
              <a:buNone/>
            </a:pPr>
            <a:r>
              <a:rPr lang="en-US" dirty="0"/>
              <a:t>Lecture</a:t>
            </a:r>
          </a:p>
          <a:p>
            <a:pPr marL="0" indent="0">
              <a:buNone/>
            </a:pPr>
            <a:r>
              <a:rPr lang="en-US" dirty="0"/>
              <a:t>Reading</a:t>
            </a:r>
          </a:p>
          <a:p>
            <a:pPr marL="0" indent="0">
              <a:buNone/>
            </a:pPr>
            <a:r>
              <a:rPr lang="en-US" dirty="0"/>
              <a:t>Audio-visual</a:t>
            </a:r>
          </a:p>
          <a:p>
            <a:pPr marL="0" indent="0">
              <a:buNone/>
            </a:pPr>
            <a:r>
              <a:rPr lang="en-US" dirty="0"/>
              <a:t>Demonstration</a:t>
            </a:r>
          </a:p>
          <a:p>
            <a:pPr marL="0" indent="0">
              <a:buNone/>
            </a:pPr>
            <a:r>
              <a:rPr lang="en-US" dirty="0"/>
              <a:t>Discussion group</a:t>
            </a:r>
          </a:p>
          <a:p>
            <a:pPr marL="0" indent="0">
              <a:buNone/>
            </a:pPr>
            <a:r>
              <a:rPr lang="en-US" dirty="0"/>
              <a:t>Practice by doing</a:t>
            </a:r>
          </a:p>
          <a:p>
            <a:pPr marL="0" indent="0">
              <a:buNone/>
            </a:pPr>
            <a:r>
              <a:rPr lang="en-US" dirty="0"/>
              <a:t>Teaching others</a:t>
            </a:r>
          </a:p>
          <a:p>
            <a:pPr marL="0" indent="0">
              <a:buNone/>
            </a:pPr>
            <a:r>
              <a:rPr lang="en-US" dirty="0"/>
              <a:t>Immediate application in real situation</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
        <p:nvSpPr>
          <p:cNvPr id="5" name="Θέση περιεχομένου 2"/>
          <p:cNvSpPr txBox="1">
            <a:spLocks/>
          </p:cNvSpPr>
          <p:nvPr/>
        </p:nvSpPr>
        <p:spPr>
          <a:xfrm>
            <a:off x="4860032" y="1278583"/>
            <a:ext cx="3034680" cy="482453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Font typeface="Courier New" panose="02070309020205020404" pitchFamily="49" charset="0"/>
              <a:buChar char="o"/>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Calibri" panose="020F050202020403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n-US" b="1" dirty="0">
                <a:solidFill>
                  <a:srgbClr val="004A82"/>
                </a:solidFill>
              </a:rPr>
              <a:t>Knowledge Retention</a:t>
            </a:r>
          </a:p>
          <a:p>
            <a:pPr marL="0" indent="0" fontAlgn="auto">
              <a:spcAft>
                <a:spcPts val="0"/>
              </a:spcAft>
              <a:buNone/>
            </a:pPr>
            <a:r>
              <a:rPr lang="en-US" dirty="0" smtClean="0"/>
              <a:t>- 10%</a:t>
            </a:r>
          </a:p>
          <a:p>
            <a:pPr marL="0" indent="0" fontAlgn="auto">
              <a:spcAft>
                <a:spcPts val="0"/>
              </a:spcAft>
              <a:buNone/>
            </a:pPr>
            <a:r>
              <a:rPr lang="en-US" dirty="0" smtClean="0"/>
              <a:t>- </a:t>
            </a:r>
            <a:r>
              <a:rPr lang="en-US" dirty="0"/>
              <a:t>20%</a:t>
            </a:r>
          </a:p>
          <a:p>
            <a:pPr marL="0" indent="0" fontAlgn="auto">
              <a:spcAft>
                <a:spcPts val="0"/>
              </a:spcAft>
              <a:buNone/>
            </a:pPr>
            <a:r>
              <a:rPr lang="en-US" dirty="0" smtClean="0"/>
              <a:t>- </a:t>
            </a:r>
            <a:r>
              <a:rPr lang="en-US" dirty="0"/>
              <a:t>30%</a:t>
            </a:r>
          </a:p>
          <a:p>
            <a:pPr marL="0" indent="0" fontAlgn="auto">
              <a:spcAft>
                <a:spcPts val="0"/>
              </a:spcAft>
              <a:buNone/>
            </a:pPr>
            <a:r>
              <a:rPr lang="en-US" dirty="0" smtClean="0"/>
              <a:t>- </a:t>
            </a:r>
            <a:r>
              <a:rPr lang="en-US" dirty="0"/>
              <a:t>50%</a:t>
            </a:r>
          </a:p>
          <a:p>
            <a:pPr marL="0" indent="0" fontAlgn="auto">
              <a:spcAft>
                <a:spcPts val="0"/>
              </a:spcAft>
              <a:buNone/>
            </a:pPr>
            <a:r>
              <a:rPr lang="en-US" dirty="0" smtClean="0"/>
              <a:t>- </a:t>
            </a:r>
            <a:r>
              <a:rPr lang="en-US" dirty="0"/>
              <a:t>75%</a:t>
            </a:r>
          </a:p>
          <a:p>
            <a:pPr marL="0" indent="0" fontAlgn="auto">
              <a:spcAft>
                <a:spcPts val="0"/>
              </a:spcAft>
              <a:buNone/>
            </a:pPr>
            <a:r>
              <a:rPr lang="en-US" dirty="0" smtClean="0"/>
              <a:t>- </a:t>
            </a:r>
            <a:r>
              <a:rPr lang="en-US" dirty="0"/>
              <a:t>85%</a:t>
            </a:r>
          </a:p>
          <a:p>
            <a:pPr marL="0" indent="0" fontAlgn="auto">
              <a:spcAft>
                <a:spcPts val="0"/>
              </a:spcAft>
              <a:buNone/>
            </a:pPr>
            <a:r>
              <a:rPr lang="en-US" dirty="0" smtClean="0"/>
              <a:t>- </a:t>
            </a:r>
            <a:r>
              <a:rPr lang="en-US" dirty="0"/>
              <a:t>90%</a:t>
            </a:r>
          </a:p>
          <a:p>
            <a:pPr marL="0" indent="0" fontAlgn="auto">
              <a:spcAft>
                <a:spcPts val="0"/>
              </a:spcAft>
              <a:buNone/>
            </a:pPr>
            <a:r>
              <a:rPr lang="en-US" dirty="0" smtClean="0"/>
              <a:t>- </a:t>
            </a:r>
            <a:r>
              <a:rPr lang="en-US" dirty="0"/>
              <a:t>90%</a:t>
            </a:r>
          </a:p>
          <a:p>
            <a:pPr marL="0" indent="0" fontAlgn="auto">
              <a:spcAft>
                <a:spcPts val="0"/>
              </a:spcAft>
              <a:buFont typeface="Arial" pitchFamily="34" charset="0"/>
              <a:buNone/>
            </a:pPr>
            <a:endParaRPr lang="el-GR" dirty="0"/>
          </a:p>
        </p:txBody>
      </p:sp>
      <p:sp>
        <p:nvSpPr>
          <p:cNvPr id="6" name="Ορθογώνιο 5"/>
          <p:cNvSpPr/>
          <p:nvPr/>
        </p:nvSpPr>
        <p:spPr>
          <a:xfrm>
            <a:off x="1288232" y="6348000"/>
            <a:ext cx="6588224" cy="400110"/>
          </a:xfrm>
          <a:prstGeom prst="rect">
            <a:avLst/>
          </a:prstGeom>
        </p:spPr>
        <p:txBody>
          <a:bodyPr wrap="square">
            <a:spAutoFit/>
          </a:bodyPr>
          <a:lstStyle/>
          <a:p>
            <a:r>
              <a:rPr lang="en-US" sz="2000" dirty="0">
                <a:latin typeface="+mn-lt"/>
              </a:rPr>
              <a:t>(National Training </a:t>
            </a:r>
            <a:r>
              <a:rPr lang="en-US" sz="2000" dirty="0" smtClean="0">
                <a:latin typeface="+mn-lt"/>
              </a:rPr>
              <a:t>Laboratory Institute</a:t>
            </a:r>
            <a:r>
              <a:rPr lang="en-US" sz="2000" dirty="0">
                <a:latin typeface="+mn-lt"/>
              </a:rPr>
              <a:t>, Alexandria, VA, 2006</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12080967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72888a5780bc9f55c1709abf647b79230b474c6"/>
</p:tagLst>
</file>

<file path=ppt/theme/theme1.xml><?xml version="1.0" encoding="utf-8"?>
<a:theme xmlns:a="http://schemas.openxmlformats.org/drawingml/2006/main" name="OC_template_updated">
  <a:themeElements>
    <a:clrScheme name="Προσαρμοσμένο 1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TotalTime>
  <Words>1576</Words>
  <Application>Microsoft Office PowerPoint</Application>
  <PresentationFormat>Προβολή στην οθόνη (4:3)</PresentationFormat>
  <Paragraphs>283</Paragraphs>
  <Slides>36</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OC_template_updated</vt:lpstr>
      <vt:lpstr>Μέθοδοι Διδασκαλίας στη Νοσηλευτική</vt:lpstr>
      <vt:lpstr>Επιφανειακή προσέγγιση ή προσέγγιση μάθησης σε βάθος</vt:lpstr>
      <vt:lpstr>Σχεδιασμός μαθήματος προς διδασκαλία</vt:lpstr>
      <vt:lpstr>Βήματα προετοιμασίας για διδασκαλία και μάθηση 1/5</vt:lpstr>
      <vt:lpstr>Μαθησιακά αποτελέσματα </vt:lpstr>
      <vt:lpstr>Ταξινόμηση μαθησιακών σκοπών 1/2</vt:lpstr>
      <vt:lpstr>Ταξινόμηση μαθησιακών σκοπών 2/2</vt:lpstr>
      <vt:lpstr>Βήματα προετοιμασίας για διδασκαλία και μάθηση 2/5</vt:lpstr>
      <vt:lpstr>Βήματα προετοιμασίας για διδασκαλία και μάθηση 3/5</vt:lpstr>
      <vt:lpstr>Κριτήρια επιλογής και συνδυασμού μεθόδου &amp; μέσων</vt:lpstr>
      <vt:lpstr>Σκοποί και μέθοδοι διδασκαλίας 1/2</vt:lpstr>
      <vt:lpstr>Γνώση</vt:lpstr>
      <vt:lpstr>Σκοποί και μέθοδοι διδασκαλίας 2/2</vt:lpstr>
      <vt:lpstr>Στάση </vt:lpstr>
      <vt:lpstr>Ικανότητα </vt:lpstr>
      <vt:lpstr>Βήματα προετοιμασίας για διδασκαλία και μάθηση 4/5</vt:lpstr>
      <vt:lpstr>Βήματα προετοιμασίας για διδασκαλία και μάθηση 5/5</vt:lpstr>
      <vt:lpstr>Κατάρτιση σχεδίου μαθήματος</vt:lpstr>
      <vt:lpstr>Στάδιο προετοιμασίας</vt:lpstr>
      <vt:lpstr>Τρόποι προετοιμασίας των μαθητών 1/2</vt:lpstr>
      <vt:lpstr>Τρόποι προετοιμασίας των μαθητών 2/2</vt:lpstr>
      <vt:lpstr>Β΄Στάδιο παρουσίασης</vt:lpstr>
      <vt:lpstr>Γ΄Στάδιο εφαρμογής</vt:lpstr>
      <vt:lpstr>Δ΄Στάδιο δοκιμασίας και ελέγχου</vt:lpstr>
      <vt:lpstr>Σχέδιο μαθήματος 1/4</vt:lpstr>
      <vt:lpstr>Σχέδιο μαθήματος 2/4</vt:lpstr>
      <vt:lpstr>Σχέδιο μαθήματος 3/4</vt:lpstr>
      <vt:lpstr>Σχέδιο μαθήματος 4/4</vt:lpstr>
      <vt:lpstr>Αυτό - αξιολόγηση του εκπαιδευτή</vt:lpstr>
      <vt:lpstr>Οργάνωση του περιβάλλοντος μάθησης</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47</cp:revision>
  <dcterms:created xsi:type="dcterms:W3CDTF">2013-03-04T13:35:19Z</dcterms:created>
  <dcterms:modified xsi:type="dcterms:W3CDTF">2015-11-24T13:23:18Z</dcterms:modified>
</cp:coreProperties>
</file>