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  <p:sldMasterId id="2147483697" r:id="rId2"/>
  </p:sldMasterIdLst>
  <p:notesMasterIdLst>
    <p:notesMasterId r:id="rId70"/>
  </p:notesMasterIdLst>
  <p:handoutMasterIdLst>
    <p:handoutMasterId r:id="rId71"/>
  </p:handoutMasterIdLst>
  <p:sldIdLst>
    <p:sldId id="256" r:id="rId3"/>
    <p:sldId id="1503" r:id="rId4"/>
    <p:sldId id="1986" r:id="rId5"/>
    <p:sldId id="1991" r:id="rId6"/>
    <p:sldId id="2040" r:id="rId7"/>
    <p:sldId id="1992" r:id="rId8"/>
    <p:sldId id="2017" r:id="rId9"/>
    <p:sldId id="2022" r:id="rId10"/>
    <p:sldId id="2024" r:id="rId11"/>
    <p:sldId id="2028" r:id="rId12"/>
    <p:sldId id="2029" r:id="rId13"/>
    <p:sldId id="2019" r:id="rId14"/>
    <p:sldId id="2020" r:id="rId15"/>
    <p:sldId id="2025" r:id="rId16"/>
    <p:sldId id="1879" r:id="rId17"/>
    <p:sldId id="1756" r:id="rId18"/>
    <p:sldId id="1754" r:id="rId19"/>
    <p:sldId id="1761" r:id="rId20"/>
    <p:sldId id="1762" r:id="rId21"/>
    <p:sldId id="1757" r:id="rId22"/>
    <p:sldId id="1758" r:id="rId23"/>
    <p:sldId id="1849" r:id="rId24"/>
    <p:sldId id="1826" r:id="rId25"/>
    <p:sldId id="1779" r:id="rId26"/>
    <p:sldId id="1780" r:id="rId27"/>
    <p:sldId id="1781" r:id="rId28"/>
    <p:sldId id="1783" r:id="rId29"/>
    <p:sldId id="1877" r:id="rId30"/>
    <p:sldId id="1824" r:id="rId31"/>
    <p:sldId id="2031" r:id="rId32"/>
    <p:sldId id="2030" r:id="rId33"/>
    <p:sldId id="1820" r:id="rId34"/>
    <p:sldId id="1864" r:id="rId35"/>
    <p:sldId id="1860" r:id="rId36"/>
    <p:sldId id="1885" r:id="rId37"/>
    <p:sldId id="1866" r:id="rId38"/>
    <p:sldId id="2054" r:id="rId39"/>
    <p:sldId id="2053" r:id="rId40"/>
    <p:sldId id="1977" r:id="rId41"/>
    <p:sldId id="1869" r:id="rId42"/>
    <p:sldId id="1804" r:id="rId43"/>
    <p:sldId id="2055" r:id="rId44"/>
    <p:sldId id="1965" r:id="rId45"/>
    <p:sldId id="1851" r:id="rId46"/>
    <p:sldId id="1841" r:id="rId47"/>
    <p:sldId id="1966" r:id="rId48"/>
    <p:sldId id="1967" r:id="rId49"/>
    <p:sldId id="1891" r:id="rId50"/>
    <p:sldId id="1954" r:id="rId51"/>
    <p:sldId id="1839" r:id="rId52"/>
    <p:sldId id="1837" r:id="rId53"/>
    <p:sldId id="1836" r:id="rId54"/>
    <p:sldId id="1894" r:id="rId55"/>
    <p:sldId id="1955" r:id="rId56"/>
    <p:sldId id="1957" r:id="rId57"/>
    <p:sldId id="1843" r:id="rId58"/>
    <p:sldId id="1956" r:id="rId59"/>
    <p:sldId id="1958" r:id="rId60"/>
    <p:sldId id="1959" r:id="rId61"/>
    <p:sldId id="2043" r:id="rId62"/>
    <p:sldId id="1240" r:id="rId63"/>
    <p:sldId id="1241" r:id="rId64"/>
    <p:sldId id="1242" r:id="rId65"/>
    <p:sldId id="1243" r:id="rId66"/>
    <p:sldId id="1244" r:id="rId67"/>
    <p:sldId id="1245" r:id="rId68"/>
    <p:sldId id="1246" r:id="rId69"/>
  </p:sldIdLst>
  <p:sldSz cx="9144000" cy="6858000" type="screen4x3"/>
  <p:notesSz cx="7104063" cy="10234613"/>
  <p:custDataLst>
    <p:tags r:id="rId7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FF3300"/>
    <a:srgbClr val="333399"/>
    <a:srgbClr val="C00000"/>
    <a:srgbClr val="559558"/>
    <a:srgbClr val="4545C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17" autoAdjust="0"/>
  </p:normalViewPr>
  <p:slideViewPr>
    <p:cSldViewPr>
      <p:cViewPr>
        <p:scale>
          <a:sx n="112" d="100"/>
          <a:sy n="112" d="100"/>
        </p:scale>
        <p:origin x="-167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738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8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vmassagetherapy.com/blog/tag/sits-muscle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321gomd.com/rotator-cuff-tear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irobeans.wordpress.com/2012/10/16/rugby-injuries-shoulder-impingement-syndrom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ercisesforshoulderpain.com/blog/shoulder-tendonitis-2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undisclosedinjury.blogspot.gr/2015/02/patrick-kan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commons.wikimedia.org/wiki/User:Phyzom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ray328.png" TargetMode="Externa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326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-reddy.org/2013/07/25/musings-on-scapular-winging-anatomy-muscular-and-nerve-causes-and-exercise-consideration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-reddy.org/2013/07/25/musings-on-scapular-winging-anatomy-muscular-and-nerve-causes-and-exercise-considerations/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User:Quibik" TargetMode="External"/><Relationship Id="rId4" Type="http://schemas.openxmlformats.org/officeDocument/2006/relationships/hyperlink" Target="https://commons.wikimedia.org/wiki/File:Gray1215.p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asoncholewa.com/2012/07/22/toward-healthy-shoulders-in-2012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www.exrx.net/Kinesiology/AnglePull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anaramos.deviantart.com/art/Mr-Lee-s-Muscle-Tutorial-Names-433386100?q=favby:Inspired-Destiny/59877727&amp;qo=12" TargetMode="Externa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jcphysiotherapy.com/orthopaedics/shoulder/instability/comment-page-1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jcphysiotherapy.com/orthopaedics/shoulder/instability/comment-page-1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6bbff60e-f9cf-45a1-907b-0c2cecd0cd19@4/The-Pectoral-Girdl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creativecommons.org/licenses/by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Gray1232.png" TargetMode="External"/><Relationship Id="rId5" Type="http://schemas.openxmlformats.org/officeDocument/2006/relationships/hyperlink" Target="https://commons.wikimedia.org/wiki/User:Quibik" TargetMode="External"/><Relationship Id="rId4" Type="http://schemas.openxmlformats.org/officeDocument/2006/relationships/hyperlink" Target="https://commons.wikimedia.org/wiki/File:Gray1231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theshouldercenter.com/rotator-cuff-te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encyclopaedia.org/component/k2/item/279-shoulder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y327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Phyzom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Shoulderjoint.PNG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title=User:Osteomyoamare&amp;action=edit&amp;redlink=1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commons.wikimedia.org/wiki/File:Protraction_Retraction.png" TargetMode="External"/><Relationship Id="rId12" Type="http://schemas.openxmlformats.org/officeDocument/2006/relationships/hyperlink" Target="https://creativecommons.org/licenses/by-sa/4.0/deed.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hyperlink" Target="https://commons.wikimedia.org/wiki/User:F%C3%A6" TargetMode="External"/><Relationship Id="rId5" Type="http://schemas.openxmlformats.org/officeDocument/2006/relationships/image" Target="../media/image44.png"/><Relationship Id="rId10" Type="http://schemas.openxmlformats.org/officeDocument/2006/relationships/hyperlink" Target="https://commons.wikimedia.org/wiki/File:Diagram_showing_how_to_do_shoulder_rolls_after_breast_reconstruction_surgery_CRUK_151.svg" TargetMode="External"/><Relationship Id="rId4" Type="http://schemas.openxmlformats.org/officeDocument/2006/relationships/image" Target="../media/image43.png"/><Relationship Id="rId9" Type="http://schemas.openxmlformats.org/officeDocument/2006/relationships/hyperlink" Target="https://creativecommons.org/licenses/by/3.0/deed.e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hysioremedies.com/injury-month-shoulder-dislocation/" TargetMode="Externa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quizlet.com/21546616/acsms-certification-review-3rd-ed-chapter-1-flash-card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slideshare.net/ananthatiger/2-shoulder-joint-its-applied-anatomy-071?next_slideshow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hyperlink" Target="https://www.t-nation.com/training/truth-about-olympic-lif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ackshop.nl/evoluent-linkshandig-toetsenbord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rm_shoulder_gray.pn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GifTagger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ro.org/ACAPress/Mechanical_Concepts_and_Terms.html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ectoral_girdles-en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Mysid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deed.en" TargetMode="External"/><Relationship Id="rId5" Type="http://schemas.openxmlformats.org/officeDocument/2006/relationships/hyperlink" Target="https://commons.wikimedia.org/wiki/User:Sekiseiinko" TargetMode="External"/><Relationship Id="rId4" Type="http://schemas.openxmlformats.org/officeDocument/2006/relationships/hyperlink" Target="https://commons.wikimedia.org/wiki/File:Cable-seated-rear-lateral-raise-1.png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deed.en" TargetMode="External"/><Relationship Id="rId3" Type="http://schemas.openxmlformats.org/officeDocument/2006/relationships/hyperlink" Target="https://openclipart.org/detail/28037/shoulder-position-for-hammering" TargetMode="External"/><Relationship Id="rId7" Type="http://schemas.openxmlformats.org/officeDocument/2006/relationships/hyperlink" Target="https://commons.wikimedia.org/wiki/User:Sekiseiinko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Barbell-front-raises-1.png" TargetMode="Externa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hyperlink" Target="https://commons.wikimedia.org/wiki/File:Dumbbell-lateral-raises-1.pn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cis.org/documents/chpt29e.htm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complianceandsafety/basic-ergonomics-training-by-edmonds-community-college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ndyfaircloth.com/humanscale-ergonomic.html" TargetMode="Externa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encyclopaedia.org/component/k2/item/279-shoulder" TargetMode="External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hyperlink" Target="http://www.danmacleod.com/ErgoForYou/10_principles_of_ergonomics.htm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hyperlink" Target="http://www.danmacleod.com/ErgoForYou/10_principles_of_ergonomics.htm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mytrainerchris.files.wordpress.com/2014/04/456018516_6401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hyperlink" Target="https://mytrainerchris.files.wordpress.com/2014/04/serban-preview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y325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Pngbot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houlder_motion_with_rotator_cuff_(supraspinatus)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deed.en" TargetMode="External"/><Relationship Id="rId4" Type="http://schemas.openxmlformats.org/officeDocument/2006/relationships/hyperlink" Target="http://commons.wikimedia.org/wiki/User:Was_a_be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Βιολογική Μηχανική </a:t>
            </a:r>
            <a:br>
              <a:rPr lang="el-G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Εργονομία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Αρθρώσεις </a:t>
            </a:r>
            <a:r>
              <a:rPr lang="el-GR" sz="2800" dirty="0" smtClean="0"/>
              <a:t>άνω </a:t>
            </a:r>
            <a:r>
              <a:rPr lang="el-GR" sz="2800" dirty="0"/>
              <a:t>άκρων </a:t>
            </a:r>
            <a:r>
              <a:rPr lang="el-GR" sz="2800" dirty="0" smtClean="0"/>
              <a:t>(α’ </a:t>
            </a:r>
            <a:r>
              <a:rPr lang="el-GR" sz="2800" dirty="0"/>
              <a:t>μέρος)</a:t>
            </a:r>
            <a:endParaRPr lang="en-US" sz="2800" dirty="0"/>
          </a:p>
          <a:p>
            <a:r>
              <a:rPr lang="el-GR" sz="2800" dirty="0"/>
              <a:t>Δωροθέα Μακρυγιάννη</a:t>
            </a:r>
            <a:r>
              <a:rPr lang="en-US" sz="2800" dirty="0"/>
              <a:t> Pt MSc</a:t>
            </a:r>
            <a:endParaRPr lang="el-GR" sz="2800" dirty="0"/>
          </a:p>
          <a:p>
            <a:r>
              <a:rPr lang="el-GR" sz="2800" dirty="0"/>
              <a:t>Τμήμα </a:t>
            </a:r>
            <a:r>
              <a:rPr lang="el-GR" sz="2800" dirty="0" smtClean="0"/>
              <a:t>Φυσικοθεραπείας</a:t>
            </a:r>
            <a:endParaRPr lang="el-GR" sz="28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Μυοτενοντώδες</a:t>
            </a:r>
            <a:r>
              <a:rPr lang="el-GR" sz="3600" dirty="0" smtClean="0"/>
              <a:t> Επικάλυμμα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μυοτενοντώδες</a:t>
            </a:r>
            <a:r>
              <a:rPr lang="el-GR" dirty="0" smtClean="0"/>
              <a:t> επικάλυμμα:</a:t>
            </a:r>
          </a:p>
          <a:p>
            <a:pPr lvl="1"/>
            <a:r>
              <a:rPr lang="el-GR" dirty="0" smtClean="0"/>
              <a:t> Αποτελεί την μυϊκή επικάλυψη της άρθρωσης του ώμου.</a:t>
            </a:r>
          </a:p>
          <a:p>
            <a:pPr lvl="1"/>
            <a:r>
              <a:rPr lang="el-GR" dirty="0" smtClean="0"/>
              <a:t>Είναι γνωστό ως ομάδα των στροφέων.</a:t>
            </a:r>
          </a:p>
          <a:p>
            <a:r>
              <a:rPr lang="el-GR" dirty="0" smtClean="0"/>
              <a:t>Αποτελείται από τους μύες:</a:t>
            </a:r>
          </a:p>
          <a:p>
            <a:pPr lvl="1"/>
            <a:r>
              <a:rPr lang="el-GR" dirty="0" err="1" smtClean="0"/>
              <a:t>υπερακάνθιο</a:t>
            </a:r>
            <a:r>
              <a:rPr lang="el-GR" dirty="0" smtClean="0"/>
              <a:t>, </a:t>
            </a:r>
          </a:p>
          <a:p>
            <a:pPr lvl="1"/>
            <a:r>
              <a:rPr lang="el-GR" dirty="0" err="1" smtClean="0"/>
              <a:t>υπακάνθιο</a:t>
            </a:r>
            <a:r>
              <a:rPr lang="el-GR" dirty="0" smtClean="0"/>
              <a:t>, </a:t>
            </a:r>
          </a:p>
          <a:p>
            <a:pPr lvl="1"/>
            <a:r>
              <a:rPr lang="el-GR" dirty="0" err="1" smtClean="0"/>
              <a:t>υποπλάτιο</a:t>
            </a:r>
            <a:r>
              <a:rPr lang="el-GR" dirty="0" smtClean="0"/>
              <a:t>   και </a:t>
            </a:r>
          </a:p>
          <a:p>
            <a:pPr lvl="1"/>
            <a:r>
              <a:rPr lang="el-GR" dirty="0" smtClean="0"/>
              <a:t>ελάσσονα </a:t>
            </a:r>
            <a:r>
              <a:rPr lang="el-GR" dirty="0" err="1" smtClean="0"/>
              <a:t>στρογγύλο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grpSp>
        <p:nvGrpSpPr>
          <p:cNvPr id="5" name="11 - Ομάδα"/>
          <p:cNvGrpSpPr/>
          <p:nvPr/>
        </p:nvGrpSpPr>
        <p:grpSpPr>
          <a:xfrm>
            <a:off x="4355976" y="2780928"/>
            <a:ext cx="4320480" cy="3384376"/>
            <a:chOff x="796655" y="1340767"/>
            <a:chExt cx="4711449" cy="4464497"/>
          </a:xfrm>
        </p:grpSpPr>
        <p:pic>
          <p:nvPicPr>
            <p:cNvPr id="6" name="Picture 2" descr="SIT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6655" y="1340767"/>
              <a:ext cx="4711449" cy="446449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</p:pic>
        <p:sp>
          <p:nvSpPr>
            <p:cNvPr id="7" name="6 - Ορθογώνιο"/>
            <p:cNvSpPr/>
            <p:nvPr/>
          </p:nvSpPr>
          <p:spPr>
            <a:xfrm>
              <a:off x="920400" y="1484783"/>
              <a:ext cx="2041785" cy="43830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Υπερακάνθιος</a:t>
              </a:r>
              <a:r>
                <a:rPr lang="el-GR" dirty="0" smtClean="0"/>
                <a:t> </a:t>
              </a:r>
              <a:endParaRPr lang="el-GR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920400" y="4653136"/>
              <a:ext cx="1856168" cy="37569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Υπακάνθιος</a:t>
              </a:r>
              <a:r>
                <a:rPr lang="el-GR" dirty="0" smtClean="0"/>
                <a:t> </a:t>
              </a:r>
              <a:endParaRPr lang="el-GR" dirty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3519034" y="1916831"/>
              <a:ext cx="1918040" cy="329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Υποπλάτιος</a:t>
              </a:r>
              <a:r>
                <a:rPr lang="el-GR" dirty="0" smtClean="0"/>
                <a:t> </a:t>
              </a:r>
              <a:endParaRPr lang="el-GR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2529078" y="5222937"/>
              <a:ext cx="2891776" cy="4648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Ελάσσονας</a:t>
              </a:r>
              <a:r>
                <a:rPr lang="el-GR" dirty="0" smtClean="0"/>
                <a:t>  </a:t>
              </a:r>
              <a:r>
                <a:rPr lang="el-GR" dirty="0" err="1" smtClean="0"/>
                <a:t>Στρογγύλος</a:t>
              </a:r>
              <a:r>
                <a:rPr lang="el-GR" dirty="0" smtClean="0"/>
                <a:t> </a:t>
              </a:r>
              <a:endParaRPr lang="el-GR" dirty="0"/>
            </a:p>
          </p:txBody>
        </p:sp>
      </p:grp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5305533" y="6273316"/>
            <a:ext cx="2736304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svmassagetherapy.com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Η Ομάδα των Στροφέων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8" descr="http://321gomd.com/wp-content/uploads/2013/04/rotator-cuff-muscl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7646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Ορθογώνιο"/>
          <p:cNvSpPr/>
          <p:nvPr/>
        </p:nvSpPr>
        <p:spPr>
          <a:xfrm>
            <a:off x="2483768" y="623731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321gomd.com</a:t>
            </a:r>
            <a:endParaRPr lang="el-GR" sz="1200" dirty="0">
              <a:latin typeface="+mn-lt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67544" y="4941168"/>
            <a:ext cx="2016224" cy="7200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err="1" smtClean="0"/>
              <a:t>Υποπλάτιος</a:t>
            </a:r>
            <a:r>
              <a:rPr lang="el-GR" sz="2000" dirty="0" smtClean="0"/>
              <a:t>  </a:t>
            </a:r>
            <a:endParaRPr lang="el-GR" sz="2000" dirty="0"/>
          </a:p>
        </p:txBody>
      </p:sp>
      <p:grpSp>
        <p:nvGrpSpPr>
          <p:cNvPr id="3" name="17 - Ομάδα"/>
          <p:cNvGrpSpPr/>
          <p:nvPr/>
        </p:nvGrpSpPr>
        <p:grpSpPr>
          <a:xfrm>
            <a:off x="4067944" y="1556792"/>
            <a:ext cx="4565122" cy="4536504"/>
            <a:chOff x="4067944" y="1556792"/>
            <a:chExt cx="4565122" cy="4536504"/>
          </a:xfrm>
        </p:grpSpPr>
        <p:pic>
          <p:nvPicPr>
            <p:cNvPr id="9" name="Picture 8" descr="http://321gomd.com/wp-content/uploads/2013/04/rotator-cuff-muscles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556792"/>
              <a:ext cx="4205082" cy="453650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15 - Ομάδα"/>
            <p:cNvGrpSpPr/>
            <p:nvPr/>
          </p:nvGrpSpPr>
          <p:grpSpPr>
            <a:xfrm>
              <a:off x="4067944" y="4725144"/>
              <a:ext cx="4464496" cy="1152128"/>
              <a:chOff x="4067944" y="4725144"/>
              <a:chExt cx="4464496" cy="1152128"/>
            </a:xfrm>
          </p:grpSpPr>
          <p:sp>
            <p:nvSpPr>
              <p:cNvPr id="11" name="10 - Ορθογώνιο"/>
              <p:cNvSpPr/>
              <p:nvPr/>
            </p:nvSpPr>
            <p:spPr>
              <a:xfrm>
                <a:off x="6588224" y="5085184"/>
                <a:ext cx="1944216" cy="792088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dirty="0" smtClean="0"/>
                  <a:t>Ελάσσων </a:t>
                </a:r>
                <a:r>
                  <a:rPr lang="el-GR" sz="2000" dirty="0" err="1" smtClean="0"/>
                  <a:t>Στρογγύλος</a:t>
                </a:r>
                <a:r>
                  <a:rPr lang="el-GR" sz="2000" dirty="0" smtClean="0"/>
                  <a:t> </a:t>
                </a:r>
                <a:endParaRPr lang="el-GR" sz="2000" dirty="0"/>
              </a:p>
            </p:txBody>
          </p:sp>
          <p:sp>
            <p:nvSpPr>
              <p:cNvPr id="13" name="12 - Ορθογώνιο"/>
              <p:cNvSpPr/>
              <p:nvPr/>
            </p:nvSpPr>
            <p:spPr>
              <a:xfrm>
                <a:off x="4139952" y="4725144"/>
                <a:ext cx="864096" cy="7920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2000" dirty="0"/>
              </a:p>
            </p:txBody>
          </p:sp>
          <p:sp>
            <p:nvSpPr>
              <p:cNvPr id="14" name="13 - Ορθογώνιο"/>
              <p:cNvSpPr/>
              <p:nvPr/>
            </p:nvSpPr>
            <p:spPr>
              <a:xfrm>
                <a:off x="4067944" y="5085184"/>
                <a:ext cx="1584176" cy="504056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2000" dirty="0" err="1" smtClean="0"/>
                  <a:t>Υπακάνθιος</a:t>
                </a:r>
                <a:r>
                  <a:rPr lang="el-GR" sz="2000" dirty="0" smtClean="0"/>
                  <a:t> </a:t>
                </a:r>
                <a:endParaRPr lang="el-GR" sz="2000" dirty="0"/>
              </a:p>
            </p:txBody>
          </p:sp>
        </p:grpSp>
      </p:grpSp>
      <p:grpSp>
        <p:nvGrpSpPr>
          <p:cNvPr id="16" name="18 - Ομάδα"/>
          <p:cNvGrpSpPr/>
          <p:nvPr/>
        </p:nvGrpSpPr>
        <p:grpSpPr>
          <a:xfrm>
            <a:off x="1259632" y="1124744"/>
            <a:ext cx="6362264" cy="648072"/>
            <a:chOff x="1259632" y="1124744"/>
            <a:chExt cx="6362264" cy="648072"/>
          </a:xfrm>
        </p:grpSpPr>
        <p:sp>
          <p:nvSpPr>
            <p:cNvPr id="8" name="7 - Ορθογώνιο"/>
            <p:cNvSpPr/>
            <p:nvPr/>
          </p:nvSpPr>
          <p:spPr>
            <a:xfrm>
              <a:off x="1259632" y="1124744"/>
              <a:ext cx="170751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Πρόσθια όψη </a:t>
              </a: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3563888" y="1268760"/>
              <a:ext cx="1944216" cy="504056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000" dirty="0" err="1" smtClean="0"/>
                <a:t>Υπερακάνθιος</a:t>
              </a:r>
              <a:r>
                <a:rPr lang="el-GR" sz="2000" dirty="0" smtClean="0"/>
                <a:t> </a:t>
              </a:r>
              <a:endParaRPr lang="el-GR" sz="2000" dirty="0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6012160" y="1196752"/>
              <a:ext cx="16097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b="1" dirty="0" smtClean="0">
                  <a:latin typeface="+mn-lt"/>
                </a:rPr>
                <a:t>Οπίσθια όψη</a:t>
              </a:r>
              <a:endParaRPr lang="el-GR" sz="2000" b="1" dirty="0">
                <a:latin typeface="+mn-lt"/>
              </a:endParaRPr>
            </a:p>
          </p:txBody>
        </p:sp>
      </p:grpSp>
      <p:sp>
        <p:nvSpPr>
          <p:cNvPr id="20" name="19 - Ορθογώνιο"/>
          <p:cNvSpPr/>
          <p:nvPr/>
        </p:nvSpPr>
        <p:spPr>
          <a:xfrm>
            <a:off x="323528" y="1124744"/>
            <a:ext cx="8352928" cy="496855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Εκφυλιστική Διαδικασία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" name="Picture 2" descr="Subacromial imping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407400" cy="3672835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</p:pic>
      <p:grpSp>
        <p:nvGrpSpPr>
          <p:cNvPr id="3" name="5 - Ομάδα"/>
          <p:cNvGrpSpPr/>
          <p:nvPr/>
        </p:nvGrpSpPr>
        <p:grpSpPr>
          <a:xfrm>
            <a:off x="4211960" y="2276872"/>
            <a:ext cx="4248472" cy="1368152"/>
            <a:chOff x="4211960" y="692696"/>
            <a:chExt cx="4248472" cy="1368152"/>
          </a:xfrm>
        </p:grpSpPr>
        <p:sp>
          <p:nvSpPr>
            <p:cNvPr id="7" name="6 - Ορθογώνιο"/>
            <p:cNvSpPr/>
            <p:nvPr/>
          </p:nvSpPr>
          <p:spPr>
            <a:xfrm>
              <a:off x="5796136" y="908720"/>
              <a:ext cx="1008112" cy="28803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Ακρώμιο</a:t>
              </a:r>
              <a:r>
                <a:rPr lang="el-GR" dirty="0" smtClean="0"/>
                <a:t> </a:t>
              </a:r>
              <a:endParaRPr lang="el-GR" dirty="0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4211960" y="1700808"/>
              <a:ext cx="1008112" cy="36004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Δελτοειδής </a:t>
              </a:r>
              <a:endParaRPr lang="el-GR" sz="1400" dirty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4788024" y="836712"/>
              <a:ext cx="936104" cy="57606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Αρθρικός θύλακας </a:t>
              </a:r>
              <a:endParaRPr lang="el-GR" sz="1400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6948264" y="692696"/>
              <a:ext cx="1512168" cy="7200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Τένοντας </a:t>
              </a:r>
              <a:r>
                <a:rPr lang="el-GR" sz="1400" dirty="0" err="1" smtClean="0"/>
                <a:t>Υπερακανθίου</a:t>
              </a:r>
              <a:r>
                <a:rPr lang="el-GR" sz="1400" dirty="0" smtClean="0"/>
                <a:t> μυός </a:t>
              </a:r>
              <a:endParaRPr lang="el-GR" sz="1400" dirty="0"/>
            </a:p>
          </p:txBody>
        </p:sp>
      </p:grp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3995936" y="6021288"/>
            <a:ext cx="439248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chirobeans.wordpress.com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467544" y="1988840"/>
            <a:ext cx="3744416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Επαναλαμβανόμενη χρήση ή συχνή πίεση μπορεί: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να προκαλέσει φλεγμονή στον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υπακρωμιακό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ορογόνο θύλακα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n-lt"/>
              </a:rPr>
              <a:t>να οδηγήσει στο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σύνδρομο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υπερακανθίου</a:t>
            </a:r>
            <a:r>
              <a:rPr lang="el-GR" sz="2400" dirty="0" smtClean="0">
                <a:latin typeface="+mn-lt"/>
              </a:rPr>
              <a:t> μυός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67544" y="1124744"/>
            <a:ext cx="82089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400" dirty="0" smtClean="0">
                <a:latin typeface="+mn-lt"/>
              </a:rPr>
              <a:t>Ο </a:t>
            </a:r>
            <a:r>
              <a:rPr lang="el-GR" sz="2400" dirty="0" err="1" smtClean="0">
                <a:latin typeface="+mn-lt"/>
              </a:rPr>
              <a:t>υπερακάνθιος</a:t>
            </a:r>
            <a:r>
              <a:rPr lang="el-GR" sz="2400" dirty="0" smtClean="0">
                <a:latin typeface="+mn-lt"/>
              </a:rPr>
              <a:t> τένοντας είναι  το στοιχείο που βλάπτεται περισσότερο από το </a:t>
            </a:r>
            <a:r>
              <a:rPr lang="el-GR" sz="2400" dirty="0" err="1" smtClean="0">
                <a:latin typeface="+mn-lt"/>
              </a:rPr>
              <a:t>μυοτενοντώδες</a:t>
            </a:r>
            <a:r>
              <a:rPr lang="el-GR" sz="2400" dirty="0" smtClean="0">
                <a:latin typeface="+mn-lt"/>
              </a:rPr>
              <a:t> επικάλυμμα.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Εκφυλιστική Διαδικασία </a:t>
            </a:r>
            <a:r>
              <a:rPr lang="el-GR" sz="3200" b="0" dirty="0" smtClean="0"/>
              <a:t> 2/3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Autofit/>
          </a:bodyPr>
          <a:lstStyle/>
          <a:p>
            <a:pPr lvl="0"/>
            <a:r>
              <a:rPr lang="el-GR" b="1" dirty="0" smtClean="0"/>
              <a:t>Λόγω ασβεστοποίησης </a:t>
            </a:r>
            <a:r>
              <a:rPr lang="el-GR" dirty="0" smtClean="0"/>
              <a:t>ή άλλων εκφυλιστικών διεργασιών, συχνά συμβαίνει πάχυνση του τένοντα του </a:t>
            </a:r>
            <a:r>
              <a:rPr lang="el-GR" dirty="0" err="1" smtClean="0"/>
              <a:t>υπερακανθίου</a:t>
            </a:r>
            <a:r>
              <a:rPr lang="el-GR" dirty="0" smtClean="0"/>
              <a:t>.</a:t>
            </a:r>
          </a:p>
          <a:p>
            <a:pPr lvl="0"/>
            <a:r>
              <a:rPr lang="el-GR" dirty="0" smtClean="0"/>
              <a:t>Κατά την απαγωγή του </a:t>
            </a:r>
            <a:r>
              <a:rPr lang="el-GR" dirty="0" err="1" smtClean="0"/>
              <a:t>βραχιόνιου</a:t>
            </a:r>
            <a:r>
              <a:rPr lang="el-GR" dirty="0" smtClean="0"/>
              <a:t>, στο τόξο μεταξύ 60 και 120 μοιρών, ο τένοντας «σφηνώνεται»  στον </a:t>
            </a:r>
            <a:r>
              <a:rPr lang="el-GR" dirty="0" err="1" smtClean="0"/>
              <a:t>υπακρωμιακό</a:t>
            </a:r>
            <a:r>
              <a:rPr lang="el-GR" dirty="0" smtClean="0"/>
              <a:t> ορογόνο θύλακα,  όπου μάλιστα παρουσιάζεται πόνος (σύνδρομο </a:t>
            </a:r>
            <a:r>
              <a:rPr lang="el-GR" dirty="0" err="1" smtClean="0"/>
              <a:t>υπερακανθίου</a:t>
            </a:r>
            <a:r>
              <a:rPr lang="el-GR" dirty="0" smtClean="0"/>
              <a:t>).</a:t>
            </a:r>
          </a:p>
          <a:p>
            <a:pPr lvl="0"/>
            <a:r>
              <a:rPr lang="el-GR" dirty="0" smtClean="0"/>
              <a:t>Σε περίπτωση </a:t>
            </a:r>
            <a:r>
              <a:rPr lang="el-GR" b="1" dirty="0" smtClean="0"/>
              <a:t>ρήξης του </a:t>
            </a:r>
            <a:r>
              <a:rPr lang="el-GR" b="1" dirty="0" err="1" smtClean="0"/>
              <a:t>υπερακανθίου</a:t>
            </a:r>
            <a:r>
              <a:rPr lang="el-GR" b="1" dirty="0" smtClean="0"/>
              <a:t> τένοντα</a:t>
            </a:r>
            <a:r>
              <a:rPr lang="el-GR" dirty="0" smtClean="0"/>
              <a:t>:</a:t>
            </a:r>
          </a:p>
          <a:p>
            <a:pPr lvl="1">
              <a:defRPr/>
            </a:pPr>
            <a:r>
              <a:rPr lang="el-GR" dirty="0" smtClean="0"/>
              <a:t>Ο </a:t>
            </a:r>
            <a:r>
              <a:rPr lang="el-GR" dirty="0" err="1" smtClean="0"/>
              <a:t>υπακρωμιακός</a:t>
            </a:r>
            <a:r>
              <a:rPr lang="el-GR" dirty="0" smtClean="0"/>
              <a:t> και ο </a:t>
            </a:r>
            <a:r>
              <a:rPr lang="el-GR" dirty="0" err="1" smtClean="0"/>
              <a:t>υποδελτοειδής</a:t>
            </a:r>
            <a:r>
              <a:rPr lang="el-GR" dirty="0" smtClean="0"/>
              <a:t> ορογόνος θύλακας δεν χωρίζονται από την αρθρική κοιλότητα και μετατρέπονται σε έναν  ενιαίο χώρο.</a:t>
            </a:r>
          </a:p>
          <a:p>
            <a:pPr lvl="1">
              <a:defRPr/>
            </a:pPr>
            <a:r>
              <a:rPr lang="el-GR" dirty="0" smtClean="0"/>
              <a:t>Παρεμποδίζονται τότε οι αρχικές (περίπου 10</a:t>
            </a:r>
            <a:r>
              <a:rPr lang="el-GR" baseline="30000" dirty="0" smtClean="0"/>
              <a:t>ο</a:t>
            </a:r>
            <a:r>
              <a:rPr lang="el-GR" dirty="0" smtClean="0"/>
              <a:t>) μοίρες της απαγωγής του ώμου.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Εκφυλιστική Διαδικασία  </a:t>
            </a:r>
            <a:r>
              <a:rPr lang="el-GR" sz="3200" b="0" dirty="0" smtClean="0"/>
              <a:t>3/3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5" name="Picture 4" descr="shoulder impingemen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384376" cy="523566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9" name="8 - Ορθογώνιο"/>
          <p:cNvSpPr/>
          <p:nvPr/>
        </p:nvSpPr>
        <p:spPr>
          <a:xfrm>
            <a:off x="4572000" y="6257835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exercisesforshoulderpain.com</a:t>
            </a:r>
            <a:endParaRPr lang="el-GR" sz="1200" dirty="0">
              <a:latin typeface="+mn-lt"/>
            </a:endParaRPr>
          </a:p>
        </p:txBody>
      </p:sp>
      <p:grpSp>
        <p:nvGrpSpPr>
          <p:cNvPr id="3" name="23 - Ομάδα"/>
          <p:cNvGrpSpPr/>
          <p:nvPr/>
        </p:nvGrpSpPr>
        <p:grpSpPr>
          <a:xfrm>
            <a:off x="4572000" y="1412776"/>
            <a:ext cx="3456384" cy="4536504"/>
            <a:chOff x="3419872" y="3140968"/>
            <a:chExt cx="2009175" cy="3024336"/>
          </a:xfrm>
        </p:grpSpPr>
        <p:pic>
          <p:nvPicPr>
            <p:cNvPr id="8" name="Picture 4" descr="shoulder impingement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140968"/>
              <a:ext cx="2009175" cy="3024336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</p:pic>
        <p:sp>
          <p:nvSpPr>
            <p:cNvPr id="16" name="15 - Ορθογώνιο"/>
            <p:cNvSpPr/>
            <p:nvPr/>
          </p:nvSpPr>
          <p:spPr>
            <a:xfrm>
              <a:off x="3419872" y="3140968"/>
              <a:ext cx="837156" cy="38404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/>
                <a:t>Φλεγμονή/ρήξη</a:t>
              </a:r>
              <a:endParaRPr lang="el-GR" sz="1400" b="1" dirty="0"/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683569" y="1340768"/>
            <a:ext cx="1224136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b="1" dirty="0" smtClean="0"/>
              <a:t>Φυσιολογικές </a:t>
            </a:r>
          </a:p>
          <a:p>
            <a:r>
              <a:rPr lang="el-GR" sz="1400" b="1" dirty="0" smtClean="0"/>
              <a:t>Δομές </a:t>
            </a:r>
            <a:endParaRPr lang="el-G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Υπακρωμιακό</a:t>
            </a:r>
            <a:r>
              <a:rPr lang="el-GR" sz="3600" dirty="0" smtClean="0"/>
              <a:t> Διάστημα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4906888" cy="5400600"/>
          </a:xfrm>
        </p:spPr>
        <p:txBody>
          <a:bodyPr>
            <a:normAutofit fontScale="92500"/>
          </a:bodyPr>
          <a:lstStyle/>
          <a:p>
            <a:pPr lvl="0">
              <a:defRPr/>
            </a:pPr>
            <a:r>
              <a:rPr lang="el-GR" sz="2600" dirty="0" smtClean="0"/>
              <a:t>Οι θέσεις, που περιορίζουν αρκετά το </a:t>
            </a:r>
            <a:r>
              <a:rPr lang="el-GR" sz="2600" dirty="0" err="1" smtClean="0"/>
              <a:t>υπακρωμιακό</a:t>
            </a:r>
            <a:r>
              <a:rPr lang="el-GR" sz="2600" dirty="0" smtClean="0"/>
              <a:t> διάστημα  είναι:</a:t>
            </a:r>
          </a:p>
          <a:p>
            <a:pPr lvl="1">
              <a:defRPr/>
            </a:pPr>
            <a:r>
              <a:rPr lang="el-GR" sz="2600" dirty="0" smtClean="0"/>
              <a:t>τα χέρια ψηλά, επάνω από το κεφάλι,</a:t>
            </a:r>
          </a:p>
          <a:p>
            <a:pPr lvl="1">
              <a:defRPr/>
            </a:pPr>
            <a:r>
              <a:rPr lang="el-GR" sz="2600" dirty="0" smtClean="0"/>
              <a:t>τα χέρια στο ύψος των ώμων.</a:t>
            </a:r>
          </a:p>
          <a:p>
            <a:pPr lvl="0"/>
            <a:r>
              <a:rPr lang="el-GR" sz="2600" dirty="0" smtClean="0"/>
              <a:t>Δραστηριότητες, που απαιτούν κίνηση των χεριών </a:t>
            </a:r>
            <a:r>
              <a:rPr lang="el-GR" sz="2600" dirty="0" err="1" smtClean="0"/>
              <a:t>κατ’επανάληψη</a:t>
            </a:r>
            <a:r>
              <a:rPr lang="el-GR" sz="2600" dirty="0" smtClean="0"/>
              <a:t> επάνω από το κεφάλι ή ακόμη και στο ύψος των ώμων, εγκυμονούν κινδύνους για</a:t>
            </a:r>
            <a:r>
              <a:rPr lang="en-US" sz="2600" dirty="0" smtClean="0"/>
              <a:t> </a:t>
            </a:r>
            <a:r>
              <a:rPr lang="el-GR" sz="2600" dirty="0" smtClean="0"/>
              <a:t>εμπλοκή της ομάδας των στροφέων.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7" name="4 - Θέση περιεχομένου"/>
          <p:cNvSpPr txBox="1">
            <a:spLocks/>
          </p:cNvSpPr>
          <p:nvPr/>
        </p:nvSpPr>
        <p:spPr>
          <a:xfrm>
            <a:off x="5436096" y="6021288"/>
            <a:ext cx="3384376" cy="2991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undisclosedinjury.blogspot.gr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11 - Ομάδα"/>
          <p:cNvGrpSpPr/>
          <p:nvPr/>
        </p:nvGrpSpPr>
        <p:grpSpPr>
          <a:xfrm>
            <a:off x="5436096" y="1340768"/>
            <a:ext cx="3384376" cy="4680520"/>
            <a:chOff x="5292080" y="1484784"/>
            <a:chExt cx="3384376" cy="4680520"/>
          </a:xfrm>
        </p:grpSpPr>
        <p:pic>
          <p:nvPicPr>
            <p:cNvPr id="5" name="Picture 4" descr="http://www.readingshoulderunit.com/images/asd.gi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8333"/>
            <a:stretch>
              <a:fillRect/>
            </a:stretch>
          </p:blipFill>
          <p:spPr bwMode="auto">
            <a:xfrm>
              <a:off x="5292080" y="1484784"/>
              <a:ext cx="3384376" cy="3205518"/>
            </a:xfrm>
            <a:prstGeom prst="rect">
              <a:avLst/>
            </a:prstGeom>
            <a:noFill/>
            <a:ln w="28575"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8" name="7 - Έλλειψη"/>
            <p:cNvSpPr/>
            <p:nvPr/>
          </p:nvSpPr>
          <p:spPr>
            <a:xfrm>
              <a:off x="8388424" y="2924944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3</a:t>
              </a:r>
              <a:endParaRPr lang="el-GR" dirty="0"/>
            </a:p>
          </p:txBody>
        </p:sp>
        <p:sp>
          <p:nvSpPr>
            <p:cNvPr id="9" name="8 - Έλλειψη"/>
            <p:cNvSpPr/>
            <p:nvPr/>
          </p:nvSpPr>
          <p:spPr>
            <a:xfrm>
              <a:off x="8388424" y="2420888"/>
              <a:ext cx="288032" cy="28803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2</a:t>
              </a:r>
              <a:endParaRPr lang="el-GR" dirty="0"/>
            </a:p>
          </p:txBody>
        </p:sp>
        <p:sp>
          <p:nvSpPr>
            <p:cNvPr id="10" name="9 - Έλλειψη"/>
            <p:cNvSpPr/>
            <p:nvPr/>
          </p:nvSpPr>
          <p:spPr>
            <a:xfrm>
              <a:off x="8388424" y="1700808"/>
              <a:ext cx="288032" cy="3551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1</a:t>
              </a:r>
              <a:endParaRPr lang="el-GR" dirty="0"/>
            </a:p>
          </p:txBody>
        </p:sp>
        <p:sp>
          <p:nvSpPr>
            <p:cNvPr id="11" name="2 - Θέση περιεχομένου"/>
            <p:cNvSpPr txBox="1">
              <a:spLocks/>
            </p:cNvSpPr>
            <p:nvPr/>
          </p:nvSpPr>
          <p:spPr>
            <a:xfrm>
              <a:off x="5292080" y="4725144"/>
              <a:ext cx="3384376" cy="1440160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1.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Ακρώμιο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Περιοχή συμπίεσης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l-G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3</a:t>
              </a:r>
              <a:r>
                <a:rPr kumimoji="0" lang="el-G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Τένοντες στροφέων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Γληνοβραχιόνια</a:t>
            </a:r>
            <a:r>
              <a:rPr lang="el-GR" sz="3600" dirty="0" smtClean="0"/>
              <a:t> Άρθρωση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γληνοβραχιόνια</a:t>
            </a:r>
            <a:r>
              <a:rPr lang="el-GR" dirty="0" smtClean="0"/>
              <a:t> άρθρωση εξασφαλίζει το μεγαλύτερο ποσοστό κίνησης</a:t>
            </a:r>
            <a:r>
              <a:rPr lang="en-US" dirty="0" smtClean="0"/>
              <a:t> </a:t>
            </a:r>
            <a:r>
              <a:rPr lang="el-GR" dirty="0" smtClean="0"/>
              <a:t>στην ωμική ζώνη.</a:t>
            </a:r>
            <a:endParaRPr lang="en-US" dirty="0" smtClean="0"/>
          </a:p>
          <a:p>
            <a:r>
              <a:rPr lang="el-GR" dirty="0" smtClean="0"/>
              <a:t>Το </a:t>
            </a:r>
            <a:r>
              <a:rPr lang="el-GR" dirty="0" err="1" smtClean="0"/>
              <a:t>βραχιόνιο</a:t>
            </a:r>
            <a:r>
              <a:rPr lang="el-GR" dirty="0" smtClean="0"/>
              <a:t> κινείται σε τροχιά που ξεπερνά το ημισφαίριο.</a:t>
            </a:r>
          </a:p>
          <a:p>
            <a:r>
              <a:rPr lang="el-GR" dirty="0" smtClean="0"/>
              <a:t>Η επιφάνεια της  κεφαλής του </a:t>
            </a:r>
            <a:r>
              <a:rPr lang="el-GR" dirty="0" err="1" smtClean="0"/>
              <a:t>βραχιονίου</a:t>
            </a:r>
            <a:r>
              <a:rPr lang="el-GR" dirty="0" smtClean="0"/>
              <a:t> στρέφεται και  συγχρόνως κυλίεται και ολισθαίνει.</a:t>
            </a:r>
          </a:p>
          <a:p>
            <a:r>
              <a:rPr lang="el-GR" dirty="0" smtClean="0"/>
              <a:t>Μόνο το 1/3 της κεφαλής του </a:t>
            </a:r>
            <a:r>
              <a:rPr lang="el-GR" dirty="0" err="1" smtClean="0"/>
              <a:t>βραχιονίου</a:t>
            </a:r>
            <a:r>
              <a:rPr lang="el-GR" dirty="0" smtClean="0"/>
              <a:t> είναι σε επαφή με την </a:t>
            </a:r>
            <a:r>
              <a:rPr lang="el-GR" dirty="0" err="1" smtClean="0"/>
              <a:t>ωμογλήνη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Η πλήρης κινητικότητα της άρθρωσης απαιτεί πλήρη κινητικότητα στις επί μέρους αρθρώσεις της ωμικής ζώνης.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Ώμος / Ωμική Ζώνη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4" descr="File:Gray3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4426476" cy="489654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- Διάγραμμα ροής: Συγχώνευση"/>
          <p:cNvSpPr/>
          <p:nvPr/>
        </p:nvSpPr>
        <p:spPr>
          <a:xfrm>
            <a:off x="7956376" y="4797152"/>
            <a:ext cx="432048" cy="144016"/>
          </a:xfrm>
          <a:prstGeom prst="flowChartMer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 rot="512579">
            <a:off x="6493808" y="4277100"/>
            <a:ext cx="737008" cy="7228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6660232" y="1484784"/>
            <a:ext cx="115212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 rot="1383194">
            <a:off x="8510707" y="4189711"/>
            <a:ext cx="617464" cy="206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 flipH="1">
            <a:off x="8028384" y="2636912"/>
            <a:ext cx="50405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4" name="Picture 2" descr="File:Gray32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2840608" cy="432048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6"/>
          <p:cNvSpPr txBox="1">
            <a:spLocks/>
          </p:cNvSpPr>
          <p:nvPr/>
        </p:nvSpPr>
        <p:spPr>
          <a:xfrm>
            <a:off x="827584" y="6154152"/>
            <a:ext cx="4464496" cy="29918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Gray326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”, 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από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User:Pngbot"/>
              </a:rPr>
              <a:t>Pngbot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διαθέσιμο ως κοινό κτήμα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6"/>
          <p:cNvSpPr txBox="1">
            <a:spLocks/>
          </p:cNvSpPr>
          <p:nvPr/>
        </p:nvSpPr>
        <p:spPr>
          <a:xfrm>
            <a:off x="5776280" y="5517232"/>
            <a:ext cx="2160240" cy="5060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lvl="0" indent="-34290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“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hlinkClick r:id="rId6"/>
              </a:rPr>
              <a:t>Gray32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hlinkClick r:id="rId6"/>
              </a:rPr>
              <a:t>8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”, 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από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 </a:t>
            </a:r>
            <a:r>
              <a:rPr lang="en-US" sz="1200" dirty="0">
                <a:latin typeface="+mn-lt"/>
                <a:hlinkClick r:id="rId7" tooltip="User:Phyzome"/>
              </a:rPr>
              <a:t> </a:t>
            </a:r>
            <a:r>
              <a:rPr lang="en-US" sz="1200" dirty="0" err="1">
                <a:latin typeface="+mn-lt"/>
                <a:hlinkClick r:id="rId7" tooltip="User:Phyzome"/>
              </a:rPr>
              <a:t>Phyzome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 διαθέσιμο ως κοινό κτήμα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Κινήσεις  Ωμοπλάτης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5" name="Picture 2" descr="https://breddydotorg.files.wordpress.com/2013/05/shoulder-scapular-moti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75391"/>
            <a:ext cx="3960440" cy="45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breddydotorg.files.wordpress.com/2013/05/shoulder-scapular-mo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419872" cy="45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2"/>
          <p:cNvSpPr/>
          <p:nvPr/>
        </p:nvSpPr>
        <p:spPr>
          <a:xfrm>
            <a:off x="611560" y="5805265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  <a:hlinkClick r:id="rId4"/>
              </a:rPr>
              <a:t>b-reddy.org</a:t>
            </a:r>
            <a:endParaRPr lang="el-GR" sz="1400" dirty="0">
              <a:latin typeface="+mn-lt"/>
            </a:endParaRPr>
          </a:p>
        </p:txBody>
      </p:sp>
      <p:grpSp>
        <p:nvGrpSpPr>
          <p:cNvPr id="3" name="21 - Ομάδα"/>
          <p:cNvGrpSpPr/>
          <p:nvPr/>
        </p:nvGrpSpPr>
        <p:grpSpPr>
          <a:xfrm>
            <a:off x="3707904" y="1988840"/>
            <a:ext cx="2520280" cy="3443610"/>
            <a:chOff x="3707904" y="1988840"/>
            <a:chExt cx="2520280" cy="3443610"/>
          </a:xfrm>
        </p:grpSpPr>
        <p:sp>
          <p:nvSpPr>
            <p:cNvPr id="18" name="17 - Ορθογώνιο"/>
            <p:cNvSpPr/>
            <p:nvPr/>
          </p:nvSpPr>
          <p:spPr>
            <a:xfrm>
              <a:off x="4644008" y="2132856"/>
              <a:ext cx="1584176" cy="646331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+mn-lt"/>
                </a:rPr>
                <a:t>Στροφή   προς    τα επάνω</a:t>
              </a:r>
              <a:endParaRPr lang="el-GR" dirty="0">
                <a:latin typeface="+mn-lt"/>
              </a:endParaRPr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3707904" y="4509120"/>
              <a:ext cx="1368152" cy="923330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+mn-lt"/>
                </a:rPr>
                <a:t>Επαναφορά στην αρχική θέση</a:t>
              </a:r>
              <a:endParaRPr lang="el-GR" dirty="0">
                <a:latin typeface="+mn-lt"/>
              </a:endParaRPr>
            </a:p>
          </p:txBody>
        </p:sp>
        <p:sp>
          <p:nvSpPr>
            <p:cNvPr id="20" name="19 - Αριστερό βέλος"/>
            <p:cNvSpPr/>
            <p:nvPr/>
          </p:nvSpPr>
          <p:spPr>
            <a:xfrm>
              <a:off x="4427984" y="1988840"/>
              <a:ext cx="216024" cy="100811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20 - Δεξιό βέλος"/>
            <p:cNvSpPr/>
            <p:nvPr/>
          </p:nvSpPr>
          <p:spPr>
            <a:xfrm>
              <a:off x="5076056" y="4581128"/>
              <a:ext cx="186320" cy="7920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3" name="22 - Ορθογώνιο"/>
          <p:cNvSpPr/>
          <p:nvPr/>
        </p:nvSpPr>
        <p:spPr>
          <a:xfrm>
            <a:off x="611560" y="1124744"/>
            <a:ext cx="7920880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Κινήσεις Ωμοπλάτης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grpSp>
        <p:nvGrpSpPr>
          <p:cNvPr id="3" name="40 - Ομάδα"/>
          <p:cNvGrpSpPr/>
          <p:nvPr/>
        </p:nvGrpSpPr>
        <p:grpSpPr>
          <a:xfrm>
            <a:off x="539552" y="1196752"/>
            <a:ext cx="7920880" cy="5328592"/>
            <a:chOff x="539552" y="1196752"/>
            <a:chExt cx="7920880" cy="5328592"/>
          </a:xfrm>
        </p:grpSpPr>
        <p:pic>
          <p:nvPicPr>
            <p:cNvPr id="7" name="Picture 2" descr="https://breddydotorg.files.wordpress.com/2013/05/shoulder-scapular-motions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212976"/>
              <a:ext cx="2592288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breddydotorg.files.wordpress.com/2013/05/shoulder-scapular-motions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284984"/>
              <a:ext cx="3168352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21 - Ομάδα"/>
            <p:cNvGrpSpPr/>
            <p:nvPr/>
          </p:nvGrpSpPr>
          <p:grpSpPr>
            <a:xfrm>
              <a:off x="539552" y="1196752"/>
              <a:ext cx="7632848" cy="3384376"/>
              <a:chOff x="611560" y="1052736"/>
              <a:chExt cx="7632848" cy="3384376"/>
            </a:xfrm>
          </p:grpSpPr>
          <p:grpSp>
            <p:nvGrpSpPr>
              <p:cNvPr id="6" name="11 - Ομάδα"/>
              <p:cNvGrpSpPr/>
              <p:nvPr/>
            </p:nvGrpSpPr>
            <p:grpSpPr>
              <a:xfrm>
                <a:off x="611560" y="1052736"/>
                <a:ext cx="6192688" cy="3384376"/>
                <a:chOff x="467544" y="908720"/>
                <a:chExt cx="6192688" cy="3384376"/>
              </a:xfrm>
            </p:grpSpPr>
            <p:pic>
              <p:nvPicPr>
                <p:cNvPr id="30" name="Picture 2" descr="https://breddydotorg.files.wordpress.com/2013/05/shoulder-scapular-motions.jp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5936" y="980728"/>
                  <a:ext cx="2664296" cy="30868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2" descr="https://breddydotorg.files.wordpress.com/2013/05/shoulder-scapular-motions.jp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544" y="908720"/>
                  <a:ext cx="2160240" cy="33843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25 - Ορθογώνιο"/>
              <p:cNvSpPr/>
              <p:nvPr/>
            </p:nvSpPr>
            <p:spPr>
              <a:xfrm>
                <a:off x="2555776" y="1916832"/>
                <a:ext cx="13681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Απαγωγή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29" name="28 - Ορθογώνιο"/>
              <p:cNvSpPr/>
              <p:nvPr/>
            </p:nvSpPr>
            <p:spPr>
              <a:xfrm>
                <a:off x="6804248" y="1916832"/>
                <a:ext cx="14401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Προσαγωγή</a:t>
                </a:r>
                <a:endParaRPr lang="el-GR" sz="2000" dirty="0">
                  <a:latin typeface="+mn-lt"/>
                </a:endParaRPr>
              </a:p>
            </p:txBody>
          </p:sp>
        </p:grpSp>
        <p:sp>
          <p:nvSpPr>
            <p:cNvPr id="34" name="33 - Αριστερό βέλος"/>
            <p:cNvSpPr/>
            <p:nvPr/>
          </p:nvSpPr>
          <p:spPr>
            <a:xfrm>
              <a:off x="6444208" y="1916832"/>
              <a:ext cx="1656184" cy="648072"/>
            </a:xfrm>
            <a:prstGeom prst="leftArrow">
              <a:avLst>
                <a:gd name="adj1" fmla="val 50000"/>
                <a:gd name="adj2" fmla="val 5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35 - Αριστερό βέλος"/>
            <p:cNvSpPr/>
            <p:nvPr/>
          </p:nvSpPr>
          <p:spPr>
            <a:xfrm>
              <a:off x="2411760" y="1916832"/>
              <a:ext cx="1440160" cy="720080"/>
            </a:xfrm>
            <a:prstGeom prst="leftArrow">
              <a:avLst>
                <a:gd name="adj1" fmla="val 50000"/>
                <a:gd name="adj2" fmla="val 3159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36 - Δεξιό βέλος"/>
            <p:cNvSpPr/>
            <p:nvPr/>
          </p:nvSpPr>
          <p:spPr>
            <a:xfrm>
              <a:off x="683568" y="4797152"/>
              <a:ext cx="1512168" cy="72008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37 - Ορθογώνιο"/>
            <p:cNvSpPr/>
            <p:nvPr/>
          </p:nvSpPr>
          <p:spPr>
            <a:xfrm>
              <a:off x="683568" y="4941168"/>
              <a:ext cx="1800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Ανάσπαση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39" name="38 - Δεξιό βέλος"/>
            <p:cNvSpPr/>
            <p:nvPr/>
          </p:nvSpPr>
          <p:spPr>
            <a:xfrm>
              <a:off x="4572000" y="4437112"/>
              <a:ext cx="1512168" cy="72008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39 - Ορθογώνιο"/>
            <p:cNvSpPr/>
            <p:nvPr/>
          </p:nvSpPr>
          <p:spPr>
            <a:xfrm>
              <a:off x="4572000" y="4581128"/>
              <a:ext cx="1440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dirty="0" err="1" smtClean="0">
                  <a:latin typeface="+mn-lt"/>
                </a:rPr>
                <a:t>Κατάσπαση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20" name="Ορθογώνιο 2"/>
          <p:cNvSpPr/>
          <p:nvPr/>
        </p:nvSpPr>
        <p:spPr>
          <a:xfrm>
            <a:off x="611560" y="6505599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  <a:hlinkClick r:id="rId6"/>
              </a:rPr>
              <a:t>b-reddy.org</a:t>
            </a:r>
            <a:endParaRPr lang="el-GR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2304256" cy="2520280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355600" algn="l"/>
            <a:r>
              <a:rPr lang="el-GR" dirty="0" smtClean="0"/>
              <a:t>Ι. </a:t>
            </a:r>
            <a:br>
              <a:rPr lang="el-GR" dirty="0" smtClean="0"/>
            </a:br>
            <a:r>
              <a:rPr lang="el-GR" dirty="0" smtClean="0"/>
              <a:t>Ωμική    Ζώνη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3" name="19 - Ομάδα"/>
          <p:cNvGrpSpPr/>
          <p:nvPr/>
        </p:nvGrpSpPr>
        <p:grpSpPr>
          <a:xfrm>
            <a:off x="3059832" y="1052736"/>
            <a:ext cx="5724130" cy="4608512"/>
            <a:chOff x="1382263" y="2132856"/>
            <a:chExt cx="6574115" cy="4608512"/>
          </a:xfrm>
        </p:grpSpPr>
        <p:pic>
          <p:nvPicPr>
            <p:cNvPr id="10" name="Picture 4" descr="File:Gray1215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72" r="19235" b="2633"/>
            <a:stretch>
              <a:fillRect/>
            </a:stretch>
          </p:blipFill>
          <p:spPr bwMode="auto">
            <a:xfrm>
              <a:off x="3203848" y="2204864"/>
              <a:ext cx="3078603" cy="424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- Έλλειψη"/>
            <p:cNvSpPr/>
            <p:nvPr/>
          </p:nvSpPr>
          <p:spPr>
            <a:xfrm>
              <a:off x="5682695" y="3861048"/>
              <a:ext cx="2273683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sz="1600" dirty="0" smtClean="0">
                  <a:solidFill>
                    <a:schemeClr val="tx1"/>
                  </a:solidFill>
                </a:rPr>
                <a:t>Τραπεζοειδής</a:t>
              </a:r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1382263" y="2132856"/>
              <a:ext cx="6450646" cy="4608512"/>
            </a:xfrm>
            <a:prstGeom prst="rect">
              <a:avLst/>
            </a:prstGeom>
            <a:no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" name="13 - Ομάδα"/>
          <p:cNvGrpSpPr/>
          <p:nvPr/>
        </p:nvGrpSpPr>
        <p:grpSpPr>
          <a:xfrm>
            <a:off x="3131840" y="3140968"/>
            <a:ext cx="2880320" cy="2016224"/>
            <a:chOff x="1517661" y="4293096"/>
            <a:chExt cx="3440382" cy="2016224"/>
          </a:xfrm>
        </p:grpSpPr>
        <p:sp>
          <p:nvSpPr>
            <p:cNvPr id="21" name="20 - Έλλειψη"/>
            <p:cNvSpPr/>
            <p:nvPr/>
          </p:nvSpPr>
          <p:spPr>
            <a:xfrm>
              <a:off x="1517661" y="4293096"/>
              <a:ext cx="3010334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sz="1600" dirty="0" smtClean="0">
                  <a:solidFill>
                    <a:schemeClr val="tx1"/>
                  </a:solidFill>
                </a:rPr>
                <a:t>Μείζων θωρακικός</a:t>
              </a:r>
            </a:p>
          </p:txBody>
        </p:sp>
        <p:sp>
          <p:nvSpPr>
            <p:cNvPr id="22" name="21 - Έλλειψη"/>
            <p:cNvSpPr/>
            <p:nvPr/>
          </p:nvSpPr>
          <p:spPr>
            <a:xfrm>
              <a:off x="1603670" y="5157192"/>
              <a:ext cx="3354373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endParaRPr lang="el-GR" sz="1600" dirty="0" smtClean="0">
                <a:solidFill>
                  <a:schemeClr val="tx1"/>
                </a:solidFill>
              </a:endParaRPr>
            </a:p>
            <a:p>
              <a:pPr marL="34290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sz="1600" dirty="0" smtClean="0">
                  <a:solidFill>
                    <a:schemeClr val="tx1"/>
                  </a:solidFill>
                </a:rPr>
                <a:t>Πρόσθιος οδοντωτός</a:t>
              </a:r>
            </a:p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dirty="0" smtClean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23" name="22 - Έλλειψη"/>
            <p:cNvSpPr/>
            <p:nvPr/>
          </p:nvSpPr>
          <p:spPr>
            <a:xfrm>
              <a:off x="1603671" y="5805264"/>
              <a:ext cx="3268363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sz="1600" dirty="0" smtClean="0">
                  <a:solidFill>
                    <a:schemeClr val="tx1"/>
                  </a:solidFill>
                </a:rPr>
                <a:t>Έξω λοξός κοιλιακός</a:t>
              </a:r>
            </a:p>
          </p:txBody>
        </p:sp>
        <p:sp>
          <p:nvSpPr>
            <p:cNvPr id="24" name="23 - Έλλειψη"/>
            <p:cNvSpPr/>
            <p:nvPr/>
          </p:nvSpPr>
          <p:spPr>
            <a:xfrm>
              <a:off x="1689680" y="6093296"/>
              <a:ext cx="2666296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l-GR" sz="1600" dirty="0" smtClean="0">
                  <a:solidFill>
                    <a:schemeClr val="tx1"/>
                  </a:solidFill>
                </a:rPr>
                <a:t>Ορθός κοιλιακός</a:t>
              </a:r>
            </a:p>
          </p:txBody>
        </p:sp>
      </p:grpSp>
      <p:sp>
        <p:nvSpPr>
          <p:cNvPr id="25" name="24 - Έλλειψη"/>
          <p:cNvSpPr/>
          <p:nvPr/>
        </p:nvSpPr>
        <p:spPr>
          <a:xfrm>
            <a:off x="6444208" y="3717032"/>
            <a:ext cx="2232248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sz="1600" dirty="0" smtClean="0">
                <a:solidFill>
                  <a:schemeClr val="tx1"/>
                </a:solidFill>
              </a:rPr>
              <a:t>Πλατύς ραχιαίος</a:t>
            </a:r>
          </a:p>
        </p:txBody>
      </p:sp>
      <p:sp>
        <p:nvSpPr>
          <p:cNvPr id="15" name="Rectangle 6"/>
          <p:cNvSpPr/>
          <p:nvPr/>
        </p:nvSpPr>
        <p:spPr>
          <a:xfrm>
            <a:off x="3928458" y="5744289"/>
            <a:ext cx="411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Gray1215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5" tooltip="User:Quibik"/>
              </a:rPr>
              <a:t>Quibik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0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Ανάσπαση Ωμοπλατών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pic>
        <p:nvPicPr>
          <p:cNvPr id="5" name="Picture 6" descr="https://jasoncholewa.files.wordpress.com/2012/07/rotatorcuf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680520" cy="475252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467544" y="6165304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jasoncholewa.com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364088" y="1052736"/>
            <a:ext cx="3456384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κίνηση στην ωμική</a:t>
            </a:r>
            <a:r>
              <a:rPr kumimoji="0" lang="el-G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ζώνη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μάλιστα η ανάσπαση ωμοπλατών καθορίζεται από την λειτουργία και την συνεργασία   του δελτοειδή με την ομάδα των στροφέων: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600" dirty="0" err="1" smtClean="0">
                <a:latin typeface="+mn-lt"/>
              </a:rPr>
              <a:t>Υ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πακάνθιο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lang="el-GR" sz="2600" dirty="0" smtClean="0">
              <a:latin typeface="+mn-lt"/>
            </a:endParaRP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Υποπλάτιο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600" dirty="0" smtClean="0">
                <a:latin typeface="+mn-lt"/>
              </a:rPr>
              <a:t>Ε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λάσσονα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l-GR" sz="2600" dirty="0" err="1" smtClean="0">
                <a:latin typeface="+mn-lt"/>
              </a:rPr>
              <a:t>Σ</a:t>
            </a: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τρογγύλο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10 - Ομάδα"/>
          <p:cNvGrpSpPr/>
          <p:nvPr/>
        </p:nvGrpSpPr>
        <p:grpSpPr>
          <a:xfrm>
            <a:off x="3131840" y="3501008"/>
            <a:ext cx="1800200" cy="1296144"/>
            <a:chOff x="3275856" y="3645024"/>
            <a:chExt cx="1800200" cy="1296144"/>
          </a:xfrm>
        </p:grpSpPr>
        <p:sp>
          <p:nvSpPr>
            <p:cNvPr id="8" name="7 - Ορθογώνιο"/>
            <p:cNvSpPr/>
            <p:nvPr/>
          </p:nvSpPr>
          <p:spPr>
            <a:xfrm>
              <a:off x="3779912" y="3645024"/>
              <a:ext cx="1296144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err="1" smtClean="0">
                  <a:solidFill>
                    <a:schemeClr val="tx1"/>
                  </a:solidFill>
                </a:rPr>
                <a:t>Υπακάνθιος</a:t>
              </a:r>
              <a:r>
                <a:rPr lang="el-GR" sz="1600" dirty="0" smtClean="0">
                  <a:solidFill>
                    <a:schemeClr val="tx1"/>
                  </a:solidFill>
                </a:rPr>
                <a:t> </a:t>
              </a:r>
              <a:endParaRPr lang="el-GR" sz="1600" dirty="0"/>
            </a:p>
          </p:txBody>
        </p:sp>
        <p:sp>
          <p:nvSpPr>
            <p:cNvPr id="9" name="8 - Ορθογώνιο"/>
            <p:cNvSpPr/>
            <p:nvPr/>
          </p:nvSpPr>
          <p:spPr>
            <a:xfrm>
              <a:off x="3563888" y="4221088"/>
              <a:ext cx="1368152" cy="2160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err="1" smtClean="0">
                  <a:solidFill>
                    <a:schemeClr val="tx1"/>
                  </a:solidFill>
                </a:rPr>
                <a:t>Υποπλάτιος</a:t>
              </a:r>
              <a:r>
                <a:rPr lang="el-GR" sz="1600" dirty="0" smtClean="0">
                  <a:solidFill>
                    <a:schemeClr val="tx1"/>
                  </a:solidFill>
                </a:rPr>
                <a:t> </a:t>
              </a:r>
              <a:endParaRPr lang="el-GR" sz="1600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3275856" y="4581128"/>
              <a:ext cx="144016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>
                  <a:solidFill>
                    <a:schemeClr val="tx1"/>
                  </a:solidFill>
                </a:rPr>
                <a:t>Ελάσσων </a:t>
              </a:r>
              <a:r>
                <a:rPr lang="el-GR" sz="1600" dirty="0" err="1" smtClean="0">
                  <a:solidFill>
                    <a:schemeClr val="tx1"/>
                  </a:solidFill>
                </a:rPr>
                <a:t>στρογγύλος</a:t>
              </a:r>
              <a:r>
                <a:rPr lang="el-GR" sz="1600" dirty="0" smtClean="0">
                  <a:solidFill>
                    <a:schemeClr val="tx1"/>
                  </a:solidFill>
                </a:rPr>
                <a:t> </a:t>
              </a:r>
              <a:endParaRPr lang="el-GR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Ωμοβραχιόνιος</a:t>
            </a:r>
            <a:r>
              <a:rPr lang="el-GR" sz="3600" dirty="0" smtClean="0"/>
              <a:t> Ρυθμός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80112" y="1196752"/>
            <a:ext cx="3528392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Κατά την απαγωγή του ώμου, το </a:t>
            </a:r>
            <a:r>
              <a:rPr lang="el-GR" dirty="0" err="1" smtClean="0"/>
              <a:t>βραχιόνιο</a:t>
            </a:r>
            <a:r>
              <a:rPr lang="el-GR" dirty="0" smtClean="0"/>
              <a:t> και η ωμοπλάτη κινούνται  με σχέση 2:1.</a:t>
            </a:r>
          </a:p>
          <a:p>
            <a:r>
              <a:rPr lang="el-GR" dirty="0" smtClean="0"/>
              <a:t>Όταν γίνονται 90 μοίρες απαγωγής, οι 60</a:t>
            </a:r>
            <a:r>
              <a:rPr lang="el-GR" baseline="30000" dirty="0" smtClean="0"/>
              <a:t> </a:t>
            </a:r>
            <a:r>
              <a:rPr lang="el-GR" dirty="0" smtClean="0"/>
              <a:t>μοίρες προέρχονται από την </a:t>
            </a:r>
            <a:r>
              <a:rPr lang="el-GR" dirty="0" err="1" smtClean="0"/>
              <a:t>γληνοβραχιόνια</a:t>
            </a:r>
            <a:r>
              <a:rPr lang="el-GR" dirty="0" smtClean="0"/>
              <a:t> άρθρωση και οι 30  μοίρες  από την  ταυτόχρονη κίνηση της ωμοπλάτης.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156674" name="AutoShape 2" descr="http://jasoncholewa.files.wordpress.com/2012/07/rotatorcuff.jpg?w=300&amp;h=27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6676" name="AutoShape 4" descr="http://jasoncholewa.files.wordpress.com/2012/07/rotatorcuff.jpg?w=300&amp;h=27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Ορθογώνιο 4"/>
          <p:cNvSpPr/>
          <p:nvPr/>
        </p:nvSpPr>
        <p:spPr>
          <a:xfrm>
            <a:off x="647564" y="5738772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exrx.net</a:t>
            </a:r>
            <a:endParaRPr lang="el-GR" sz="1200" dirty="0">
              <a:latin typeface="+mn-lt"/>
            </a:endParaRPr>
          </a:p>
        </p:txBody>
      </p:sp>
      <p:grpSp>
        <p:nvGrpSpPr>
          <p:cNvPr id="5" name="13 - Ομάδα"/>
          <p:cNvGrpSpPr/>
          <p:nvPr/>
        </p:nvGrpSpPr>
        <p:grpSpPr>
          <a:xfrm>
            <a:off x="251520" y="1412776"/>
            <a:ext cx="5256584" cy="4176464"/>
            <a:chOff x="395536" y="1412776"/>
            <a:chExt cx="5331654" cy="4176464"/>
          </a:xfrm>
        </p:grpSpPr>
        <p:pic>
          <p:nvPicPr>
            <p:cNvPr id="11" name="Picture 2" descr="http://www.exrx.net/Images/Mechanics/ShoulderAbductionVectors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12776"/>
              <a:ext cx="5331654" cy="4176464"/>
            </a:xfrm>
            <a:prstGeom prst="rect">
              <a:avLst/>
            </a:prstGeom>
            <a:noFill/>
            <a:ln w="57150"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- Ορθογώνιο"/>
            <p:cNvSpPr/>
            <p:nvPr/>
          </p:nvSpPr>
          <p:spPr>
            <a:xfrm>
              <a:off x="467544" y="1556792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 Η Σταθερότητα της Άρθρωσης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r>
              <a:rPr lang="el-GR" dirty="0" smtClean="0"/>
              <a:t>Η ανατομική κατασκευή εξασφαλίζει κινητικότητα στην </a:t>
            </a:r>
            <a:r>
              <a:rPr lang="el-GR" dirty="0" err="1" smtClean="0"/>
              <a:t>γληνοβραχιόνια</a:t>
            </a:r>
            <a:r>
              <a:rPr lang="el-GR" dirty="0" smtClean="0"/>
              <a:t> άρθρωση, δεν υπάρχει όμως ενδογενής, οστική, σταθερότητα.</a:t>
            </a:r>
          </a:p>
          <a:p>
            <a:r>
              <a:rPr lang="el-GR" dirty="0" smtClean="0"/>
              <a:t>Η σταθερότητα της άρθρωσης:</a:t>
            </a:r>
          </a:p>
          <a:p>
            <a:pPr lvl="1"/>
            <a:r>
              <a:rPr lang="el-GR" dirty="0" smtClean="0"/>
              <a:t>Είναι αποτέλεσμα  παθητικής και ενεργητικής σταθεροποίησης.</a:t>
            </a:r>
          </a:p>
          <a:p>
            <a:pPr lvl="1"/>
            <a:r>
              <a:rPr lang="el-GR" dirty="0" smtClean="0"/>
              <a:t>Εξαρτάται από τα μαλακά μόρια της περιοχής.</a:t>
            </a:r>
          </a:p>
          <a:p>
            <a:pPr lvl="1"/>
            <a:r>
              <a:rPr lang="el-GR" dirty="0" smtClean="0"/>
              <a:t>Βασίζεται στην στατική και δυναμική ενέργεια των μαλακών μορίων της περιοχής.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Μύες Άνω Κορμού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8" name="Picture 4" descr="Mr.Lee's Muscle Tutorial (Names) by NanaRam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903862" cy="331236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r.Lee's Muscle Tutorial (Names) by NanaRam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240360" cy="3384376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r.Lee's Muscle Tutorial (Names) by NanaRam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3534938" cy="2592288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- Ορθογώνιο"/>
          <p:cNvSpPr/>
          <p:nvPr/>
        </p:nvSpPr>
        <p:spPr>
          <a:xfrm>
            <a:off x="539552" y="1268760"/>
            <a:ext cx="1152128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Πρόσθιος οδοντωτός</a:t>
            </a:r>
            <a:endParaRPr lang="el-GR" sz="14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7524328" y="1340768"/>
            <a:ext cx="1152128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Δελτοειδής</a:t>
            </a:r>
            <a:endParaRPr lang="el-GR" sz="14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467544" y="3933056"/>
            <a:ext cx="6480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sp>
        <p:nvSpPr>
          <p:cNvPr id="16" name="15 - Ορθογώνιο"/>
          <p:cNvSpPr/>
          <p:nvPr/>
        </p:nvSpPr>
        <p:spPr>
          <a:xfrm>
            <a:off x="3131840" y="1484784"/>
            <a:ext cx="1224136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Τραπεζοειδής</a:t>
            </a:r>
            <a:endParaRPr lang="el-GR" sz="1400" dirty="0"/>
          </a:p>
        </p:txBody>
      </p:sp>
      <p:sp>
        <p:nvSpPr>
          <p:cNvPr id="17" name="16 - Έλλειψη"/>
          <p:cNvSpPr/>
          <p:nvPr/>
        </p:nvSpPr>
        <p:spPr>
          <a:xfrm rot="2873599" flipH="1">
            <a:off x="610636" y="3679775"/>
            <a:ext cx="222713" cy="290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 rot="2873599" flipH="1">
            <a:off x="826659" y="3391742"/>
            <a:ext cx="222713" cy="2905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Ορθογώνιο"/>
          <p:cNvSpPr/>
          <p:nvPr/>
        </p:nvSpPr>
        <p:spPr>
          <a:xfrm>
            <a:off x="5436096" y="1556792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/>
          </a:p>
        </p:txBody>
      </p:sp>
      <p:sp>
        <p:nvSpPr>
          <p:cNvPr id="21" name="20 - Ορθογώνιο"/>
          <p:cNvSpPr/>
          <p:nvPr/>
        </p:nvSpPr>
        <p:spPr>
          <a:xfrm>
            <a:off x="5508104" y="1772816"/>
            <a:ext cx="1080120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Μείζων θωρακικός</a:t>
            </a:r>
            <a:endParaRPr lang="el-GR" sz="14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2267744" y="3861048"/>
            <a:ext cx="7920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4644008" y="4149080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Δικέφαλος </a:t>
            </a:r>
            <a:r>
              <a:rPr lang="el-GR" sz="1400" dirty="0" err="1" smtClean="0"/>
              <a:t>βραχιόνιος</a:t>
            </a:r>
            <a:endParaRPr lang="el-GR" sz="1400" dirty="0"/>
          </a:p>
        </p:txBody>
      </p:sp>
      <p:sp>
        <p:nvSpPr>
          <p:cNvPr id="24" name="23 - Ορθογώνιο"/>
          <p:cNvSpPr/>
          <p:nvPr/>
        </p:nvSpPr>
        <p:spPr>
          <a:xfrm>
            <a:off x="2411760" y="6165304"/>
            <a:ext cx="19442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Τρικέφαλος </a:t>
            </a:r>
            <a:r>
              <a:rPr lang="el-GR" sz="1400" dirty="0" err="1" smtClean="0"/>
              <a:t>βραχιόνιος</a:t>
            </a:r>
            <a:endParaRPr lang="el-GR" sz="1400" dirty="0"/>
          </a:p>
        </p:txBody>
      </p:sp>
      <p:sp>
        <p:nvSpPr>
          <p:cNvPr id="25" name="24 - Ορθογώνιο"/>
          <p:cNvSpPr/>
          <p:nvPr/>
        </p:nvSpPr>
        <p:spPr>
          <a:xfrm>
            <a:off x="2339752" y="4077072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Ρομβοειδής</a:t>
            </a:r>
            <a:endParaRPr lang="el-GR" sz="1400" dirty="0"/>
          </a:p>
        </p:txBody>
      </p:sp>
      <p:sp>
        <p:nvSpPr>
          <p:cNvPr id="26" name="Ορθογώνιο 4"/>
          <p:cNvSpPr/>
          <p:nvPr/>
        </p:nvSpPr>
        <p:spPr>
          <a:xfrm>
            <a:off x="5868144" y="6184655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5"/>
              </a:rPr>
              <a:t>nanaramos.deviantart.com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Παθητική Σταθερότητα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54461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  <a:defRPr/>
            </a:pPr>
            <a:r>
              <a:rPr lang="el-GR" sz="2600" dirty="0" smtClean="0"/>
              <a:t>      Η παθητική σταθερότητα:</a:t>
            </a:r>
            <a:endParaRPr lang="en-US" sz="26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l-GR" sz="2600" dirty="0" smtClean="0"/>
              <a:t> Εξασφαλίζεται</a:t>
            </a:r>
            <a:r>
              <a:rPr lang="en-US" sz="2600" dirty="0" smtClean="0"/>
              <a:t> </a:t>
            </a:r>
            <a:r>
              <a:rPr lang="el-GR" sz="2600" dirty="0" smtClean="0"/>
              <a:t>από: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l-GR" sz="2600" dirty="0" smtClean="0"/>
              <a:t>Τον αρθρικό θύλακα.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l-GR" sz="2600" dirty="0" smtClean="0"/>
              <a:t>Τις συνδεσμικές παχύνσεις του.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l-GR" sz="2600" dirty="0" smtClean="0"/>
              <a:t>Τους </a:t>
            </a:r>
            <a:r>
              <a:rPr lang="el-GR" sz="2600" dirty="0" err="1" smtClean="0"/>
              <a:t>μεσόστεους</a:t>
            </a:r>
            <a:r>
              <a:rPr lang="el-GR" sz="2600" dirty="0" smtClean="0"/>
              <a:t> συνδέσμους.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l-GR" sz="2600" dirty="0" smtClean="0"/>
              <a:t>Τον </a:t>
            </a:r>
            <a:r>
              <a:rPr lang="el-GR" sz="2600" dirty="0" err="1" smtClean="0"/>
              <a:t>επιχείλιο</a:t>
            </a:r>
            <a:r>
              <a:rPr lang="el-GR" sz="2600" dirty="0" smtClean="0"/>
              <a:t> χόνδρο.</a:t>
            </a:r>
          </a:p>
          <a:p>
            <a:pPr lvl="2">
              <a:buFont typeface="Wingdings" pitchFamily="2" charset="2"/>
              <a:buChar char="§"/>
              <a:defRPr/>
            </a:pPr>
            <a:r>
              <a:rPr lang="el-GR" sz="2600" dirty="0" smtClean="0"/>
              <a:t>Την αρνητική πίεση της άρθρωσης.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l-GR" sz="2600" dirty="0" smtClean="0"/>
              <a:t> Εξαρτάται από: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600" dirty="0" smtClean="0"/>
              <a:t>το μέγεθος της κεφαλής του </a:t>
            </a:r>
            <a:r>
              <a:rPr lang="el-GR" sz="2600" dirty="0" err="1" smtClean="0"/>
              <a:t>βραχιονίου</a:t>
            </a:r>
            <a:r>
              <a:rPr lang="el-GR" sz="2600" dirty="0" smtClean="0"/>
              <a:t>,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600" dirty="0" smtClean="0"/>
              <a:t>την αρτιότητα του </a:t>
            </a:r>
            <a:r>
              <a:rPr lang="el-GR" sz="2600" dirty="0" err="1" smtClean="0"/>
              <a:t>επιχειλίου</a:t>
            </a:r>
            <a:r>
              <a:rPr lang="el-GR" sz="2600" dirty="0" smtClean="0"/>
              <a:t> χόνδρου,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600" dirty="0" smtClean="0"/>
              <a:t> τον αρθρικό θύλακα και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600" dirty="0" smtClean="0"/>
              <a:t>το </a:t>
            </a:r>
            <a:r>
              <a:rPr lang="el-GR" sz="2600" dirty="0" err="1" smtClean="0"/>
              <a:t>μυοτενοντώδες</a:t>
            </a:r>
            <a:r>
              <a:rPr lang="el-GR" sz="2600" dirty="0" smtClean="0"/>
              <a:t> επικάλυμμα.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Ενεργητική Σταθερότητα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7931224" cy="5472608"/>
          </a:xfrm>
        </p:spPr>
        <p:txBody>
          <a:bodyPr>
            <a:noAutofit/>
          </a:bodyPr>
          <a:lstStyle/>
          <a:p>
            <a:pPr lvl="0"/>
            <a:r>
              <a:rPr lang="el-GR" dirty="0" smtClean="0"/>
              <a:t>Η ενεργητική σταθερότητα εξασφαλίζεται από τον μυϊκό τόνο και την δραστηριότητα  των μυϊκών συστημάτων.</a:t>
            </a:r>
          </a:p>
          <a:p>
            <a:r>
              <a:rPr lang="el-GR" dirty="0" smtClean="0"/>
              <a:t>Η ενεργητική σταθερότητα διακρίνεται σε:</a:t>
            </a:r>
          </a:p>
          <a:p>
            <a:pPr lvl="1"/>
            <a:r>
              <a:rPr lang="el-GR" b="1" dirty="0" smtClean="0"/>
              <a:t>Στατική σταθερότητα</a:t>
            </a:r>
            <a:r>
              <a:rPr lang="el-GR" dirty="0" smtClean="0"/>
              <a:t>. Αναφέρεται  στην στάση, σε διατήρηση  συγκεκριμένης θέσης για εξυπηρέτηση δραστηριότητας. </a:t>
            </a:r>
          </a:p>
          <a:p>
            <a:pPr lvl="1"/>
            <a:r>
              <a:rPr lang="el-GR" b="1" dirty="0" smtClean="0"/>
              <a:t>Δυναμική</a:t>
            </a:r>
            <a:r>
              <a:rPr lang="el-GR" dirty="0" smtClean="0"/>
              <a:t> </a:t>
            </a:r>
            <a:r>
              <a:rPr lang="el-GR" b="1" dirty="0" smtClean="0"/>
              <a:t>σταθερότητα</a:t>
            </a:r>
            <a:r>
              <a:rPr lang="el-GR" dirty="0" smtClean="0"/>
              <a:t>. Αναφέρεται στην κίνηση της άρθρωσης. 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Στατικοί Σταθεροποιητές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στατικοί σταθεροποιητές είναι:</a:t>
            </a:r>
          </a:p>
          <a:p>
            <a:pPr lvl="1"/>
            <a:r>
              <a:rPr lang="el-GR" dirty="0" smtClean="0"/>
              <a:t>Οι </a:t>
            </a:r>
            <a:r>
              <a:rPr lang="el-GR" dirty="0" err="1" smtClean="0"/>
              <a:t>γληνοβραχιόνιοι</a:t>
            </a:r>
            <a:r>
              <a:rPr lang="el-GR" dirty="0" smtClean="0"/>
              <a:t> σύνδεσμοι.</a:t>
            </a:r>
          </a:p>
          <a:p>
            <a:pPr lvl="1"/>
            <a:r>
              <a:rPr lang="el-GR" dirty="0" smtClean="0"/>
              <a:t>Ο </a:t>
            </a:r>
            <a:r>
              <a:rPr lang="el-GR" dirty="0" err="1" smtClean="0"/>
              <a:t>επιχείλιος</a:t>
            </a:r>
            <a:r>
              <a:rPr lang="el-GR" dirty="0" smtClean="0"/>
              <a:t> χόνδρος.</a:t>
            </a:r>
          </a:p>
          <a:p>
            <a:pPr lvl="1"/>
            <a:r>
              <a:rPr lang="el-GR" dirty="0" smtClean="0"/>
              <a:t>Ο αρθρικός θύλακας. </a:t>
            </a:r>
          </a:p>
          <a:p>
            <a:r>
              <a:rPr lang="el-GR" dirty="0" smtClean="0"/>
              <a:t>Οι σύνδεσμοι συμβάλλουν στην σταθερότητα μόνο στο όριο της τροχιάς της κίνησης.</a:t>
            </a:r>
          </a:p>
          <a:p>
            <a:r>
              <a:rPr lang="el-GR" dirty="0" smtClean="0"/>
              <a:t>Στις υπόλοιπες θέσεις το αρθρικό υγρό, η </a:t>
            </a:r>
            <a:r>
              <a:rPr lang="el-GR" dirty="0" err="1" smtClean="0"/>
              <a:t>ωμογλήνη</a:t>
            </a:r>
            <a:r>
              <a:rPr lang="el-GR" dirty="0" smtClean="0"/>
              <a:t> και ο </a:t>
            </a:r>
            <a:r>
              <a:rPr lang="el-GR" dirty="0" err="1" smtClean="0"/>
              <a:t>επιχείλιος</a:t>
            </a:r>
            <a:r>
              <a:rPr lang="el-GR" dirty="0" smtClean="0"/>
              <a:t> χόνδρος, δομές που συνεργάζονται, «</a:t>
            </a:r>
            <a:r>
              <a:rPr lang="el-GR" dirty="0" err="1" smtClean="0"/>
              <a:t>εισροφούν</a:t>
            </a:r>
            <a:r>
              <a:rPr lang="el-GR" dirty="0" smtClean="0"/>
              <a:t>» το  </a:t>
            </a:r>
            <a:r>
              <a:rPr lang="el-GR" dirty="0" err="1" smtClean="0"/>
              <a:t>βραχιόνιο</a:t>
            </a:r>
            <a:r>
              <a:rPr lang="el-GR" dirty="0" smtClean="0"/>
              <a:t>  εξασφαλίζοντας παθητική σταθερότητα.</a:t>
            </a:r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Δυναμικοί Σταθεροποιητές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el-GR" sz="2600" dirty="0" smtClean="0"/>
              <a:t>Οι δυναμικοί σταθεροποιητές είναι:</a:t>
            </a:r>
          </a:p>
          <a:p>
            <a:pPr lvl="1"/>
            <a:r>
              <a:rPr lang="el-GR" sz="2600" b="1" dirty="0" smtClean="0"/>
              <a:t>Η ομάδα των στροφέων</a:t>
            </a:r>
            <a:r>
              <a:rPr lang="el-GR" sz="2600" dirty="0" smtClean="0"/>
              <a:t>. Η ενεργητική σταθερότητα εξυπηρετείται από την ενεργοποίηση των μυών του </a:t>
            </a:r>
            <a:r>
              <a:rPr lang="el-GR" sz="2600" dirty="0" err="1" smtClean="0"/>
              <a:t>μυοτενοντώδους</a:t>
            </a:r>
            <a:r>
              <a:rPr lang="el-GR" sz="2600" dirty="0" smtClean="0"/>
              <a:t> επικαλύμματος (της ομάδας των στροφέων), οι οποίοι εργάζονται με διαφορετικό μηχανικό πλεονέκτημα και με διαφορετικές γωνίες έλξης.</a:t>
            </a:r>
          </a:p>
          <a:p>
            <a:pPr lvl="1"/>
            <a:r>
              <a:rPr lang="el-GR" sz="2600" dirty="0" smtClean="0"/>
              <a:t> </a:t>
            </a:r>
            <a:r>
              <a:rPr lang="el-GR" sz="2600" b="1" dirty="0" smtClean="0"/>
              <a:t>Η μακρά κεφαλή  του δικεφάλου μυός</a:t>
            </a:r>
            <a:r>
              <a:rPr lang="el-GR" sz="2600" dirty="0" smtClean="0"/>
              <a:t>.</a:t>
            </a:r>
          </a:p>
          <a:p>
            <a:pPr lvl="1"/>
            <a:r>
              <a:rPr lang="el-GR" sz="2600" b="1" dirty="0" smtClean="0"/>
              <a:t>Οι </a:t>
            </a:r>
            <a:r>
              <a:rPr lang="el-GR" sz="2600" b="1" dirty="0" err="1" smtClean="0"/>
              <a:t>σταθεροποιοί</a:t>
            </a:r>
            <a:r>
              <a:rPr lang="el-GR" sz="2600" b="1" dirty="0" smtClean="0"/>
              <a:t> μύες  της  ωμοπλάτης</a:t>
            </a:r>
            <a:r>
              <a:rPr lang="el-GR" sz="2600" dirty="0" smtClean="0"/>
              <a:t>:</a:t>
            </a:r>
          </a:p>
          <a:p>
            <a:pPr lvl="2"/>
            <a:r>
              <a:rPr lang="el-GR" sz="2600" dirty="0" smtClean="0"/>
              <a:t>Τραπεζοειδής. </a:t>
            </a:r>
          </a:p>
          <a:p>
            <a:pPr lvl="2"/>
            <a:r>
              <a:rPr lang="el-GR" sz="2600" dirty="0" err="1" smtClean="0"/>
              <a:t>Ανελκτήρας</a:t>
            </a:r>
            <a:r>
              <a:rPr lang="el-GR" sz="2600" dirty="0" smtClean="0"/>
              <a:t> ωμοπλάτης.</a:t>
            </a:r>
          </a:p>
          <a:p>
            <a:pPr lvl="2"/>
            <a:r>
              <a:rPr lang="el-GR" sz="2600" dirty="0" smtClean="0"/>
              <a:t>Πρόσθιος οδοντωτός.</a:t>
            </a:r>
          </a:p>
          <a:p>
            <a:pPr lvl="2"/>
            <a:r>
              <a:rPr lang="el-GR" sz="2600" dirty="0" smtClean="0"/>
              <a:t>Ρομβοειδείς μύες.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Ομάδα Στροφέων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5" name="Picture 10" descr="cuff_hugg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4392488" cy="430961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950316" y="5810780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jcphysiotherapy.com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076056" y="1124744"/>
            <a:ext cx="3672408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ομάδα των στροφέων συνεργάζεται: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την σταθεροποίηση της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γληνοβραχιόνιας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άρθρωσης,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την συμπίεση της κεφαλής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βραχιονίου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στην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ωμογλήνη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κατά την ενεργητική κίνηση του άνω άκρου.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Δυναμική Σταθερότητα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5" name="Picture 8" descr="303813_446417378747498_509391832_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0" t="2534" r="3315" b="5727"/>
          <a:stretch>
            <a:fillRect/>
          </a:stretch>
        </p:blipFill>
        <p:spPr bwMode="auto">
          <a:xfrm>
            <a:off x="395536" y="980728"/>
            <a:ext cx="5112568" cy="53285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14" name="13 - Ορθογώνιο"/>
          <p:cNvSpPr/>
          <p:nvPr/>
        </p:nvSpPr>
        <p:spPr>
          <a:xfrm>
            <a:off x="395536" y="6309320"/>
            <a:ext cx="5112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jcphysiotherapy.com</a:t>
            </a:r>
            <a:endParaRPr lang="el-GR" sz="1200" dirty="0"/>
          </a:p>
        </p:txBody>
      </p: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5580112" y="980728"/>
            <a:ext cx="324036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ωμογλήνη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πρέπει να ακολουθήσει την κίνηση της κεφαλής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βραχιονίου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 συντονισμένη λειτουργία των δυναμικών 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σταθεροποιών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ωμοπλατοθωρακικής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άρθρωσης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τραπεζοειδή, πρόσθιο οδοντωτό, ρομβοειδείς).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14 - Ομάδα"/>
          <p:cNvGrpSpPr/>
          <p:nvPr/>
        </p:nvGrpSpPr>
        <p:grpSpPr>
          <a:xfrm>
            <a:off x="529851" y="2441555"/>
            <a:ext cx="4749999" cy="3655492"/>
            <a:chOff x="745875" y="2657579"/>
            <a:chExt cx="4749999" cy="3655492"/>
          </a:xfrm>
        </p:grpSpPr>
        <p:sp>
          <p:nvSpPr>
            <p:cNvPr id="6" name="5 - Έλλειψη"/>
            <p:cNvSpPr/>
            <p:nvPr/>
          </p:nvSpPr>
          <p:spPr>
            <a:xfrm>
              <a:off x="3491880" y="3573016"/>
              <a:ext cx="216024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1</a:t>
              </a:r>
              <a:endParaRPr lang="el-GR" dirty="0"/>
            </a:p>
          </p:txBody>
        </p:sp>
        <p:sp>
          <p:nvSpPr>
            <p:cNvPr id="7" name="6 - Έλλειψη"/>
            <p:cNvSpPr/>
            <p:nvPr/>
          </p:nvSpPr>
          <p:spPr>
            <a:xfrm>
              <a:off x="1835696" y="3356992"/>
              <a:ext cx="288032" cy="21602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2</a:t>
              </a:r>
              <a:endParaRPr lang="el-GR" dirty="0"/>
            </a:p>
          </p:txBody>
        </p:sp>
        <p:sp>
          <p:nvSpPr>
            <p:cNvPr id="9" name="8 - Στεφάνη"/>
            <p:cNvSpPr/>
            <p:nvPr/>
          </p:nvSpPr>
          <p:spPr>
            <a:xfrm rot="5400000">
              <a:off x="4059435" y="4176868"/>
              <a:ext cx="2165028" cy="707850"/>
            </a:xfrm>
            <a:prstGeom prst="blockArc">
              <a:avLst>
                <a:gd name="adj1" fmla="val 10743005"/>
                <a:gd name="adj2" fmla="val 21243207"/>
                <a:gd name="adj3" fmla="val 31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0" name="9 - Στεφάνη"/>
            <p:cNvSpPr/>
            <p:nvPr/>
          </p:nvSpPr>
          <p:spPr>
            <a:xfrm rot="7142207">
              <a:off x="3951950" y="5071633"/>
              <a:ext cx="1937323" cy="545553"/>
            </a:xfrm>
            <a:prstGeom prst="blockArc">
              <a:avLst>
                <a:gd name="adj1" fmla="val 10743005"/>
                <a:gd name="adj2" fmla="val 21243207"/>
                <a:gd name="adj3" fmla="val 31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1" name="10 - Στεφάνη"/>
            <p:cNvSpPr/>
            <p:nvPr/>
          </p:nvSpPr>
          <p:spPr>
            <a:xfrm rot="17845398">
              <a:off x="446659" y="3260706"/>
              <a:ext cx="1714259" cy="508005"/>
            </a:xfrm>
            <a:prstGeom prst="blockArc">
              <a:avLst>
                <a:gd name="adj1" fmla="val 10743005"/>
                <a:gd name="adj2" fmla="val 21424182"/>
                <a:gd name="adj3" fmla="val 361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2" name="11 - Στεφάνη"/>
            <p:cNvSpPr/>
            <p:nvPr/>
          </p:nvSpPr>
          <p:spPr>
            <a:xfrm rot="14310938">
              <a:off x="375632" y="5003063"/>
              <a:ext cx="1677263" cy="624690"/>
            </a:xfrm>
            <a:prstGeom prst="blockArc">
              <a:avLst>
                <a:gd name="adj1" fmla="val 11073490"/>
                <a:gd name="adj2" fmla="val 21424182"/>
                <a:gd name="adj3" fmla="val 361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13" name="12 - Στεφάνη"/>
            <p:cNvSpPr/>
            <p:nvPr/>
          </p:nvSpPr>
          <p:spPr>
            <a:xfrm rot="15947124">
              <a:off x="142748" y="4336510"/>
              <a:ext cx="1714259" cy="508005"/>
            </a:xfrm>
            <a:prstGeom prst="blockArc">
              <a:avLst>
                <a:gd name="adj1" fmla="val 10743005"/>
                <a:gd name="adj2" fmla="val 21424182"/>
                <a:gd name="adj3" fmla="val 361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</p:grpSp>
      <p:sp>
        <p:nvSpPr>
          <p:cNvPr id="17" name="16 - Έλλειψη"/>
          <p:cNvSpPr/>
          <p:nvPr/>
        </p:nvSpPr>
        <p:spPr>
          <a:xfrm>
            <a:off x="3347864" y="566124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5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43808" y="2276872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+mn-lt"/>
              </a:rPr>
              <a:t>Απαγωγή  </a:t>
            </a:r>
            <a:r>
              <a:rPr lang="el-GR" sz="1600" b="1" dirty="0" err="1" smtClean="0">
                <a:latin typeface="+mn-lt"/>
              </a:rPr>
              <a:t>βραχιονίου</a:t>
            </a:r>
            <a:endParaRPr lang="el-GR" sz="1600" b="1" dirty="0">
              <a:latin typeface="+mn-lt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411760" y="573325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latin typeface="+mn-lt"/>
              </a:rPr>
              <a:t>Στροφή ωμοπλάτης</a:t>
            </a:r>
            <a:endParaRPr lang="el-GR" sz="1600" b="1" dirty="0">
              <a:latin typeface="+mn-lt"/>
            </a:endParaRPr>
          </a:p>
        </p:txBody>
      </p:sp>
      <p:sp>
        <p:nvSpPr>
          <p:cNvPr id="20" name="19 - Έλλειψη"/>
          <p:cNvSpPr/>
          <p:nvPr/>
        </p:nvSpPr>
        <p:spPr>
          <a:xfrm>
            <a:off x="1475656" y="4149080"/>
            <a:ext cx="288032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21" name="20 - Έλλειψη"/>
          <p:cNvSpPr/>
          <p:nvPr/>
        </p:nvSpPr>
        <p:spPr>
          <a:xfrm>
            <a:off x="1691680" y="5445224"/>
            <a:ext cx="288032" cy="2160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23" name="22 - Ορθογώνιο"/>
          <p:cNvSpPr/>
          <p:nvPr/>
        </p:nvSpPr>
        <p:spPr>
          <a:xfrm>
            <a:off x="3059832" y="980728"/>
            <a:ext cx="2988840" cy="119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l-GR" sz="1400" dirty="0" smtClean="0">
                <a:latin typeface="+mn-lt"/>
              </a:rPr>
              <a:t>        </a:t>
            </a:r>
            <a:r>
              <a:rPr lang="el-GR" sz="1600" b="1" dirty="0" smtClean="0">
                <a:latin typeface="+mn-lt"/>
              </a:rPr>
              <a:t>1. Δελτοειδής                  2.άνω, 3.μέση,  4.κάτω  μοίρα Τραπεζοειδή           5.Πρόσθιος Οδοντωτός</a:t>
            </a:r>
            <a:endParaRPr lang="el-GR" sz="1600" b="1" dirty="0">
              <a:latin typeface="+mn-lt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3347864" y="980728"/>
            <a:ext cx="2160240" cy="1152128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Αρθρώσεις του Ώμου </a:t>
            </a:r>
            <a:r>
              <a:rPr lang="el-GR" sz="3200" b="0" dirty="0" smtClean="0"/>
              <a:t>1/</a:t>
            </a:r>
            <a:r>
              <a:rPr lang="en-US" sz="3200" b="0" dirty="0" smtClean="0"/>
              <a:t>3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2" descr="This figure shows the rib change. The top left panel shows the anterior view, and the top right panel shows the posterior view. The bottom panel shows two bones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3861048"/>
            <a:ext cx="2736304" cy="26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323528" y="1124744"/>
            <a:ext cx="48245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κινητικότητα του ώμου εξασφαλίζεται  από: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τρεις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πραγματικές 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αρθρώσεις,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δύο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λειτουργικές 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αρθρώσεις,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τις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συνδεσμικές  συνδέσεις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της κλείδας.</a:t>
            </a:r>
          </a:p>
        </p:txBody>
      </p:sp>
      <p:sp>
        <p:nvSpPr>
          <p:cNvPr id="8" name="Ορθογώνιο 4"/>
          <p:cNvSpPr/>
          <p:nvPr/>
        </p:nvSpPr>
        <p:spPr>
          <a:xfrm>
            <a:off x="1834857" y="623731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</a:rPr>
              <a:t>© 28 </a:t>
            </a:r>
            <a:r>
              <a:rPr lang="en-US" sz="1200" dirty="0" err="1">
                <a:latin typeface="+mn-lt"/>
              </a:rPr>
              <a:t>Ιουν</a:t>
            </a:r>
            <a:r>
              <a:rPr lang="en-US" sz="1200" dirty="0">
                <a:latin typeface="+mn-lt"/>
              </a:rPr>
              <a:t> 2013 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College. </a:t>
            </a:r>
            <a:r>
              <a:rPr lang="en-US" sz="1200" dirty="0">
                <a:latin typeface="+mn-lt"/>
                <a:hlinkClick r:id="rId3"/>
              </a:rPr>
              <a:t>Textbook content </a:t>
            </a:r>
            <a:r>
              <a:rPr lang="en-US" sz="1200" dirty="0">
                <a:latin typeface="+mn-lt"/>
              </a:rPr>
              <a:t>produced by </a:t>
            </a:r>
            <a:r>
              <a:rPr lang="en-US" sz="1200" dirty="0" err="1">
                <a:latin typeface="+mn-lt"/>
              </a:rPr>
              <a:t>OpenStax</a:t>
            </a:r>
            <a:r>
              <a:rPr lang="en-US" sz="1200" dirty="0">
                <a:latin typeface="+mn-lt"/>
              </a:rPr>
              <a:t> College is licensed under a </a:t>
            </a:r>
            <a:r>
              <a:rPr lang="en-US" sz="1200" u="sng" dirty="0">
                <a:latin typeface="+mn-lt"/>
                <a:hlinkClick r:id="rId4"/>
              </a:rPr>
              <a:t>Creative Commons Attribution License 3.0</a:t>
            </a:r>
            <a:r>
              <a:rPr lang="en-US" sz="1200" dirty="0">
                <a:latin typeface="+mn-lt"/>
              </a:rPr>
              <a:t> license.</a:t>
            </a:r>
            <a:endParaRPr lang="el-GR" sz="1200" dirty="0">
              <a:latin typeface="+mn-lt"/>
            </a:endParaRPr>
          </a:p>
        </p:txBody>
      </p:sp>
      <p:grpSp>
        <p:nvGrpSpPr>
          <p:cNvPr id="47" name="46 - Ομάδα"/>
          <p:cNvGrpSpPr/>
          <p:nvPr/>
        </p:nvGrpSpPr>
        <p:grpSpPr>
          <a:xfrm>
            <a:off x="5436096" y="1268760"/>
            <a:ext cx="2794043" cy="2664296"/>
            <a:chOff x="5364088" y="1124744"/>
            <a:chExt cx="2794043" cy="2664296"/>
          </a:xfrm>
        </p:grpSpPr>
        <p:pic>
          <p:nvPicPr>
            <p:cNvPr id="6" name="Picture 2" descr="This figure shows the rib change. The top left panel shows the anterior view, and the top right panel shows the posterior view. The bottom panel shows two bones.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268760"/>
              <a:ext cx="2578019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42 - Ομάδα"/>
            <p:cNvGrpSpPr/>
            <p:nvPr/>
          </p:nvGrpSpPr>
          <p:grpSpPr>
            <a:xfrm>
              <a:off x="5364088" y="1124744"/>
              <a:ext cx="2448272" cy="1944216"/>
              <a:chOff x="5364088" y="1124744"/>
              <a:chExt cx="2448272" cy="1944216"/>
            </a:xfrm>
          </p:grpSpPr>
          <p:sp>
            <p:nvSpPr>
              <p:cNvPr id="12" name="11 - Ορθογώνιο"/>
              <p:cNvSpPr/>
              <p:nvPr/>
            </p:nvSpPr>
            <p:spPr>
              <a:xfrm>
                <a:off x="5868144" y="2780928"/>
                <a:ext cx="43204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12 - Ορθογώνιο"/>
              <p:cNvSpPr/>
              <p:nvPr/>
            </p:nvSpPr>
            <p:spPr>
              <a:xfrm>
                <a:off x="7524328" y="1124744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8</a:t>
                </a:r>
                <a:endParaRPr lang="el-GR" dirty="0"/>
              </a:p>
            </p:txBody>
          </p:sp>
          <p:sp>
            <p:nvSpPr>
              <p:cNvPr id="14" name="13 - Ορθογώνιο"/>
              <p:cNvSpPr/>
              <p:nvPr/>
            </p:nvSpPr>
            <p:spPr>
              <a:xfrm>
                <a:off x="5436096" y="2060848"/>
                <a:ext cx="288032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5</a:t>
                </a:r>
                <a:endParaRPr lang="el-GR" dirty="0"/>
              </a:p>
            </p:txBody>
          </p:sp>
          <p:sp>
            <p:nvSpPr>
              <p:cNvPr id="15" name="14 - Ορθογώνιο"/>
              <p:cNvSpPr/>
              <p:nvPr/>
            </p:nvSpPr>
            <p:spPr>
              <a:xfrm>
                <a:off x="6732240" y="1124744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4</a:t>
                </a:r>
                <a:endParaRPr lang="el-GR" dirty="0"/>
              </a:p>
            </p:txBody>
          </p:sp>
          <p:sp>
            <p:nvSpPr>
              <p:cNvPr id="17" name="16 - Ορθογώνιο"/>
              <p:cNvSpPr/>
              <p:nvPr/>
            </p:nvSpPr>
            <p:spPr>
              <a:xfrm>
                <a:off x="5940152" y="2852936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1</a:t>
                </a:r>
                <a:endParaRPr lang="el-GR" dirty="0"/>
              </a:p>
            </p:txBody>
          </p:sp>
          <p:sp>
            <p:nvSpPr>
              <p:cNvPr id="20" name="19 - Ορθογώνιο"/>
              <p:cNvSpPr/>
              <p:nvPr/>
            </p:nvSpPr>
            <p:spPr>
              <a:xfrm>
                <a:off x="5796136" y="1124744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7</a:t>
                </a:r>
                <a:endParaRPr lang="el-GR" dirty="0"/>
              </a:p>
            </p:txBody>
          </p:sp>
          <p:sp>
            <p:nvSpPr>
              <p:cNvPr id="21" name="20 - Ορθογώνιο"/>
              <p:cNvSpPr/>
              <p:nvPr/>
            </p:nvSpPr>
            <p:spPr>
              <a:xfrm>
                <a:off x="5364088" y="1124744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6</a:t>
                </a:r>
                <a:endParaRPr lang="el-GR" dirty="0"/>
              </a:p>
            </p:txBody>
          </p:sp>
        </p:grpSp>
      </p:grpSp>
      <p:grpSp>
        <p:nvGrpSpPr>
          <p:cNvPr id="48" name="47 - Ομάδα"/>
          <p:cNvGrpSpPr/>
          <p:nvPr/>
        </p:nvGrpSpPr>
        <p:grpSpPr>
          <a:xfrm>
            <a:off x="5436096" y="3717032"/>
            <a:ext cx="1512168" cy="2448272"/>
            <a:chOff x="5436096" y="3645024"/>
            <a:chExt cx="1512168" cy="2448272"/>
          </a:xfrm>
        </p:grpSpPr>
        <p:sp>
          <p:nvSpPr>
            <p:cNvPr id="16" name="15 - Ορθογώνιο"/>
            <p:cNvSpPr/>
            <p:nvPr/>
          </p:nvSpPr>
          <p:spPr>
            <a:xfrm>
              <a:off x="6660232" y="3645024"/>
              <a:ext cx="288032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4</a:t>
              </a:r>
              <a:endParaRPr lang="el-GR" dirty="0"/>
            </a:p>
          </p:txBody>
        </p:sp>
        <p:grpSp>
          <p:nvGrpSpPr>
            <p:cNvPr id="45" name="44 - Ομάδα"/>
            <p:cNvGrpSpPr/>
            <p:nvPr/>
          </p:nvGrpSpPr>
          <p:grpSpPr>
            <a:xfrm>
              <a:off x="5436096" y="5013176"/>
              <a:ext cx="648072" cy="1080120"/>
              <a:chOff x="5436096" y="5013176"/>
              <a:chExt cx="648072" cy="1080120"/>
            </a:xfrm>
          </p:grpSpPr>
          <p:sp>
            <p:nvSpPr>
              <p:cNvPr id="11" name="10 - Ορθογώνιο"/>
              <p:cNvSpPr/>
              <p:nvPr/>
            </p:nvSpPr>
            <p:spPr>
              <a:xfrm>
                <a:off x="5436096" y="5013176"/>
                <a:ext cx="648072" cy="10801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17 - Ορθογώνιο"/>
              <p:cNvSpPr/>
              <p:nvPr/>
            </p:nvSpPr>
            <p:spPr>
              <a:xfrm>
                <a:off x="5796136" y="5157192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1</a:t>
                </a:r>
                <a:endParaRPr lang="el-GR" dirty="0"/>
              </a:p>
            </p:txBody>
          </p:sp>
          <p:sp>
            <p:nvSpPr>
              <p:cNvPr id="22" name="21 - Ορθογώνιο"/>
              <p:cNvSpPr/>
              <p:nvPr/>
            </p:nvSpPr>
            <p:spPr>
              <a:xfrm>
                <a:off x="5796136" y="5805264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3</a:t>
                </a:r>
                <a:endParaRPr lang="el-GR" dirty="0"/>
              </a:p>
            </p:txBody>
          </p:sp>
          <p:sp>
            <p:nvSpPr>
              <p:cNvPr id="23" name="22 - Ορθογώνιο"/>
              <p:cNvSpPr/>
              <p:nvPr/>
            </p:nvSpPr>
            <p:spPr>
              <a:xfrm>
                <a:off x="5796136" y="5445224"/>
                <a:ext cx="288032" cy="21602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2</a:t>
                </a:r>
                <a:endParaRPr lang="el-GR" dirty="0"/>
              </a:p>
            </p:txBody>
          </p:sp>
        </p:grpSp>
      </p:grpSp>
      <p:sp>
        <p:nvSpPr>
          <p:cNvPr id="37" name="36 - Ορθογώνιο"/>
          <p:cNvSpPr/>
          <p:nvPr/>
        </p:nvSpPr>
        <p:spPr>
          <a:xfrm>
            <a:off x="5292080" y="1124744"/>
            <a:ext cx="3096344" cy="54726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2 - Θέση περιεχομένου"/>
          <p:cNvSpPr txBox="1">
            <a:spLocks/>
          </p:cNvSpPr>
          <p:nvPr/>
        </p:nvSpPr>
        <p:spPr>
          <a:xfrm>
            <a:off x="2195736" y="4365104"/>
            <a:ext cx="309634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lvl="0" indent="-28575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1.ωμοπλάτη,  2.πλευρές</a:t>
            </a:r>
            <a:r>
              <a:rPr lang="el-GR" sz="1600" dirty="0" smtClean="0">
                <a:latin typeface="+mn-lt"/>
              </a:rPr>
              <a:t>,              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3.σπόνδυλοι,  4.κλείδα,          5.γληνοβραχιόνια άρθρωση 6.ακρωμιοκλειδική</a:t>
            </a:r>
            <a:r>
              <a:rPr kumimoji="0" lang="el-G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1600" dirty="0" smtClean="0">
                <a:latin typeface="+mn-lt"/>
              </a:rPr>
              <a:t>άρθρωση,</a:t>
            </a: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l-GR" sz="1600" dirty="0" smtClean="0">
                <a:latin typeface="+mn-lt"/>
              </a:rPr>
              <a:t>7.κορακοκλειδικός  σύνδεσμος.</a:t>
            </a:r>
            <a:r>
              <a:rPr kumimoji="0" lang="el-G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8.πλευροκλειδικός σύνδεσμος.</a:t>
            </a:r>
          </a:p>
        </p:txBody>
      </p:sp>
      <p:sp>
        <p:nvSpPr>
          <p:cNvPr id="41" name="40 - Ορθογώνιο"/>
          <p:cNvSpPr/>
          <p:nvPr/>
        </p:nvSpPr>
        <p:spPr>
          <a:xfrm>
            <a:off x="2483768" y="4437112"/>
            <a:ext cx="2808312" cy="1772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Άνω Άκρο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5" name="Picture 4" descr="File:Gray12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6" r="3648"/>
          <a:stretch>
            <a:fillRect/>
          </a:stretch>
        </p:blipFill>
        <p:spPr bwMode="auto">
          <a:xfrm>
            <a:off x="2339752" y="1196752"/>
            <a:ext cx="6395185" cy="33551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le:Gray123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0" r="1630"/>
          <a:stretch>
            <a:fillRect/>
          </a:stretch>
        </p:blipFill>
        <p:spPr bwMode="auto">
          <a:xfrm>
            <a:off x="395536" y="3717032"/>
            <a:ext cx="6426006" cy="244827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 txBox="1">
            <a:spLocks/>
          </p:cNvSpPr>
          <p:nvPr/>
        </p:nvSpPr>
        <p:spPr>
          <a:xfrm>
            <a:off x="107504" y="3199738"/>
            <a:ext cx="2232248" cy="5060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Gray1231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”, 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από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 tooltip="User:Quibik"/>
              </a:rPr>
              <a:t>Quibik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 διαθέσιμο ως κοινό κτήμα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0" name="Rectangle 6"/>
          <p:cNvSpPr txBox="1">
            <a:spLocks/>
          </p:cNvSpPr>
          <p:nvPr/>
        </p:nvSpPr>
        <p:spPr>
          <a:xfrm>
            <a:off x="6516216" y="5670677"/>
            <a:ext cx="2232248" cy="50603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algn="ctr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Gray1232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”, 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από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 tooltip="User:Quibik"/>
              </a:rPr>
              <a:t>Quibik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n-lt"/>
              </a:rPr>
              <a:t> διαθέσιμο ως κοινό κτήμα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Δυναμική Σταθερότητα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5" name="2 - Θέση περιεχομένου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l-GR" sz="2600" dirty="0" smtClean="0"/>
              <a:t>Κατά την κίνηση, τα ζεύγη των δυνάμεων που αναπτύσσονται:</a:t>
            </a:r>
          </a:p>
          <a:p>
            <a:pPr marL="800100" lvl="1" indent="-342900">
              <a:defRPr/>
            </a:pPr>
            <a:r>
              <a:rPr lang="el-GR" sz="2600" dirty="0" err="1" smtClean="0"/>
              <a:t>Υποπλάτιος</a:t>
            </a:r>
            <a:r>
              <a:rPr lang="el-GR" sz="2600" dirty="0" smtClean="0"/>
              <a:t> με </a:t>
            </a:r>
            <a:r>
              <a:rPr lang="el-GR" sz="2600" dirty="0" err="1" smtClean="0"/>
              <a:t>υπακάνθιο</a:t>
            </a:r>
            <a:r>
              <a:rPr lang="el-GR" sz="2600" dirty="0" smtClean="0"/>
              <a:t> και ελάσσονα </a:t>
            </a:r>
            <a:r>
              <a:rPr lang="el-GR" sz="2600" dirty="0" err="1" smtClean="0"/>
              <a:t>στρογγύλο</a:t>
            </a:r>
            <a:endParaRPr lang="el-GR" sz="2600" dirty="0" smtClean="0"/>
          </a:p>
          <a:p>
            <a:pPr marL="800100" lvl="1" indent="-342900">
              <a:defRPr/>
            </a:pPr>
            <a:r>
              <a:rPr lang="el-GR" sz="2600" dirty="0" smtClean="0"/>
              <a:t>Δελτοειδής με έσω ίνες των στροφέων</a:t>
            </a:r>
          </a:p>
          <a:p>
            <a:pPr lvl="0">
              <a:buNone/>
              <a:defRPr/>
            </a:pPr>
            <a:r>
              <a:rPr lang="el-GR" sz="2600" dirty="0" smtClean="0"/>
              <a:t>     σταθεροποιούν την άρθρωση, ώστε η κίνηση να γίνει στο επιθυμητό επίπεδο.</a:t>
            </a:r>
          </a:p>
          <a:p>
            <a:pPr lvl="0"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εξωτερική φόρτιση, μείωση κατά  50% της μυϊκής δύναμης της ομάδας των στροφέων, οδηγεί σε πρόσθια μετατόπιση της κεφαλής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βραχιονίου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σχεδόν  κατά 50%.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Απαγωγή </a:t>
            </a:r>
            <a:r>
              <a:rPr lang="el-GR" sz="3200" b="0" dirty="0" smtClean="0"/>
              <a:t>1/2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2855979" y="6309320"/>
            <a:ext cx="2567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theshouldercenter.com</a:t>
            </a:r>
            <a:endParaRPr lang="el-GR" sz="1200" dirty="0">
              <a:latin typeface="+mn-lt"/>
            </a:endParaRPr>
          </a:p>
        </p:txBody>
      </p:sp>
      <p:pic>
        <p:nvPicPr>
          <p:cNvPr id="1026" name="Picture 2" descr="DeltoidForceDiagra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344817" cy="4043778"/>
          </a:xfrm>
          <a:prstGeom prst="rect">
            <a:avLst/>
          </a:prstGeom>
          <a:noFill/>
          <a:ln w="57150">
            <a:solidFill>
              <a:srgbClr val="333399"/>
            </a:solidFill>
          </a:ln>
        </p:spPr>
      </p:pic>
      <p:pic>
        <p:nvPicPr>
          <p:cNvPr id="6" name="Picture 2" descr="DeltoidForceDiagram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960440" cy="1250665"/>
          </a:xfrm>
          <a:prstGeom prst="rect">
            <a:avLst/>
          </a:prstGeom>
          <a:noFill/>
          <a:ln w="57150">
            <a:solidFill>
              <a:srgbClr val="333399"/>
            </a:solidFill>
          </a:ln>
        </p:spPr>
      </p:pic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1152128"/>
          </a:xfrm>
        </p:spPr>
        <p:txBody>
          <a:bodyPr>
            <a:normAutofit fontScale="92500"/>
          </a:bodyPr>
          <a:lstStyle/>
          <a:p>
            <a:r>
              <a:rPr lang="el-GR" sz="2600" dirty="0" smtClean="0"/>
              <a:t>Η δύναμη αντίδρασης στην </a:t>
            </a:r>
            <a:r>
              <a:rPr lang="el-GR" sz="2600" dirty="0" err="1" smtClean="0"/>
              <a:t>γληνοβραχιόνια</a:t>
            </a:r>
            <a:r>
              <a:rPr lang="el-GR" sz="2600" dirty="0" smtClean="0"/>
              <a:t> άρθρωση   είναι υπερτριπλάσια  του βάρους του σώματος, σε θέση απαγωγής  90</a:t>
            </a:r>
            <a:r>
              <a:rPr lang="el-GR" sz="2600" baseline="30000" dirty="0" smtClean="0"/>
              <a:t>Ο </a:t>
            </a:r>
            <a:r>
              <a:rPr lang="el-GR" sz="2600" dirty="0" smtClean="0"/>
              <a:t>.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611560" y="2420888"/>
            <a:ext cx="1080120" cy="648072"/>
          </a:xfrm>
          <a:prstGeom prst="rect">
            <a:avLst/>
          </a:prstGeom>
          <a:noFill/>
          <a:ln w="5715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Απαγωγή </a:t>
            </a:r>
            <a:r>
              <a:rPr lang="el-GR" sz="3200" b="0" dirty="0" smtClean="0"/>
              <a:t>2/2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5" name="Picture 2" descr="http://www.ilocis.org/documents/images/mus19f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5976664" cy="5175668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547664" y="3356992"/>
            <a:ext cx="1368152" cy="576064"/>
          </a:xfrm>
          <a:prstGeom prst="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/>
              <a:t> Όριο ενόχλησης.</a:t>
            </a:r>
            <a:endParaRPr lang="el-GR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755576" y="1268760"/>
            <a:ext cx="3024336" cy="504056"/>
          </a:xfrm>
          <a:prstGeom prst="rect">
            <a:avLst/>
          </a:prstGeom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smtClean="0"/>
              <a:t> </a:t>
            </a:r>
          </a:p>
          <a:p>
            <a:r>
              <a:rPr lang="el-GR" dirty="0" smtClean="0"/>
              <a:t>Πίεση στον </a:t>
            </a:r>
            <a:r>
              <a:rPr lang="el-GR" dirty="0" err="1" smtClean="0"/>
              <a:t>υπερακάνθιο</a:t>
            </a:r>
            <a:r>
              <a:rPr lang="el-GR" dirty="0" smtClean="0"/>
              <a:t> μυ.</a:t>
            </a:r>
          </a:p>
          <a:p>
            <a:r>
              <a:rPr lang="el-GR" b="1" dirty="0" smtClean="0"/>
              <a:t> </a:t>
            </a:r>
            <a:endParaRPr lang="el-GR" b="1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6372200" y="1412776"/>
            <a:ext cx="2736304" cy="396044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 την ίδια τροχιά, η φόρτιση στην απαγωγή είναι πολλαπλάσια (σχεδόν υπερδιπλάσια) από αυτή στη κάμψη.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699792" y="638132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iloencyclopaedia.org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Αρθρικός Θύλακας 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328592"/>
          </a:xfrm>
        </p:spPr>
        <p:txBody>
          <a:bodyPr>
            <a:noAutofit/>
          </a:bodyPr>
          <a:lstStyle/>
          <a:p>
            <a:r>
              <a:rPr lang="el-GR" dirty="0" smtClean="0"/>
              <a:t>Λόγω της ανατομικής κατασκευής  της </a:t>
            </a:r>
            <a:r>
              <a:rPr lang="el-GR" dirty="0" err="1" smtClean="0"/>
              <a:t>γληνοβραχιόνιας</a:t>
            </a:r>
            <a:r>
              <a:rPr lang="el-GR" dirty="0" smtClean="0"/>
              <a:t> άρθρωσης  υπάρχει αστάθεια  προς τα εμπρός, πίσω, μέσα ή/και κάτω. </a:t>
            </a:r>
          </a:p>
          <a:p>
            <a:r>
              <a:rPr lang="el-GR" dirty="0" smtClean="0"/>
              <a:t>Ο αρθρικός θύλακας είναι  πολύ λεπτός και χαλαρός.</a:t>
            </a:r>
          </a:p>
          <a:p>
            <a:r>
              <a:rPr lang="el-GR" dirty="0" smtClean="0"/>
              <a:t>Είναι  μεγάλος τόσο, ώστε θα μπορούσε να συμπεριλάβει  έως και δύο κεφαλές </a:t>
            </a:r>
            <a:r>
              <a:rPr lang="el-GR" dirty="0" err="1" smtClean="0"/>
              <a:t>βραχιονίου</a:t>
            </a:r>
            <a:r>
              <a:rPr lang="el-GR" dirty="0" smtClean="0"/>
              <a:t>.</a:t>
            </a:r>
          </a:p>
          <a:p>
            <a:pPr lvl="0"/>
            <a:r>
              <a:rPr lang="el-GR" dirty="0" smtClean="0"/>
              <a:t>Οι ενισχυτικοί σύνδεσμοι είναι αδύνατοι :  </a:t>
            </a:r>
          </a:p>
          <a:p>
            <a:pPr lvl="1"/>
            <a:r>
              <a:rPr lang="el-GR" dirty="0" smtClean="0"/>
              <a:t>προς τα επάνω: ο </a:t>
            </a:r>
            <a:r>
              <a:rPr lang="el-GR" dirty="0" err="1" smtClean="0"/>
              <a:t>κορακοβραχιόνιος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προς τα εμπρός: άνω, μέσος και  κάτω  </a:t>
            </a:r>
            <a:r>
              <a:rPr lang="el-GR" dirty="0" err="1" smtClean="0"/>
              <a:t>γληνοβραχιόνιος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 προς τα πίσω: δεν υπάρχουν.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Αρθρικός Θύλακας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15" name="2 - Θέση περιεχομένου"/>
          <p:cNvSpPr>
            <a:spLocks noGrp="1"/>
          </p:cNvSpPr>
          <p:nvPr>
            <p:ph idx="1"/>
          </p:nvPr>
        </p:nvSpPr>
        <p:spPr>
          <a:xfrm>
            <a:off x="6588224" y="1268760"/>
            <a:ext cx="2376264" cy="504056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l-GR" sz="1800" dirty="0" smtClean="0"/>
              <a:t>Άνω εγκάρσιος σύνδεσμος της ωμοπλάτης.</a:t>
            </a:r>
          </a:p>
          <a:p>
            <a:pPr marL="457200" indent="-457200">
              <a:buAutoNum type="arabicPeriod"/>
            </a:pPr>
            <a:r>
              <a:rPr lang="el-GR" sz="1800" dirty="0" err="1" smtClean="0"/>
              <a:t>Υποτενόντιος</a:t>
            </a:r>
            <a:r>
              <a:rPr lang="el-GR" sz="1800" dirty="0" smtClean="0"/>
              <a:t> ορογόνος θύλακας  του </a:t>
            </a:r>
            <a:r>
              <a:rPr lang="el-GR" sz="1800" dirty="0" err="1" smtClean="0"/>
              <a:t>υποπλατίου</a:t>
            </a:r>
            <a:r>
              <a:rPr lang="el-GR" sz="1800" dirty="0" smtClean="0"/>
              <a:t>.</a:t>
            </a:r>
          </a:p>
          <a:p>
            <a:pPr marL="457200" indent="-457200">
              <a:buAutoNum type="arabicPeriod"/>
            </a:pPr>
            <a:r>
              <a:rPr lang="el-GR" sz="1800" dirty="0" smtClean="0"/>
              <a:t>Εγκάρσιος σύνδεσμος του </a:t>
            </a:r>
            <a:r>
              <a:rPr lang="el-GR" sz="1800" dirty="0" err="1" smtClean="0"/>
              <a:t>βραχιόνιου</a:t>
            </a:r>
            <a:r>
              <a:rPr lang="el-GR" sz="1800" dirty="0" smtClean="0"/>
              <a:t> οστού.</a:t>
            </a:r>
          </a:p>
          <a:p>
            <a:pPr marL="457200" indent="-457200">
              <a:buAutoNum type="arabicPeriod"/>
            </a:pPr>
            <a:r>
              <a:rPr lang="el-GR" sz="1800" dirty="0" err="1" smtClean="0"/>
              <a:t>Τενόντιο</a:t>
            </a:r>
            <a:r>
              <a:rPr lang="el-GR" sz="1800" dirty="0" smtClean="0"/>
              <a:t> </a:t>
            </a:r>
            <a:r>
              <a:rPr lang="el-GR" sz="1800" dirty="0" err="1" smtClean="0"/>
              <a:t>δικεφαλικό</a:t>
            </a:r>
            <a:r>
              <a:rPr lang="el-GR" sz="1800" dirty="0" smtClean="0"/>
              <a:t> έλυτρο.</a:t>
            </a:r>
          </a:p>
          <a:p>
            <a:pPr marL="457200" indent="-457200">
              <a:buAutoNum type="arabicPeriod"/>
            </a:pPr>
            <a:endParaRPr lang="el-GR" dirty="0" smtClean="0"/>
          </a:p>
          <a:p>
            <a:pPr marL="457200" indent="-457200">
              <a:buAutoNum type="arabicPeriod"/>
            </a:pPr>
            <a:endParaRPr lang="el-GR" dirty="0" smtClean="0"/>
          </a:p>
          <a:p>
            <a:endParaRPr lang="el-GR" dirty="0"/>
          </a:p>
        </p:txBody>
      </p:sp>
      <p:grpSp>
        <p:nvGrpSpPr>
          <p:cNvPr id="3" name="20 - Ομάδα"/>
          <p:cNvGrpSpPr/>
          <p:nvPr/>
        </p:nvGrpSpPr>
        <p:grpSpPr>
          <a:xfrm>
            <a:off x="755576" y="1162553"/>
            <a:ext cx="5688632" cy="5407415"/>
            <a:chOff x="755576" y="1450585"/>
            <a:chExt cx="5688632" cy="5407415"/>
          </a:xfrm>
        </p:grpSpPr>
        <p:grpSp>
          <p:nvGrpSpPr>
            <p:cNvPr id="5" name="13 - Ομάδα"/>
            <p:cNvGrpSpPr/>
            <p:nvPr/>
          </p:nvGrpSpPr>
          <p:grpSpPr>
            <a:xfrm>
              <a:off x="755576" y="1450585"/>
              <a:ext cx="5688632" cy="5407415"/>
              <a:chOff x="899592" y="1124744"/>
              <a:chExt cx="5688632" cy="5407415"/>
            </a:xfrm>
          </p:grpSpPr>
          <p:pic>
            <p:nvPicPr>
              <p:cNvPr id="6" name="Picture 4" descr="Gray327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99592" y="1124744"/>
                <a:ext cx="5688632" cy="5407415"/>
              </a:xfrm>
              <a:prstGeom prst="rect">
                <a:avLst/>
              </a:prstGeom>
              <a:ln w="3175">
                <a:solidFill>
                  <a:schemeClr val="accent1">
                    <a:lumMod val="50000"/>
                  </a:schemeClr>
                </a:solidFill>
              </a:ln>
            </p:spPr>
          </p:pic>
          <p:grpSp>
            <p:nvGrpSpPr>
              <p:cNvPr id="7" name="12 - Ομάδα"/>
              <p:cNvGrpSpPr/>
              <p:nvPr/>
            </p:nvGrpSpPr>
            <p:grpSpPr>
              <a:xfrm>
                <a:off x="1043608" y="2996952"/>
                <a:ext cx="5040560" cy="2876710"/>
                <a:chOff x="1043608" y="2996952"/>
                <a:chExt cx="5040560" cy="2876710"/>
              </a:xfrm>
            </p:grpSpPr>
            <p:sp>
              <p:nvSpPr>
                <p:cNvPr id="9" name="8 - Ορθογώνιο"/>
                <p:cNvSpPr/>
                <p:nvPr/>
              </p:nvSpPr>
              <p:spPr>
                <a:xfrm>
                  <a:off x="1043608" y="5623439"/>
                  <a:ext cx="936104" cy="250223"/>
                </a:xfrm>
                <a:prstGeom prst="rect">
                  <a:avLst/>
                </a:prstGeom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1400" dirty="0" err="1" smtClean="0"/>
                    <a:t>Βραχιόνιο</a:t>
                  </a:r>
                  <a:r>
                    <a:rPr lang="el-GR" sz="1400" dirty="0" smtClean="0"/>
                    <a:t> </a:t>
                  </a:r>
                  <a:endParaRPr lang="el-GR" sz="1400" dirty="0"/>
                </a:p>
              </p:txBody>
            </p:sp>
            <p:sp>
              <p:nvSpPr>
                <p:cNvPr id="11" name="10 - Ορθογώνιο"/>
                <p:cNvSpPr/>
                <p:nvPr/>
              </p:nvSpPr>
              <p:spPr>
                <a:xfrm>
                  <a:off x="4932040" y="2996952"/>
                  <a:ext cx="1152128" cy="178216"/>
                </a:xfrm>
                <a:prstGeom prst="rect">
                  <a:avLst/>
                </a:prstGeom>
                <a:ln w="31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l-GR" sz="1400" dirty="0" smtClean="0"/>
                    <a:t>Ωμοπλάτη</a:t>
                  </a:r>
                  <a:endParaRPr lang="el-GR" sz="1400" dirty="0"/>
                </a:p>
              </p:txBody>
            </p:sp>
          </p:grpSp>
          <p:sp>
            <p:nvSpPr>
              <p:cNvPr id="12" name="11 - Ορθογώνιο"/>
              <p:cNvSpPr/>
              <p:nvPr/>
            </p:nvSpPr>
            <p:spPr>
              <a:xfrm rot="20001074">
                <a:off x="3047873" y="1740174"/>
                <a:ext cx="1936554" cy="225054"/>
              </a:xfrm>
              <a:prstGeom prst="rect">
                <a:avLst/>
              </a:prstGeom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/>
                  <a:t>Κορακοειδής απόφυση</a:t>
                </a:r>
                <a:endParaRPr lang="el-GR" sz="1400" dirty="0"/>
              </a:p>
            </p:txBody>
          </p:sp>
        </p:grpSp>
        <p:sp>
          <p:nvSpPr>
            <p:cNvPr id="17" name="16 - Ορθογώνιο"/>
            <p:cNvSpPr/>
            <p:nvPr/>
          </p:nvSpPr>
          <p:spPr>
            <a:xfrm>
              <a:off x="5652120" y="1484784"/>
              <a:ext cx="216024" cy="288032"/>
            </a:xfrm>
            <a:prstGeom prst="rect">
              <a:avLst/>
            </a:prstGeom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1</a:t>
              </a:r>
              <a:endParaRPr lang="el-GR" sz="1600" dirty="0"/>
            </a:p>
          </p:txBody>
        </p:sp>
        <p:grpSp>
          <p:nvGrpSpPr>
            <p:cNvPr id="8" name="19 - Ομάδα"/>
            <p:cNvGrpSpPr/>
            <p:nvPr/>
          </p:nvGrpSpPr>
          <p:grpSpPr>
            <a:xfrm>
              <a:off x="755576" y="2780928"/>
              <a:ext cx="5688632" cy="1368152"/>
              <a:chOff x="755576" y="2780928"/>
              <a:chExt cx="5688632" cy="1368152"/>
            </a:xfrm>
          </p:grpSpPr>
          <p:sp>
            <p:nvSpPr>
              <p:cNvPr id="16" name="15 - Ορθογώνιο"/>
              <p:cNvSpPr/>
              <p:nvPr/>
            </p:nvSpPr>
            <p:spPr>
              <a:xfrm>
                <a:off x="6228184" y="2852936"/>
                <a:ext cx="216024" cy="360040"/>
              </a:xfrm>
              <a:prstGeom prst="rect">
                <a:avLst/>
              </a:prstGeom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/>
                  <a:t>2</a:t>
                </a:r>
                <a:endParaRPr lang="el-GR" sz="1600" dirty="0"/>
              </a:p>
            </p:txBody>
          </p:sp>
          <p:sp>
            <p:nvSpPr>
              <p:cNvPr id="18" name="17 - Ορθογώνιο"/>
              <p:cNvSpPr/>
              <p:nvPr/>
            </p:nvSpPr>
            <p:spPr>
              <a:xfrm>
                <a:off x="755576" y="2780928"/>
                <a:ext cx="216024" cy="288032"/>
              </a:xfrm>
              <a:prstGeom prst="rect">
                <a:avLst/>
              </a:prstGeom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/>
                  <a:t>3</a:t>
                </a:r>
                <a:endParaRPr lang="el-GR" sz="1600" dirty="0"/>
              </a:p>
            </p:txBody>
          </p:sp>
          <p:sp>
            <p:nvSpPr>
              <p:cNvPr id="19" name="18 - Ορθογώνιο"/>
              <p:cNvSpPr/>
              <p:nvPr/>
            </p:nvSpPr>
            <p:spPr>
              <a:xfrm>
                <a:off x="755576" y="3789040"/>
                <a:ext cx="216024" cy="360040"/>
              </a:xfrm>
              <a:prstGeom prst="rect">
                <a:avLst/>
              </a:prstGeom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600" dirty="0" smtClean="0"/>
                  <a:t>4</a:t>
                </a:r>
                <a:endParaRPr lang="el-GR" sz="1600" dirty="0"/>
              </a:p>
            </p:txBody>
          </p:sp>
        </p:grpSp>
      </p:grpSp>
      <p:sp>
        <p:nvSpPr>
          <p:cNvPr id="24" name="23 - Ορθογώνιο"/>
          <p:cNvSpPr/>
          <p:nvPr/>
        </p:nvSpPr>
        <p:spPr>
          <a:xfrm>
            <a:off x="2339752" y="5013176"/>
            <a:ext cx="144016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err="1" smtClean="0"/>
              <a:t>Υποκορακοειδής</a:t>
            </a:r>
            <a:r>
              <a:rPr lang="el-GR" sz="1400" dirty="0" smtClean="0"/>
              <a:t> ορογόνος θύλακας </a:t>
            </a:r>
            <a:endParaRPr lang="el-GR" sz="1400" dirty="0"/>
          </a:p>
        </p:txBody>
      </p:sp>
      <p:cxnSp>
        <p:nvCxnSpPr>
          <p:cNvPr id="26" name="25 - Ευθεία γραμμή σύνδεσης"/>
          <p:cNvCxnSpPr>
            <a:stCxn id="24" idx="0"/>
          </p:cNvCxnSpPr>
          <p:nvPr/>
        </p:nvCxnSpPr>
        <p:spPr>
          <a:xfrm flipV="1">
            <a:off x="3059832" y="2780928"/>
            <a:ext cx="72008" cy="223224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28 - Ορθογώνιο"/>
          <p:cNvSpPr/>
          <p:nvPr/>
        </p:nvSpPr>
        <p:spPr>
          <a:xfrm>
            <a:off x="4211960" y="4581128"/>
            <a:ext cx="108012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Μασχαλιαίο κόλπωμα</a:t>
            </a:r>
            <a:endParaRPr lang="el-GR" sz="1400" dirty="0"/>
          </a:p>
        </p:txBody>
      </p:sp>
      <p:cxnSp>
        <p:nvCxnSpPr>
          <p:cNvPr id="30" name="29 - Ευθεία γραμμή σύνδεσης"/>
          <p:cNvCxnSpPr/>
          <p:nvPr/>
        </p:nvCxnSpPr>
        <p:spPr>
          <a:xfrm flipH="1" flipV="1">
            <a:off x="3635896" y="4365104"/>
            <a:ext cx="576064" cy="21602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Rectangle 6"/>
          <p:cNvSpPr/>
          <p:nvPr/>
        </p:nvSpPr>
        <p:spPr>
          <a:xfrm>
            <a:off x="1866206" y="6586319"/>
            <a:ext cx="411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Gray327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4" tooltip="User:Phyzome"/>
              </a:rPr>
              <a:t>Phyzome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Αρθρική Κοιλότητα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κοιλότητα της άρθρωσης του ώμου επικοινωνεί με:</a:t>
            </a:r>
          </a:p>
          <a:p>
            <a:pPr lvl="1"/>
            <a:r>
              <a:rPr lang="el-GR" dirty="0" smtClean="0"/>
              <a:t>Τον </a:t>
            </a:r>
            <a:r>
              <a:rPr lang="el-GR" dirty="0" err="1" smtClean="0"/>
              <a:t>υποτενόντιο</a:t>
            </a:r>
            <a:r>
              <a:rPr lang="el-GR" dirty="0" smtClean="0"/>
              <a:t> θύλακα του </a:t>
            </a:r>
            <a:r>
              <a:rPr lang="el-GR" dirty="0" err="1" smtClean="0"/>
              <a:t>υποπλατίου</a:t>
            </a:r>
            <a:r>
              <a:rPr lang="el-GR" dirty="0" smtClean="0"/>
              <a:t> μυός.</a:t>
            </a:r>
          </a:p>
          <a:p>
            <a:pPr lvl="1"/>
            <a:r>
              <a:rPr lang="el-GR" dirty="0" smtClean="0"/>
              <a:t>Το έλυτρο του τένοντα της μακράς κεφαλής του δικεφάλου. </a:t>
            </a:r>
          </a:p>
          <a:p>
            <a:pPr lvl="1"/>
            <a:r>
              <a:rPr lang="el-GR" dirty="0" smtClean="0"/>
              <a:t>Τον  </a:t>
            </a:r>
            <a:r>
              <a:rPr lang="el-GR" dirty="0" err="1" smtClean="0"/>
              <a:t>υποκορακοειδή</a:t>
            </a:r>
            <a:r>
              <a:rPr lang="el-GR" dirty="0" smtClean="0"/>
              <a:t> θύλακα.</a:t>
            </a:r>
          </a:p>
          <a:p>
            <a:r>
              <a:rPr lang="el-GR" dirty="0" smtClean="0"/>
              <a:t>Όταν το </a:t>
            </a:r>
            <a:r>
              <a:rPr lang="el-GR" dirty="0" err="1" smtClean="0"/>
              <a:t>βραχιόνιο</a:t>
            </a:r>
            <a:r>
              <a:rPr lang="el-GR" dirty="0" smtClean="0"/>
              <a:t> κρέμεται  πλάι στο σώμα, στο κατώτερο μέρος</a:t>
            </a:r>
            <a:r>
              <a:rPr lang="en-US" dirty="0" smtClean="0"/>
              <a:t> </a:t>
            </a:r>
            <a:r>
              <a:rPr lang="el-GR" dirty="0" smtClean="0"/>
              <a:t>του ώμου, ο αρθρικός θύλακας αναδιπλώνεται και σχηματίζεται  το μασχαλιαίο κόλπωμα, που εξασφαλίζει «εφεδρικό χώρο» για τις κινήσεις της απαγωγής.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Φλεγμονώδεις Καταστάσεις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5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3" t="9403"/>
          <a:stretch>
            <a:fillRect/>
          </a:stretch>
        </p:blipFill>
        <p:spPr>
          <a:xfrm>
            <a:off x="467544" y="1628800"/>
            <a:ext cx="4708158" cy="4779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20 - Ομάδα"/>
          <p:cNvGrpSpPr/>
          <p:nvPr/>
        </p:nvGrpSpPr>
        <p:grpSpPr>
          <a:xfrm>
            <a:off x="323528" y="980728"/>
            <a:ext cx="5760640" cy="5544616"/>
            <a:chOff x="323528" y="980728"/>
            <a:chExt cx="5760640" cy="5544616"/>
          </a:xfrm>
        </p:grpSpPr>
        <p:sp>
          <p:nvSpPr>
            <p:cNvPr id="7" name="6 - Ορθογώνιο"/>
            <p:cNvSpPr/>
            <p:nvPr/>
          </p:nvSpPr>
          <p:spPr>
            <a:xfrm>
              <a:off x="1907704" y="1772816"/>
              <a:ext cx="180020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err="1" smtClean="0"/>
                <a:t>Ακρωμιο</a:t>
              </a:r>
              <a:r>
                <a:rPr lang="el-GR" sz="1400" dirty="0" smtClean="0"/>
                <a:t> </a:t>
              </a:r>
              <a:r>
                <a:rPr lang="el-GR" sz="1400" dirty="0" err="1" smtClean="0"/>
                <a:t>κλειδική</a:t>
              </a:r>
              <a:r>
                <a:rPr lang="el-GR" sz="1400" dirty="0" smtClean="0"/>
                <a:t> άρθρωση</a:t>
              </a:r>
              <a:endParaRPr lang="el-GR" sz="1400" dirty="0"/>
            </a:p>
          </p:txBody>
        </p:sp>
        <p:grpSp>
          <p:nvGrpSpPr>
            <p:cNvPr id="8" name="34 - Ομάδα"/>
            <p:cNvGrpSpPr/>
            <p:nvPr/>
          </p:nvGrpSpPr>
          <p:grpSpPr>
            <a:xfrm>
              <a:off x="2627784" y="1916832"/>
              <a:ext cx="2081686" cy="4176464"/>
              <a:chOff x="5485271" y="1615709"/>
              <a:chExt cx="1954753" cy="3796786"/>
            </a:xfrm>
          </p:grpSpPr>
          <p:sp>
            <p:nvSpPr>
              <p:cNvPr id="18" name="17 - Ορθογώνιο"/>
              <p:cNvSpPr/>
              <p:nvPr/>
            </p:nvSpPr>
            <p:spPr>
              <a:xfrm>
                <a:off x="6364296" y="1615709"/>
                <a:ext cx="1075728" cy="32730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/>
                  <a:t>Κλείδα</a:t>
                </a:r>
                <a:endParaRPr lang="el-GR" sz="1400" dirty="0"/>
              </a:p>
            </p:txBody>
          </p:sp>
          <p:sp>
            <p:nvSpPr>
              <p:cNvPr id="19" name="18 - Ορθογώνιο"/>
              <p:cNvSpPr/>
              <p:nvPr/>
            </p:nvSpPr>
            <p:spPr>
              <a:xfrm>
                <a:off x="5485271" y="4496029"/>
                <a:ext cx="946641" cy="6546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err="1" smtClean="0"/>
                  <a:t>Γληνο</a:t>
                </a:r>
                <a:r>
                  <a:rPr lang="el-GR" sz="1400" dirty="0" smtClean="0"/>
                  <a:t> </a:t>
                </a:r>
                <a:r>
                  <a:rPr lang="el-GR" sz="1400" dirty="0" err="1" smtClean="0"/>
                  <a:t>βραχιόνια</a:t>
                </a:r>
                <a:r>
                  <a:rPr lang="el-GR" sz="1400" dirty="0" smtClean="0"/>
                  <a:t> άρθρωση</a:t>
                </a:r>
                <a:endParaRPr lang="el-GR" sz="1400" dirty="0"/>
              </a:p>
            </p:txBody>
          </p:sp>
          <p:sp>
            <p:nvSpPr>
              <p:cNvPr id="20" name="19 - Ορθογώνιο"/>
              <p:cNvSpPr/>
              <p:nvPr/>
            </p:nvSpPr>
            <p:spPr>
              <a:xfrm>
                <a:off x="5485271" y="5150648"/>
                <a:ext cx="879024" cy="26184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/>
                  <a:t>Ωμοπλάτη</a:t>
                </a:r>
                <a:endParaRPr lang="el-GR" sz="1400" dirty="0"/>
              </a:p>
            </p:txBody>
          </p:sp>
        </p:grpSp>
        <p:grpSp>
          <p:nvGrpSpPr>
            <p:cNvPr id="9" name="36 - Ομάδα"/>
            <p:cNvGrpSpPr/>
            <p:nvPr/>
          </p:nvGrpSpPr>
          <p:grpSpPr>
            <a:xfrm>
              <a:off x="467544" y="2060848"/>
              <a:ext cx="1364362" cy="3240360"/>
              <a:chOff x="323528" y="1988840"/>
              <a:chExt cx="1364362" cy="3240360"/>
            </a:xfrm>
          </p:grpSpPr>
          <p:sp>
            <p:nvSpPr>
              <p:cNvPr id="11" name="10 - Ορθογώνιο"/>
              <p:cNvSpPr/>
              <p:nvPr/>
            </p:nvSpPr>
            <p:spPr>
              <a:xfrm>
                <a:off x="323528" y="2348880"/>
                <a:ext cx="1008112" cy="7200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/>
                  <a:t>Ορογόνος θύλακας</a:t>
                </a:r>
                <a:endParaRPr lang="el-GR" sz="1400" dirty="0"/>
              </a:p>
            </p:txBody>
          </p:sp>
          <p:sp>
            <p:nvSpPr>
              <p:cNvPr id="12" name="11 - Ορθογώνιο"/>
              <p:cNvSpPr/>
              <p:nvPr/>
            </p:nvSpPr>
            <p:spPr>
              <a:xfrm>
                <a:off x="323528" y="1988840"/>
                <a:ext cx="108012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/>
                  <a:t>Ακρώμιο </a:t>
                </a:r>
                <a:endParaRPr lang="el-GR" sz="1400" dirty="0"/>
              </a:p>
            </p:txBody>
          </p:sp>
          <p:sp>
            <p:nvSpPr>
              <p:cNvPr id="13" name="12 - Ορθογώνιο"/>
              <p:cNvSpPr/>
              <p:nvPr/>
            </p:nvSpPr>
            <p:spPr>
              <a:xfrm>
                <a:off x="323528" y="3573016"/>
                <a:ext cx="1364362" cy="648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/>
                  <a:t>Ελάσσων </a:t>
                </a:r>
                <a:r>
                  <a:rPr lang="el-GR" sz="1400" dirty="0" err="1" smtClean="0"/>
                  <a:t>στρογγύλος</a:t>
                </a:r>
                <a:endParaRPr lang="el-GR" sz="1400" dirty="0"/>
              </a:p>
            </p:txBody>
          </p:sp>
          <p:sp>
            <p:nvSpPr>
              <p:cNvPr id="14" name="13 - Ορθογώνιο"/>
              <p:cNvSpPr/>
              <p:nvPr/>
            </p:nvSpPr>
            <p:spPr>
              <a:xfrm>
                <a:off x="395536" y="4653136"/>
                <a:ext cx="1068750" cy="5760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smtClean="0"/>
                  <a:t>Δικέφαλος μυς</a:t>
                </a:r>
                <a:endParaRPr lang="el-GR" sz="1400" dirty="0"/>
              </a:p>
            </p:txBody>
          </p:sp>
          <p:sp>
            <p:nvSpPr>
              <p:cNvPr id="15" name="14 - Ορθογώνιο"/>
              <p:cNvSpPr/>
              <p:nvPr/>
            </p:nvSpPr>
            <p:spPr>
              <a:xfrm>
                <a:off x="323528" y="4293096"/>
                <a:ext cx="1152128" cy="2880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dirty="0" err="1" smtClean="0"/>
                  <a:t>Βραχιόνιο</a:t>
                </a:r>
                <a:r>
                  <a:rPr lang="el-GR" sz="1400" dirty="0" smtClean="0"/>
                  <a:t> </a:t>
                </a:r>
                <a:endParaRPr lang="el-GR" sz="1400" dirty="0"/>
              </a:p>
            </p:txBody>
          </p:sp>
          <p:sp>
            <p:nvSpPr>
              <p:cNvPr id="16" name="15 - Ορθογώνιο"/>
              <p:cNvSpPr/>
              <p:nvPr/>
            </p:nvSpPr>
            <p:spPr>
              <a:xfrm>
                <a:off x="323528" y="3356992"/>
                <a:ext cx="1136968" cy="28803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600" dirty="0" smtClean="0"/>
              </a:p>
              <a:p>
                <a:pPr algn="ctr"/>
                <a:r>
                  <a:rPr lang="el-GR" sz="1400" dirty="0" err="1" smtClean="0"/>
                  <a:t>Υποπλάτιος</a:t>
                </a:r>
                <a:endParaRPr lang="el-GR" sz="1400" dirty="0" smtClean="0"/>
              </a:p>
              <a:p>
                <a:pPr algn="ctr"/>
                <a:endParaRPr lang="el-GR" sz="1600" dirty="0" smtClean="0"/>
              </a:p>
            </p:txBody>
          </p:sp>
          <p:sp>
            <p:nvSpPr>
              <p:cNvPr id="17" name="16 - Ορθογώνιο"/>
              <p:cNvSpPr/>
              <p:nvPr/>
            </p:nvSpPr>
            <p:spPr>
              <a:xfrm>
                <a:off x="323528" y="2996952"/>
                <a:ext cx="1152128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 sz="1600" dirty="0" smtClean="0"/>
              </a:p>
              <a:p>
                <a:pPr algn="ctr"/>
                <a:r>
                  <a:rPr lang="el-GR" sz="1400" dirty="0" err="1" smtClean="0"/>
                  <a:t>Υπερκάνθιος</a:t>
                </a:r>
                <a:endParaRPr lang="el-GR" sz="1400" dirty="0" smtClean="0"/>
              </a:p>
              <a:p>
                <a:pPr algn="ctr"/>
                <a:endParaRPr lang="el-GR" sz="1600" dirty="0" smtClean="0"/>
              </a:p>
            </p:txBody>
          </p:sp>
        </p:grpSp>
        <p:sp>
          <p:nvSpPr>
            <p:cNvPr id="10" name="9 - Ορθογώνιο"/>
            <p:cNvSpPr/>
            <p:nvPr/>
          </p:nvSpPr>
          <p:spPr>
            <a:xfrm>
              <a:off x="323528" y="980728"/>
              <a:ext cx="5760640" cy="55446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2" name="5 - Ομάδα"/>
          <p:cNvGrpSpPr/>
          <p:nvPr/>
        </p:nvGrpSpPr>
        <p:grpSpPr>
          <a:xfrm>
            <a:off x="5436096" y="1772816"/>
            <a:ext cx="3096344" cy="4546505"/>
            <a:chOff x="5580112" y="908720"/>
            <a:chExt cx="3106688" cy="5052397"/>
          </a:xfrm>
        </p:grpSpPr>
        <p:pic>
          <p:nvPicPr>
            <p:cNvPr id="23" name="Picture 2" descr="typeofshoulderp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2060848"/>
              <a:ext cx="2952328" cy="3888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23 - Έλλειψη"/>
            <p:cNvSpPr/>
            <p:nvPr/>
          </p:nvSpPr>
          <p:spPr>
            <a:xfrm>
              <a:off x="5580112" y="4365104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4</a:t>
              </a:r>
              <a:endParaRPr lang="el-GR" sz="1600" dirty="0"/>
            </a:p>
          </p:txBody>
        </p:sp>
        <p:sp>
          <p:nvSpPr>
            <p:cNvPr id="25" name="24 - Έλλειψη"/>
            <p:cNvSpPr/>
            <p:nvPr/>
          </p:nvSpPr>
          <p:spPr>
            <a:xfrm>
              <a:off x="5652120" y="3645024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3</a:t>
              </a:r>
              <a:endParaRPr lang="el-GR" sz="1600" dirty="0"/>
            </a:p>
          </p:txBody>
        </p:sp>
        <p:sp>
          <p:nvSpPr>
            <p:cNvPr id="26" name="25 - Έλλειψη"/>
            <p:cNvSpPr/>
            <p:nvPr/>
          </p:nvSpPr>
          <p:spPr>
            <a:xfrm>
              <a:off x="5580112" y="3140968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2</a:t>
              </a:r>
              <a:endParaRPr lang="el-GR" sz="1600" dirty="0"/>
            </a:p>
          </p:txBody>
        </p:sp>
        <p:sp>
          <p:nvSpPr>
            <p:cNvPr id="27" name="26 - Έλλειψη"/>
            <p:cNvSpPr/>
            <p:nvPr/>
          </p:nvSpPr>
          <p:spPr>
            <a:xfrm>
              <a:off x="5580112" y="2564904"/>
              <a:ext cx="288032" cy="2880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1</a:t>
              </a:r>
              <a:endParaRPr lang="el-GR" sz="1600" dirty="0"/>
            </a:p>
          </p:txBody>
        </p:sp>
        <p:sp>
          <p:nvSpPr>
            <p:cNvPr id="28" name="2 - Θέση περιεχομένου"/>
            <p:cNvSpPr txBox="1">
              <a:spLocks/>
            </p:cNvSpPr>
            <p:nvPr/>
          </p:nvSpPr>
          <p:spPr>
            <a:xfrm>
              <a:off x="5796136" y="908720"/>
              <a:ext cx="2890664" cy="115212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342900" lvl="0" indent="-342900" fontAlgn="auto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kumimoji="0" lang="el-G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1.Ορογονοθυλακίτιδα                         2. </a:t>
              </a:r>
              <a:r>
                <a:rPr lang="el-GR" sz="1600" b="1" dirty="0" smtClean="0">
                  <a:latin typeface="+mn-lt"/>
                </a:rPr>
                <a:t>Αρθρίτιδα</a:t>
              </a:r>
              <a:r>
                <a:rPr kumimoji="0" lang="el-G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                    3. Τενοντίτιδα</a:t>
              </a:r>
              <a:r>
                <a:rPr kumimoji="0" lang="el-GR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l-GR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στροφέων                   4. Τενοντίτιδα δικεφάλου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28 - Ορθογώνιο"/>
            <p:cNvSpPr/>
            <p:nvPr/>
          </p:nvSpPr>
          <p:spPr>
            <a:xfrm>
              <a:off x="7236296" y="5241037"/>
              <a:ext cx="936104" cy="72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err="1" smtClean="0"/>
                <a:t>Γληνο</a:t>
              </a:r>
              <a:r>
                <a:rPr lang="el-GR" sz="1400" dirty="0" smtClean="0"/>
                <a:t> </a:t>
              </a:r>
              <a:r>
                <a:rPr lang="el-GR" sz="1400" dirty="0" err="1" smtClean="0"/>
                <a:t>βραχιόνια</a:t>
              </a:r>
              <a:r>
                <a:rPr lang="el-GR" sz="1400" dirty="0" smtClean="0"/>
                <a:t> άρθρωση</a:t>
              </a:r>
              <a:endParaRPr lang="el-GR" sz="1400" dirty="0"/>
            </a:p>
          </p:txBody>
        </p:sp>
      </p:grpSp>
      <p:sp>
        <p:nvSpPr>
          <p:cNvPr id="30" name="Rectangle 5"/>
          <p:cNvSpPr/>
          <p:nvPr/>
        </p:nvSpPr>
        <p:spPr>
          <a:xfrm>
            <a:off x="506444" y="6386844"/>
            <a:ext cx="460851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Shoulderjoint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McZusatz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31" name="30 - Ορθογώνιο"/>
          <p:cNvSpPr/>
          <p:nvPr/>
        </p:nvSpPr>
        <p:spPr>
          <a:xfrm>
            <a:off x="5364088" y="1628800"/>
            <a:ext cx="3384376" cy="47525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395536" y="1628800"/>
            <a:ext cx="4752528" cy="47525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2 - Θέση περιεχομένου"/>
          <p:cNvSpPr txBox="1">
            <a:spLocks/>
          </p:cNvSpPr>
          <p:nvPr/>
        </p:nvSpPr>
        <p:spPr>
          <a:xfrm>
            <a:off x="323528" y="1052736"/>
            <a:ext cx="84249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Δομές που παρουσιάζουν σύνδρομα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υπέρχρησης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33 - Ορθογώνιο"/>
          <p:cNvSpPr/>
          <p:nvPr/>
        </p:nvSpPr>
        <p:spPr>
          <a:xfrm>
            <a:off x="5364088" y="522920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err="1" smtClean="0"/>
              <a:t>Δι</a:t>
            </a:r>
            <a:r>
              <a:rPr lang="el-GR" sz="1400" dirty="0" smtClean="0"/>
              <a:t>  κέφαλος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Αστάθεια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pic>
        <p:nvPicPr>
          <p:cNvPr id="5" name="Picture 2" descr="File:Protraction Retractio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1514981" cy="371489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39552" y="764704"/>
            <a:ext cx="8208912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  την αστάθεια στη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γληνοβραχιόνια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 σχετίζεται:</a:t>
            </a:r>
          </a:p>
          <a:p>
            <a:pPr marL="1657350" lvl="3" indent="-285750" fontAlgn="auto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περιορισμένη κίνηση της ωμοπλάτης</a:t>
            </a:r>
          </a:p>
          <a:p>
            <a:pPr marL="1657350" lvl="3" indent="-285750" fontAlgn="auto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παρέκκλιση από την  φυσιολογική κίνηση                  της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ωμοπλατοθωρακικής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άρθρωσης.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File:Protraction Retractio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1" y="2348880"/>
            <a:ext cx="1453313" cy="368656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- Δεξιό βέλος"/>
          <p:cNvSpPr/>
          <p:nvPr/>
        </p:nvSpPr>
        <p:spPr>
          <a:xfrm flipH="1">
            <a:off x="1835696" y="2924944"/>
            <a:ext cx="432048" cy="72008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0" name="19 - Ομάδα"/>
          <p:cNvGrpSpPr/>
          <p:nvPr/>
        </p:nvGrpSpPr>
        <p:grpSpPr>
          <a:xfrm>
            <a:off x="2267744" y="2780928"/>
            <a:ext cx="5040560" cy="3662180"/>
            <a:chOff x="2267744" y="2852936"/>
            <a:chExt cx="5040560" cy="3662180"/>
          </a:xfrm>
        </p:grpSpPr>
        <p:pic>
          <p:nvPicPr>
            <p:cNvPr id="14" name="Picture 2" descr="File:Diagram showing how to do shoulder rolls after breast reconstruction surgery CRUK 151.sv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852936"/>
              <a:ext cx="2304256" cy="3662180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File:Diagram showing how to do shoulder rolls after breast reconstruction surgery CRUK 151.sv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2852936"/>
              <a:ext cx="1728192" cy="3638299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16 - Δεξιό βέλος"/>
            <p:cNvSpPr/>
            <p:nvPr/>
          </p:nvSpPr>
          <p:spPr>
            <a:xfrm>
              <a:off x="6948264" y="2924944"/>
              <a:ext cx="360040" cy="720080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1" name="Rectangle 7"/>
          <p:cNvSpPr/>
          <p:nvPr/>
        </p:nvSpPr>
        <p:spPr>
          <a:xfrm>
            <a:off x="150492" y="6088919"/>
            <a:ext cx="19077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050" dirty="0">
                <a:latin typeface="+mn-lt"/>
                <a:hlinkClick r:id="rId7"/>
              </a:rPr>
              <a:t>Protraction </a:t>
            </a:r>
            <a:r>
              <a:rPr lang="en-US" sz="1050" dirty="0" smtClean="0">
                <a:latin typeface="+mn-lt"/>
                <a:hlinkClick r:id="rId7"/>
              </a:rPr>
              <a:t>Retraction</a:t>
            </a:r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050" dirty="0" err="1" smtClean="0">
                <a:latin typeface="+mn-lt"/>
                <a:hlinkClick r:id="rId8" tooltip="User:Osteomyoamare (page does not exist)"/>
              </a:rPr>
              <a:t>Osteomyoamare</a:t>
            </a:r>
            <a:r>
              <a:rPr lang="en-US" sz="1050" dirty="0" smtClean="0">
                <a:latin typeface="+mn-lt"/>
              </a:rPr>
              <a:t> </a:t>
            </a:r>
            <a:r>
              <a:rPr lang="el-G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050" dirty="0">
                <a:solidFill>
                  <a:prstClr val="black"/>
                </a:solidFill>
                <a:latin typeface="+mn-lt"/>
                <a:hlinkClick r:id="rId9"/>
              </a:rPr>
              <a:t>CC BY 3.0</a:t>
            </a:r>
            <a:endParaRPr lang="en-US" sz="105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7128284" y="6035441"/>
            <a:ext cx="19077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050" dirty="0">
                <a:latin typeface="+mn-lt"/>
                <a:hlinkClick r:id="rId7"/>
              </a:rPr>
              <a:t>Protraction </a:t>
            </a:r>
            <a:r>
              <a:rPr lang="en-US" sz="1050" dirty="0" smtClean="0">
                <a:latin typeface="+mn-lt"/>
                <a:hlinkClick r:id="rId7"/>
              </a:rPr>
              <a:t>Retraction</a:t>
            </a:r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050" dirty="0" err="1" smtClean="0">
                <a:latin typeface="+mn-lt"/>
                <a:hlinkClick r:id="rId8" tooltip="User:Osteomyoamare (page does not exist)"/>
              </a:rPr>
              <a:t>Osteomyoamare</a:t>
            </a:r>
            <a:r>
              <a:rPr lang="en-US" sz="1050" dirty="0" smtClean="0">
                <a:latin typeface="+mn-lt"/>
              </a:rPr>
              <a:t> </a:t>
            </a:r>
            <a:r>
              <a:rPr lang="el-G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050" dirty="0">
                <a:solidFill>
                  <a:prstClr val="black"/>
                </a:solidFill>
                <a:latin typeface="+mn-lt"/>
                <a:hlinkClick r:id="rId9"/>
              </a:rPr>
              <a:t>CC BY 3.0</a:t>
            </a:r>
            <a:endParaRPr lang="en-US" sz="105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2591780" y="6453336"/>
            <a:ext cx="41044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050" dirty="0" smtClean="0">
                <a:latin typeface="+mn-lt"/>
                <a:hlinkClick r:id="rId10"/>
              </a:rPr>
              <a:t>Diagram showing how to do shoulder rolls after breast reconstruction surgery CRUK 151</a:t>
            </a:r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050" dirty="0" err="1" smtClean="0">
                <a:latin typeface="+mn-lt"/>
                <a:hlinkClick r:id="rId11" tooltip="User:Fæ"/>
              </a:rPr>
              <a:t>Fæ</a:t>
            </a:r>
            <a:r>
              <a:rPr lang="en-US" sz="1050" dirty="0" smtClean="0">
                <a:latin typeface="+mn-lt"/>
              </a:rPr>
              <a:t> </a:t>
            </a:r>
            <a:r>
              <a:rPr lang="el-GR" sz="10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050" dirty="0">
                <a:solidFill>
                  <a:prstClr val="black"/>
                </a:solidFill>
                <a:latin typeface="+mn-lt"/>
                <a:hlinkClick r:id="rId12"/>
              </a:rPr>
              <a:t>CC BY-SA 4.0</a:t>
            </a:r>
            <a:endParaRPr lang="en-US" sz="105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Εξάρθρημα</a:t>
            </a:r>
            <a:r>
              <a:rPr lang="el-GR" sz="3600" dirty="0" smtClean="0"/>
              <a:t>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5" name="Picture 2" descr="http://www.physioremedies.com/wp-content/uploads/2014/10/30-10-14-shoulder-dislo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1440160" cy="192020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hysioremedies.com/wp-content/uploads/2014/10/30-10-14-shoulder-disloc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596288" cy="4248472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hysioremedies.com/wp-content/uploads/2014/10/30-10-14-shoulder-dislocatio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648123" cy="331236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 - Θέση περιεχομένου"/>
          <p:cNvSpPr txBox="1">
            <a:spLocks/>
          </p:cNvSpPr>
          <p:nvPr/>
        </p:nvSpPr>
        <p:spPr>
          <a:xfrm>
            <a:off x="395536" y="1052736"/>
            <a:ext cx="6768752" cy="148713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κινητικότητα είναι σε βάρος της σταθερότητας.</a:t>
            </a:r>
          </a:p>
          <a:p>
            <a:pPr marL="34290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400" dirty="0" smtClean="0">
                <a:latin typeface="+mn-lt"/>
              </a:rPr>
              <a:t>Το 45% των </a:t>
            </a:r>
            <a:r>
              <a:rPr lang="el-GR" sz="2400" dirty="0" err="1" smtClean="0">
                <a:latin typeface="+mn-lt"/>
              </a:rPr>
              <a:t>εξαρθρημάτων</a:t>
            </a:r>
            <a:r>
              <a:rPr lang="el-GR" sz="2400" dirty="0" smtClean="0">
                <a:latin typeface="+mn-lt"/>
              </a:rPr>
              <a:t> γίνονται  στην              </a:t>
            </a:r>
            <a:r>
              <a:rPr lang="el-GR" sz="2400" dirty="0" err="1" smtClean="0">
                <a:latin typeface="+mn-lt"/>
              </a:rPr>
              <a:t>γληνοβραχιόνια</a:t>
            </a:r>
            <a:r>
              <a:rPr lang="el-GR" sz="2400" dirty="0" smtClean="0">
                <a:latin typeface="+mn-lt"/>
              </a:rPr>
              <a:t> άρθρωση.</a:t>
            </a:r>
          </a:p>
        </p:txBody>
      </p:sp>
      <p:sp>
        <p:nvSpPr>
          <p:cNvPr id="9" name="Ορθογώνιο 4"/>
          <p:cNvSpPr/>
          <p:nvPr/>
        </p:nvSpPr>
        <p:spPr>
          <a:xfrm>
            <a:off x="611560" y="6237312"/>
            <a:ext cx="7632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physioremedies.com</a:t>
            </a:r>
            <a:endParaRPr lang="el-GR" sz="1200" dirty="0">
              <a:latin typeface="+mn-lt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8388424" y="5589240"/>
            <a:ext cx="338336" cy="360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Γ</a:t>
            </a:r>
            <a:endParaRPr lang="el-GR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5508104" y="3933056"/>
            <a:ext cx="266328" cy="360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</a:t>
            </a:r>
            <a:endParaRPr lang="el-GR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2699792" y="5589240"/>
            <a:ext cx="338336" cy="43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Β</a:t>
            </a:r>
            <a:endParaRPr lang="el-GR" b="1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491880" y="4653136"/>
            <a:ext cx="2592288" cy="144016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Α. Φυσιολογική άρθρωση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Β. Οπίσθιο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εξάρθρημα</a:t>
            </a: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Γ. Πρόσθιο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εξάρθρημα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Αρθρώσεις του Ώμου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1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3528392" cy="4968552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πραγματικές </a:t>
            </a:r>
            <a:r>
              <a:rPr lang="el-GR" dirty="0" smtClean="0"/>
              <a:t>αρθρώσεις είναι:</a:t>
            </a:r>
          </a:p>
          <a:p>
            <a:pPr lvl="1"/>
            <a:r>
              <a:rPr lang="el-GR" dirty="0" smtClean="0"/>
              <a:t>Η </a:t>
            </a:r>
            <a:r>
              <a:rPr lang="el-GR" dirty="0" err="1" smtClean="0"/>
              <a:t>γληνοβραχιόνια</a:t>
            </a:r>
            <a:r>
              <a:rPr lang="el-GR" dirty="0" smtClean="0"/>
              <a:t> άρθρωση.</a:t>
            </a:r>
          </a:p>
          <a:p>
            <a:pPr lvl="1"/>
            <a:r>
              <a:rPr lang="el-GR" dirty="0" smtClean="0"/>
              <a:t>Η </a:t>
            </a:r>
            <a:r>
              <a:rPr lang="el-GR" dirty="0" err="1" smtClean="0"/>
              <a:t>ακρωμιοκλειδική</a:t>
            </a:r>
            <a:r>
              <a:rPr lang="el-GR" dirty="0" smtClean="0"/>
              <a:t> άρθρωση.</a:t>
            </a:r>
            <a:endParaRPr lang="en-US" dirty="0" smtClean="0"/>
          </a:p>
          <a:p>
            <a:pPr lvl="1"/>
            <a:r>
              <a:rPr lang="el-GR" dirty="0" smtClean="0"/>
              <a:t>Η στερνοκλειδική άρθρωση.</a:t>
            </a:r>
          </a:p>
        </p:txBody>
      </p:sp>
      <p:grpSp>
        <p:nvGrpSpPr>
          <p:cNvPr id="3" name="21 - Ομάδα"/>
          <p:cNvGrpSpPr/>
          <p:nvPr/>
        </p:nvGrpSpPr>
        <p:grpSpPr>
          <a:xfrm>
            <a:off x="3995936" y="1196752"/>
            <a:ext cx="4536504" cy="4536504"/>
            <a:chOff x="5292080" y="1196752"/>
            <a:chExt cx="3528392" cy="3888432"/>
          </a:xfrm>
        </p:grpSpPr>
        <p:pic>
          <p:nvPicPr>
            <p:cNvPr id="7" name="Picture 5" descr="jmLhRmH9bgZTb97M5cxvQw_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196752"/>
              <a:ext cx="3528392" cy="3888432"/>
            </a:xfrm>
            <a:prstGeom prst="rect">
              <a:avLst/>
            </a:prstGeom>
            <a:noFill/>
            <a:ln w="952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pic>
        <p:sp>
          <p:nvSpPr>
            <p:cNvPr id="10" name="9 - Ορθογώνιο"/>
            <p:cNvSpPr/>
            <p:nvPr/>
          </p:nvSpPr>
          <p:spPr>
            <a:xfrm>
              <a:off x="5508104" y="4797152"/>
              <a:ext cx="5760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5292080" y="3717032"/>
              <a:ext cx="1224136" cy="3188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err="1" smtClean="0"/>
                <a:t>Βραχιόνιο</a:t>
              </a:r>
              <a:endParaRPr lang="el-GR" dirty="0"/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7020272" y="4776578"/>
              <a:ext cx="848094" cy="246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5364088" y="1268760"/>
              <a:ext cx="992110" cy="29831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Κλείδα </a:t>
              </a:r>
              <a:endParaRPr lang="el-GR" dirty="0"/>
            </a:p>
          </p:txBody>
        </p:sp>
        <p:sp>
          <p:nvSpPr>
            <p:cNvPr id="21" name="20 - Ορθογώνιο"/>
            <p:cNvSpPr/>
            <p:nvPr/>
          </p:nvSpPr>
          <p:spPr>
            <a:xfrm>
              <a:off x="7364310" y="2863223"/>
              <a:ext cx="1232137" cy="92581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Ωμοπλάτη </a:t>
              </a:r>
              <a:endParaRPr lang="el-GR" dirty="0"/>
            </a:p>
          </p:txBody>
        </p:sp>
      </p:grpSp>
      <p:sp>
        <p:nvSpPr>
          <p:cNvPr id="25" name="24 - Ορθογώνιο"/>
          <p:cNvSpPr/>
          <p:nvPr/>
        </p:nvSpPr>
        <p:spPr>
          <a:xfrm>
            <a:off x="5688124" y="5785491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l-GR" sz="1200" dirty="0" smtClean="0">
                <a:latin typeface="+mn-lt"/>
                <a:hlinkClick r:id="rId3"/>
              </a:rPr>
              <a:t>quizlet.com</a:t>
            </a:r>
            <a:endParaRPr lang="el-GR" sz="1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Εξάρθρημα</a:t>
            </a:r>
            <a:r>
              <a:rPr lang="el-GR" sz="3600" dirty="0" smtClean="0"/>
              <a:t> </a:t>
            </a:r>
            <a:r>
              <a:rPr lang="el-GR" sz="3200" b="0" dirty="0" smtClean="0"/>
              <a:t>2/2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758208" y="6309320"/>
            <a:ext cx="1440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2"/>
              </a:rPr>
              <a:t>slideshare.net</a:t>
            </a:r>
            <a:endParaRPr lang="el-GR" sz="1200" dirty="0">
              <a:latin typeface="+mn-lt"/>
            </a:endParaRPr>
          </a:p>
        </p:txBody>
      </p:sp>
      <p:grpSp>
        <p:nvGrpSpPr>
          <p:cNvPr id="3" name="16 - Ομάδα"/>
          <p:cNvGrpSpPr/>
          <p:nvPr/>
        </p:nvGrpSpPr>
        <p:grpSpPr>
          <a:xfrm>
            <a:off x="1763688" y="1196752"/>
            <a:ext cx="7028683" cy="3312368"/>
            <a:chOff x="1619672" y="1124744"/>
            <a:chExt cx="7028683" cy="3312368"/>
          </a:xfrm>
        </p:grpSpPr>
        <p:pic>
          <p:nvPicPr>
            <p:cNvPr id="6" name="Picture 2" descr="Subacromial burs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124744"/>
              <a:ext cx="7028683" cy="3312368"/>
            </a:xfrm>
            <a:prstGeom prst="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7" name="6 - Ορθογώνιο"/>
            <p:cNvSpPr/>
            <p:nvPr/>
          </p:nvSpPr>
          <p:spPr>
            <a:xfrm>
              <a:off x="5148064" y="3789040"/>
              <a:ext cx="360040" cy="33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7812360" y="3861048"/>
              <a:ext cx="360040" cy="338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1691680" y="2852936"/>
              <a:ext cx="720080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l-GR" sz="2800" b="1" dirty="0" smtClean="0">
                  <a:latin typeface="+mn-lt"/>
                </a:rPr>
                <a:t>  Α</a:t>
              </a:r>
              <a:endParaRPr lang="el-GR" sz="2800" b="1" dirty="0">
                <a:latin typeface="+mn-lt"/>
              </a:endParaRPr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4932040" y="1340768"/>
              <a:ext cx="43204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l-GR" sz="2800" b="1" dirty="0" smtClean="0">
                  <a:latin typeface="+mn-lt"/>
                </a:rPr>
                <a:t>Β</a:t>
              </a:r>
              <a:endParaRPr lang="el-GR" sz="2800" b="1" dirty="0">
                <a:latin typeface="+mn-lt"/>
              </a:endParaRPr>
            </a:p>
          </p:txBody>
        </p:sp>
        <p:sp>
          <p:nvSpPr>
            <p:cNvPr id="13" name="12 - Ορθογώνιο"/>
            <p:cNvSpPr/>
            <p:nvPr/>
          </p:nvSpPr>
          <p:spPr>
            <a:xfrm flipH="1">
              <a:off x="7668344" y="1340768"/>
              <a:ext cx="432048" cy="52322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l-GR" sz="2800" b="1" dirty="0" smtClean="0">
                  <a:latin typeface="+mn-lt"/>
                </a:rPr>
                <a:t>Γ</a:t>
              </a:r>
              <a:endParaRPr lang="el-GR" sz="2800" b="1" dirty="0">
                <a:latin typeface="+mn-lt"/>
              </a:endParaRPr>
            </a:p>
          </p:txBody>
        </p:sp>
        <p:sp>
          <p:nvSpPr>
            <p:cNvPr id="14" name="13 - Διάγραμμα ροής: Παραπομπή"/>
            <p:cNvSpPr/>
            <p:nvPr/>
          </p:nvSpPr>
          <p:spPr>
            <a:xfrm>
              <a:off x="1691680" y="2852936"/>
              <a:ext cx="648072" cy="576064"/>
            </a:xfrm>
            <a:prstGeom prst="flowChartConnector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14 - Διάγραμμα ροής: Παραπομπή"/>
            <p:cNvSpPr/>
            <p:nvPr/>
          </p:nvSpPr>
          <p:spPr>
            <a:xfrm>
              <a:off x="4788024" y="1340768"/>
              <a:ext cx="648072" cy="601216"/>
            </a:xfrm>
            <a:prstGeom prst="flowChartConnector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15 - Διάγραμμα ροής: Παραπομπή"/>
            <p:cNvSpPr/>
            <p:nvPr/>
          </p:nvSpPr>
          <p:spPr>
            <a:xfrm>
              <a:off x="7524328" y="1268760"/>
              <a:ext cx="648072" cy="601216"/>
            </a:xfrm>
            <a:prstGeom prst="flowChartConnector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19" name="Picture 2" descr="Subacromial burs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491688" cy="291946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3779912" y="4149080"/>
            <a:ext cx="3024336" cy="36004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b="1" dirty="0" smtClean="0">
                <a:latin typeface="+mn-lt"/>
              </a:rPr>
              <a:t>Δ.  </a:t>
            </a:r>
            <a:r>
              <a:rPr kumimoji="0" lang="el-GR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Εξάρθρημα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προς τα κάτω.</a:t>
            </a: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275856" y="3645024"/>
            <a:ext cx="482352" cy="360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Δ.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Κινητικότητα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Για την πλήρη κινητικότητα του ώμου απαιτείται πλήρης κινητικότητα και συνεργασία των αρθρώσεων της ωμικής ζώνης.</a:t>
            </a:r>
          </a:p>
          <a:p>
            <a:r>
              <a:rPr lang="el-GR" dirty="0" smtClean="0"/>
              <a:t> Η κινητικότητα στην άρθρωση του ώμου είναι λίγο μεγαλύτερη στις γυναίκες από ότι στους άνδρες.</a:t>
            </a:r>
          </a:p>
          <a:p>
            <a:r>
              <a:rPr lang="el-GR" dirty="0" smtClean="0"/>
              <a:t>Η τροχιά της κίνησης ελαττώνεται αυξανομένης της ηλικίας του ατόμου.</a:t>
            </a:r>
          </a:p>
          <a:p>
            <a:r>
              <a:rPr lang="el-GR" dirty="0" smtClean="0"/>
              <a:t>Ο περιορισμός της κινητικότητας στην άρθρωση του ώμου είναι αντιστρόφως ανάλογος της φυσικής κατάστασης του ατόμου.</a:t>
            </a:r>
          </a:p>
          <a:p>
            <a:r>
              <a:rPr lang="el-GR" dirty="0" smtClean="0"/>
              <a:t>Για την εξυπηρέτηση της καθημερινότητας,  η έλλειψη κινητικότητας  σε μία οποιαδήποτε άρθρωση της ωμικής ζώνης δεν αποτελεί ιδιαίτερο πρόβλημα.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Κινητικότητα</a:t>
            </a:r>
            <a:r>
              <a:rPr lang="en-US" sz="3600" dirty="0" smtClean="0"/>
              <a:t> </a:t>
            </a:r>
            <a:r>
              <a:rPr lang="en-US" sz="3200" b="0" dirty="0"/>
              <a:t>2</a:t>
            </a:r>
            <a:r>
              <a:rPr lang="el-GR" sz="3200" b="0" dirty="0" smtClean="0"/>
              <a:t>/3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2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Α</a:t>
            </a:r>
            <a:r>
              <a:rPr lang="el-GR" dirty="0" smtClean="0"/>
              <a:t> .</a:t>
            </a:r>
            <a:r>
              <a:rPr lang="el-GR" sz="2600" dirty="0" smtClean="0"/>
              <a:t>Φυσιολογική τροχιά σε όλες τις αρθρώσεις της ωμικής ζώνης</a:t>
            </a:r>
            <a:r>
              <a:rPr lang="en-US" sz="2600" dirty="0" smtClean="0"/>
              <a:t>.</a:t>
            </a:r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2483768" y="1412776"/>
            <a:ext cx="619268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l-GR" sz="2400" b="1" dirty="0" smtClean="0">
                <a:latin typeface="+mn-lt"/>
              </a:rPr>
              <a:t>Β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el-GR" sz="2600" dirty="0" smtClean="0">
                <a:latin typeface="+mn-lt"/>
              </a:rPr>
              <a:t> Περιορισμένη κινητικότητα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στις αρθρώσεις της ωμικής ζώνης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6084168" y="1916832"/>
            <a:ext cx="273630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l-GR" sz="2400" b="1" dirty="0" smtClean="0">
                <a:latin typeface="+mn-lt"/>
              </a:rPr>
              <a:t>Γ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el-GR" sz="2600" dirty="0" smtClean="0">
                <a:latin typeface="+mn-lt"/>
              </a:rPr>
              <a:t>  </a:t>
            </a:r>
            <a:r>
              <a:rPr lang="el-GR" sz="2400" dirty="0" smtClean="0">
                <a:latin typeface="+mn-lt"/>
              </a:rPr>
              <a:t>Περιορισμένη κινητικότητα 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στην ωμική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ζώνη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συνδιασμένη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με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υπερκινητικότητα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στην οσφυϊκή  και  κατώτερη θωρακική μοίρα.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6012160" y="6176337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hlinkClick r:id="rId2"/>
              </a:rPr>
              <a:t>t-nation.com</a:t>
            </a:r>
            <a:endParaRPr lang="el-GR" sz="1200" dirty="0">
              <a:latin typeface="+mn-lt"/>
            </a:endParaRPr>
          </a:p>
        </p:txBody>
      </p:sp>
      <p:grpSp>
        <p:nvGrpSpPr>
          <p:cNvPr id="7" name="27 - Ομάδα"/>
          <p:cNvGrpSpPr/>
          <p:nvPr/>
        </p:nvGrpSpPr>
        <p:grpSpPr>
          <a:xfrm>
            <a:off x="467544" y="1700808"/>
            <a:ext cx="5556762" cy="4868141"/>
            <a:chOff x="467544" y="1700808"/>
            <a:chExt cx="5556762" cy="4868141"/>
          </a:xfrm>
        </p:grpSpPr>
        <p:pic>
          <p:nvPicPr>
            <p:cNvPr id="14" name="Picture 2" descr="Shoulder Mobilit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509120"/>
              <a:ext cx="1747125" cy="2059829"/>
            </a:xfrm>
            <a:prstGeom prst="rect">
              <a:avLst/>
            </a:prstGeom>
            <a:noFill/>
          </p:spPr>
        </p:pic>
        <p:grpSp>
          <p:nvGrpSpPr>
            <p:cNvPr id="12" name="24 - Ομάδα"/>
            <p:cNvGrpSpPr/>
            <p:nvPr/>
          </p:nvGrpSpPr>
          <p:grpSpPr>
            <a:xfrm>
              <a:off x="467544" y="1700808"/>
              <a:ext cx="5556762" cy="4824536"/>
              <a:chOff x="467544" y="1700808"/>
              <a:chExt cx="5556762" cy="4824536"/>
            </a:xfrm>
          </p:grpSpPr>
          <p:pic>
            <p:nvPicPr>
              <p:cNvPr id="5" name="Picture 2" descr="Shoulder Mobility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3462" y="2204864"/>
                <a:ext cx="1061171" cy="4320480"/>
              </a:xfrm>
              <a:prstGeom prst="rect">
                <a:avLst/>
              </a:prstGeom>
              <a:noFill/>
            </p:spPr>
          </p:pic>
          <p:pic>
            <p:nvPicPr>
              <p:cNvPr id="6" name="Picture 2" descr="Shoulder Mobility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1700808"/>
                <a:ext cx="1152128" cy="2808312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Shoulder Mobility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204864"/>
                <a:ext cx="864096" cy="2304256"/>
              </a:xfrm>
              <a:prstGeom prst="rect">
                <a:avLst/>
              </a:prstGeom>
              <a:noFill/>
            </p:spPr>
          </p:pic>
          <p:sp>
            <p:nvSpPr>
              <p:cNvPr id="10" name="9 - Ορθογώνιο"/>
              <p:cNvSpPr/>
              <p:nvPr/>
            </p:nvSpPr>
            <p:spPr>
              <a:xfrm>
                <a:off x="2627784" y="2636912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/>
                  <a:t>Β</a:t>
                </a:r>
                <a:r>
                  <a:rPr lang="el-GR" dirty="0" smtClean="0"/>
                  <a:t>.</a:t>
                </a:r>
                <a:endParaRPr lang="el-GR" dirty="0"/>
              </a:p>
            </p:txBody>
          </p:sp>
          <p:sp>
            <p:nvSpPr>
              <p:cNvPr id="15" name="14 - Ορθογώνιο"/>
              <p:cNvSpPr/>
              <p:nvPr/>
            </p:nvSpPr>
            <p:spPr>
              <a:xfrm>
                <a:off x="1619672" y="1700808"/>
                <a:ext cx="576064" cy="28083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pic>
            <p:nvPicPr>
              <p:cNvPr id="16" name="Picture 2" descr="Shoulder Mobility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4509120"/>
                <a:ext cx="1668330" cy="1944216"/>
              </a:xfrm>
              <a:prstGeom prst="rect">
                <a:avLst/>
              </a:prstGeom>
              <a:noFill/>
            </p:spPr>
          </p:pic>
          <p:sp>
            <p:nvSpPr>
              <p:cNvPr id="17" name="16 - Ορθογώνιο"/>
              <p:cNvSpPr/>
              <p:nvPr/>
            </p:nvSpPr>
            <p:spPr>
              <a:xfrm>
                <a:off x="5220072" y="2204864"/>
                <a:ext cx="792088" cy="230425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17 - Ορθογώνιο"/>
              <p:cNvSpPr/>
              <p:nvPr/>
            </p:nvSpPr>
            <p:spPr>
              <a:xfrm>
                <a:off x="5508104" y="2348880"/>
                <a:ext cx="388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/>
                  <a:t>Γ</a:t>
                </a:r>
                <a:r>
                  <a:rPr lang="el-GR" dirty="0" smtClean="0"/>
                  <a:t>.</a:t>
                </a:r>
                <a:endParaRPr lang="el-GR" dirty="0"/>
              </a:p>
            </p:txBody>
          </p:sp>
          <p:pic>
            <p:nvPicPr>
              <p:cNvPr id="19" name="Picture 2" descr="Shoulder Mobility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3888" y="4581128"/>
                <a:ext cx="432048" cy="1944216"/>
              </a:xfrm>
              <a:prstGeom prst="rect">
                <a:avLst/>
              </a:prstGeom>
              <a:noFill/>
            </p:spPr>
          </p:pic>
          <p:pic>
            <p:nvPicPr>
              <p:cNvPr id="21" name="Picture 2" descr="Shoulder Mobility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8049" y="2204864"/>
                <a:ext cx="569802" cy="1872208"/>
              </a:xfrm>
              <a:prstGeom prst="rect">
                <a:avLst/>
              </a:prstGeom>
              <a:noFill/>
            </p:spPr>
          </p:pic>
          <p:sp>
            <p:nvSpPr>
              <p:cNvPr id="22" name="21 - Ορθογώνιο"/>
              <p:cNvSpPr/>
              <p:nvPr/>
            </p:nvSpPr>
            <p:spPr>
              <a:xfrm>
                <a:off x="3491880" y="4077072"/>
                <a:ext cx="504056" cy="57606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22 - Ορθογώνιο"/>
              <p:cNvSpPr/>
              <p:nvPr/>
            </p:nvSpPr>
            <p:spPr>
              <a:xfrm>
                <a:off x="1691680" y="177281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/>
                  <a:t>Α</a:t>
                </a:r>
                <a:r>
                  <a:rPr lang="el-GR" dirty="0" smtClean="0"/>
                  <a:t> </a:t>
                </a:r>
                <a:endParaRPr lang="el-GR" dirty="0"/>
              </a:p>
            </p:txBody>
          </p:sp>
        </p:grpSp>
        <p:sp>
          <p:nvSpPr>
            <p:cNvPr id="24" name="23 - Ορθογώνιο"/>
            <p:cNvSpPr/>
            <p:nvPr/>
          </p:nvSpPr>
          <p:spPr>
            <a:xfrm>
              <a:off x="467544" y="1700808"/>
              <a:ext cx="1728192" cy="48245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25 - Ορθογώνιο"/>
            <p:cNvSpPr/>
            <p:nvPr/>
          </p:nvSpPr>
          <p:spPr>
            <a:xfrm>
              <a:off x="2555776" y="2204864"/>
              <a:ext cx="1440160" cy="4320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7" name="26 - Ορθογώνιο"/>
            <p:cNvSpPr/>
            <p:nvPr/>
          </p:nvSpPr>
          <p:spPr>
            <a:xfrm>
              <a:off x="4355976" y="2204864"/>
              <a:ext cx="1656184" cy="42484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Κινητικότητα</a:t>
            </a:r>
            <a:r>
              <a:rPr lang="en-US" sz="3600" dirty="0" smtClean="0"/>
              <a:t> </a:t>
            </a:r>
            <a:r>
              <a:rPr lang="en-US" sz="3200" b="0" dirty="0" smtClean="0"/>
              <a:t>3</a:t>
            </a:r>
            <a:r>
              <a:rPr lang="el-GR" sz="3200" b="0" dirty="0" smtClean="0"/>
              <a:t>/3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sp>
        <p:nvSpPr>
          <p:cNvPr id="5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323528" y="1124744"/>
            <a:ext cx="338437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Εάν είναι φυσιολογική η κινητικότητα  της αυχενικής μοίρας της σπονδυλικής στήλης, του αντιβραχίου, του αγκώνα και του χεριού χαμηλά, το άτομο μπορεί να εξυπηρετηθεί με το </a:t>
            </a:r>
            <a:r>
              <a:rPr kumimoji="0" lang="el-GR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βραχιόνιο</a:t>
            </a:r>
            <a:r>
              <a:rPr kumimoji="0" lang="el-GR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να ευρίσκεται στο πλάι</a:t>
            </a:r>
            <a:r>
              <a:rPr lang="el-GR" sz="2300" dirty="0" smtClean="0"/>
              <a:t>, για παράδειγμα  στο φαγητό.</a:t>
            </a:r>
            <a:endParaRPr kumimoji="0" lang="el-GR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6" name="Picture 8" descr="http://www.randyfaircloth.com/figure5_human_scale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40"/>
          <a:stretch>
            <a:fillRect/>
          </a:stretch>
        </p:blipFill>
        <p:spPr bwMode="auto">
          <a:xfrm>
            <a:off x="3667808" y="2132856"/>
            <a:ext cx="5196069" cy="36004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3716025" y="5805264"/>
            <a:ext cx="49685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backshop.nl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716016" y="1340768"/>
            <a:ext cx="2968570" cy="46166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</a:rPr>
              <a:t>Ζώνη Δραστηριότητας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err="1" smtClean="0">
                <a:latin typeface="+mn-lt"/>
              </a:rPr>
              <a:t>Νευρομυϊκός</a:t>
            </a:r>
            <a:r>
              <a:rPr lang="el-GR" sz="3600" dirty="0" smtClean="0">
                <a:latin typeface="+mn-lt"/>
              </a:rPr>
              <a:t> έλεγχος</a:t>
            </a:r>
            <a:endParaRPr lang="el-GR" sz="3600" dirty="0"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l-GR" dirty="0" smtClean="0"/>
              <a:t>Η ενεργητική σταθερότητα εξαρτάται εξ ολοκλήρου από την ποιότητα της αισθητικής πληροφορίας.</a:t>
            </a:r>
          </a:p>
          <a:p>
            <a:pPr lvl="0">
              <a:defRPr/>
            </a:pPr>
            <a:r>
              <a:rPr lang="el-GR" dirty="0" smtClean="0"/>
              <a:t>Η σταθεροποίηση απαιτεί υγιή ιδιοδεκτικότητα και </a:t>
            </a:r>
            <a:r>
              <a:rPr lang="el-GR" dirty="0" err="1" smtClean="0"/>
              <a:t>νευρομυϊκό</a:t>
            </a:r>
            <a:r>
              <a:rPr lang="el-GR" dirty="0" smtClean="0"/>
              <a:t> έλεγχο.</a:t>
            </a:r>
          </a:p>
          <a:p>
            <a:r>
              <a:rPr lang="el-GR" dirty="0" smtClean="0"/>
              <a:t>Η ενδυνάμωση  των μυών της ομάδας των στροφέων απλώς, δεν είναι αρκετή για την δυναμική σταθεροποίηση.</a:t>
            </a:r>
          </a:p>
          <a:p>
            <a:r>
              <a:rPr lang="el-GR" dirty="0" smtClean="0"/>
              <a:t>Η δυναμική σταθεροποίηση απαιτεί  «κινητική νοημοσύνη».</a:t>
            </a:r>
          </a:p>
          <a:p>
            <a:r>
              <a:rPr lang="el-GR" dirty="0" smtClean="0"/>
              <a:t>Για την δυναμική σταθεροποίηση είναι απαραίτητη  συνδυασμένη μυϊκή δραστηριότητα.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Σταθερότητα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323528" y="764704"/>
            <a:ext cx="8568952" cy="29523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Συγκεκριμένα ερεθίσματα, στους κατάλληλους μύες,  προκαλούν τις επιδιωκόμενες απαντήσεις.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Με την επανάληψη της  κίνησης:</a:t>
            </a:r>
          </a:p>
          <a:p>
            <a:pPr marL="1257300" lvl="2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dirty="0" smtClean="0">
                <a:latin typeface="+mn-lt"/>
              </a:rPr>
              <a:t>Π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υροδοτείται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η ίδια αλυσίδα ερεθισμάτων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lvl="2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 smtClean="0">
                <a:latin typeface="+mn-lt"/>
              </a:rPr>
              <a:t>Εγκαθίσταται  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συνεργασία  στο νευρικό σύστημα ασυνείδητα.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17 - Ομάδα"/>
          <p:cNvGrpSpPr/>
          <p:nvPr/>
        </p:nvGrpSpPr>
        <p:grpSpPr>
          <a:xfrm>
            <a:off x="683568" y="3933056"/>
            <a:ext cx="7704856" cy="2664296"/>
            <a:chOff x="827584" y="3717032"/>
            <a:chExt cx="7848872" cy="2664296"/>
          </a:xfrm>
        </p:grpSpPr>
        <p:sp>
          <p:nvSpPr>
            <p:cNvPr id="7" name="2 - Θέση περιεχομένου"/>
            <p:cNvSpPr txBox="1">
              <a:spLocks/>
            </p:cNvSpPr>
            <p:nvPr/>
          </p:nvSpPr>
          <p:spPr>
            <a:xfrm>
              <a:off x="5004048" y="3933056"/>
              <a:ext cx="3672408" cy="20882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2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l-GR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</a:t>
              </a:r>
              <a:r>
                <a:rPr kumimoji="0" lang="el-G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Σταθερότητα </a:t>
              </a:r>
              <a:r>
                <a:rPr kumimoji="0" lang="el-GR" sz="32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</a:t>
              </a:r>
              <a:r>
                <a:rPr kumimoji="0" lang="el-GR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Γληνοβραχιόνιας</a:t>
              </a:r>
              <a:r>
                <a:rPr kumimoji="0" lang="el-G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  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</a:t>
              </a:r>
              <a:r>
                <a:rPr kumimoji="0" lang="el-G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Άρθρωσης</a:t>
              </a:r>
              <a:endPara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11 - Δεξιό βέλος"/>
            <p:cNvSpPr/>
            <p:nvPr/>
          </p:nvSpPr>
          <p:spPr>
            <a:xfrm>
              <a:off x="3995936" y="4149080"/>
              <a:ext cx="792088" cy="1728192"/>
            </a:xfrm>
            <a:prstGeom prst="rightArrow">
              <a:avLst/>
            </a:prstGeom>
            <a:noFill/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18 - Ορθογώνιο"/>
            <p:cNvSpPr/>
            <p:nvPr/>
          </p:nvSpPr>
          <p:spPr>
            <a:xfrm>
              <a:off x="827584" y="3717032"/>
              <a:ext cx="3096344" cy="2664296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19 - Έλλειψη"/>
            <p:cNvSpPr/>
            <p:nvPr/>
          </p:nvSpPr>
          <p:spPr>
            <a:xfrm>
              <a:off x="1403648" y="4869160"/>
              <a:ext cx="1872208" cy="36004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2000" b="1" dirty="0" smtClean="0"/>
                <a:t>και</a:t>
              </a:r>
              <a:endParaRPr lang="el-GR" sz="2000" b="1" dirty="0"/>
            </a:p>
          </p:txBody>
        </p:sp>
        <p:sp>
          <p:nvSpPr>
            <p:cNvPr id="11" name="2 - Θέση περιεχομένου"/>
            <p:cNvSpPr txBox="1">
              <a:spLocks/>
            </p:cNvSpPr>
            <p:nvPr/>
          </p:nvSpPr>
          <p:spPr>
            <a:xfrm>
              <a:off x="971600" y="3861048"/>
              <a:ext cx="2808312" cy="936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</a:t>
              </a:r>
              <a:r>
                <a:rPr kumimoji="0" lang="el-G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Παθητική</a:t>
              </a:r>
              <a:r>
                <a:rPr kumimoji="0" lang="el-GR" sz="24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el-G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Σταθεροποίηση  </a:t>
              </a:r>
              <a:endPara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2 - Θέση περιεχομένου"/>
            <p:cNvSpPr txBox="1">
              <a:spLocks/>
            </p:cNvSpPr>
            <p:nvPr/>
          </p:nvSpPr>
          <p:spPr>
            <a:xfrm>
              <a:off x="971600" y="5301208"/>
              <a:ext cx="2808312" cy="936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12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l-G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Ενεργητική Σταθεροποίηση</a:t>
              </a:r>
              <a:endPara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Συμπερασματικά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196752"/>
            <a:ext cx="6552728" cy="2088232"/>
          </a:xfr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l-GR" sz="3200" dirty="0" smtClean="0"/>
              <a:t>     </a:t>
            </a:r>
            <a:r>
              <a:rPr lang="el-GR" sz="3000" dirty="0" smtClean="0"/>
              <a:t>Η ενεργητική σταθερότητα απαιτεί:</a:t>
            </a:r>
          </a:p>
          <a:p>
            <a:pPr lvl="1"/>
            <a:r>
              <a:rPr lang="el-GR" sz="3000" dirty="0" smtClean="0"/>
              <a:t> Ικανοποιητική μυϊκή δύναμη και</a:t>
            </a:r>
          </a:p>
          <a:p>
            <a:pPr lvl="1"/>
            <a:r>
              <a:rPr lang="el-GR" sz="3000" dirty="0" smtClean="0"/>
              <a:t> Υγιές νευρικό σύστημα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755576" y="3933056"/>
            <a:ext cx="7704856" cy="238464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1143000" marR="0" lvl="2" indent="-228600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l-GR" sz="3000" dirty="0" smtClean="0">
                <a:latin typeface="+mn-lt"/>
              </a:rPr>
              <a:t>Α</a:t>
            </a:r>
            <a:r>
              <a:rPr kumimoji="0" lang="el-GR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ναγνωρίζει</a:t>
            </a: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</a:t>
            </a:r>
            <a:r>
              <a:rPr kumimoji="0" lang="el-GR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κατευθύνει κατάλληλα:</a:t>
            </a:r>
          </a:p>
          <a:p>
            <a:pPr marL="1143000" marR="0" lvl="2" indent="-228600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την κινητικότητα των αρθρώσεων και</a:t>
            </a:r>
          </a:p>
          <a:p>
            <a:pPr marL="1143000" marR="0" lvl="2" indent="-228600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την δραστηριότητα των μυών.</a:t>
            </a: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Διάγραμμα ροής: Συγχώνευση"/>
          <p:cNvSpPr/>
          <p:nvPr/>
        </p:nvSpPr>
        <p:spPr>
          <a:xfrm>
            <a:off x="3059832" y="3284984"/>
            <a:ext cx="3024336" cy="61379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 smtClean="0"/>
          </a:p>
          <a:p>
            <a:pPr algn="ctr"/>
            <a:r>
              <a:rPr lang="el-GR" sz="2200" dirty="0" smtClean="0"/>
              <a:t>Για να 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Μυϊκό Σύστημα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5" name="Picture 2" descr="File:Arm shoulder gra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561898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78 - Ομάδα"/>
          <p:cNvGrpSpPr/>
          <p:nvPr/>
        </p:nvGrpSpPr>
        <p:grpSpPr>
          <a:xfrm>
            <a:off x="6372200" y="1196752"/>
            <a:ext cx="1368152" cy="4536504"/>
            <a:chOff x="6228184" y="1196752"/>
            <a:chExt cx="1368152" cy="4536504"/>
          </a:xfrm>
        </p:grpSpPr>
        <p:sp>
          <p:nvSpPr>
            <p:cNvPr id="9" name="8 - Ορθογώνιο"/>
            <p:cNvSpPr/>
            <p:nvPr/>
          </p:nvSpPr>
          <p:spPr>
            <a:xfrm>
              <a:off x="6228184" y="5085184"/>
              <a:ext cx="1368152" cy="6480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Τρικέφαλος </a:t>
              </a:r>
              <a:r>
                <a:rPr lang="el-GR" sz="1400" dirty="0" err="1" smtClean="0"/>
                <a:t>βραχιόνιος</a:t>
              </a:r>
              <a:endParaRPr lang="el-GR" sz="1400" dirty="0"/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6228184" y="2780928"/>
              <a:ext cx="1368152" cy="72008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Μακρά Κεφαλή Δικεφάλου</a:t>
              </a:r>
              <a:endParaRPr lang="el-GR" sz="1600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6228184" y="4365104"/>
              <a:ext cx="1368152" cy="6480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Πλατύς Ραχιαίος</a:t>
              </a:r>
              <a:endParaRPr lang="el-GR" sz="1600" dirty="0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6228184" y="3645024"/>
              <a:ext cx="1368152" cy="57606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Μείζων  </a:t>
              </a:r>
              <a:r>
                <a:rPr lang="el-GR" sz="1600" dirty="0" err="1" smtClean="0"/>
                <a:t>Στρογγύλος</a:t>
              </a:r>
              <a:endParaRPr lang="el-GR" sz="1600" dirty="0"/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6228184" y="1628800"/>
              <a:ext cx="1368152" cy="64807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Ελάσσων </a:t>
              </a:r>
              <a:r>
                <a:rPr lang="el-GR" sz="1600" dirty="0" err="1" smtClean="0"/>
                <a:t>Στρογγύλος</a:t>
              </a:r>
              <a:endParaRPr lang="el-GR" sz="1600" dirty="0"/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6228184" y="2420888"/>
              <a:ext cx="1368152" cy="288032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dirty="0" smtClean="0"/>
                <a:t> </a:t>
              </a:r>
              <a:r>
                <a:rPr lang="el-GR" sz="1600" dirty="0" err="1" smtClean="0"/>
                <a:t>Υπακάνθιος</a:t>
              </a:r>
              <a:endParaRPr lang="el-GR" sz="1600" dirty="0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6228184" y="1196752"/>
              <a:ext cx="1368152" cy="36004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err="1" smtClean="0"/>
                <a:t>Υπερακάνθιος</a:t>
              </a:r>
              <a:endParaRPr lang="el-GR" sz="1600" dirty="0"/>
            </a:p>
          </p:txBody>
        </p:sp>
      </p:grpSp>
      <p:cxnSp>
        <p:nvCxnSpPr>
          <p:cNvPr id="25" name="24 - Ευθεία γραμμή σύνδεσης"/>
          <p:cNvCxnSpPr>
            <a:endCxn id="9" idx="1"/>
          </p:cNvCxnSpPr>
          <p:nvPr/>
        </p:nvCxnSpPr>
        <p:spPr>
          <a:xfrm>
            <a:off x="1691680" y="5409220"/>
            <a:ext cx="4680520" cy="0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3779912" y="4437112"/>
            <a:ext cx="2592288" cy="0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εία γραμμή σύνδεσης"/>
          <p:cNvCxnSpPr>
            <a:endCxn id="12" idx="1"/>
          </p:cNvCxnSpPr>
          <p:nvPr/>
        </p:nvCxnSpPr>
        <p:spPr>
          <a:xfrm>
            <a:off x="4283968" y="3933056"/>
            <a:ext cx="2088232" cy="0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>
            <a:endCxn id="15" idx="1"/>
          </p:cNvCxnSpPr>
          <p:nvPr/>
        </p:nvCxnSpPr>
        <p:spPr>
          <a:xfrm flipV="1">
            <a:off x="5292080" y="1376772"/>
            <a:ext cx="1080120" cy="252028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>
            <a:endCxn id="13" idx="1"/>
          </p:cNvCxnSpPr>
          <p:nvPr/>
        </p:nvCxnSpPr>
        <p:spPr>
          <a:xfrm flipV="1">
            <a:off x="3707904" y="1952836"/>
            <a:ext cx="2664296" cy="756084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- Ευθεία γραμμή σύνδεσης"/>
          <p:cNvCxnSpPr>
            <a:endCxn id="14" idx="1"/>
          </p:cNvCxnSpPr>
          <p:nvPr/>
        </p:nvCxnSpPr>
        <p:spPr>
          <a:xfrm flipV="1">
            <a:off x="4572000" y="2564904"/>
            <a:ext cx="1800200" cy="180020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- Ευθεία γραμμή σύνδεσης"/>
          <p:cNvCxnSpPr>
            <a:endCxn id="10" idx="1"/>
          </p:cNvCxnSpPr>
          <p:nvPr/>
        </p:nvCxnSpPr>
        <p:spPr>
          <a:xfrm flipV="1">
            <a:off x="3059832" y="3140968"/>
            <a:ext cx="3312368" cy="252028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- Ορθογώνιο"/>
          <p:cNvSpPr/>
          <p:nvPr/>
        </p:nvSpPr>
        <p:spPr>
          <a:xfrm>
            <a:off x="683568" y="1124744"/>
            <a:ext cx="7272808" cy="51125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Ορθογώνιο"/>
          <p:cNvSpPr/>
          <p:nvPr/>
        </p:nvSpPr>
        <p:spPr>
          <a:xfrm>
            <a:off x="755576" y="1196752"/>
            <a:ext cx="1080120" cy="7200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Μείζον </a:t>
            </a:r>
            <a:r>
              <a:rPr lang="el-GR" sz="1600" dirty="0" err="1" smtClean="0"/>
              <a:t>Βραχιόνιο</a:t>
            </a:r>
            <a:r>
              <a:rPr lang="el-GR" sz="1600" dirty="0" smtClean="0"/>
              <a:t> </a:t>
            </a:r>
            <a:r>
              <a:rPr lang="el-GR" sz="1600" dirty="0" err="1" smtClean="0"/>
              <a:t>Ογκωμα</a:t>
            </a:r>
            <a:endParaRPr lang="el-GR" sz="1600" dirty="0"/>
          </a:p>
        </p:txBody>
      </p:sp>
      <p:sp>
        <p:nvSpPr>
          <p:cNvPr id="38" name="37 - Ορθογώνιο"/>
          <p:cNvSpPr/>
          <p:nvPr/>
        </p:nvSpPr>
        <p:spPr>
          <a:xfrm>
            <a:off x="755576" y="2060848"/>
            <a:ext cx="1080120" cy="3600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 err="1" smtClean="0"/>
              <a:t>Βραχιόνιο</a:t>
            </a:r>
            <a:endParaRPr lang="el-GR" sz="1600" dirty="0"/>
          </a:p>
        </p:txBody>
      </p:sp>
      <p:cxnSp>
        <p:nvCxnSpPr>
          <p:cNvPr id="39" name="38 - Ευθεία γραμμή σύνδεσης"/>
          <p:cNvCxnSpPr/>
          <p:nvPr/>
        </p:nvCxnSpPr>
        <p:spPr>
          <a:xfrm flipH="1" flipV="1">
            <a:off x="1835696" y="1412776"/>
            <a:ext cx="720080" cy="144016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- Ευθεία γραμμή σύνδεσης"/>
          <p:cNvCxnSpPr/>
          <p:nvPr/>
        </p:nvCxnSpPr>
        <p:spPr>
          <a:xfrm flipH="1" flipV="1">
            <a:off x="1403648" y="2420888"/>
            <a:ext cx="720080" cy="360040"/>
          </a:xfrm>
          <a:prstGeom prst="line">
            <a:avLst/>
          </a:prstGeom>
          <a:ln w="28575">
            <a:solidFill>
              <a:srgbClr val="FF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"/>
          <p:cNvSpPr/>
          <p:nvPr/>
        </p:nvSpPr>
        <p:spPr>
          <a:xfrm>
            <a:off x="2195736" y="6309320"/>
            <a:ext cx="411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Arm shoulder </a:t>
            </a:r>
            <a:r>
              <a:rPr lang="en-US" sz="1200" dirty="0" smtClean="0">
                <a:latin typeface="+mn-lt"/>
                <a:hlinkClick r:id="rId3"/>
              </a:rPr>
              <a:t>gray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4" tooltip="User:GifTagger"/>
              </a:rPr>
              <a:t>GifTagger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Φυσικοθεραπευτική</a:t>
            </a:r>
            <a:r>
              <a:rPr lang="el-GR" sz="3600" dirty="0" smtClean="0"/>
              <a:t> Παρέμβαση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84576"/>
          </a:xfrm>
        </p:spPr>
        <p:txBody>
          <a:bodyPr>
            <a:normAutofit lnSpcReduction="10000"/>
          </a:bodyPr>
          <a:lstStyle/>
          <a:p>
            <a:pPr marL="400050">
              <a:defRPr/>
            </a:pPr>
            <a:r>
              <a:rPr lang="el-GR" dirty="0" smtClean="0"/>
              <a:t>Πληροφορίες όπως:</a:t>
            </a:r>
          </a:p>
          <a:p>
            <a:pPr marL="800100" lvl="1" indent="-342900">
              <a:defRPr/>
            </a:pPr>
            <a:r>
              <a:rPr lang="el-GR" dirty="0" smtClean="0"/>
              <a:t>ποιοι μύες εργάζονται, με τι τύπο μυϊκής σύσπασης,</a:t>
            </a:r>
          </a:p>
          <a:p>
            <a:pPr marL="800100" lvl="1" indent="-342900">
              <a:defRPr/>
            </a:pPr>
            <a:r>
              <a:rPr lang="el-GR" dirty="0" smtClean="0"/>
              <a:t>πότε ενεργοποιούνται και τι ενεργοποιούν,</a:t>
            </a:r>
          </a:p>
          <a:p>
            <a:pPr marL="800100" lvl="1" indent="-342900">
              <a:defRPr/>
            </a:pPr>
            <a:r>
              <a:rPr lang="el-GR" dirty="0" smtClean="0"/>
              <a:t>με ποια μυϊκά συστήματα συνεργάζονται, πόσο έντονα και με τι διάρκεια,</a:t>
            </a:r>
          </a:p>
          <a:p>
            <a:pPr>
              <a:buNone/>
            </a:pPr>
            <a:r>
              <a:rPr lang="el-GR" dirty="0" smtClean="0"/>
              <a:t>      είναι σημαντικές για τη κατανόηση :</a:t>
            </a:r>
          </a:p>
          <a:p>
            <a:pPr lvl="1"/>
            <a:r>
              <a:rPr lang="el-GR" dirty="0" smtClean="0"/>
              <a:t>της ενεργητικής σταθερότητας και</a:t>
            </a:r>
          </a:p>
          <a:p>
            <a:pPr lvl="1"/>
            <a:r>
              <a:rPr lang="el-GR" dirty="0" smtClean="0"/>
              <a:t> του μηχανισμού παρέκκλισης από τη φυσιολογική κίνηση,</a:t>
            </a:r>
          </a:p>
          <a:p>
            <a:pPr>
              <a:buNone/>
            </a:pPr>
            <a:r>
              <a:rPr lang="el-GR" dirty="0" smtClean="0"/>
              <a:t>      ώστε να τεθούν οι στόχοι και ο σκοπός της </a:t>
            </a:r>
            <a:r>
              <a:rPr lang="el-GR" dirty="0" err="1" smtClean="0"/>
              <a:t>φυσικοθεραπευτικής</a:t>
            </a:r>
            <a:r>
              <a:rPr lang="el-GR" dirty="0" smtClean="0"/>
              <a:t> παρέμβασης.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Σταθεροποίηση 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3024336" cy="3816424"/>
          </a:xfrm>
        </p:spPr>
        <p:txBody>
          <a:bodyPr>
            <a:normAutofit/>
          </a:bodyPr>
          <a:lstStyle/>
          <a:p>
            <a:r>
              <a:rPr lang="el-GR" dirty="0" smtClean="0"/>
              <a:t>Στις δυνάμεις που ασκούνται στην οσφυϊκή μοίρα εντάσσεται το βάρος του άνω κορμού, το προς διαχείριση βάρος και  οι ροπές που δημιουργούνται.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5" name="Picture 6" descr="http://www.chiro.org/ACAPress/Mechanical_Concepts_and_Terms_Figure_2_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184576" cy="3168352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95536" y="4941168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μυϊκά συστήματα του κορμού και της ωμικής ζώνης πρέπει να παρέχουν κατάλληλη σταθεροποίηση, ώστε να πραγματοποιηθεί η ανύψωση του βάρους.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635896" y="4437112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chiro.org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Αρθρώσεις του Ώμου </a:t>
            </a:r>
            <a:r>
              <a:rPr lang="el-GR" sz="3200" b="0" dirty="0" smtClean="0"/>
              <a:t>3/3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6" name="Picture 6" descr="File:Pectoral girdles-en.sv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09375"/>
            <a:ext cx="5904656" cy="35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- Θέση περιεχομένου"/>
          <p:cNvSpPr txBox="1">
            <a:spLocks/>
          </p:cNvSpPr>
          <p:nvPr/>
        </p:nvSpPr>
        <p:spPr>
          <a:xfrm>
            <a:off x="3779912" y="1196752"/>
            <a:ext cx="5050904" cy="16410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Οι 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λειτουργικές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αρθρώσεις είναι: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ωμοπλατοθωρακική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άρθρωση.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υπακρωμιακό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διάστημα.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39552" y="2924944"/>
            <a:ext cx="144016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Ωμοπλάτη 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499992" y="2852936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4644008" y="3140968"/>
            <a:ext cx="936104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Κλείδα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539552" y="1700808"/>
            <a:ext cx="1728192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Στερνοκλειδική άρθρωση </a:t>
            </a:r>
            <a:endParaRPr lang="el-GR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2267744" y="1844824"/>
            <a:ext cx="1224136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2195736" y="2492896"/>
            <a:ext cx="1008112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ectangle 6"/>
          <p:cNvSpPr/>
          <p:nvPr/>
        </p:nvSpPr>
        <p:spPr>
          <a:xfrm>
            <a:off x="1389797" y="6525344"/>
            <a:ext cx="411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Pectoral </a:t>
            </a:r>
            <a:r>
              <a:rPr lang="en-US" sz="1200" dirty="0" smtClean="0">
                <a:latin typeface="+mn-lt"/>
                <a:hlinkClick r:id="rId3"/>
              </a:rPr>
              <a:t>girdles-</a:t>
            </a:r>
            <a:r>
              <a:rPr lang="en-US" sz="1200" dirty="0" err="1" smtClean="0"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4" tooltip="User:Mysid"/>
              </a:rPr>
              <a:t>Mysid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Σταθεροποίηση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grpSp>
        <p:nvGrpSpPr>
          <p:cNvPr id="5" name="4 - Θέση περιεχομένου"/>
          <p:cNvGrpSpPr>
            <a:grpSpLocks noGrp="1"/>
          </p:cNvGrpSpPr>
          <p:nvPr/>
        </p:nvGrpSpPr>
        <p:grpSpPr>
          <a:xfrm>
            <a:off x="1403648" y="1726993"/>
            <a:ext cx="6336704" cy="4006263"/>
            <a:chOff x="1761403" y="3377566"/>
            <a:chExt cx="5438381" cy="3147778"/>
          </a:xfrm>
        </p:grpSpPr>
        <p:sp>
          <p:nvSpPr>
            <p:cNvPr id="6" name="5 - Βέλος προς τα κάτω"/>
            <p:cNvSpPr/>
            <p:nvPr/>
          </p:nvSpPr>
          <p:spPr>
            <a:xfrm flipV="1">
              <a:off x="1763688" y="4005064"/>
              <a:ext cx="1952239" cy="864096"/>
            </a:xfrm>
            <a:prstGeom prst="down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6 - Βέλος προς τα κάτω"/>
            <p:cNvSpPr/>
            <p:nvPr/>
          </p:nvSpPr>
          <p:spPr>
            <a:xfrm flipV="1">
              <a:off x="5220072" y="3933056"/>
              <a:ext cx="1952239" cy="1008112"/>
            </a:xfrm>
            <a:prstGeom prst="downArrow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1761403" y="4437112"/>
              <a:ext cx="5438381" cy="208823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600" dirty="0" smtClean="0"/>
                <a:t>Απόδοση   </a:t>
              </a:r>
            </a:p>
            <a:p>
              <a:pPr algn="ctr"/>
              <a:r>
                <a:rPr lang="el-GR" sz="3600" dirty="0" smtClean="0"/>
                <a:t>Δύναμης  και  Ισχύος </a:t>
              </a:r>
            </a:p>
            <a:p>
              <a:pPr algn="ctr"/>
              <a:r>
                <a:rPr lang="el-GR" sz="3600" dirty="0" smtClean="0"/>
                <a:t>περιφερικά </a:t>
              </a:r>
              <a:endParaRPr lang="el-GR" sz="3600" dirty="0"/>
            </a:p>
          </p:txBody>
        </p:sp>
        <p:sp>
          <p:nvSpPr>
            <p:cNvPr id="9" name="8 - Επεξήγηση με κάτω βέλος"/>
            <p:cNvSpPr/>
            <p:nvPr/>
          </p:nvSpPr>
          <p:spPr>
            <a:xfrm>
              <a:off x="1763688" y="3377566"/>
              <a:ext cx="5436096" cy="1224136"/>
            </a:xfrm>
            <a:prstGeom prst="downArrowCallout">
              <a:avLst>
                <a:gd name="adj1" fmla="val 50000"/>
                <a:gd name="adj2" fmla="val 25000"/>
                <a:gd name="adj3" fmla="val 23547"/>
                <a:gd name="adj4" fmla="val 64977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3600" dirty="0" smtClean="0"/>
                <a:t>Σταθεροποίηση Κεντρικά </a:t>
              </a:r>
              <a:endParaRPr lang="el-GR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Σταθεροποίηση  Κεντρικά </a:t>
            </a:r>
            <a:r>
              <a:rPr lang="el-GR" sz="3200" b="0" dirty="0" smtClean="0"/>
              <a:t>1/2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pic>
        <p:nvPicPr>
          <p:cNvPr id="6" name="Picture 4" descr="File:Cable-seated-rear-lateral-raise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58" b="-4834"/>
          <a:stretch>
            <a:fillRect/>
          </a:stretch>
        </p:blipFill>
        <p:spPr bwMode="auto">
          <a:xfrm>
            <a:off x="4427984" y="1052736"/>
            <a:ext cx="4229967" cy="367240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Shoulder-press-machine-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29"/>
          <a:stretch>
            <a:fillRect/>
          </a:stretch>
        </p:blipFill>
        <p:spPr bwMode="auto">
          <a:xfrm>
            <a:off x="683568" y="1052736"/>
            <a:ext cx="3737996" cy="554461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562747" y="4755556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Cable-seated-rear-lateral-raise-1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4283968" y="616530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Cable-seated-rear-lateral-raise-1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Σταθεροποίηση Κεντρικά </a:t>
            </a:r>
            <a:r>
              <a:rPr lang="el-GR" sz="3200" b="0" dirty="0" smtClean="0"/>
              <a:t>2/2 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  <p:pic>
        <p:nvPicPr>
          <p:cNvPr id="5" name="Picture 6" descr="File:Barbell-front-raises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06"/>
          <a:stretch>
            <a:fillRect/>
          </a:stretch>
        </p:blipFill>
        <p:spPr bwMode="auto">
          <a:xfrm>
            <a:off x="683568" y="1196752"/>
            <a:ext cx="3233998" cy="432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3"/>
          <p:cNvSpPr/>
          <p:nvPr/>
        </p:nvSpPr>
        <p:spPr>
          <a:xfrm>
            <a:off x="2915816" y="6248345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3"/>
              </a:rPr>
              <a:t>shoulder position for </a:t>
            </a:r>
            <a:r>
              <a:rPr lang="en-US" sz="1200" dirty="0" smtClean="0">
                <a:latin typeface="+mn-lt"/>
                <a:hlinkClick r:id="rId3"/>
              </a:rPr>
              <a:t>hammering </a:t>
            </a:r>
            <a:r>
              <a:rPr lang="el-GR" sz="1200" dirty="0" smtClean="0">
                <a:latin typeface="+mn-lt"/>
              </a:rPr>
              <a:t>από </a:t>
            </a:r>
            <a:r>
              <a:rPr lang="en-US" sz="1200" dirty="0" err="1">
                <a:latin typeface="+mn-lt"/>
              </a:rPr>
              <a:t>openclipart</a:t>
            </a:r>
            <a:r>
              <a:rPr lang="el-GR" sz="1200" dirty="0" smtClean="0">
                <a:latin typeface="+mn-lt"/>
              </a:rPr>
              <a:t> </a:t>
            </a:r>
            <a:endParaRPr lang="en-US" sz="1200" dirty="0">
              <a:latin typeface="+mn-lt"/>
            </a:endParaRPr>
          </a:p>
        </p:txBody>
      </p:sp>
      <p:grpSp>
        <p:nvGrpSpPr>
          <p:cNvPr id="15" name="14 - Ομάδα"/>
          <p:cNvGrpSpPr/>
          <p:nvPr/>
        </p:nvGrpSpPr>
        <p:grpSpPr>
          <a:xfrm>
            <a:off x="3419872" y="1340768"/>
            <a:ext cx="5328592" cy="4705499"/>
            <a:chOff x="3419872" y="1340768"/>
            <a:chExt cx="5328592" cy="4705499"/>
          </a:xfrm>
        </p:grpSpPr>
        <p:pic>
          <p:nvPicPr>
            <p:cNvPr id="7" name="Picture 2" descr="File:Dumbbell-lateral-raises-1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340768"/>
              <a:ext cx="3528392" cy="3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shoulder position for hammering by johnny_automatic - from &quot;Wood-working Tools; How To USe Them - A Manual&quot;&#10;&#10;published by D.C.Heath &amp; Co. Publishers, 1896&#10;&#10;no author listed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276872"/>
              <a:ext cx="2664296" cy="376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7"/>
          <p:cNvSpPr/>
          <p:nvPr/>
        </p:nvSpPr>
        <p:spPr>
          <a:xfrm>
            <a:off x="251520" y="5815434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Barbell-front-raises-1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7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6228184" y="5703639"/>
            <a:ext cx="291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9"/>
              </a:rPr>
              <a:t>Dumbbell-lateral-raises-1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7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8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Τόξο Δραστηριότητας 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89090" name="Picture 2" descr="http://www.ilocis.org/documents/images/erg39f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704856" cy="4181911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5 - Ορθογώνιο"/>
          <p:cNvSpPr/>
          <p:nvPr/>
        </p:nvSpPr>
        <p:spPr>
          <a:xfrm>
            <a:off x="2116085" y="5969558"/>
            <a:ext cx="5127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ilocis.org</a:t>
            </a:r>
            <a:endParaRPr lang="el-GR" sz="1200" dirty="0">
              <a:latin typeface="+mn-lt"/>
            </a:endParaRPr>
          </a:p>
        </p:txBody>
      </p:sp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980728"/>
            <a:ext cx="8316416" cy="648072"/>
          </a:xfrm>
        </p:spPr>
        <p:txBody>
          <a:bodyPr>
            <a:noAutofit/>
          </a:bodyPr>
          <a:lstStyle/>
          <a:p>
            <a:r>
              <a:rPr lang="el-GR" dirty="0" smtClean="0"/>
              <a:t>Αποτελεί την περιοχή των μικρότερων δυνατών φορτίσεων.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Τόξο Μικρής Επιβάρυνσης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grpSp>
        <p:nvGrpSpPr>
          <p:cNvPr id="6" name="13 - Ομάδα"/>
          <p:cNvGrpSpPr/>
          <p:nvPr/>
        </p:nvGrpSpPr>
        <p:grpSpPr>
          <a:xfrm>
            <a:off x="4139952" y="1340768"/>
            <a:ext cx="4176464" cy="4968552"/>
            <a:chOff x="5652120" y="1484784"/>
            <a:chExt cx="3179938" cy="4248472"/>
          </a:xfrm>
        </p:grpSpPr>
        <p:pic>
          <p:nvPicPr>
            <p:cNvPr id="7" name="Picture 2" descr="ERG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484784"/>
              <a:ext cx="3179938" cy="424847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</p:pic>
        <p:grpSp>
          <p:nvGrpSpPr>
            <p:cNvPr id="8" name="12 - Ομάδα"/>
            <p:cNvGrpSpPr/>
            <p:nvPr/>
          </p:nvGrpSpPr>
          <p:grpSpPr>
            <a:xfrm>
              <a:off x="5868144" y="1484784"/>
              <a:ext cx="2808312" cy="2952328"/>
              <a:chOff x="5868144" y="1484784"/>
              <a:chExt cx="2808312" cy="2952328"/>
            </a:xfrm>
          </p:grpSpPr>
          <p:sp>
            <p:nvSpPr>
              <p:cNvPr id="9" name="8 - Ορθογώνιο"/>
              <p:cNvSpPr/>
              <p:nvPr/>
            </p:nvSpPr>
            <p:spPr>
              <a:xfrm>
                <a:off x="5868144" y="4149080"/>
                <a:ext cx="2808312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Ζώνη Εύκολης προσέγγισης</a:t>
                </a:r>
                <a:endParaRPr lang="el-GR" dirty="0"/>
              </a:p>
            </p:txBody>
          </p:sp>
          <p:sp>
            <p:nvSpPr>
              <p:cNvPr id="10" name="9 - Ορθογώνιο"/>
              <p:cNvSpPr/>
              <p:nvPr/>
            </p:nvSpPr>
            <p:spPr>
              <a:xfrm>
                <a:off x="6156176" y="1484784"/>
                <a:ext cx="1728192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dirty="0" smtClean="0"/>
                  <a:t>Ζώνη  Μέγιστης Απομάκρυνσης</a:t>
                </a:r>
                <a:endParaRPr lang="el-GR" dirty="0"/>
              </a:p>
            </p:txBody>
          </p:sp>
        </p:grpSp>
      </p:grpSp>
      <p:sp>
        <p:nvSpPr>
          <p:cNvPr id="12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24744"/>
            <a:ext cx="3672408" cy="4896544"/>
          </a:xfrm>
        </p:spPr>
        <p:txBody>
          <a:bodyPr>
            <a:noAutofit/>
          </a:bodyPr>
          <a:lstStyle/>
          <a:p>
            <a:r>
              <a:rPr lang="el-GR" dirty="0" smtClean="0"/>
              <a:t>Οι μικρότερες φορτίσεις  για:</a:t>
            </a:r>
          </a:p>
          <a:p>
            <a:pPr lvl="1"/>
            <a:r>
              <a:rPr lang="el-GR" dirty="0" smtClean="0"/>
              <a:t>τον κορμό, </a:t>
            </a:r>
          </a:p>
          <a:p>
            <a:pPr lvl="1"/>
            <a:r>
              <a:rPr lang="el-GR" dirty="0" smtClean="0"/>
              <a:t>την οσφυϊκή μοίρα,</a:t>
            </a:r>
          </a:p>
          <a:p>
            <a:pPr lvl="1"/>
            <a:r>
              <a:rPr lang="el-GR" dirty="0" smtClean="0"/>
              <a:t>το άνω άκρο,</a:t>
            </a:r>
          </a:p>
          <a:p>
            <a:pPr>
              <a:buNone/>
            </a:pPr>
            <a:r>
              <a:rPr lang="el-GR" dirty="0" smtClean="0"/>
              <a:t>     αναφέρονται στον χώρο που αναπτύσσεται κατευθείαν εμπρός από τον κορμό, όπως σημειώνεται στο σχήμα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3" name="4 - Ορθογώνιο"/>
          <p:cNvSpPr/>
          <p:nvPr/>
        </p:nvSpPr>
        <p:spPr>
          <a:xfrm>
            <a:off x="4935714" y="6447819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slideshare.net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Ουδέτερη Ζώνη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20072" y="4005064"/>
            <a:ext cx="3456384" cy="1728192"/>
          </a:xfrm>
        </p:spPr>
        <p:txBody>
          <a:bodyPr>
            <a:normAutofit fontScale="92500"/>
          </a:bodyPr>
          <a:lstStyle/>
          <a:p>
            <a:pPr lvl="0">
              <a:defRPr/>
            </a:pPr>
            <a:r>
              <a:rPr lang="el-GR" dirty="0" smtClean="0"/>
              <a:t>Ζώνη μικρότερης επιβάρυνσης, φόρτισης, για την </a:t>
            </a:r>
            <a:r>
              <a:rPr lang="el-GR" dirty="0" err="1" smtClean="0"/>
              <a:t>γληνοβραχιόνια</a:t>
            </a:r>
            <a:r>
              <a:rPr lang="el-GR" dirty="0" smtClean="0"/>
              <a:t> άρθρωση.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pic>
        <p:nvPicPr>
          <p:cNvPr id="5" name="Picture 2" descr="http://www.backshop.nl/images/icons/binnen_11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1268760"/>
            <a:ext cx="3920570" cy="46805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6" name="Picture 4" descr="http://www.backshop.nl/images/icons/buiten_1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220072" y="1268760"/>
            <a:ext cx="2448272" cy="257732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  <p:pic>
        <p:nvPicPr>
          <p:cNvPr id="7" name="Picture 2" descr="http://www.backshop.nl/images/icons/binnen_11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76064" cy="628433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1311704" y="6021287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randyfaircloth.com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Γληνοβραχιόνια</a:t>
            </a:r>
            <a:r>
              <a:rPr lang="el-GR" sz="3600" dirty="0" smtClean="0"/>
              <a:t> Άρθρωση</a:t>
            </a:r>
            <a:endParaRPr lang="el-GR" sz="3200" b="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  <p:pic>
        <p:nvPicPr>
          <p:cNvPr id="6" name="Picture 4" descr="http://www.ilocis.org/documents/images/mus17f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007818" cy="4694829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323528" y="6093296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iloencyclopaedia.org</a:t>
            </a:r>
            <a:endParaRPr lang="el-GR" sz="1200" dirty="0">
              <a:latin typeface="+mn-lt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508104" y="1196752"/>
            <a:ext cx="3456384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 διάγραμμα απεικονίζεται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για γυναίκες και άνδρες-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ποσοστό ενέργειας που καταναλώνεται κατά την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κάμψη</a:t>
            </a:r>
            <a:r>
              <a:rPr lang="el-GR" sz="2400" dirty="0" smtClean="0">
                <a:latin typeface="+mn-lt"/>
              </a:rPr>
              <a:t> στη </a:t>
            </a:r>
            <a:r>
              <a:rPr lang="el-GR" sz="2400" dirty="0" err="1" smtClean="0">
                <a:latin typeface="+mn-lt"/>
              </a:rPr>
              <a:t>γληνοβραχιόνια</a:t>
            </a:r>
            <a:r>
              <a:rPr lang="el-GR" sz="2400" dirty="0" smtClean="0">
                <a:latin typeface="+mn-lt"/>
              </a:rPr>
              <a:t> άρθρωση</a:t>
            </a:r>
            <a:r>
              <a:rPr lang="en-US" sz="2400" dirty="0" smtClean="0">
                <a:latin typeface="+mn-lt"/>
              </a:rPr>
              <a:t>.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dirty="0" smtClean="0">
                <a:latin typeface="+mn-lt"/>
              </a:rPr>
              <a:t>με 1 </a:t>
            </a:r>
            <a:r>
              <a:rPr lang="en-US" sz="2400" dirty="0" smtClean="0">
                <a:latin typeface="+mn-lt"/>
              </a:rPr>
              <a:t>kg</a:t>
            </a:r>
            <a:r>
              <a:rPr lang="el-GR" sz="2400" dirty="0" smtClean="0">
                <a:latin typeface="+mn-lt"/>
              </a:rPr>
              <a:t> βάρος, σε σχέση με την μέγιστη δυνατότητα των μυών.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Γληνοβραχιόνια</a:t>
            </a:r>
            <a:r>
              <a:rPr lang="el-GR" sz="3600" dirty="0" smtClean="0"/>
              <a:t>  Άρθρωση / Φόρτιση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  <p:pic>
        <p:nvPicPr>
          <p:cNvPr id="5" name="Picture 2" descr="http://www.chiropractic-biophysics.com/storage/Screen%20Shot%202012-07-17%20at%2011.17.23%20PM.png?__SQUARESPACE_CACHEVERSION=134258150464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384376" cy="2567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grpSp>
        <p:nvGrpSpPr>
          <p:cNvPr id="3" name="25 - Ομάδα"/>
          <p:cNvGrpSpPr/>
          <p:nvPr/>
        </p:nvGrpSpPr>
        <p:grpSpPr>
          <a:xfrm>
            <a:off x="395536" y="1196752"/>
            <a:ext cx="7318916" cy="5661248"/>
            <a:chOff x="395536" y="1196752"/>
            <a:chExt cx="7318916" cy="5661248"/>
          </a:xfrm>
        </p:grpSpPr>
        <p:pic>
          <p:nvPicPr>
            <p:cNvPr id="10" name="Picture 9" descr="p34 reach u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1196752"/>
              <a:ext cx="2186266" cy="40324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</p:pic>
        <p:pic>
          <p:nvPicPr>
            <p:cNvPr id="11" name="Picture 2" descr="http://www.chiropractic-biophysics.com/storage/Screen%20Shot%202012-07-17%20at%2011.17.23%20PM.png?__SQUARESPACE_CACHEVERSION=134258150464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861048"/>
              <a:ext cx="2324173" cy="2664296"/>
            </a:xfrm>
            <a:prstGeom prst="rect">
              <a:avLst/>
            </a:prstGeom>
            <a:noFill/>
          </p:spPr>
        </p:pic>
        <p:pic>
          <p:nvPicPr>
            <p:cNvPr id="16" name="Picture 14" descr="p26 ris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8144" y="3717032"/>
              <a:ext cx="1846308" cy="3140968"/>
            </a:xfrm>
            <a:prstGeom prst="rect">
              <a:avLst/>
            </a:prstGeom>
            <a:noFill/>
          </p:spPr>
        </p:pic>
      </p:grpSp>
      <p:pic>
        <p:nvPicPr>
          <p:cNvPr id="17" name="Picture 12" descr="p25 platfor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124744"/>
            <a:ext cx="2035508" cy="3024336"/>
          </a:xfrm>
          <a:prstGeom prst="rect">
            <a:avLst/>
          </a:prstGeom>
          <a:noFill/>
        </p:spPr>
      </p:pic>
      <p:sp>
        <p:nvSpPr>
          <p:cNvPr id="20" name="19 - Απαγορευτικό σήμα"/>
          <p:cNvSpPr/>
          <p:nvPr/>
        </p:nvSpPr>
        <p:spPr>
          <a:xfrm>
            <a:off x="3131840" y="3356992"/>
            <a:ext cx="288032" cy="2663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20 - Απαγορευτικό σήμα"/>
          <p:cNvSpPr/>
          <p:nvPr/>
        </p:nvSpPr>
        <p:spPr>
          <a:xfrm>
            <a:off x="3707904" y="4725144"/>
            <a:ext cx="288032" cy="26632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7164288" y="4077072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Προσαρμογή</a:t>
            </a:r>
          </a:p>
          <a:p>
            <a:r>
              <a:rPr lang="el-GR" sz="2000" dirty="0" smtClean="0">
                <a:latin typeface="+mn-lt"/>
              </a:rPr>
              <a:t> ύψους</a:t>
            </a:r>
            <a:endParaRPr lang="el-GR" sz="2000" dirty="0">
              <a:latin typeface="+mn-lt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1475656" y="4653136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Μοχλοβραχίονας αντίστασης </a:t>
            </a:r>
          </a:p>
        </p:txBody>
      </p:sp>
      <p:sp>
        <p:nvSpPr>
          <p:cNvPr id="24" name="23 - Ορθογώνιο"/>
          <p:cNvSpPr/>
          <p:nvPr/>
        </p:nvSpPr>
        <p:spPr>
          <a:xfrm>
            <a:off x="1619672" y="1196752"/>
            <a:ext cx="1944216" cy="10156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+mn-lt"/>
              </a:rPr>
              <a:t>Περιορισμός </a:t>
            </a:r>
            <a:r>
              <a:rPr lang="el-GR" sz="2000" dirty="0" err="1" smtClean="0">
                <a:latin typeface="+mn-lt"/>
              </a:rPr>
              <a:t>υπακρωμιακού</a:t>
            </a:r>
            <a:r>
              <a:rPr lang="el-GR" sz="2000" dirty="0" smtClean="0">
                <a:latin typeface="+mn-lt"/>
              </a:rPr>
              <a:t> διαστήματος </a:t>
            </a:r>
          </a:p>
        </p:txBody>
      </p:sp>
      <p:sp>
        <p:nvSpPr>
          <p:cNvPr id="25" name="24 - Ισοσκελές τρίγωνο"/>
          <p:cNvSpPr/>
          <p:nvPr/>
        </p:nvSpPr>
        <p:spPr>
          <a:xfrm rot="5400000">
            <a:off x="3167844" y="1448780"/>
            <a:ext cx="1008112" cy="504056"/>
          </a:xfrm>
          <a:prstGeom prst="triangle">
            <a:avLst>
              <a:gd name="adj" fmla="val 4812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6791298" y="6425952"/>
            <a:ext cx="13681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danmacleod.com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Επαγγελματικές Δραστηριότητες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pic>
        <p:nvPicPr>
          <p:cNvPr id="5" name="Picture 2" descr="reach envel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189586" cy="316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p20 cut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77072"/>
            <a:ext cx="3240360" cy="247396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7" name="Picture 4" descr="p19 Reach for mou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376264" cy="187220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9" name="Picture 16" descr="p24 exceptions to the rul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268760"/>
            <a:ext cx="2411760" cy="266429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0" name="Picture 16" descr="p24 exceptions to the ru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944216" cy="333451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539552" y="5013176"/>
            <a:ext cx="1512168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55576" y="6274041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danmacleod.com</a:t>
            </a:r>
            <a:endParaRPr lang="el-G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Θεραπευτική Πρόταση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444208" y="6097434"/>
            <a:ext cx="2843808" cy="2880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200" dirty="0" smtClean="0">
                <a:hlinkClick r:id="rId3"/>
              </a:rPr>
              <a:t>mytrainerchris.files.wordpress.com</a:t>
            </a:r>
            <a:endParaRPr lang="el-GR" sz="1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043608" y="6237312"/>
            <a:ext cx="54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mytrainerchris.files.wordpress.com</a:t>
            </a:r>
            <a:endParaRPr lang="el-GR" sz="1200" dirty="0">
              <a:latin typeface="+mn-lt"/>
            </a:endParaRPr>
          </a:p>
        </p:txBody>
      </p:sp>
      <p:grpSp>
        <p:nvGrpSpPr>
          <p:cNvPr id="5" name="11 - Ομάδα"/>
          <p:cNvGrpSpPr/>
          <p:nvPr/>
        </p:nvGrpSpPr>
        <p:grpSpPr>
          <a:xfrm>
            <a:off x="7020272" y="1268760"/>
            <a:ext cx="1728192" cy="4799118"/>
            <a:chOff x="6588224" y="1268760"/>
            <a:chExt cx="1584176" cy="4583094"/>
          </a:xfrm>
        </p:grpSpPr>
        <p:pic>
          <p:nvPicPr>
            <p:cNvPr id="169988" name="Picture 4" descr="https://mytrainerchris.files.wordpress.com/2014/04/456018516_640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268760"/>
              <a:ext cx="1584176" cy="458309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9" name="8 - Ορθογώνιο"/>
            <p:cNvSpPr/>
            <p:nvPr/>
          </p:nvSpPr>
          <p:spPr>
            <a:xfrm>
              <a:off x="6588224" y="1268760"/>
              <a:ext cx="45236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3600" dirty="0" smtClean="0">
                  <a:latin typeface="+mn-lt"/>
                </a:rPr>
                <a:t>Α</a:t>
              </a:r>
              <a:endParaRPr lang="el-GR" sz="3600" dirty="0">
                <a:latin typeface="+mn-lt"/>
              </a:endParaRPr>
            </a:p>
          </p:txBody>
        </p:sp>
      </p:grpSp>
      <p:grpSp>
        <p:nvGrpSpPr>
          <p:cNvPr id="6" name="12 - Ομάδα"/>
          <p:cNvGrpSpPr/>
          <p:nvPr/>
        </p:nvGrpSpPr>
        <p:grpSpPr>
          <a:xfrm>
            <a:off x="1043608" y="3429000"/>
            <a:ext cx="5400600" cy="2661165"/>
            <a:chOff x="755576" y="3429000"/>
            <a:chExt cx="5400600" cy="2661165"/>
          </a:xfrm>
        </p:grpSpPr>
        <p:pic>
          <p:nvPicPr>
            <p:cNvPr id="169986" name="Picture 2" descr="Serban.preview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429000"/>
              <a:ext cx="5400600" cy="2661165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0" name="9 - Ορθογώνιο"/>
            <p:cNvSpPr/>
            <p:nvPr/>
          </p:nvSpPr>
          <p:spPr>
            <a:xfrm>
              <a:off x="1187624" y="3501008"/>
              <a:ext cx="576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 smtClean="0">
                  <a:latin typeface="+mn-lt"/>
                </a:rPr>
                <a:t>Β</a:t>
              </a:r>
              <a:endParaRPr lang="el-GR" sz="3600" b="1" dirty="0">
                <a:latin typeface="+mn-lt"/>
              </a:endParaRPr>
            </a:p>
          </p:txBody>
        </p:sp>
      </p:grp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323528" y="1124744"/>
            <a:ext cx="6624736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Α. </a:t>
            </a:r>
            <a:r>
              <a:rPr lang="el-GR" sz="2400" dirty="0" smtClean="0">
                <a:latin typeface="+mn-lt"/>
              </a:rPr>
              <a:t>Γ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ληνοβραχιόνια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άρθρωση, </a:t>
            </a:r>
            <a:r>
              <a:rPr lang="el-GR" sz="2400" dirty="0" smtClean="0">
                <a:latin typeface="+mn-lt"/>
              </a:rPr>
              <a:t>κινητικότητα περιορισμένη. Επομένως υπάρχει προβληματική κινητικότητα  σε όλες τις αρθρώσεις του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ώμου.                                      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Β.  Άσκηση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ελαστικότητας και συντονισμού   των μυών του κορμού και της ωμικής ζώνης.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6470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Συνδεσμικές Συνδέσεις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4" descr="File:Gray3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6048672" cy="3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2359410" y="6309320"/>
            <a:ext cx="41154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Gray325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Pngbot"/>
              </a:rPr>
              <a:t>Pngbot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51520" y="980728"/>
            <a:ext cx="8568952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l-GR" sz="2400" dirty="0" smtClean="0">
                <a:latin typeface="+mn-lt"/>
              </a:rPr>
              <a:t>Ο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 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συνδεσμικές συνδέσεις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της κλείδας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2400" dirty="0" smtClean="0">
                <a:latin typeface="+mn-lt"/>
              </a:rPr>
              <a:t>γ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ίνονται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με την πρώτη πλευρά, </a:t>
            </a:r>
            <a:r>
              <a:rPr lang="el-GR" sz="2400" b="1" dirty="0" err="1" smtClean="0">
                <a:latin typeface="+mn-lt"/>
              </a:rPr>
              <a:t>πλευροκλειδικός</a:t>
            </a:r>
            <a:r>
              <a:rPr lang="el-GR" sz="2400" dirty="0" smtClean="0">
                <a:latin typeface="+mn-lt"/>
              </a:rPr>
              <a:t>  </a:t>
            </a:r>
            <a:r>
              <a:rPr lang="el-GR" sz="2400" b="1" dirty="0" smtClean="0">
                <a:latin typeface="+mn-lt"/>
              </a:rPr>
              <a:t>σύνδεσμος</a:t>
            </a:r>
            <a:r>
              <a:rPr lang="el-GR" sz="2400" dirty="0" smtClean="0">
                <a:latin typeface="+mn-lt"/>
              </a:rPr>
              <a:t>,</a:t>
            </a:r>
          </a:p>
          <a:p>
            <a:pPr marL="800100" lvl="1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latin typeface="+mn-lt"/>
              </a:rPr>
              <a:t> με την κορακοειδή απόφυση, </a:t>
            </a:r>
            <a:r>
              <a:rPr lang="el-GR" sz="2400" b="1" dirty="0" err="1" smtClean="0">
                <a:latin typeface="+mn-lt"/>
              </a:rPr>
              <a:t>κορακοκλειδικός</a:t>
            </a:r>
            <a:r>
              <a:rPr lang="el-GR" sz="2400" dirty="0" smtClean="0">
                <a:latin typeface="+mn-lt"/>
              </a:rPr>
              <a:t>  </a:t>
            </a:r>
            <a:r>
              <a:rPr lang="el-GR" sz="2400" b="1" dirty="0" smtClean="0">
                <a:latin typeface="+mn-lt"/>
              </a:rPr>
              <a:t>σύνδεσμος</a:t>
            </a:r>
            <a:r>
              <a:rPr lang="el-GR" sz="2400" dirty="0" smtClean="0">
                <a:latin typeface="+mn-lt"/>
              </a:rPr>
              <a:t>. 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19 - Ομάδα"/>
          <p:cNvGrpSpPr/>
          <p:nvPr/>
        </p:nvGrpSpPr>
        <p:grpSpPr>
          <a:xfrm>
            <a:off x="4067944" y="2924944"/>
            <a:ext cx="3960441" cy="3240360"/>
            <a:chOff x="4067944" y="2924944"/>
            <a:chExt cx="3960441" cy="3240360"/>
          </a:xfrm>
        </p:grpSpPr>
        <p:sp>
          <p:nvSpPr>
            <p:cNvPr id="10" name="9 - Ορθογώνιο"/>
            <p:cNvSpPr/>
            <p:nvPr/>
          </p:nvSpPr>
          <p:spPr>
            <a:xfrm>
              <a:off x="7164288" y="3717032"/>
              <a:ext cx="864096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Αρθρικός Δίσκος</a:t>
              </a:r>
              <a:endParaRPr lang="el-GR" sz="1400" dirty="0"/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6732240" y="2924944"/>
              <a:ext cx="1296144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Στερνική απόληξη της Κλείδας</a:t>
              </a:r>
              <a:endParaRPr lang="el-GR" sz="1600" dirty="0"/>
            </a:p>
          </p:txBody>
        </p:sp>
        <p:sp>
          <p:nvSpPr>
            <p:cNvPr id="12" name="11 - Ορθογώνιο"/>
            <p:cNvSpPr/>
            <p:nvPr/>
          </p:nvSpPr>
          <p:spPr>
            <a:xfrm>
              <a:off x="7020272" y="4293096"/>
              <a:ext cx="1008112" cy="3600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Πλευρά</a:t>
              </a:r>
              <a:endParaRPr lang="el-GR" sz="1600" dirty="0"/>
            </a:p>
          </p:txBody>
        </p:sp>
        <p:sp>
          <p:nvSpPr>
            <p:cNvPr id="13" name="12 - Ορθογώνιο"/>
            <p:cNvSpPr/>
            <p:nvPr/>
          </p:nvSpPr>
          <p:spPr>
            <a:xfrm>
              <a:off x="6804249" y="4797152"/>
              <a:ext cx="1224136" cy="86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600" dirty="0" smtClean="0"/>
                <a:t>Πλευρικός Χόνδρος της Κλείδας  </a:t>
              </a:r>
              <a:endParaRPr lang="el-GR" sz="1600" dirty="0"/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4067944" y="2924944"/>
              <a:ext cx="1368153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err="1" smtClean="0"/>
                <a:t>Μεσοκλειδικός</a:t>
              </a:r>
              <a:r>
                <a:rPr lang="el-GR" sz="1400" dirty="0" smtClean="0"/>
                <a:t> Σύνδεσμος</a:t>
              </a:r>
              <a:endParaRPr lang="el-GR" sz="1400" dirty="0"/>
            </a:p>
          </p:txBody>
        </p:sp>
        <p:sp>
          <p:nvSpPr>
            <p:cNvPr id="15" name="14 - Ορθογώνιο"/>
            <p:cNvSpPr/>
            <p:nvPr/>
          </p:nvSpPr>
          <p:spPr>
            <a:xfrm>
              <a:off x="7020272" y="5877272"/>
              <a:ext cx="1008112" cy="288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Στέρνο</a:t>
              </a:r>
              <a:endParaRPr lang="el-GR" sz="1400" dirty="0"/>
            </a:p>
          </p:txBody>
        </p:sp>
      </p:grpSp>
      <p:grpSp>
        <p:nvGrpSpPr>
          <p:cNvPr id="8" name="20 - Ομάδα"/>
          <p:cNvGrpSpPr/>
          <p:nvPr/>
        </p:nvGrpSpPr>
        <p:grpSpPr>
          <a:xfrm>
            <a:off x="755576" y="2852936"/>
            <a:ext cx="3168352" cy="3168352"/>
            <a:chOff x="755576" y="2852936"/>
            <a:chExt cx="3168352" cy="3168352"/>
          </a:xfrm>
        </p:grpSpPr>
        <p:sp>
          <p:nvSpPr>
            <p:cNvPr id="16" name="15 - Ορθογώνιο"/>
            <p:cNvSpPr/>
            <p:nvPr/>
          </p:nvSpPr>
          <p:spPr>
            <a:xfrm>
              <a:off x="2483768" y="2852936"/>
              <a:ext cx="1440160" cy="6480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smtClean="0"/>
                <a:t>Πρόσθιος</a:t>
              </a:r>
            </a:p>
            <a:p>
              <a:pPr algn="ctr"/>
              <a:r>
                <a:rPr lang="el-GR" sz="1400" dirty="0" smtClean="0"/>
                <a:t>Στερνοκλειδικός Σύνδεσμος</a:t>
              </a:r>
              <a:endParaRPr lang="el-GR" sz="1400" dirty="0"/>
            </a:p>
          </p:txBody>
        </p:sp>
        <p:sp>
          <p:nvSpPr>
            <p:cNvPr id="17" name="16 - Ορθογώνιο"/>
            <p:cNvSpPr/>
            <p:nvPr/>
          </p:nvSpPr>
          <p:spPr>
            <a:xfrm>
              <a:off x="755576" y="5589240"/>
              <a:ext cx="1440160" cy="4320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dirty="0" err="1" smtClean="0"/>
                <a:t>Πλευροκλειδικός</a:t>
              </a:r>
              <a:r>
                <a:rPr lang="el-GR" sz="1400" dirty="0" smtClean="0"/>
                <a:t> Σύνδεσμος</a:t>
              </a:r>
              <a:endParaRPr lang="el-GR" sz="1400" dirty="0"/>
            </a:p>
          </p:txBody>
        </p:sp>
      </p:grpSp>
      <p:sp>
        <p:nvSpPr>
          <p:cNvPr id="22" name="21 - Ορθογώνιο"/>
          <p:cNvSpPr/>
          <p:nvPr/>
        </p:nvSpPr>
        <p:spPr>
          <a:xfrm>
            <a:off x="611560" y="2636912"/>
            <a:ext cx="7611144" cy="367240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28 - Ευθύγραμμο βέλος σύνδεσης"/>
          <p:cNvCxnSpPr>
            <a:stCxn id="13" idx="1"/>
          </p:cNvCxnSpPr>
          <p:nvPr/>
        </p:nvCxnSpPr>
        <p:spPr>
          <a:xfrm flipH="1" flipV="1">
            <a:off x="6012161" y="5157192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flipH="1">
            <a:off x="2771800" y="3501008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>
            <a:stCxn id="12" idx="1"/>
          </p:cNvCxnSpPr>
          <p:nvPr/>
        </p:nvCxnSpPr>
        <p:spPr>
          <a:xfrm flipH="1">
            <a:off x="6444208" y="4473116"/>
            <a:ext cx="576064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 flipH="1">
            <a:off x="5148064" y="3933056"/>
            <a:ext cx="20162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>
            <a:stCxn id="15" idx="1"/>
          </p:cNvCxnSpPr>
          <p:nvPr/>
        </p:nvCxnSpPr>
        <p:spPr>
          <a:xfrm flipH="1" flipV="1">
            <a:off x="4499992" y="5661248"/>
            <a:ext cx="25202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- Ευθύγραμμο βέλος σύνδεσης"/>
          <p:cNvCxnSpPr/>
          <p:nvPr/>
        </p:nvCxnSpPr>
        <p:spPr>
          <a:xfrm flipV="1">
            <a:off x="1043608" y="4653136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- Ευθύγραμμο βέλος σύνδεσης"/>
          <p:cNvCxnSpPr>
            <a:stCxn id="14" idx="2"/>
          </p:cNvCxnSpPr>
          <p:nvPr/>
        </p:nvCxnSpPr>
        <p:spPr>
          <a:xfrm flipH="1">
            <a:off x="3995936" y="3356992"/>
            <a:ext cx="756085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08720"/>
          </a:xfrm>
        </p:spPr>
        <p:txBody>
          <a:bodyPr/>
          <a:lstStyle/>
          <a:p>
            <a:r>
              <a:rPr lang="el-GR" dirty="0" smtClean="0"/>
              <a:t>Χρόνιος Πόνος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3456384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el-GR" dirty="0" smtClean="0"/>
              <a:t>    </a:t>
            </a:r>
            <a:r>
              <a:rPr lang="en-US" smtClean="0"/>
              <a:t> </a:t>
            </a:r>
            <a:r>
              <a:rPr lang="el-GR" smtClean="0"/>
              <a:t>Ας </a:t>
            </a:r>
            <a:r>
              <a:rPr lang="el-GR" dirty="0" smtClean="0"/>
              <a:t>σημειωθεί ότι:</a:t>
            </a:r>
          </a:p>
          <a:p>
            <a:pPr lvl="0">
              <a:buNone/>
            </a:pPr>
            <a:r>
              <a:rPr lang="el-GR" sz="2800" b="1" dirty="0" smtClean="0"/>
              <a:t>    Σε χρόνιο </a:t>
            </a:r>
            <a:r>
              <a:rPr lang="el-GR" sz="2800" b="1" dirty="0" err="1" smtClean="0"/>
              <a:t>μυοσκελετικό</a:t>
            </a:r>
            <a:r>
              <a:rPr lang="el-GR" sz="2800" b="1" dirty="0" smtClean="0"/>
              <a:t> πόνο  στην ωμική ζώνη, </a:t>
            </a:r>
            <a:r>
              <a:rPr lang="el-GR" sz="2800" b="1" dirty="0" err="1" smtClean="0"/>
              <a:t>συμπεριφορική</a:t>
            </a:r>
            <a:r>
              <a:rPr lang="el-GR" sz="2800" b="1" dirty="0" smtClean="0"/>
              <a:t> – </a:t>
            </a:r>
            <a:r>
              <a:rPr lang="el-GR" sz="2800" b="1" dirty="0" err="1" smtClean="0"/>
              <a:t>γνωσιακή</a:t>
            </a:r>
            <a:r>
              <a:rPr lang="el-GR" sz="2800" b="1" dirty="0" smtClean="0"/>
              <a:t> θεραπεία απέδωσε καλύτερα  αποτελέσματα από άλλες θεραπευτικές προσεγγίσεις και βοήθησε κάποια άτομα να επιστρέψουν στην εργασία.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«Βιολογική μηχανική – Εργονομία (Θ). Ενότητα </a:t>
            </a:r>
            <a:r>
              <a:rPr lang="en-US" sz="2000" dirty="0" smtClean="0"/>
              <a:t>8:</a:t>
            </a:r>
            <a:r>
              <a:rPr lang="el-GR" sz="2000" dirty="0" smtClean="0"/>
              <a:t> Αρθρώσεις άνω άκρων (α’ μέρος) 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</a:t>
            </a:r>
            <a:r>
              <a:rPr lang="el-GR" sz="1800" dirty="0" smtClean="0"/>
              <a:t>. Εξαιρούνται </a:t>
            </a:r>
            <a:r>
              <a:rPr lang="el-GR" sz="1800" dirty="0"/>
              <a:t>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</a:t>
            </a:r>
            <a:r>
              <a:rPr lang="el-GR" sz="1800" dirty="0" smtClean="0"/>
              <a:t>διαφάνεια «</a:t>
            </a:r>
            <a:r>
              <a:rPr lang="el-GR" sz="1800" dirty="0"/>
              <a:t>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αναφέρονται στο «Σημείωμα Χρήσης </a:t>
            </a:r>
            <a:r>
              <a:rPr lang="el-GR" sz="1800" dirty="0"/>
              <a:t>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Ακρωμιοκλειδική</a:t>
            </a:r>
            <a:r>
              <a:rPr lang="el-GR" sz="3600" dirty="0" smtClean="0"/>
              <a:t>  Άρθρωση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Η  </a:t>
            </a:r>
            <a:r>
              <a:rPr lang="el-GR" b="1" dirty="0" smtClean="0"/>
              <a:t>στερνοκλειδική </a:t>
            </a:r>
            <a:r>
              <a:rPr lang="el-GR" dirty="0" smtClean="0"/>
              <a:t>και η</a:t>
            </a:r>
            <a:r>
              <a:rPr lang="el-GR" b="1" dirty="0" smtClean="0"/>
              <a:t> </a:t>
            </a:r>
            <a:r>
              <a:rPr lang="el-GR" b="1" dirty="0" err="1" smtClean="0"/>
              <a:t>ακρωμιοκλειδική</a:t>
            </a:r>
            <a:r>
              <a:rPr lang="el-GR" dirty="0" smtClean="0"/>
              <a:t> </a:t>
            </a:r>
            <a:r>
              <a:rPr lang="el-GR" b="1" dirty="0" smtClean="0"/>
              <a:t>άρθρωση </a:t>
            </a:r>
            <a:r>
              <a:rPr lang="el-GR" dirty="0" smtClean="0"/>
              <a:t>συνδέονται  μηχανικά με τέτοιο τρόπο</a:t>
            </a:r>
            <a:r>
              <a:rPr lang="en-US" dirty="0" smtClean="0"/>
              <a:t>,</a:t>
            </a:r>
            <a:r>
              <a:rPr lang="el-GR" dirty="0" smtClean="0"/>
              <a:t> ώστε όλες οι κινήσεις της κλείδας συνοδεύονται από κινήσεις της ωμοπλάτης.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ακρωμιοκλειδική</a:t>
            </a:r>
            <a:r>
              <a:rPr lang="el-GR" dirty="0" smtClean="0"/>
              <a:t> άρθρωση, λόγω των επιπέδων αρθρικών επιφανειών, χρειάζεται για  την σταθεροποίησή της ισχυρούς συνδέσμους:</a:t>
            </a:r>
          </a:p>
          <a:p>
            <a:pPr lvl="1"/>
            <a:r>
              <a:rPr lang="el-GR" dirty="0" smtClean="0"/>
              <a:t>τον </a:t>
            </a:r>
            <a:r>
              <a:rPr lang="el-GR" dirty="0" err="1" smtClean="0"/>
              <a:t>ακρωμιοκλειδικό</a:t>
            </a:r>
            <a:r>
              <a:rPr lang="el-GR" dirty="0" smtClean="0"/>
              <a:t> σύνδεσμο (συνδεσμική σύνδεση της κλείδας), </a:t>
            </a:r>
          </a:p>
          <a:p>
            <a:pPr lvl="1"/>
            <a:r>
              <a:rPr lang="el-GR" dirty="0" smtClean="0"/>
              <a:t>τον </a:t>
            </a:r>
            <a:r>
              <a:rPr lang="el-GR" dirty="0" err="1" smtClean="0"/>
              <a:t>κορακοκλειδικό</a:t>
            </a:r>
            <a:r>
              <a:rPr lang="el-GR" dirty="0" smtClean="0"/>
              <a:t>  σύνδεσμο (συνδεσμική σύνδεση της κλείδας),</a:t>
            </a:r>
          </a:p>
          <a:p>
            <a:pPr lvl="1"/>
            <a:r>
              <a:rPr lang="el-GR" dirty="0" smtClean="0"/>
              <a:t>τον </a:t>
            </a:r>
            <a:r>
              <a:rPr lang="el-GR" dirty="0" err="1" smtClean="0"/>
              <a:t>ακρωμιοκορακοειδή</a:t>
            </a:r>
            <a:r>
              <a:rPr lang="el-GR" dirty="0" smtClean="0"/>
              <a:t> σύνδεσμο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Ακρωμιοκορακοειδές</a:t>
            </a:r>
            <a:r>
              <a:rPr lang="el-GR" sz="3600" dirty="0" smtClean="0"/>
              <a:t> Τόξο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ακρωμιοκορακοειδής</a:t>
            </a:r>
            <a:r>
              <a:rPr lang="el-GR" dirty="0" smtClean="0"/>
              <a:t>  σύνδεσμος </a:t>
            </a:r>
            <a:r>
              <a:rPr lang="en-US" dirty="0" smtClean="0"/>
              <a:t>,</a:t>
            </a:r>
            <a:r>
              <a:rPr lang="el-GR" dirty="0" smtClean="0"/>
              <a:t> η κορακοειδής απόφυση, και  το ακρώμιο, σχηματίζουν το  </a:t>
            </a:r>
            <a:r>
              <a:rPr lang="el-GR" dirty="0" err="1" smtClean="0"/>
              <a:t>ακρωμιοκορακοειδές</a:t>
            </a:r>
            <a:r>
              <a:rPr lang="el-GR" dirty="0" smtClean="0"/>
              <a:t> τόξο.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2" descr="File:Shoulder motion with rotator cuff (supraspinatus)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779447" cy="29133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95536" y="1916832"/>
            <a:ext cx="424847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ακρωμιοκορακοειδές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τόξο: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Βοηθά στην σταθεροποίηση της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βραχιόνιας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κεφαλής  στην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ωμογλήνη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Περιορίζει την προς τα επάνω κίνηση του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βραχιονίου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οστού.</a:t>
            </a:r>
          </a:p>
        </p:txBody>
      </p:sp>
      <p:sp>
        <p:nvSpPr>
          <p:cNvPr id="7" name="Rectangle 7"/>
          <p:cNvSpPr/>
          <p:nvPr/>
        </p:nvSpPr>
        <p:spPr>
          <a:xfrm>
            <a:off x="4788024" y="5589240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Shoulder motion with rotator cuff (supraspinatus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Was a bee"/>
              </a:rPr>
              <a:t>Was a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Was a bee"/>
              </a:rPr>
              <a:t>bee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Λειτουργικές Αρθρώσεις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Στο </a:t>
            </a:r>
            <a:r>
              <a:rPr lang="el-GR" b="1" dirty="0" err="1" smtClean="0"/>
              <a:t>υπακρωμιακό</a:t>
            </a:r>
            <a:r>
              <a:rPr lang="el-GR" b="1" dirty="0" smtClean="0"/>
              <a:t> διάστημα:</a:t>
            </a:r>
          </a:p>
          <a:p>
            <a:pPr lvl="1"/>
            <a:r>
              <a:rPr lang="el-GR" b="1" dirty="0" smtClean="0"/>
              <a:t> </a:t>
            </a:r>
            <a:r>
              <a:rPr lang="el-GR" dirty="0" smtClean="0"/>
              <a:t>Επιτρέπεται η διολίσθηση της κεφαλής του </a:t>
            </a:r>
            <a:r>
              <a:rPr lang="el-GR" dirty="0" err="1" smtClean="0"/>
              <a:t>βραχονίου</a:t>
            </a:r>
            <a:r>
              <a:rPr lang="el-GR" dirty="0" smtClean="0"/>
              <a:t>, κάτω  από  το </a:t>
            </a:r>
            <a:r>
              <a:rPr lang="el-GR" dirty="0" err="1" smtClean="0"/>
              <a:t>ακρωμιοκορακοειδές</a:t>
            </a:r>
            <a:r>
              <a:rPr lang="el-GR" dirty="0" smtClean="0"/>
              <a:t> τόξο.</a:t>
            </a:r>
          </a:p>
          <a:p>
            <a:pPr lvl="1"/>
            <a:r>
              <a:rPr lang="el-GR" dirty="0" smtClean="0"/>
              <a:t>Ο </a:t>
            </a:r>
            <a:r>
              <a:rPr lang="el-GR" b="1" dirty="0" err="1" smtClean="0"/>
              <a:t>υπακρωμιακός</a:t>
            </a:r>
            <a:r>
              <a:rPr lang="el-GR" b="1" dirty="0" smtClean="0"/>
              <a:t> ορογόνος θύλακας</a:t>
            </a:r>
            <a:r>
              <a:rPr lang="el-GR" dirty="0" smtClean="0"/>
              <a:t> προσφέρει μια ολισθηρή επιφάνεια,  που επιτρέπει το απαλό πέρασμα του </a:t>
            </a:r>
            <a:r>
              <a:rPr lang="el-GR" dirty="0" err="1" smtClean="0"/>
              <a:t>βραχιονίου</a:t>
            </a:r>
            <a:r>
              <a:rPr lang="el-GR" dirty="0" smtClean="0"/>
              <a:t> μεταξύ του ακρωμίου και του </a:t>
            </a:r>
            <a:r>
              <a:rPr lang="el-GR" dirty="0" err="1" smtClean="0"/>
              <a:t>μυοτενοντώδους</a:t>
            </a:r>
            <a:r>
              <a:rPr lang="el-GR" dirty="0" smtClean="0"/>
              <a:t> επικαλύμματος.</a:t>
            </a:r>
          </a:p>
          <a:p>
            <a:r>
              <a:rPr lang="el-GR" b="1" dirty="0" smtClean="0"/>
              <a:t>Η</a:t>
            </a:r>
            <a:r>
              <a:rPr lang="el-GR" dirty="0" smtClean="0"/>
              <a:t> </a:t>
            </a:r>
            <a:r>
              <a:rPr lang="el-GR" b="1" dirty="0" err="1" smtClean="0"/>
              <a:t>ωμοπλατοθωρακική</a:t>
            </a:r>
            <a:r>
              <a:rPr lang="el-GR" b="1" dirty="0" smtClean="0"/>
              <a:t> άρθρωση </a:t>
            </a:r>
            <a:r>
              <a:rPr lang="el-GR" dirty="0" smtClean="0"/>
              <a:t>επιτρέπει την διολίσθηση της ωμοπλάτης στο θωρακικό τοίχωμα χάρη στον χαλαρό συνδετικό  ιστό  μεταξύ του </a:t>
            </a:r>
            <a:r>
              <a:rPr lang="el-GR" dirty="0" err="1" smtClean="0"/>
              <a:t>υποπλατίου</a:t>
            </a:r>
            <a:r>
              <a:rPr lang="el-GR" dirty="0" smtClean="0"/>
              <a:t> και του πρόσθιου οδοντωτού μυός.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23523</TotalTime>
  <Words>3115</Words>
  <Application>Microsoft Office PowerPoint</Application>
  <PresentationFormat>Προβολή στην οθόνη (4:3)</PresentationFormat>
  <Paragraphs>567</Paragraphs>
  <Slides>67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67</vt:i4>
      </vt:variant>
    </vt:vector>
  </HeadingPairs>
  <TitlesOfParts>
    <vt:vector size="69" baseType="lpstr">
      <vt:lpstr>TEMPLATE</vt:lpstr>
      <vt:lpstr>Προσαρμοσμένη σχεδίαση</vt:lpstr>
      <vt:lpstr>Βιολογική Μηχανική   Εργονομία (Θ)</vt:lpstr>
      <vt:lpstr>Ι.  Ωμική    Ζώνη</vt:lpstr>
      <vt:lpstr>Αρθρώσεις του Ώμου 1/3</vt:lpstr>
      <vt:lpstr>Αρθρώσεις του Ώμου 2/3</vt:lpstr>
      <vt:lpstr>Αρθρώσεις του Ώμου 3/3</vt:lpstr>
      <vt:lpstr>Συνδεσμικές Συνδέσεις</vt:lpstr>
      <vt:lpstr>Ακρωμιοκλειδική  Άρθρωση</vt:lpstr>
      <vt:lpstr>Ακρωμιοκορακοειδές Τόξο</vt:lpstr>
      <vt:lpstr>Λειτουργικές Αρθρώσεις</vt:lpstr>
      <vt:lpstr>Μυοτενοντώδες Επικάλυμμα</vt:lpstr>
      <vt:lpstr>Η Ομάδα των Στροφέων </vt:lpstr>
      <vt:lpstr>Εκφυλιστική Διαδικασία 1/3</vt:lpstr>
      <vt:lpstr>Εκφυλιστική Διαδικασία  2/3</vt:lpstr>
      <vt:lpstr>Εκφυλιστική Διαδικασία  3/3</vt:lpstr>
      <vt:lpstr>Υπακρωμιακό Διάστημα</vt:lpstr>
      <vt:lpstr>Γληνοβραχιόνια Άρθρωση</vt:lpstr>
      <vt:lpstr>Ώμος / Ωμική Ζώνη</vt:lpstr>
      <vt:lpstr>Κινήσεις  Ωμοπλάτης 1/2</vt:lpstr>
      <vt:lpstr>Κινήσεις Ωμοπλάτης 2/2</vt:lpstr>
      <vt:lpstr>Ανάσπαση Ωμοπλατών</vt:lpstr>
      <vt:lpstr>Ωμοβραχιόνιος Ρυθμός</vt:lpstr>
      <vt:lpstr> Η Σταθερότητα της Άρθρωσης</vt:lpstr>
      <vt:lpstr>Μύες Άνω Κορμού</vt:lpstr>
      <vt:lpstr>Παθητική Σταθερότητα</vt:lpstr>
      <vt:lpstr>Ενεργητική Σταθερότητα</vt:lpstr>
      <vt:lpstr>Στατικοί Σταθεροποιητές</vt:lpstr>
      <vt:lpstr>Δυναμικοί Σταθεροποιητές </vt:lpstr>
      <vt:lpstr>Ομάδα Στροφέων </vt:lpstr>
      <vt:lpstr>Δυναμική Σταθερότητα 1/2</vt:lpstr>
      <vt:lpstr>Άνω Άκρο</vt:lpstr>
      <vt:lpstr>Δυναμική Σταθερότητα 2/2</vt:lpstr>
      <vt:lpstr>Απαγωγή 1/2 </vt:lpstr>
      <vt:lpstr>Απαγωγή 2/2 </vt:lpstr>
      <vt:lpstr>Αρθρικός Θύλακας  1/2</vt:lpstr>
      <vt:lpstr>Αρθρικός Θύλακας 2/2</vt:lpstr>
      <vt:lpstr>Αρθρική Κοιλότητα</vt:lpstr>
      <vt:lpstr>Φλεγμονώδεις Καταστάσεις</vt:lpstr>
      <vt:lpstr>Αστάθεια </vt:lpstr>
      <vt:lpstr>Εξάρθρημα 1/2</vt:lpstr>
      <vt:lpstr>Εξάρθρημα 2/2</vt:lpstr>
      <vt:lpstr>Κινητικότητα 1/3</vt:lpstr>
      <vt:lpstr>Κινητικότητα 2/3</vt:lpstr>
      <vt:lpstr>Κινητικότητα 3/3</vt:lpstr>
      <vt:lpstr>Νευρομυϊκός έλεγχος</vt:lpstr>
      <vt:lpstr>Σταθερότητα</vt:lpstr>
      <vt:lpstr>Συμπερασματικά </vt:lpstr>
      <vt:lpstr>Μυϊκό Σύστημα</vt:lpstr>
      <vt:lpstr>Φυσικοθεραπευτική Παρέμβαση</vt:lpstr>
      <vt:lpstr>Σταθεροποίηση  1/2</vt:lpstr>
      <vt:lpstr>Σταθεροποίηση 2/2</vt:lpstr>
      <vt:lpstr>Σταθεροποίηση  Κεντρικά 1/2 </vt:lpstr>
      <vt:lpstr>Σταθεροποίηση Κεντρικά 2/2 </vt:lpstr>
      <vt:lpstr>Τόξο Δραστηριότητας </vt:lpstr>
      <vt:lpstr>Τόξο Μικρής Επιβάρυνσης</vt:lpstr>
      <vt:lpstr>Ουδέτερη Ζώνη</vt:lpstr>
      <vt:lpstr>Γληνοβραχιόνια Άρθρωση</vt:lpstr>
      <vt:lpstr>Γληνοβραχιόνια  Άρθρωση / Φόρτιση</vt:lpstr>
      <vt:lpstr>Επαγγελματικές Δραστηριότητες</vt:lpstr>
      <vt:lpstr>Θεραπευτική Πρόταση</vt:lpstr>
      <vt:lpstr>Χρόνιος Πόνος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Βιολογική Μηχανική   Εργονομία</dc:title>
  <dc:creator>opencourses@teiath.gr; fkaram2</dc:creator>
  <cp:lastModifiedBy>fkaram2</cp:lastModifiedBy>
  <cp:revision>460</cp:revision>
  <dcterms:created xsi:type="dcterms:W3CDTF">2015-03-09T10:26:02Z</dcterms:created>
  <dcterms:modified xsi:type="dcterms:W3CDTF">2015-11-23T14:41:28Z</dcterms:modified>
</cp:coreProperties>
</file>