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27"/>
  </p:notesMasterIdLst>
  <p:handoutMasterIdLst>
    <p:handoutMasterId r:id="rId28"/>
  </p:handoutMasterIdLst>
  <p:sldIdLst>
    <p:sldId id="364" r:id="rId3"/>
    <p:sldId id="349" r:id="rId4"/>
    <p:sldId id="369" r:id="rId5"/>
    <p:sldId id="350" r:id="rId6"/>
    <p:sldId id="365" r:id="rId7"/>
    <p:sldId id="366" r:id="rId8"/>
    <p:sldId id="370" r:id="rId9"/>
    <p:sldId id="367" r:id="rId10"/>
    <p:sldId id="351" r:id="rId11"/>
    <p:sldId id="353" r:id="rId12"/>
    <p:sldId id="371" r:id="rId13"/>
    <p:sldId id="358" r:id="rId14"/>
    <p:sldId id="368" r:id="rId15"/>
    <p:sldId id="362" r:id="rId16"/>
    <p:sldId id="372" r:id="rId17"/>
    <p:sldId id="363" r:id="rId18"/>
    <p:sldId id="373" r:id="rId19"/>
    <p:sldId id="257" r:id="rId20"/>
    <p:sldId id="262" r:id="rId21"/>
    <p:sldId id="264" r:id="rId22"/>
    <p:sldId id="269" r:id="rId23"/>
    <p:sldId id="270" r:id="rId24"/>
    <p:sldId id="266" r:id="rId25"/>
    <p:sldId id="261" r:id="rId26"/>
  </p:sldIdLst>
  <p:sldSz cx="9144000" cy="6858000" type="screen4x3"/>
  <p:notesSz cx="7104063" cy="10234613"/>
  <p:custDataLst>
    <p:tags r:id="rId29"/>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9608E"/>
    <a:srgbClr val="C5C1D5"/>
    <a:srgbClr val="383347"/>
    <a:srgbClr val="38334D"/>
    <a:srgbClr val="BBB6CE"/>
    <a:srgbClr val="9189B1"/>
    <a:srgbClr val="A19BBB"/>
    <a:srgbClr val="9C96B8"/>
    <a:srgbClr val="474161"/>
    <a:srgbClr val="6058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20/7/2015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20/7/2015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47" indent="-185747">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0</a:t>
            </a:fld>
            <a:endParaRPr lang="el-GR" dirty="0">
              <a:solidFill>
                <a:prstClr val="black"/>
              </a:solidFill>
            </a:endParaRP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17</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18</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19</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20</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22</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23</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6752"/>
          </a:xfrm>
          <a:solidFill>
            <a:srgbClr val="46405E"/>
          </a:solidFill>
        </p:spPr>
        <p:txBody>
          <a:bodyPr>
            <a:normAutofit/>
          </a:bodyPr>
          <a:lstStyle>
            <a:lvl1pPr marL="176213" indent="0" algn="l">
              <a:defRPr sz="3600">
                <a:solidFill>
                  <a:schemeClr val="bg1"/>
                </a:solidFill>
              </a:defRPr>
            </a:lvl1pPr>
          </a:lstStyle>
          <a:p>
            <a:r>
              <a:rPr lang="el-GR" dirty="0" smtClean="0"/>
              <a:t>Στυλ κύριου τίτλου</a:t>
            </a:r>
            <a:endParaRPr lang="el-GR" dirty="0"/>
          </a:p>
        </p:txBody>
      </p:sp>
      <p:sp>
        <p:nvSpPr>
          <p:cNvPr id="3" name="Content Placeholder 2"/>
          <p:cNvSpPr>
            <a:spLocks noGrp="1"/>
          </p:cNvSpPr>
          <p:nvPr>
            <p:ph idx="1"/>
          </p:nvPr>
        </p:nvSpPr>
        <p:spPr>
          <a:xfrm>
            <a:off x="457200" y="1340768"/>
            <a:ext cx="8229600" cy="4896544"/>
          </a:xfrm>
        </p:spPr>
        <p:txBody>
          <a:bodyPr>
            <a:normAutofit/>
          </a:bodyPr>
          <a:lstStyle>
            <a:lvl1pPr>
              <a:lnSpc>
                <a:spcPct val="110000"/>
              </a:lnSpc>
              <a:spcBef>
                <a:spcPts val="1200"/>
              </a:spcBef>
              <a:defRPr sz="2400"/>
            </a:lvl1pPr>
            <a:lvl2pPr marL="742950" indent="-382588">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Οργάνωση και Διοίκηση Πρωτοβάθμιας (Θ)</a:t>
            </a:r>
            <a:endParaRPr lang="el-GR" sz="3600" b="1" dirty="0">
              <a:solidFill>
                <a:schemeClr val="tx1"/>
              </a:solidFill>
              <a:latin typeface="+mn-lt"/>
            </a:endParaRPr>
          </a:p>
        </p:txBody>
      </p:sp>
      <p:sp>
        <p:nvSpPr>
          <p:cNvPr id="3" name="Υπότιτλος 2"/>
          <p:cNvSpPr>
            <a:spLocks noGrp="1"/>
          </p:cNvSpPr>
          <p:nvPr>
            <p:ph type="subTitle" idx="1"/>
          </p:nvPr>
        </p:nvSpPr>
        <p:spPr>
          <a:xfrm>
            <a:off x="395536" y="3096542"/>
            <a:ext cx="8496944" cy="1916633"/>
          </a:xfrm>
        </p:spPr>
        <p:txBody>
          <a:bodyPr>
            <a:noAutofit/>
          </a:bodyPr>
          <a:lstStyle/>
          <a:p>
            <a:pPr>
              <a:buClr>
                <a:srgbClr val="800000"/>
              </a:buClr>
            </a:pPr>
            <a:r>
              <a:rPr lang="el-GR" sz="2400" b="1" dirty="0" smtClean="0"/>
              <a:t>Ενότητα 1</a:t>
            </a:r>
            <a:r>
              <a:rPr lang="en-US" sz="2400" b="1" dirty="0" smtClean="0"/>
              <a:t>1</a:t>
            </a:r>
            <a:r>
              <a:rPr lang="el-GR" sz="2400" dirty="0" smtClean="0"/>
              <a:t>:</a:t>
            </a:r>
            <a:r>
              <a:rPr lang="en-US" sz="2400" dirty="0" smtClean="0"/>
              <a:t> </a:t>
            </a:r>
            <a:r>
              <a:rPr lang="el-GR" sz="2400" dirty="0" smtClean="0"/>
              <a:t>Στρατηγικοί Άξονες και Δράσεις ανάπτυξης Δικτύων Πρωτοβάθμιας Φροντίδας Υγείας </a:t>
            </a:r>
            <a:endParaRPr lang="el-GR" sz="2400" b="1" dirty="0"/>
          </a:p>
          <a:p>
            <a:pPr>
              <a:spcBef>
                <a:spcPts val="0"/>
              </a:spcBef>
              <a:spcAft>
                <a:spcPts val="1200"/>
              </a:spcAft>
            </a:pPr>
            <a:r>
              <a:rPr lang="el-GR" sz="2400" dirty="0" smtClean="0"/>
              <a:t>Γιώργος Πιερράκος</a:t>
            </a:r>
            <a:endParaRPr lang="el-GR" sz="2400" dirty="0"/>
          </a:p>
          <a:p>
            <a:pPr>
              <a:spcBef>
                <a:spcPts val="0"/>
              </a:spcBef>
            </a:pPr>
            <a:r>
              <a:rPr lang="el-GR" sz="2400" dirty="0"/>
              <a:t>Τμήμα </a:t>
            </a:r>
            <a:r>
              <a:rPr lang="el-GR" sz="2400" dirty="0" smtClean="0"/>
              <a:t>Διοίκησης Επιχειρήσεων</a:t>
            </a:r>
          </a:p>
          <a:p>
            <a:pPr>
              <a:spcBef>
                <a:spcPts val="0"/>
              </a:spcBef>
            </a:pPr>
            <a:r>
              <a:rPr lang="el-GR" sz="2400" dirty="0" smtClean="0"/>
              <a:t>Εισαγωγική Κατεύθυνση Διοίκησης </a:t>
            </a:r>
            <a:r>
              <a:rPr lang="el-GR" sz="2400" dirty="0"/>
              <a:t>Μονάδων Υγείας και Πρόνοιας </a:t>
            </a:r>
          </a:p>
          <a:p>
            <a:pPr>
              <a:spcBef>
                <a:spcPts val="0"/>
              </a:spcBef>
            </a:pPr>
            <a:endParaRPr lang="el-GR" sz="24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solidFill>
                  <a:prstClr val="black"/>
                </a:solidFill>
                <a:latin typeface="Calibri"/>
                <a:cs typeface="+mn-cs"/>
              </a:rPr>
              <a:t>Ανοικτά Ακαδημαϊκά </a:t>
            </a:r>
            <a:r>
              <a:rPr lang="el-GR" sz="1600" dirty="0" smtClean="0">
                <a:solidFill>
                  <a:prstClr val="black"/>
                </a:solidFill>
                <a:latin typeface="Calibri"/>
                <a:cs typeface="+mn-cs"/>
              </a:rPr>
              <a:t>Μαθήματα στο ΤΕΙ Αθήνας</a:t>
            </a:r>
            <a:endParaRPr lang="el-GR" sz="1600" dirty="0">
              <a:solidFill>
                <a:prstClr val="black"/>
              </a:solidFill>
              <a:latin typeface="Calibri"/>
              <a:cs typeface="+mn-cs"/>
            </a:endParaRPr>
          </a:p>
        </p:txBody>
      </p:sp>
      <p:graphicFrame>
        <p:nvGraphicFramePr>
          <p:cNvPr id="4" name="Table 3"/>
          <p:cNvGraphicFramePr>
            <a:graphicFrameLocks noGrp="1"/>
          </p:cNvGraphicFramePr>
          <p:nvPr>
            <p:extLst>
              <p:ext uri="{D42A27DB-BD31-4B8C-83A1-F6EECF244321}">
                <p14:modId xmlns:p14="http://schemas.microsoft.com/office/powerpoint/2010/main" val="801738993"/>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625"/>
          <a:stretch/>
        </p:blipFill>
        <p:spPr bwMode="auto">
          <a:xfrm>
            <a:off x="4044034" y="5367126"/>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54840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Συνέργεια και Δικτύωση Υπηρεσιών </a:t>
            </a:r>
            <a:r>
              <a:rPr lang="el-GR" sz="3200" b="0" dirty="0" smtClean="0"/>
              <a:t>1/2</a:t>
            </a:r>
            <a:endParaRPr lang="el-GR" sz="3200" b="0" dirty="0"/>
          </a:p>
        </p:txBody>
      </p:sp>
      <p:sp>
        <p:nvSpPr>
          <p:cNvPr id="5" name="Θέση περιεχομένου 4"/>
          <p:cNvSpPr>
            <a:spLocks noGrp="1"/>
          </p:cNvSpPr>
          <p:nvPr>
            <p:ph idx="1"/>
          </p:nvPr>
        </p:nvSpPr>
        <p:spPr>
          <a:xfrm>
            <a:off x="457200" y="1340768"/>
            <a:ext cx="8229600" cy="5256584"/>
          </a:xfrm>
        </p:spPr>
        <p:txBody>
          <a:bodyPr>
            <a:normAutofit/>
          </a:bodyPr>
          <a:lstStyle/>
          <a:p>
            <a:pPr marL="0" indent="0">
              <a:buNone/>
            </a:pPr>
            <a:r>
              <a:rPr lang="el-GR" dirty="0"/>
              <a:t>Το πλαίσιο συνέργιας και δικτύωσης των δομών πρωτοβάθμιας φροντίδας υγείας εκτυλίσσεται σε δυο επίπεδα: </a:t>
            </a:r>
          </a:p>
          <a:p>
            <a:r>
              <a:rPr lang="el-GR" dirty="0" smtClean="0"/>
              <a:t>Εσωτερικό </a:t>
            </a:r>
            <a:r>
              <a:rPr lang="el-GR" dirty="0"/>
              <a:t>περιβάλλον: κέντρα υγείας, εξωτερικά ιατρεία των νοσοκομείων υπηρεσίες κατ’ οίκον Νοσηλείας των </a:t>
            </a:r>
            <a:r>
              <a:rPr lang="el-GR" dirty="0" smtClean="0"/>
              <a:t>Νοσοκομείων</a:t>
            </a:r>
            <a:r>
              <a:rPr lang="en-US" dirty="0" smtClean="0"/>
              <a:t>.</a:t>
            </a:r>
            <a:endParaRPr lang="el-GR" dirty="0"/>
          </a:p>
          <a:p>
            <a:r>
              <a:rPr lang="el-GR" dirty="0" smtClean="0"/>
              <a:t>Εξωτερικό </a:t>
            </a:r>
            <a:r>
              <a:rPr lang="el-GR" dirty="0"/>
              <a:t>περιβάλλον του δικτύου: δημοτικά ιατρεία, ιδιωτικά διαγνωστικά κέντρα και ιδιωτικά ιατρεία του ευρύτερου συστήματος υγείας, υπηρεσίες κοινωνικής φροντίδας (βοήθεια στο σπίτι). Επίσης, η συνέργια και δικτύωση διευρύνεται σε επιμέρους δράσεις και ενέργειες όπως η ανάπτυξη κοινών  προγραμμάτων κατάρτισης για το στελεχιακό δυναμικό. </a:t>
            </a: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Συνέργεια και Δικτύωση Υπηρεσιών </a:t>
            </a:r>
            <a:r>
              <a:rPr lang="el-GR" sz="3200" b="0" dirty="0" smtClean="0"/>
              <a:t>2/2</a:t>
            </a:r>
            <a:endParaRPr lang="el-GR" sz="3200" b="0" dirty="0"/>
          </a:p>
        </p:txBody>
      </p:sp>
      <p:sp>
        <p:nvSpPr>
          <p:cNvPr id="5" name="Θέση περιεχομένου 4"/>
          <p:cNvSpPr>
            <a:spLocks noGrp="1"/>
          </p:cNvSpPr>
          <p:nvPr>
            <p:ph idx="1"/>
          </p:nvPr>
        </p:nvSpPr>
        <p:spPr/>
        <p:txBody>
          <a:bodyPr/>
          <a:lstStyle/>
          <a:p>
            <a:pPr marL="0" indent="0">
              <a:buNone/>
            </a:pPr>
            <a:r>
              <a:rPr lang="el-GR" dirty="0"/>
              <a:t>Επιμέρους στρατηγικοί στόχοι στην υλοποίηση του στρατηγικού άξονα είναι οι εξής: </a:t>
            </a:r>
          </a:p>
          <a:p>
            <a:r>
              <a:rPr lang="el-GR" dirty="0"/>
              <a:t>Διαμόρφωση πλαισίου ανάπτυξης της συνέργιας και δικτύωσης των υπηρεσιών σε τοπικό και περιφερειακό </a:t>
            </a:r>
            <a:r>
              <a:rPr lang="el-GR" dirty="0" smtClean="0"/>
              <a:t>επίπεδο</a:t>
            </a:r>
            <a:r>
              <a:rPr lang="en-US" dirty="0" smtClean="0"/>
              <a:t>.</a:t>
            </a:r>
            <a:endParaRPr lang="el-GR" dirty="0"/>
          </a:p>
          <a:p>
            <a:r>
              <a:rPr lang="el-GR" dirty="0"/>
              <a:t>Ανάπτυξη εξειδικευμένων στρατηγικών και παρεμβάσεων στην τοπική κοινωνία.</a:t>
            </a: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15398006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Σύστημα Κοινωνικής Ευθύνης </a:t>
            </a:r>
            <a:endParaRPr lang="el-GR" dirty="0"/>
          </a:p>
        </p:txBody>
      </p:sp>
      <p:sp>
        <p:nvSpPr>
          <p:cNvPr id="3" name="Content Placeholder 2"/>
          <p:cNvSpPr>
            <a:spLocks noGrp="1"/>
          </p:cNvSpPr>
          <p:nvPr>
            <p:ph idx="1"/>
          </p:nvPr>
        </p:nvSpPr>
        <p:spPr>
          <a:xfrm>
            <a:off x="457200" y="1340768"/>
            <a:ext cx="8363272" cy="5400600"/>
          </a:xfrm>
        </p:spPr>
        <p:txBody>
          <a:bodyPr>
            <a:normAutofit fontScale="85000" lnSpcReduction="10000"/>
          </a:bodyPr>
          <a:lstStyle/>
          <a:p>
            <a:r>
              <a:rPr lang="el-GR" dirty="0" smtClean="0"/>
              <a:t>Προγράμματα ενημέρωσης πολιτών: αποσκοπούν στη διάδοση-διάχυση της πληροφόρησης για θέματα υγείας λειτουργίας  προγραμμάτων πρόληψης και προαγωγής υγείας. Ενθάρρυνση της ενεργούς συμμετοχή των ωφελούμενων ατόμων και των εθελοντών-πολιτών της τοπικής κοινωνίας. </a:t>
            </a:r>
          </a:p>
          <a:p>
            <a:r>
              <a:rPr lang="el-GR" dirty="0" smtClean="0"/>
              <a:t>Διεύρυνση της υποστήριξης των ωφελούμενων ατόμων από εθελοντές– άτυπων δικτύων- οι οποίοι διατίθενται να αναλάβουν ρόλους και λειτουργίες στήριξης ομάδων στόχου της τοπικής κοινωνίας.</a:t>
            </a:r>
          </a:p>
          <a:p>
            <a:r>
              <a:rPr lang="el-GR" b="1" dirty="0" smtClean="0"/>
              <a:t>Σύστημα μέτρησης ικανοποίησης χρηστών: </a:t>
            </a:r>
            <a:r>
              <a:rPr lang="el-GR" dirty="0" smtClean="0"/>
              <a:t>Δημιουργία ενός πλαισίου διαρκούς αξιολόγησης των παρεχομένων υπηρεσιών προς τους πολίτες με βάση προεπιλεγμένους ποιοτικούς και ποσοτικούς δείκτες. Προκειμένου να προσδιοριστεί το πλαίσιο αναγκών της Τοπικής Κοινωνίας, είναι απαραίτητο να καθοριστεί μια σειρά δεικτών που θα αποτελέσουν τα κλειδιά με βάση τα οποία θα χαρτογραφηθούν οι υγειονομικές ανάγκες του πληθυσμού: 1) Δημογραφικοί Δείκτες, 2) Δείκτες Υγείας, 3)Δείκτες ποιότητας ζωής, 4)Δείκτες αξιολόγησης παρεχόμενων υπηρεσιών.</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Ενίσχυση των προγραμμάτων νοσηλείας </a:t>
            </a:r>
            <a:r>
              <a:rPr lang="en-US" dirty="0" smtClean="0"/>
              <a:t/>
            </a:r>
            <a:br>
              <a:rPr lang="en-US" dirty="0" smtClean="0"/>
            </a:br>
            <a:r>
              <a:rPr lang="el-GR" dirty="0" smtClean="0"/>
              <a:t>στο </a:t>
            </a:r>
            <a:r>
              <a:rPr lang="el-GR" dirty="0" smtClean="0"/>
              <a:t>σπίτι</a:t>
            </a:r>
            <a:endParaRPr lang="el-GR" dirty="0"/>
          </a:p>
        </p:txBody>
      </p:sp>
      <p:sp>
        <p:nvSpPr>
          <p:cNvPr id="3" name="Content Placeholder 2"/>
          <p:cNvSpPr>
            <a:spLocks noGrp="1"/>
          </p:cNvSpPr>
          <p:nvPr>
            <p:ph idx="1"/>
          </p:nvPr>
        </p:nvSpPr>
        <p:spPr>
          <a:xfrm>
            <a:off x="457200" y="1340768"/>
            <a:ext cx="8229600" cy="5517232"/>
          </a:xfrm>
        </p:spPr>
        <p:txBody>
          <a:bodyPr>
            <a:normAutofit fontScale="85000" lnSpcReduction="20000"/>
          </a:bodyPr>
          <a:lstStyle/>
          <a:p>
            <a:r>
              <a:rPr lang="el-GR" dirty="0" smtClean="0"/>
              <a:t>Τα προγράμματα αυτά αφορούν στην παροχή υπηρεσιών φροντίδας υγείας πιο κοντά στο τόπο κατοικίας και εργασίας των πολιτών. </a:t>
            </a:r>
          </a:p>
          <a:p>
            <a:r>
              <a:rPr lang="el-GR" dirty="0" smtClean="0"/>
              <a:t>Οι κύριες επιδιώξεις αυτών των προγραμμάτων θα είναι: </a:t>
            </a:r>
          </a:p>
          <a:p>
            <a:pPr marL="1081088" indent="-177800">
              <a:buNone/>
            </a:pPr>
            <a:r>
              <a:rPr lang="el-GR" dirty="0" smtClean="0"/>
              <a:t>α) Η αποτελεσματική φροντίδα ενός μέλους μιας οικογένειας που έχει ένα ειδικό πρόβλημα ασθένειας ή </a:t>
            </a:r>
            <a:r>
              <a:rPr lang="el-GR" dirty="0" smtClean="0"/>
              <a:t>αναπηρίας</a:t>
            </a:r>
            <a:r>
              <a:rPr lang="en-US" dirty="0" smtClean="0"/>
              <a:t>.</a:t>
            </a:r>
            <a:endParaRPr lang="el-GR" dirty="0" smtClean="0"/>
          </a:p>
          <a:p>
            <a:pPr marL="1081088" indent="-177800">
              <a:buNone/>
            </a:pPr>
            <a:r>
              <a:rPr lang="el-GR" dirty="0" smtClean="0"/>
              <a:t>β) Η υποστήριξη της φυσιολογικής ανάπτυξης των μελών της οικογένειας και εκπαίδευσής τους σχετικά με την προαγωγή της υγείας και την πρόληψη της </a:t>
            </a:r>
            <a:r>
              <a:rPr lang="el-GR" dirty="0" smtClean="0"/>
              <a:t>ασθένειας</a:t>
            </a:r>
            <a:r>
              <a:rPr lang="en-US" dirty="0"/>
              <a:t>.</a:t>
            </a:r>
            <a:endParaRPr lang="el-GR" dirty="0" smtClean="0"/>
          </a:p>
          <a:p>
            <a:pPr marL="1081088" indent="-177800">
              <a:buNone/>
            </a:pPr>
            <a:r>
              <a:rPr lang="el-GR" dirty="0" smtClean="0"/>
              <a:t>γ) η προαγωγή ενός υγιεινού </a:t>
            </a:r>
            <a:r>
              <a:rPr lang="el-GR" dirty="0" smtClean="0"/>
              <a:t>περιβάλλοντος</a:t>
            </a:r>
            <a:r>
              <a:rPr lang="en-US" dirty="0" smtClean="0"/>
              <a:t>.</a:t>
            </a:r>
            <a:endParaRPr lang="el-GR" dirty="0" smtClean="0"/>
          </a:p>
          <a:p>
            <a:pPr marL="1081088" indent="-177800">
              <a:buNone/>
            </a:pPr>
            <a:r>
              <a:rPr lang="el-GR" dirty="0" smtClean="0"/>
              <a:t>δ) η μείωση του κοινωνικού αποκλεισμού με τη φροντίδα ατόμων ειδικών κοινωνικών ομάδων (π.χ ηλικιωμένων). </a:t>
            </a:r>
          </a:p>
          <a:p>
            <a:r>
              <a:rPr lang="el-GR" dirty="0" smtClean="0"/>
              <a:t>Τα </a:t>
            </a:r>
            <a:r>
              <a:rPr lang="el-GR" sz="2500" dirty="0" smtClean="0"/>
              <a:t>προγράμματα</a:t>
            </a:r>
            <a:r>
              <a:rPr lang="el-GR" dirty="0" smtClean="0"/>
              <a:t> νοσηλείας στο σπίτι μπορούν να υποστηριχθούν από την Τοπική Αυτοδιοίκηση σε ένα πλέγμα συνεργασίας με τις τοπικές υπηρεσίες φροντίδας υγείας και πρόνοιας του Εθνικού Συστήματος Υγείας.</a:t>
            </a: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Δημιουργία Διαδικτυακής Πύλης (Portal) </a:t>
            </a:r>
            <a:r>
              <a:rPr lang="el-GR" sz="3200" b="0" dirty="0" smtClean="0"/>
              <a:t>1/2</a:t>
            </a:r>
            <a:r>
              <a:rPr lang="el-GR" dirty="0" smtClean="0"/>
              <a:t> </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
        <p:nvSpPr>
          <p:cNvPr id="5" name="Θέση περιεχομένου 4"/>
          <p:cNvSpPr>
            <a:spLocks noGrp="1"/>
          </p:cNvSpPr>
          <p:nvPr>
            <p:ph idx="1"/>
          </p:nvPr>
        </p:nvSpPr>
        <p:spPr>
          <a:xfrm>
            <a:off x="457200" y="1340768"/>
            <a:ext cx="8435280" cy="5517232"/>
          </a:xfrm>
        </p:spPr>
        <p:txBody>
          <a:bodyPr>
            <a:normAutofit fontScale="92500"/>
          </a:bodyPr>
          <a:lstStyle/>
          <a:p>
            <a:r>
              <a:rPr lang="el-GR" dirty="0"/>
              <a:t>Η ανάπτυξη ηλεκτρονικής πύλης επικοινωνίας (</a:t>
            </a:r>
            <a:r>
              <a:rPr lang="en-US" dirty="0"/>
              <a:t>Portal</a:t>
            </a:r>
            <a:r>
              <a:rPr lang="el-GR" dirty="0"/>
              <a:t>) συμβάλλει ουσιαστικά στη δημιουργία ενός πλήρους και πολύ-επίπεδου ηλεκτρονικού περιβάλλοντος εργασίας (electronic workspace), λειτουργικά εύχρηστου και με αυξημένες δυνατότητες αλληλεπίδρασης, για όλους τους χρήστες του δικτύου, μέσα από το οποίο υπάρχουν δυνατότητες ενδο-εταιρικής πρόσβασης από κοινό σημείο, σε ένα πλήθος υπηρεσιών και προγραμμάτων, ανάλογα με την εργασία που επιτελεί κάθε χρήστης και τη θέση του. </a:t>
            </a:r>
          </a:p>
          <a:p>
            <a:r>
              <a:rPr lang="el-GR" dirty="0"/>
              <a:t>Παράλληλα, η </a:t>
            </a:r>
            <a:r>
              <a:rPr lang="el-GR" dirty="0" smtClean="0"/>
              <a:t>ηλεκτρονική </a:t>
            </a:r>
            <a:r>
              <a:rPr lang="el-GR" dirty="0"/>
              <a:t>πύλη διαθέτει πλήρεις δυνατότητες ανταλλαγής μηνυμάτων (messaging), διαφόρων μορφών (e-mail, e-fax, net-meeting, κτλ) με εσωτερικούς ή εξωτερικούς χρήστες καθώς και ανταλλαγής ποικιλίας πληροφοριών (αρχείων) και συνεργασίας (collaboration) ή εργασίας σε ομάδες (workgroups</a:t>
            </a:r>
            <a:r>
              <a:rPr lang="el-GR" dirty="0" smtClean="0"/>
              <a:t>).</a:t>
            </a:r>
            <a:endParaRPr lang="el-G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Δημιουργία Διαδικτυακής Πύλης (Portal) </a:t>
            </a:r>
            <a:r>
              <a:rPr lang="el-GR" sz="3200" b="0" dirty="0" smtClean="0"/>
              <a:t>2/2</a:t>
            </a:r>
            <a:r>
              <a:rPr lang="el-GR" dirty="0" smtClean="0"/>
              <a:t> </a:t>
            </a:r>
            <a:endParaRPr lang="el-GR" dirty="0"/>
          </a:p>
        </p:txBody>
      </p:sp>
      <p:sp>
        <p:nvSpPr>
          <p:cNvPr id="3" name="Content Placeholder 2"/>
          <p:cNvSpPr>
            <a:spLocks noGrp="1"/>
          </p:cNvSpPr>
          <p:nvPr>
            <p:ph idx="1"/>
          </p:nvPr>
        </p:nvSpPr>
        <p:spPr/>
        <p:txBody>
          <a:bodyPr>
            <a:normAutofit lnSpcReduction="10000"/>
          </a:bodyPr>
          <a:lstStyle/>
          <a:p>
            <a:pPr marL="0" indent="0">
              <a:buNone/>
            </a:pPr>
            <a:r>
              <a:rPr lang="el-GR" dirty="0" smtClean="0"/>
              <a:t>Η ανάπτυξη του Συστήματος ηλεκτρονικής πύλης επικοινωνίας αναμένεται να επιφέρει τις ακόλουθες ωφέλειες: </a:t>
            </a:r>
          </a:p>
          <a:p>
            <a:r>
              <a:rPr lang="el-GR" dirty="0" smtClean="0"/>
              <a:t>Πλήρες HTML ηλεκτρονικό ταχυδρομείο με δυνατότητα ανταλλαγής συνημμένων αρχείων τόσο εσωτερικά στο δίκτυο όσο και εξωτερικά. </a:t>
            </a:r>
          </a:p>
          <a:p>
            <a:r>
              <a:rPr lang="el-GR" dirty="0" smtClean="0"/>
              <a:t>Δυνατότητα on-line διάσκεψης (net-meeting) με ανταλλαγή μηνυμάτων και </a:t>
            </a:r>
            <a:r>
              <a:rPr lang="el-GR" dirty="0" smtClean="0"/>
              <a:t>σχεδίων</a:t>
            </a:r>
            <a:r>
              <a:rPr lang="en-US" dirty="0" smtClean="0"/>
              <a:t>.</a:t>
            </a:r>
            <a:endParaRPr lang="el-GR" dirty="0" smtClean="0"/>
          </a:p>
          <a:p>
            <a:r>
              <a:rPr lang="el-GR" dirty="0" smtClean="0"/>
              <a:t>Σύμβουλος υποστήριξης μέσω </a:t>
            </a:r>
            <a:r>
              <a:rPr lang="el-GR" dirty="0" smtClean="0"/>
              <a:t>διαδικτύου</a:t>
            </a:r>
            <a:r>
              <a:rPr lang="en-US" dirty="0" smtClean="0"/>
              <a:t>.</a:t>
            </a:r>
            <a:endParaRPr lang="el-GR" dirty="0" smtClean="0"/>
          </a:p>
          <a:p>
            <a:r>
              <a:rPr lang="el-GR" dirty="0" smtClean="0"/>
              <a:t>Πρόσβαση σε δομημένη </a:t>
            </a:r>
            <a:r>
              <a:rPr lang="el-GR" dirty="0" smtClean="0"/>
              <a:t>βιβλιοθήκη</a:t>
            </a:r>
            <a:r>
              <a:rPr lang="en-US" dirty="0" smtClean="0"/>
              <a:t>.</a:t>
            </a:r>
            <a:endParaRPr lang="el-GR" dirty="0" smtClean="0"/>
          </a:p>
          <a:p>
            <a:r>
              <a:rPr lang="el-GR" dirty="0" smtClean="0"/>
              <a:t>Ανακοινώσεις της Διοίκησης, επιστημονικές ανακοινώσεις κ.ά. </a:t>
            </a:r>
          </a:p>
          <a:p>
            <a:endParaRPr lang="el-GR" dirty="0" smtClean="0"/>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27449184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Ηλεκτρονική Κάρτα Χρηστών </a:t>
            </a:r>
            <a:r>
              <a:rPr lang="el-GR" dirty="0" smtClean="0"/>
              <a:t>Υπηρεσιών</a:t>
            </a:r>
            <a:r>
              <a:rPr lang="en-US" dirty="0" smtClean="0"/>
              <a:t> </a:t>
            </a:r>
            <a:r>
              <a:rPr lang="en-US" sz="3000" b="0" dirty="0" smtClean="0"/>
              <a:t>1/2</a:t>
            </a:r>
            <a:r>
              <a:rPr lang="el-GR" dirty="0" smtClean="0"/>
              <a:t> </a:t>
            </a:r>
            <a:endParaRPr lang="el-GR" dirty="0"/>
          </a:p>
        </p:txBody>
      </p:sp>
      <p:sp>
        <p:nvSpPr>
          <p:cNvPr id="3" name="Content Placeholder 2"/>
          <p:cNvSpPr>
            <a:spLocks noGrp="1"/>
          </p:cNvSpPr>
          <p:nvPr>
            <p:ph idx="1"/>
          </p:nvPr>
        </p:nvSpPr>
        <p:spPr/>
        <p:txBody>
          <a:bodyPr>
            <a:noAutofit/>
          </a:bodyPr>
          <a:lstStyle/>
          <a:p>
            <a:pPr>
              <a:spcBef>
                <a:spcPts val="600"/>
              </a:spcBef>
            </a:pPr>
            <a:r>
              <a:rPr lang="el-GR" dirty="0" smtClean="0"/>
              <a:t>Η ηλεκτρονική κάρτα χρηστών στηρίζεται στην τεχνολογία των έξυπνων καρτών και παρέχει τη δυνατότητα αποθήκευσης και επεξεργασίας δεδομένων που αφορούν στη χρήση των υπηρεσιών κοινωνικής φροντίδας. Τα πλεονεκτήματα των έξυπνων καρτών είναι η προστασία των δεδομένων που περιέχουν, η αορατότητα και η ευκολία χρήσης τους</a:t>
            </a:r>
            <a:r>
              <a:rPr lang="el-GR" dirty="0" smtClean="0"/>
              <a:t>.</a:t>
            </a:r>
            <a:endParaRPr lang="el-GR" dirty="0" smtClean="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Ηλεκτρονική Κάρτα Χρηστών </a:t>
            </a:r>
            <a:r>
              <a:rPr lang="el-GR" dirty="0" smtClean="0"/>
              <a:t>Υπηρεσιών</a:t>
            </a:r>
            <a:r>
              <a:rPr lang="en-US" dirty="0" smtClean="0"/>
              <a:t> </a:t>
            </a:r>
            <a:r>
              <a:rPr lang="en-US" sz="3000" b="0" dirty="0"/>
              <a:t>2</a:t>
            </a:r>
            <a:r>
              <a:rPr lang="en-US" sz="3000" b="0" dirty="0" smtClean="0"/>
              <a:t>/2</a:t>
            </a:r>
            <a:r>
              <a:rPr lang="el-GR" dirty="0" smtClean="0"/>
              <a:t> </a:t>
            </a:r>
            <a:endParaRPr lang="el-GR" dirty="0"/>
          </a:p>
        </p:txBody>
      </p:sp>
      <p:sp>
        <p:nvSpPr>
          <p:cNvPr id="3" name="Content Placeholder 2"/>
          <p:cNvSpPr>
            <a:spLocks noGrp="1"/>
          </p:cNvSpPr>
          <p:nvPr>
            <p:ph idx="1"/>
          </p:nvPr>
        </p:nvSpPr>
        <p:spPr>
          <a:xfrm>
            <a:off x="457200" y="1340768"/>
            <a:ext cx="8229600" cy="5328592"/>
          </a:xfrm>
        </p:spPr>
        <p:txBody>
          <a:bodyPr>
            <a:noAutofit/>
          </a:bodyPr>
          <a:lstStyle/>
          <a:p>
            <a:pPr>
              <a:spcBef>
                <a:spcPts val="600"/>
              </a:spcBef>
            </a:pPr>
            <a:r>
              <a:rPr lang="el-GR" sz="2200" dirty="0" smtClean="0"/>
              <a:t>Η </a:t>
            </a:r>
            <a:r>
              <a:rPr lang="el-GR" sz="2200" dirty="0" smtClean="0"/>
              <a:t>ηλεκτρονική κάρτα φροντίδας περιλαμβάνει πληροφορίες που αφορούν στον χρήστη των υπηρεσιών όπως ενδεικτικά αναφέρονται κατωτέρω: </a:t>
            </a:r>
          </a:p>
          <a:p>
            <a:pPr lvl="1">
              <a:spcBef>
                <a:spcPts val="600"/>
              </a:spcBef>
            </a:pPr>
            <a:r>
              <a:rPr lang="el-GR" sz="2200" dirty="0" smtClean="0"/>
              <a:t>Δημογραφικά </a:t>
            </a:r>
            <a:r>
              <a:rPr lang="el-GR" sz="2200" dirty="0" smtClean="0"/>
              <a:t>στοιχεία</a:t>
            </a:r>
            <a:r>
              <a:rPr lang="en-US" sz="2200" dirty="0"/>
              <a:t>.</a:t>
            </a:r>
            <a:endParaRPr lang="el-GR" sz="2200" dirty="0" smtClean="0"/>
          </a:p>
          <a:p>
            <a:pPr lvl="1">
              <a:spcBef>
                <a:spcPts val="600"/>
              </a:spcBef>
            </a:pPr>
            <a:r>
              <a:rPr lang="el-GR" sz="2200" dirty="0" smtClean="0"/>
              <a:t>Ασφαλιστική </a:t>
            </a:r>
            <a:r>
              <a:rPr lang="el-GR" sz="2200" dirty="0" smtClean="0"/>
              <a:t>κατάσταση</a:t>
            </a:r>
            <a:r>
              <a:rPr lang="en-US" sz="2200" dirty="0" smtClean="0"/>
              <a:t>.</a:t>
            </a:r>
            <a:endParaRPr lang="el-GR" sz="2200" dirty="0" smtClean="0"/>
          </a:p>
          <a:p>
            <a:pPr lvl="1">
              <a:spcBef>
                <a:spcPts val="600"/>
              </a:spcBef>
            </a:pPr>
            <a:r>
              <a:rPr lang="el-GR" sz="2200" dirty="0" smtClean="0"/>
              <a:t>Κοινωνική </a:t>
            </a:r>
            <a:r>
              <a:rPr lang="el-GR" sz="2200" dirty="0" smtClean="0"/>
              <a:t>κατάσταση</a:t>
            </a:r>
            <a:r>
              <a:rPr lang="en-US" sz="2200" dirty="0" smtClean="0"/>
              <a:t>.</a:t>
            </a:r>
            <a:endParaRPr lang="el-GR" sz="2200" dirty="0" smtClean="0"/>
          </a:p>
          <a:p>
            <a:pPr lvl="1">
              <a:spcBef>
                <a:spcPts val="600"/>
              </a:spcBef>
            </a:pPr>
            <a:r>
              <a:rPr lang="el-GR" sz="2200" dirty="0" smtClean="0"/>
              <a:t>Στοιχεία </a:t>
            </a:r>
            <a:r>
              <a:rPr lang="el-GR" sz="2200" dirty="0" smtClean="0"/>
              <a:t>κίνησης</a:t>
            </a:r>
            <a:r>
              <a:rPr lang="en-US" sz="2200" dirty="0" smtClean="0"/>
              <a:t>.</a:t>
            </a:r>
            <a:endParaRPr lang="el-GR" sz="2200" dirty="0" smtClean="0"/>
          </a:p>
          <a:p>
            <a:pPr lvl="1">
              <a:spcBef>
                <a:spcPts val="600"/>
              </a:spcBef>
            </a:pPr>
            <a:r>
              <a:rPr lang="el-GR" sz="2200" dirty="0" smtClean="0"/>
              <a:t>Στοιχεία συνθηκών </a:t>
            </a:r>
            <a:r>
              <a:rPr lang="el-GR" sz="2200" dirty="0" smtClean="0"/>
              <a:t>διαβίωσης</a:t>
            </a:r>
            <a:r>
              <a:rPr lang="en-US" sz="2200" dirty="0" smtClean="0"/>
              <a:t>.</a:t>
            </a:r>
            <a:endParaRPr lang="el-GR" sz="2200" dirty="0" smtClean="0"/>
          </a:p>
          <a:p>
            <a:pPr lvl="1">
              <a:spcBef>
                <a:spcPts val="600"/>
              </a:spcBef>
            </a:pPr>
            <a:r>
              <a:rPr lang="el-GR" sz="2200" dirty="0" smtClean="0"/>
              <a:t>Κοινωνικό </a:t>
            </a:r>
            <a:r>
              <a:rPr lang="el-GR" sz="2200" dirty="0" smtClean="0"/>
              <a:t>Ιστορικό</a:t>
            </a:r>
            <a:r>
              <a:rPr lang="en-US" sz="2200" dirty="0" smtClean="0"/>
              <a:t>.</a:t>
            </a:r>
            <a:endParaRPr lang="el-GR" sz="2200" dirty="0" smtClean="0"/>
          </a:p>
          <a:p>
            <a:pPr lvl="1">
              <a:spcBef>
                <a:spcPts val="600"/>
              </a:spcBef>
            </a:pPr>
            <a:r>
              <a:rPr lang="el-GR" sz="2200" dirty="0" smtClean="0"/>
              <a:t>Ιατρικό </a:t>
            </a:r>
            <a:r>
              <a:rPr lang="el-GR" sz="2200" dirty="0" smtClean="0"/>
              <a:t>Ιστορικό</a:t>
            </a:r>
            <a:r>
              <a:rPr lang="en-US" sz="2200" dirty="0" smtClean="0"/>
              <a:t>.</a:t>
            </a:r>
            <a:endParaRPr lang="el-GR" sz="2200" dirty="0" smtClean="0"/>
          </a:p>
          <a:p>
            <a:pPr lvl="1">
              <a:spcBef>
                <a:spcPts val="600"/>
              </a:spcBef>
            </a:pPr>
            <a:r>
              <a:rPr lang="el-GR" sz="2200" dirty="0" smtClean="0"/>
              <a:t>Προγραμματισμός παροχής εξατομικευμένων υπηρεσιών κοινωνικής </a:t>
            </a:r>
            <a:r>
              <a:rPr lang="el-GR" sz="2200" dirty="0" smtClean="0"/>
              <a:t>φροντίδας</a:t>
            </a:r>
            <a:r>
              <a:rPr lang="en-US" sz="2200" dirty="0" smtClean="0"/>
              <a:t>.</a:t>
            </a:r>
            <a:endParaRPr lang="el-GR" sz="2200" dirty="0" smtClean="0"/>
          </a:p>
          <a:p>
            <a:pPr>
              <a:spcBef>
                <a:spcPts val="600"/>
              </a:spcBef>
            </a:pPr>
            <a:endParaRPr lang="el-GR" sz="22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30408725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0" y="0"/>
            <a:ext cx="9144000" cy="1484784"/>
          </a:xfrm>
        </p:spPr>
        <p:txBody>
          <a:bodyPr>
            <a:normAutofit fontScale="90000"/>
          </a:bodyPr>
          <a:lstStyle/>
          <a:p>
            <a:r>
              <a:rPr lang="el-GR" dirty="0"/>
              <a:t>Προσαρμογή των Υπηρεσιών Πρωτοβάθμιας Φροντίδας Υγείας στις ανάγκες υγείας των πολιτών της τοπικής </a:t>
            </a:r>
            <a:r>
              <a:rPr lang="el-GR" dirty="0" smtClean="0"/>
              <a:t>κοινωνίας </a:t>
            </a:r>
            <a:r>
              <a:rPr lang="el-GR" sz="3100" b="0" dirty="0" smtClean="0"/>
              <a:t>1/2</a:t>
            </a:r>
            <a:endParaRPr lang="el-GR" sz="3100" b="0" dirty="0"/>
          </a:p>
        </p:txBody>
      </p:sp>
      <p:sp>
        <p:nvSpPr>
          <p:cNvPr id="3" name="Content Placeholder 2"/>
          <p:cNvSpPr>
            <a:spLocks noGrp="1"/>
          </p:cNvSpPr>
          <p:nvPr>
            <p:ph idx="1"/>
          </p:nvPr>
        </p:nvSpPr>
        <p:spPr>
          <a:xfrm>
            <a:off x="457200" y="1628800"/>
            <a:ext cx="8229600" cy="4608512"/>
          </a:xfrm>
        </p:spPr>
        <p:txBody>
          <a:bodyPr>
            <a:noAutofit/>
          </a:bodyPr>
          <a:lstStyle/>
          <a:p>
            <a:pPr>
              <a:lnSpc>
                <a:spcPct val="125000"/>
              </a:lnSpc>
              <a:spcBef>
                <a:spcPts val="0"/>
              </a:spcBef>
            </a:pPr>
            <a:endParaRPr lang="el-GR" sz="1800" dirty="0" smtClean="0"/>
          </a:p>
          <a:p>
            <a:pPr marL="0" indent="0">
              <a:lnSpc>
                <a:spcPct val="125000"/>
              </a:lnSpc>
              <a:spcBef>
                <a:spcPts val="0"/>
              </a:spcBef>
              <a:buNone/>
            </a:pPr>
            <a:r>
              <a:rPr lang="el-GR" b="1" dirty="0"/>
              <a:t>Στρατηγικοί Άξονες: </a:t>
            </a:r>
          </a:p>
          <a:p>
            <a:pPr>
              <a:lnSpc>
                <a:spcPct val="125000"/>
              </a:lnSpc>
              <a:spcBef>
                <a:spcPts val="0"/>
              </a:spcBef>
            </a:pPr>
            <a:r>
              <a:rPr lang="el-GR" dirty="0"/>
              <a:t>Διαμόρφωση αξιόπιστου και έγκυρου συστήματος εκτίμησης αναγκών υγείας των </a:t>
            </a:r>
            <a:r>
              <a:rPr lang="el-GR" dirty="0" smtClean="0"/>
              <a:t>πολιτών</a:t>
            </a:r>
            <a:r>
              <a:rPr lang="en-US" dirty="0" smtClean="0"/>
              <a:t>.</a:t>
            </a:r>
            <a:endParaRPr lang="el-GR" dirty="0"/>
          </a:p>
          <a:p>
            <a:pPr>
              <a:lnSpc>
                <a:spcPct val="125000"/>
              </a:lnSpc>
              <a:spcBef>
                <a:spcPts val="0"/>
              </a:spcBef>
            </a:pPr>
            <a:r>
              <a:rPr lang="el-GR" dirty="0"/>
              <a:t>Διαμόρφωση συστήματος αξιοποίησης Βέλτιστων Αξιών και Καλών </a:t>
            </a:r>
            <a:r>
              <a:rPr lang="el-GR" dirty="0" smtClean="0"/>
              <a:t>Πρακτικών</a:t>
            </a:r>
            <a:r>
              <a:rPr lang="en-US" dirty="0" smtClean="0"/>
              <a:t>.</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Γεώργιος Πιερράκος 2014. Γεώργιος Πιερράκος. «Οργάνωση και Διοίκηση Πρωτοβάθμιας (Θ). Ενότητα 11: Στρατηγικοί Άξονες και Δράσεις ανάπτυξης Δικτύων Πρωτοβάθμιας Φροντίδας </a:t>
            </a:r>
            <a:r>
              <a:rPr lang="el-GR" sz="2000" dirty="0" smtClean="0"/>
              <a:t>Υγείας».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0" y="0"/>
            <a:ext cx="9144000" cy="1484784"/>
          </a:xfrm>
        </p:spPr>
        <p:txBody>
          <a:bodyPr>
            <a:normAutofit fontScale="90000"/>
          </a:bodyPr>
          <a:lstStyle/>
          <a:p>
            <a:r>
              <a:rPr lang="el-GR" dirty="0"/>
              <a:t>Προσαρμογή των Υπηρεσιών Πρωτοβάθμιας Φροντίδας Υγείας στις ανάγκες υγείας των πολιτών της τοπικής </a:t>
            </a:r>
            <a:r>
              <a:rPr lang="el-GR" dirty="0" smtClean="0"/>
              <a:t>κοινωνίας </a:t>
            </a:r>
            <a:r>
              <a:rPr lang="el-GR" sz="3100" b="0" dirty="0" smtClean="0"/>
              <a:t>2/2</a:t>
            </a:r>
            <a:endParaRPr lang="el-GR" sz="3100" b="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
        <p:nvSpPr>
          <p:cNvPr id="6" name="Θέση περιεχομένου 5"/>
          <p:cNvSpPr>
            <a:spLocks noGrp="1"/>
          </p:cNvSpPr>
          <p:nvPr>
            <p:ph idx="1"/>
          </p:nvPr>
        </p:nvSpPr>
        <p:spPr>
          <a:xfrm>
            <a:off x="457200" y="1628800"/>
            <a:ext cx="8229600" cy="4752528"/>
          </a:xfrm>
        </p:spPr>
        <p:txBody>
          <a:bodyPr>
            <a:normAutofit fontScale="92500" lnSpcReduction="10000"/>
          </a:bodyPr>
          <a:lstStyle/>
          <a:p>
            <a:pPr>
              <a:lnSpc>
                <a:spcPct val="125000"/>
              </a:lnSpc>
              <a:spcBef>
                <a:spcPts val="0"/>
              </a:spcBef>
              <a:buNone/>
            </a:pPr>
            <a:r>
              <a:rPr lang="el-GR" b="1" dirty="0"/>
              <a:t>Στρατηγικοί στόχοι: </a:t>
            </a:r>
          </a:p>
          <a:p>
            <a:pPr>
              <a:lnSpc>
                <a:spcPct val="125000"/>
              </a:lnSpc>
              <a:spcBef>
                <a:spcPts val="0"/>
              </a:spcBef>
            </a:pPr>
            <a:r>
              <a:rPr lang="el-GR" dirty="0"/>
              <a:t>Εκτίμηση των αναγκών υγείας της τοπικής κοινωνίας και η ανάπτυξη υπηρεσιών πρωτοβάθμιας φροντίδας υγείας που θα ανταποκρίνονται στις ανάγκες υγείας των πολιτών. </a:t>
            </a:r>
          </a:p>
          <a:p>
            <a:pPr>
              <a:lnSpc>
                <a:spcPct val="125000"/>
              </a:lnSpc>
              <a:spcBef>
                <a:spcPts val="0"/>
              </a:spcBef>
            </a:pPr>
            <a:r>
              <a:rPr lang="el-GR" dirty="0"/>
              <a:t>Στελέχωση με ανθρώπινο δυναμικό το οποίο είναι κατάλληλα </a:t>
            </a:r>
            <a:r>
              <a:rPr lang="el-GR" dirty="0" smtClean="0"/>
              <a:t>εκπαιδευμένο</a:t>
            </a:r>
            <a:r>
              <a:rPr lang="en-US" dirty="0" smtClean="0"/>
              <a:t>.</a:t>
            </a:r>
            <a:endParaRPr lang="el-GR" dirty="0"/>
          </a:p>
          <a:p>
            <a:pPr>
              <a:lnSpc>
                <a:spcPct val="125000"/>
              </a:lnSpc>
              <a:spcBef>
                <a:spcPts val="0"/>
              </a:spcBef>
            </a:pPr>
            <a:r>
              <a:rPr lang="el-GR" dirty="0"/>
              <a:t>Ενδυνάμωση του ασθενούς του ασθενούς.</a:t>
            </a:r>
          </a:p>
          <a:p>
            <a:pPr>
              <a:lnSpc>
                <a:spcPct val="125000"/>
              </a:lnSpc>
              <a:spcBef>
                <a:spcPts val="0"/>
              </a:spcBef>
            </a:pPr>
            <a:r>
              <a:rPr lang="el-GR" dirty="0"/>
              <a:t>Διασυνδετική διαμεσολάβηση μεταξύ των υπηρεσιών κοινωνικής </a:t>
            </a:r>
            <a:r>
              <a:rPr lang="el-GR" dirty="0" smtClean="0"/>
              <a:t>φροντίδας</a:t>
            </a:r>
            <a:r>
              <a:rPr lang="en-US" dirty="0" smtClean="0"/>
              <a:t>.</a:t>
            </a:r>
            <a:endParaRPr lang="el-GR" dirty="0"/>
          </a:p>
          <a:p>
            <a:pPr>
              <a:lnSpc>
                <a:spcPct val="125000"/>
              </a:lnSpc>
              <a:spcBef>
                <a:spcPts val="0"/>
              </a:spcBef>
            </a:pPr>
            <a:r>
              <a:rPr lang="el-GR" dirty="0"/>
              <a:t>Ενημέρωση – ευαισθητοποίηση του κοινού.</a:t>
            </a:r>
          </a:p>
          <a:p>
            <a:pPr>
              <a:lnSpc>
                <a:spcPct val="125000"/>
              </a:lnSpc>
              <a:spcBef>
                <a:spcPts val="0"/>
              </a:spcBef>
            </a:pPr>
            <a:r>
              <a:rPr lang="el-GR" dirty="0"/>
              <a:t>Διαμόρφωση εφικτών κριτηρίων διαδικασιών λήψης αποφάσεων και ένταξης ωφελούμενων. </a:t>
            </a:r>
            <a:r>
              <a:rPr lang="el-GR" b="1" dirty="0"/>
              <a:t> </a:t>
            </a:r>
            <a:endParaRPr lang="el-GR" dirty="0"/>
          </a:p>
          <a:p>
            <a:endParaRPr lang="el-GR" dirty="0"/>
          </a:p>
        </p:txBody>
      </p:sp>
    </p:spTree>
    <p:extLst>
      <p:ext uri="{BB962C8B-B14F-4D97-AF65-F5344CB8AC3E}">
        <p14:creationId xmlns:p14="http://schemas.microsoft.com/office/powerpoint/2010/main" val="30852770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Ενδυνάμωση και ανάπτυξη </a:t>
            </a:r>
            <a:r>
              <a:rPr lang="en-US" dirty="0" smtClean="0"/>
              <a:t/>
            </a:r>
            <a:br>
              <a:rPr lang="en-US" dirty="0" smtClean="0"/>
            </a:br>
            <a:r>
              <a:rPr lang="el-GR" dirty="0" smtClean="0"/>
              <a:t>ανθρωπίνων </a:t>
            </a:r>
            <a:r>
              <a:rPr lang="el-GR" dirty="0"/>
              <a:t>π</a:t>
            </a:r>
            <a:r>
              <a:rPr lang="el-GR" dirty="0" smtClean="0"/>
              <a:t>όρων</a:t>
            </a:r>
            <a:endParaRPr lang="el-GR" dirty="0"/>
          </a:p>
        </p:txBody>
      </p:sp>
      <p:sp>
        <p:nvSpPr>
          <p:cNvPr id="3" name="Content Placeholder 2"/>
          <p:cNvSpPr>
            <a:spLocks noGrp="1"/>
          </p:cNvSpPr>
          <p:nvPr>
            <p:ph idx="1"/>
          </p:nvPr>
        </p:nvSpPr>
        <p:spPr>
          <a:xfrm>
            <a:off x="457200" y="1340768"/>
            <a:ext cx="8229600" cy="5400600"/>
          </a:xfrm>
        </p:spPr>
        <p:txBody>
          <a:bodyPr>
            <a:normAutofit fontScale="92500"/>
          </a:bodyPr>
          <a:lstStyle/>
          <a:p>
            <a:r>
              <a:rPr lang="el-GR" dirty="0" smtClean="0"/>
              <a:t>Οι σχεδιαστές της πολιτικής υγείας οφείλουν να σχεδιάσουν και να αναπτύξουν μηχανισμούς προσέλκυσης και διατήρησης ικανού και επαρκούς προσωπικού που διαθέτει τις κατάλληλες δεξιότητες για την παροχή αποτελεσματικών υπηρεσιών Πρωτοβάθμιας Φροντίδας Υγείας. </a:t>
            </a:r>
            <a:endParaRPr lang="en-US" dirty="0" smtClean="0"/>
          </a:p>
          <a:p>
            <a:r>
              <a:rPr lang="el-GR" dirty="0" smtClean="0"/>
              <a:t>Η στελέχωση των δομών Πρωτοβάθμιας Φροντίδας Υγείας με ποιοτικά καταρτισμένο και εκπαιδευμένο ανθρώπινο δυναμικό αποτελεί βασική προϋπόθεση για την παροχή υψηλής ποιότητας υπηρεσιών. </a:t>
            </a:r>
            <a:endParaRPr lang="en-US" dirty="0" smtClean="0"/>
          </a:p>
          <a:p>
            <a:r>
              <a:rPr lang="el-GR" dirty="0" smtClean="0"/>
              <a:t>Οι χρήστες των υπηρεσιών χρειάζεται να έχουν στη διάθεσή τους ένα ανθρώπινο δυναμικό που εκφράζει κατάλληλη συμπεριφορά και αντιλήψεις, προσωπικό που βελτιώνεται διαρκώς, ανανεώνοντας τις γνώσεις του και βελτιώνοντας τις δεξιότητές του.</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a:t>Οι κύριες κατευθύνσεις για την ανάπτυξη </a:t>
            </a:r>
            <a:r>
              <a:rPr lang="en-US" dirty="0" smtClean="0"/>
              <a:t/>
            </a:r>
            <a:br>
              <a:rPr lang="en-US" dirty="0" smtClean="0"/>
            </a:br>
            <a:r>
              <a:rPr lang="el-GR" dirty="0" smtClean="0"/>
              <a:t>Αν</a:t>
            </a:r>
            <a:r>
              <a:rPr lang="el-GR" dirty="0"/>
              <a:t>. Πόρων στην Π.Φ.Υ είναι οι εξής: </a:t>
            </a:r>
          </a:p>
        </p:txBody>
      </p:sp>
      <p:sp>
        <p:nvSpPr>
          <p:cNvPr id="3" name="Content Placeholder 2"/>
          <p:cNvSpPr>
            <a:spLocks noGrp="1"/>
          </p:cNvSpPr>
          <p:nvPr>
            <p:ph idx="1"/>
          </p:nvPr>
        </p:nvSpPr>
        <p:spPr/>
        <p:txBody>
          <a:bodyPr>
            <a:normAutofit/>
          </a:bodyPr>
          <a:lstStyle/>
          <a:p>
            <a:r>
              <a:rPr lang="el-GR" dirty="0" smtClean="0"/>
              <a:t>Μακροπρόθεσμος προγραμματισμός προσέλκυσης κατάλληλου προσωπικού, (περιγραφή θέσεων εργασίας, εφαρμογή καλών πρακτικών, εκτίμηση αποτελεσμάτων εργασίας</a:t>
            </a:r>
            <a:r>
              <a:rPr lang="el-GR" dirty="0" smtClean="0"/>
              <a:t>)</a:t>
            </a:r>
            <a:r>
              <a:rPr lang="en-US" dirty="0" smtClean="0"/>
              <a:t>.</a:t>
            </a:r>
            <a:endParaRPr lang="el-GR" dirty="0" smtClean="0"/>
          </a:p>
          <a:p>
            <a:r>
              <a:rPr lang="el-GR" dirty="0" smtClean="0"/>
              <a:t>Δια βίου μάθηση – </a:t>
            </a:r>
            <a:r>
              <a:rPr lang="el-GR" dirty="0" smtClean="0"/>
              <a:t>κατάρτιση</a:t>
            </a:r>
            <a:r>
              <a:rPr lang="en-US" dirty="0" smtClean="0"/>
              <a:t>.</a:t>
            </a:r>
            <a:endParaRPr lang="el-GR" dirty="0" smtClean="0"/>
          </a:p>
          <a:p>
            <a:r>
              <a:rPr lang="el-GR" dirty="0" smtClean="0"/>
              <a:t>Χρήση πιστοποιημένων  προσόντων και δεξιοτήτων- Δημιουργία συστήματος κινήτρων, αμοιβών.</a:t>
            </a: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a:t>Δράσεις Ανάπτυξης ανάπτυξης Αν. Πόρων στην Π.Φ.Υ </a:t>
            </a:r>
            <a:r>
              <a:rPr lang="el-GR" sz="3200" b="0" dirty="0" smtClean="0"/>
              <a:t>1/2</a:t>
            </a:r>
            <a:endParaRPr lang="el-GR" sz="3200" b="0" dirty="0"/>
          </a:p>
        </p:txBody>
      </p:sp>
      <p:sp>
        <p:nvSpPr>
          <p:cNvPr id="6" name="Θέση περιεχομένου 5"/>
          <p:cNvSpPr>
            <a:spLocks noGrp="1"/>
          </p:cNvSpPr>
          <p:nvPr>
            <p:ph idx="1"/>
          </p:nvPr>
        </p:nvSpPr>
        <p:spPr/>
        <p:txBody>
          <a:bodyPr>
            <a:normAutofit/>
          </a:bodyPr>
          <a:lstStyle/>
          <a:p>
            <a:r>
              <a:rPr lang="el-GR" dirty="0"/>
              <a:t>Ανάπτυξη Μηχανισμού εκτίμησης εκπαιδευτικών αναγκών και βελτίωσης δεξιοτήτων του προσωπικού.</a:t>
            </a:r>
          </a:p>
          <a:p>
            <a:r>
              <a:rPr lang="el-GR" dirty="0"/>
              <a:t>Κατάρτιση στην ανάπτυξη των κατάλληλων δεξιοτήτων, οι οποίες οφείλουν να ανανεώνονται και να εξειδικεύονται προκειμένου να ανταποκρίνονται με ευελιξία στις προκύπτουσες ανάγκες της τοπικής Κοινωνίας. </a:t>
            </a:r>
          </a:p>
          <a:p>
            <a:r>
              <a:rPr lang="el-GR" dirty="0"/>
              <a:t>Ανάπτυξη προγραμμάτων βιωματικής </a:t>
            </a:r>
            <a:r>
              <a:rPr lang="el-GR" dirty="0" smtClean="0"/>
              <a:t>διδασκαλίας</a:t>
            </a:r>
            <a:r>
              <a:rPr lang="en-US" dirty="0" smtClean="0"/>
              <a:t>.</a:t>
            </a:r>
            <a:endParaRPr lang="el-GR" dirty="0"/>
          </a:p>
          <a:p>
            <a:pPr marL="0" indent="0">
              <a:buNone/>
            </a:pP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a:t>Δράσεις Ανάπτυξης ανάπτυξης Αν. Πόρων στην Π.Φ.Υ </a:t>
            </a:r>
            <a:r>
              <a:rPr lang="el-GR" sz="3200" b="0" dirty="0" smtClean="0"/>
              <a:t>2/2</a:t>
            </a:r>
            <a:endParaRPr lang="el-GR" sz="3200" b="0" dirty="0"/>
          </a:p>
        </p:txBody>
      </p:sp>
      <p:sp>
        <p:nvSpPr>
          <p:cNvPr id="6" name="Θέση περιεχομένου 5"/>
          <p:cNvSpPr>
            <a:spLocks noGrp="1"/>
          </p:cNvSpPr>
          <p:nvPr>
            <p:ph idx="1"/>
          </p:nvPr>
        </p:nvSpPr>
        <p:spPr>
          <a:xfrm>
            <a:off x="457200" y="1340768"/>
            <a:ext cx="8229600" cy="5184576"/>
          </a:xfrm>
        </p:spPr>
        <p:txBody>
          <a:bodyPr>
            <a:normAutofit fontScale="92500"/>
          </a:bodyPr>
          <a:lstStyle/>
          <a:p>
            <a:pPr algn="just"/>
            <a:r>
              <a:rPr lang="el-GR" dirty="0" smtClean="0"/>
              <a:t>Εφαρμογή </a:t>
            </a:r>
            <a:r>
              <a:rPr lang="el-GR" dirty="0"/>
              <a:t>κωδικών δεοντολογίας κανονισμών εργασίας σύμφωνα με τις περιγραφές των θέσεων / αντικειμένων εργασίας,  σύστημα κινήτρων, αμοιβών και πιστοποίησης προσόντων. </a:t>
            </a:r>
          </a:p>
          <a:p>
            <a:r>
              <a:rPr lang="el-GR" dirty="0"/>
              <a:t>Μέτρηση ικανοποίησης ανθρώπινου δυναμικού: καταγραφή των αντιλήψεων, των στάσεων και των γνωμών των εργαζομένων για ένα σύνολο των στοιχείων και παραμέτρων που διαμορφώνουν την οργανωσιακή νοοτροπία και κουλτούρα κλίματος:  την εργασία τους, την οργάνωση και τις διαδικασίες, τη σαφήνεια των στόχων της Διοίκησης τη σαφήνεια των υπευθυνοτήτων και αρμοδιοτήτων, τις συνθήκες εργασίας, την εκπαίδευση και την προσωπική ανάπτυξη την ατμόσφαιρα / κλίμα, τις σχέσεις, την αναγνώριση / επιβράβευση και την ικανοποίηση των εργαζομένων. </a:t>
            </a: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19950936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Ανάπτυξη Αν. Πόρων της Πρωτοβάθμιας Φροντίδας Υγείας στο πλαίσιο της διασυνδετικής</a:t>
            </a:r>
            <a:endParaRPr lang="el-GR" dirty="0"/>
          </a:p>
        </p:txBody>
      </p:sp>
      <p:sp>
        <p:nvSpPr>
          <p:cNvPr id="3" name="Content Placeholder 2"/>
          <p:cNvSpPr>
            <a:spLocks noGrp="1"/>
          </p:cNvSpPr>
          <p:nvPr>
            <p:ph idx="1"/>
          </p:nvPr>
        </p:nvSpPr>
        <p:spPr/>
        <p:txBody>
          <a:bodyPr>
            <a:normAutofit/>
          </a:bodyPr>
          <a:lstStyle/>
          <a:p>
            <a:r>
              <a:rPr lang="el-GR" dirty="0" smtClean="0"/>
              <a:t>Η διαχείριση των ανθρωπίνων πόρων στην Πρωτοβάθμια φροντίδα Υγείας διευρύνεται και στο ανθρώπινο δυναμικό που στελεχώνει υπηρεσίες και δομές με τις οποίες το δίκτυο ευρίσκεται σε συνεργασία διασυνδετικής διαμεσολάβησης στο επίπεδο της τοπικής αυτοδιοίκησης. </a:t>
            </a:r>
          </a:p>
          <a:p>
            <a:r>
              <a:rPr lang="el-GR" dirty="0" smtClean="0"/>
              <a:t>Η συνεργασία αυτή μπορεί να αναπτυχθεί με την καθιέρωση κοινών προγραμμάτων και ενεργειών συνεχιζόμενης κατάρτισης προκειμένου το στελεχιακό δυναμικό να αποκτήσει κοινή κουλτούρα, κοινές δεξιότητες και ικανότητες, ανταποκρινόμενες στις εξατομικευμένες ανάγκες των χρηστών των υπηρεσιών. </a:t>
            </a: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Βελτίωση της Αποτελεσματικότητας των Υπηρεσιών Πρωτοβάθμιας Φροντίδας Υγείας</a:t>
            </a:r>
            <a:endParaRPr lang="el-GR" dirty="0"/>
          </a:p>
        </p:txBody>
      </p:sp>
      <p:sp>
        <p:nvSpPr>
          <p:cNvPr id="3" name="Content Placeholder 2"/>
          <p:cNvSpPr>
            <a:spLocks noGrp="1"/>
          </p:cNvSpPr>
          <p:nvPr>
            <p:ph idx="1"/>
          </p:nvPr>
        </p:nvSpPr>
        <p:spPr>
          <a:xfrm>
            <a:off x="457200" y="1340768"/>
            <a:ext cx="8229600" cy="5517232"/>
          </a:xfrm>
        </p:spPr>
        <p:txBody>
          <a:bodyPr>
            <a:normAutofit fontScale="92500" lnSpcReduction="20000"/>
          </a:bodyPr>
          <a:lstStyle/>
          <a:p>
            <a:r>
              <a:rPr lang="el-GR" dirty="0" smtClean="0"/>
              <a:t>Αξιολόγηση της Απόδοσης  Υπηρεσιών Πρωτοβάθμιας Φροντίδας Υγείας και δημιουργίας συγκριτικών δεικτών κόστους αποτελέσματος. </a:t>
            </a:r>
          </a:p>
          <a:p>
            <a:r>
              <a:rPr lang="el-GR" dirty="0" smtClean="0"/>
              <a:t>Χρήση προτύπων κριτηρίων δεικτών αξιολόγησης, του υπολογισμού του κόστους λειτουργίας, των διαδικασιών παραγωγής υπηρεσιών, συμπεριλαμβανομένων των εισροών, εκροών και αποτελεσμάτων, της ικανοποίησης των χρηστών για τις υπηρεσίες που λαμβάνουν.</a:t>
            </a:r>
          </a:p>
          <a:p>
            <a:r>
              <a:rPr lang="el-GR" dirty="0" smtClean="0"/>
              <a:t>Προσδιορισμός της ανταποκρισιμότητας των υπηρεσιών στις ανάγκες των χρηστών. </a:t>
            </a:r>
          </a:p>
          <a:p>
            <a:r>
              <a:rPr lang="el-GR" dirty="0" smtClean="0"/>
              <a:t>Καθιέρωση διαδικασιών ανατροφοδότησης του συστήματος διασφάλισης της ποιότητας.</a:t>
            </a:r>
          </a:p>
          <a:p>
            <a:r>
              <a:rPr lang="el-GR" dirty="0" smtClean="0"/>
              <a:t>Διαμόρφωση πλαισίου διοίκησης διαχείρισης ολικής ποιότητας των υπηρεσιών και συστήματος πιστοποίησης λειτουργιών και </a:t>
            </a:r>
            <a:r>
              <a:rPr lang="el-GR" dirty="0" smtClean="0"/>
              <a:t>διαδικασιών</a:t>
            </a:r>
            <a:r>
              <a:rPr lang="en-US" dirty="0" smtClean="0"/>
              <a:t>.</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2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896</TotalTime>
  <Words>1929</Words>
  <Application>Microsoft Office PowerPoint</Application>
  <PresentationFormat>Προβολή στην οθόνη (4:3)</PresentationFormat>
  <Paragraphs>161</Paragraphs>
  <Slides>24</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24</vt:i4>
      </vt:variant>
    </vt:vector>
  </HeadingPairs>
  <TitlesOfParts>
    <vt:vector size="26" baseType="lpstr">
      <vt:lpstr>template</vt:lpstr>
      <vt:lpstr>OC_template_updated</vt:lpstr>
      <vt:lpstr>Οργάνωση και Διοίκηση Πρωτοβάθμιας (Θ)</vt:lpstr>
      <vt:lpstr>Προσαρμογή των Υπηρεσιών Πρωτοβάθμιας Φροντίδας Υγείας στις ανάγκες υγείας των πολιτών της τοπικής κοινωνίας 1/2</vt:lpstr>
      <vt:lpstr>Προσαρμογή των Υπηρεσιών Πρωτοβάθμιας Φροντίδας Υγείας στις ανάγκες υγείας των πολιτών της τοπικής κοινωνίας 2/2</vt:lpstr>
      <vt:lpstr>Ενδυνάμωση και ανάπτυξη  ανθρωπίνων πόρων</vt:lpstr>
      <vt:lpstr>Οι κύριες κατευθύνσεις για την ανάπτυξη  Αν. Πόρων στην Π.Φ.Υ είναι οι εξής: </vt:lpstr>
      <vt:lpstr>Δράσεις Ανάπτυξης ανάπτυξης Αν. Πόρων στην Π.Φ.Υ 1/2</vt:lpstr>
      <vt:lpstr>Δράσεις Ανάπτυξης ανάπτυξης Αν. Πόρων στην Π.Φ.Υ 2/2</vt:lpstr>
      <vt:lpstr>Ανάπτυξη Αν. Πόρων της Πρωτοβάθμιας Φροντίδας Υγείας στο πλαίσιο της διασυνδετικής</vt:lpstr>
      <vt:lpstr>Βελτίωση της Αποτελεσματικότητας των Υπηρεσιών Πρωτοβάθμιας Φροντίδας Υγείας</vt:lpstr>
      <vt:lpstr>Συνέργεια και Δικτύωση Υπηρεσιών 1/2</vt:lpstr>
      <vt:lpstr>Συνέργεια και Δικτύωση Υπηρεσιών 2/2</vt:lpstr>
      <vt:lpstr>Σύστημα Κοινωνικής Ευθύνης </vt:lpstr>
      <vt:lpstr>Ενίσχυση των προγραμμάτων νοσηλείας  στο σπίτι</vt:lpstr>
      <vt:lpstr>Δημιουργία Διαδικτυακής Πύλης (Portal) 1/2 </vt:lpstr>
      <vt:lpstr>Δημιουργία Διαδικτυακής Πύλης (Portal) 2/2 </vt:lpstr>
      <vt:lpstr>Ηλεκτρονική Κάρτα Χρηστών Υπηρεσιών 1/2 </vt:lpstr>
      <vt:lpstr>Ηλεκτρονική Κάρτα Χρηστών Υπηρεσιών 2/2 </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Διεθνείς Συστήματα Κρατήσεων στον Τουρισμό</dc:title>
  <dc:creator>opencourses@teiath.gr</dc:creator>
  <cp:lastModifiedBy>fkaram2</cp:lastModifiedBy>
  <cp:revision>49</cp:revision>
  <dcterms:created xsi:type="dcterms:W3CDTF">2015-05-15T11:55:06Z</dcterms:created>
  <dcterms:modified xsi:type="dcterms:W3CDTF">2015-07-20T12:50:35Z</dcterms:modified>
</cp:coreProperties>
</file>