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87"/>
  </p:notesMasterIdLst>
  <p:handoutMasterIdLst>
    <p:handoutMasterId r:id="rId88"/>
  </p:handoutMasterIdLst>
  <p:sldIdLst>
    <p:sldId id="256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45" r:id="rId39"/>
    <p:sldId id="346" r:id="rId40"/>
    <p:sldId id="348" r:id="rId41"/>
    <p:sldId id="307" r:id="rId42"/>
    <p:sldId id="308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47" r:id="rId62"/>
    <p:sldId id="327" r:id="rId63"/>
    <p:sldId id="328" r:id="rId64"/>
    <p:sldId id="329" r:id="rId65"/>
    <p:sldId id="330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1" r:id="rId76"/>
    <p:sldId id="340" r:id="rId77"/>
    <p:sldId id="342" r:id="rId78"/>
    <p:sldId id="343" r:id="rId79"/>
    <p:sldId id="257" r:id="rId80"/>
    <p:sldId id="262" r:id="rId81"/>
    <p:sldId id="264" r:id="rId82"/>
    <p:sldId id="269" r:id="rId83"/>
    <p:sldId id="270" r:id="rId84"/>
    <p:sldId id="266" r:id="rId85"/>
    <p:sldId id="261" r:id="rId86"/>
  </p:sldIdLst>
  <p:sldSz cx="9144000" cy="6858000" type="screen4x3"/>
  <p:notesSz cx="7104063" cy="10234613"/>
  <p:custDataLst>
    <p:tags r:id="rId89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695185"/>
    <a:srgbClr val="333399"/>
    <a:srgbClr val="4545C3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1" autoAdjust="0"/>
    <p:restoredTop sz="94629" autoAdjust="0"/>
  </p:normalViewPr>
  <p:slideViewPr>
    <p:cSldViewPr>
      <p:cViewPr varScale="1">
        <p:scale>
          <a:sx n="105" d="100"/>
          <a:sy n="105" d="100"/>
        </p:scale>
        <p:origin x="-19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936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ags" Target="tags/tag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5/12/2015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77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0284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1225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7196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80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E57E6-0D64-4896-90B9-0A9CA572BAC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6741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DB171-5EC4-4E62-B9F7-656A60EECE3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8479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D3AF9-AAF3-4F8E-AF8D-44727D1D2F9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1427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87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51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939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24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89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008112"/>
          </a:xfrm>
        </p:spPr>
        <p:txBody>
          <a:bodyPr>
            <a:normAutofit/>
          </a:bodyPr>
          <a:lstStyle>
            <a:lvl1pPr marL="268288" indent="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424936" cy="525658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1200"/>
              </a:spcBef>
              <a:defRPr sz="2400">
                <a:solidFill>
                  <a:schemeClr val="bg1"/>
                </a:solidFill>
              </a:defRPr>
            </a:lvl1pPr>
            <a:lvl2pPr marL="742950" indent="-382588">
              <a:lnSpc>
                <a:spcPct val="110000"/>
              </a:lnSpc>
              <a:spcBef>
                <a:spcPts val="1200"/>
              </a:spcBef>
              <a:buFont typeface="Courier New" panose="02070309020205020404" pitchFamily="49" charset="0"/>
              <a:buChar char="o"/>
              <a:defRPr sz="2400">
                <a:solidFill>
                  <a:schemeClr val="bg1"/>
                </a:solidFill>
              </a:defRPr>
            </a:lvl2pPr>
            <a:lvl3pPr marL="1143000" indent="-338138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</a:defRPr>
            </a:lvl3pPr>
            <a:lvl4pPr>
              <a:lnSpc>
                <a:spcPct val="110000"/>
              </a:lnSpc>
              <a:spcBef>
                <a:spcPts val="1200"/>
              </a:spcBef>
              <a:defRPr sz="2400"/>
            </a:lvl4pPr>
            <a:lvl5pPr>
              <a:lnSpc>
                <a:spcPct val="110000"/>
              </a:lnSpc>
              <a:spcBef>
                <a:spcPts val="1200"/>
              </a:spcBef>
              <a:defRPr sz="2400"/>
            </a:lvl5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218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35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66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744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54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Τίτλος και Περιεχόμενο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chemeClr val="tx1">
                <a:lumMod val="75000"/>
                <a:lumOff val="2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4864" y="6448251"/>
            <a:ext cx="21336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Ορθογώνιο 7"/>
          <p:cNvSpPr/>
          <p:nvPr userDrawn="1"/>
        </p:nvSpPr>
        <p:spPr>
          <a:xfrm>
            <a:off x="0" y="116632"/>
            <a:ext cx="61785" cy="674136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0"/>
            <a:ext cx="9144000" cy="1166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8753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7" r:id="rId3"/>
    <p:sldLayoutId id="2147483687" r:id="rId4"/>
    <p:sldLayoutId id="2147483688" r:id="rId5"/>
    <p:sldLayoutId id="2147483689" r:id="rId6"/>
    <p:sldLayoutId id="2147483690" r:id="rId7"/>
    <p:sldLayoutId id="2147483692" r:id="rId8"/>
    <p:sldLayoutId id="2147483693" r:id="rId9"/>
    <p:sldLayoutId id="2147483694" r:id="rId10"/>
    <p:sldLayoutId id="2147483695" r:id="rId11"/>
    <p:sldLayoutId id="2147483708" r:id="rId12"/>
    <p:sldLayoutId id="2147483709" r:id="rId13"/>
    <p:sldLayoutId id="2147483710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7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x-alliance.com/products/x-ray-tubes" TargetMode="External"/><Relationship Id="rId7" Type="http://schemas.openxmlformats.org/officeDocument/2006/relationships/hyperlink" Target="https://creativecommons.org/licenses/by-sa/3.0/deed.en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/index.php?title=User:Drickey&amp;action=edit&amp;redlink=1" TargetMode="External"/><Relationship Id="rId5" Type="http://schemas.openxmlformats.org/officeDocument/2006/relationships/hyperlink" Target="https://commons.wikimedia.org/wiki/File:Rotating_anode_x-ray_tube_(labeled).jpg" TargetMode="Externa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astudychannel.com/resources/82666-Basic-information-about-Angiogram-and-its-utilities.aspx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hcd2.bupa.co.uk/fact_sheets/html/coronary_angioplasty.htm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Knowledge_Seeker" TargetMode="External"/><Relationship Id="rId5" Type="http://schemas.openxmlformats.org/officeDocument/2006/relationships/hyperlink" Target="https://commons.wikimedia.org/wiki/File:PTCA_stent_NIH.gif" TargetMode="External"/><Relationship Id="rId4" Type="http://schemas.openxmlformats.org/officeDocument/2006/relationships/image" Target="../media/image3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s://commons.wikimedia.org/wiki/User:BruceBlaus" TargetMode="External"/><Relationship Id="rId4" Type="http://schemas.openxmlformats.org/officeDocument/2006/relationships/hyperlink" Target="https://commons.wikimedia.org/wiki/File:Blausen_0628_Mammogram.pn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emedicine.com/cgi-bin/foxweb.exe/makezoom@/em/makezoom?picture=\websites\emedicine\radio\images\Large\986CADUnitB.jpg&amp;template=izoom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hyperlink" Target="http://www.emedicine.com/cgi-bin/foxweb.exe/makezoom@/em/makezoom?picture=\websites\emedicine\radio\images\Large\988CADPicA.jpg&amp;template=izoom2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scan.com/en/other-products/software/3d-tomography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s://commons.wikimedia.org/wiki/File:Blausen_0205_CATScan_01.png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3.0/deed.en" TargetMode="External"/><Relationship Id="rId5" Type="http://schemas.openxmlformats.org/officeDocument/2006/relationships/hyperlink" Target="https://commons.wikimedia.org/wiki/User:Dcoetzee" TargetMode="External"/><Relationship Id="rId4" Type="http://schemas.openxmlformats.org/officeDocument/2006/relationships/hyperlink" Target="https://commons.wikimedia.org/wiki/File:Blausen_0206_CATScan_02.pn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PMCEast_CTscan.jpg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s://commons.wikimedia.org/wiki/User:File_Upload_Bot_(Magnus_Manske)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T_scan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xraysales.com/ctSystems.asp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rounds.com/video/computed-tomography-ct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hyperlink" Target="http://www.radiologyinfo.org/en/photocat/photos_pc.cfm?image=hd-ct-bleed.jpg&amp;&amp;pg=headc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hyperlink" Target="http://www.emedicine.com/cgi-bin/foxweb.exe/makezoom@/em/makezoom?picture=\websites\emedicine\orthoped\images\Large\853853L2fx3.jpg&amp;template=izoom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medicine.com/cgi-bin/foxweb.exe/makezoom@/em/makezoom?picture=\websites\emedicine\orthoped\images\Large\852852L2fx2.jpg&amp;template=izoom2" TargetMode="External"/><Relationship Id="rId5" Type="http://schemas.openxmlformats.org/officeDocument/2006/relationships/image" Target="../media/image56.jpeg"/><Relationship Id="rId4" Type="http://schemas.openxmlformats.org/officeDocument/2006/relationships/hyperlink" Target="http://www.emedicine.com/cgi-bin/foxweb.exe/makezoom@/em/makezoom?picture=\websites\emedicine\orthoped\images\Large\851851L2Fx1.jpg&amp;template=izoom2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lectromagnetic-Spectrum.sv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Raffamaiden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User:File_Upload_Bot_(Magnus_Manske)" TargetMode="External"/><Relationship Id="rId4" Type="http://schemas.openxmlformats.org/officeDocument/2006/relationships/hyperlink" Target="https://commons.wikimedia.org/wiki/File:Head_mri_animation.gif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Ultrasound_range_diagram.svg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/index.php?title=User:Aquegg~commonswiki&amp;action=edit&amp;redlink=1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hyperlink" Target="http://www.cvsales.com/cvs/PartsProbes/MindrayProbes.aspx" TargetMode="External"/><Relationship Id="rId7" Type="http://schemas.openxmlformats.org/officeDocument/2006/relationships/hyperlink" Target="https://creativecommons.org/licenses/by-sa/2.5/deed.en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User:File_Upload_Bot_(Magnus_Manske)" TargetMode="External"/><Relationship Id="rId11" Type="http://schemas.openxmlformats.org/officeDocument/2006/relationships/hyperlink" Target="https://creativecommons.org/licenses/by-sa/2.0/" TargetMode="External"/><Relationship Id="rId5" Type="http://schemas.openxmlformats.org/officeDocument/2006/relationships/hyperlink" Target="https://commons.wikimedia.org/wiki/File:UltrasoundProbe2006a.jpg" TargetMode="External"/><Relationship Id="rId10" Type="http://schemas.openxmlformats.org/officeDocument/2006/relationships/hyperlink" Target="https://www.flickr.com/photos/redjar/" TargetMode="External"/><Relationship Id="rId4" Type="http://schemas.openxmlformats.org/officeDocument/2006/relationships/image" Target="../media/image86.jpeg"/><Relationship Id="rId9" Type="http://schemas.openxmlformats.org/officeDocument/2006/relationships/hyperlink" Target="https://www.flickr.com/photos/redjar/2233914814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lokaPhoto2006a.jpg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2.5/deed.en" TargetMode="External"/><Relationship Id="rId4" Type="http://schemas.openxmlformats.org/officeDocument/2006/relationships/hyperlink" Target="https://commons.wikimedia.org/wiki/User:Chanuetin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hyperlink" Target="http://www.emedicine.com/cgi-bin/foxweb.exe/makezoom@/em/makezoom?picture=\websites\emedicine\radio\images\Large\5539rad0088-17.jpg&amp;template=izoom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584176"/>
          </a:xfrm>
        </p:spPr>
        <p:txBody>
          <a:bodyPr>
            <a:normAutofit/>
          </a:bodyPr>
          <a:lstStyle/>
          <a:p>
            <a:pPr lvl="1" algn="ctr"/>
            <a:r>
              <a:rPr lang="el-GR" sz="3600" b="1" dirty="0" smtClean="0">
                <a:solidFill>
                  <a:schemeClr val="tx1"/>
                </a:solidFill>
                <a:latin typeface="+mn-lt"/>
              </a:rPr>
              <a:t>Στοιχεία Διαγνωστικής Απεικόνισης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1663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l-GR" sz="2600" b="1" dirty="0" smtClean="0"/>
              <a:t>Ενότητα 1</a:t>
            </a:r>
            <a:r>
              <a:rPr lang="el-GR" sz="2600" dirty="0" smtClean="0"/>
              <a:t>:</a:t>
            </a:r>
            <a:r>
              <a:rPr lang="en-US" sz="2600" dirty="0" smtClean="0"/>
              <a:t> </a:t>
            </a:r>
            <a:r>
              <a:rPr lang="el-GR" sz="2600" dirty="0" smtClean="0"/>
              <a:t>Περιήγηση στο Τμήμα Ιατρικών Απεικονίσεων</a:t>
            </a:r>
            <a:endParaRPr lang="en-US" sz="2600" dirty="0" smtClean="0"/>
          </a:p>
          <a:p>
            <a:pPr>
              <a:spcBef>
                <a:spcPts val="0"/>
              </a:spcBef>
            </a:pPr>
            <a:r>
              <a:rPr lang="el-GR" sz="2200" dirty="0" smtClean="0"/>
              <a:t>Γεωργία Οικονόμου, Αναπληρώτρια Καθηγήτρια</a:t>
            </a:r>
          </a:p>
          <a:p>
            <a:pPr>
              <a:spcBef>
                <a:spcPts val="0"/>
              </a:spcBef>
            </a:pPr>
            <a:r>
              <a:rPr lang="el-GR" sz="2200" dirty="0" smtClean="0"/>
              <a:t>Τμήμα Φυσικοθεραπείας</a:t>
            </a:r>
            <a:endParaRPr lang="el-GR" sz="2200" dirty="0"/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144402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1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0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prstClr val="white"/>
                </a:solidFill>
              </a:rPr>
              <a:t>Παραγωγή ακτινοβολίας – Χ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 smtClean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4176463" cy="5256584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l-GR" dirty="0" smtClean="0"/>
              <a:t>Σε δίοδο λυχνία:</a:t>
            </a:r>
          </a:p>
          <a:p>
            <a:pPr eaLnBrk="1" hangingPunct="1">
              <a:defRPr/>
            </a:pPr>
            <a:r>
              <a:rPr lang="el-GR" dirty="0" smtClean="0"/>
              <a:t>παραγωγή ηλεκτρονίων.</a:t>
            </a:r>
          </a:p>
          <a:p>
            <a:pPr eaLnBrk="1" hangingPunct="1">
              <a:defRPr/>
            </a:pPr>
            <a:r>
              <a:rPr lang="el-GR" dirty="0" smtClean="0"/>
              <a:t>επιτάχυνση ηλεκτρονίων με χρήση μεγάλης διαφοράς δυναμικού.</a:t>
            </a:r>
          </a:p>
          <a:p>
            <a:pPr eaLnBrk="1" hangingPunct="1">
              <a:defRPr/>
            </a:pPr>
            <a:r>
              <a:rPr lang="el-GR" dirty="0" smtClean="0"/>
              <a:t>πρόσκρουση σε μεταλλικό στόχο.</a:t>
            </a:r>
          </a:p>
          <a:p>
            <a:pPr eaLnBrk="1" hangingPunct="1">
              <a:defRPr/>
            </a:pPr>
            <a:r>
              <a:rPr lang="el-GR" dirty="0" smtClean="0"/>
              <a:t>παραγωγή φωτονίων –Χ 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  <p:pic>
        <p:nvPicPr>
          <p:cNvPr id="69634" name="Picture 2" descr="http://www.x-alliance.com/public/images/components_xraytu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4149080"/>
            <a:ext cx="4529615" cy="23956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4464496" y="653637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x-alliance.com</a:t>
            </a:r>
            <a:endParaRPr lang="el-GR" sz="1200" dirty="0">
              <a:latin typeface="+mn-lt"/>
            </a:endParaRPr>
          </a:p>
        </p:txBody>
      </p:sp>
      <p:pic>
        <p:nvPicPr>
          <p:cNvPr id="69636" name="Picture 4" descr="File:Rotating anode x-ray tube (labeled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24744"/>
            <a:ext cx="4529614" cy="25535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>
            <a:off x="5072611" y="3693588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Rotating anode x-ray tube (labeled</a:t>
            </a:r>
            <a:r>
              <a:rPr lang="en-US" sz="1200" dirty="0" smtClean="0">
                <a:latin typeface="+mn-lt"/>
                <a:hlinkClick r:id="rId5"/>
              </a:rPr>
              <a:t>)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6" tooltip="User:Drickey (page does not exist)"/>
              </a:rPr>
              <a:t>Drickey</a:t>
            </a:r>
            <a:r>
              <a:rPr lang="en-US" sz="1200" dirty="0">
                <a:latin typeface="+mn-lt"/>
              </a:rPr>
              <a:t> 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7"/>
              </a:rPr>
              <a:t>CC BY-SA </a:t>
            </a:r>
            <a:r>
              <a:rPr lang="en-US" sz="1200" dirty="0" smtClean="0">
                <a:latin typeface="+mn-lt"/>
                <a:hlinkClick r:id="rId7"/>
              </a:rPr>
              <a:t>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684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Κλασσικό ακτινολογικό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dirty="0" smtClean="0"/>
              <a:t>Απλές ακτινογραφίες (α/ες).</a:t>
            </a:r>
          </a:p>
          <a:p>
            <a:pPr eaLnBrk="1" hangingPunct="1">
              <a:defRPr/>
            </a:pPr>
            <a:r>
              <a:rPr lang="el-GR" sz="2800" dirty="0" smtClean="0"/>
              <a:t>Εξετάσεις με χρήση σκιαγραφικών ουσιών.</a:t>
            </a:r>
          </a:p>
          <a:p>
            <a:pPr eaLnBrk="1" hangingPunct="1">
              <a:defRPr/>
            </a:pPr>
            <a:r>
              <a:rPr lang="el-GR" sz="2800" dirty="0" smtClean="0"/>
              <a:t>Ακτινοσκόπηση (δυναμική παρακολούθηση).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969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Ακτινολογικός θάλαμος </a:t>
            </a:r>
            <a:r>
              <a:rPr lang="el-GR" sz="3000" b="0" dirty="0" smtClean="0"/>
              <a:t>1/2</a:t>
            </a:r>
          </a:p>
        </p:txBody>
      </p:sp>
      <p:pic>
        <p:nvPicPr>
          <p:cNvPr id="14341" name="Picture 4" descr="ERG7A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028" y="1305719"/>
            <a:ext cx="5848593" cy="5256212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9" name="Rectangle 11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885" y="1595437"/>
            <a:ext cx="4038600" cy="45307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Ακτινολογική λυχνία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(αστερίσκος)</a:t>
            </a:r>
          </a:p>
          <a:p>
            <a:pPr eaLnBrk="1" hangingPunct="1">
              <a:lnSpc>
                <a:spcPct val="90000"/>
              </a:lnSpc>
              <a:defRPr/>
            </a:pPr>
            <a:endParaRPr lang="el-G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l-G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Ακτινολογική τράπεζα</a:t>
            </a:r>
          </a:p>
          <a:p>
            <a:pPr eaLnBrk="1" hangingPunct="1">
              <a:lnSpc>
                <a:spcPct val="90000"/>
              </a:lnSpc>
              <a:defRPr/>
            </a:pPr>
            <a:endParaRPr lang="el-G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l-G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Χώρος θωρακισμένος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4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400" dirty="0" smtClean="0">
              <a:solidFill>
                <a:schemeClr val="bg1"/>
              </a:solidFill>
            </a:endParaRPr>
          </a:p>
        </p:txBody>
      </p:sp>
      <p:sp>
        <p:nvSpPr>
          <p:cNvPr id="73743" name="Rectangle 1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732240" y="764704"/>
            <a:ext cx="2265114" cy="8921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Ορθοστάτης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400" dirty="0" smtClean="0">
              <a:solidFill>
                <a:schemeClr val="bg1"/>
              </a:solidFill>
            </a:endParaRPr>
          </a:p>
        </p:txBody>
      </p:sp>
      <p:sp>
        <p:nvSpPr>
          <p:cNvPr id="14342" name="Line 13"/>
          <p:cNvSpPr>
            <a:spLocks noChangeShapeType="1"/>
          </p:cNvSpPr>
          <p:nvPr/>
        </p:nvSpPr>
        <p:spPr bwMode="auto">
          <a:xfrm>
            <a:off x="3131840" y="3573016"/>
            <a:ext cx="2447925" cy="1367284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4343" name="Line 16"/>
          <p:cNvSpPr>
            <a:spLocks noChangeShapeType="1"/>
          </p:cNvSpPr>
          <p:nvPr/>
        </p:nvSpPr>
        <p:spPr bwMode="auto">
          <a:xfrm flipH="1">
            <a:off x="7082110" y="1196752"/>
            <a:ext cx="802258" cy="1944241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3745" name="AutoShape 17"/>
          <p:cNvSpPr>
            <a:spLocks noChangeArrowheads="1"/>
          </p:cNvSpPr>
          <p:nvPr/>
        </p:nvSpPr>
        <p:spPr bwMode="auto">
          <a:xfrm>
            <a:off x="5811838" y="1788815"/>
            <a:ext cx="244475" cy="200025"/>
          </a:xfrm>
          <a:prstGeom prst="star5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737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Ακτινολογικός θάλαμος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pic>
        <p:nvPicPr>
          <p:cNvPr id="15365" name="Picture 4" descr="ERG1A"/>
          <p:cNvPicPr preferRelativeResize="0"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02" y="1557164"/>
            <a:ext cx="6412766" cy="5256212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8" name="Rectangle 1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536" y="1052736"/>
            <a:ext cx="4038600" cy="719857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Ακτινολογική λυχνία</a:t>
            </a:r>
          </a:p>
        </p:txBody>
      </p:sp>
      <p:sp>
        <p:nvSpPr>
          <p:cNvPr id="75789" name="Rectangle 1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89622" y="1052736"/>
            <a:ext cx="4038600" cy="7200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Ορθοστάτης </a:t>
            </a:r>
          </a:p>
        </p:txBody>
      </p:sp>
      <p:sp>
        <p:nvSpPr>
          <p:cNvPr id="15366" name="Line 14"/>
          <p:cNvSpPr>
            <a:spLocks noChangeShapeType="1"/>
          </p:cNvSpPr>
          <p:nvPr/>
        </p:nvSpPr>
        <p:spPr bwMode="auto">
          <a:xfrm>
            <a:off x="2195736" y="1463105"/>
            <a:ext cx="0" cy="12954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7" name="Line 15"/>
          <p:cNvSpPr>
            <a:spLocks noChangeShapeType="1"/>
          </p:cNvSpPr>
          <p:nvPr/>
        </p:nvSpPr>
        <p:spPr bwMode="auto">
          <a:xfrm>
            <a:off x="6228184" y="1463105"/>
            <a:ext cx="0" cy="1259681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78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Χειριστήριο ακτινολογικού θαλάμου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Χειριστήριο</a:t>
            </a:r>
          </a:p>
          <a:p>
            <a:pPr lvl="1" eaLnBrk="1" hangingPunct="1">
              <a:defRPr/>
            </a:pPr>
            <a:r>
              <a:rPr lang="el-GR" dirty="0" smtClean="0"/>
              <a:t>Εκτός του χώρου λήψης ακτινογραφιών.</a:t>
            </a:r>
          </a:p>
          <a:p>
            <a:pPr lvl="1" eaLnBrk="1" hangingPunct="1">
              <a:defRPr/>
            </a:pPr>
            <a:r>
              <a:rPr lang="el-GR" dirty="0" smtClean="0"/>
              <a:t>Δυνατότητα ελέγχου ασθενούς.</a:t>
            </a:r>
          </a:p>
          <a:p>
            <a:pPr lvl="1" eaLnBrk="1" hangingPunct="1">
              <a:defRPr/>
            </a:pPr>
            <a:r>
              <a:rPr lang="el-GR" dirty="0" smtClean="0"/>
              <a:t>Προφύλαξη από την ακτινοβολία – θωράκιση.</a:t>
            </a:r>
          </a:p>
        </p:txBody>
      </p:sp>
      <p:pic>
        <p:nvPicPr>
          <p:cNvPr id="16388" name="Picture 6" descr="ERGTR"/>
          <p:cNvPicPr preferRelativeResize="0">
            <a:picLocks noChangeAspect="1" noChangeArrowheads="1"/>
          </p:cNvPicPr>
          <p:nvPr/>
        </p:nvPicPr>
        <p:blipFill>
          <a:blip r:embed="rId2" cstate="print">
            <a:lum bright="-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33684"/>
            <a:ext cx="37433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578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Δημιουργία ακτινολογικής εικόνας </a:t>
            </a:r>
            <a:r>
              <a:rPr lang="el-GR" sz="3000" b="0" dirty="0" smtClean="0"/>
              <a:t>1/2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8568952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Η ακτινολογική δέσμη αλληλεπιδρά με την ανατομική περιοχή. </a:t>
            </a:r>
          </a:p>
          <a:p>
            <a:pPr eaLnBrk="1" hangingPunct="1">
              <a:defRPr/>
            </a:pPr>
            <a:r>
              <a:rPr lang="el-GR" dirty="0" smtClean="0"/>
              <a:t>Ανάλογα με τη σύσταση της ανατομικής δομής η δέσμη υφίσταται απορρόφηση σε διαφορετικό βαθμό.</a:t>
            </a:r>
          </a:p>
          <a:p>
            <a:pPr>
              <a:defRPr/>
            </a:pPr>
            <a:r>
              <a:rPr lang="el-GR" dirty="0" smtClean="0"/>
              <a:t>Η δέσμη που εξέρχεται τροποποιημένη από τον ασθενή προσπίπτει στο μέσο καταγραφής όπου αποτυπώνεται σαν εικόνα.</a:t>
            </a:r>
          </a:p>
          <a:p>
            <a:pPr eaLnBrk="1" hangingPunct="1">
              <a:defRPr/>
            </a:pPr>
            <a:r>
              <a:rPr lang="el-GR" dirty="0" smtClean="0"/>
              <a:t>Η ακτινολογική εικόνα είναι το αποτύπωμα του τύπου και της έκτασης των αλληλεπιδράσεων μεταξύ ακτινοβολίας –Χ και σώματος.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31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Δημιουργία ακτινολογικής εικόνας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Η διάταξη του βαθμού απορρόφησης της ακτινοβολίας –Χ από το ανατομικό θέμα αποτυπώνει την ανατομία πάνω στην εικόνα.</a:t>
            </a:r>
          </a:p>
          <a:p>
            <a:pPr eaLnBrk="1" hangingPunct="1">
              <a:defRPr/>
            </a:pPr>
            <a:r>
              <a:rPr lang="el-GR" dirty="0" smtClean="0"/>
              <a:t>Περιοχές του σώματος που απορροφούν μεγάλη ποσότητα ακτινοβολίας αποτυπώνονται λευκές στην ακτινολογική εικόνα (μέταλλο, οστό) – σκίαση.</a:t>
            </a:r>
          </a:p>
          <a:p>
            <a:pPr eaLnBrk="1" hangingPunct="1">
              <a:defRPr/>
            </a:pPr>
            <a:r>
              <a:rPr lang="el-GR" dirty="0" smtClean="0"/>
              <a:t>Περιοχές του σώματος που απορροφούν μικρή ποσότητα ακτινοβολίας (αέρας) αποτυπώνονται μαύρες – διαύγαση.</a:t>
            </a:r>
          </a:p>
          <a:p>
            <a:pPr eaLnBrk="1" hangingPunct="1">
              <a:defRPr/>
            </a:pPr>
            <a:r>
              <a:rPr lang="el-GR" dirty="0" smtClean="0"/>
              <a:t>Οι υπόλοιπες περιοχές αποτυπώνονται με ενδιάμεσες αποχρώσεις του γκρι.</a:t>
            </a:r>
          </a:p>
          <a:p>
            <a:pPr eaLnBrk="1" hangingPunct="1">
              <a:defRPr/>
            </a:pPr>
            <a:endParaRPr lang="el-GR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89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Κλασσική ακτινολογία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5 ακτινολογικές πυκνότητες</a:t>
            </a:r>
          </a:p>
          <a:p>
            <a:pPr lvl="1" eaLnBrk="1" hangingPunct="1">
              <a:defRPr/>
            </a:pPr>
            <a:r>
              <a:rPr lang="el-GR" dirty="0" smtClean="0"/>
              <a:t>αέρας</a:t>
            </a:r>
          </a:p>
          <a:p>
            <a:pPr lvl="1" eaLnBrk="1" hangingPunct="1">
              <a:defRPr/>
            </a:pPr>
            <a:r>
              <a:rPr lang="el-GR" dirty="0" smtClean="0"/>
              <a:t>λίπος</a:t>
            </a:r>
          </a:p>
          <a:p>
            <a:pPr lvl="1" eaLnBrk="1" hangingPunct="1">
              <a:defRPr/>
            </a:pPr>
            <a:r>
              <a:rPr lang="el-GR" dirty="0" smtClean="0"/>
              <a:t>μαλακά μόρια</a:t>
            </a:r>
          </a:p>
          <a:p>
            <a:pPr lvl="1" eaLnBrk="1" hangingPunct="1">
              <a:defRPr/>
            </a:pPr>
            <a:r>
              <a:rPr lang="el-GR" dirty="0" smtClean="0"/>
              <a:t>οστό</a:t>
            </a:r>
          </a:p>
          <a:p>
            <a:pPr lvl="1" eaLnBrk="1" hangingPunct="1">
              <a:defRPr/>
            </a:pPr>
            <a:r>
              <a:rPr lang="el-GR" dirty="0" smtClean="0"/>
              <a:t>μέταλλο</a:t>
            </a:r>
          </a:p>
        </p:txBody>
      </p:sp>
      <p:pic>
        <p:nvPicPr>
          <p:cNvPr id="19460" name="Picture 4" descr="Densities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92896"/>
            <a:ext cx="4987925" cy="3632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23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Α/α Θώρακα</a:t>
            </a:r>
            <a:endParaRPr lang="el-GR" dirty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6156176" y="2492896"/>
            <a:ext cx="2736304" cy="410445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l-GR" dirty="0" smtClean="0">
                <a:solidFill>
                  <a:srgbClr val="FFC000"/>
                </a:solidFill>
              </a:rPr>
              <a:t>Η γνώση της ανατομίας είναι απαραίτητη για την ερμηνεία όλων των ακτινολογικών εικόνων.</a:t>
            </a:r>
          </a:p>
        </p:txBody>
      </p:sp>
      <p:grpSp>
        <p:nvGrpSpPr>
          <p:cNvPr id="4" name="Ομάδα 3"/>
          <p:cNvGrpSpPr/>
          <p:nvPr/>
        </p:nvGrpSpPr>
        <p:grpSpPr>
          <a:xfrm>
            <a:off x="107504" y="1700808"/>
            <a:ext cx="6012160" cy="4797425"/>
            <a:chOff x="3131840" y="2060575"/>
            <a:chExt cx="6012160" cy="4797425"/>
          </a:xfrm>
        </p:grpSpPr>
        <p:pic>
          <p:nvPicPr>
            <p:cNvPr id="20484" name="Picture 4" descr="3732KF"/>
            <p:cNvPicPr preferRelativeResize="0">
              <a:picLocks noChangeAspect="1" noChangeArrowheads="1"/>
            </p:cNvPicPr>
            <p:nvPr/>
          </p:nvPicPr>
          <p:blipFill>
            <a:blip r:embed="rId2" cstate="print">
              <a:lum bright="2000"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8975" y="2060575"/>
              <a:ext cx="4645025" cy="4762500"/>
            </a:xfrm>
            <a:prstGeom prst="rect">
              <a:avLst/>
            </a:prstGeom>
            <a:noFill/>
            <a:ln w="57150" cmpd="thinThick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5" name="Rectangle 5"/>
            <p:cNvSpPr>
              <a:spLocks noChangeArrowheads="1"/>
            </p:cNvSpPr>
            <p:nvPr/>
          </p:nvSpPr>
          <p:spPr bwMode="auto">
            <a:xfrm>
              <a:off x="3131840" y="2133600"/>
              <a:ext cx="1408112" cy="472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ko-KR" sz="1200" dirty="0">
                <a:solidFill>
                  <a:schemeClr val="bg1"/>
                </a:solidFill>
                <a:latin typeface="+mn-lt"/>
              </a:endParaRPr>
            </a:p>
            <a:p>
              <a:endParaRPr lang="el-GR" altLang="ko-KR" sz="1200" dirty="0">
                <a:solidFill>
                  <a:schemeClr val="bg1"/>
                </a:solidFill>
                <a:latin typeface="+mn-lt"/>
              </a:endParaRPr>
            </a:p>
            <a:p>
              <a:r>
                <a:rPr lang="el-GR" altLang="ko-KR" sz="1600" dirty="0">
                  <a:solidFill>
                    <a:schemeClr val="bg1"/>
                  </a:solidFill>
                  <a:latin typeface="+mn-lt"/>
                </a:rPr>
                <a:t>Κλείδα</a:t>
              </a:r>
            </a:p>
            <a:p>
              <a:endParaRPr lang="el-GR" altLang="ko-KR" sz="1600" dirty="0">
                <a:solidFill>
                  <a:schemeClr val="bg1"/>
                </a:solidFill>
                <a:latin typeface="+mn-lt"/>
              </a:endParaRPr>
            </a:p>
            <a:p>
              <a:endParaRPr lang="el-GR" altLang="ko-KR" sz="1200" dirty="0">
                <a:solidFill>
                  <a:schemeClr val="bg1"/>
                </a:solidFill>
                <a:latin typeface="+mn-lt"/>
              </a:endParaRPr>
            </a:p>
            <a:p>
              <a:endParaRPr lang="el-GR" altLang="ko-KR" sz="1200" dirty="0">
                <a:solidFill>
                  <a:schemeClr val="bg1"/>
                </a:solidFill>
                <a:latin typeface="+mn-lt"/>
              </a:endParaRPr>
            </a:p>
            <a:p>
              <a:endParaRPr lang="el-GR" altLang="ko-KR" sz="1200" dirty="0">
                <a:solidFill>
                  <a:schemeClr val="bg1"/>
                </a:solidFill>
                <a:latin typeface="+mn-lt"/>
              </a:endParaRPr>
            </a:p>
            <a:p>
              <a:r>
                <a:rPr lang="el-GR" altLang="ko-KR" sz="1600" dirty="0">
                  <a:solidFill>
                    <a:schemeClr val="bg1"/>
                  </a:solidFill>
                  <a:latin typeface="+mn-lt"/>
                </a:rPr>
                <a:t>Πνεύμονας</a:t>
              </a:r>
            </a:p>
            <a:p>
              <a:endParaRPr lang="el-GR" altLang="ko-KR" sz="1600" dirty="0">
                <a:solidFill>
                  <a:schemeClr val="bg1"/>
                </a:solidFill>
                <a:latin typeface="+mn-lt"/>
              </a:endParaRPr>
            </a:p>
            <a:p>
              <a:endParaRPr lang="el-GR" altLang="ko-KR" sz="1200" dirty="0">
                <a:solidFill>
                  <a:schemeClr val="bg1"/>
                </a:solidFill>
                <a:latin typeface="+mn-lt"/>
              </a:endParaRPr>
            </a:p>
            <a:p>
              <a:endParaRPr lang="el-GR" altLang="ko-KR" sz="1200" dirty="0">
                <a:solidFill>
                  <a:schemeClr val="bg1"/>
                </a:solidFill>
                <a:latin typeface="+mn-lt"/>
              </a:endParaRPr>
            </a:p>
            <a:p>
              <a:r>
                <a:rPr lang="el-GR" altLang="ko-KR" sz="1600" dirty="0">
                  <a:solidFill>
                    <a:schemeClr val="bg1"/>
                  </a:solidFill>
                  <a:latin typeface="+mn-lt"/>
                  <a:ea typeface="Batang" pitchFamily="18" charset="-127"/>
                </a:rPr>
                <a:t>Σπόνδυλος</a:t>
              </a:r>
              <a:endParaRPr lang="el-GR" altLang="ko-KR" sz="1600" dirty="0">
                <a:solidFill>
                  <a:schemeClr val="bg1"/>
                </a:solidFill>
                <a:latin typeface="+mn-lt"/>
              </a:endParaRPr>
            </a:p>
            <a:p>
              <a:endParaRPr lang="el-GR" altLang="ko-KR" sz="1600" dirty="0">
                <a:solidFill>
                  <a:schemeClr val="bg1"/>
                </a:solidFill>
                <a:latin typeface="+mn-lt"/>
              </a:endParaRPr>
            </a:p>
            <a:p>
              <a:r>
                <a:rPr lang="el-GR" altLang="ko-KR" sz="1600" dirty="0">
                  <a:solidFill>
                    <a:schemeClr val="bg1"/>
                  </a:solidFill>
                  <a:latin typeface="+mn-lt"/>
                  <a:ea typeface="Batang" pitchFamily="18" charset="-127"/>
                </a:rPr>
                <a:t>Πλευρά </a:t>
              </a:r>
            </a:p>
            <a:p>
              <a:endParaRPr lang="el-GR" altLang="ko-KR" sz="1600" dirty="0">
                <a:solidFill>
                  <a:schemeClr val="bg1"/>
                </a:solidFill>
                <a:latin typeface="+mn-lt"/>
                <a:ea typeface="Batang" pitchFamily="18" charset="-127"/>
              </a:endParaRPr>
            </a:p>
            <a:p>
              <a:endParaRPr lang="el-GR" altLang="ko-KR" sz="1600" dirty="0">
                <a:solidFill>
                  <a:schemeClr val="bg1"/>
                </a:solidFill>
                <a:latin typeface="+mn-lt"/>
                <a:ea typeface="Batang" pitchFamily="18" charset="-127"/>
              </a:endParaRPr>
            </a:p>
            <a:p>
              <a:endParaRPr lang="el-GR" altLang="ko-KR" sz="1600" dirty="0">
                <a:solidFill>
                  <a:schemeClr val="bg1"/>
                </a:solidFill>
                <a:latin typeface="+mn-lt"/>
                <a:ea typeface="Batang" pitchFamily="18" charset="-127"/>
              </a:endParaRPr>
            </a:p>
            <a:p>
              <a:r>
                <a:rPr lang="el-GR" altLang="ko-KR" sz="1600" dirty="0">
                  <a:solidFill>
                    <a:schemeClr val="bg1"/>
                  </a:solidFill>
                  <a:latin typeface="+mn-lt"/>
                  <a:ea typeface="Batang" pitchFamily="18" charset="-127"/>
                </a:rPr>
                <a:t>Καρδιακή σκιά</a:t>
              </a:r>
              <a:endParaRPr lang="el-GR" altLang="el-GR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486" name="Line 6"/>
            <p:cNvSpPr>
              <a:spLocks noChangeShapeType="1"/>
            </p:cNvSpPr>
            <p:nvPr/>
          </p:nvSpPr>
          <p:spPr bwMode="auto">
            <a:xfrm>
              <a:off x="3995936" y="5049043"/>
              <a:ext cx="1176139" cy="35719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87" name="Line 7"/>
            <p:cNvSpPr>
              <a:spLocks noChangeShapeType="1"/>
            </p:cNvSpPr>
            <p:nvPr/>
          </p:nvSpPr>
          <p:spPr bwMode="auto">
            <a:xfrm flipV="1">
              <a:off x="4211638" y="3429000"/>
              <a:ext cx="1658937" cy="2880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88" name="Line 8"/>
            <p:cNvSpPr>
              <a:spLocks noChangeShapeType="1"/>
            </p:cNvSpPr>
            <p:nvPr/>
          </p:nvSpPr>
          <p:spPr bwMode="auto">
            <a:xfrm flipV="1">
              <a:off x="4498974" y="5589588"/>
              <a:ext cx="1585913" cy="43170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89" name="Line 9"/>
            <p:cNvSpPr>
              <a:spLocks noChangeShapeType="1"/>
            </p:cNvSpPr>
            <p:nvPr/>
          </p:nvSpPr>
          <p:spPr bwMode="auto">
            <a:xfrm flipV="1">
              <a:off x="4211638" y="4005262"/>
              <a:ext cx="2305050" cy="575865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90" name="Freeform 10"/>
            <p:cNvSpPr>
              <a:spLocks/>
            </p:cNvSpPr>
            <p:nvPr/>
          </p:nvSpPr>
          <p:spPr bwMode="auto">
            <a:xfrm>
              <a:off x="7380288" y="4508500"/>
              <a:ext cx="576262" cy="1441450"/>
            </a:xfrm>
            <a:custGeom>
              <a:avLst/>
              <a:gdLst>
                <a:gd name="T0" fmla="*/ 0 w 363"/>
                <a:gd name="T1" fmla="*/ 0 h 908"/>
                <a:gd name="T2" fmla="*/ 91 w 363"/>
                <a:gd name="T3" fmla="*/ 273 h 908"/>
                <a:gd name="T4" fmla="*/ 227 w 363"/>
                <a:gd name="T5" fmla="*/ 409 h 908"/>
                <a:gd name="T6" fmla="*/ 318 w 363"/>
                <a:gd name="T7" fmla="*/ 635 h 908"/>
                <a:gd name="T8" fmla="*/ 363 w 363"/>
                <a:gd name="T9" fmla="*/ 908 h 9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3"/>
                <a:gd name="T16" fmla="*/ 0 h 908"/>
                <a:gd name="T17" fmla="*/ 363 w 363"/>
                <a:gd name="T18" fmla="*/ 908 h 9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3" h="908">
                  <a:moveTo>
                    <a:pt x="0" y="0"/>
                  </a:moveTo>
                  <a:cubicBezTo>
                    <a:pt x="26" y="102"/>
                    <a:pt x="53" y="205"/>
                    <a:pt x="91" y="273"/>
                  </a:cubicBezTo>
                  <a:cubicBezTo>
                    <a:pt x="129" y="341"/>
                    <a:pt x="189" y="349"/>
                    <a:pt x="227" y="409"/>
                  </a:cubicBezTo>
                  <a:cubicBezTo>
                    <a:pt x="265" y="469"/>
                    <a:pt x="295" y="552"/>
                    <a:pt x="318" y="635"/>
                  </a:cubicBezTo>
                  <a:cubicBezTo>
                    <a:pt x="341" y="718"/>
                    <a:pt x="352" y="813"/>
                    <a:pt x="363" y="908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91" name="Freeform 11"/>
            <p:cNvSpPr>
              <a:spLocks/>
            </p:cNvSpPr>
            <p:nvPr/>
          </p:nvSpPr>
          <p:spPr bwMode="auto">
            <a:xfrm>
              <a:off x="6061075" y="4437063"/>
              <a:ext cx="239713" cy="1368425"/>
            </a:xfrm>
            <a:custGeom>
              <a:avLst/>
              <a:gdLst>
                <a:gd name="T0" fmla="*/ 151 w 151"/>
                <a:gd name="T1" fmla="*/ 0 h 862"/>
                <a:gd name="T2" fmla="*/ 105 w 151"/>
                <a:gd name="T3" fmla="*/ 227 h 862"/>
                <a:gd name="T4" fmla="*/ 15 w 151"/>
                <a:gd name="T5" fmla="*/ 408 h 862"/>
                <a:gd name="T6" fmla="*/ 15 w 151"/>
                <a:gd name="T7" fmla="*/ 590 h 862"/>
                <a:gd name="T8" fmla="*/ 105 w 151"/>
                <a:gd name="T9" fmla="*/ 862 h 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"/>
                <a:gd name="T16" fmla="*/ 0 h 862"/>
                <a:gd name="T17" fmla="*/ 151 w 151"/>
                <a:gd name="T18" fmla="*/ 862 h 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" h="862">
                  <a:moveTo>
                    <a:pt x="151" y="0"/>
                  </a:moveTo>
                  <a:cubicBezTo>
                    <a:pt x="139" y="79"/>
                    <a:pt x="128" y="159"/>
                    <a:pt x="105" y="227"/>
                  </a:cubicBezTo>
                  <a:cubicBezTo>
                    <a:pt x="82" y="295"/>
                    <a:pt x="30" y="348"/>
                    <a:pt x="15" y="408"/>
                  </a:cubicBezTo>
                  <a:cubicBezTo>
                    <a:pt x="0" y="468"/>
                    <a:pt x="0" y="515"/>
                    <a:pt x="15" y="590"/>
                  </a:cubicBezTo>
                  <a:cubicBezTo>
                    <a:pt x="30" y="665"/>
                    <a:pt x="67" y="763"/>
                    <a:pt x="105" y="862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92" name="Freeform 12"/>
            <p:cNvSpPr>
              <a:spLocks/>
            </p:cNvSpPr>
            <p:nvPr/>
          </p:nvSpPr>
          <p:spPr bwMode="auto">
            <a:xfrm>
              <a:off x="5076825" y="4797425"/>
              <a:ext cx="863600" cy="431800"/>
            </a:xfrm>
            <a:custGeom>
              <a:avLst/>
              <a:gdLst>
                <a:gd name="T0" fmla="*/ 589 w 589"/>
                <a:gd name="T1" fmla="*/ 0 h 317"/>
                <a:gd name="T2" fmla="*/ 453 w 589"/>
                <a:gd name="T3" fmla="*/ 45 h 317"/>
                <a:gd name="T4" fmla="*/ 317 w 589"/>
                <a:gd name="T5" fmla="*/ 91 h 317"/>
                <a:gd name="T6" fmla="*/ 136 w 589"/>
                <a:gd name="T7" fmla="*/ 181 h 317"/>
                <a:gd name="T8" fmla="*/ 0 w 589"/>
                <a:gd name="T9" fmla="*/ 317 h 3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9"/>
                <a:gd name="T16" fmla="*/ 0 h 317"/>
                <a:gd name="T17" fmla="*/ 589 w 589"/>
                <a:gd name="T18" fmla="*/ 317 h 3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9" h="317">
                  <a:moveTo>
                    <a:pt x="589" y="0"/>
                  </a:moveTo>
                  <a:cubicBezTo>
                    <a:pt x="543" y="15"/>
                    <a:pt x="498" y="30"/>
                    <a:pt x="453" y="45"/>
                  </a:cubicBezTo>
                  <a:cubicBezTo>
                    <a:pt x="408" y="60"/>
                    <a:pt x="370" y="68"/>
                    <a:pt x="317" y="91"/>
                  </a:cubicBezTo>
                  <a:cubicBezTo>
                    <a:pt x="264" y="114"/>
                    <a:pt x="189" y="143"/>
                    <a:pt x="136" y="181"/>
                  </a:cubicBezTo>
                  <a:cubicBezTo>
                    <a:pt x="83" y="219"/>
                    <a:pt x="41" y="268"/>
                    <a:pt x="0" y="317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93" name="Freeform 13"/>
            <p:cNvSpPr>
              <a:spLocks/>
            </p:cNvSpPr>
            <p:nvPr/>
          </p:nvSpPr>
          <p:spPr bwMode="auto">
            <a:xfrm>
              <a:off x="5072063" y="4679950"/>
              <a:ext cx="790575" cy="360363"/>
            </a:xfrm>
            <a:custGeom>
              <a:avLst/>
              <a:gdLst>
                <a:gd name="T0" fmla="*/ 498 w 498"/>
                <a:gd name="T1" fmla="*/ 0 h 272"/>
                <a:gd name="T2" fmla="*/ 317 w 498"/>
                <a:gd name="T3" fmla="*/ 45 h 272"/>
                <a:gd name="T4" fmla="*/ 136 w 498"/>
                <a:gd name="T5" fmla="*/ 136 h 272"/>
                <a:gd name="T6" fmla="*/ 0 w 498"/>
                <a:gd name="T7" fmla="*/ 272 h 2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8"/>
                <a:gd name="T13" fmla="*/ 0 h 272"/>
                <a:gd name="T14" fmla="*/ 498 w 498"/>
                <a:gd name="T15" fmla="*/ 272 h 2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8" h="272">
                  <a:moveTo>
                    <a:pt x="498" y="0"/>
                  </a:moveTo>
                  <a:cubicBezTo>
                    <a:pt x="437" y="11"/>
                    <a:pt x="377" y="22"/>
                    <a:pt x="317" y="45"/>
                  </a:cubicBezTo>
                  <a:cubicBezTo>
                    <a:pt x="257" y="68"/>
                    <a:pt x="189" y="98"/>
                    <a:pt x="136" y="136"/>
                  </a:cubicBezTo>
                  <a:cubicBezTo>
                    <a:pt x="83" y="174"/>
                    <a:pt x="41" y="223"/>
                    <a:pt x="0" y="272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94" name="Rectangle 14"/>
            <p:cNvSpPr>
              <a:spLocks noChangeArrowheads="1"/>
            </p:cNvSpPr>
            <p:nvPr/>
          </p:nvSpPr>
          <p:spPr bwMode="auto">
            <a:xfrm>
              <a:off x="6588125" y="3860800"/>
              <a:ext cx="431800" cy="288925"/>
            </a:xfrm>
            <a:prstGeom prst="rect">
              <a:avLst/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l-GR"/>
            </a:p>
          </p:txBody>
        </p:sp>
        <p:sp>
          <p:nvSpPr>
            <p:cNvPr id="20495" name="Freeform 15"/>
            <p:cNvSpPr>
              <a:spLocks/>
            </p:cNvSpPr>
            <p:nvPr/>
          </p:nvSpPr>
          <p:spPr bwMode="auto">
            <a:xfrm>
              <a:off x="5292725" y="2492375"/>
              <a:ext cx="719138" cy="504825"/>
            </a:xfrm>
            <a:custGeom>
              <a:avLst/>
              <a:gdLst>
                <a:gd name="T0" fmla="*/ 0 w 453"/>
                <a:gd name="T1" fmla="*/ 0 h 318"/>
                <a:gd name="T2" fmla="*/ 136 w 453"/>
                <a:gd name="T3" fmla="*/ 136 h 318"/>
                <a:gd name="T4" fmla="*/ 272 w 453"/>
                <a:gd name="T5" fmla="*/ 227 h 318"/>
                <a:gd name="T6" fmla="*/ 453 w 453"/>
                <a:gd name="T7" fmla="*/ 318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318"/>
                <a:gd name="T14" fmla="*/ 453 w 453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318">
                  <a:moveTo>
                    <a:pt x="0" y="0"/>
                  </a:moveTo>
                  <a:cubicBezTo>
                    <a:pt x="45" y="49"/>
                    <a:pt x="91" y="98"/>
                    <a:pt x="136" y="136"/>
                  </a:cubicBezTo>
                  <a:cubicBezTo>
                    <a:pt x="181" y="174"/>
                    <a:pt x="219" y="197"/>
                    <a:pt x="272" y="227"/>
                  </a:cubicBezTo>
                  <a:cubicBezTo>
                    <a:pt x="325" y="257"/>
                    <a:pt x="389" y="287"/>
                    <a:pt x="453" y="318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96" name="Freeform 16"/>
            <p:cNvSpPr>
              <a:spLocks/>
            </p:cNvSpPr>
            <p:nvPr/>
          </p:nvSpPr>
          <p:spPr bwMode="auto">
            <a:xfrm>
              <a:off x="5237163" y="2636838"/>
              <a:ext cx="719137" cy="504825"/>
            </a:xfrm>
            <a:custGeom>
              <a:avLst/>
              <a:gdLst>
                <a:gd name="T0" fmla="*/ 0 w 453"/>
                <a:gd name="T1" fmla="*/ 0 h 318"/>
                <a:gd name="T2" fmla="*/ 136 w 453"/>
                <a:gd name="T3" fmla="*/ 136 h 318"/>
                <a:gd name="T4" fmla="*/ 272 w 453"/>
                <a:gd name="T5" fmla="*/ 227 h 318"/>
                <a:gd name="T6" fmla="*/ 453 w 453"/>
                <a:gd name="T7" fmla="*/ 318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318"/>
                <a:gd name="T14" fmla="*/ 453 w 453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318">
                  <a:moveTo>
                    <a:pt x="0" y="0"/>
                  </a:moveTo>
                  <a:cubicBezTo>
                    <a:pt x="45" y="49"/>
                    <a:pt x="91" y="98"/>
                    <a:pt x="136" y="136"/>
                  </a:cubicBezTo>
                  <a:cubicBezTo>
                    <a:pt x="181" y="174"/>
                    <a:pt x="219" y="197"/>
                    <a:pt x="272" y="227"/>
                  </a:cubicBezTo>
                  <a:cubicBezTo>
                    <a:pt x="325" y="257"/>
                    <a:pt x="389" y="287"/>
                    <a:pt x="453" y="318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0497" name="Line 17"/>
            <p:cNvSpPr>
              <a:spLocks noChangeShapeType="1"/>
            </p:cNvSpPr>
            <p:nvPr/>
          </p:nvSpPr>
          <p:spPr bwMode="auto">
            <a:xfrm>
              <a:off x="3923928" y="2744787"/>
              <a:ext cx="1440235" cy="107951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27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γονατοPr1new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lum bright="-6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3056"/>
            <a:ext cx="2736304" cy="2880320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43" name="Rectangle 19"/>
          <p:cNvSpPr>
            <a:spLocks noGrp="1" noChangeArrowheads="1"/>
          </p:cNvSpPr>
          <p:nvPr>
            <p:ph type="body" idx="4294967295"/>
          </p:nvPr>
        </p:nvSpPr>
        <p:spPr>
          <a:xfrm>
            <a:off x="2915816" y="1202407"/>
            <a:ext cx="6084168" cy="20825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Οι περισσότερες α/ες γίνονται σε 2 επίπεδα για μελέτη της 3</a:t>
            </a:r>
            <a:r>
              <a:rPr lang="el-GR" sz="2400" baseline="30000" dirty="0" smtClean="0">
                <a:solidFill>
                  <a:schemeClr val="bg1"/>
                </a:solidFill>
              </a:rPr>
              <a:t>ης</a:t>
            </a:r>
            <a:r>
              <a:rPr lang="el-GR" sz="2400" dirty="0" smtClean="0">
                <a:solidFill>
                  <a:schemeClr val="bg1"/>
                </a:solidFill>
              </a:rPr>
              <a:t> διάστασης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Πρόσθια </a:t>
            </a:r>
            <a:r>
              <a:rPr lang="en-US" sz="2400" dirty="0" smtClean="0">
                <a:solidFill>
                  <a:schemeClr val="bg1"/>
                </a:solidFill>
              </a:rPr>
              <a:t>(F)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Πλάγια </a:t>
            </a:r>
            <a:r>
              <a:rPr lang="en-US" sz="2400" dirty="0" smtClean="0">
                <a:solidFill>
                  <a:schemeClr val="bg1"/>
                </a:solidFill>
              </a:rPr>
              <a:t>(P)</a:t>
            </a:r>
            <a:endParaRPr lang="el-GR" sz="2400" dirty="0" smtClean="0">
              <a:solidFill>
                <a:schemeClr val="bg1"/>
              </a:solidFill>
            </a:endParaRPr>
          </a:p>
        </p:txBody>
      </p:sp>
      <p:pic>
        <p:nvPicPr>
          <p:cNvPr id="21508" name="Picture 7" descr="ΓΟΝΑΤΟPR1"/>
          <p:cNvPicPr preferRelativeResize="0">
            <a:picLocks noGrp="1" noChangeArrowheads="1"/>
          </p:cNvPicPr>
          <p:nvPr>
            <p:ph sz="quarter" idx="4294967295"/>
          </p:nvPr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r="484"/>
          <a:stretch>
            <a:fillRect/>
          </a:stretch>
        </p:blipFill>
        <p:spPr>
          <a:xfrm>
            <a:off x="5451505" y="3541713"/>
            <a:ext cx="2195512" cy="3265487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13" descr="54316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/>
          <a:stretch>
            <a:fillRect/>
          </a:stretch>
        </p:blipFill>
        <p:spPr>
          <a:xfrm>
            <a:off x="3059832" y="3541713"/>
            <a:ext cx="2374900" cy="3271837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17" descr="101-0171_IM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lum bright="18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1"/>
          <a:stretch>
            <a:fillRect/>
          </a:stretch>
        </p:blipFill>
        <p:spPr>
          <a:xfrm>
            <a:off x="107504" y="150153"/>
            <a:ext cx="2702445" cy="3710896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21"/>
          <p:cNvSpPr txBox="1">
            <a:spLocks noChangeArrowheads="1"/>
          </p:cNvSpPr>
          <p:nvPr/>
        </p:nvSpPr>
        <p:spPr bwMode="auto">
          <a:xfrm>
            <a:off x="2843808" y="3068960"/>
            <a:ext cx="5113337" cy="457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α/α γόνατος τοποθέτηση και εικόνες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  <p:sp>
        <p:nvSpPr>
          <p:cNvPr id="10" name="Τίτλος 1"/>
          <p:cNvSpPr>
            <a:spLocks noGrp="1"/>
          </p:cNvSpPr>
          <p:nvPr>
            <p:ph type="title"/>
          </p:nvPr>
        </p:nvSpPr>
        <p:spPr>
          <a:xfrm>
            <a:off x="2843808" y="116632"/>
            <a:ext cx="6300191" cy="1008112"/>
          </a:xfrm>
        </p:spPr>
        <p:txBody>
          <a:bodyPr/>
          <a:lstStyle/>
          <a:p>
            <a:r>
              <a:rPr lang="el-GR" dirty="0" smtClean="0"/>
              <a:t>Ακτινολογικές λήψεις </a:t>
            </a:r>
            <a:r>
              <a:rPr lang="el-GR" sz="3000" b="0" dirty="0"/>
              <a:t>1</a:t>
            </a:r>
            <a:r>
              <a:rPr lang="el-GR" sz="3000" b="0" dirty="0" smtClean="0"/>
              <a:t>/2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val="206966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Απεικονιστικές </a:t>
            </a:r>
            <a:r>
              <a:rPr lang="el-GR" dirty="0"/>
              <a:t>μέθοδοι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Στο ακτινολογικό τμήμα παράγονται εικόνες.</a:t>
            </a:r>
          </a:p>
          <a:p>
            <a:pPr eaLnBrk="1" hangingPunct="1">
              <a:defRPr/>
            </a:pPr>
            <a:r>
              <a:rPr lang="el-GR" dirty="0" smtClean="0"/>
              <a:t>Οι εικόνες περιέχουν σε διαφορετικό βαθμό πληροφορίες: </a:t>
            </a:r>
          </a:p>
          <a:p>
            <a:pPr lvl="1" eaLnBrk="1" hangingPunct="1">
              <a:defRPr/>
            </a:pPr>
            <a:r>
              <a:rPr lang="el-GR" dirty="0" smtClean="0"/>
              <a:t>Ανατομίας,</a:t>
            </a:r>
          </a:p>
          <a:p>
            <a:pPr lvl="1" eaLnBrk="1" hangingPunct="1">
              <a:defRPr/>
            </a:pPr>
            <a:r>
              <a:rPr lang="el-GR" dirty="0" smtClean="0"/>
              <a:t>Λειτουργίας.</a:t>
            </a:r>
          </a:p>
          <a:p>
            <a:pPr eaLnBrk="1" hangingPunct="1">
              <a:defRPr/>
            </a:pPr>
            <a:r>
              <a:rPr lang="el-GR" dirty="0" smtClean="0"/>
              <a:t>Διάφορες απεικονιστικές μέθοδοι παράγουν εικόνες με διαφορετικούς τρόπους.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646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Ακτινολογικές λήψεις </a:t>
            </a:r>
            <a:r>
              <a:rPr lang="el-GR" sz="3000" b="0" dirty="0" smtClean="0"/>
              <a:t>2/2</a:t>
            </a:r>
            <a:endParaRPr lang="el-GR" sz="3000" b="0" dirty="0"/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996952"/>
            <a:ext cx="2349216" cy="3853879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44" name="Rectangle 24"/>
          <p:cNvSpPr>
            <a:spLocks noGrp="1" noChangeArrowheads="1"/>
          </p:cNvSpPr>
          <p:nvPr>
            <p:ph type="body" idx="4294967295"/>
          </p:nvPr>
        </p:nvSpPr>
        <p:spPr>
          <a:xfrm>
            <a:off x="264715" y="1196752"/>
            <a:ext cx="8100219" cy="129611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Σε πολύπλοκες ανατομικές περιοχές χρησιμοποιούνται επιπλέον λήψεις</a:t>
            </a:r>
          </a:p>
          <a:p>
            <a:pPr eaLnBrk="1" hangingPunct="1"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Π.χ.  λοξές απλές ακτινογραφίες (α/ες) ΟΜΣΣ </a:t>
            </a:r>
          </a:p>
        </p:txBody>
      </p:sp>
      <p:pic>
        <p:nvPicPr>
          <p:cNvPr id="22532" name="Picture 10" descr="6492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lum bright="1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32"/>
          <a:stretch>
            <a:fillRect/>
          </a:stretch>
        </p:blipFill>
        <p:spPr>
          <a:xfrm>
            <a:off x="2483768" y="2996952"/>
            <a:ext cx="1813069" cy="3861049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14" descr="64921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1" b="7404"/>
          <a:stretch>
            <a:fillRect/>
          </a:stretch>
        </p:blipFill>
        <p:spPr>
          <a:xfrm>
            <a:off x="7037388" y="2727325"/>
            <a:ext cx="2106612" cy="4130675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Oval 17"/>
          <p:cNvSpPr>
            <a:spLocks noChangeArrowheads="1"/>
          </p:cNvSpPr>
          <p:nvPr/>
        </p:nvSpPr>
        <p:spPr bwMode="auto">
          <a:xfrm rot="-2776912">
            <a:off x="4291013" y="5994400"/>
            <a:ext cx="153987" cy="144463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l-GR"/>
          </a:p>
        </p:txBody>
      </p:sp>
      <p:pic>
        <p:nvPicPr>
          <p:cNvPr id="22535" name="Picture 18" descr="649215"/>
          <p:cNvPicPr>
            <a:picLocks noChangeAspect="1" noChangeArrowheads="1"/>
          </p:cNvPicPr>
          <p:nvPr/>
        </p:nvPicPr>
        <p:blipFill>
          <a:blip r:embed="rId4" cstate="print">
            <a:lum bright="1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t="50114" r="24313" b="28105"/>
          <a:stretch>
            <a:fillRect/>
          </a:stretch>
        </p:blipFill>
        <p:spPr bwMode="auto">
          <a:xfrm>
            <a:off x="4283075" y="4630738"/>
            <a:ext cx="2720975" cy="2228850"/>
          </a:xfrm>
          <a:prstGeom prst="rect">
            <a:avLst/>
          </a:prstGeom>
          <a:noFill/>
          <a:ln w="57150" cmpd="thinThick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6" name="Freeform 21"/>
          <p:cNvSpPr>
            <a:spLocks/>
          </p:cNvSpPr>
          <p:nvPr/>
        </p:nvSpPr>
        <p:spPr bwMode="auto">
          <a:xfrm flipH="1">
            <a:off x="4500563" y="5013325"/>
            <a:ext cx="1885950" cy="1397000"/>
          </a:xfrm>
          <a:custGeom>
            <a:avLst/>
            <a:gdLst>
              <a:gd name="T0" fmla="*/ 1290 w 2790"/>
              <a:gd name="T1" fmla="*/ 2040 h 2130"/>
              <a:gd name="T2" fmla="*/ 1110 w 2790"/>
              <a:gd name="T3" fmla="*/ 1500 h 2130"/>
              <a:gd name="T4" fmla="*/ 930 w 2790"/>
              <a:gd name="T5" fmla="*/ 1320 h 2130"/>
              <a:gd name="T6" fmla="*/ 390 w 2790"/>
              <a:gd name="T7" fmla="*/ 1320 h 2130"/>
              <a:gd name="T8" fmla="*/ 30 w 2790"/>
              <a:gd name="T9" fmla="*/ 960 h 2130"/>
              <a:gd name="T10" fmla="*/ 210 w 2790"/>
              <a:gd name="T11" fmla="*/ 780 h 2130"/>
              <a:gd name="T12" fmla="*/ 570 w 2790"/>
              <a:gd name="T13" fmla="*/ 600 h 2130"/>
              <a:gd name="T14" fmla="*/ 750 w 2790"/>
              <a:gd name="T15" fmla="*/ 60 h 2130"/>
              <a:gd name="T16" fmla="*/ 930 w 2790"/>
              <a:gd name="T17" fmla="*/ 240 h 2130"/>
              <a:gd name="T18" fmla="*/ 1110 w 2790"/>
              <a:gd name="T19" fmla="*/ 780 h 2130"/>
              <a:gd name="T20" fmla="*/ 1470 w 2790"/>
              <a:gd name="T21" fmla="*/ 780 h 2130"/>
              <a:gd name="T22" fmla="*/ 1650 w 2790"/>
              <a:gd name="T23" fmla="*/ 600 h 2130"/>
              <a:gd name="T24" fmla="*/ 1650 w 2790"/>
              <a:gd name="T25" fmla="*/ 240 h 2130"/>
              <a:gd name="T26" fmla="*/ 1830 w 2790"/>
              <a:gd name="T27" fmla="*/ 60 h 2130"/>
              <a:gd name="T28" fmla="*/ 2010 w 2790"/>
              <a:gd name="T29" fmla="*/ 600 h 2130"/>
              <a:gd name="T30" fmla="*/ 2190 w 2790"/>
              <a:gd name="T31" fmla="*/ 960 h 2130"/>
              <a:gd name="T32" fmla="*/ 2730 w 2790"/>
              <a:gd name="T33" fmla="*/ 1500 h 2130"/>
              <a:gd name="T34" fmla="*/ 2550 w 2790"/>
              <a:gd name="T35" fmla="*/ 1860 h 2130"/>
              <a:gd name="T36" fmla="*/ 2190 w 2790"/>
              <a:gd name="T37" fmla="*/ 1500 h 2130"/>
              <a:gd name="T38" fmla="*/ 1830 w 2790"/>
              <a:gd name="T39" fmla="*/ 1320 h 2130"/>
              <a:gd name="T40" fmla="*/ 1470 w 2790"/>
              <a:gd name="T41" fmla="*/ 1500 h 2130"/>
              <a:gd name="T42" fmla="*/ 1650 w 2790"/>
              <a:gd name="T43" fmla="*/ 1860 h 2130"/>
              <a:gd name="T44" fmla="*/ 1650 w 2790"/>
              <a:gd name="T45" fmla="*/ 2040 h 2130"/>
              <a:gd name="T46" fmla="*/ 1290 w 2790"/>
              <a:gd name="T47" fmla="*/ 2040 h 21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790"/>
              <a:gd name="T73" fmla="*/ 0 h 2130"/>
              <a:gd name="T74" fmla="*/ 2790 w 2790"/>
              <a:gd name="T75" fmla="*/ 2130 h 213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790" h="2130">
                <a:moveTo>
                  <a:pt x="1290" y="2040"/>
                </a:moveTo>
                <a:cubicBezTo>
                  <a:pt x="1200" y="1950"/>
                  <a:pt x="1170" y="1620"/>
                  <a:pt x="1110" y="1500"/>
                </a:cubicBezTo>
                <a:cubicBezTo>
                  <a:pt x="1050" y="1380"/>
                  <a:pt x="1050" y="1350"/>
                  <a:pt x="930" y="1320"/>
                </a:cubicBezTo>
                <a:cubicBezTo>
                  <a:pt x="810" y="1290"/>
                  <a:pt x="540" y="1380"/>
                  <a:pt x="390" y="1320"/>
                </a:cubicBezTo>
                <a:cubicBezTo>
                  <a:pt x="240" y="1260"/>
                  <a:pt x="60" y="1050"/>
                  <a:pt x="30" y="960"/>
                </a:cubicBezTo>
                <a:cubicBezTo>
                  <a:pt x="0" y="870"/>
                  <a:pt x="120" y="840"/>
                  <a:pt x="210" y="780"/>
                </a:cubicBezTo>
                <a:cubicBezTo>
                  <a:pt x="300" y="720"/>
                  <a:pt x="480" y="720"/>
                  <a:pt x="570" y="600"/>
                </a:cubicBezTo>
                <a:cubicBezTo>
                  <a:pt x="660" y="480"/>
                  <a:pt x="690" y="120"/>
                  <a:pt x="750" y="60"/>
                </a:cubicBezTo>
                <a:cubicBezTo>
                  <a:pt x="810" y="0"/>
                  <a:pt x="870" y="120"/>
                  <a:pt x="930" y="240"/>
                </a:cubicBezTo>
                <a:cubicBezTo>
                  <a:pt x="990" y="360"/>
                  <a:pt x="1020" y="690"/>
                  <a:pt x="1110" y="780"/>
                </a:cubicBezTo>
                <a:cubicBezTo>
                  <a:pt x="1200" y="870"/>
                  <a:pt x="1380" y="810"/>
                  <a:pt x="1470" y="780"/>
                </a:cubicBezTo>
                <a:cubicBezTo>
                  <a:pt x="1560" y="750"/>
                  <a:pt x="1620" y="690"/>
                  <a:pt x="1650" y="600"/>
                </a:cubicBezTo>
                <a:cubicBezTo>
                  <a:pt x="1680" y="510"/>
                  <a:pt x="1620" y="330"/>
                  <a:pt x="1650" y="240"/>
                </a:cubicBezTo>
                <a:cubicBezTo>
                  <a:pt x="1680" y="150"/>
                  <a:pt x="1770" y="0"/>
                  <a:pt x="1830" y="60"/>
                </a:cubicBezTo>
                <a:cubicBezTo>
                  <a:pt x="1890" y="120"/>
                  <a:pt x="1950" y="450"/>
                  <a:pt x="2010" y="600"/>
                </a:cubicBezTo>
                <a:cubicBezTo>
                  <a:pt x="2070" y="750"/>
                  <a:pt x="2070" y="810"/>
                  <a:pt x="2190" y="960"/>
                </a:cubicBezTo>
                <a:cubicBezTo>
                  <a:pt x="2310" y="1110"/>
                  <a:pt x="2670" y="1350"/>
                  <a:pt x="2730" y="1500"/>
                </a:cubicBezTo>
                <a:cubicBezTo>
                  <a:pt x="2790" y="1650"/>
                  <a:pt x="2640" y="1860"/>
                  <a:pt x="2550" y="1860"/>
                </a:cubicBezTo>
                <a:cubicBezTo>
                  <a:pt x="2460" y="1860"/>
                  <a:pt x="2310" y="1590"/>
                  <a:pt x="2190" y="1500"/>
                </a:cubicBezTo>
                <a:cubicBezTo>
                  <a:pt x="2070" y="1410"/>
                  <a:pt x="1950" y="1320"/>
                  <a:pt x="1830" y="1320"/>
                </a:cubicBezTo>
                <a:cubicBezTo>
                  <a:pt x="1710" y="1320"/>
                  <a:pt x="1500" y="1410"/>
                  <a:pt x="1470" y="1500"/>
                </a:cubicBezTo>
                <a:cubicBezTo>
                  <a:pt x="1440" y="1590"/>
                  <a:pt x="1620" y="1770"/>
                  <a:pt x="1650" y="1860"/>
                </a:cubicBezTo>
                <a:cubicBezTo>
                  <a:pt x="1680" y="1950"/>
                  <a:pt x="1710" y="2010"/>
                  <a:pt x="1650" y="2040"/>
                </a:cubicBezTo>
                <a:cubicBezTo>
                  <a:pt x="1590" y="2070"/>
                  <a:pt x="1380" y="2130"/>
                  <a:pt x="1290" y="2040"/>
                </a:cubicBezTo>
                <a:close/>
              </a:path>
            </a:pathLst>
          </a:custGeom>
          <a:noFill/>
          <a:ln w="28575" cmpd="sng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2537" name="Oval 22"/>
          <p:cNvSpPr>
            <a:spLocks noChangeArrowheads="1"/>
          </p:cNvSpPr>
          <p:nvPr/>
        </p:nvSpPr>
        <p:spPr bwMode="auto">
          <a:xfrm rot="-2776912">
            <a:off x="5976938" y="5511800"/>
            <a:ext cx="146050" cy="254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l-GR"/>
          </a:p>
        </p:txBody>
      </p:sp>
      <p:sp>
        <p:nvSpPr>
          <p:cNvPr id="22538" name="Text Box 25"/>
          <p:cNvSpPr txBox="1">
            <a:spLocks noChangeArrowheads="1"/>
          </p:cNvSpPr>
          <p:nvPr/>
        </p:nvSpPr>
        <p:spPr bwMode="auto">
          <a:xfrm>
            <a:off x="107504" y="2604655"/>
            <a:ext cx="14398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000" dirty="0">
                <a:solidFill>
                  <a:schemeClr val="bg1"/>
                </a:solidFill>
                <a:latin typeface="+mn-lt"/>
              </a:rPr>
              <a:t>ΟΜΣΣ </a:t>
            </a:r>
            <a:r>
              <a:rPr lang="en-US" altLang="el-GR" sz="2000" dirty="0">
                <a:solidFill>
                  <a:schemeClr val="bg1"/>
                </a:solidFill>
                <a:latin typeface="+mn-lt"/>
              </a:rPr>
              <a:t>F</a:t>
            </a:r>
            <a:endParaRPr lang="el-GR" altLang="el-GR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539" name="Text Box 26"/>
          <p:cNvSpPr txBox="1">
            <a:spLocks noChangeArrowheads="1"/>
          </p:cNvSpPr>
          <p:nvPr/>
        </p:nvSpPr>
        <p:spPr bwMode="auto">
          <a:xfrm>
            <a:off x="2483768" y="2617030"/>
            <a:ext cx="1655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000" dirty="0">
                <a:solidFill>
                  <a:schemeClr val="bg1"/>
                </a:solidFill>
                <a:latin typeface="+mn-lt"/>
              </a:rPr>
              <a:t>ΟΜΣΣ </a:t>
            </a:r>
            <a:r>
              <a:rPr lang="en-US" altLang="el-GR" sz="2000" dirty="0">
                <a:solidFill>
                  <a:schemeClr val="bg1"/>
                </a:solidFill>
                <a:latin typeface="+mn-lt"/>
              </a:rPr>
              <a:t>P</a:t>
            </a:r>
            <a:endParaRPr lang="el-GR" altLang="el-GR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540" name="Text Box 27"/>
          <p:cNvSpPr txBox="1">
            <a:spLocks noChangeArrowheads="1"/>
          </p:cNvSpPr>
          <p:nvPr/>
        </p:nvSpPr>
        <p:spPr bwMode="auto">
          <a:xfrm>
            <a:off x="5148064" y="3645024"/>
            <a:ext cx="180022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000" dirty="0">
                <a:solidFill>
                  <a:schemeClr val="bg1"/>
                </a:solidFill>
                <a:latin typeface="+mn-lt"/>
              </a:rPr>
              <a:t>ΟΜΣΣ</a:t>
            </a:r>
          </a:p>
          <a:p>
            <a:pPr>
              <a:spcBef>
                <a:spcPct val="50000"/>
              </a:spcBef>
            </a:pPr>
            <a:r>
              <a:rPr lang="el-GR" altLang="el-GR" sz="2000" dirty="0">
                <a:solidFill>
                  <a:schemeClr val="bg1"/>
                </a:solidFill>
                <a:latin typeface="+mn-lt"/>
              </a:rPr>
              <a:t>Λοξές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86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Ακτινοσκόπηση </a:t>
            </a:r>
            <a:r>
              <a:rPr lang="el-GR" sz="3000" b="0" dirty="0" smtClean="0"/>
              <a:t>1/2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300" dirty="0" smtClean="0"/>
              <a:t>Παρακολούθηση λειτουργίας σε πραγματικό χρόνο </a:t>
            </a:r>
            <a:endParaRPr lang="en-US" sz="2300" dirty="0" smtClean="0"/>
          </a:p>
          <a:p>
            <a:pPr lvl="1" eaLnBrk="1" hangingPunct="1">
              <a:defRPr/>
            </a:pPr>
            <a:r>
              <a:rPr lang="el-GR" sz="2300" dirty="0" smtClean="0"/>
              <a:t>Κατάποση.</a:t>
            </a:r>
          </a:p>
          <a:p>
            <a:pPr lvl="1" eaLnBrk="1" hangingPunct="1">
              <a:defRPr/>
            </a:pPr>
            <a:r>
              <a:rPr lang="el-GR" sz="2300" dirty="0" smtClean="0"/>
              <a:t>Προώθηση σκιαγραφικού μέσα σε αγγεία.</a:t>
            </a:r>
          </a:p>
          <a:p>
            <a:pPr lvl="1" eaLnBrk="1" hangingPunct="1">
              <a:defRPr/>
            </a:pPr>
            <a:r>
              <a:rPr lang="el-GR" sz="2300" dirty="0" smtClean="0"/>
              <a:t>Κίνηση καρδιάς.</a:t>
            </a:r>
          </a:p>
          <a:p>
            <a:pPr eaLnBrk="1" hangingPunct="1">
              <a:defRPr/>
            </a:pPr>
            <a:r>
              <a:rPr lang="el-GR" sz="2300" dirty="0" smtClean="0"/>
              <a:t>Απαιτεί συνεχή ακτινοβόληση (χαμηλή δόση).</a:t>
            </a:r>
          </a:p>
          <a:p>
            <a:pPr eaLnBrk="1" hangingPunct="1">
              <a:defRPr/>
            </a:pPr>
            <a:r>
              <a:rPr lang="el-GR" sz="2300" dirty="0" smtClean="0"/>
              <a:t>Προκύπτουν πολλαπλές εικόνες σε μορφή </a:t>
            </a:r>
            <a:r>
              <a:rPr lang="en-US" sz="2300" dirty="0" smtClean="0"/>
              <a:t>cine</a:t>
            </a:r>
            <a:r>
              <a:rPr lang="el-GR" sz="2300" dirty="0" smtClean="0"/>
              <a:t>.</a:t>
            </a:r>
          </a:p>
          <a:p>
            <a:pPr eaLnBrk="1" hangingPunct="1">
              <a:defRPr/>
            </a:pPr>
            <a:r>
              <a:rPr lang="el-GR" sz="2300" dirty="0" smtClean="0"/>
              <a:t>Οι περισσότερες εξετάσεις απαιτούν χρήση μέσου σκιαγραφικής αντίθεσης (υλικό που αυξάνει τοπικά την απορρόφηση ακτινοβολίας) δημιουργώντας λευκά εκμαγεία των κοιλοτήτων-αυλών στις οποίες εντοπίζεται.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303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prstClr val="white"/>
                </a:solidFill>
              </a:rPr>
              <a:t>Ακτινοσκόπηση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 smtClean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Ακτινολογική εικόνα αναδεικνύεται και παρακολουθείται σε οθόνη.</a:t>
            </a:r>
          </a:p>
          <a:p>
            <a:pPr eaLnBrk="1" hangingPunct="1">
              <a:defRPr/>
            </a:pPr>
            <a:r>
              <a:rPr lang="el-GR" dirty="0" smtClean="0"/>
              <a:t>Καταγράφονται μόνιμα οι αναγκαίες για την εξέταση εικόνες</a:t>
            </a:r>
          </a:p>
          <a:p>
            <a:pPr eaLnBrk="1" hangingPunct="1">
              <a:buNone/>
              <a:defRPr/>
            </a:pPr>
            <a:r>
              <a:rPr lang="el-GR" dirty="0" smtClean="0"/>
              <a:t>	ή </a:t>
            </a:r>
          </a:p>
          <a:p>
            <a:pPr>
              <a:defRPr/>
            </a:pPr>
            <a:r>
              <a:rPr lang="el-GR" dirty="0" smtClean="0"/>
              <a:t>Καταγράφεται </a:t>
            </a:r>
            <a:r>
              <a:rPr lang="en-US" dirty="0" smtClean="0"/>
              <a:t>video</a:t>
            </a:r>
            <a:r>
              <a:rPr lang="el-GR" dirty="0" smtClean="0"/>
              <a:t>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492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65400"/>
            <a:ext cx="3008313" cy="3952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6" descr="Nottingham_AXR4_008"/>
          <p:cNvPicPr>
            <a:picLocks noChangeAspect="1" noChangeArrowheads="1"/>
          </p:cNvPicPr>
          <p:nvPr/>
        </p:nvPicPr>
        <p:blipFill>
          <a:blip r:embed="rId3" cstate="print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565400"/>
            <a:ext cx="3022600" cy="3924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5" r="34323" b="8627"/>
          <a:stretch>
            <a:fillRect/>
          </a:stretch>
        </p:blipFill>
        <p:spPr bwMode="auto">
          <a:xfrm>
            <a:off x="251520" y="1160463"/>
            <a:ext cx="2270125" cy="5329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239674" y="703263"/>
            <a:ext cx="2124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Αγγειογραφία</a:t>
            </a:r>
          </a:p>
        </p:txBody>
      </p:sp>
      <p:sp>
        <p:nvSpPr>
          <p:cNvPr id="25606" name="Text Box 9"/>
          <p:cNvSpPr txBox="1">
            <a:spLocks noChangeArrowheads="1"/>
          </p:cNvSpPr>
          <p:nvPr/>
        </p:nvSpPr>
        <p:spPr bwMode="auto">
          <a:xfrm>
            <a:off x="2700338" y="1412875"/>
            <a:ext cx="2447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Διάβαση </a:t>
            </a:r>
          </a:p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λεπτού εντέρου</a:t>
            </a:r>
          </a:p>
        </p:txBody>
      </p:sp>
      <p:sp>
        <p:nvSpPr>
          <p:cNvPr id="25607" name="Text Box 10"/>
          <p:cNvSpPr txBox="1">
            <a:spLocks noChangeArrowheads="1"/>
          </p:cNvSpPr>
          <p:nvPr/>
        </p:nvSpPr>
        <p:spPr bwMode="auto">
          <a:xfrm>
            <a:off x="5867400" y="1920706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Πυελογραφία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34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l-GR" dirty="0" smtClean="0"/>
              <a:t>Αγγειογραφία</a:t>
            </a:r>
          </a:p>
        </p:txBody>
      </p:sp>
      <p:pic>
        <p:nvPicPr>
          <p:cNvPr id="26628" name="Picture 4" descr="503555_1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lum bright="12000" contrast="3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4663"/>
            <a:ext cx="2795390" cy="2736999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767" y="1052513"/>
            <a:ext cx="5040313" cy="2260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Απεικόνιση των αγγείων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Αφαιρετική 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Αξονική 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Μαγνητική </a:t>
            </a: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43535"/>
            <a:ext cx="2566988" cy="3425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50" y="3212977"/>
            <a:ext cx="4114046" cy="33251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1" name="Line 8"/>
          <p:cNvSpPr>
            <a:spLocks noChangeShapeType="1"/>
          </p:cNvSpPr>
          <p:nvPr/>
        </p:nvSpPr>
        <p:spPr bwMode="auto">
          <a:xfrm flipV="1">
            <a:off x="2901934" y="1661821"/>
            <a:ext cx="2894202" cy="1079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6632" name="Line 9"/>
          <p:cNvSpPr>
            <a:spLocks noChangeShapeType="1"/>
          </p:cNvSpPr>
          <p:nvPr/>
        </p:nvSpPr>
        <p:spPr bwMode="auto">
          <a:xfrm>
            <a:off x="2267744" y="2132856"/>
            <a:ext cx="2592288" cy="100880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6633" name="Line 10"/>
          <p:cNvSpPr>
            <a:spLocks noChangeShapeType="1"/>
          </p:cNvSpPr>
          <p:nvPr/>
        </p:nvSpPr>
        <p:spPr bwMode="auto">
          <a:xfrm>
            <a:off x="1979611" y="2890044"/>
            <a:ext cx="288132" cy="32293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80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Αγγειογραφία συμβατική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5112568" cy="48245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Ενδοφλέβια</a:t>
            </a:r>
          </a:p>
          <a:p>
            <a:pPr lvl="1" eaLnBrk="1" hangingPunct="1">
              <a:defRPr/>
            </a:pPr>
            <a:r>
              <a:rPr lang="el-GR" dirty="0" smtClean="0"/>
              <a:t>Χορήγηση σκιαγραφικού από φλέβα στο χέρι ή στο πόδι.</a:t>
            </a:r>
          </a:p>
          <a:p>
            <a:pPr eaLnBrk="1" hangingPunct="1">
              <a:defRPr/>
            </a:pPr>
            <a:r>
              <a:rPr lang="el-GR" dirty="0" smtClean="0"/>
              <a:t>Ενδαρτηριακή - χορήγηση σκιαγραφικού από καθετήρα που καταλήγει σε συγκεκριμένη θέση στην αορτή (αρτηριογραφία).</a:t>
            </a:r>
          </a:p>
          <a:p>
            <a:pPr>
              <a:defRPr/>
            </a:pPr>
            <a:r>
              <a:rPr lang="el-GR" dirty="0" smtClean="0"/>
              <a:t>Χορήγηση σκιαγραφικού με καθετήρα γαι απεικόνιση φλεβών (φλεβογραφία).</a:t>
            </a:r>
          </a:p>
        </p:txBody>
      </p:sp>
      <p:pic>
        <p:nvPicPr>
          <p:cNvPr id="27652" name="Picture 4" descr="Angio_01_250_dark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40768"/>
            <a:ext cx="2971800" cy="4708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  <p:sp>
        <p:nvSpPr>
          <p:cNvPr id="3" name="Ορθογώνιο 2"/>
          <p:cNvSpPr/>
          <p:nvPr/>
        </p:nvSpPr>
        <p:spPr>
          <a:xfrm>
            <a:off x="5868144" y="6093296"/>
            <a:ext cx="2983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indiastudychannel.com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503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6205538" y="3500438"/>
            <a:ext cx="2938462" cy="3357562"/>
            <a:chOff x="6205538" y="3500438"/>
            <a:chExt cx="2938462" cy="3357562"/>
          </a:xfrm>
        </p:grpSpPr>
        <p:pic>
          <p:nvPicPr>
            <p:cNvPr id="28675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5538" y="3500438"/>
              <a:ext cx="2938462" cy="33575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77160" name="AutoShape 8"/>
            <p:cNvSpPr>
              <a:spLocks noChangeArrowheads="1"/>
            </p:cNvSpPr>
            <p:nvPr/>
          </p:nvSpPr>
          <p:spPr bwMode="auto">
            <a:xfrm>
              <a:off x="7092950" y="3716338"/>
              <a:ext cx="360363" cy="288925"/>
            </a:xfrm>
            <a:prstGeom prst="star5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680" name="AutoShape 10"/>
            <p:cNvSpPr>
              <a:spLocks noChangeArrowheads="1"/>
            </p:cNvSpPr>
            <p:nvPr/>
          </p:nvSpPr>
          <p:spPr bwMode="auto">
            <a:xfrm rot="-499860">
              <a:off x="6840538" y="6380163"/>
              <a:ext cx="576262" cy="163512"/>
            </a:xfrm>
            <a:prstGeom prst="curvedUpArrow">
              <a:avLst>
                <a:gd name="adj1" fmla="val 70486"/>
                <a:gd name="adj2" fmla="val 140971"/>
                <a:gd name="adj3" fmla="val 33333"/>
              </a:avLst>
            </a:prstGeom>
            <a:solidFill>
              <a:schemeClr val="bg1"/>
            </a:solidFill>
            <a:ln w="1905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l-GR"/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Μηχάνημα αγγειογραφίας</a:t>
            </a:r>
            <a:endParaRPr lang="el-GR" dirty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124744"/>
            <a:ext cx="8424936" cy="5256584"/>
          </a:xfrm>
        </p:spPr>
        <p:txBody>
          <a:bodyPr>
            <a:normAutofit/>
          </a:bodyPr>
          <a:lstStyle/>
          <a:p>
            <a:pPr eaLnBrk="1" hangingPunct="1">
              <a:lnSpc>
                <a:spcPct val="105000"/>
              </a:lnSpc>
              <a:spcBef>
                <a:spcPts val="900"/>
              </a:spcBef>
              <a:defRPr/>
            </a:pPr>
            <a:r>
              <a:rPr lang="el-GR" dirty="0" smtClean="0"/>
              <a:t>Λυχνία και κάμερα σε βραχίονα που επιτρέπει όλες τις κλίσεις και γωνίες.</a:t>
            </a:r>
          </a:p>
          <a:p>
            <a:pPr eaLnBrk="1" hangingPunct="1">
              <a:lnSpc>
                <a:spcPct val="105000"/>
              </a:lnSpc>
              <a:spcBef>
                <a:spcPts val="900"/>
              </a:spcBef>
              <a:defRPr/>
            </a:pPr>
            <a:r>
              <a:rPr lang="el-GR" dirty="0" smtClean="0"/>
              <a:t>Έτσι δεν απαιτείται μεταβολή της θέσης του ασθενούς.</a:t>
            </a:r>
          </a:p>
          <a:p>
            <a:pPr eaLnBrk="1" hangingPunct="1">
              <a:lnSpc>
                <a:spcPct val="105000"/>
              </a:lnSpc>
              <a:spcBef>
                <a:spcPts val="900"/>
              </a:spcBef>
              <a:defRPr/>
            </a:pPr>
            <a:r>
              <a:rPr lang="el-GR" dirty="0" smtClean="0"/>
              <a:t>Το μηχάνημα μπορεί να είναι φορητό.</a:t>
            </a:r>
          </a:p>
          <a:p>
            <a:pPr eaLnBrk="1" hangingPunct="1">
              <a:lnSpc>
                <a:spcPct val="105000"/>
              </a:lnSpc>
              <a:spcBef>
                <a:spcPts val="900"/>
              </a:spcBef>
              <a:defRPr/>
            </a:pPr>
            <a:r>
              <a:rPr lang="el-GR" dirty="0" smtClean="0"/>
              <a:t>Εικόνα σε οθόνη.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717574"/>
            <a:ext cx="3038496" cy="30237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5741502" y="6021388"/>
            <a:ext cx="1368425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>
                <a:latin typeface="+mn-lt"/>
              </a:rPr>
              <a:t>Λυχνία 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3798402" y="3573463"/>
            <a:ext cx="2952750" cy="6463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l-GR" altLang="el-GR">
                <a:latin typeface="+mn-lt"/>
              </a:rPr>
              <a:t>Ενισχυτής εικόνας – λήψη (αστέρι)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237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13100"/>
            <a:ext cx="6569075" cy="3355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04" y="305428"/>
            <a:ext cx="5048477" cy="25790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3" b="56181"/>
          <a:stretch>
            <a:fillRect/>
          </a:stretch>
        </p:blipFill>
        <p:spPr bwMode="auto">
          <a:xfrm>
            <a:off x="5651500" y="303213"/>
            <a:ext cx="3132138" cy="258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93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8263"/>
            <a:ext cx="3794125" cy="381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5" r="32024" b="9367"/>
          <a:stretch>
            <a:fillRect/>
          </a:stretch>
        </p:blipFill>
        <p:spPr bwMode="auto">
          <a:xfrm>
            <a:off x="5980113" y="100013"/>
            <a:ext cx="3165475" cy="655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9"/>
          <p:cNvSpPr txBox="1">
            <a:spLocks noChangeArrowheads="1"/>
          </p:cNvSpPr>
          <p:nvPr/>
        </p:nvSpPr>
        <p:spPr bwMode="auto">
          <a:xfrm>
            <a:off x="108024" y="6162109"/>
            <a:ext cx="3671888" cy="7232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l-GR" altLang="el-GR" dirty="0">
                <a:latin typeface="+mn-lt"/>
              </a:rPr>
              <a:t>Αγγειογραφία εγκεφάλου</a:t>
            </a:r>
          </a:p>
          <a:p>
            <a:pPr>
              <a:spcBef>
                <a:spcPts val="600"/>
              </a:spcBef>
            </a:pPr>
            <a:r>
              <a:rPr lang="el-GR" altLang="el-GR" dirty="0">
                <a:latin typeface="+mn-lt"/>
              </a:rPr>
              <a:t>Κλάδοι έσω καρωτίδας αρτηρίας</a:t>
            </a:r>
          </a:p>
        </p:txBody>
      </p:sp>
      <p:sp>
        <p:nvSpPr>
          <p:cNvPr id="30725" name="Text Box 10"/>
          <p:cNvSpPr txBox="1">
            <a:spLocks noChangeArrowheads="1"/>
          </p:cNvSpPr>
          <p:nvPr/>
        </p:nvSpPr>
        <p:spPr bwMode="auto">
          <a:xfrm>
            <a:off x="5975796" y="6173788"/>
            <a:ext cx="3060700" cy="6413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>
                <a:latin typeface="+mn-lt"/>
              </a:rPr>
              <a:t>Αγγειογραφία κάτω άκρου (αρτηρίες κνήμης)</a:t>
            </a:r>
          </a:p>
        </p:txBody>
      </p:sp>
      <p:sp>
        <p:nvSpPr>
          <p:cNvPr id="174092" name="Rectangle 12"/>
          <p:cNvSpPr>
            <a:spLocks noGrp="1" noChangeArrowheads="1"/>
          </p:cNvSpPr>
          <p:nvPr>
            <p:ph idx="1"/>
          </p:nvPr>
        </p:nvSpPr>
        <p:spPr>
          <a:xfrm>
            <a:off x="107504" y="188640"/>
            <a:ext cx="3456434" cy="5182244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l-GR" sz="2400" dirty="0" smtClean="0"/>
              <a:t>Η ψηφιακή επεξεργασία επιτρέπει την αντιστροφή των χρωμάτων (σκιαγραφικό μαύρο αντί για άσπρο).</a:t>
            </a:r>
          </a:p>
        </p:txBody>
      </p:sp>
      <p:pic>
        <p:nvPicPr>
          <p:cNvPr id="3072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740" y="100013"/>
            <a:ext cx="2284412" cy="3227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8" name="Line 14"/>
          <p:cNvSpPr>
            <a:spLocks noChangeShapeType="1"/>
          </p:cNvSpPr>
          <p:nvPr/>
        </p:nvSpPr>
        <p:spPr bwMode="auto">
          <a:xfrm>
            <a:off x="2628900" y="476672"/>
            <a:ext cx="9350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927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Θεραπευτικές πράξεις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372989" y="1003695"/>
            <a:ext cx="8424936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Διαστολές</a:t>
            </a:r>
          </a:p>
          <a:p>
            <a:pPr eaLnBrk="1" hangingPunct="1">
              <a:defRPr/>
            </a:pPr>
            <a:r>
              <a:rPr lang="el-GR" dirty="0" smtClean="0"/>
              <a:t>Ενδοπροσθέσεις </a:t>
            </a:r>
            <a:r>
              <a:rPr lang="en-US" dirty="0" smtClean="0"/>
              <a:t>(stents)</a:t>
            </a:r>
          </a:p>
          <a:p>
            <a:pPr eaLnBrk="1" hangingPunct="1">
              <a:defRPr/>
            </a:pPr>
            <a:r>
              <a:rPr lang="el-GR" dirty="0" smtClean="0"/>
              <a:t>Εμβολισμοί</a:t>
            </a:r>
          </a:p>
        </p:txBody>
      </p:sp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94927"/>
            <a:ext cx="3336925" cy="3779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7"/>
          <p:cNvSpPr>
            <a:spLocks noChangeArrowheads="1"/>
          </p:cNvSpPr>
          <p:nvPr/>
        </p:nvSpPr>
        <p:spPr bwMode="auto">
          <a:xfrm>
            <a:off x="539552" y="6491288"/>
            <a:ext cx="79708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l-GR" altLang="el-GR" i="1" dirty="0">
                <a:solidFill>
                  <a:schemeClr val="bg1"/>
                </a:solidFill>
                <a:latin typeface="+mn-lt"/>
              </a:rPr>
              <a:t>Δείτε:</a:t>
            </a:r>
            <a:r>
              <a:rPr lang="el-GR" altLang="el-GR" dirty="0">
                <a:solidFill>
                  <a:schemeClr val="bg1"/>
                </a:solidFill>
                <a:latin typeface="+mn-lt"/>
              </a:rPr>
              <a:t> </a:t>
            </a:r>
            <a:r>
              <a:rPr lang="el-GR" altLang="el-GR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l-GR" dirty="0" smtClean="0">
                <a:latin typeface="+mn-lt"/>
                <a:hlinkClick r:id="rId3"/>
              </a:rPr>
              <a:t>Coronary angioplasty</a:t>
            </a:r>
            <a:endParaRPr lang="el-GR" altLang="el-GR" dirty="0">
              <a:latin typeface="+mn-lt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  <p:pic>
        <p:nvPicPr>
          <p:cNvPr id="50178" name="Picture 2" descr="File:PTCA stent NIH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10" y="116632"/>
            <a:ext cx="4141197" cy="62861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>
            <a:off x="4840183" y="6396334"/>
            <a:ext cx="2900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5"/>
              </a:rPr>
              <a:t>PTCA stent </a:t>
            </a:r>
            <a:r>
              <a:rPr lang="en-US" sz="1200" dirty="0" smtClean="0">
                <a:latin typeface="+mn-lt"/>
                <a:hlinkClick r:id="rId5"/>
              </a:rPr>
              <a:t>NIH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latin typeface="+mn-lt"/>
                <a:hlinkClick r:id="rId6" tooltip="User:Knowledge Seeker"/>
              </a:rPr>
              <a:t>Knowledge Seeker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79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Απεικονιστικές μέθοδοι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323529" y="1340768"/>
            <a:ext cx="4968551" cy="5256584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dirty="0" smtClean="0"/>
              <a:t>Όλες οι εικόνες αποτελούν επίπεδες (δισδιάστατες) αναπαραστάσεις τρισδιάστατης ανατομίας.</a:t>
            </a:r>
          </a:p>
          <a:p>
            <a:pPr eaLnBrk="1" hangingPunct="1">
              <a:defRPr/>
            </a:pPr>
            <a:r>
              <a:rPr lang="el-GR" sz="2400" dirty="0" smtClean="0"/>
              <a:t>Σημαντικές πληροφορίες μπορεί να έχουν σχέση με την 3</a:t>
            </a:r>
            <a:r>
              <a:rPr lang="el-GR" sz="2400" baseline="30000" dirty="0" smtClean="0"/>
              <a:t>η</a:t>
            </a:r>
            <a:r>
              <a:rPr lang="el-GR" sz="2400" dirty="0" smtClean="0"/>
              <a:t> διάσταση.</a:t>
            </a:r>
          </a:p>
          <a:p>
            <a:pPr eaLnBrk="1" hangingPunct="1">
              <a:defRPr/>
            </a:pPr>
            <a:r>
              <a:rPr lang="el-GR" sz="2400" dirty="0" smtClean="0"/>
              <a:t>Επιπροβολή είναι η παρουσίαση σε επίπεδη εικόνα όλου του βάθους της υπό μελέτη ανατομικής περιοχής.</a:t>
            </a:r>
          </a:p>
        </p:txBody>
      </p:sp>
      <p:pic>
        <p:nvPicPr>
          <p:cNvPr id="5123" name="Picture 4" descr="5431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/>
          <a:stretch>
            <a:fillRect/>
          </a:stretch>
        </p:blipFill>
        <p:spPr bwMode="auto">
          <a:xfrm>
            <a:off x="6372225" y="260350"/>
            <a:ext cx="23749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ΓΟΝΑΤΟPR1"/>
          <p:cNvPicPr preferRelativeResize="0">
            <a:picLocks noChangeArrowheads="1"/>
          </p:cNvPicPr>
          <p:nvPr/>
        </p:nvPicPr>
        <p:blipFill>
          <a:blip r:embed="rId3" cstate="print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t="14827" r="484"/>
          <a:stretch>
            <a:fillRect/>
          </a:stretch>
        </p:blipFill>
        <p:spPr bwMode="auto">
          <a:xfrm>
            <a:off x="6372225" y="3716338"/>
            <a:ext cx="2376488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nThick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AutoShape 6"/>
          <p:cNvSpPr>
            <a:spLocks/>
          </p:cNvSpPr>
          <p:nvPr/>
        </p:nvSpPr>
        <p:spPr bwMode="auto">
          <a:xfrm rot="-6042997">
            <a:off x="7606506" y="4488657"/>
            <a:ext cx="468313" cy="1651000"/>
          </a:xfrm>
          <a:prstGeom prst="leftBrace">
            <a:avLst>
              <a:gd name="adj1" fmla="val 29378"/>
              <a:gd name="adj2" fmla="val 44644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l-GR"/>
          </a:p>
        </p:txBody>
      </p:sp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3203848" y="5825380"/>
            <a:ext cx="3096344" cy="9159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 dirty="0">
                <a:solidFill>
                  <a:schemeClr val="bg1"/>
                </a:solidFill>
                <a:latin typeface="+mn-lt"/>
              </a:rPr>
              <a:t>3</a:t>
            </a:r>
            <a:r>
              <a:rPr lang="el-GR" altLang="el-GR" baseline="30000" dirty="0">
                <a:solidFill>
                  <a:schemeClr val="bg1"/>
                </a:solidFill>
                <a:latin typeface="+mn-lt"/>
              </a:rPr>
              <a:t>η</a:t>
            </a:r>
            <a:r>
              <a:rPr lang="el-GR" altLang="el-GR" dirty="0">
                <a:solidFill>
                  <a:schemeClr val="bg1"/>
                </a:solidFill>
                <a:latin typeface="+mn-lt"/>
              </a:rPr>
              <a:t> διάσταση στην α/α (Α) είναι όλο το πάχος του γόνατος στη (Β) (παρένθεση)</a:t>
            </a:r>
          </a:p>
        </p:txBody>
      </p:sp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6588125" y="2997200"/>
            <a:ext cx="43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>
                <a:solidFill>
                  <a:schemeClr val="bg1"/>
                </a:solidFill>
              </a:rPr>
              <a:t>Α</a:t>
            </a:r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6516688" y="6308725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>
                <a:solidFill>
                  <a:schemeClr val="bg1"/>
                </a:solidFill>
              </a:rPr>
              <a:t>Β</a:t>
            </a:r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075461" y="1196752"/>
            <a:ext cx="1728787" cy="3667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dirty="0">
                <a:solidFill>
                  <a:schemeClr val="bg1"/>
                </a:solidFill>
                <a:latin typeface="+mn-lt"/>
              </a:rPr>
              <a:t>α/α γόνατος </a:t>
            </a:r>
            <a:r>
              <a:rPr lang="en-US" altLang="el-GR" dirty="0">
                <a:solidFill>
                  <a:schemeClr val="bg1"/>
                </a:solidFill>
                <a:latin typeface="+mn-lt"/>
              </a:rPr>
              <a:t>F</a:t>
            </a:r>
            <a:endParaRPr lang="el-GR" altLang="el-G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130" name="Text Box 12"/>
          <p:cNvSpPr txBox="1">
            <a:spLocks noChangeArrowheads="1"/>
          </p:cNvSpPr>
          <p:nvPr/>
        </p:nvSpPr>
        <p:spPr bwMode="auto">
          <a:xfrm>
            <a:off x="5075460" y="3789040"/>
            <a:ext cx="1728788" cy="366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dirty="0">
                <a:solidFill>
                  <a:schemeClr val="bg1"/>
                </a:solidFill>
                <a:latin typeface="+mn-lt"/>
              </a:rPr>
              <a:t>α/α γόνατος </a:t>
            </a:r>
            <a:r>
              <a:rPr lang="en-US" altLang="el-GR" dirty="0">
                <a:solidFill>
                  <a:schemeClr val="bg1"/>
                </a:solidFill>
                <a:latin typeface="+mn-lt"/>
              </a:rPr>
              <a:t>P</a:t>
            </a:r>
            <a:endParaRPr lang="el-GR" altLang="el-G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83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/>
          <p:cNvPicPr>
            <a:picLocks noChangeAspect="1" noChangeArrowheads="1"/>
          </p:cNvPicPr>
          <p:nvPr/>
        </p:nvPicPr>
        <p:blipFill>
          <a:blip r:embed="rId2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5280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9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349500"/>
            <a:ext cx="335280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10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505200"/>
            <a:ext cx="335280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11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352800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Rectangle 12"/>
          <p:cNvSpPr>
            <a:spLocks noChangeArrowheads="1"/>
          </p:cNvSpPr>
          <p:nvPr/>
        </p:nvSpPr>
        <p:spPr bwMode="auto">
          <a:xfrm>
            <a:off x="111519" y="6536144"/>
            <a:ext cx="25882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12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June</a:t>
            </a:r>
            <a:r>
              <a:rPr lang="el-GR" altLang="el-GR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2005 </a:t>
            </a:r>
            <a:r>
              <a:rPr lang="el-GR" altLang="el-GR" sz="12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Radiology</a:t>
            </a:r>
            <a:r>
              <a:rPr lang="el-GR" altLang="el-GR" sz="12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, 235, 1078-1083.</a:t>
            </a:r>
            <a:r>
              <a:rPr lang="el-GR" altLang="el-GR" sz="12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32775" name="Text Box 13"/>
          <p:cNvSpPr txBox="1">
            <a:spLocks noChangeArrowheads="1"/>
          </p:cNvSpPr>
          <p:nvPr/>
        </p:nvSpPr>
        <p:spPr bwMode="auto">
          <a:xfrm>
            <a:off x="0" y="3074988"/>
            <a:ext cx="20510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dirty="0">
                <a:latin typeface="+mn-lt"/>
              </a:rPr>
              <a:t>Στένωση </a:t>
            </a:r>
            <a:r>
              <a:rPr lang="el-GR" altLang="el-GR" dirty="0" smtClean="0">
                <a:latin typeface="+mn-lt"/>
              </a:rPr>
              <a:t>αυλού</a:t>
            </a:r>
            <a:r>
              <a:rPr lang="en-US" altLang="el-GR" dirty="0" smtClean="0">
                <a:latin typeface="+mn-lt"/>
              </a:rPr>
              <a:t> </a:t>
            </a:r>
            <a:r>
              <a:rPr lang="el-GR" altLang="el-GR" dirty="0" smtClean="0">
                <a:latin typeface="+mn-lt"/>
              </a:rPr>
              <a:t>βέλος</a:t>
            </a:r>
            <a:endParaRPr lang="el-GR" altLang="el-GR" dirty="0">
              <a:latin typeface="+mn-lt"/>
            </a:endParaRPr>
          </a:p>
        </p:txBody>
      </p:sp>
      <p:sp>
        <p:nvSpPr>
          <p:cNvPr id="32776" name="Text Box 14"/>
          <p:cNvSpPr txBox="1">
            <a:spLocks noChangeArrowheads="1"/>
          </p:cNvSpPr>
          <p:nvPr/>
        </p:nvSpPr>
        <p:spPr bwMode="auto">
          <a:xfrm>
            <a:off x="2339975" y="5150930"/>
            <a:ext cx="1943100" cy="6413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>
                <a:latin typeface="+mn-lt"/>
              </a:rPr>
              <a:t>Μπαλόνι φουσκωμένο 1</a:t>
            </a:r>
          </a:p>
        </p:txBody>
      </p:sp>
      <p:sp>
        <p:nvSpPr>
          <p:cNvPr id="32777" name="Text Box 15"/>
          <p:cNvSpPr txBox="1">
            <a:spLocks noChangeArrowheads="1"/>
          </p:cNvSpPr>
          <p:nvPr/>
        </p:nvSpPr>
        <p:spPr bwMode="auto">
          <a:xfrm>
            <a:off x="5292725" y="6216650"/>
            <a:ext cx="1943100" cy="6413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>
                <a:latin typeface="+mn-lt"/>
              </a:rPr>
              <a:t>Μπαλόνι φουσκωμένο 2</a:t>
            </a:r>
          </a:p>
        </p:txBody>
      </p:sp>
      <p:sp>
        <p:nvSpPr>
          <p:cNvPr id="32778" name="Text Box 17"/>
          <p:cNvSpPr txBox="1">
            <a:spLocks noChangeArrowheads="1"/>
          </p:cNvSpPr>
          <p:nvPr/>
        </p:nvSpPr>
        <p:spPr bwMode="auto">
          <a:xfrm>
            <a:off x="5791200" y="2986087"/>
            <a:ext cx="1943100" cy="3667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>
                <a:latin typeface="+mn-lt"/>
              </a:rPr>
              <a:t>Τελική εικόνα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224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Μαστογραφία </a:t>
            </a:r>
            <a:r>
              <a:rPr lang="el-GR" sz="3000" b="0" dirty="0" smtClean="0"/>
              <a:t>1/2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052736"/>
            <a:ext cx="4464496" cy="5256584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Ειδική ακτινολογική λυχνία</a:t>
            </a:r>
            <a:r>
              <a:rPr lang="en-US" dirty="0" smtClean="0"/>
              <a:t>.</a:t>
            </a: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Πίεση του μαστού</a:t>
            </a:r>
            <a:r>
              <a:rPr lang="en-US" dirty="0" smtClean="0"/>
              <a:t>.</a:t>
            </a: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Το χειριστήριο στο χώρο της εξέτασης</a:t>
            </a:r>
            <a:r>
              <a:rPr lang="en-US" dirty="0" smtClean="0"/>
              <a:t>.</a:t>
            </a:r>
            <a:endParaRPr lang="el-GR" dirty="0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58" y="1196752"/>
            <a:ext cx="4354092" cy="47525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  <p:pic>
        <p:nvPicPr>
          <p:cNvPr id="48130" name="Picture 2" descr="File:Blausen 0628 Mammogr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93729"/>
            <a:ext cx="3421374" cy="34213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/>
          <p:nvPr/>
        </p:nvSpPr>
        <p:spPr>
          <a:xfrm>
            <a:off x="4176950" y="6309320"/>
            <a:ext cx="2987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Blausen 0628 </a:t>
            </a:r>
            <a:r>
              <a:rPr lang="en-US" sz="1200" dirty="0" smtClean="0">
                <a:latin typeface="+mn-lt"/>
                <a:hlinkClick r:id="rId4"/>
              </a:rPr>
              <a:t>Mammogram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u="sng" dirty="0" err="1">
                <a:latin typeface="+mn-lt"/>
                <a:hlinkClick r:id="rId5" tooltip="User:BruceBlaus"/>
              </a:rPr>
              <a:t>BruceBlaus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90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prstClr val="white"/>
                </a:solidFill>
              </a:rPr>
              <a:t>Μαστογραφία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 smtClean="0"/>
          </a:p>
        </p:txBody>
      </p:sp>
      <p:pic>
        <p:nvPicPr>
          <p:cNvPr id="34820" name="Picture 12" descr="MLO and CC views of asymmetric breast tissu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" y="3717032"/>
            <a:ext cx="5773179" cy="2400277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15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101935"/>
            <a:ext cx="5327650" cy="26150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2 λήψεις σε κάθε μαστό</a:t>
            </a:r>
          </a:p>
          <a:p>
            <a:pPr eaLnBrk="1" hangingPunct="1"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Γίνεται για: </a:t>
            </a: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l-GR" sz="2400" dirty="0" err="1" smtClean="0">
                <a:solidFill>
                  <a:schemeClr val="bg1"/>
                </a:solidFill>
              </a:rPr>
              <a:t>Εγκαιρη</a:t>
            </a:r>
            <a:r>
              <a:rPr lang="el-GR" sz="2400" dirty="0" smtClean="0">
                <a:solidFill>
                  <a:schemeClr val="bg1"/>
                </a:solidFill>
              </a:rPr>
              <a:t> διάγνωση (προληπτικός έλεγχος)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l-GR" sz="2400" dirty="0" smtClean="0">
              <a:solidFill>
                <a:schemeClr val="bg1"/>
              </a:solidFill>
            </a:endParaRPr>
          </a:p>
          <a:p>
            <a:pPr lvl="1" eaLnBrk="1" hangingPunct="1">
              <a:buFont typeface="Courier New" panose="02070309020205020404" pitchFamily="49" charset="0"/>
              <a:buChar char="o"/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Όταν υπάρχει εύρημα κλινικό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  <a:endParaRPr lang="el-GR" sz="2400" dirty="0" smtClean="0">
              <a:solidFill>
                <a:schemeClr val="bg1"/>
              </a:solidFill>
            </a:endParaRPr>
          </a:p>
        </p:txBody>
      </p:sp>
      <p:pic>
        <p:nvPicPr>
          <p:cNvPr id="34821" name="Picture 16"/>
          <p:cNvPicPr>
            <a:picLocks noChangeAspect="1" noChangeArrowheads="1"/>
          </p:cNvPicPr>
          <p:nvPr/>
        </p:nvPicPr>
        <p:blipFill>
          <a:blip r:embed="rId3" cstate="print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5"/>
          <a:stretch>
            <a:fillRect/>
          </a:stretch>
        </p:blipFill>
        <p:spPr bwMode="auto">
          <a:xfrm>
            <a:off x="5765800" y="1267123"/>
            <a:ext cx="3378200" cy="483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Line 18"/>
          <p:cNvSpPr>
            <a:spLocks noChangeShapeType="1"/>
          </p:cNvSpPr>
          <p:nvPr/>
        </p:nvSpPr>
        <p:spPr bwMode="auto">
          <a:xfrm flipH="1" flipV="1">
            <a:off x="7620454" y="5301207"/>
            <a:ext cx="227351" cy="80461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4823" name="Text Box 19"/>
          <p:cNvSpPr txBox="1">
            <a:spLocks noChangeArrowheads="1"/>
          </p:cNvSpPr>
          <p:nvPr/>
        </p:nvSpPr>
        <p:spPr bwMode="auto">
          <a:xfrm>
            <a:off x="5742133" y="6110987"/>
            <a:ext cx="2520950" cy="396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000" dirty="0">
                <a:latin typeface="+mn-lt"/>
              </a:rPr>
              <a:t>Καρκίνος στο μαστό</a:t>
            </a:r>
          </a:p>
        </p:txBody>
      </p:sp>
      <p:sp>
        <p:nvSpPr>
          <p:cNvPr id="34824" name="Line 20"/>
          <p:cNvSpPr>
            <a:spLocks noChangeShapeType="1"/>
          </p:cNvSpPr>
          <p:nvPr/>
        </p:nvSpPr>
        <p:spPr bwMode="auto">
          <a:xfrm flipH="1">
            <a:off x="7131050" y="1267124"/>
            <a:ext cx="647700" cy="93851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4825" name="Text Box 21"/>
          <p:cNvSpPr txBox="1">
            <a:spLocks noChangeArrowheads="1"/>
          </p:cNvSpPr>
          <p:nvPr/>
        </p:nvSpPr>
        <p:spPr bwMode="auto">
          <a:xfrm>
            <a:off x="7019924" y="260648"/>
            <a:ext cx="1655763" cy="10064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000" dirty="0">
                <a:latin typeface="+mn-lt"/>
              </a:rPr>
              <a:t>Διογκωμένοι λεμφαδένες στη μασχάλη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703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l-GR" dirty="0" smtClean="0"/>
              <a:t>Ψηφιακή απεικόνιση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7188" indent="-357188">
              <a:lnSpc>
                <a:spcPct val="90000"/>
              </a:lnSpc>
              <a:defRPr/>
            </a:pPr>
            <a:r>
              <a:rPr lang="el-GR" dirty="0" smtClean="0"/>
              <a:t>Όλες οι παραπάνω απεικονιστικές μέθοδοι τώρα γίνονται και ψηφιακά</a:t>
            </a:r>
            <a:r>
              <a:rPr lang="en-US" dirty="0" smtClean="0"/>
              <a:t>.</a:t>
            </a:r>
            <a:endParaRPr lang="el-GR" dirty="0" smtClean="0"/>
          </a:p>
          <a:p>
            <a:pPr marL="357188" indent="-357188">
              <a:lnSpc>
                <a:spcPct val="90000"/>
              </a:lnSpc>
              <a:defRPr/>
            </a:pPr>
            <a:r>
              <a:rPr lang="el-GR" dirty="0" smtClean="0"/>
              <a:t>Στα ψηφιακά συστήματα αποτελούν ανεξάρτητες μεταξύ τους διαδικασίες η: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dirty="0" smtClean="0"/>
              <a:t>Ανάδειξη (οθόνη)</a:t>
            </a:r>
            <a:r>
              <a:rPr lang="en-US" dirty="0" smtClean="0"/>
              <a:t>.</a:t>
            </a:r>
            <a:endParaRPr lang="el-GR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dirty="0" smtClean="0"/>
              <a:t>Αποθήκευση (μαγνητοπτικοί δίσκοι)</a:t>
            </a:r>
            <a:r>
              <a:rPr lang="en-US" dirty="0" smtClean="0"/>
              <a:t>.</a:t>
            </a:r>
            <a:endParaRPr lang="el-GR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dirty="0" smtClean="0"/>
              <a:t>Μεταφορά (φιλμ, </a:t>
            </a:r>
            <a:r>
              <a:rPr lang="en-US" dirty="0" smtClean="0"/>
              <a:t>CD, internet</a:t>
            </a:r>
            <a:r>
              <a:rPr lang="el-GR" dirty="0" smtClean="0"/>
              <a:t>)</a:t>
            </a:r>
            <a:r>
              <a:rPr lang="en-US" dirty="0" smtClean="0"/>
              <a:t>.</a:t>
            </a:r>
            <a:endParaRPr lang="el-GR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/>
              <a:t>Στα ψηφιακά συστήματα γίνεται επεξεργασία εικόνας</a:t>
            </a:r>
            <a:r>
              <a:rPr lang="en-US" dirty="0" smtClean="0"/>
              <a:t>.</a:t>
            </a:r>
            <a:endParaRPr lang="el-GR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dirty="0" smtClean="0"/>
              <a:t>Μεταβολή φωτεινότητας</a:t>
            </a:r>
            <a:r>
              <a:rPr lang="en-US" dirty="0" smtClean="0"/>
              <a:t>.</a:t>
            </a:r>
            <a:endParaRPr lang="el-GR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dirty="0" smtClean="0"/>
              <a:t>Μεγέθυνση</a:t>
            </a:r>
            <a:r>
              <a:rPr lang="en-US" dirty="0" smtClean="0"/>
              <a:t>.</a:t>
            </a:r>
            <a:endParaRPr lang="el-GR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dirty="0" smtClean="0"/>
              <a:t>Μετρήσεις</a:t>
            </a:r>
            <a:r>
              <a:rPr lang="en-US" dirty="0" smtClean="0"/>
              <a:t>.</a:t>
            </a:r>
            <a:endParaRPr 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751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 </a:t>
            </a:r>
            <a:endParaRPr lang="el-GR" dirty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8640960" cy="201622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/>
              <a:t>CAD</a:t>
            </a:r>
            <a:r>
              <a:rPr lang="el-GR" dirty="0" smtClean="0"/>
              <a:t> (υποβοηθούμενη διάγνωση)</a:t>
            </a:r>
            <a:r>
              <a:rPr lang="en-US" dirty="0" smtClean="0"/>
              <a:t>.</a:t>
            </a:r>
            <a:endParaRPr lang="el-GR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/>
              <a:t>Χρήση λογισμικού που ανιχνεύει, μετρά παθολογικά ευρήματα</a:t>
            </a:r>
            <a:r>
              <a:rPr lang="en-US" dirty="0" smtClean="0"/>
              <a:t>.</a:t>
            </a:r>
            <a:endParaRPr lang="el-GR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/>
              <a:t>Μόνο βοηθητικός ρόλος στη διάγνωση</a:t>
            </a:r>
            <a:r>
              <a:rPr lang="en-US" dirty="0" smtClean="0"/>
              <a:t>.</a:t>
            </a:r>
            <a:endParaRPr lang="el-GR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/>
              <a:t>Απαιτείται πάντα ιατρική γνωμάτευση</a:t>
            </a:r>
            <a:r>
              <a:rPr lang="en-US" dirty="0" smtClean="0"/>
              <a:t>.</a:t>
            </a:r>
            <a:endParaRPr lang="el-GR" dirty="0" smtClean="0"/>
          </a:p>
        </p:txBody>
      </p:sp>
      <p:pic>
        <p:nvPicPr>
          <p:cNvPr id="36867" name="Picture 4" descr="Click to see larger pictur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19618"/>
            <a:ext cx="4392488" cy="32943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5" descr="Click to see larger pictur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lum bright="-12000" contras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19680"/>
            <a:ext cx="4392488" cy="32958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529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err="1" smtClean="0"/>
              <a:t>Τομογραφικ</a:t>
            </a:r>
            <a:r>
              <a:rPr lang="el-GR" dirty="0" err="1"/>
              <a:t>έ</a:t>
            </a:r>
            <a:r>
              <a:rPr lang="el-GR" dirty="0" err="1" smtClean="0"/>
              <a:t>ς</a:t>
            </a:r>
            <a:r>
              <a:rPr lang="el-GR" dirty="0" smtClean="0"/>
              <a:t> τεχνικές </a:t>
            </a:r>
            <a:r>
              <a:rPr lang="el-GR" sz="3000" b="0" dirty="0" smtClean="0"/>
              <a:t>1/2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Η περιοχή που εξετάζεται κόβεται σε τομές</a:t>
            </a:r>
            <a:r>
              <a:rPr lang="en-US" dirty="0" smtClean="0"/>
              <a:t>.</a:t>
            </a:r>
            <a:endParaRPr lang="el-GR" dirty="0" smtClean="0"/>
          </a:p>
          <a:p>
            <a:pPr eaLnBrk="1" hangingPunct="1">
              <a:defRPr/>
            </a:pPr>
            <a:r>
              <a:rPr lang="el-GR" dirty="0" smtClean="0"/>
              <a:t>3-διάστατη δομή σε 2-διάστατη εικόνα όμως:</a:t>
            </a:r>
          </a:p>
          <a:p>
            <a:pPr lvl="1" eaLnBrk="1" hangingPunct="1">
              <a:defRPr/>
            </a:pPr>
            <a:r>
              <a:rPr lang="el-GR" dirty="0" smtClean="0"/>
              <a:t>3</a:t>
            </a:r>
            <a:r>
              <a:rPr lang="el-GR" baseline="30000" dirty="0" smtClean="0"/>
              <a:t>η</a:t>
            </a:r>
            <a:r>
              <a:rPr lang="el-GR" dirty="0" smtClean="0"/>
              <a:t> διάσταση (πάχος) πολύ λεπτή 0.3-10χιλ.</a:t>
            </a:r>
          </a:p>
          <a:p>
            <a:pPr lvl="1" eaLnBrk="1" hangingPunct="1">
              <a:defRPr/>
            </a:pPr>
            <a:r>
              <a:rPr lang="el-GR" dirty="0" smtClean="0"/>
              <a:t>Δυνατότητες επεξεργασίας, ανασυνθέσεων</a:t>
            </a:r>
            <a:r>
              <a:rPr lang="en-US" dirty="0" smtClean="0"/>
              <a:t>.</a:t>
            </a:r>
            <a:endParaRPr lang="el-GR" dirty="0" smtClean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  <p:pic>
        <p:nvPicPr>
          <p:cNvPr id="43010" name="Picture 2" descr="http://www.tescan.com/sites/default/files/img/wysiwyg/schema02beam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254113" cy="46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4644008" y="6481581"/>
            <a:ext cx="1998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tescan.com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762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 err="1">
                <a:solidFill>
                  <a:prstClr val="white"/>
                </a:solidFill>
              </a:rPr>
              <a:t>Τομογραφικές</a:t>
            </a:r>
            <a:r>
              <a:rPr lang="el-GR" dirty="0">
                <a:solidFill>
                  <a:prstClr val="white"/>
                </a:solidFill>
              </a:rPr>
              <a:t> τεχνικές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n-US" dirty="0" smtClean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Εξ αρχής οι </a:t>
            </a:r>
            <a:r>
              <a:rPr lang="el-GR" dirty="0" err="1" smtClean="0"/>
              <a:t>τομογραφικές</a:t>
            </a:r>
            <a:r>
              <a:rPr lang="el-GR" dirty="0" smtClean="0"/>
              <a:t> είναι ψηφιακές μέθοδοι.</a:t>
            </a:r>
          </a:p>
          <a:p>
            <a:pPr lvl="1" eaLnBrk="1" hangingPunct="1">
              <a:defRPr/>
            </a:pPr>
            <a:r>
              <a:rPr lang="el-GR" dirty="0" smtClean="0"/>
              <a:t>Υπερηχογραφία. </a:t>
            </a:r>
          </a:p>
          <a:p>
            <a:pPr lvl="1" eaLnBrk="1" hangingPunct="1">
              <a:defRPr/>
            </a:pPr>
            <a:r>
              <a:rPr lang="el-GR" dirty="0" smtClean="0"/>
              <a:t>Αξονική τομογραφία.</a:t>
            </a:r>
          </a:p>
          <a:p>
            <a:pPr lvl="1" eaLnBrk="1" hangingPunct="1">
              <a:defRPr/>
            </a:pPr>
            <a:r>
              <a:rPr lang="el-GR" dirty="0" smtClean="0"/>
              <a:t>Μαγνητική τομογραφία.</a:t>
            </a:r>
          </a:p>
          <a:p>
            <a:pPr eaLnBrk="1" hangingPunct="1">
              <a:defRPr/>
            </a:pPr>
            <a:r>
              <a:rPr lang="el-GR" dirty="0" smtClean="0"/>
              <a:t>Λόγω τεχνικής πολύ περισσότερες δυνατότητες διαφοροποίησης πυκνοτήτων – ιστών.</a:t>
            </a:r>
          </a:p>
          <a:p>
            <a:pPr lvl="1" eaLnBrk="1" hangingPunct="1">
              <a:defRPr/>
            </a:pPr>
            <a:r>
              <a:rPr lang="el-GR" dirty="0" smtClean="0"/>
              <a:t>Διαφορετικές πυκνότητες μαλακών μορίων.</a:t>
            </a:r>
          </a:p>
          <a:p>
            <a:pPr lvl="1" eaLnBrk="1" hangingPunct="1">
              <a:defRPr/>
            </a:pPr>
            <a:r>
              <a:rPr lang="el-GR" dirty="0" smtClean="0"/>
              <a:t>Απεικονίζονται δηλαδή με διαφορετικές αποχρώσεις του γκρι τα:  αίμα, λευκή ουσία, φαιά ουσία του εγκεφάλου, εγκεφαλονωτιαίο υγρό (ΕΝΥ) κλπ.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65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/>
              <a:t>Αξονικός </a:t>
            </a:r>
            <a:r>
              <a:rPr lang="el-GR" dirty="0" smtClean="0"/>
              <a:t>τομογράφος </a:t>
            </a:r>
            <a:r>
              <a:rPr lang="el-GR" sz="3000" b="0" dirty="0" smtClean="0"/>
              <a:t>1/2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  <p:pic>
        <p:nvPicPr>
          <p:cNvPr id="40962" name="Picture 2" descr="File:Blausen 0205 CATScan 01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3927" r="3946" b="1222"/>
          <a:stretch/>
        </p:blipFill>
        <p:spPr bwMode="auto">
          <a:xfrm>
            <a:off x="168028" y="1356939"/>
            <a:ext cx="4902166" cy="50007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0" name="Picture 2" descr="File:Blausen 0206 CATScan 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r="2395" b="3284"/>
          <a:stretch/>
        </p:blipFill>
        <p:spPr bwMode="auto">
          <a:xfrm>
            <a:off x="5148880" y="1356939"/>
            <a:ext cx="3887615" cy="50098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>
            <a:off x="5685975" y="6340375"/>
            <a:ext cx="281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Blausen 0206 </a:t>
            </a:r>
            <a:r>
              <a:rPr lang="en-US" sz="1200" dirty="0" err="1">
                <a:latin typeface="+mn-lt"/>
                <a:hlinkClick r:id="rId4"/>
              </a:rPr>
              <a:t>CATScan</a:t>
            </a:r>
            <a:r>
              <a:rPr lang="en-US" sz="1200" dirty="0">
                <a:latin typeface="+mn-lt"/>
                <a:hlinkClick r:id="rId4"/>
              </a:rPr>
              <a:t> </a:t>
            </a:r>
            <a:r>
              <a:rPr lang="en-US" sz="1200" dirty="0" smtClean="0">
                <a:latin typeface="+mn-lt"/>
                <a:hlinkClick r:id="rId4"/>
              </a:rPr>
              <a:t>02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5" tooltip="User:Dcoetzee"/>
              </a:rPr>
              <a:t>Dcoetzee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1212399" y="6366812"/>
            <a:ext cx="2813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7"/>
              </a:rPr>
              <a:t>Blausen 0205 </a:t>
            </a:r>
            <a:r>
              <a:rPr lang="en-US" sz="1200" dirty="0" err="1">
                <a:latin typeface="+mn-lt"/>
                <a:hlinkClick r:id="rId7"/>
              </a:rPr>
              <a:t>CATScan</a:t>
            </a:r>
            <a:r>
              <a:rPr lang="en-US" sz="1200" dirty="0">
                <a:latin typeface="+mn-lt"/>
                <a:hlinkClick r:id="rId7"/>
              </a:rPr>
              <a:t> </a:t>
            </a:r>
            <a:r>
              <a:rPr lang="en-US" sz="1200" dirty="0" smtClean="0">
                <a:latin typeface="+mn-lt"/>
                <a:hlinkClick r:id="rId7"/>
              </a:rPr>
              <a:t>01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5" tooltip="User:Dcoetzee"/>
              </a:rPr>
              <a:t>Dcoetzee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6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967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prstClr val="white"/>
                </a:solidFill>
              </a:rPr>
              <a:t>Αξονικός τομογράφος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  <p:pic>
        <p:nvPicPr>
          <p:cNvPr id="79874" name="Picture 2" descr="File:UPMCEast CTs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32" y="1268760"/>
            <a:ext cx="7620000" cy="507682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2771800" y="6345586"/>
            <a:ext cx="3287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UPMCEast </a:t>
            </a:r>
            <a:r>
              <a:rPr lang="en-US" sz="1200" dirty="0" err="1" smtClean="0">
                <a:latin typeface="+mn-lt"/>
                <a:hlinkClick r:id="rId3"/>
              </a:rPr>
              <a:t>CTscan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4" tooltip="User:File Upload Bot (Magnus Manske)"/>
              </a:rPr>
              <a:t>Manske</a:t>
            </a:r>
            <a:r>
              <a:rPr lang="en-US" sz="1200" dirty="0">
                <a:latin typeface="+mn-lt"/>
                <a:hlinkClick r:id="rId4" tooltip="User:File Upload Bot (Magnus Manske)"/>
              </a:rPr>
              <a:t>)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διαθέσιμο με άδεια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28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 Gantry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T: X-ray tube</a:t>
            </a:r>
            <a:br>
              <a:rPr lang="en-US" b="1" dirty="0" smtClean="0"/>
            </a:br>
            <a:r>
              <a:rPr lang="en-US" b="1" dirty="0" smtClean="0">
                <a:solidFill>
                  <a:srgbClr val="92D050"/>
                </a:solidFill>
              </a:rPr>
              <a:t>D: X-ray detectors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CC3300"/>
                </a:solidFill>
              </a:rPr>
              <a:t>X: X-ray beam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>
                <a:solidFill>
                  <a:srgbClr val="0070C0"/>
                </a:solidFill>
              </a:rPr>
              <a:t>R: Gantry rotation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  <p:pic>
        <p:nvPicPr>
          <p:cNvPr id="1028" name="Picture 4" descr="https://upload.wikimedia.org/wikipedia/commons/7/76/Ct-interna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6515" y="332656"/>
            <a:ext cx="6027485" cy="597666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689408" y="6006432"/>
            <a:ext cx="18439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en.wikipedia.org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Τύποι απεικονιστικών μεθόδων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Χρήση ιονιζουσών ακτινοβολιών Ι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mtClean="0"/>
              <a:t>Κλασσική ακτινογραφία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mtClean="0"/>
              <a:t>Ακτινοσκόπηση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mtClean="0"/>
              <a:t>Αγγειογραφία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mtClean="0"/>
              <a:t>Αξονική τομογραφία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Χρήση ινοζουσών ακτινοβολιών  ΙΙ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mtClean="0"/>
              <a:t>Ραδιο</a:t>
            </a:r>
            <a:r>
              <a:rPr lang="el-GR" smtClean="0">
                <a:cs typeface="Arial" pitchFamily="34" charset="0"/>
              </a:rPr>
              <a:t>ϊσότοπα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Υπερηχογραφία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Μαγνητική τομογραφία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37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l-GR" dirty="0"/>
              <a:t>Αξονικός </a:t>
            </a:r>
            <a:r>
              <a:rPr lang="el-GR" dirty="0" smtClean="0"/>
              <a:t>τομογράφος - Χειριστήριο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  <p:pic>
        <p:nvPicPr>
          <p:cNvPr id="40966" name="Picture 6" descr="http://www.usxraysales.com/images/ct_room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226254" cy="49685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637240" y="6309320"/>
            <a:ext cx="1195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3"/>
              </a:rPr>
              <a:t>usxraysales.com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095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20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5543872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Μέσα στο </a:t>
            </a:r>
            <a:r>
              <a:rPr lang="en-US" dirty="0" smtClean="0"/>
              <a:t>gantry </a:t>
            </a:r>
            <a:r>
              <a:rPr lang="el-GR" dirty="0" smtClean="0"/>
              <a:t>ακτινολογική λυχνία που περιστρέφεται.</a:t>
            </a:r>
          </a:p>
          <a:p>
            <a:pPr eaLnBrk="1" hangingPunct="1">
              <a:defRPr/>
            </a:pPr>
            <a:r>
              <a:rPr lang="el-GR" dirty="0" smtClean="0"/>
              <a:t>Απέναντι από τη λυχνία ανιχνευτής που καταγράφει πληροφορίες.</a:t>
            </a:r>
          </a:p>
          <a:p>
            <a:pPr eaLnBrk="1" hangingPunct="1">
              <a:defRPr/>
            </a:pPr>
            <a:r>
              <a:rPr lang="el-GR" dirty="0" smtClean="0"/>
              <a:t>Το τραπέζι μετακινείται ταυτόχρονα με την περιστροφή κατά την εκπομπή ακτινοβολίας. </a:t>
            </a:r>
          </a:p>
        </p:txBody>
      </p:sp>
      <p:pic>
        <p:nvPicPr>
          <p:cNvPr id="40964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340768"/>
            <a:ext cx="2957513" cy="4437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Rectangle 22"/>
          <p:cNvSpPr>
            <a:spLocks noChangeArrowheads="1"/>
          </p:cNvSpPr>
          <p:nvPr/>
        </p:nvSpPr>
        <p:spPr bwMode="auto">
          <a:xfrm>
            <a:off x="539552" y="6165850"/>
            <a:ext cx="5967531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l-GR" altLang="el-GR" dirty="0">
                <a:solidFill>
                  <a:schemeClr val="bg1"/>
                </a:solidFill>
                <a:latin typeface="+mn-lt"/>
              </a:rPr>
              <a:t>Δείτε: </a:t>
            </a:r>
            <a:r>
              <a:rPr lang="en-US" dirty="0">
                <a:solidFill>
                  <a:schemeClr val="bg1"/>
                </a:solidFill>
                <a:latin typeface="+mn-lt"/>
                <a:hlinkClick r:id="rId3"/>
              </a:rPr>
              <a:t>Computed tomography (CT) - scanner with open </a:t>
            </a:r>
            <a:r>
              <a:rPr lang="en-US" dirty="0" smtClean="0">
                <a:solidFill>
                  <a:schemeClr val="bg1"/>
                </a:solidFill>
                <a:latin typeface="+mn-lt"/>
                <a:hlinkClick r:id="rId3"/>
              </a:rPr>
              <a:t>gantry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Αξονική τομογραφία</a:t>
            </a:r>
          </a:p>
        </p:txBody>
      </p:sp>
    </p:spTree>
    <p:extLst>
      <p:ext uri="{BB962C8B-B14F-4D97-AF65-F5344CB8AC3E}">
        <p14:creationId xmlns:p14="http://schemas.microsoft.com/office/powerpoint/2010/main" val="6302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Αξονική Τομογραφία – </a:t>
            </a:r>
            <a:r>
              <a:rPr lang="en-US" dirty="0">
                <a:solidFill>
                  <a:prstClr val="white"/>
                </a:solidFill>
              </a:rPr>
              <a:t>CT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l-GR" sz="3000" b="0" dirty="0" smtClean="0">
                <a:solidFill>
                  <a:prstClr val="white"/>
                </a:solidFill>
              </a:rPr>
              <a:t>1/</a:t>
            </a:r>
            <a:r>
              <a:rPr lang="en-US" sz="3000" b="0" dirty="0" smtClean="0">
                <a:solidFill>
                  <a:prstClr val="white"/>
                </a:solidFill>
              </a:rPr>
              <a:t>3</a:t>
            </a:r>
            <a:endParaRPr lang="el-GR" dirty="0"/>
          </a:p>
        </p:txBody>
      </p:sp>
      <p:pic>
        <p:nvPicPr>
          <p:cNvPr id="41988" name="Picture 4" descr="hd-ct-blee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461579"/>
            <a:ext cx="2846388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6" t="5017" r="20572" b="7497"/>
          <a:stretch>
            <a:fillRect/>
          </a:stretch>
        </p:blipFill>
        <p:spPr bwMode="auto">
          <a:xfrm>
            <a:off x="597362" y="2461579"/>
            <a:ext cx="323249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97362" y="1628800"/>
            <a:ext cx="31686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Φυσιολογική </a:t>
            </a:r>
            <a:r>
              <a:rPr lang="el-GR" altLang="el-GR" sz="2200" dirty="0" smtClean="0">
                <a:solidFill>
                  <a:schemeClr val="bg1"/>
                </a:solidFill>
                <a:latin typeface="+mn-lt"/>
              </a:rPr>
              <a:t>αξονική </a:t>
            </a: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εγκεφάλου (συμμετρία)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5076829" y="980728"/>
            <a:ext cx="345561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Υποσκληρίδιο αιμάτωμα αριστερά (αστερίσκος) – μετατόπιση </a:t>
            </a:r>
            <a:r>
              <a:rPr lang="el-GR" altLang="el-GR" sz="2200" dirty="0" smtClean="0">
                <a:solidFill>
                  <a:schemeClr val="bg1"/>
                </a:solidFill>
                <a:latin typeface="+mn-lt"/>
              </a:rPr>
              <a:t>δομών μέσης γραμμής προς τα δεξιά</a:t>
            </a:r>
            <a:endParaRPr lang="el-GR" altLang="el-GR" sz="2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0233" name="AutoShape 9"/>
          <p:cNvSpPr>
            <a:spLocks noChangeArrowheads="1"/>
          </p:cNvSpPr>
          <p:nvPr/>
        </p:nvSpPr>
        <p:spPr bwMode="auto">
          <a:xfrm>
            <a:off x="7380312" y="4437112"/>
            <a:ext cx="215900" cy="215900"/>
          </a:xfrm>
          <a:prstGeom prst="star5">
            <a:avLst/>
          </a:prstGeom>
          <a:solidFill>
            <a:schemeClr val="bg1"/>
          </a:solidFill>
          <a:ln w="2857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43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 descr="Click to see larger picture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509" y="800236"/>
            <a:ext cx="3544838" cy="2711800"/>
          </a:xfrm>
          <a:ln>
            <a:solidFill>
              <a:schemeClr val="tx1"/>
            </a:solidFill>
          </a:ln>
        </p:spPr>
      </p:pic>
      <p:pic>
        <p:nvPicPr>
          <p:cNvPr id="43012" name="Picture 7" descr="Click to see larger picture">
            <a:hlinkClick r:id="rId4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564851"/>
            <a:ext cx="4429320" cy="4814553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10" descr="Click to see larger picture">
            <a:hlinkClick r:id="rId6"/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8344" y="3921928"/>
            <a:ext cx="3566649" cy="2675424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4" name="Text Box 13"/>
          <p:cNvSpPr txBox="1">
            <a:spLocks noChangeArrowheads="1"/>
          </p:cNvSpPr>
          <p:nvPr/>
        </p:nvSpPr>
        <p:spPr bwMode="auto">
          <a:xfrm>
            <a:off x="179512" y="1196752"/>
            <a:ext cx="3672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dirty="0">
                <a:solidFill>
                  <a:schemeClr val="bg1"/>
                </a:solidFill>
                <a:latin typeface="+mn-lt"/>
              </a:rPr>
              <a:t>α/α  ανώτερη </a:t>
            </a:r>
            <a:r>
              <a:rPr lang="el-GR" altLang="el-GR" dirty="0" smtClean="0">
                <a:solidFill>
                  <a:schemeClr val="bg1"/>
                </a:solidFill>
                <a:latin typeface="+mn-lt"/>
              </a:rPr>
              <a:t>ΟΜΣΣ - Κάταγμα</a:t>
            </a:r>
            <a:endParaRPr lang="el-GR" altLang="el-G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3015" name="Text Box 14"/>
          <p:cNvSpPr txBox="1">
            <a:spLocks noChangeArrowheads="1"/>
          </p:cNvSpPr>
          <p:nvPr/>
        </p:nvSpPr>
        <p:spPr bwMode="auto">
          <a:xfrm>
            <a:off x="5580112" y="3512036"/>
            <a:ext cx="3563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dirty="0">
                <a:solidFill>
                  <a:schemeClr val="bg1"/>
                </a:solidFill>
                <a:latin typeface="+mn-lt"/>
              </a:rPr>
              <a:t>Αξονική </a:t>
            </a:r>
            <a:r>
              <a:rPr lang="el-GR" altLang="el-GR" dirty="0" smtClean="0">
                <a:solidFill>
                  <a:schemeClr val="bg1"/>
                </a:solidFill>
                <a:latin typeface="+mn-lt"/>
              </a:rPr>
              <a:t>τομογραφία</a:t>
            </a:r>
            <a:r>
              <a:rPr lang="en-US" altLang="el-GR" dirty="0" smtClean="0">
                <a:solidFill>
                  <a:schemeClr val="bg1"/>
                </a:solidFill>
                <a:latin typeface="+mn-lt"/>
              </a:rPr>
              <a:t> – </a:t>
            </a:r>
            <a:r>
              <a:rPr lang="el-GR" altLang="el-GR" dirty="0" smtClean="0">
                <a:solidFill>
                  <a:schemeClr val="bg1"/>
                </a:solidFill>
                <a:latin typeface="+mn-lt"/>
              </a:rPr>
              <a:t>Κάταγμα</a:t>
            </a:r>
            <a:endParaRPr lang="el-GR" altLang="el-GR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588"/>
            <a:r>
              <a:rPr lang="el-GR" dirty="0"/>
              <a:t>Αξονική Τομογραφία </a:t>
            </a:r>
            <a:r>
              <a:rPr lang="el-GR" dirty="0" smtClean="0"/>
              <a:t>– </a:t>
            </a:r>
            <a:r>
              <a:rPr lang="en-US" dirty="0" smtClean="0"/>
              <a:t>CT</a:t>
            </a:r>
            <a:r>
              <a:rPr lang="el-GR" dirty="0" smtClean="0"/>
              <a:t> </a:t>
            </a:r>
            <a:r>
              <a:rPr lang="en-US" sz="3000" b="0" dirty="0"/>
              <a:t>2</a:t>
            </a:r>
            <a:r>
              <a:rPr lang="el-GR" sz="3000" b="0" dirty="0" smtClean="0"/>
              <a:t>/</a:t>
            </a:r>
            <a:r>
              <a:rPr lang="en-US" sz="3000" b="0" dirty="0" smtClean="0"/>
              <a:t>3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val="18775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60" name="Rectangle 1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Χρήση σκιαγραφικού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13800" r="7629" b="28297"/>
          <a:stretch>
            <a:fillRect/>
          </a:stretch>
        </p:blipFill>
        <p:spPr bwMode="auto">
          <a:xfrm>
            <a:off x="323850" y="3357563"/>
            <a:ext cx="46799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69284"/>
            <a:ext cx="3851275" cy="3214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395288" y="2781300"/>
            <a:ext cx="3889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000" dirty="0">
                <a:solidFill>
                  <a:schemeClr val="bg1"/>
                </a:solidFill>
                <a:latin typeface="+mn-lt"/>
              </a:rPr>
              <a:t>Φυσιολογικοί νεφροί - αιμάτωση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5003800" y="1484313"/>
            <a:ext cx="38893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000">
                <a:solidFill>
                  <a:schemeClr val="bg1"/>
                </a:solidFill>
                <a:latin typeface="+mn-lt"/>
              </a:rPr>
              <a:t>Σύγκριση δεξί με αριστερό</a:t>
            </a:r>
          </a:p>
          <a:p>
            <a:pPr>
              <a:spcBef>
                <a:spcPct val="50000"/>
              </a:spcBef>
            </a:pPr>
            <a:r>
              <a:rPr lang="el-GR" altLang="el-GR" sz="2000">
                <a:solidFill>
                  <a:schemeClr val="bg1"/>
                </a:solidFill>
                <a:latin typeface="+mn-lt"/>
              </a:rPr>
              <a:t>Παθολογικός αριστερός νεφρός</a:t>
            </a:r>
          </a:p>
          <a:p>
            <a:pPr>
              <a:spcBef>
                <a:spcPct val="50000"/>
              </a:spcBef>
            </a:pPr>
            <a:r>
              <a:rPr lang="el-GR" altLang="el-GR" sz="2000">
                <a:solidFill>
                  <a:schemeClr val="bg1"/>
                </a:solidFill>
                <a:latin typeface="+mn-lt"/>
              </a:rPr>
              <a:t>Χωρίς αιμάτωση</a:t>
            </a:r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6948488" y="2781300"/>
            <a:ext cx="1007888" cy="2088356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>
            <a:off x="1403350" y="3284538"/>
            <a:ext cx="288925" cy="20891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1763713" y="3284538"/>
            <a:ext cx="1944687" cy="201612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Αξονική Τομογραφία – </a:t>
            </a:r>
            <a:r>
              <a:rPr lang="en-US" dirty="0">
                <a:solidFill>
                  <a:prstClr val="white"/>
                </a:solidFill>
              </a:rPr>
              <a:t>CT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n-US" sz="3000" b="0" dirty="0">
                <a:solidFill>
                  <a:prstClr val="white"/>
                </a:solidFill>
              </a:rPr>
              <a:t>3</a:t>
            </a:r>
            <a:r>
              <a:rPr lang="el-GR" sz="3000" b="0" dirty="0" smtClean="0">
                <a:solidFill>
                  <a:prstClr val="white"/>
                </a:solidFill>
              </a:rPr>
              <a:t>/</a:t>
            </a:r>
            <a:r>
              <a:rPr lang="en-US" sz="3000" b="0" dirty="0" smtClean="0">
                <a:solidFill>
                  <a:prstClr val="white"/>
                </a:solidFill>
              </a:rPr>
              <a:t>3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281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CT</a:t>
            </a:r>
            <a:r>
              <a:rPr lang="el-GR" smtClean="0"/>
              <a:t> αγγειογραφία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Χρήση σκιαγραφικού</a:t>
            </a:r>
          </a:p>
          <a:p>
            <a:pPr eaLnBrk="1" hangingPunct="1">
              <a:defRPr/>
            </a:pPr>
            <a:r>
              <a:rPr lang="el-GR" smtClean="0"/>
              <a:t>Επεξεργασία εικόνας</a:t>
            </a:r>
          </a:p>
        </p:txBody>
      </p:sp>
      <p:pic>
        <p:nvPicPr>
          <p:cNvPr id="45060" name="Picture 5" descr="abdo-ct-reform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6045"/>
            <a:ext cx="4095750" cy="376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2" name="Picture 8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77" y="2566044"/>
            <a:ext cx="4655365" cy="3762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807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Αξονική </a:t>
            </a:r>
            <a:r>
              <a:rPr lang="el-GR" dirty="0" err="1" smtClean="0"/>
              <a:t>στεφανιογραφία</a:t>
            </a:r>
            <a:endParaRPr lang="el-GR" dirty="0"/>
          </a:p>
        </p:txBody>
      </p: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958" y="1628801"/>
            <a:ext cx="4135530" cy="4111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373578" cy="4111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969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Επεμβατικές τεχνικές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Κατευθυνόμενες με αξονική τεχνικές </a:t>
            </a:r>
          </a:p>
          <a:p>
            <a:pPr lvl="1" eaLnBrk="1" hangingPunct="1">
              <a:defRPr/>
            </a:pPr>
            <a:r>
              <a:rPr lang="el-GR" dirty="0" smtClean="0"/>
              <a:t>Βιοψία</a:t>
            </a:r>
          </a:p>
          <a:p>
            <a:pPr lvl="1" eaLnBrk="1" hangingPunct="1">
              <a:defRPr/>
            </a:pPr>
            <a:r>
              <a:rPr lang="el-GR" dirty="0" smtClean="0"/>
              <a:t>Παροχέτευση</a:t>
            </a:r>
          </a:p>
          <a:p>
            <a:pPr lvl="1" eaLnBrk="1" hangingPunct="1">
              <a:defRPr/>
            </a:pPr>
            <a:r>
              <a:rPr lang="el-GR" dirty="0" smtClean="0"/>
              <a:t>Θερμοκαυτηρίαση όγκων 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260" y="2528888"/>
            <a:ext cx="3902075" cy="3902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92563"/>
            <a:ext cx="4681538" cy="2438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11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Θερμοκαυτηρίαση </a:t>
            </a:r>
            <a:r>
              <a:rPr lang="el-GR" dirty="0" smtClean="0"/>
              <a:t>όγκων</a:t>
            </a:r>
            <a:endParaRPr lang="el-GR" dirty="0"/>
          </a:p>
        </p:txBody>
      </p:sp>
      <p:sp>
        <p:nvSpPr>
          <p:cNvPr id="22221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3240360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Εισαγωγή ηλεκτροδίων στον όγκο </a:t>
            </a:r>
            <a:r>
              <a:rPr lang="el-GR" dirty="0" err="1" smtClean="0"/>
              <a:t>διαδερμικά</a:t>
            </a:r>
            <a:r>
              <a:rPr lang="el-GR" dirty="0" smtClean="0"/>
              <a:t>.</a:t>
            </a:r>
          </a:p>
          <a:p>
            <a:pPr eaLnBrk="1" hangingPunct="1">
              <a:defRPr/>
            </a:pPr>
            <a:r>
              <a:rPr lang="el-GR" dirty="0" smtClean="0"/>
              <a:t>Στα άκρα των ηλεκτροδίων αναπτύσσεται θερμότητα που καταστρέφει τον όγκο.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41" y="188640"/>
            <a:ext cx="2128837" cy="213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938"/>
            <a:ext cx="3965575" cy="4437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436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22413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l-GR" sz="4000" dirty="0" smtClean="0"/>
              <a:t>Απεικονιστικές τεχνικές</a:t>
            </a:r>
            <a:br>
              <a:rPr lang="el-GR" sz="4000" dirty="0" smtClean="0"/>
            </a:br>
            <a:r>
              <a:rPr lang="el-GR" sz="4000" dirty="0" smtClean="0"/>
              <a:t>χωρίς </a:t>
            </a:r>
            <a:r>
              <a:rPr lang="el-GR" sz="4000" dirty="0" err="1" smtClean="0"/>
              <a:t>ιονίζουσες</a:t>
            </a:r>
            <a:r>
              <a:rPr lang="el-GR" sz="4000" dirty="0" smtClean="0"/>
              <a:t> ακτινοβολίες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988840"/>
            <a:ext cx="8424936" cy="46085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600" dirty="0" smtClean="0"/>
              <a:t>Μαγνητική τομογραφία</a:t>
            </a:r>
          </a:p>
          <a:p>
            <a:pPr eaLnBrk="1" hangingPunct="1">
              <a:defRPr/>
            </a:pPr>
            <a:r>
              <a:rPr lang="el-GR" sz="2600" dirty="0" smtClean="0"/>
              <a:t>Υπερηχογραφία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473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692696"/>
            <a:ext cx="8424936" cy="5256584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defRPr/>
            </a:pPr>
            <a:r>
              <a:rPr lang="el-GR" sz="2300" dirty="0" smtClean="0"/>
              <a:t>Οι πράξεις που γίνονται στα τμήματα απεικονίσεων χωρίζονται σε: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l-GR" sz="2300" dirty="0" smtClean="0"/>
              <a:t>Διαγνωστικές – θεραπευτικές.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l-GR" sz="2300" dirty="0" smtClean="0"/>
              <a:t>Επεμβατικές – μη επεμβατικές.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l-GR" sz="2300" dirty="0" smtClean="0"/>
              <a:t>Οι περισσότερες διαγνωστικές πράξεις είναι μη επεμβατικές .</a:t>
            </a:r>
          </a:p>
          <a:p>
            <a:pPr lvl="2" eaLnBrk="1" hangingPunct="1">
              <a:lnSpc>
                <a:spcPct val="100000"/>
              </a:lnSpc>
              <a:defRPr/>
            </a:pPr>
            <a:r>
              <a:rPr lang="el-GR" sz="2300" dirty="0" smtClean="0"/>
              <a:t>Πχ. α/α, αξονική τομογραφία, πυελογραφία.</a:t>
            </a:r>
          </a:p>
          <a:p>
            <a:pPr lvl="2" eaLnBrk="1" hangingPunct="1">
              <a:lnSpc>
                <a:spcPct val="100000"/>
              </a:lnSpc>
              <a:defRPr/>
            </a:pPr>
            <a:r>
              <a:rPr lang="el-GR" sz="2300" dirty="0" smtClean="0"/>
              <a:t>Εξαίρεση: </a:t>
            </a:r>
            <a:r>
              <a:rPr lang="el-GR" sz="2300" dirty="0" err="1" smtClean="0"/>
              <a:t>ενδαγγειακή</a:t>
            </a:r>
            <a:r>
              <a:rPr lang="el-GR" sz="2300" dirty="0" smtClean="0"/>
              <a:t> αγγειογραφία, παρακέντηση.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l-GR" sz="2300" dirty="0" smtClean="0"/>
              <a:t>Οι περισσότερες θεραπευτικές πράξεις είναι επεμβατικές .</a:t>
            </a:r>
          </a:p>
          <a:p>
            <a:pPr lvl="2" eaLnBrk="1" hangingPunct="1">
              <a:lnSpc>
                <a:spcPct val="100000"/>
              </a:lnSpc>
              <a:defRPr/>
            </a:pPr>
            <a:r>
              <a:rPr lang="el-GR" sz="2300" dirty="0" smtClean="0"/>
              <a:t>Πχ. παροχέτευση, εμβολισμός, τοποθέτηση </a:t>
            </a:r>
            <a:r>
              <a:rPr lang="en-US" sz="2300" dirty="0" smtClean="0"/>
              <a:t>stent</a:t>
            </a:r>
            <a:r>
              <a:rPr lang="el-GR" sz="2300" dirty="0" smtClean="0"/>
              <a:t>.</a:t>
            </a:r>
          </a:p>
          <a:p>
            <a:pPr lvl="2" eaLnBrk="1" hangingPunct="1">
              <a:lnSpc>
                <a:spcPct val="100000"/>
              </a:lnSpc>
              <a:defRPr/>
            </a:pPr>
            <a:r>
              <a:rPr lang="el-GR" sz="2300" dirty="0" smtClean="0"/>
              <a:t>Εξαίρεση: θεραπευτική χορήγηση </a:t>
            </a:r>
            <a:r>
              <a:rPr lang="el-GR" sz="2300" dirty="0" err="1" smtClean="0"/>
              <a:t>ραδιοφαρμάκων</a:t>
            </a:r>
            <a:r>
              <a:rPr lang="el-GR" sz="2300" dirty="0" smtClean="0"/>
              <a:t>.</a:t>
            </a:r>
          </a:p>
          <a:p>
            <a:pPr lvl="1" eaLnBrk="1" hangingPunct="1">
              <a:lnSpc>
                <a:spcPct val="100000"/>
              </a:lnSpc>
              <a:buFont typeface="Wingdings" pitchFamily="2" charset="2"/>
              <a:buNone/>
              <a:defRPr/>
            </a:pPr>
            <a:endParaRPr lang="el-GR" sz="2300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827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Στηρίζεται στις μαγνητικές ιδιότητες των πυρήνων συγκεκριμένων ατόμων.</a:t>
            </a:r>
          </a:p>
          <a:p>
            <a:pPr eaLnBrk="1" hangingPunct="1">
              <a:defRPr/>
            </a:pPr>
            <a:r>
              <a:rPr lang="el-GR" dirty="0" smtClean="0"/>
              <a:t>Το κυριότερο και πολυπληθέστερο είναι το άτομο του υδρογόνου.</a:t>
            </a:r>
          </a:p>
          <a:p>
            <a:pPr eaLnBrk="1" hangingPunct="1">
              <a:defRPr/>
            </a:pPr>
            <a:r>
              <a:rPr lang="el-GR" dirty="0" smtClean="0"/>
              <a:t>Όταν τα υδρογόνα του σώματος δεχθούν την επίδραση εξωτερικού μαγνητικού πεδίου προκύπτει μαγνήτιση που μπορεί να μετρηθεί.</a:t>
            </a:r>
          </a:p>
          <a:p>
            <a:pPr eaLnBrk="1" hangingPunct="1">
              <a:defRPr/>
            </a:pPr>
            <a:r>
              <a:rPr lang="el-GR" dirty="0" smtClean="0"/>
              <a:t>Η εικόνα μαγνητικής τομογραφίας αποτυπώνει την κατά τόπους ένταση μαγνήτισης που παράγεται με αυτό τον τρόπο. 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dirty="0"/>
              <a:t>Μαγνητική </a:t>
            </a:r>
            <a:r>
              <a:rPr lang="el-GR" dirty="0" smtClean="0"/>
              <a:t>τομογραφία </a:t>
            </a:r>
            <a:r>
              <a:rPr lang="el-GR" sz="3000" b="0" dirty="0" smtClean="0"/>
              <a:t>1/4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val="16574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Μαγνητική τομογραφία </a:t>
            </a:r>
            <a:r>
              <a:rPr lang="el-GR" sz="3000" b="0" dirty="0" smtClean="0">
                <a:solidFill>
                  <a:prstClr val="white"/>
                </a:solidFill>
              </a:rPr>
              <a:t>2/4</a:t>
            </a:r>
            <a:endParaRPr lang="el-GR" dirty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4550097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Υψηλή ένταση μαγνήτισης (υψηλό σήμα) σε μια περιοχή, απεικονίζεται φωτεινή – λευκή στην εικόνα (αστερίσκος).</a:t>
            </a:r>
          </a:p>
          <a:p>
            <a:pPr eaLnBrk="1" hangingPunct="1">
              <a:defRPr/>
            </a:pPr>
            <a:r>
              <a:rPr lang="el-GR" dirty="0" smtClean="0"/>
              <a:t>Χαμηλή ένταση μαγνήτισης (χαμηλό σήμα), απεικονίζεται σκούρα στην εικόνα.</a:t>
            </a:r>
          </a:p>
          <a:p>
            <a:pPr eaLnBrk="1" hangingPunct="1">
              <a:defRPr/>
            </a:pPr>
            <a:r>
              <a:rPr lang="el-GR" dirty="0" smtClean="0"/>
              <a:t>Ενδιάμεσες τιμές μαγνήτισης απεικονίζονται με ανάλογες αποχρώσεις του γκρι.</a:t>
            </a:r>
          </a:p>
        </p:txBody>
      </p:sp>
      <p:pic>
        <p:nvPicPr>
          <p:cNvPr id="5120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281113"/>
            <a:ext cx="4270375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2" name="AutoShape 10"/>
          <p:cNvSpPr>
            <a:spLocks noChangeArrowheads="1"/>
          </p:cNvSpPr>
          <p:nvPr/>
        </p:nvSpPr>
        <p:spPr bwMode="auto">
          <a:xfrm>
            <a:off x="6372225" y="5157788"/>
            <a:ext cx="287338" cy="287337"/>
          </a:xfrm>
          <a:prstGeom prst="star5">
            <a:avLst/>
          </a:prstGeom>
          <a:solidFill>
            <a:schemeClr val="accent1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51205" name="Line 11"/>
          <p:cNvSpPr>
            <a:spLocks noChangeShapeType="1"/>
          </p:cNvSpPr>
          <p:nvPr/>
        </p:nvSpPr>
        <p:spPr bwMode="auto">
          <a:xfrm flipV="1">
            <a:off x="4139952" y="3357562"/>
            <a:ext cx="1224211" cy="215453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206" name="Line 12"/>
          <p:cNvSpPr>
            <a:spLocks noChangeShapeType="1"/>
          </p:cNvSpPr>
          <p:nvPr/>
        </p:nvSpPr>
        <p:spPr bwMode="auto">
          <a:xfrm flipV="1">
            <a:off x="4355307" y="3212975"/>
            <a:ext cx="1728862" cy="1730889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207" name="Line 13"/>
          <p:cNvSpPr>
            <a:spLocks noChangeShapeType="1"/>
          </p:cNvSpPr>
          <p:nvPr/>
        </p:nvSpPr>
        <p:spPr bwMode="auto">
          <a:xfrm flipV="1">
            <a:off x="4355976" y="3933824"/>
            <a:ext cx="2160712" cy="1007343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208" name="Text Box 14"/>
          <p:cNvSpPr txBox="1">
            <a:spLocks noChangeArrowheads="1"/>
          </p:cNvSpPr>
          <p:nvPr/>
        </p:nvSpPr>
        <p:spPr bwMode="auto">
          <a:xfrm>
            <a:off x="7440860" y="940658"/>
            <a:ext cx="1811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000" dirty="0">
                <a:solidFill>
                  <a:schemeClr val="bg1"/>
                </a:solidFill>
                <a:latin typeface="+mn-lt"/>
              </a:rPr>
              <a:t>ΜΤ εγκεφάλου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36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Μαγνητική τομογραφία </a:t>
            </a:r>
            <a:r>
              <a:rPr lang="el-GR" sz="3000" b="0" dirty="0" smtClean="0">
                <a:solidFill>
                  <a:prstClr val="white"/>
                </a:solidFill>
              </a:rPr>
              <a:t>3/4</a:t>
            </a:r>
            <a:endParaRPr lang="el-GR" dirty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Το σώμα εισέρχεται στο </a:t>
            </a:r>
            <a:r>
              <a:rPr lang="en-US" dirty="0" smtClean="0"/>
              <a:t>gantry</a:t>
            </a:r>
            <a:r>
              <a:rPr lang="el-GR" dirty="0" smtClean="0"/>
              <a:t>.</a:t>
            </a:r>
          </a:p>
          <a:p>
            <a:pPr eaLnBrk="1" hangingPunct="1">
              <a:defRPr/>
            </a:pPr>
            <a:r>
              <a:rPr lang="el-GR" dirty="0" smtClean="0"/>
              <a:t>Αντίθετα από του αξονικού τομογράφου το </a:t>
            </a:r>
            <a:r>
              <a:rPr lang="en-US" dirty="0" smtClean="0"/>
              <a:t>gantry </a:t>
            </a:r>
            <a:r>
              <a:rPr lang="el-GR" dirty="0" smtClean="0"/>
              <a:t>είναι βαθύ.</a:t>
            </a:r>
          </a:p>
          <a:p>
            <a:pPr eaLnBrk="1" hangingPunct="1">
              <a:defRPr/>
            </a:pPr>
            <a:r>
              <a:rPr lang="el-GR" dirty="0" smtClean="0"/>
              <a:t>Το τραπέζι σχεδόν σε όλες τις εξετάσεις δεν κινείται κατά τη διάρκεια της εξέτασης.</a:t>
            </a:r>
            <a:endParaRPr lang="en-US" dirty="0" smtClean="0"/>
          </a:p>
          <a:p>
            <a:pPr eaLnBrk="1" hangingPunct="1">
              <a:defRPr/>
            </a:pPr>
            <a:endParaRPr lang="el-GR" dirty="0" smtClean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 cstate="print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429769" cy="33254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78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/>
          <p:cNvGrpSpPr/>
          <p:nvPr/>
        </p:nvGrpSpPr>
        <p:grpSpPr>
          <a:xfrm>
            <a:off x="0" y="260350"/>
            <a:ext cx="9109075" cy="6202363"/>
            <a:chOff x="0" y="260350"/>
            <a:chExt cx="9109075" cy="6202363"/>
          </a:xfrm>
        </p:grpSpPr>
        <p:pic>
          <p:nvPicPr>
            <p:cNvPr id="53250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575" y="260350"/>
              <a:ext cx="8064500" cy="62023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251" name="Text Box 5"/>
            <p:cNvSpPr txBox="1">
              <a:spLocks noChangeArrowheads="1"/>
            </p:cNvSpPr>
            <p:nvPr/>
          </p:nvSpPr>
          <p:spPr bwMode="auto">
            <a:xfrm>
              <a:off x="7250113" y="1773238"/>
              <a:ext cx="136842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l-GR" altLang="el-GR" sz="2400">
                  <a:latin typeface="+mn-lt"/>
                </a:rPr>
                <a:t>Ασθενής</a:t>
              </a:r>
            </a:p>
          </p:txBody>
        </p:sp>
        <p:sp>
          <p:nvSpPr>
            <p:cNvPr id="53252" name="Text Box 6"/>
            <p:cNvSpPr txBox="1">
              <a:spLocks noChangeArrowheads="1"/>
            </p:cNvSpPr>
            <p:nvPr/>
          </p:nvSpPr>
          <p:spPr bwMode="auto">
            <a:xfrm>
              <a:off x="4932363" y="404813"/>
              <a:ext cx="352742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l-GR" altLang="el-GR" sz="2400">
                  <a:latin typeface="+mn-lt"/>
                </a:rPr>
                <a:t>Μ</a:t>
              </a:r>
              <a:r>
                <a:rPr lang="en-US" altLang="el-GR" sz="2400">
                  <a:latin typeface="+mn-lt"/>
                </a:rPr>
                <a:t>RI</a:t>
              </a:r>
              <a:r>
                <a:rPr lang="el-GR" altLang="el-GR" sz="2400">
                  <a:latin typeface="+mn-lt"/>
                </a:rPr>
                <a:t> Διατομή</a:t>
              </a:r>
            </a:p>
          </p:txBody>
        </p:sp>
        <p:sp>
          <p:nvSpPr>
            <p:cNvPr id="53253" name="Text Box 7"/>
            <p:cNvSpPr txBox="1">
              <a:spLocks noChangeArrowheads="1"/>
            </p:cNvSpPr>
            <p:nvPr/>
          </p:nvSpPr>
          <p:spPr bwMode="auto">
            <a:xfrm>
              <a:off x="7740650" y="3141663"/>
              <a:ext cx="136842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l-GR" altLang="el-GR" sz="2400">
                  <a:latin typeface="+mn-lt"/>
                </a:rPr>
                <a:t>Τραπέζι </a:t>
              </a:r>
            </a:p>
          </p:txBody>
        </p:sp>
        <p:sp>
          <p:nvSpPr>
            <p:cNvPr id="53254" name="Text Box 8"/>
            <p:cNvSpPr txBox="1">
              <a:spLocks noChangeArrowheads="1"/>
            </p:cNvSpPr>
            <p:nvPr/>
          </p:nvSpPr>
          <p:spPr bwMode="auto">
            <a:xfrm>
              <a:off x="2916238" y="5661025"/>
              <a:ext cx="1368425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l-GR" sz="2400">
                  <a:latin typeface="+mn-lt"/>
                </a:rPr>
                <a:t>Gantry</a:t>
              </a:r>
              <a:endParaRPr lang="el-GR" altLang="el-GR" sz="2400">
                <a:latin typeface="+mn-lt"/>
              </a:endParaRPr>
            </a:p>
          </p:txBody>
        </p:sp>
        <p:sp>
          <p:nvSpPr>
            <p:cNvPr id="53255" name="Text Box 9"/>
            <p:cNvSpPr txBox="1">
              <a:spLocks noChangeArrowheads="1"/>
            </p:cNvSpPr>
            <p:nvPr/>
          </p:nvSpPr>
          <p:spPr bwMode="auto">
            <a:xfrm>
              <a:off x="1189038" y="5084763"/>
              <a:ext cx="1655762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l-GR" altLang="el-GR" sz="2400">
                  <a:latin typeface="+mn-lt"/>
                </a:rPr>
                <a:t>Μαγνήτης</a:t>
              </a:r>
            </a:p>
          </p:txBody>
        </p:sp>
        <p:sp>
          <p:nvSpPr>
            <p:cNvPr id="53256" name="Text Box 10"/>
            <p:cNvSpPr txBox="1">
              <a:spLocks noChangeArrowheads="1"/>
            </p:cNvSpPr>
            <p:nvPr/>
          </p:nvSpPr>
          <p:spPr bwMode="auto">
            <a:xfrm>
              <a:off x="1189038" y="4076700"/>
              <a:ext cx="1871662" cy="8309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altLang="el-GR" sz="2400">
                  <a:latin typeface="+mn-lt"/>
                </a:rPr>
                <a:t>Πηνία διαβάθμισης</a:t>
              </a:r>
            </a:p>
          </p:txBody>
        </p:sp>
        <p:sp>
          <p:nvSpPr>
            <p:cNvPr id="53257" name="Text Box 11"/>
            <p:cNvSpPr txBox="1">
              <a:spLocks noChangeArrowheads="1"/>
            </p:cNvSpPr>
            <p:nvPr/>
          </p:nvSpPr>
          <p:spPr bwMode="auto">
            <a:xfrm>
              <a:off x="0" y="1989138"/>
              <a:ext cx="2843213" cy="8309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l-GR" altLang="el-GR" sz="2400">
                  <a:latin typeface="+mn-lt"/>
                </a:rPr>
                <a:t>Πηνία ραδιοσυχνοτήτων</a:t>
              </a:r>
            </a:p>
          </p:txBody>
        </p:sp>
      </p:grp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30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4" name="Rectangle 1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Κλειστοί μαγνήτες (καλύτερη ποιότητα εικόνας).</a:t>
            </a:r>
          </a:p>
          <a:p>
            <a:pPr eaLnBrk="1" hangingPunct="1">
              <a:defRPr/>
            </a:pPr>
            <a:r>
              <a:rPr lang="el-GR" dirty="0" smtClean="0"/>
              <a:t>Ανοικτοί μαγνήτες</a:t>
            </a:r>
            <a:r>
              <a:rPr lang="en-US" dirty="0" smtClean="0"/>
              <a:t> (</a:t>
            </a:r>
            <a:r>
              <a:rPr lang="el-GR" dirty="0" smtClean="0"/>
              <a:t>επεμβατικά). </a:t>
            </a:r>
          </a:p>
        </p:txBody>
      </p:sp>
      <p:pic>
        <p:nvPicPr>
          <p:cNvPr id="54276" name="Picture 11" descr="hi_mr-system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63802"/>
            <a:ext cx="4427537" cy="3032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3816350" cy="3816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Μαγνητική τομογραφία </a:t>
            </a:r>
            <a:r>
              <a:rPr lang="el-GR" sz="3000" b="0" dirty="0" smtClean="0">
                <a:solidFill>
                  <a:prstClr val="white"/>
                </a:solidFill>
              </a:rPr>
              <a:t>4/4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38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Ομάδα 4"/>
          <p:cNvGrpSpPr/>
          <p:nvPr/>
        </p:nvGrpSpPr>
        <p:grpSpPr>
          <a:xfrm>
            <a:off x="5866641" y="116632"/>
            <a:ext cx="3420878" cy="3671888"/>
            <a:chOff x="5866641" y="116632"/>
            <a:chExt cx="3420878" cy="3671888"/>
          </a:xfrm>
        </p:grpSpPr>
        <p:pic>
          <p:nvPicPr>
            <p:cNvPr id="55300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641" y="116632"/>
              <a:ext cx="3273425" cy="36718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4" name="Text Box 10"/>
            <p:cNvSpPr txBox="1">
              <a:spLocks noChangeArrowheads="1"/>
            </p:cNvSpPr>
            <p:nvPr/>
          </p:nvSpPr>
          <p:spPr bwMode="auto">
            <a:xfrm>
              <a:off x="8460432" y="143727"/>
              <a:ext cx="82708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altLang="el-GR" sz="2400">
                  <a:solidFill>
                    <a:schemeClr val="bg1"/>
                  </a:solidFill>
                </a:rPr>
                <a:t>ΑΤ</a:t>
              </a:r>
            </a:p>
          </p:txBody>
        </p:sp>
      </p:grpSp>
      <p:grpSp>
        <p:nvGrpSpPr>
          <p:cNvPr id="4" name="Ομάδα 3"/>
          <p:cNvGrpSpPr/>
          <p:nvPr/>
        </p:nvGrpSpPr>
        <p:grpSpPr>
          <a:xfrm>
            <a:off x="3492500" y="3429000"/>
            <a:ext cx="3743052" cy="3429000"/>
            <a:chOff x="3492500" y="3429000"/>
            <a:chExt cx="3743052" cy="3429000"/>
          </a:xfrm>
        </p:grpSpPr>
        <p:pic>
          <p:nvPicPr>
            <p:cNvPr id="55301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6" t="7216" r="25821"/>
            <a:stretch>
              <a:fillRect/>
            </a:stretch>
          </p:blipFill>
          <p:spPr bwMode="auto">
            <a:xfrm>
              <a:off x="3492500" y="3429000"/>
              <a:ext cx="3024188" cy="3429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5" name="Text Box 11"/>
            <p:cNvSpPr txBox="1">
              <a:spLocks noChangeArrowheads="1"/>
            </p:cNvSpPr>
            <p:nvPr/>
          </p:nvSpPr>
          <p:spPr bwMode="auto">
            <a:xfrm>
              <a:off x="5940152" y="6400800"/>
              <a:ext cx="1295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l-GR" altLang="el-GR" sz="2400" dirty="0">
                  <a:solidFill>
                    <a:schemeClr val="bg1"/>
                  </a:solidFill>
                  <a:latin typeface="+mn-lt"/>
                </a:rPr>
                <a:t>ΜΤ</a:t>
              </a:r>
            </a:p>
          </p:txBody>
        </p:sp>
      </p:grp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- MRI</a:t>
            </a:r>
            <a:endParaRPr lang="el-GR" dirty="0"/>
          </a:p>
        </p:txBody>
      </p:sp>
      <p:sp>
        <p:nvSpPr>
          <p:cNvPr id="18841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3384376" cy="551723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dirty="0" smtClean="0"/>
              <a:t>Στην εικόνα της Αξονικής τομογραφίας το οστό απεικονίζεται πάντα λευκό (υψηλή πυκνότητα)</a:t>
            </a:r>
            <a:r>
              <a:rPr lang="en-US" sz="2400" dirty="0" smtClean="0"/>
              <a:t>.</a:t>
            </a:r>
            <a:endParaRPr lang="el-GR" sz="2400" dirty="0" smtClean="0"/>
          </a:p>
          <a:p>
            <a:pPr eaLnBrk="1" hangingPunct="1">
              <a:defRPr/>
            </a:pPr>
            <a:r>
              <a:rPr lang="el-GR" sz="2400" dirty="0" smtClean="0"/>
              <a:t>Στην εικόνα της μαγνητικής τομογραφίας το συμπαγές οστό συνήθως απεικονίζεται σκούρο (χαμηλή ένταση μαγνήτισης)</a:t>
            </a:r>
            <a:r>
              <a:rPr lang="en-US" sz="2400" dirty="0" smtClean="0"/>
              <a:t>.</a:t>
            </a:r>
            <a:endParaRPr lang="el-GR" sz="2400" dirty="0" smtClean="0"/>
          </a:p>
        </p:txBody>
      </p:sp>
      <p:sp>
        <p:nvSpPr>
          <p:cNvPr id="55302" name="Line 8"/>
          <p:cNvSpPr>
            <a:spLocks noChangeShapeType="1"/>
          </p:cNvSpPr>
          <p:nvPr/>
        </p:nvSpPr>
        <p:spPr bwMode="auto">
          <a:xfrm flipV="1">
            <a:off x="3492500" y="1124742"/>
            <a:ext cx="2807692" cy="1080121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5303" name="Line 9"/>
          <p:cNvSpPr>
            <a:spLocks noChangeShapeType="1"/>
          </p:cNvSpPr>
          <p:nvPr/>
        </p:nvSpPr>
        <p:spPr bwMode="auto">
          <a:xfrm flipV="1">
            <a:off x="2916238" y="4365624"/>
            <a:ext cx="1008062" cy="1295623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896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179511" y="1412776"/>
            <a:ext cx="6822951" cy="544522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Κίνδυνος ζωής: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Βηματοδότης.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Μεταλλική βαλβίδα στην καρδιά. 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Χειρουργικά </a:t>
            </a:r>
            <a:r>
              <a:rPr lang="en-US" sz="2200" dirty="0" smtClean="0"/>
              <a:t>clips</a:t>
            </a:r>
            <a:r>
              <a:rPr lang="el-GR" sz="2200" dirty="0" smtClean="0"/>
              <a:t> στον εγκέφαλο.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Μεταλλικό ξένο σώμα στο μάτι.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l-GR" sz="2200" dirty="0" smtClean="0"/>
              <a:t>ΣΗΜΕΡΑ ΥΠΑΡΧΟΥΝ ΣΥΜΒΑΤΑ ΥΛΙΚΑ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Οι απαγορεύσεις αφορούν  όλους και όλα: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Έμψυχα: τεχνολόγους, ιατρούς, νοσηλευτές, συγγενείς, ηλεκτρολόγους, καθαρίστριες κα.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Άψυχα: καρέκλες, φορεία, κατσαβίδια, κουβάδες, αναπνευστήρες, οβίδες οξυγόνου κα.</a:t>
            </a:r>
          </a:p>
          <a:p>
            <a:pPr lvl="1" eaLnBrk="1" hangingPunct="1"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Υπάρχουν συμβατά με το μαγνήτη υλικά για τα παραπάνω.</a:t>
            </a:r>
          </a:p>
          <a:p>
            <a:pPr>
              <a:lnSpc>
                <a:spcPct val="100000"/>
              </a:lnSpc>
              <a:spcBef>
                <a:spcPts val="600"/>
              </a:spcBef>
              <a:defRPr/>
            </a:pPr>
            <a:r>
              <a:rPr lang="el-GR" sz="2200" dirty="0" smtClean="0"/>
              <a:t>Ο μαγνήτης είναι πάντα ανοικτός 24 ώρες το 24ωρο.</a:t>
            </a: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0"/>
            <a:ext cx="2141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-108520" y="620688"/>
            <a:ext cx="7092280" cy="792088"/>
          </a:xfrm>
        </p:spPr>
        <p:txBody>
          <a:bodyPr>
            <a:normAutofit fontScale="90000"/>
          </a:bodyPr>
          <a:lstStyle/>
          <a:p>
            <a:r>
              <a:rPr lang="el-GR" dirty="0"/>
              <a:t>Απαγορεύεται </a:t>
            </a:r>
            <a:r>
              <a:rPr lang="el-GR" dirty="0" smtClean="0"/>
              <a:t>η είσοδος στο </a:t>
            </a:r>
            <a:r>
              <a:rPr lang="el-GR" dirty="0"/>
              <a:t>μαγνήτη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24545" y="333817"/>
            <a:ext cx="7272809" cy="43088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1" eaLnBrk="1" hangingPunct="1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l-GR" sz="2000" b="1" dirty="0" smtClean="0">
                <a:solidFill>
                  <a:srgbClr val="FFC000"/>
                </a:solidFill>
              </a:rPr>
              <a:t>ΣΥΜΠΛΗΡΩΣΗ ΕΡΩΤΗΜΑΤΟΛΟΓΙΟΥ ΥΠΟΧΡΕΩΤΙΚΗ</a:t>
            </a:r>
            <a:r>
              <a:rPr lang="el-GR" sz="2200" b="1" dirty="0" smtClean="0">
                <a:solidFill>
                  <a:srgbClr val="FFC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186137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Πηνία μαγνήτη</a:t>
            </a:r>
          </a:p>
        </p:txBody>
      </p:sp>
      <p:sp>
        <p:nvSpPr>
          <p:cNvPr id="10273" name="Rectangle 3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4536504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Καταγράφουν το σήμα.</a:t>
            </a:r>
          </a:p>
          <a:p>
            <a:pPr eaLnBrk="1" hangingPunct="1">
              <a:defRPr/>
            </a:pPr>
            <a:r>
              <a:rPr lang="el-GR" dirty="0" smtClean="0"/>
              <a:t>Τοποθετούνται πάνω στη περιοχή που εξετάζεται.</a:t>
            </a:r>
          </a:p>
        </p:txBody>
      </p:sp>
      <p:pic>
        <p:nvPicPr>
          <p:cNvPr id="57349" name="Picture 29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4083050" cy="51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60" y="3717032"/>
            <a:ext cx="3744682" cy="28085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48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3" name="Picture 5" descr="MRI of herniated di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9"/>
          <a:stretch>
            <a:fillRect/>
          </a:stretch>
        </p:blipFill>
        <p:spPr bwMode="auto">
          <a:xfrm>
            <a:off x="1763688" y="1772816"/>
            <a:ext cx="5955485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61784" y="116632"/>
            <a:ext cx="9082215" cy="1296144"/>
          </a:xfrm>
        </p:spPr>
        <p:txBody>
          <a:bodyPr>
            <a:normAutofit/>
          </a:bodyPr>
          <a:lstStyle/>
          <a:p>
            <a:r>
              <a:rPr lang="el-GR" dirty="0"/>
              <a:t>MT ΟΜΣΣ πρόπτωση </a:t>
            </a:r>
            <a:r>
              <a:rPr lang="el-GR" dirty="0" smtClean="0"/>
              <a:t>δίσκου</a:t>
            </a:r>
            <a:br>
              <a:rPr lang="el-GR" dirty="0" smtClean="0"/>
            </a:br>
            <a:r>
              <a:rPr lang="el-GR" sz="2800" b="0" dirty="0" smtClean="0"/>
              <a:t>(λευκό βέλος)</a:t>
            </a:r>
            <a:endParaRPr lang="el-GR" sz="28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87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MRI</a:t>
            </a:r>
            <a:endParaRPr lang="el-GR" smtClean="0"/>
          </a:p>
        </p:txBody>
      </p:sp>
      <p:pic>
        <p:nvPicPr>
          <p:cNvPr id="59395" name="Picture 8" descr="carotid_stenosi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38" y="1117680"/>
            <a:ext cx="2221062" cy="5152864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11" descr="brain-mr12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124744"/>
            <a:ext cx="4103688" cy="3916363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7" name="Text Box 14"/>
          <p:cNvSpPr txBox="1">
            <a:spLocks noChangeArrowheads="1"/>
          </p:cNvSpPr>
          <p:nvPr/>
        </p:nvSpPr>
        <p:spPr bwMode="auto">
          <a:xfrm>
            <a:off x="4697575" y="5192256"/>
            <a:ext cx="20161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Μαγνητική αγγειογραφία - στένωση</a:t>
            </a:r>
          </a:p>
        </p:txBody>
      </p:sp>
      <p:sp>
        <p:nvSpPr>
          <p:cNvPr id="59398" name="Line 15"/>
          <p:cNvSpPr>
            <a:spLocks noChangeShapeType="1"/>
          </p:cNvSpPr>
          <p:nvPr/>
        </p:nvSpPr>
        <p:spPr bwMode="auto">
          <a:xfrm flipV="1">
            <a:off x="6300192" y="4581128"/>
            <a:ext cx="1440160" cy="966803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9399" name="Text Box 17"/>
          <p:cNvSpPr txBox="1">
            <a:spLocks noChangeArrowheads="1"/>
          </p:cNvSpPr>
          <p:nvPr/>
        </p:nvSpPr>
        <p:spPr bwMode="auto">
          <a:xfrm>
            <a:off x="395536" y="5064529"/>
            <a:ext cx="34559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Μαγνητική εγκεφάλου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355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>
          <a:xfrm>
            <a:off x="4644008" y="1556792"/>
            <a:ext cx="4305622" cy="43204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Ακτινοβολία = μεταφορά ενέργειας.</a:t>
            </a:r>
          </a:p>
          <a:p>
            <a:pPr eaLnBrk="1" hangingPunct="1">
              <a:defRPr/>
            </a:pPr>
            <a:r>
              <a:rPr lang="el-GR" dirty="0" smtClean="0"/>
              <a:t>Ανήκουν στο ηλεκτρομαγνητικό φάσμα ακτινοβολιών.</a:t>
            </a:r>
          </a:p>
          <a:p>
            <a:pPr eaLnBrk="1" hangingPunct="1">
              <a:defRPr/>
            </a:pPr>
            <a:r>
              <a:rPr lang="el-GR" dirty="0" smtClean="0"/>
              <a:t>Είναι ηλεκτρομαγνητικά κύματα.</a:t>
            </a:r>
          </a:p>
          <a:p>
            <a:pPr eaLnBrk="1" hangingPunct="1">
              <a:defRPr/>
            </a:pPr>
            <a:r>
              <a:rPr lang="el-GR" dirty="0" smtClean="0"/>
              <a:t>Διαδίδονται και στο κενό.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572000" y="116632"/>
            <a:ext cx="4571999" cy="1224136"/>
          </a:xfrm>
        </p:spPr>
        <p:txBody>
          <a:bodyPr>
            <a:normAutofit/>
          </a:bodyPr>
          <a:lstStyle/>
          <a:p>
            <a:r>
              <a:rPr lang="el-GR" dirty="0" err="1"/>
              <a:t>Ιονίζουσες</a:t>
            </a:r>
            <a:r>
              <a:rPr lang="el-GR" dirty="0"/>
              <a:t>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ακτινοβολίες</a:t>
            </a:r>
            <a:endParaRPr lang="el-GR" dirty="0"/>
          </a:p>
        </p:txBody>
      </p:sp>
      <p:pic>
        <p:nvPicPr>
          <p:cNvPr id="73730" name="Picture 2" descr="File:Electromagnetic-Spectrum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43"/>
            <a:ext cx="4392488" cy="66721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355976" y="6309319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Electromagnetic-Spectrum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Raffamaiden"/>
              </a:rPr>
              <a:t>Raffamaiden</a:t>
            </a:r>
            <a:r>
              <a:rPr lang="en-US" sz="1200" dirty="0">
                <a:latin typeface="+mn-lt"/>
              </a:rPr>
              <a:t> 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5"/>
              </a:rPr>
              <a:t>CC BY-SA </a:t>
            </a:r>
            <a:r>
              <a:rPr lang="en-US" sz="1200" dirty="0" smtClean="0">
                <a:latin typeface="+mn-lt"/>
                <a:hlinkClick r:id="rId5"/>
              </a:rPr>
              <a:t>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05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</a:t>
            </a:r>
            <a:r>
              <a:rPr lang="el-GR" dirty="0" smtClean="0"/>
              <a:t>Εγκεφάλου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  <p:pic>
        <p:nvPicPr>
          <p:cNvPr id="80898" name="Picture 2" descr="File:Head mri 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2524"/>
            <a:ext cx="8235915" cy="3456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/>
          <p:nvPr/>
        </p:nvSpPr>
        <p:spPr>
          <a:xfrm>
            <a:off x="539553" y="5373216"/>
            <a:ext cx="82359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Head </a:t>
            </a:r>
            <a:r>
              <a:rPr lang="en-US" sz="1200" dirty="0" err="1">
                <a:latin typeface="+mn-lt"/>
                <a:hlinkClick r:id="rId4"/>
              </a:rPr>
              <a:t>mri</a:t>
            </a:r>
            <a:r>
              <a:rPr lang="en-US" sz="1200" dirty="0">
                <a:latin typeface="+mn-lt"/>
                <a:hlinkClick r:id="rId4"/>
              </a:rPr>
              <a:t> </a:t>
            </a:r>
            <a:r>
              <a:rPr lang="en-US" sz="1200" dirty="0" smtClean="0">
                <a:latin typeface="+mn-lt"/>
                <a:hlinkClick r:id="rId4"/>
              </a:rPr>
              <a:t>animation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5" tooltip="User:File Upload Bot (Magnus Manske)"/>
              </a:rPr>
              <a:t>Manske</a:t>
            </a:r>
            <a:r>
              <a:rPr lang="en-US" sz="1200" dirty="0">
                <a:latin typeface="+mn-lt"/>
                <a:hlinkClick r:id="rId5" tooltip="User:File Upload Bot (Magnus Manske)"/>
              </a:rPr>
              <a:t>)</a:t>
            </a:r>
            <a:r>
              <a:rPr lang="el-GR" sz="1200" u="sng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256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8424936" cy="3889673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Δεν χρησιμοποιεί </a:t>
            </a:r>
            <a:r>
              <a:rPr lang="el-GR" dirty="0" err="1" smtClean="0"/>
              <a:t>ιονίζουσες</a:t>
            </a:r>
            <a:r>
              <a:rPr lang="el-GR" dirty="0" smtClean="0"/>
              <a:t> ακτινοβολίες.</a:t>
            </a:r>
          </a:p>
          <a:p>
            <a:pPr eaLnBrk="1" hangingPunct="1">
              <a:defRPr/>
            </a:pPr>
            <a:r>
              <a:rPr lang="el-GR" dirty="0" smtClean="0"/>
              <a:t>Κύματα υπερήχων – μηχανικά κύματα.</a:t>
            </a:r>
          </a:p>
          <a:p>
            <a:pPr lvl="1" eaLnBrk="1" hangingPunct="1">
              <a:defRPr/>
            </a:pPr>
            <a:r>
              <a:rPr lang="el-GR" dirty="0" smtClean="0"/>
              <a:t>Συχνότητα &gt;20</a:t>
            </a:r>
            <a:r>
              <a:rPr lang="en-GB" dirty="0" smtClean="0"/>
              <a:t>.</a:t>
            </a:r>
            <a:r>
              <a:rPr lang="el-GR" dirty="0" smtClean="0"/>
              <a:t>000 </a:t>
            </a:r>
            <a:r>
              <a:rPr lang="en-US" dirty="0" smtClean="0"/>
              <a:t>Hz (</a:t>
            </a:r>
            <a:r>
              <a:rPr lang="el-GR" dirty="0" smtClean="0"/>
              <a:t>μη ακουστοί).</a:t>
            </a:r>
          </a:p>
          <a:p>
            <a:pPr lvl="1" eaLnBrk="1" hangingPunct="1">
              <a:defRPr/>
            </a:pPr>
            <a:r>
              <a:rPr lang="el-GR" dirty="0" smtClean="0"/>
              <a:t>Χρειάζεται μέσο μετάδοσης.</a:t>
            </a:r>
          </a:p>
          <a:p>
            <a:pPr lvl="1" eaLnBrk="1" hangingPunct="1">
              <a:defRPr/>
            </a:pPr>
            <a:r>
              <a:rPr lang="el-GR" dirty="0" smtClean="0"/>
              <a:t>Εμπόδια εξέτασης.</a:t>
            </a:r>
          </a:p>
          <a:p>
            <a:pPr lvl="2" eaLnBrk="1" hangingPunct="1">
              <a:defRPr/>
            </a:pPr>
            <a:r>
              <a:rPr lang="el-GR" dirty="0" smtClean="0"/>
              <a:t>Πτωχή διάδοση στον αέρα – χρήση ζελέ.</a:t>
            </a:r>
          </a:p>
          <a:p>
            <a:pPr lvl="2" eaLnBrk="1" hangingPunct="1">
              <a:defRPr/>
            </a:pPr>
            <a:r>
              <a:rPr lang="el-GR" dirty="0" smtClean="0"/>
              <a:t>Απορρόφηση από τα οστά.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Υπερηχογράφημα </a:t>
            </a:r>
            <a:r>
              <a:rPr lang="el-GR" sz="3000" b="0" dirty="0" smtClean="0"/>
              <a:t>1/8</a:t>
            </a:r>
            <a:endParaRPr lang="el-GR" sz="3000" b="0" dirty="0"/>
          </a:p>
        </p:txBody>
      </p:sp>
      <p:pic>
        <p:nvPicPr>
          <p:cNvPr id="18434" name="Picture 2" descr="File:Ultrasound range diagram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415" y="5218382"/>
            <a:ext cx="5189171" cy="12298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619672" y="6448248"/>
            <a:ext cx="57606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Ultrasound range </a:t>
            </a:r>
            <a:r>
              <a:rPr lang="en-US" sz="1200" dirty="0" smtClean="0">
                <a:latin typeface="+mn-lt"/>
                <a:hlinkClick r:id="rId3"/>
              </a:rPr>
              <a:t>diagram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4" tooltip="User:Aquegg~commonswiki (page does not exist)"/>
              </a:rPr>
              <a:t>Aquegg~commonswiki</a:t>
            </a:r>
            <a:r>
              <a:rPr lang="en-US" sz="1200" dirty="0">
                <a:latin typeface="+mn-lt"/>
              </a:rPr>
              <a:t> 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5"/>
              </a:rPr>
              <a:t>CC BY-SA </a:t>
            </a:r>
            <a:r>
              <a:rPr lang="en-US" sz="1200" dirty="0" smtClean="0">
                <a:latin typeface="+mn-lt"/>
                <a:hlinkClick r:id="rId5"/>
              </a:rPr>
              <a:t>3.0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568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Υπερηχογράφημα </a:t>
            </a:r>
            <a:r>
              <a:rPr lang="el-GR" sz="3000" b="0" dirty="0" smtClean="0">
                <a:solidFill>
                  <a:prstClr val="white"/>
                </a:solidFill>
              </a:rPr>
              <a:t>2/8</a:t>
            </a:r>
            <a:endParaRPr lang="el-GR" dirty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5126360" cy="5256584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Διαδίδονται με πυκνώματα και αραιώματα.</a:t>
            </a:r>
          </a:p>
          <a:p>
            <a:pPr eaLnBrk="1" hangingPunct="1">
              <a:defRPr/>
            </a:pPr>
            <a:r>
              <a:rPr lang="el-GR" dirty="0" smtClean="0"/>
              <a:t>Ταχύτητα διάδοσης εξαρτάται από το υλικό που διαπερνούν. </a:t>
            </a:r>
          </a:p>
        </p:txBody>
      </p:sp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" r="15627" b="24370"/>
          <a:stretch>
            <a:fillRect/>
          </a:stretch>
        </p:blipFill>
        <p:spPr bwMode="auto">
          <a:xfrm>
            <a:off x="5299447" y="260845"/>
            <a:ext cx="3694112" cy="3168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62788"/>
            <a:ext cx="4687887" cy="31257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925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Υπερηχογράφημα </a:t>
            </a:r>
            <a:r>
              <a:rPr lang="el-GR" sz="3000" b="0" dirty="0" smtClean="0">
                <a:solidFill>
                  <a:prstClr val="white"/>
                </a:solidFill>
              </a:rPr>
              <a:t>3/8</a:t>
            </a:r>
            <a:endParaRPr lang="el-GR" dirty="0"/>
          </a:p>
        </p:txBody>
      </p:sp>
      <p:pic>
        <p:nvPicPr>
          <p:cNvPr id="16386" name="Picture 2" descr="Mindray Transduc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64" y="2923482"/>
            <a:ext cx="5818672" cy="34153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3810000" y="636274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3"/>
              </a:rPr>
              <a:t>cvsales.com</a:t>
            </a:r>
            <a:endParaRPr lang="el-GR" sz="1200" dirty="0">
              <a:latin typeface="+mn-lt"/>
            </a:endParaRPr>
          </a:p>
        </p:txBody>
      </p:sp>
      <p:pic>
        <p:nvPicPr>
          <p:cNvPr id="16388" name="Picture 4" descr="File:UltrasoundProbe200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336" y="116632"/>
            <a:ext cx="3810000" cy="23526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/>
          <p:cNvSpPr/>
          <p:nvPr/>
        </p:nvSpPr>
        <p:spPr>
          <a:xfrm>
            <a:off x="5364088" y="2426125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5"/>
              </a:rPr>
              <a:t>UltrasoundProbe2006a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6" tooltip="User:File Upload Bot (Magnus Manske)"/>
              </a:rPr>
              <a:t>File Upload Bot (Magnus </a:t>
            </a:r>
            <a:r>
              <a:rPr lang="en-US" sz="1200" dirty="0" err="1">
                <a:latin typeface="+mn-lt"/>
                <a:hlinkClick r:id="rId6" tooltip="User:File Upload Bot (Magnus Manske)"/>
              </a:rPr>
              <a:t>Manske</a:t>
            </a:r>
            <a:r>
              <a:rPr lang="en-US" sz="1200" dirty="0">
                <a:latin typeface="+mn-lt"/>
                <a:hlinkClick r:id="rId6" tooltip="User:File Upload Bot (Magnus Manske)"/>
              </a:rPr>
              <a:t>)</a:t>
            </a:r>
            <a:r>
              <a:rPr lang="en-US" sz="1200" dirty="0">
                <a:latin typeface="+mn-lt"/>
              </a:rPr>
              <a:t> 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7"/>
              </a:rPr>
              <a:t>CC BY-SA 2.5</a:t>
            </a:r>
            <a:endParaRPr lang="en-US" sz="1200" dirty="0">
              <a:latin typeface="+mn-lt"/>
            </a:endParaRPr>
          </a:p>
        </p:txBody>
      </p:sp>
      <p:pic>
        <p:nvPicPr>
          <p:cNvPr id="16390" name="Picture 6" descr="https://c1.staticflickr.com/3/2313/2233914814_742ae8d8c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7" r="9163"/>
          <a:stretch/>
        </p:blipFill>
        <p:spPr bwMode="auto">
          <a:xfrm>
            <a:off x="212643" y="1576291"/>
            <a:ext cx="2929631" cy="4762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/>
          <p:cNvSpPr/>
          <p:nvPr/>
        </p:nvSpPr>
        <p:spPr>
          <a:xfrm>
            <a:off x="212641" y="6362744"/>
            <a:ext cx="27031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9"/>
              </a:rPr>
              <a:t>Ultrasound machine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>
                <a:latin typeface="+mn-lt"/>
                <a:hlinkClick r:id="rId10"/>
              </a:rPr>
              <a:t>redjar</a:t>
            </a:r>
            <a:r>
              <a:rPr lang="en-US" sz="1200" dirty="0">
                <a:latin typeface="+mn-lt"/>
              </a:rPr>
              <a:t> 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11"/>
              </a:rPr>
              <a:t>CC BY-SA 2.0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706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Υπερηχογράφημα </a:t>
            </a:r>
            <a:r>
              <a:rPr lang="el-GR" sz="3000" b="0" dirty="0" smtClean="0">
                <a:solidFill>
                  <a:prstClr val="white"/>
                </a:solidFill>
              </a:rPr>
              <a:t>4/8</a:t>
            </a:r>
            <a:endParaRPr lang="el-GR" dirty="0"/>
          </a:p>
        </p:txBody>
      </p:sp>
      <p:sp>
        <p:nvSpPr>
          <p:cNvPr id="20787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340768"/>
            <a:ext cx="4613597" cy="5256584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Η πιο αθώα μέθοδος απεικόνισης.</a:t>
            </a:r>
          </a:p>
          <a:p>
            <a:pPr eaLnBrk="1" hangingPunct="1">
              <a:defRPr/>
            </a:pPr>
            <a:r>
              <a:rPr lang="el-GR" dirty="0" smtClean="0"/>
              <a:t>Φθηνή.</a:t>
            </a:r>
          </a:p>
          <a:p>
            <a:pPr eaLnBrk="1" hangingPunct="1">
              <a:defRPr/>
            </a:pPr>
            <a:r>
              <a:rPr lang="el-GR" dirty="0" smtClean="0"/>
              <a:t>Φορητή. 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  <p:pic>
        <p:nvPicPr>
          <p:cNvPr id="15362" name="Picture 2" descr="File:AlokaPhoto200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196752"/>
            <a:ext cx="3647565" cy="55688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67745" y="6303888"/>
            <a:ext cx="26642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AlokaPhoto2006a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1200" dirty="0" err="1" smtClean="0">
                <a:latin typeface="+mn-lt"/>
                <a:hlinkClick r:id="rId4" tooltip="User:Chanueting"/>
              </a:rPr>
              <a:t>Chanueting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>
                <a:latin typeface="+mn-lt"/>
                <a:hlinkClick r:id="rId5"/>
              </a:rPr>
              <a:t>CC BY-SA 2.5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54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Υπερηχογράφημα </a:t>
            </a:r>
            <a:r>
              <a:rPr lang="el-GR" sz="3000" b="0" dirty="0" smtClean="0">
                <a:solidFill>
                  <a:prstClr val="white"/>
                </a:solidFill>
              </a:rPr>
              <a:t>5/8</a:t>
            </a:r>
            <a:endParaRPr lang="el-GR" dirty="0"/>
          </a:p>
        </p:txBody>
      </p:sp>
      <p:pic>
        <p:nvPicPr>
          <p:cNvPr id="64517" name="Picture 6" descr="abdo-us-pancr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6" y="2348880"/>
            <a:ext cx="4403697" cy="3672911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64" name="Rectangle 12"/>
          <p:cNvSpPr>
            <a:spLocks noGrp="1" noChangeArrowheads="1"/>
          </p:cNvSpPr>
          <p:nvPr>
            <p:ph type="body" idx="4294967295"/>
          </p:nvPr>
        </p:nvSpPr>
        <p:spPr>
          <a:xfrm>
            <a:off x="292100" y="1312163"/>
            <a:ext cx="8424863" cy="525621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sz="2400" dirty="0" smtClean="0">
                <a:solidFill>
                  <a:schemeClr val="bg1"/>
                </a:solidFill>
              </a:rPr>
              <a:t>Μελέτη συμπαγών οργάνων</a:t>
            </a:r>
          </a:p>
        </p:txBody>
      </p:sp>
      <p:pic>
        <p:nvPicPr>
          <p:cNvPr id="64516" name="Picture 5" descr="splnkid-us-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53" y="2349383"/>
            <a:ext cx="4563347" cy="36724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41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Υπερηχογράφημα </a:t>
            </a:r>
            <a:r>
              <a:rPr lang="el-GR" sz="3000" b="0" dirty="0" smtClean="0">
                <a:solidFill>
                  <a:prstClr val="white"/>
                </a:solidFill>
              </a:rPr>
              <a:t>6/8</a:t>
            </a:r>
            <a:endParaRPr lang="el-GR" dirty="0"/>
          </a:p>
        </p:txBody>
      </p:sp>
      <p:pic>
        <p:nvPicPr>
          <p:cNvPr id="65540" name="Picture 15" descr="carotid-Dus-brnch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69" y="4295322"/>
            <a:ext cx="4191255" cy="2567027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5" descr="bloodflo-us-13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09208"/>
            <a:ext cx="6402678" cy="31683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736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Υπερηχογράφημα </a:t>
            </a:r>
            <a:r>
              <a:rPr lang="el-GR" sz="3000" b="0" dirty="0" smtClean="0">
                <a:solidFill>
                  <a:prstClr val="white"/>
                </a:solidFill>
              </a:rPr>
              <a:t>7/8</a:t>
            </a:r>
            <a:endParaRPr lang="el-GR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idx="1"/>
          </p:nvPr>
        </p:nvSpPr>
        <p:spPr>
          <a:xfrm>
            <a:off x="5141170" y="980728"/>
            <a:ext cx="3995936" cy="525658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Μελέτη αγγείων - καρδιάς</a:t>
            </a:r>
          </a:p>
          <a:p>
            <a:pPr lvl="1" eaLnBrk="1" hangingPunct="1">
              <a:defRPr/>
            </a:pPr>
            <a:r>
              <a:rPr lang="el-GR" dirty="0" smtClean="0"/>
              <a:t>Ταχύτητα ροής</a:t>
            </a:r>
          </a:p>
          <a:p>
            <a:pPr lvl="1" eaLnBrk="1" hangingPunct="1">
              <a:defRPr/>
            </a:pPr>
            <a:r>
              <a:rPr lang="el-GR" dirty="0" smtClean="0"/>
              <a:t>Κατεύθυνση ροής</a:t>
            </a:r>
          </a:p>
          <a:p>
            <a:pPr lvl="1" eaLnBrk="1" hangingPunct="1">
              <a:defRPr/>
            </a:pPr>
            <a:r>
              <a:rPr lang="el-GR" dirty="0" smtClean="0"/>
              <a:t>Εκτίμηση στενώσεων </a:t>
            </a: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8"/>
          <a:stretch/>
        </p:blipFill>
        <p:spPr bwMode="auto">
          <a:xfrm>
            <a:off x="179512" y="3356992"/>
            <a:ext cx="5616624" cy="33241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20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143" y="1956470"/>
            <a:ext cx="3643313" cy="35607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12405" r="18066" b="6943"/>
          <a:stretch>
            <a:fillRect/>
          </a:stretch>
        </p:blipFill>
        <p:spPr bwMode="auto">
          <a:xfrm>
            <a:off x="323850" y="1945371"/>
            <a:ext cx="4423387" cy="35718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8" name="Text Box 6"/>
          <p:cNvSpPr txBox="1">
            <a:spLocks noChangeArrowheads="1"/>
          </p:cNvSpPr>
          <p:nvPr/>
        </p:nvSpPr>
        <p:spPr bwMode="auto">
          <a:xfrm>
            <a:off x="323850" y="1502888"/>
            <a:ext cx="34559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Έμβρυο τομή</a:t>
            </a:r>
          </a:p>
        </p:txBody>
      </p:sp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5033143" y="1499805"/>
            <a:ext cx="40322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Έμβρυο 3-διάστατη εικόνα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Υπερηχογράφημα </a:t>
            </a:r>
            <a:r>
              <a:rPr lang="el-GR" sz="3000" b="0" dirty="0" smtClean="0">
                <a:solidFill>
                  <a:prstClr val="white"/>
                </a:solidFill>
              </a:rPr>
              <a:t>8/8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1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Χρησιμοποιεί ακτινοβολία –γ (</a:t>
            </a:r>
            <a:r>
              <a:rPr lang="el-GR" dirty="0" err="1" smtClean="0"/>
              <a:t>ιονίζουσα</a:t>
            </a:r>
            <a:r>
              <a:rPr lang="el-GR" dirty="0" smtClean="0"/>
              <a:t>).</a:t>
            </a:r>
          </a:p>
          <a:p>
            <a:pPr eaLnBrk="1" hangingPunct="1">
              <a:defRPr/>
            </a:pPr>
            <a:r>
              <a:rPr lang="el-GR" dirty="0" smtClean="0"/>
              <a:t>Μόνη διαφορά από την ακτινοβολία –Χ είναι ο τρόπος παραγωγής.</a:t>
            </a:r>
          </a:p>
          <a:p>
            <a:pPr eaLnBrk="1" hangingPunct="1">
              <a:defRPr/>
            </a:pPr>
            <a:r>
              <a:rPr lang="el-GR" dirty="0" smtClean="0"/>
              <a:t>Παράγεται κατά τη μετάπτωση ραδιενεργών ισοτόπων στη σταθερή τους μορφή.</a:t>
            </a:r>
          </a:p>
          <a:p>
            <a:pPr eaLnBrk="1" hangingPunct="1">
              <a:defRPr/>
            </a:pPr>
            <a:r>
              <a:rPr lang="el-GR" dirty="0" smtClean="0"/>
              <a:t>Ραδιενεργό ισότοπο = άτομο με ασταθή πυρήνα (υψηλή ενέργεια).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Πυρηνική </a:t>
            </a:r>
            <a:r>
              <a:rPr lang="el-GR" dirty="0" smtClean="0"/>
              <a:t>ιατρική </a:t>
            </a:r>
            <a:r>
              <a:rPr lang="el-GR" sz="3000" b="0" dirty="0" smtClean="0"/>
              <a:t>1/4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val="44638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Τα ηλεκτρομαγνητικά κύματα περιγράφονται από την εξίσωση</a:t>
            </a:r>
          </a:p>
          <a:p>
            <a:pPr eaLnBrk="1" hangingPunct="1">
              <a:defRPr/>
            </a:pPr>
            <a:r>
              <a:rPr lang="en-US" dirty="0" smtClean="0"/>
              <a:t>C = </a:t>
            </a:r>
            <a:r>
              <a:rPr lang="el-GR" dirty="0" smtClean="0"/>
              <a:t>λ </a:t>
            </a:r>
            <a:r>
              <a:rPr lang="en-US" dirty="0" smtClean="0"/>
              <a:t>x</a:t>
            </a:r>
            <a:r>
              <a:rPr lang="el-GR" dirty="0" smtClean="0"/>
              <a:t> ν</a:t>
            </a:r>
          </a:p>
          <a:p>
            <a:pPr lvl="1" eaLnBrk="1" hangingPunct="1">
              <a:defRPr/>
            </a:pPr>
            <a:r>
              <a:rPr lang="en-US" dirty="0" smtClean="0"/>
              <a:t>C = </a:t>
            </a:r>
            <a:r>
              <a:rPr lang="el-GR" dirty="0" smtClean="0"/>
              <a:t>ταχύτητα διάδοσης = ταχύτητα του φωτός</a:t>
            </a:r>
          </a:p>
          <a:p>
            <a:pPr lvl="1" eaLnBrk="1" hangingPunct="1">
              <a:buFont typeface="Wingdings" pitchFamily="2" charset="2"/>
              <a:buNone/>
              <a:defRPr/>
            </a:pPr>
            <a:r>
              <a:rPr lang="el-GR" dirty="0" smtClean="0"/>
              <a:t>ειδικά για την ακτινοβολία –Χ και γ</a:t>
            </a:r>
          </a:p>
          <a:p>
            <a:pPr lvl="1" eaLnBrk="1" hangingPunct="1">
              <a:defRPr/>
            </a:pPr>
            <a:r>
              <a:rPr lang="el-GR" dirty="0" smtClean="0"/>
              <a:t>λ = μήκος κύματος, πολύ μικρό </a:t>
            </a:r>
          </a:p>
          <a:p>
            <a:pPr lvl="1" eaLnBrk="1" hangingPunct="1">
              <a:defRPr/>
            </a:pPr>
            <a:r>
              <a:rPr lang="el-GR" dirty="0" smtClean="0"/>
              <a:t>ν = συχνότητα, μεγάλη</a:t>
            </a:r>
          </a:p>
          <a:p>
            <a:pPr eaLnBrk="1" hangingPunct="1">
              <a:defRPr/>
            </a:pPr>
            <a:endParaRPr lang="el-GR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283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ts val="1800"/>
              </a:spcBef>
              <a:buFont typeface="Wingdings" pitchFamily="2" charset="2"/>
              <a:buNone/>
              <a:defRPr/>
            </a:pPr>
            <a:r>
              <a:rPr lang="el-GR" dirty="0" smtClean="0"/>
              <a:t>Διαφορές από τις υπόλοιπες μεθόδους: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l-GR" dirty="0" smtClean="0"/>
              <a:t>Το </a:t>
            </a:r>
            <a:r>
              <a:rPr lang="el-GR" dirty="0" err="1" smtClean="0"/>
              <a:t>ραδιοφάρμακο</a:t>
            </a:r>
            <a:r>
              <a:rPr lang="el-GR" dirty="0" smtClean="0"/>
              <a:t> χορηγείται στον ασθενή.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l-GR" dirty="0" smtClean="0"/>
              <a:t>Ο ασθενής παίρνει την ακτινοβολία μέσα του.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l-GR" dirty="0" smtClean="0"/>
              <a:t>Η ακτινοβολία φθίνει με απόλυτα συγκεκριμένο ρυθμό.</a:t>
            </a:r>
          </a:p>
          <a:p>
            <a:pPr eaLnBrk="1" hangingPunct="1">
              <a:spcBef>
                <a:spcPts val="1800"/>
              </a:spcBef>
              <a:defRPr/>
            </a:pPr>
            <a:r>
              <a:rPr lang="el-GR" dirty="0" smtClean="0"/>
              <a:t>Οδηγίες ακτινοπροστασίας μετά την εξέταση.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Πυρηνική ιατρική </a:t>
            </a:r>
            <a:r>
              <a:rPr lang="el-GR" sz="3000" b="0" dirty="0" smtClean="0">
                <a:solidFill>
                  <a:prstClr val="white"/>
                </a:solidFill>
              </a:rPr>
              <a:t>2/4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051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Μια κάμερα καταγράφει την ένταση της ακτινοβολίας που εκπέμπεται από τον ασθενή.</a:t>
            </a:r>
          </a:p>
          <a:p>
            <a:pPr eaLnBrk="1" hangingPunct="1">
              <a:defRPr/>
            </a:pPr>
            <a:r>
              <a:rPr lang="el-GR" dirty="0" smtClean="0"/>
              <a:t>Περιοχές με υψηλή μεταβολική δραστηριότητα συγκεντρώνουν μεγάλη ποσότητα ισοτόπου και απεικονίζονται θερμές – σκούρες στην εικόνα.</a:t>
            </a:r>
          </a:p>
          <a:p>
            <a:pPr eaLnBrk="1" hangingPunct="1">
              <a:defRPr/>
            </a:pPr>
            <a:r>
              <a:rPr lang="el-GR" dirty="0" smtClean="0"/>
              <a:t>Η εικόνα περιέχει κυρίως λειτουργικές πληροφορίες. </a:t>
            </a:r>
          </a:p>
          <a:p>
            <a:pPr eaLnBrk="1" hangingPunct="1">
              <a:defRPr/>
            </a:pPr>
            <a:r>
              <a:rPr lang="el-GR" dirty="0" smtClean="0"/>
              <a:t>Οι ανατομικές πληροφορίες είναι πολύ περιορισμένες και συχνά χρειάζονται άλλες απεικονίσεις για επιβεβαίωση των ευρημάτων.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Πυρηνική ιατρική </a:t>
            </a:r>
            <a:r>
              <a:rPr lang="el-GR" sz="3000" b="0" dirty="0" smtClean="0">
                <a:solidFill>
                  <a:prstClr val="white"/>
                </a:solidFill>
              </a:rPr>
              <a:t>3/4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2691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PB09010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1" y="2366517"/>
            <a:ext cx="4986224" cy="3744416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03" y="2708920"/>
            <a:ext cx="3960812" cy="3402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89439" y="1943100"/>
            <a:ext cx="2665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Κάμερα διπλή</a:t>
            </a:r>
          </a:p>
        </p:txBody>
      </p:sp>
      <p:sp>
        <p:nvSpPr>
          <p:cNvPr id="216070" name="AutoShape 6"/>
          <p:cNvSpPr>
            <a:spLocks noChangeArrowheads="1"/>
          </p:cNvSpPr>
          <p:nvPr/>
        </p:nvSpPr>
        <p:spPr bwMode="auto">
          <a:xfrm>
            <a:off x="2555406" y="2998788"/>
            <a:ext cx="576262" cy="431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216071" name="AutoShape 7"/>
          <p:cNvSpPr>
            <a:spLocks noChangeArrowheads="1"/>
          </p:cNvSpPr>
          <p:nvPr/>
        </p:nvSpPr>
        <p:spPr bwMode="auto">
          <a:xfrm>
            <a:off x="2555876" y="5229200"/>
            <a:ext cx="576262" cy="431800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71688" name="Text Box 8"/>
          <p:cNvSpPr txBox="1">
            <a:spLocks noChangeArrowheads="1"/>
          </p:cNvSpPr>
          <p:nvPr/>
        </p:nvSpPr>
        <p:spPr bwMode="auto">
          <a:xfrm>
            <a:off x="5065445" y="1345904"/>
            <a:ext cx="36004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Περιστρεφόμενη κάμερα, </a:t>
            </a:r>
            <a:r>
              <a:rPr lang="en-US" altLang="el-GR" sz="2400" dirty="0">
                <a:solidFill>
                  <a:schemeClr val="bg1"/>
                </a:solidFill>
                <a:latin typeface="+mn-lt"/>
              </a:rPr>
              <a:t>SPECT</a:t>
            </a:r>
          </a:p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Σαν αξονική τομογραφία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prstClr val="white"/>
                </a:solidFill>
              </a:rPr>
              <a:t>Πυρηνική ιατρική </a:t>
            </a:r>
            <a:r>
              <a:rPr lang="el-GR" sz="3000" b="0" dirty="0" smtClean="0">
                <a:solidFill>
                  <a:prstClr val="white"/>
                </a:solidFill>
              </a:rPr>
              <a:t>4/4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444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Σπινθηρογράφημα οστών </a:t>
            </a:r>
            <a:r>
              <a:rPr lang="el-GR" sz="3000" b="0" dirty="0" smtClean="0"/>
              <a:t>1/2</a:t>
            </a:r>
          </a:p>
        </p:txBody>
      </p:sp>
      <p:pic>
        <p:nvPicPr>
          <p:cNvPr id="72707" name="Picture 3" descr="Click to see larger picture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37325"/>
            <a:ext cx="3672408" cy="4708216"/>
          </a:xfrm>
          <a:ln>
            <a:solidFill>
              <a:schemeClr val="tx1"/>
            </a:solidFill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9" b="14699"/>
          <a:stretch>
            <a:fillRect/>
          </a:stretch>
        </p:blipFill>
        <p:spPr bwMode="auto">
          <a:xfrm>
            <a:off x="5436096" y="1744970"/>
            <a:ext cx="2957126" cy="47082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755576" y="1287770"/>
            <a:ext cx="381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Παθολογικό - μεταστάσεις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5426240" y="1273760"/>
            <a:ext cx="25193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φυσιολογικό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483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l-GR" dirty="0">
                <a:solidFill>
                  <a:prstClr val="white"/>
                </a:solidFill>
              </a:rPr>
              <a:t>Σπινθηρογράφημα οστών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 smtClean="0"/>
          </a:p>
        </p:txBody>
      </p:sp>
      <p:sp>
        <p:nvSpPr>
          <p:cNvPr id="215043" name="Rectangle 3"/>
          <p:cNvSpPr>
            <a:spLocks noGrp="1" noChangeArrowheads="1"/>
          </p:cNvSpPr>
          <p:nvPr>
            <p:ph idx="1"/>
          </p:nvPr>
        </p:nvSpPr>
        <p:spPr>
          <a:xfrm>
            <a:off x="340330" y="1628801"/>
            <a:ext cx="2344938" cy="4737074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Θερμές περιοχές </a:t>
            </a:r>
            <a:r>
              <a:rPr lang="el-GR" sz="2400" dirty="0" smtClean="0"/>
              <a:t>(κύκλοι)</a:t>
            </a:r>
            <a:r>
              <a:rPr lang="el-GR" dirty="0" smtClean="0"/>
              <a:t> </a:t>
            </a: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557338"/>
            <a:ext cx="5902325" cy="4808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Oval 5"/>
          <p:cNvSpPr>
            <a:spLocks noChangeArrowheads="1"/>
          </p:cNvSpPr>
          <p:nvPr/>
        </p:nvSpPr>
        <p:spPr bwMode="auto">
          <a:xfrm rot="2393870">
            <a:off x="2771775" y="3227388"/>
            <a:ext cx="647700" cy="50482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l-GR"/>
          </a:p>
        </p:txBody>
      </p:sp>
      <p:sp>
        <p:nvSpPr>
          <p:cNvPr id="74758" name="Oval 6"/>
          <p:cNvSpPr>
            <a:spLocks noChangeArrowheads="1"/>
          </p:cNvSpPr>
          <p:nvPr/>
        </p:nvSpPr>
        <p:spPr bwMode="auto">
          <a:xfrm>
            <a:off x="2700338" y="2708275"/>
            <a:ext cx="431800" cy="360363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l-GR"/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 flipV="1">
            <a:off x="2124075" y="3644900"/>
            <a:ext cx="2808288" cy="2016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611560" y="5229224"/>
            <a:ext cx="1908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Ουροδόχος κύστη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15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dirty="0" smtClean="0"/>
              <a:t>Ειδικά βραχύβια ισότοπα.</a:t>
            </a:r>
          </a:p>
          <a:p>
            <a:pPr eaLnBrk="1" hangingPunct="1">
              <a:defRPr/>
            </a:pPr>
            <a:r>
              <a:rPr lang="el-GR" dirty="0" smtClean="0"/>
              <a:t>Συνδυασμός με Αξονική ή Μαγνητική Τομογραφία για ακριβή εντόπιση της παθολογικής περιοχής (υβριδική απεικόνιση).</a:t>
            </a:r>
          </a:p>
          <a:p>
            <a:pPr eaLnBrk="1" hangingPunct="1">
              <a:defRPr/>
            </a:pPr>
            <a:r>
              <a:rPr lang="el-GR" dirty="0" smtClean="0"/>
              <a:t>Ιδιαίτερα ευαίσθητο ακόμα και σε πολύ μικρές αλλοιώσεις.</a:t>
            </a:r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 </a:t>
            </a:r>
            <a:r>
              <a:rPr lang="en-US" dirty="0" smtClean="0"/>
              <a:t>– CT</a:t>
            </a:r>
            <a:r>
              <a:rPr lang="el-GR" dirty="0" smtClean="0"/>
              <a:t> </a:t>
            </a:r>
            <a:r>
              <a:rPr lang="el-GR" sz="3000" b="0" dirty="0" smtClean="0"/>
              <a:t>1/2</a:t>
            </a:r>
            <a:endParaRPr lang="el-GR" sz="3000" b="0" dirty="0"/>
          </a:p>
        </p:txBody>
      </p:sp>
    </p:spTree>
    <p:extLst>
      <p:ext uri="{BB962C8B-B14F-4D97-AF65-F5344CB8AC3E}">
        <p14:creationId xmlns:p14="http://schemas.microsoft.com/office/powerpoint/2010/main" val="140293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white"/>
                </a:solidFill>
              </a:rPr>
              <a:t>PET – CT</a:t>
            </a:r>
            <a:r>
              <a:rPr lang="el-GR" dirty="0">
                <a:solidFill>
                  <a:prstClr val="white"/>
                </a:solidFill>
              </a:rPr>
              <a:t> </a:t>
            </a:r>
            <a:r>
              <a:rPr lang="el-GR" sz="3000" b="0" dirty="0" smtClean="0">
                <a:solidFill>
                  <a:prstClr val="white"/>
                </a:solidFill>
              </a:rPr>
              <a:t>2/2</a:t>
            </a:r>
            <a:endParaRPr lang="el-GR" dirty="0" smtClean="0"/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96975"/>
            <a:ext cx="7127875" cy="5127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1193384" y="6324600"/>
            <a:ext cx="172878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Αξονική</a:t>
            </a: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212258" y="6324600"/>
            <a:ext cx="14398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ΡΕΤ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5868144" y="6324600"/>
            <a:ext cx="341947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200" dirty="0">
                <a:solidFill>
                  <a:schemeClr val="bg1"/>
                </a:solidFill>
                <a:latin typeface="+mn-lt"/>
              </a:rPr>
              <a:t>Σύντηξη Αξονική -ΡΕΤ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434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mtClean="0"/>
              <a:t>ΡΕΤ - </a:t>
            </a:r>
            <a:r>
              <a:rPr lang="en-US" smtClean="0"/>
              <a:t>MRI</a:t>
            </a:r>
            <a:endParaRPr lang="el-GR" smtClean="0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2341563"/>
            <a:ext cx="5278437" cy="4516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1275" cy="2889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2598738" y="2960456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ΡΕΤ</a:t>
            </a: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2116565" y="3992563"/>
            <a:ext cx="1728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Μαγνητική 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1258888" y="5419725"/>
            <a:ext cx="25923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Σύντηξη ΜΤ-ΡΕΤ</a:t>
            </a:r>
          </a:p>
        </p:txBody>
      </p:sp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5003800" y="1628775"/>
            <a:ext cx="3384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l-GR" altLang="el-GR" sz="2400" dirty="0">
                <a:solidFill>
                  <a:schemeClr val="bg1"/>
                </a:solidFill>
                <a:latin typeface="+mn-lt"/>
              </a:rPr>
              <a:t>Καρκίνος μαστού</a:t>
            </a:r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 flipH="1">
            <a:off x="5219700" y="2060575"/>
            <a:ext cx="144463" cy="86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>
            <a:off x="4787900" y="5732463"/>
            <a:ext cx="360363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846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3" name="Ομάδα 2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9" name="Picture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10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13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Γιατί η ακτινοβολία –Χ είναι επικίνδυνη </a:t>
            </a:r>
            <a:endParaRPr lang="el-GR" dirty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/>
              <a:t>Οι ακτινοβολίες –Χ και γ είναι βλαβερές επειδή ιονίζουν: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dirty="0" smtClean="0"/>
              <a:t>έχουν πολύ μικρό μήκος κύματος με αποτέλεσμα να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dirty="0" smtClean="0"/>
              <a:t>αλληλεπιδρούν με άτομα και μόρια και να παράγουν ιόντα (άτομα με έλειμμμα ηλεκτρονίων)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dirty="0" smtClean="0"/>
              <a:t>Η παραγωγή ιόντων οδηγεί σε μη ελέγξιμες χημικές αντιδράσεις</a:t>
            </a:r>
          </a:p>
          <a:p>
            <a:pPr eaLnBrk="1" hangingPunct="1">
              <a:lnSpc>
                <a:spcPct val="90000"/>
              </a:lnSpc>
              <a:defRPr/>
            </a:pPr>
            <a:endParaRPr lang="el-GR" dirty="0" smtClean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599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 smtClean="0"/>
              <a:t>Copyright</a:t>
            </a:r>
            <a:r>
              <a:rPr lang="el-GR" sz="2000" dirty="0" smtClean="0"/>
              <a:t>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Γεωργία Οικονόμου </a:t>
            </a:r>
            <a:r>
              <a:rPr lang="el-GR" sz="2000" dirty="0" smtClean="0"/>
              <a:t>2014. </a:t>
            </a:r>
            <a:r>
              <a:rPr lang="el-GR" sz="2000" dirty="0"/>
              <a:t>Γεωργία Οικονόμου. «Στοιχεία Διαγνωστικής Απεικόνισης. </a:t>
            </a:r>
            <a:r>
              <a:rPr lang="el-GR" sz="2000" dirty="0" smtClean="0"/>
              <a:t>Ενότητα 1</a:t>
            </a:r>
            <a:r>
              <a:rPr lang="en-US" sz="2000" dirty="0" smtClean="0"/>
              <a:t>:</a:t>
            </a:r>
            <a:r>
              <a:rPr lang="el-GR" sz="2000"/>
              <a:t> </a:t>
            </a:r>
            <a:r>
              <a:rPr lang="el-GR" sz="2000" smtClean="0"/>
              <a:t>Περιήγηση στο Τμήμα Ιατρικών Απεικονίσεων».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7666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1800" dirty="0" err="1"/>
              <a:t>κ.λ.π</a:t>
            </a:r>
            <a:r>
              <a:rPr lang="el-GR" sz="1800" dirty="0"/>
              <a:t>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και δοθεί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endParaRPr lang="el-GR" dirty="0">
              <a:solidFill>
                <a:prstClr val="black"/>
              </a:solidFill>
              <a:latin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090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άδεια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6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1719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</a:t>
            </a:r>
            <a:r>
              <a:rPr lang="el-GR" sz="2000" b="1" smtClean="0"/>
              <a:t>ΤΕΙ Αθηνών</a:t>
            </a:r>
            <a:r>
              <a:rPr lang="el-GR" sz="2000" smtClean="0"/>
              <a:t>» </a:t>
            </a:r>
            <a:r>
              <a:rPr lang="el-GR" sz="2000" dirty="0" smtClean="0"/>
              <a:t>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6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l-GR" dirty="0" smtClean="0"/>
              <a:t>Η ακτινοβολία –Χ παράγεται από την ακτινολογική λυχνία που βρίσκεται στ</a:t>
            </a:r>
            <a:r>
              <a:rPr lang="en-US" dirty="0" smtClean="0"/>
              <a:t>o</a:t>
            </a:r>
            <a:r>
              <a:rPr lang="el-GR" dirty="0" smtClean="0"/>
              <a:t> ακτινολογικό μηχάνημα.</a:t>
            </a:r>
          </a:p>
          <a:p>
            <a:pPr eaLnBrk="1" hangingPunct="1">
              <a:defRPr/>
            </a:pPr>
            <a:r>
              <a:rPr lang="el-GR" dirty="0" smtClean="0"/>
              <a:t>Η ακτινοβολία –γ παράγεται από ραδιενεργά ισότοπα (ασταθείς μορφές ατόμων που μεταπίπτουν σε σταθερές με απελευθέρωση ακτινοβολίας –γ, χαρακτηριστικής για κάθε τύπο ισοτόπου (χρησιμοποιούνται στις εξετάσεις πυρηνικής ιατρικής).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1784" y="116632"/>
            <a:ext cx="9082215" cy="1008112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Παραγωγή ακτινοβολίας – Χ </a:t>
            </a:r>
            <a:r>
              <a:rPr lang="el-GR" sz="3000" b="0" dirty="0" smtClean="0"/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137513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e63e9eec434b6a22ddb5216a25ec256f5ce4e1fb"/>
</p:tagLst>
</file>

<file path=ppt/theme/theme1.xml><?xml version="1.0" encoding="utf-8"?>
<a:theme xmlns:a="http://schemas.openxmlformats.org/drawingml/2006/main" name="exo-opistho_simeiomata">
  <a:themeElements>
    <a:clrScheme name="Προσαρμοσμένο 29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_template_updated">
  <a:themeElements>
    <a:clrScheme name="Προσαρμοσμένο 28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FBFBF"/>
      </a:hlink>
      <a:folHlink>
        <a:srgbClr val="B2A1C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exo-opistho_simeiomata</Template>
  <TotalTime>319</TotalTime>
  <Words>2733</Words>
  <Application>Microsoft Office PowerPoint</Application>
  <PresentationFormat>Προβολή στην οθόνη (4:3)</PresentationFormat>
  <Paragraphs>535</Paragraphs>
  <Slides>84</Slides>
  <Notes>11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84</vt:i4>
      </vt:variant>
    </vt:vector>
  </HeadingPairs>
  <TitlesOfParts>
    <vt:vector size="86" baseType="lpstr">
      <vt:lpstr>exo-opistho_simeiomata</vt:lpstr>
      <vt:lpstr>OC_template_updated</vt:lpstr>
      <vt:lpstr>Στοιχεία Διαγνωστικής Απεικόνισης</vt:lpstr>
      <vt:lpstr>Απεικονιστικές μέθοδοι 1/2</vt:lpstr>
      <vt:lpstr>Απεικονιστικές μέθοδοι 2/2</vt:lpstr>
      <vt:lpstr>Τύποι απεικονιστικών μεθόδων</vt:lpstr>
      <vt:lpstr>Παρουσίαση του PowerPoint</vt:lpstr>
      <vt:lpstr>Ιονίζουσες  ακτινοβολίες</vt:lpstr>
      <vt:lpstr>Παρουσίαση του PowerPoint</vt:lpstr>
      <vt:lpstr>Γιατί η ακτινοβολία –Χ είναι επικίνδυνη </vt:lpstr>
      <vt:lpstr>Παραγωγή ακτινοβολίας – Χ 1/2</vt:lpstr>
      <vt:lpstr>Παραγωγή ακτινοβολίας – Χ 2/2</vt:lpstr>
      <vt:lpstr>Κλασσικό ακτινολογικό</vt:lpstr>
      <vt:lpstr>Ακτινολογικός θάλαμος 1/2</vt:lpstr>
      <vt:lpstr>Ακτινολογικός θάλαμος 2/2</vt:lpstr>
      <vt:lpstr>Χειριστήριο ακτινολογικού θαλάμου</vt:lpstr>
      <vt:lpstr>Δημιουργία ακτινολογικής εικόνας 1/2</vt:lpstr>
      <vt:lpstr>Δημιουργία ακτινολογικής εικόνας 2/2</vt:lpstr>
      <vt:lpstr>Κλασσική ακτινολογία</vt:lpstr>
      <vt:lpstr>Α/α Θώρακα</vt:lpstr>
      <vt:lpstr>Ακτινολογικές λήψεις 1/2</vt:lpstr>
      <vt:lpstr>Ακτινολογικές λήψεις 2/2</vt:lpstr>
      <vt:lpstr>Ακτινοσκόπηση 1/2</vt:lpstr>
      <vt:lpstr>Ακτινοσκόπηση 2/2</vt:lpstr>
      <vt:lpstr>Παρουσίαση του PowerPoint</vt:lpstr>
      <vt:lpstr>Αγγειογραφία</vt:lpstr>
      <vt:lpstr>Αγγειογραφία συμβατική</vt:lpstr>
      <vt:lpstr>Μηχάνημα αγγειογραφίας</vt:lpstr>
      <vt:lpstr>Παρουσίαση του PowerPoint</vt:lpstr>
      <vt:lpstr>Παρουσίαση του PowerPoint</vt:lpstr>
      <vt:lpstr>Θεραπευτικές πράξεις</vt:lpstr>
      <vt:lpstr>Παρουσίαση του PowerPoint</vt:lpstr>
      <vt:lpstr>Μαστογραφία 1/2</vt:lpstr>
      <vt:lpstr>Μαστογραφία 2/2</vt:lpstr>
      <vt:lpstr>Ψηφιακή απεικόνιση</vt:lpstr>
      <vt:lpstr>CAD </vt:lpstr>
      <vt:lpstr>Τομογραφικές τεχνικές 1/2</vt:lpstr>
      <vt:lpstr>Τομογραφικές τεχνικές 2/2</vt:lpstr>
      <vt:lpstr>Αξονικός τομογράφος 1/2</vt:lpstr>
      <vt:lpstr>Αξονικός τομογράφος 2/2</vt:lpstr>
      <vt:lpstr>Open Gantry</vt:lpstr>
      <vt:lpstr>Αξονικός τομογράφος - Χειριστήριο</vt:lpstr>
      <vt:lpstr>Αξονική τομογραφία</vt:lpstr>
      <vt:lpstr>Αξονική Τομογραφία – CT 1/3</vt:lpstr>
      <vt:lpstr>Αξονική Τομογραφία – CT 2/3</vt:lpstr>
      <vt:lpstr>Αξονική Τομογραφία – CT 3/3</vt:lpstr>
      <vt:lpstr>CT αγγειογραφία</vt:lpstr>
      <vt:lpstr>Αξονική στεφανιογραφία</vt:lpstr>
      <vt:lpstr>Επεμβατικές τεχνικές</vt:lpstr>
      <vt:lpstr>Θερμοκαυτηρίαση όγκων</vt:lpstr>
      <vt:lpstr>Απεικονιστικές τεχνικές χωρίς ιονίζουσες ακτινοβολίες</vt:lpstr>
      <vt:lpstr>Μαγνητική τομογραφία 1/4</vt:lpstr>
      <vt:lpstr>Μαγνητική τομογραφία 2/4</vt:lpstr>
      <vt:lpstr>Μαγνητική τομογραφία 3/4</vt:lpstr>
      <vt:lpstr>Παρουσίαση του PowerPoint</vt:lpstr>
      <vt:lpstr>Μαγνητική τομογραφία 4/4</vt:lpstr>
      <vt:lpstr>CT - MRI</vt:lpstr>
      <vt:lpstr>Απαγορεύεται η είσοδος στο μαγνήτη</vt:lpstr>
      <vt:lpstr>Πηνία μαγνήτη</vt:lpstr>
      <vt:lpstr>MT ΟΜΣΣ πρόπτωση δίσκου (λευκό βέλος)</vt:lpstr>
      <vt:lpstr>MRI</vt:lpstr>
      <vt:lpstr>MRI Εγκεφάλου</vt:lpstr>
      <vt:lpstr>Υπερηχογράφημα 1/8</vt:lpstr>
      <vt:lpstr>Υπερηχογράφημα 2/8</vt:lpstr>
      <vt:lpstr>Υπερηχογράφημα 3/8</vt:lpstr>
      <vt:lpstr>Υπερηχογράφημα 4/8</vt:lpstr>
      <vt:lpstr>Υπερηχογράφημα 5/8</vt:lpstr>
      <vt:lpstr>Υπερηχογράφημα 6/8</vt:lpstr>
      <vt:lpstr>Υπερηχογράφημα 7/8</vt:lpstr>
      <vt:lpstr>Υπερηχογράφημα 8/8</vt:lpstr>
      <vt:lpstr>Πυρηνική ιατρική 1/4</vt:lpstr>
      <vt:lpstr>Πυρηνική ιατρική 2/4</vt:lpstr>
      <vt:lpstr>Πυρηνική ιατρική 3/4</vt:lpstr>
      <vt:lpstr>Πυρηνική ιατρική 4/4</vt:lpstr>
      <vt:lpstr>Σπινθηρογράφημα οστών 1/2</vt:lpstr>
      <vt:lpstr>Σπινθηρογράφημα οστών 2/2</vt:lpstr>
      <vt:lpstr>PET – CT 1/2</vt:lpstr>
      <vt:lpstr>PET – CT 2/2</vt:lpstr>
      <vt:lpstr>ΡΕΤ - MRI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Στοιχεία Διαγνωστικής Απεικόνισης</dc:title>
  <dc:creator>fkaram2</dc:creator>
  <cp:lastModifiedBy>fkaram2</cp:lastModifiedBy>
  <cp:revision>29</cp:revision>
  <dcterms:created xsi:type="dcterms:W3CDTF">2015-10-20T06:19:13Z</dcterms:created>
  <dcterms:modified xsi:type="dcterms:W3CDTF">2015-12-05T10:33:07Z</dcterms:modified>
</cp:coreProperties>
</file>