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8" r:id="rId4"/>
    <p:sldId id="276" r:id="rId5"/>
    <p:sldId id="277" r:id="rId6"/>
    <p:sldId id="278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62" r:id="rId15"/>
    <p:sldId id="264" r:id="rId16"/>
    <p:sldId id="279" r:id="rId17"/>
    <p:sldId id="28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D7555E-5E7F-4E74-9F25-CDE3CBCC78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062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13</a:t>
            </a:r>
            <a:r>
              <a:rPr lang="el-GR" sz="2600" dirty="0"/>
              <a:t>: Φυσιολογικές και Παθολογικές Γενικές </a:t>
            </a:r>
            <a:r>
              <a:rPr lang="el-GR" sz="2600" dirty="0" smtClean="0"/>
              <a:t>Αίματος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Καρκαλούσος Πέτρος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12550" r="4411" b="14902"/>
          <a:stretch>
            <a:fillRect/>
          </a:stretch>
        </p:blipFill>
        <p:spPr bwMode="auto">
          <a:xfrm>
            <a:off x="627038" y="1268760"/>
            <a:ext cx="7889925" cy="52893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9/10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Καρκαλούσος Πέτρος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1372" r="4411" b="7059"/>
          <a:stretch>
            <a:fillRect/>
          </a:stretch>
        </p:blipFill>
        <p:spPr bwMode="auto">
          <a:xfrm>
            <a:off x="899592" y="1268760"/>
            <a:ext cx="7670055" cy="52309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54260" y="116632"/>
            <a:ext cx="9252520" cy="908720"/>
          </a:xfrm>
        </p:spPr>
        <p:txBody>
          <a:bodyPr>
            <a:normAutofit/>
          </a:bodyPr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10/10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 </a:t>
            </a:r>
            <a:r>
              <a:rPr lang="el-GR" sz="2000" dirty="0"/>
              <a:t>(Θ).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Φυσιολογικές και Παθολογικές Γενικές </a:t>
            </a:r>
            <a:r>
              <a:rPr lang="el-GR" sz="2000" dirty="0" smtClean="0"/>
              <a:t>Αίματος».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" b="4437"/>
          <a:stretch>
            <a:fillRect/>
          </a:stretch>
        </p:blipFill>
        <p:spPr bwMode="auto">
          <a:xfrm rot="5400000">
            <a:off x="2082801" y="-87313"/>
            <a:ext cx="4953000" cy="74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Γενική Εξέταση Αίματος ή </a:t>
            </a:r>
            <a:r>
              <a:rPr lang="el-GR" dirty="0" err="1" smtClean="0"/>
              <a:t>Αιμοδιάγραμμα</a:t>
            </a:r>
            <a:r>
              <a:rPr lang="el-GR" dirty="0" smtClean="0"/>
              <a:t> </a:t>
            </a:r>
            <a:r>
              <a:rPr lang="el-GR" sz="3000" b="0" dirty="0" smtClean="0"/>
              <a:t>1/10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2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Γενική Εξέταση Αίματος ή </a:t>
            </a:r>
            <a:r>
              <a:rPr lang="el-GR" dirty="0" err="1" smtClean="0"/>
              <a:t>Αιμοδιάγραμμα</a:t>
            </a:r>
            <a:r>
              <a:rPr lang="el-GR" dirty="0" smtClean="0"/>
              <a:t> </a:t>
            </a:r>
            <a:r>
              <a:rPr lang="el-GR" sz="3000" b="0" dirty="0" smtClean="0"/>
              <a:t>2/10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WBCs (</a:t>
            </a:r>
            <a:r>
              <a:rPr lang="el-GR" sz="2400" dirty="0"/>
              <a:t>λευκά αιμοσφαίρια, </a:t>
            </a:r>
            <a:r>
              <a:rPr lang="en-US" sz="2400" dirty="0"/>
              <a:t>white blood cells) 5.000-10.000/</a:t>
            </a:r>
            <a:r>
              <a:rPr lang="el-GR" sz="2400" dirty="0"/>
              <a:t>μ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NEU</a:t>
            </a:r>
            <a:r>
              <a:rPr lang="el-GR" sz="2400" dirty="0"/>
              <a:t>Τ (Ουδετερόφιλα, </a:t>
            </a:r>
            <a:r>
              <a:rPr lang="en-US" sz="2400" dirty="0"/>
              <a:t>Neutrophil) 50-60% </a:t>
            </a:r>
            <a:r>
              <a:rPr lang="el-GR" sz="2400" dirty="0"/>
              <a:t>ή 2.200-7.000/μ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LYM (</a:t>
            </a:r>
            <a:r>
              <a:rPr lang="el-GR" sz="2400" dirty="0"/>
              <a:t>Λεμφοκύτταρα, </a:t>
            </a:r>
            <a:r>
              <a:rPr lang="en-US" sz="2400" dirty="0" err="1"/>
              <a:t>Lympfocyte</a:t>
            </a:r>
            <a:r>
              <a:rPr lang="en-US" sz="2400" dirty="0"/>
              <a:t>) 20-40% </a:t>
            </a:r>
            <a:r>
              <a:rPr lang="el-GR" sz="2400" dirty="0"/>
              <a:t>ή 1.100-3.300/μ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MONO (</a:t>
            </a:r>
            <a:r>
              <a:rPr lang="el-GR" sz="2400" dirty="0"/>
              <a:t>Μονοκύτταρα, </a:t>
            </a:r>
            <a:r>
              <a:rPr lang="en-US" sz="2400" dirty="0"/>
              <a:t>Monocyte) 2-6% </a:t>
            </a:r>
            <a:r>
              <a:rPr lang="el-GR" sz="2400" dirty="0"/>
              <a:t>ή 150-700/μ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BASO (</a:t>
            </a:r>
            <a:r>
              <a:rPr lang="el-GR" sz="2400" dirty="0" err="1"/>
              <a:t>Βασεόφιλα</a:t>
            </a:r>
            <a:r>
              <a:rPr lang="el-GR" sz="2400" dirty="0"/>
              <a:t>, </a:t>
            </a:r>
            <a:r>
              <a:rPr lang="en-US" sz="2400" dirty="0" err="1"/>
              <a:t>Basopfil</a:t>
            </a:r>
            <a:r>
              <a:rPr lang="en-US" sz="2400" dirty="0"/>
              <a:t>) 0-1% </a:t>
            </a:r>
            <a:r>
              <a:rPr lang="el-GR" sz="2400" dirty="0"/>
              <a:t>ή 0-100/μ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EO (</a:t>
            </a:r>
            <a:r>
              <a:rPr lang="el-GR" sz="2400" dirty="0" err="1"/>
              <a:t>Ηωσινόφιλα</a:t>
            </a:r>
            <a:r>
              <a:rPr lang="el-GR" sz="2400" dirty="0"/>
              <a:t>, </a:t>
            </a:r>
            <a:r>
              <a:rPr lang="en-US" sz="2400" dirty="0" err="1"/>
              <a:t>Eosinopfil</a:t>
            </a:r>
            <a:r>
              <a:rPr lang="en-US" sz="2400" dirty="0"/>
              <a:t>) 1-4% </a:t>
            </a:r>
            <a:r>
              <a:rPr lang="el-GR" sz="2400" dirty="0"/>
              <a:t>ή 100-400/μ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RBCs  (</a:t>
            </a:r>
            <a:r>
              <a:rPr lang="el-GR" sz="2400" dirty="0"/>
              <a:t>Ερυθρά αιμοσφαίρια ή Ερυθροκύτταρα, </a:t>
            </a:r>
            <a:r>
              <a:rPr lang="en-US" sz="2400" dirty="0"/>
              <a:t>Erythrocytes)</a:t>
            </a:r>
          </a:p>
          <a:p>
            <a:pPr marL="355600" indent="0">
              <a:buNone/>
            </a:pPr>
            <a:r>
              <a:rPr lang="el-GR" altLang="el-GR" sz="2400" dirty="0"/>
              <a:t>άντρες </a:t>
            </a:r>
            <a:r>
              <a:rPr lang="en-US" altLang="el-GR" sz="2400" dirty="0"/>
              <a:t>4.2x10</a:t>
            </a:r>
            <a:r>
              <a:rPr lang="en-US" altLang="el-GR" sz="2400" baseline="30000" dirty="0"/>
              <a:t>6</a:t>
            </a:r>
            <a:r>
              <a:rPr lang="el-GR" altLang="el-GR" sz="2400" dirty="0"/>
              <a:t>-</a:t>
            </a:r>
            <a:r>
              <a:rPr lang="en-US" altLang="el-GR" sz="2400" dirty="0"/>
              <a:t>5</a:t>
            </a:r>
            <a:r>
              <a:rPr lang="el-GR" altLang="el-GR" sz="2400" dirty="0"/>
              <a:t>.</a:t>
            </a:r>
            <a:r>
              <a:rPr lang="en-US" altLang="el-GR" sz="2400" dirty="0"/>
              <a:t>4x10</a:t>
            </a:r>
            <a:r>
              <a:rPr lang="en-US" altLang="el-GR" sz="2400" baseline="30000" dirty="0"/>
              <a:t>6</a:t>
            </a:r>
            <a:r>
              <a:rPr lang="el-GR" altLang="el-GR" sz="2400" dirty="0"/>
              <a:t>/μ</a:t>
            </a:r>
            <a:r>
              <a:rPr lang="en-US" altLang="el-GR" sz="2400" dirty="0"/>
              <a:t>l, </a:t>
            </a:r>
            <a:r>
              <a:rPr lang="el-GR" altLang="el-GR" sz="2400" dirty="0"/>
              <a:t>γυναίκες 3</a:t>
            </a:r>
            <a:r>
              <a:rPr lang="en-US" altLang="el-GR" sz="2400" dirty="0"/>
              <a:t>.</a:t>
            </a:r>
            <a:r>
              <a:rPr lang="el-GR" altLang="el-GR" sz="2400" dirty="0"/>
              <a:t>6</a:t>
            </a:r>
            <a:r>
              <a:rPr lang="en-US" altLang="el-GR" sz="2400" dirty="0"/>
              <a:t>x10</a:t>
            </a:r>
            <a:r>
              <a:rPr lang="en-US" altLang="el-GR" sz="2400" baseline="30000" dirty="0"/>
              <a:t>6</a:t>
            </a:r>
            <a:r>
              <a:rPr lang="el-GR" altLang="el-GR" sz="2400" dirty="0"/>
              <a:t>-</a:t>
            </a:r>
            <a:r>
              <a:rPr lang="en-US" altLang="el-GR" sz="2400" dirty="0"/>
              <a:t>5</a:t>
            </a:r>
            <a:r>
              <a:rPr lang="el-GR" altLang="el-GR" sz="2400" dirty="0"/>
              <a:t>.0</a:t>
            </a:r>
            <a:r>
              <a:rPr lang="en-US" altLang="el-GR" sz="2400" dirty="0"/>
              <a:t>x10</a:t>
            </a:r>
            <a:r>
              <a:rPr lang="en-US" altLang="el-GR" sz="2400" baseline="30000" dirty="0"/>
              <a:t>6</a:t>
            </a:r>
            <a:r>
              <a:rPr lang="el-GR" altLang="el-GR" sz="2400" dirty="0"/>
              <a:t>/μ</a:t>
            </a:r>
            <a:r>
              <a:rPr lang="en-US" altLang="el-GR" sz="2400" dirty="0" smtClean="0"/>
              <a:t>l.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3/10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</a:t>
            </a:r>
            <a:r>
              <a:rPr lang="en-US" sz="2400" dirty="0"/>
              <a:t>b (</a:t>
            </a:r>
            <a:r>
              <a:rPr lang="el-GR" sz="2400" dirty="0"/>
              <a:t>Αιμοσφαιρίνη, </a:t>
            </a:r>
            <a:r>
              <a:rPr lang="en-US" sz="2400" dirty="0"/>
              <a:t>Hemoglobin</a:t>
            </a:r>
            <a:r>
              <a:rPr lang="en-US" sz="2400" dirty="0" smtClean="0"/>
              <a:t>)</a:t>
            </a:r>
            <a:r>
              <a:rPr lang="el-GR" sz="2400" dirty="0"/>
              <a:t> άντρες 14-17</a:t>
            </a:r>
            <a:r>
              <a:rPr lang="en-US" sz="2400" dirty="0"/>
              <a:t>gr/dl, </a:t>
            </a:r>
            <a:r>
              <a:rPr lang="el-GR" sz="2400" dirty="0"/>
              <a:t>γυναίκες 12-16</a:t>
            </a:r>
            <a:r>
              <a:rPr lang="en-US" sz="2400" dirty="0" smtClean="0"/>
              <a:t>gr/dl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 err="1"/>
              <a:t>HCt</a:t>
            </a:r>
            <a:r>
              <a:rPr lang="en-US" sz="2400" dirty="0"/>
              <a:t> (</a:t>
            </a:r>
            <a:r>
              <a:rPr lang="el-GR" sz="2400" dirty="0"/>
              <a:t>Αιματοκρίτης, </a:t>
            </a:r>
            <a:r>
              <a:rPr lang="en-US" sz="2400" dirty="0" err="1"/>
              <a:t>Hematoctrit</a:t>
            </a:r>
            <a:r>
              <a:rPr lang="en-US" sz="2400" dirty="0" smtClean="0"/>
              <a:t>)</a:t>
            </a:r>
            <a:r>
              <a:rPr lang="el-GR" sz="2400" dirty="0"/>
              <a:t> άντρες 42-52%, γυναίκες 36-48</a:t>
            </a:r>
            <a:r>
              <a:rPr lang="el-GR" sz="2400" dirty="0" smtClean="0"/>
              <a:t>%.</a:t>
            </a:r>
            <a:endParaRPr lang="en-US" sz="2400" dirty="0"/>
          </a:p>
          <a:p>
            <a:r>
              <a:rPr lang="en-US" sz="2400" dirty="0"/>
              <a:t>MCV (</a:t>
            </a:r>
            <a:r>
              <a:rPr lang="el-GR" sz="2400" dirty="0"/>
              <a:t>Μέσος όγκος </a:t>
            </a:r>
            <a:r>
              <a:rPr lang="el-GR" sz="2400" dirty="0" err="1"/>
              <a:t>ερυθροκυττάρων</a:t>
            </a:r>
            <a:r>
              <a:rPr lang="el-GR" sz="2400" dirty="0"/>
              <a:t>, </a:t>
            </a:r>
            <a:r>
              <a:rPr lang="en-US" sz="2400" dirty="0"/>
              <a:t>Mean corpuscular volume) </a:t>
            </a:r>
            <a:r>
              <a:rPr lang="en-US" sz="2400" dirty="0" smtClean="0"/>
              <a:t>82-98fl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MCH (</a:t>
            </a:r>
            <a:r>
              <a:rPr lang="el-GR" sz="2400" dirty="0"/>
              <a:t>Μέση περιεκτικότητα </a:t>
            </a:r>
            <a:r>
              <a:rPr lang="en-US" sz="2400" dirty="0" err="1"/>
              <a:t>Hb</a:t>
            </a:r>
            <a:r>
              <a:rPr lang="en-US" sz="2400" dirty="0"/>
              <a:t>, Mean </a:t>
            </a:r>
            <a:r>
              <a:rPr lang="en-US" sz="2400" dirty="0" err="1"/>
              <a:t>Hb</a:t>
            </a:r>
            <a:r>
              <a:rPr lang="en-US" sz="2400" dirty="0"/>
              <a:t> Concentration) </a:t>
            </a:r>
            <a:r>
              <a:rPr lang="en-US" sz="2400" dirty="0" smtClean="0"/>
              <a:t>25-34pg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MCHC (</a:t>
            </a:r>
            <a:r>
              <a:rPr lang="el-GR" sz="2400" dirty="0"/>
              <a:t>Μέση πυκνότητα </a:t>
            </a:r>
            <a:r>
              <a:rPr lang="en-US" sz="2400" dirty="0" err="1"/>
              <a:t>Hb</a:t>
            </a:r>
            <a:r>
              <a:rPr lang="en-US" sz="2400" dirty="0"/>
              <a:t>, Mean corpuscular </a:t>
            </a:r>
            <a:r>
              <a:rPr lang="en-US" sz="2400" dirty="0" err="1"/>
              <a:t>Hb</a:t>
            </a:r>
            <a:r>
              <a:rPr lang="en-US" sz="2400" dirty="0"/>
              <a:t> </a:t>
            </a:r>
            <a:r>
              <a:rPr lang="en-US" sz="2400" dirty="0" err="1"/>
              <a:t>concetration</a:t>
            </a:r>
            <a:r>
              <a:rPr lang="en-US" sz="2400" dirty="0"/>
              <a:t>) </a:t>
            </a:r>
            <a:r>
              <a:rPr lang="en-US" sz="2400" dirty="0" smtClean="0"/>
              <a:t>31-37gr/</a:t>
            </a:r>
            <a:r>
              <a:rPr lang="en-US" sz="2400" dirty="0" err="1" smtClean="0"/>
              <a:t>dL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4/10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RDW </a:t>
            </a:r>
            <a:r>
              <a:rPr lang="en-US" sz="2400" dirty="0"/>
              <a:t>(</a:t>
            </a:r>
            <a:r>
              <a:rPr lang="el-GR" sz="2400" dirty="0"/>
              <a:t>Εύρος κατανομής </a:t>
            </a:r>
            <a:r>
              <a:rPr lang="el-GR" sz="2400" dirty="0" err="1"/>
              <a:t>ερυθροκυττάρων</a:t>
            </a:r>
            <a:r>
              <a:rPr lang="el-GR" sz="2400" dirty="0"/>
              <a:t>, </a:t>
            </a:r>
            <a:r>
              <a:rPr lang="en-US" sz="2400" dirty="0"/>
              <a:t>Red cells distribution width) 11,5-14,5% </a:t>
            </a:r>
            <a:r>
              <a:rPr lang="en-US" sz="2400" dirty="0" smtClean="0"/>
              <a:t>CV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PLTs (</a:t>
            </a:r>
            <a:r>
              <a:rPr lang="el-GR" sz="2400" dirty="0"/>
              <a:t>Αιμοπετάλια, </a:t>
            </a:r>
            <a:r>
              <a:rPr lang="en-US" sz="2400" dirty="0"/>
              <a:t>Platelets) 140.000-400.000/</a:t>
            </a:r>
            <a:r>
              <a:rPr lang="el-GR" sz="2400" dirty="0"/>
              <a:t>μ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MPV (</a:t>
            </a:r>
            <a:r>
              <a:rPr lang="el-GR" sz="2400" dirty="0"/>
              <a:t>Μέσος όγκος αιμοπεταλίων, </a:t>
            </a:r>
            <a:r>
              <a:rPr lang="en-US" sz="2400" dirty="0"/>
              <a:t>Mean platelet volume) </a:t>
            </a:r>
            <a:r>
              <a:rPr lang="en-US" sz="2400" dirty="0" smtClean="0"/>
              <a:t>8,9-13,2fl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n-US" sz="2400" dirty="0"/>
              <a:t>PDW (</a:t>
            </a:r>
            <a:r>
              <a:rPr lang="el-GR" sz="2400" dirty="0"/>
              <a:t>Εύρος κατανομής αιμοπεταλίων, </a:t>
            </a:r>
            <a:r>
              <a:rPr lang="en-US" sz="2400" dirty="0"/>
              <a:t>Platelets distribution width) </a:t>
            </a:r>
            <a:r>
              <a:rPr lang="en-US" sz="2400" dirty="0" smtClean="0"/>
              <a:t>9-17fl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Καρκαλούσος Πέτρος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14902" r="6470" b="13333"/>
          <a:stretch>
            <a:fillRect/>
          </a:stretch>
        </p:blipFill>
        <p:spPr bwMode="auto">
          <a:xfrm>
            <a:off x="514028" y="1268760"/>
            <a:ext cx="8115944" cy="53050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5/10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8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Καρκαλούσος Πέτρος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t="9019" r="7648" b="16470"/>
          <a:stretch>
            <a:fillRect/>
          </a:stretch>
        </p:blipFill>
        <p:spPr bwMode="auto">
          <a:xfrm>
            <a:off x="611560" y="1153928"/>
            <a:ext cx="7920880" cy="54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6/10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3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Καρκαλούσος Πέτρος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t="10197" b="12157"/>
          <a:stretch>
            <a:fillRect/>
          </a:stretch>
        </p:blipFill>
        <p:spPr bwMode="auto">
          <a:xfrm>
            <a:off x="421668" y="1268760"/>
            <a:ext cx="8300665" cy="5319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7/10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4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Καρκαλούσος Πέτρος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2941" r="5589" b="18040"/>
          <a:stretch>
            <a:fillRect/>
          </a:stretch>
        </p:blipFill>
        <p:spPr bwMode="auto">
          <a:xfrm>
            <a:off x="346745" y="1268760"/>
            <a:ext cx="8450511" cy="5182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Γενική Εξέταση Αίματος ή </a:t>
            </a:r>
            <a:r>
              <a:rPr lang="el-GR" dirty="0" err="1"/>
              <a:t>Αιμοδιάγραμμα</a:t>
            </a:r>
            <a:r>
              <a:rPr lang="el-GR" dirty="0"/>
              <a:t> </a:t>
            </a:r>
            <a:r>
              <a:rPr lang="el-GR" sz="3000" b="0" dirty="0" smtClean="0"/>
              <a:t>8/10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9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</TotalTime>
  <Words>881</Words>
  <Application>Microsoft Office PowerPoint</Application>
  <PresentationFormat>Προβολή στην οθόνη (4:3)</PresentationFormat>
  <Paragraphs>102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template</vt:lpstr>
      <vt:lpstr>OC_template_updated</vt:lpstr>
      <vt:lpstr>Αιματολογία Ι (Θ)</vt:lpstr>
      <vt:lpstr>Γενική Εξέταση Αίματος ή Αιμοδιάγραμμα 1/10</vt:lpstr>
      <vt:lpstr>Γενική Εξέταση Αίματος ή Αιμοδιάγραμμα 2/10</vt:lpstr>
      <vt:lpstr>Γενική Εξέταση Αίματος ή Αιμοδιάγραμμα 3/10</vt:lpstr>
      <vt:lpstr>Γενική Εξέταση Αίματος ή Αιμοδιάγραμμα 4/10</vt:lpstr>
      <vt:lpstr>Γενική Εξέταση Αίματος ή Αιμοδιάγραμμα 5/10</vt:lpstr>
      <vt:lpstr>Γενική Εξέταση Αίματος ή Αιμοδιάγραμμα 6/10</vt:lpstr>
      <vt:lpstr>Γενική Εξέταση Αίματος ή Αιμοδιάγραμμα 7/10</vt:lpstr>
      <vt:lpstr>Γενική Εξέταση Αίματος ή Αιμοδιάγραμμα 8/10</vt:lpstr>
      <vt:lpstr>Γενική Εξέταση Αίματος ή Αιμοδιάγραμμα 9/10</vt:lpstr>
      <vt:lpstr>Γενική Εξέταση Αίματος ή Αιμοδιάγραμμα 10/10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5</cp:revision>
  <dcterms:created xsi:type="dcterms:W3CDTF">2014-11-15T13:05:28Z</dcterms:created>
  <dcterms:modified xsi:type="dcterms:W3CDTF">2015-03-02T07:47:28Z</dcterms:modified>
</cp:coreProperties>
</file>