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6" r:id="rId3"/>
    <p:sldId id="401" r:id="rId4"/>
    <p:sldId id="402" r:id="rId5"/>
    <p:sldId id="403" r:id="rId6"/>
    <p:sldId id="404" r:id="rId7"/>
    <p:sldId id="454" r:id="rId8"/>
    <p:sldId id="405" r:id="rId9"/>
    <p:sldId id="406" r:id="rId10"/>
    <p:sldId id="407" r:id="rId11"/>
    <p:sldId id="408" r:id="rId12"/>
    <p:sldId id="455" r:id="rId13"/>
    <p:sldId id="409" r:id="rId14"/>
    <p:sldId id="456" r:id="rId15"/>
    <p:sldId id="410" r:id="rId16"/>
    <p:sldId id="411" r:id="rId17"/>
    <p:sldId id="457" r:id="rId18"/>
    <p:sldId id="412" r:id="rId19"/>
    <p:sldId id="458" r:id="rId20"/>
    <p:sldId id="257" r:id="rId21"/>
    <p:sldId id="262" r:id="rId22"/>
    <p:sldId id="264" r:id="rId23"/>
    <p:sldId id="459" r:id="rId24"/>
    <p:sldId id="460" r:id="rId25"/>
    <p:sldId id="266" r:id="rId26"/>
    <p:sldId id="267"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40DC1778-6699-4F7C-B1DE-587EDFF34B26}" type="slidenum">
              <a:rPr lang="en-US" altLang="el-GR" sz="1200" b="0">
                <a:solidFill>
                  <a:prstClr val="black"/>
                </a:solidFill>
              </a:rPr>
              <a:pPr eaLnBrk="1" hangingPunct="1"/>
              <a:t>9</a:t>
            </a:fld>
            <a:endParaRPr lang="en-US" altLang="el-GR" sz="1200" b="0">
              <a:solidFill>
                <a:prstClr val="black"/>
              </a:solidFill>
            </a:endParaRPr>
          </a:p>
        </p:txBody>
      </p:sp>
      <p:sp>
        <p:nvSpPr>
          <p:cNvPr id="299010" name="Rectangle 2"/>
          <p:cNvSpPr>
            <a:spLocks noGrp="1" noRot="1" noChangeAspect="1" noChangeArrowheads="1" noTextEdit="1"/>
          </p:cNvSpPr>
          <p:nvPr>
            <p:ph type="sldImg"/>
          </p:nvPr>
        </p:nvSpPr>
        <p:spPr>
          <a:xfrm>
            <a:off x="993775" y="768350"/>
            <a:ext cx="5116513" cy="3836988"/>
          </a:xfrm>
          <a:ln/>
        </p:spPr>
      </p:sp>
      <p:sp>
        <p:nvSpPr>
          <p:cNvPr id="29901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40DC1778-6699-4F7C-B1DE-587EDFF34B26}" type="slidenum">
              <a:rPr lang="en-US" altLang="el-GR" sz="1200" b="0">
                <a:solidFill>
                  <a:prstClr val="black"/>
                </a:solidFill>
              </a:rPr>
              <a:pPr eaLnBrk="1" hangingPunct="1"/>
              <a:t>10</a:t>
            </a:fld>
            <a:endParaRPr lang="en-US" altLang="el-GR" sz="1200" b="0">
              <a:solidFill>
                <a:prstClr val="black"/>
              </a:solidFill>
            </a:endParaRPr>
          </a:p>
        </p:txBody>
      </p:sp>
      <p:sp>
        <p:nvSpPr>
          <p:cNvPr id="299010" name="Rectangle 2"/>
          <p:cNvSpPr>
            <a:spLocks noGrp="1" noRot="1" noChangeAspect="1" noChangeArrowheads="1" noTextEdit="1"/>
          </p:cNvSpPr>
          <p:nvPr>
            <p:ph type="sldImg"/>
          </p:nvPr>
        </p:nvSpPr>
        <p:spPr>
          <a:xfrm>
            <a:off x="993775" y="768350"/>
            <a:ext cx="5116513" cy="3836988"/>
          </a:xfrm>
          <a:ln/>
        </p:spPr>
      </p:sp>
      <p:sp>
        <p:nvSpPr>
          <p:cNvPr id="29901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45C5744-0C6E-4892-BE89-9130178E7B8B}" type="slidenum">
              <a:rPr lang="en-US" altLang="el-GR" sz="1200" b="0">
                <a:solidFill>
                  <a:prstClr val="black"/>
                </a:solidFill>
              </a:rPr>
              <a:pPr eaLnBrk="1" hangingPunct="1"/>
              <a:t>11</a:t>
            </a:fld>
            <a:endParaRPr lang="en-US" altLang="el-GR" sz="1200" b="0">
              <a:solidFill>
                <a:prstClr val="black"/>
              </a:solidFill>
            </a:endParaRPr>
          </a:p>
        </p:txBody>
      </p:sp>
      <p:sp>
        <p:nvSpPr>
          <p:cNvPr id="301058" name="Rectangle 2"/>
          <p:cNvSpPr>
            <a:spLocks noGrp="1" noRot="1" noChangeAspect="1" noChangeArrowheads="1" noTextEdit="1"/>
          </p:cNvSpPr>
          <p:nvPr>
            <p:ph type="sldImg"/>
          </p:nvPr>
        </p:nvSpPr>
        <p:spPr>
          <a:xfrm>
            <a:off x="993775" y="768350"/>
            <a:ext cx="5116513" cy="3836988"/>
          </a:xfrm>
          <a:ln/>
        </p:spPr>
      </p:sp>
      <p:sp>
        <p:nvSpPr>
          <p:cNvPr id="30105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45C5744-0C6E-4892-BE89-9130178E7B8B}" type="slidenum">
              <a:rPr lang="en-US" altLang="el-GR" sz="1200" b="0">
                <a:solidFill>
                  <a:prstClr val="black"/>
                </a:solidFill>
              </a:rPr>
              <a:pPr eaLnBrk="1" hangingPunct="1"/>
              <a:t>12</a:t>
            </a:fld>
            <a:endParaRPr lang="en-US" altLang="el-GR" sz="1200" b="0">
              <a:solidFill>
                <a:prstClr val="black"/>
              </a:solidFill>
            </a:endParaRPr>
          </a:p>
        </p:txBody>
      </p:sp>
      <p:sp>
        <p:nvSpPr>
          <p:cNvPr id="301058" name="Rectangle 2"/>
          <p:cNvSpPr>
            <a:spLocks noGrp="1" noRot="1" noChangeAspect="1" noChangeArrowheads="1" noTextEdit="1"/>
          </p:cNvSpPr>
          <p:nvPr>
            <p:ph type="sldImg"/>
          </p:nvPr>
        </p:nvSpPr>
        <p:spPr>
          <a:xfrm>
            <a:off x="993775" y="768350"/>
            <a:ext cx="5116513" cy="3836988"/>
          </a:xfrm>
          <a:ln/>
        </p:spPr>
      </p:sp>
      <p:sp>
        <p:nvSpPr>
          <p:cNvPr id="30105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4CF34FA0-CA39-47F1-8425-859C73DFC98D}" type="slidenum">
              <a:rPr lang="en-US" altLang="el-GR" sz="1200" b="0">
                <a:solidFill>
                  <a:prstClr val="black"/>
                </a:solidFill>
              </a:rPr>
              <a:pPr eaLnBrk="1" hangingPunct="1"/>
              <a:t>13</a:t>
            </a:fld>
            <a:endParaRPr lang="en-US" altLang="el-GR" sz="1200" b="0">
              <a:solidFill>
                <a:prstClr val="black"/>
              </a:solidFill>
            </a:endParaRPr>
          </a:p>
        </p:txBody>
      </p:sp>
      <p:sp>
        <p:nvSpPr>
          <p:cNvPr id="303106" name="Rectangle 2"/>
          <p:cNvSpPr>
            <a:spLocks noGrp="1" noRot="1" noChangeAspect="1" noChangeArrowheads="1" noTextEdit="1"/>
          </p:cNvSpPr>
          <p:nvPr>
            <p:ph type="sldImg"/>
          </p:nvPr>
        </p:nvSpPr>
        <p:spPr>
          <a:xfrm>
            <a:off x="993775" y="768350"/>
            <a:ext cx="5116513" cy="3836988"/>
          </a:xfrm>
          <a:ln/>
        </p:spPr>
      </p:sp>
      <p:sp>
        <p:nvSpPr>
          <p:cNvPr id="30310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FEFEB49-AAF7-4672-84BA-8ECF207135E4}" type="slidenum">
              <a:rPr lang="en-US" altLang="el-GR" sz="1200" b="0">
                <a:solidFill>
                  <a:prstClr val="black"/>
                </a:solidFill>
              </a:rPr>
              <a:pPr eaLnBrk="1" hangingPunct="1"/>
              <a:t>14</a:t>
            </a:fld>
            <a:endParaRPr lang="en-US" altLang="el-GR" sz="1200" b="0">
              <a:solidFill>
                <a:prstClr val="black"/>
              </a:solidFill>
            </a:endParaRPr>
          </a:p>
        </p:txBody>
      </p:sp>
      <p:sp>
        <p:nvSpPr>
          <p:cNvPr id="305154" name="Rectangle 2"/>
          <p:cNvSpPr>
            <a:spLocks noGrp="1" noRot="1" noChangeAspect="1" noChangeArrowheads="1" noTextEdit="1"/>
          </p:cNvSpPr>
          <p:nvPr>
            <p:ph type="sldImg"/>
          </p:nvPr>
        </p:nvSpPr>
        <p:spPr>
          <a:xfrm>
            <a:off x="993775" y="768350"/>
            <a:ext cx="5116513" cy="3836988"/>
          </a:xfrm>
          <a:ln/>
        </p:spPr>
      </p:sp>
      <p:sp>
        <p:nvSpPr>
          <p:cNvPr id="30515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FEFEB49-AAF7-4672-84BA-8ECF207135E4}" type="slidenum">
              <a:rPr lang="en-US" altLang="el-GR" sz="1200" b="0">
                <a:solidFill>
                  <a:prstClr val="black"/>
                </a:solidFill>
              </a:rPr>
              <a:pPr eaLnBrk="1" hangingPunct="1"/>
              <a:t>15</a:t>
            </a:fld>
            <a:endParaRPr lang="en-US" altLang="el-GR" sz="1200" b="0">
              <a:solidFill>
                <a:prstClr val="black"/>
              </a:solidFill>
            </a:endParaRPr>
          </a:p>
        </p:txBody>
      </p:sp>
      <p:sp>
        <p:nvSpPr>
          <p:cNvPr id="305154" name="Rectangle 2"/>
          <p:cNvSpPr>
            <a:spLocks noGrp="1" noRot="1" noChangeAspect="1" noChangeArrowheads="1" noTextEdit="1"/>
          </p:cNvSpPr>
          <p:nvPr>
            <p:ph type="sldImg"/>
          </p:nvPr>
        </p:nvSpPr>
        <p:spPr>
          <a:xfrm>
            <a:off x="993775" y="768350"/>
            <a:ext cx="5116513" cy="3836988"/>
          </a:xfrm>
          <a:ln/>
        </p:spPr>
      </p:sp>
      <p:sp>
        <p:nvSpPr>
          <p:cNvPr id="30515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0BF25A1-0D8E-4B7F-A0DB-34FEBA59B57D}" type="slidenum">
              <a:rPr lang="en-US" altLang="el-GR" sz="1200" b="0">
                <a:solidFill>
                  <a:prstClr val="black"/>
                </a:solidFill>
              </a:rPr>
              <a:pPr eaLnBrk="1" hangingPunct="1"/>
              <a:t>16</a:t>
            </a:fld>
            <a:endParaRPr lang="en-US" altLang="el-GR" sz="1200" b="0">
              <a:solidFill>
                <a:prstClr val="black"/>
              </a:solidFill>
            </a:endParaRPr>
          </a:p>
        </p:txBody>
      </p:sp>
      <p:sp>
        <p:nvSpPr>
          <p:cNvPr id="307202" name="Rectangle 2"/>
          <p:cNvSpPr>
            <a:spLocks noGrp="1" noRot="1" noChangeAspect="1" noChangeArrowheads="1" noTextEdit="1"/>
          </p:cNvSpPr>
          <p:nvPr>
            <p:ph type="sldImg"/>
          </p:nvPr>
        </p:nvSpPr>
        <p:spPr>
          <a:xfrm>
            <a:off x="993775" y="768350"/>
            <a:ext cx="5116513" cy="3836988"/>
          </a:xfrm>
          <a:ln/>
        </p:spPr>
      </p:sp>
      <p:sp>
        <p:nvSpPr>
          <p:cNvPr id="30720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0BF25A1-0D8E-4B7F-A0DB-34FEBA59B57D}" type="slidenum">
              <a:rPr lang="en-US" altLang="el-GR" sz="1200" b="0">
                <a:solidFill>
                  <a:prstClr val="black"/>
                </a:solidFill>
              </a:rPr>
              <a:pPr eaLnBrk="1" hangingPunct="1"/>
              <a:t>17</a:t>
            </a:fld>
            <a:endParaRPr lang="en-US" altLang="el-GR" sz="1200" b="0">
              <a:solidFill>
                <a:prstClr val="black"/>
              </a:solidFill>
            </a:endParaRPr>
          </a:p>
        </p:txBody>
      </p:sp>
      <p:sp>
        <p:nvSpPr>
          <p:cNvPr id="307202" name="Rectangle 2"/>
          <p:cNvSpPr>
            <a:spLocks noGrp="1" noRot="1" noChangeAspect="1" noChangeArrowheads="1" noTextEdit="1"/>
          </p:cNvSpPr>
          <p:nvPr>
            <p:ph type="sldImg"/>
          </p:nvPr>
        </p:nvSpPr>
        <p:spPr>
          <a:xfrm>
            <a:off x="993775" y="768350"/>
            <a:ext cx="5116513" cy="3836988"/>
          </a:xfrm>
          <a:ln/>
        </p:spPr>
      </p:sp>
      <p:sp>
        <p:nvSpPr>
          <p:cNvPr id="30720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3BFFBECC-886C-4C43-88C1-F1B6E57C67AD}" type="slidenum">
              <a:rPr lang="en-US" altLang="el-GR" sz="1200" b="0">
                <a:solidFill>
                  <a:prstClr val="black"/>
                </a:solidFill>
              </a:rPr>
              <a:pPr eaLnBrk="1" hangingPunct="1"/>
              <a:t>1</a:t>
            </a:fld>
            <a:endParaRPr lang="en-US" altLang="el-GR" sz="1200" b="0">
              <a:solidFill>
                <a:prstClr val="black"/>
              </a:solidFill>
            </a:endParaRPr>
          </a:p>
        </p:txBody>
      </p:sp>
      <p:sp>
        <p:nvSpPr>
          <p:cNvPr id="284674" name="Rectangle 2"/>
          <p:cNvSpPr>
            <a:spLocks noGrp="1" noRot="1" noChangeAspect="1" noChangeArrowheads="1" noTextEdit="1"/>
          </p:cNvSpPr>
          <p:nvPr>
            <p:ph type="sldImg"/>
          </p:nvPr>
        </p:nvSpPr>
        <p:spPr>
          <a:xfrm>
            <a:off x="993775" y="768350"/>
            <a:ext cx="5116513" cy="3836988"/>
          </a:xfrm>
          <a:ln/>
        </p:spPr>
      </p:sp>
      <p:sp>
        <p:nvSpPr>
          <p:cNvPr id="28467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389060D-3AD3-45C6-8C91-1657F829B047}" type="slidenum">
              <a:rPr lang="en-US" altLang="el-GR" sz="1200" b="0">
                <a:solidFill>
                  <a:prstClr val="black"/>
                </a:solidFill>
              </a:rPr>
              <a:pPr eaLnBrk="1" hangingPunct="1"/>
              <a:t>2</a:t>
            </a:fld>
            <a:endParaRPr lang="en-US" altLang="el-GR" sz="1200" b="0">
              <a:solidFill>
                <a:prstClr val="black"/>
              </a:solidFill>
            </a:endParaRPr>
          </a:p>
        </p:txBody>
      </p:sp>
      <p:sp>
        <p:nvSpPr>
          <p:cNvPr id="286722" name="Rectangle 2"/>
          <p:cNvSpPr>
            <a:spLocks noGrp="1" noRot="1" noChangeAspect="1" noChangeArrowheads="1" noTextEdit="1"/>
          </p:cNvSpPr>
          <p:nvPr>
            <p:ph type="sldImg"/>
          </p:nvPr>
        </p:nvSpPr>
        <p:spPr>
          <a:xfrm>
            <a:off x="993775" y="768350"/>
            <a:ext cx="5116513" cy="3836988"/>
          </a:xfrm>
          <a:ln/>
        </p:spPr>
      </p:sp>
      <p:sp>
        <p:nvSpPr>
          <p:cNvPr id="28672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8C855B8E-BAC8-4992-8E1F-E942B40EE6DB}" type="slidenum">
              <a:rPr lang="en-US" altLang="el-GR" sz="1200" b="0">
                <a:solidFill>
                  <a:prstClr val="black"/>
                </a:solidFill>
              </a:rPr>
              <a:pPr eaLnBrk="1" hangingPunct="1"/>
              <a:t>3</a:t>
            </a:fld>
            <a:endParaRPr lang="en-US" altLang="el-GR" sz="1200" b="0">
              <a:solidFill>
                <a:prstClr val="black"/>
              </a:solidFill>
            </a:endParaRPr>
          </a:p>
        </p:txBody>
      </p:sp>
      <p:sp>
        <p:nvSpPr>
          <p:cNvPr id="288770" name="Rectangle 2"/>
          <p:cNvSpPr>
            <a:spLocks noGrp="1" noRot="1" noChangeAspect="1" noChangeArrowheads="1" noTextEdit="1"/>
          </p:cNvSpPr>
          <p:nvPr>
            <p:ph type="sldImg"/>
          </p:nvPr>
        </p:nvSpPr>
        <p:spPr>
          <a:xfrm>
            <a:off x="993775" y="768350"/>
            <a:ext cx="5116513" cy="3836988"/>
          </a:xfrm>
          <a:ln/>
        </p:spPr>
      </p:sp>
      <p:sp>
        <p:nvSpPr>
          <p:cNvPr id="28877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7295CF8-BC18-48EC-BEA0-F773C68E3A1D}" type="slidenum">
              <a:rPr lang="en-US" altLang="el-GR" sz="1200" b="0">
                <a:solidFill>
                  <a:prstClr val="black"/>
                </a:solidFill>
              </a:rPr>
              <a:pPr eaLnBrk="1" hangingPunct="1"/>
              <a:t>4</a:t>
            </a:fld>
            <a:endParaRPr lang="en-US" altLang="el-GR" sz="1200" b="0">
              <a:solidFill>
                <a:prstClr val="black"/>
              </a:solidFill>
            </a:endParaRPr>
          </a:p>
        </p:txBody>
      </p:sp>
      <p:sp>
        <p:nvSpPr>
          <p:cNvPr id="290818" name="Rectangle 2"/>
          <p:cNvSpPr>
            <a:spLocks noGrp="1" noRot="1" noChangeAspect="1" noChangeArrowheads="1" noTextEdit="1"/>
          </p:cNvSpPr>
          <p:nvPr>
            <p:ph type="sldImg"/>
          </p:nvPr>
        </p:nvSpPr>
        <p:spPr>
          <a:xfrm>
            <a:off x="993775" y="768350"/>
            <a:ext cx="5116513" cy="3836988"/>
          </a:xfrm>
          <a:ln/>
        </p:spPr>
      </p:sp>
      <p:sp>
        <p:nvSpPr>
          <p:cNvPr id="29081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7295CF8-BC18-48EC-BEA0-F773C68E3A1D}" type="slidenum">
              <a:rPr lang="en-US" altLang="el-GR" sz="1200" b="0">
                <a:solidFill>
                  <a:prstClr val="black"/>
                </a:solidFill>
              </a:rPr>
              <a:pPr eaLnBrk="1" hangingPunct="1"/>
              <a:t>5</a:t>
            </a:fld>
            <a:endParaRPr lang="en-US" altLang="el-GR" sz="1200" b="0">
              <a:solidFill>
                <a:prstClr val="black"/>
              </a:solidFill>
            </a:endParaRPr>
          </a:p>
        </p:txBody>
      </p:sp>
      <p:sp>
        <p:nvSpPr>
          <p:cNvPr id="290818" name="Rectangle 2"/>
          <p:cNvSpPr>
            <a:spLocks noGrp="1" noRot="1" noChangeAspect="1" noChangeArrowheads="1" noTextEdit="1"/>
          </p:cNvSpPr>
          <p:nvPr>
            <p:ph type="sldImg"/>
          </p:nvPr>
        </p:nvSpPr>
        <p:spPr>
          <a:xfrm>
            <a:off x="993775" y="768350"/>
            <a:ext cx="5116513" cy="3836988"/>
          </a:xfrm>
          <a:ln/>
        </p:spPr>
      </p:sp>
      <p:sp>
        <p:nvSpPr>
          <p:cNvPr id="29081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4244620-716C-40E4-9817-864C95898373}" type="slidenum">
              <a:rPr lang="en-US" altLang="el-GR" sz="1200" b="0">
                <a:solidFill>
                  <a:prstClr val="black"/>
                </a:solidFill>
              </a:rPr>
              <a:pPr eaLnBrk="1" hangingPunct="1"/>
              <a:t>6</a:t>
            </a:fld>
            <a:endParaRPr lang="en-US" altLang="el-GR" sz="1200" b="0">
              <a:solidFill>
                <a:prstClr val="black"/>
              </a:solidFill>
            </a:endParaRPr>
          </a:p>
        </p:txBody>
      </p:sp>
      <p:sp>
        <p:nvSpPr>
          <p:cNvPr id="292866" name="Rectangle 2"/>
          <p:cNvSpPr>
            <a:spLocks noGrp="1" noRot="1" noChangeAspect="1" noChangeArrowheads="1" noTextEdit="1"/>
          </p:cNvSpPr>
          <p:nvPr>
            <p:ph type="sldImg"/>
          </p:nvPr>
        </p:nvSpPr>
        <p:spPr>
          <a:xfrm>
            <a:off x="993775" y="768350"/>
            <a:ext cx="5116513" cy="3836988"/>
          </a:xfrm>
          <a:ln/>
        </p:spPr>
      </p:sp>
      <p:sp>
        <p:nvSpPr>
          <p:cNvPr id="29286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252CB75B-7FBE-436C-B1D3-C39C92B9C5A0}" type="slidenum">
              <a:rPr lang="en-US" altLang="el-GR" sz="1200" b="0">
                <a:solidFill>
                  <a:prstClr val="black"/>
                </a:solidFill>
              </a:rPr>
              <a:pPr eaLnBrk="1" hangingPunct="1"/>
              <a:t>7</a:t>
            </a:fld>
            <a:endParaRPr lang="en-US" altLang="el-GR" sz="1200" b="0">
              <a:solidFill>
                <a:prstClr val="black"/>
              </a:solidFill>
            </a:endParaRPr>
          </a:p>
        </p:txBody>
      </p:sp>
      <p:sp>
        <p:nvSpPr>
          <p:cNvPr id="294914" name="Rectangle 2"/>
          <p:cNvSpPr>
            <a:spLocks noGrp="1" noRot="1" noChangeAspect="1" noChangeArrowheads="1" noTextEdit="1"/>
          </p:cNvSpPr>
          <p:nvPr>
            <p:ph type="sldImg"/>
          </p:nvPr>
        </p:nvSpPr>
        <p:spPr>
          <a:xfrm>
            <a:off x="993775" y="768350"/>
            <a:ext cx="5116513" cy="3836988"/>
          </a:xfrm>
          <a:ln/>
        </p:spPr>
      </p:sp>
      <p:sp>
        <p:nvSpPr>
          <p:cNvPr id="29491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28437277-97BF-4DB9-A964-2D6CF23D7260}" type="slidenum">
              <a:rPr lang="en-US" altLang="el-GR" sz="1200" b="0">
                <a:solidFill>
                  <a:prstClr val="black"/>
                </a:solidFill>
              </a:rPr>
              <a:pPr eaLnBrk="1" hangingPunct="1"/>
              <a:t>8</a:t>
            </a:fld>
            <a:endParaRPr lang="en-US" altLang="el-GR" sz="1200" b="0">
              <a:solidFill>
                <a:prstClr val="black"/>
              </a:solidFill>
            </a:endParaRPr>
          </a:p>
        </p:txBody>
      </p:sp>
      <p:sp>
        <p:nvSpPr>
          <p:cNvPr id="296962" name="Rectangle 2"/>
          <p:cNvSpPr>
            <a:spLocks noGrp="1" noRot="1" noChangeAspect="1" noChangeArrowheads="1" noTextEdit="1"/>
          </p:cNvSpPr>
          <p:nvPr>
            <p:ph type="sldImg"/>
          </p:nvPr>
        </p:nvSpPr>
        <p:spPr>
          <a:xfrm>
            <a:off x="993775" y="768350"/>
            <a:ext cx="5116513" cy="3836988"/>
          </a:xfrm>
          <a:ln/>
        </p:spPr>
      </p:sp>
      <p:sp>
        <p:nvSpPr>
          <p:cNvPr id="29696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11</a:t>
            </a:r>
            <a:r>
              <a:rPr lang="el-GR" sz="2600" dirty="0" smtClean="0"/>
              <a:t>:</a:t>
            </a:r>
            <a:r>
              <a:rPr lang="en-US" sz="2600" dirty="0" smtClean="0"/>
              <a:t> </a:t>
            </a:r>
            <a:r>
              <a:rPr lang="el-GR" sz="2600" dirty="0"/>
              <a:t>Εγκατάλειψη του θεραπευτικού πλαισίου</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00CF5AB-A0F9-41BA-B389-0C3D15E9CF58}"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Στο σύνολό τους, οι ερευνητές φαίνεται να συμφωνούν ότι η «ετοιμότητα για θεραπεία» αποτελεί σημαντικό παράγοντα για την πρόβλεψη της παραμονής και επομένως του κλινικού σχεδιασμού στη πρώτη κρίσιμη περίοδο της θεραπευτικής εμπειρίας.</a:t>
            </a:r>
          </a:p>
          <a:p>
            <a:r>
              <a:rPr lang="el-GR" dirty="0" smtClean="0"/>
              <a:t>Η ετοιμότητα για θεραπεία (</a:t>
            </a:r>
            <a:r>
              <a:rPr lang="el-GR" dirty="0" err="1" smtClean="0"/>
              <a:t>treatment</a:t>
            </a:r>
            <a:r>
              <a:rPr lang="el-GR" dirty="0" smtClean="0"/>
              <a:t> </a:t>
            </a:r>
            <a:r>
              <a:rPr lang="el-GR" dirty="0" err="1" smtClean="0"/>
              <a:t>readiness</a:t>
            </a:r>
            <a:r>
              <a:rPr lang="el-GR" dirty="0" smtClean="0"/>
              <a:t>) ορίζεται ως η αναγνώριση από το ίδιο το άτομο της σημασίας της θεραπείας για μερική ή συνολική αποκατάσταση (αποτοξίνωση, απεξάρτηση, επανένταξη) και η προθυμία του να πραγματοποιηθεί ότι είναι αναγκαίο για την αλλαγή.</a:t>
            </a:r>
          </a:p>
        </p:txBody>
      </p:sp>
      <p:sp>
        <p:nvSpPr>
          <p:cNvPr id="3" name="Τίτλος 2"/>
          <p:cNvSpPr>
            <a:spLocks noGrp="1"/>
          </p:cNvSpPr>
          <p:nvPr>
            <p:ph type="title"/>
          </p:nvPr>
        </p:nvSpPr>
        <p:spPr/>
        <p:txBody>
          <a:bodyPr/>
          <a:lstStyle/>
          <a:p>
            <a:r>
              <a:rPr lang="el-GR" dirty="0"/>
              <a:t>Θεραπευτικό σύστημα και πρόωρη εγκατάλειψη θεραπείας </a:t>
            </a:r>
            <a:r>
              <a:rPr lang="el-GR" sz="2800" b="0" dirty="0" smtClean="0"/>
              <a:t>4/10</a:t>
            </a:r>
            <a:endParaRPr lang="el-GR" dirty="0"/>
          </a:p>
        </p:txBody>
      </p:sp>
    </p:spTree>
    <p:extLst>
      <p:ext uri="{BB962C8B-B14F-4D97-AF65-F5344CB8AC3E}">
        <p14:creationId xmlns:p14="http://schemas.microsoft.com/office/powerpoint/2010/main" val="4041218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00CF5AB-A0F9-41BA-B389-0C3D15E9CF58}"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Σε αυτή την αρχική περίοδο των πρώτων τριών μηνών, η «ετοιμότητα για θεραπεία» αποτελεί επιπλέον σημαντικό παράγοντα, γιατί συμβάλλει στη γρήγορη εμπλοκή και στη δέσμευση του εξυπηρετούμενου με το θεραπευτικό σύστημα.</a:t>
            </a:r>
          </a:p>
          <a:p>
            <a:r>
              <a:rPr lang="el-GR" dirty="0" smtClean="0"/>
              <a:t>Τα χαρακτηριστικά της δέσμευσης και της εμπλοκής είναι η καλή σχέση με το θεραπευτικό προσωπικό, η ένταξη στο πρόγραμμα και η ανάπτυξη δεσμών εμπιστοσύνης.</a:t>
            </a:r>
          </a:p>
        </p:txBody>
      </p:sp>
      <p:sp>
        <p:nvSpPr>
          <p:cNvPr id="3" name="Τίτλος 2"/>
          <p:cNvSpPr>
            <a:spLocks noGrp="1"/>
          </p:cNvSpPr>
          <p:nvPr>
            <p:ph type="title"/>
          </p:nvPr>
        </p:nvSpPr>
        <p:spPr/>
        <p:txBody>
          <a:bodyPr/>
          <a:lstStyle/>
          <a:p>
            <a:r>
              <a:rPr lang="el-GR" dirty="0"/>
              <a:t>Θεραπευτικό σύστημα και πρόωρη εγκατάλειψη θεραπείας </a:t>
            </a:r>
            <a:r>
              <a:rPr lang="el-GR" sz="2800" b="0" dirty="0" smtClean="0"/>
              <a:t>5/10</a:t>
            </a:r>
            <a:endParaRPr lang="el-GR" dirty="0"/>
          </a:p>
        </p:txBody>
      </p:sp>
    </p:spTree>
    <p:extLst>
      <p:ext uri="{BB962C8B-B14F-4D97-AF65-F5344CB8AC3E}">
        <p14:creationId xmlns:p14="http://schemas.microsoft.com/office/powerpoint/2010/main" val="403024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6A10312-DA01-42BB-973B-05BE336D1C1B}" type="slidenum">
              <a:rPr lang="en-US" altLang="el-GR" sz="1400" b="0">
                <a:solidFill>
                  <a:srgbClr val="000000"/>
                </a:solidFill>
              </a:rPr>
              <a:pPr eaLnBrk="1" hangingPunct="1"/>
              <a:t>11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κινητοποίηση (</a:t>
            </a:r>
            <a:r>
              <a:rPr lang="el-GR" dirty="0" err="1" smtClean="0"/>
              <a:t>motivation</a:t>
            </a:r>
            <a:r>
              <a:rPr lang="el-GR" dirty="0" smtClean="0"/>
              <a:t>) αποτελεί ένα σύνολο εσωτερικών παραγόντων, ο βαθμός ανάπτυξης των οποίων λειτουργεί ωθητικά ή απωθητικά για αναζήτηση και έναρξη της θεραπείας.</a:t>
            </a:r>
          </a:p>
          <a:p>
            <a:r>
              <a:rPr lang="el-GR" dirty="0" smtClean="0"/>
              <a:t>Οι </a:t>
            </a:r>
            <a:r>
              <a:rPr lang="el-GR" dirty="0" err="1" smtClean="0"/>
              <a:t>Joe</a:t>
            </a:r>
            <a:r>
              <a:rPr lang="el-GR" dirty="0" smtClean="0"/>
              <a:t>, </a:t>
            </a:r>
            <a:r>
              <a:rPr lang="el-GR" dirty="0" err="1" smtClean="0"/>
              <a:t>Simpson</a:t>
            </a:r>
            <a:r>
              <a:rPr lang="el-GR" dirty="0" smtClean="0"/>
              <a:t> και </a:t>
            </a:r>
            <a:r>
              <a:rPr lang="el-GR" dirty="0" err="1" smtClean="0"/>
              <a:t>Broom</a:t>
            </a:r>
            <a:r>
              <a:rPr lang="el-GR" dirty="0" smtClean="0"/>
              <a:t> υποστηρίζουν (1998) ότι η αναζήτηση, η απομόνωση και η μέτρηση αυτών των παραγόντων επιτρέπουν την κατανόησή του γιατί στη συνέχεια κάποιοι μένουν και κάποιοι όχι στο πλαίσιο ενός θεραπευτικού συστήματος.</a:t>
            </a:r>
          </a:p>
          <a:p>
            <a:r>
              <a:rPr lang="el-GR" dirty="0" smtClean="0"/>
              <a:t>Ένας σημαντικός πρόσθετος παράγοντας που συμβάλλει στην παραμονή είναι το προσωπικό των προγραμμάτων. Συνήθως, το προσωπικό στις θεραπευτικές κοινότητες αποτελείται από ειδικούς ψυχικής υγείας και από πρώην εξαρτημένους.</a:t>
            </a:r>
          </a:p>
        </p:txBody>
      </p:sp>
      <p:sp>
        <p:nvSpPr>
          <p:cNvPr id="3" name="Τίτλος 2"/>
          <p:cNvSpPr>
            <a:spLocks noGrp="1"/>
          </p:cNvSpPr>
          <p:nvPr>
            <p:ph type="title"/>
          </p:nvPr>
        </p:nvSpPr>
        <p:spPr/>
        <p:txBody>
          <a:bodyPr/>
          <a:lstStyle/>
          <a:p>
            <a:r>
              <a:rPr lang="el-GR" dirty="0"/>
              <a:t>Θεραπευτικό σύστημα και πρόωρη εγκατάλειψη θεραπείας </a:t>
            </a:r>
            <a:r>
              <a:rPr lang="el-GR" sz="2800" b="0" dirty="0" smtClean="0"/>
              <a:t>6/10</a:t>
            </a:r>
            <a:endParaRPr lang="el-GR" dirty="0"/>
          </a:p>
        </p:txBody>
      </p:sp>
    </p:spTree>
    <p:extLst>
      <p:ext uri="{BB962C8B-B14F-4D97-AF65-F5344CB8AC3E}">
        <p14:creationId xmlns:p14="http://schemas.microsoft.com/office/powerpoint/2010/main" val="219367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6A10312-DA01-42BB-973B-05BE336D1C1B}" type="slidenum">
              <a:rPr lang="en-US" altLang="el-GR" sz="1400" b="0">
                <a:solidFill>
                  <a:srgbClr val="000000"/>
                </a:solidFill>
              </a:rPr>
              <a:pPr eaLnBrk="1" hangingPunct="1"/>
              <a:t>12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περισσότεροι ερευνητές δεν έχουν εξαγάγει σαφή συμπεράσματα για την αποτελεσματικότητα των ειδικών συμβούλων σε σύγκριση με τους συμβούλους που είναι πρώην εξαρτημένοι ως προς την πρόληψη της διακοπής.</a:t>
            </a:r>
          </a:p>
          <a:p>
            <a:r>
              <a:rPr lang="el-GR" dirty="0" smtClean="0"/>
              <a:t>Ωστόσο, σημαντικές συγκρούσεις μεταξύ αυτών των δυο υποομάδων είναι λογικό να επηρεάζουν την παραμονή στη θεραπεία.</a:t>
            </a:r>
          </a:p>
        </p:txBody>
      </p:sp>
      <p:sp>
        <p:nvSpPr>
          <p:cNvPr id="3" name="Τίτλος 2"/>
          <p:cNvSpPr>
            <a:spLocks noGrp="1"/>
          </p:cNvSpPr>
          <p:nvPr>
            <p:ph type="title"/>
          </p:nvPr>
        </p:nvSpPr>
        <p:spPr/>
        <p:txBody>
          <a:bodyPr/>
          <a:lstStyle/>
          <a:p>
            <a:r>
              <a:rPr lang="el-GR" dirty="0"/>
              <a:t>Θεραπευτικό σύστημα και πρόωρη εγκατάλειψη θεραπείας </a:t>
            </a:r>
            <a:r>
              <a:rPr lang="el-GR" sz="2800" b="0" dirty="0" smtClean="0"/>
              <a:t>7/10</a:t>
            </a:r>
            <a:endParaRPr lang="el-GR" dirty="0"/>
          </a:p>
        </p:txBody>
      </p:sp>
    </p:spTree>
    <p:extLst>
      <p:ext uri="{BB962C8B-B14F-4D97-AF65-F5344CB8AC3E}">
        <p14:creationId xmlns:p14="http://schemas.microsoft.com/office/powerpoint/2010/main" val="1064233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773D09C3-6C33-4A7E-A1CC-D05DE0BA06AB}" type="slidenum">
              <a:rPr lang="en-US" altLang="el-GR" sz="1400" b="0">
                <a:solidFill>
                  <a:srgbClr val="000000"/>
                </a:solidFill>
              </a:rPr>
              <a:pPr eaLnBrk="1" hangingPunct="1"/>
              <a:t>13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Σήμερα υπάρχει η τάση να αντικαθίστανται οι πρώην εξαρτημένοι από ειδικούς, καθώς και η τάση για βελτίωση και πιστοποίηση της εκπαίδευσης που παρέχεται στο προσωπικό που εργάζεται στις θεραπευτικές κοινότητες.</a:t>
            </a:r>
          </a:p>
          <a:p>
            <a:r>
              <a:rPr lang="el-GR" dirty="0" smtClean="0"/>
              <a:t>Τα τελευταία χρόνια, πολλοί πρώην εξαρτημένοι οι οποίοι ήταν διευθυντές σε θεραπευτικές κοινότητες αντικαταστάθηκαν από ειδικούς.</a:t>
            </a:r>
          </a:p>
          <a:p>
            <a:r>
              <a:rPr lang="el-GR" dirty="0" smtClean="0"/>
              <a:t>Οι περισσότερες ωστόσο έρευνες δεν έχουν δείξει ότι στα προγράμματα απεξάρτησης κάποιος τύπος επαγγελματία υπερτερεί σε αποτελεσματικότητα έναντι άλλων.</a:t>
            </a:r>
          </a:p>
        </p:txBody>
      </p:sp>
      <p:sp>
        <p:nvSpPr>
          <p:cNvPr id="3" name="Τίτλος 2"/>
          <p:cNvSpPr>
            <a:spLocks noGrp="1"/>
          </p:cNvSpPr>
          <p:nvPr>
            <p:ph type="title"/>
          </p:nvPr>
        </p:nvSpPr>
        <p:spPr/>
        <p:txBody>
          <a:bodyPr/>
          <a:lstStyle/>
          <a:p>
            <a:r>
              <a:rPr lang="el-GR" dirty="0"/>
              <a:t>Θεραπευτικό σύστημα και πρόωρη εγκατάλειψη θεραπείας </a:t>
            </a:r>
            <a:r>
              <a:rPr lang="el-GR" sz="2800" b="0" dirty="0" smtClean="0"/>
              <a:t>8/10</a:t>
            </a:r>
            <a:endParaRPr lang="el-GR" dirty="0"/>
          </a:p>
        </p:txBody>
      </p:sp>
    </p:spTree>
    <p:extLst>
      <p:ext uri="{BB962C8B-B14F-4D97-AF65-F5344CB8AC3E}">
        <p14:creationId xmlns:p14="http://schemas.microsoft.com/office/powerpoint/2010/main" val="3616565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F8E59A4-3F7B-4107-9F85-86BFE49F7CE9}" type="slidenum">
              <a:rPr lang="en-US" altLang="el-GR" sz="1400" b="0">
                <a:solidFill>
                  <a:srgbClr val="000000"/>
                </a:solidFill>
              </a:rPr>
              <a:pPr eaLnBrk="1" hangingPunct="1"/>
              <a:t>14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Ένα ακόμη πολύ σημαντικό ζήτημα το οποίο δεν έχει να αντιμετωπιστεί από τις περισσότερες θεραπευτικές κοινότητες είναι τα υψηλά ποσοστά επαγγελματικής εξουθένωσης (</a:t>
            </a:r>
            <a:r>
              <a:rPr lang="el-GR" dirty="0" err="1" smtClean="0"/>
              <a:t>burn</a:t>
            </a:r>
            <a:r>
              <a:rPr lang="el-GR" dirty="0" smtClean="0"/>
              <a:t> </a:t>
            </a:r>
            <a:r>
              <a:rPr lang="el-GR" dirty="0" err="1" smtClean="0"/>
              <a:t>out</a:t>
            </a:r>
            <a:r>
              <a:rPr lang="el-GR" dirty="0" smtClean="0"/>
              <a:t>) του προσωπικού και η επίδρασή του στη διακοπή της θεραπείας.</a:t>
            </a:r>
          </a:p>
          <a:p>
            <a:r>
              <a:rPr lang="el-GR" dirty="0" smtClean="0"/>
              <a:t>Πολλές θεραπευτικές κοινότητες δεν φροντίζουν ώστε να υπάρχει λογικός φόρτος εργασία στο προσωπικό, να δίνονται άδειες και παροχές για εκπαίδευση. Κατά συνέπεια, ο κίνδυνος της επαγγελματικής εξουθένωσης είναι πολύ υψηλός με ευνόητες επιπτώσεις στα ποσοστά διακοπής των μελών.</a:t>
            </a:r>
          </a:p>
        </p:txBody>
      </p:sp>
      <p:sp>
        <p:nvSpPr>
          <p:cNvPr id="3" name="Τίτλος 2"/>
          <p:cNvSpPr>
            <a:spLocks noGrp="1"/>
          </p:cNvSpPr>
          <p:nvPr>
            <p:ph type="title"/>
          </p:nvPr>
        </p:nvSpPr>
        <p:spPr/>
        <p:txBody>
          <a:bodyPr/>
          <a:lstStyle/>
          <a:p>
            <a:r>
              <a:rPr lang="el-GR" dirty="0"/>
              <a:t>Θεραπευτικό σύστημα και πρόωρη εγκατάλειψη θεραπείας </a:t>
            </a:r>
            <a:r>
              <a:rPr lang="el-GR" sz="2800" b="0" dirty="0" smtClean="0"/>
              <a:t>9/10</a:t>
            </a:r>
            <a:endParaRPr lang="el-GR" dirty="0"/>
          </a:p>
        </p:txBody>
      </p:sp>
    </p:spTree>
    <p:extLst>
      <p:ext uri="{BB962C8B-B14F-4D97-AF65-F5344CB8AC3E}">
        <p14:creationId xmlns:p14="http://schemas.microsoft.com/office/powerpoint/2010/main" val="1998773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F8E59A4-3F7B-4107-9F85-86BFE49F7CE9}" type="slidenum">
              <a:rPr lang="en-US" altLang="el-GR" sz="1400" b="0">
                <a:solidFill>
                  <a:srgbClr val="000000"/>
                </a:solidFill>
              </a:rPr>
              <a:pPr eaLnBrk="1" hangingPunct="1"/>
              <a:t>15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Γενικά, οι θεραπευτικές κοινότητες όπως και άλλα μοντέλα θεραπείας θα πρέπει να αξιολογούν και να λαμβάνουν υπόψη τα μεταβαλλόμενα χαρακτηριστικά των ατόμων που κάνουν κατάχρηση ουσιών.</a:t>
            </a:r>
          </a:p>
          <a:p>
            <a:r>
              <a:rPr lang="el-GR" dirty="0" smtClean="0"/>
              <a:t>Επιπλέον, το προσωπικό και οι πολιτικές αυτών των κοινοτήτων πρέπει να είναι σε διαρκή επαφή με τις εξελίξεις στο χώρο της θεραπείας της </a:t>
            </a:r>
            <a:r>
              <a:rPr lang="el-GR" dirty="0" err="1" smtClean="0"/>
              <a:t>τοξικοεξάρτησης</a:t>
            </a:r>
            <a:r>
              <a:rPr lang="el-GR" dirty="0" smtClean="0"/>
              <a:t>, ώστε νέες κατάλληλες μέθοδοι να μπορούν να υιοθετηθούν και το προσωπικό να μπορεί να εκπαιδευτεί επαρκώς στη χρήση τους.</a:t>
            </a:r>
          </a:p>
        </p:txBody>
      </p:sp>
      <p:sp>
        <p:nvSpPr>
          <p:cNvPr id="3" name="Τίτλος 2"/>
          <p:cNvSpPr>
            <a:spLocks noGrp="1"/>
          </p:cNvSpPr>
          <p:nvPr>
            <p:ph type="title"/>
          </p:nvPr>
        </p:nvSpPr>
        <p:spPr/>
        <p:txBody>
          <a:bodyPr/>
          <a:lstStyle/>
          <a:p>
            <a:r>
              <a:rPr lang="el-GR" dirty="0"/>
              <a:t>Θεραπευτικό σύστημα και πρόωρη εγκατάλειψη θεραπείας </a:t>
            </a:r>
            <a:r>
              <a:rPr lang="el-GR" sz="2800" b="0" dirty="0" smtClean="0"/>
              <a:t>10/10</a:t>
            </a:r>
            <a:endParaRPr lang="el-GR" dirty="0"/>
          </a:p>
        </p:txBody>
      </p:sp>
    </p:spTree>
    <p:extLst>
      <p:ext uri="{BB962C8B-B14F-4D97-AF65-F5344CB8AC3E}">
        <p14:creationId xmlns:p14="http://schemas.microsoft.com/office/powerpoint/2010/main" val="2698186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C43837A-B3AE-4E6C-8518-4D30AB11E931}" type="slidenum">
              <a:rPr lang="en-US" altLang="el-GR" sz="1400" b="0">
                <a:solidFill>
                  <a:srgbClr val="000000"/>
                </a:solidFill>
              </a:rPr>
              <a:pPr eaLnBrk="1" hangingPunct="1"/>
              <a:t>16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Συνήθως, οι παράγοντες που σχετίζονται με την υποτροπή αφορούν στην οικογένεια, στις διαπροσωπικές πιέσεις για χρήση ουσιών, στη κοινωνική απομόνωση, στην έλλειψη συμμετοχής σε παραγωγικές διαδικασίες, στην έλλειψη συμμετοχής σε δραστηριότητες αναψυχής, στην αρνητική συναισθηματική κατάσταση και στα σωματικά προβλήματα.</a:t>
            </a:r>
          </a:p>
          <a:p>
            <a:r>
              <a:rPr lang="el-GR" dirty="0" smtClean="0"/>
              <a:t>Παρ’ όλα αυτά, σήμερα η διαθεσιμότητα και η αποδοχή της χρήσης ουσιών υποσκάπτουν τα θετικά αποτελέσματα της θεραπείας.</a:t>
            </a:r>
          </a:p>
        </p:txBody>
      </p:sp>
      <p:sp>
        <p:nvSpPr>
          <p:cNvPr id="3" name="Τίτλος 2"/>
          <p:cNvSpPr>
            <a:spLocks noGrp="1"/>
          </p:cNvSpPr>
          <p:nvPr>
            <p:ph type="title"/>
          </p:nvPr>
        </p:nvSpPr>
        <p:spPr/>
        <p:txBody>
          <a:bodyPr/>
          <a:lstStyle/>
          <a:p>
            <a:r>
              <a:rPr lang="el-GR" dirty="0" smtClean="0"/>
              <a:t>Οι κίνδυνοι της υποτροπής </a:t>
            </a:r>
            <a:r>
              <a:rPr lang="el-GR" sz="2800" b="0" dirty="0" smtClean="0"/>
              <a:t>1/2</a:t>
            </a:r>
            <a:endParaRPr lang="el-GR" sz="2800" b="0" dirty="0"/>
          </a:p>
        </p:txBody>
      </p:sp>
    </p:spTree>
    <p:extLst>
      <p:ext uri="{BB962C8B-B14F-4D97-AF65-F5344CB8AC3E}">
        <p14:creationId xmlns:p14="http://schemas.microsoft.com/office/powerpoint/2010/main" val="793818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C43837A-B3AE-4E6C-8518-4D30AB11E931}" type="slidenum">
              <a:rPr lang="en-US" altLang="el-GR" sz="1400" b="0">
                <a:solidFill>
                  <a:srgbClr val="000000"/>
                </a:solidFill>
              </a:rPr>
              <a:pPr eaLnBrk="1" hangingPunct="1"/>
              <a:t>17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Επίσης, οι κοινωνικές προκαταλήψεις και τα στερεότυπα απέναντι στους χρήστες και τους πρώην χρήστες δημιουργούν μια πιεστική κατάσταση που αυξάνει το άγχος και ευνοεί την παραμονή στη χρήση ουσιών ή την υποτροπή.</a:t>
            </a:r>
          </a:p>
          <a:p>
            <a:r>
              <a:rPr lang="el-GR" dirty="0" smtClean="0"/>
              <a:t>Επομένως, η αποτελεσματικότητα των θεραπευτικών παρεμβάσεων σχετίζεται με την αλληλεπίδραση μεταξύ του εξαρτημένου ατόμου, του θεραπευτικού συστήματος και του κοινωνικού περιβάλλοντος.</a:t>
            </a:r>
          </a:p>
        </p:txBody>
      </p:sp>
      <p:sp>
        <p:nvSpPr>
          <p:cNvPr id="3" name="Τίτλος 2"/>
          <p:cNvSpPr>
            <a:spLocks noGrp="1"/>
          </p:cNvSpPr>
          <p:nvPr>
            <p:ph type="title"/>
          </p:nvPr>
        </p:nvSpPr>
        <p:spPr/>
        <p:txBody>
          <a:bodyPr/>
          <a:lstStyle/>
          <a:p>
            <a:r>
              <a:rPr lang="el-GR" dirty="0"/>
              <a:t>Οι κίνδυνοι της υποτροπής </a:t>
            </a:r>
            <a:r>
              <a:rPr lang="el-GR" sz="2800" b="0" dirty="0" smtClean="0"/>
              <a:t>2/2</a:t>
            </a:r>
            <a:endParaRPr lang="el-GR" dirty="0"/>
          </a:p>
        </p:txBody>
      </p:sp>
    </p:spTree>
    <p:extLst>
      <p:ext uri="{BB962C8B-B14F-4D97-AF65-F5344CB8AC3E}">
        <p14:creationId xmlns:p14="http://schemas.microsoft.com/office/powerpoint/2010/main" val="2132098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EE2D830F-0C39-4199-97CE-7D50E66F2AD4}" type="slidenum">
              <a:rPr lang="en-US" altLang="el-GR" sz="1400" b="0">
                <a:solidFill>
                  <a:srgbClr val="000000"/>
                </a:solidFill>
              </a:rPr>
              <a:pPr eaLnBrk="1" hangingPunct="1"/>
              <a:t>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πρόωρη εγκατάλειψη ή διακοπή της θεραπείας της </a:t>
            </a:r>
            <a:r>
              <a:rPr lang="el-GR" dirty="0" err="1" smtClean="0"/>
              <a:t>τοξικοεξάρτησης</a:t>
            </a:r>
            <a:r>
              <a:rPr lang="el-GR" dirty="0" smtClean="0"/>
              <a:t> έχει αναγνωριστεί ως ένα από τα σημαντικότερα προβλήματα στην αντιμετώπιση της χρήσης ουσιών.</a:t>
            </a:r>
          </a:p>
          <a:p>
            <a:r>
              <a:rPr lang="el-GR" dirty="0" smtClean="0"/>
              <a:t>Επηρεάζει την αποτελεσματικότητα της θεραπείας, το ηθικό του προσωπικού και όσων εξυπηρετούνται από τα θεραπευτικά προγράμματα και μειώνει τις προσπάθειες και τους πόρους που διατίθενται για τη λειτουργία των προγραμμάτων.</a:t>
            </a:r>
          </a:p>
          <a:p>
            <a:r>
              <a:rPr lang="el-GR" dirty="0" smtClean="0"/>
              <a:t>Το ποσοστό εκείνων που διακόπτουν τη θεραπεία τους από τα προγράμματα απεξάρτησης, ιδιαίτερα την πρώτη περίοδο, είναι σχετικά υψηλό.</a:t>
            </a:r>
          </a:p>
        </p:txBody>
      </p:sp>
      <p:sp>
        <p:nvSpPr>
          <p:cNvPr id="3" name="Τίτλος 2"/>
          <p:cNvSpPr>
            <a:spLocks noGrp="1"/>
          </p:cNvSpPr>
          <p:nvPr>
            <p:ph type="title"/>
          </p:nvPr>
        </p:nvSpPr>
        <p:spPr/>
        <p:txBody>
          <a:bodyPr/>
          <a:lstStyle/>
          <a:p>
            <a:r>
              <a:rPr lang="el-GR" dirty="0" smtClean="0"/>
              <a:t> Η διακοπή από τη θεραπεία και οι συνέπειες της </a:t>
            </a:r>
            <a:r>
              <a:rPr lang="el-GR" sz="2800" b="0" dirty="0" smtClean="0"/>
              <a:t>1/5</a:t>
            </a:r>
            <a:endParaRPr lang="el-GR" sz="2800" b="0" dirty="0"/>
          </a:p>
        </p:txBody>
      </p:sp>
    </p:spTree>
    <p:extLst>
      <p:ext uri="{BB962C8B-B14F-4D97-AF65-F5344CB8AC3E}">
        <p14:creationId xmlns:p14="http://schemas.microsoft.com/office/powerpoint/2010/main" val="2462804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11</a:t>
            </a:r>
            <a:r>
              <a:rPr lang="en-US" sz="2000" dirty="0" smtClean="0"/>
              <a:t>:</a:t>
            </a:r>
            <a:r>
              <a:rPr lang="el-GR" sz="2000" dirty="0"/>
              <a:t> Εγκατάλειψη του θεραπευτικού πλαισίου».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3B4043F-1483-4A58-B5A0-4F346FFCDBE1}" type="slidenum">
              <a:rPr lang="en-US" altLang="el-GR" sz="1400" b="0">
                <a:solidFill>
                  <a:srgbClr val="000000"/>
                </a:solidFill>
              </a:rPr>
              <a:pPr eaLnBrk="1" hangingPunct="1"/>
              <a:t>2</a:t>
            </a:fld>
            <a:endParaRPr lang="en-US" altLang="el-GR" sz="1400" b="0">
              <a:solidFill>
                <a:srgbClr val="000000"/>
              </a:solidFill>
            </a:endParaRPr>
          </a:p>
        </p:txBody>
      </p:sp>
      <p:sp>
        <p:nvSpPr>
          <p:cNvPr id="3" name="Θέση περιεχομένου 2"/>
          <p:cNvSpPr>
            <a:spLocks noGrp="1"/>
          </p:cNvSpPr>
          <p:nvPr>
            <p:ph idx="1"/>
          </p:nvPr>
        </p:nvSpPr>
        <p:spPr>
          <a:xfrm>
            <a:off x="323528" y="1268412"/>
            <a:ext cx="8424936" cy="5472956"/>
          </a:xfrm>
        </p:spPr>
        <p:txBody>
          <a:bodyPr/>
          <a:lstStyle/>
          <a:p>
            <a:r>
              <a:rPr lang="el-GR" dirty="0" smtClean="0"/>
              <a:t>Οι συνέπειες από τη διακοπή της θεραπείας είναι ιδιαίτερα σοβαρές τόσο για το άτομο και το κοινωνικό και οικογενειακό του περιβάλλον όσο και για το θεραπευτικό πλαίσιο.</a:t>
            </a:r>
          </a:p>
          <a:p>
            <a:r>
              <a:rPr lang="el-GR" dirty="0" smtClean="0"/>
              <a:t>Τα περισσότερα άτομα που διακόπτουν πρόωρα τη θεραπεία τους συνήθως επιστρέφουν στη χρήση ουσιών, αντιμετωπίζουν συχνότερα συλλήψεις και καταδικαστικές αποφάσεις, ενώ ελάχιστα από αυτά βρίσκουν εργασία, συνήθως σε θέσεις που δεν απαιτούν ιδιαίτερα προσόντα, και έχουν μικρότερα εισοδήματα σε σχέση με όσους έχουν ολοκληρώσει τα θεραπευτικά προγράμματα.</a:t>
            </a:r>
          </a:p>
          <a:p>
            <a:r>
              <a:rPr lang="el-GR" dirty="0" smtClean="0"/>
              <a:t>Σημαντική ενέργεια από τους ερευνητές έχει διοχετευθεί στη διερεύνηση των μεταβλητών που σχετίζονται με τα </a:t>
            </a:r>
            <a:r>
              <a:rPr lang="el-GR" dirty="0" err="1" smtClean="0"/>
              <a:t>κοινωνικοδη</a:t>
            </a:r>
            <a:r>
              <a:rPr lang="el-GR" dirty="0" smtClean="0"/>
              <a:t>- </a:t>
            </a:r>
            <a:r>
              <a:rPr lang="el-GR" dirty="0" err="1" smtClean="0"/>
              <a:t>μογραφικά</a:t>
            </a:r>
            <a:r>
              <a:rPr lang="el-GR" dirty="0" smtClean="0"/>
              <a:t> χαρακτηριστικά, τις ψυχολογικές παραμέτρους, την προηγούμενη θεραπευτική εμπειρία, τον βαθμό κινητοποίησης και τη συμμετοχή της οικογένειας στη θεραπευτική διαδικασία.</a:t>
            </a:r>
          </a:p>
        </p:txBody>
      </p:sp>
      <p:sp>
        <p:nvSpPr>
          <p:cNvPr id="4" name="Τίτλος 3"/>
          <p:cNvSpPr>
            <a:spLocks noGrp="1"/>
          </p:cNvSpPr>
          <p:nvPr>
            <p:ph type="title"/>
          </p:nvPr>
        </p:nvSpPr>
        <p:spPr/>
        <p:txBody>
          <a:bodyPr/>
          <a:lstStyle/>
          <a:p>
            <a:r>
              <a:rPr lang="el-GR" dirty="0"/>
              <a:t> Η διακοπή από τη θεραπεία και οι συνέπειες της </a:t>
            </a:r>
            <a:r>
              <a:rPr lang="el-GR" sz="2800" b="0" dirty="0" smtClean="0"/>
              <a:t>2/5</a:t>
            </a:r>
            <a:endParaRPr lang="el-GR" dirty="0"/>
          </a:p>
        </p:txBody>
      </p:sp>
    </p:spTree>
    <p:extLst>
      <p:ext uri="{BB962C8B-B14F-4D97-AF65-F5344CB8AC3E}">
        <p14:creationId xmlns:p14="http://schemas.microsoft.com/office/powerpoint/2010/main" val="4290541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68D0E73-6469-46A1-A285-677D99925E4C}"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96944" cy="5400948"/>
          </a:xfrm>
        </p:spPr>
        <p:txBody>
          <a:bodyPr/>
          <a:lstStyle/>
          <a:p>
            <a:r>
              <a:rPr lang="el-GR" sz="2100" dirty="0" smtClean="0"/>
              <a:t>Η ηλικία, παρόλο που δεν αποτελεί τον σημαντικότερο παράγοντα, φαίνεται να σχετίζεται με την εγκατάλειψη της θεραπείας.</a:t>
            </a:r>
          </a:p>
          <a:p>
            <a:r>
              <a:rPr lang="el-GR" sz="2100" dirty="0" smtClean="0"/>
              <a:t>Οι έφηβοι έχουν την τάση να διακόπτουν περισσότερο από τους ενηλίκους. Επίσης, αυτοί που είναι άνω των 30 ετών εμφανίζονται να έχουν μεγαλύτερο ποσοστό διακοπών από τους νεότερους.</a:t>
            </a:r>
          </a:p>
          <a:p>
            <a:r>
              <a:rPr lang="el-GR" sz="2100" dirty="0" smtClean="0"/>
              <a:t>Κάποιες μορφές πίεσης συνιστούν παράγοντες παραμονής. Ιδιαίτερα τη πρώτη περίοδο η πίεση από τον νόμο (π.χ., ένα επερχόμενο δικαστήριο) μπορεί να συγκρατήσει τα άτομα στη θεραπεία.</a:t>
            </a:r>
          </a:p>
          <a:p>
            <a:r>
              <a:rPr lang="el-GR" sz="2100" dirty="0" smtClean="0"/>
              <a:t>Τα άτομα που εμφανίζουν ψυχική διαταραχή, ιδιαίτερα κατάθλιψη, διακόπτουν περισσότερο από τους άλλους. Φαίνεται ότι η θεραπευτική κοινότητα είναι ένα περιβάλλον το οποίο ασκεί πίεση για άμεση έκφραση των συναισθημάτων, για ενσωμάτωση στις ομαδικές διαδικασίες και είναι λιγότερο κατάλληλη για άτομα που λειτουργούν «μοναχικά» στο σύστημα ή «απομονώνονται».</a:t>
            </a:r>
          </a:p>
        </p:txBody>
      </p:sp>
      <p:sp>
        <p:nvSpPr>
          <p:cNvPr id="3" name="Τίτλος 2"/>
          <p:cNvSpPr>
            <a:spLocks noGrp="1"/>
          </p:cNvSpPr>
          <p:nvPr>
            <p:ph type="title"/>
          </p:nvPr>
        </p:nvSpPr>
        <p:spPr/>
        <p:txBody>
          <a:bodyPr/>
          <a:lstStyle/>
          <a:p>
            <a:r>
              <a:rPr lang="el-GR" dirty="0"/>
              <a:t> Η διακοπή από τη θεραπεία και οι συνέπειες της </a:t>
            </a:r>
            <a:r>
              <a:rPr lang="el-GR" sz="2800" b="0" dirty="0" smtClean="0"/>
              <a:t>3/5</a:t>
            </a:r>
            <a:endParaRPr lang="el-GR" dirty="0"/>
          </a:p>
        </p:txBody>
      </p:sp>
    </p:spTree>
    <p:extLst>
      <p:ext uri="{BB962C8B-B14F-4D97-AF65-F5344CB8AC3E}">
        <p14:creationId xmlns:p14="http://schemas.microsoft.com/office/powerpoint/2010/main" val="1080981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E8697523-24CF-4D34-86E9-C34B2C504CB7}" type="slidenum">
              <a:rPr lang="en-US" altLang="el-GR" sz="1400" b="0">
                <a:solidFill>
                  <a:srgbClr val="000000"/>
                </a:solidFill>
              </a:rPr>
              <a:pPr eaLnBrk="1" hangingPunct="1"/>
              <a:t>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Σε σχέση με το φύλο, οι γυναίκες εμφανίζονται να έχουν τη τάση να διακόπτουν περισσότερο από τους άνδρες.</a:t>
            </a:r>
          </a:p>
          <a:p>
            <a:r>
              <a:rPr lang="el-GR" dirty="0" smtClean="0"/>
              <a:t>Αυτό μπορεί να οφείλεται στο γεγονός ότι περισσότερο από 80% των μελών στη θεραπευτική κοινότητα για </a:t>
            </a:r>
            <a:r>
              <a:rPr lang="el-GR" dirty="0" err="1" smtClean="0"/>
              <a:t>οπιοειδή</a:t>
            </a:r>
            <a:r>
              <a:rPr lang="el-GR" dirty="0" smtClean="0"/>
              <a:t> είναι άνδρες.</a:t>
            </a:r>
          </a:p>
          <a:p>
            <a:r>
              <a:rPr lang="el-GR" dirty="0" smtClean="0"/>
              <a:t>Οι γυναίκες αποτελούν τη μειονότητα σε ένα περιβάλλον ανδροκρατούμενο, το οποίο ίσως να μη λαμβάνει υπόψη τις ιδιαίτερες ανάγκες τους.</a:t>
            </a:r>
          </a:p>
        </p:txBody>
      </p:sp>
      <p:sp>
        <p:nvSpPr>
          <p:cNvPr id="3" name="Τίτλος 2"/>
          <p:cNvSpPr>
            <a:spLocks noGrp="1"/>
          </p:cNvSpPr>
          <p:nvPr>
            <p:ph type="title"/>
          </p:nvPr>
        </p:nvSpPr>
        <p:spPr/>
        <p:txBody>
          <a:bodyPr/>
          <a:lstStyle/>
          <a:p>
            <a:r>
              <a:rPr lang="el-GR" dirty="0"/>
              <a:t> Η διακοπή από τη θεραπεία και οι συνέπειες της </a:t>
            </a:r>
            <a:r>
              <a:rPr lang="el-GR" sz="2800" b="0" dirty="0" smtClean="0"/>
              <a:t>4/5</a:t>
            </a:r>
            <a:endParaRPr lang="el-GR" dirty="0"/>
          </a:p>
        </p:txBody>
      </p:sp>
    </p:spTree>
    <p:extLst>
      <p:ext uri="{BB962C8B-B14F-4D97-AF65-F5344CB8AC3E}">
        <p14:creationId xmlns:p14="http://schemas.microsoft.com/office/powerpoint/2010/main" val="4067122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E8697523-24CF-4D34-86E9-C34B2C504CB7}"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Τα προβλήματα που αφορούν στη μελέτη των διακοπών από τα θεραπευτικά προγράμματα αντιμετώπισης της </a:t>
            </a:r>
            <a:r>
              <a:rPr lang="el-GR" dirty="0" err="1" smtClean="0"/>
              <a:t>τοξικοεξάρτησης</a:t>
            </a:r>
            <a:r>
              <a:rPr lang="el-GR" dirty="0" smtClean="0"/>
              <a:t> είναι αρκετά.</a:t>
            </a:r>
          </a:p>
          <a:p>
            <a:r>
              <a:rPr lang="el-GR" dirty="0" smtClean="0"/>
              <a:t>Ένα από αυτά σχετίζεται με τον ορισμό της διακοπής. Ο όρος «διακοπή» περιλαμβάνει συνήθως δυο κατηγορίες: </a:t>
            </a:r>
          </a:p>
          <a:p>
            <a:pPr lvl="1"/>
            <a:r>
              <a:rPr lang="el-GR" dirty="0" smtClean="0"/>
              <a:t>Όσους διακόπτουν από ένα θεραπευτικό πρόγραμμα λόγω παραβίασης των βασικών κανονισμών του πλαισίου και</a:t>
            </a:r>
          </a:p>
          <a:p>
            <a:pPr lvl="1"/>
            <a:r>
              <a:rPr lang="el-GR" dirty="0" smtClean="0"/>
              <a:t>Όσους διακόπτουν από το πρόγραμμα παρά την αντίθεση του θεραπευτικού προσωπικού.</a:t>
            </a:r>
          </a:p>
        </p:txBody>
      </p:sp>
      <p:sp>
        <p:nvSpPr>
          <p:cNvPr id="3" name="Τίτλος 2"/>
          <p:cNvSpPr>
            <a:spLocks noGrp="1"/>
          </p:cNvSpPr>
          <p:nvPr>
            <p:ph type="title"/>
          </p:nvPr>
        </p:nvSpPr>
        <p:spPr/>
        <p:txBody>
          <a:bodyPr/>
          <a:lstStyle/>
          <a:p>
            <a:r>
              <a:rPr lang="el-GR" dirty="0"/>
              <a:t> Η διακοπή από τη θεραπεία και οι συνέπειες της </a:t>
            </a:r>
            <a:r>
              <a:rPr lang="el-GR" sz="2800" b="0" dirty="0"/>
              <a:t>5</a:t>
            </a:r>
            <a:r>
              <a:rPr lang="el-GR" sz="2800" b="0" dirty="0" smtClean="0"/>
              <a:t>/5</a:t>
            </a:r>
            <a:endParaRPr lang="el-GR" dirty="0"/>
          </a:p>
        </p:txBody>
      </p:sp>
    </p:spTree>
    <p:extLst>
      <p:ext uri="{BB962C8B-B14F-4D97-AF65-F5344CB8AC3E}">
        <p14:creationId xmlns:p14="http://schemas.microsoft.com/office/powerpoint/2010/main" val="112596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7ED0B74-39F2-4CD8-B33D-66DE065C63BC}"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Τα χαρακτηριστικά κάθε θεραπευτικού προγράμματος που απευθύνεται σε χρήστες ψυχοτρόπων ουσιών συχνά επηρεάζουν καθοριστικά το αποτέλεσμα της θεραπείας.</a:t>
            </a:r>
          </a:p>
          <a:p>
            <a:r>
              <a:rPr lang="el-GR" dirty="0" smtClean="0"/>
              <a:t>Οι περιορισμένες μελέτες που υπάρχουν για το θέμα αυτό μπορούν να ταξινομηθούν σε τέσσερις κατηγορίες οι οποίες εστιάζουν:</a:t>
            </a:r>
          </a:p>
          <a:p>
            <a:pPr lvl="1"/>
            <a:r>
              <a:rPr lang="el-GR" dirty="0" smtClean="0"/>
              <a:t>Στο θεραπευτικό περιβάλλον,</a:t>
            </a:r>
          </a:p>
          <a:p>
            <a:pPr lvl="1"/>
            <a:r>
              <a:rPr lang="el-GR" dirty="0" smtClean="0"/>
              <a:t>Στις θεραπευτικές μεθόδους,</a:t>
            </a:r>
          </a:p>
          <a:p>
            <a:pPr lvl="1"/>
            <a:r>
              <a:rPr lang="el-GR" dirty="0" smtClean="0"/>
              <a:t>Στις διαδικασίες εισαγωγής και</a:t>
            </a:r>
          </a:p>
          <a:p>
            <a:pPr lvl="1"/>
            <a:r>
              <a:rPr lang="el-GR" dirty="0" smtClean="0"/>
              <a:t>Στο προσωπικό.</a:t>
            </a:r>
          </a:p>
        </p:txBody>
      </p:sp>
      <p:sp>
        <p:nvSpPr>
          <p:cNvPr id="3" name="Τίτλος 2"/>
          <p:cNvSpPr>
            <a:spLocks noGrp="1"/>
          </p:cNvSpPr>
          <p:nvPr>
            <p:ph type="title"/>
          </p:nvPr>
        </p:nvSpPr>
        <p:spPr/>
        <p:txBody>
          <a:bodyPr/>
          <a:lstStyle/>
          <a:p>
            <a:r>
              <a:rPr lang="el-GR" dirty="0" smtClean="0"/>
              <a:t>Θεραπευτικό σύστημα και πρόωρη εγκατάλειψη θεραπείας </a:t>
            </a:r>
            <a:r>
              <a:rPr lang="el-GR" sz="2800" b="0" dirty="0" smtClean="0"/>
              <a:t>1/10</a:t>
            </a:r>
            <a:endParaRPr lang="el-GR" sz="2800" b="0" dirty="0"/>
          </a:p>
        </p:txBody>
      </p:sp>
    </p:spTree>
    <p:extLst>
      <p:ext uri="{BB962C8B-B14F-4D97-AF65-F5344CB8AC3E}">
        <p14:creationId xmlns:p14="http://schemas.microsoft.com/office/powerpoint/2010/main" val="1682037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0A4A03F-3A47-4BB7-A995-EB7EA4B33C42}"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Το θεραπευτικό περιβάλλον επηρεάζει σημαντικά το ηθικό και την αυτοεκτίμηση των μελών και σχετίζεται με την αποτελεσματικότητα αλλά και με την πρόωρη εγκατάλειψη της θεραπείας.</a:t>
            </a:r>
          </a:p>
          <a:p>
            <a:r>
              <a:rPr lang="el-GR" dirty="0" smtClean="0"/>
              <a:t>Προγράμματα διαμονής, που εμφάνισαν υψηλά ποσοστά διακοπών, φαίνεται ότι είχαν ελάχιστες κοινωνικές δραστηριότητες και δεν έδιναν ιδιαίτερη έμφαση στην εμπλοκή των μελών στη θεραπεία.</a:t>
            </a:r>
          </a:p>
          <a:p>
            <a:r>
              <a:rPr lang="el-GR" dirty="0" smtClean="0"/>
              <a:t>Στα προγράμματα αυτά το περιβάλλον ήταν συχνά ψυχρό και πρωταρχικός στόχος του προσωπικού ήταν απλώς η τήρηση του θεραπευτικού πρωτοκόλλου για ένταξη των μελών στην κοινωνία.</a:t>
            </a:r>
          </a:p>
          <a:p>
            <a:r>
              <a:rPr lang="el-GR" dirty="0" smtClean="0"/>
              <a:t>Η επίτευξη όμως αυτού του στόχου εξαρτάται πολύ από την ποιότητα του θεραπευτικού περιβάλλοντος.</a:t>
            </a:r>
          </a:p>
        </p:txBody>
      </p:sp>
      <p:sp>
        <p:nvSpPr>
          <p:cNvPr id="3" name="Τίτλος 2"/>
          <p:cNvSpPr>
            <a:spLocks noGrp="1"/>
          </p:cNvSpPr>
          <p:nvPr>
            <p:ph type="title"/>
          </p:nvPr>
        </p:nvSpPr>
        <p:spPr/>
        <p:txBody>
          <a:bodyPr/>
          <a:lstStyle/>
          <a:p>
            <a:r>
              <a:rPr lang="el-GR" dirty="0"/>
              <a:t>Θεραπευτικό σύστημα και πρόωρη εγκατάλειψη θεραπείας </a:t>
            </a:r>
            <a:r>
              <a:rPr lang="el-GR" sz="2800" b="0" dirty="0" smtClean="0"/>
              <a:t>2/10</a:t>
            </a:r>
            <a:endParaRPr lang="el-GR" dirty="0"/>
          </a:p>
        </p:txBody>
      </p:sp>
    </p:spTree>
    <p:extLst>
      <p:ext uri="{BB962C8B-B14F-4D97-AF65-F5344CB8AC3E}">
        <p14:creationId xmlns:p14="http://schemas.microsoft.com/office/powerpoint/2010/main" val="2606509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8962B1A-80D2-4EAA-AB6C-AD4E3F14AC17}"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Μια εξήγηση για το φαινόμενο αυτό μπορεί να προέρχεται από τις διαφορετικές διαδικασίες εισαγωγής τις οποίες υιοθετεί κάθε θεραπευτικό πρόγραμμα και οι οποίες μπορεί να επηρεάζουν την επιλογή των μελών με πολλούς τρόπους.</a:t>
            </a:r>
          </a:p>
          <a:p>
            <a:r>
              <a:rPr lang="el-GR" dirty="0" smtClean="0"/>
              <a:t>Οι διαφορετικές διαδικασίες εισαγωγής μπορεί να είναι περισσότερο ή λιγότερο επιτυχείς στην πρόληψη της διακοπής από τη θεραπεία και στη σχέση </a:t>
            </a:r>
            <a:r>
              <a:rPr lang="el-GR" dirty="0" err="1" smtClean="0"/>
              <a:t>θεραπευόμενου</a:t>
            </a:r>
            <a:r>
              <a:rPr lang="el-GR" dirty="0" smtClean="0"/>
              <a:t> και προγράμματος.</a:t>
            </a:r>
          </a:p>
          <a:p>
            <a:r>
              <a:rPr lang="el-GR" dirty="0" smtClean="0"/>
              <a:t>Πάντως, η ενίσχυση της πρώτης φάσης εισαγωγής με τις κατάλληλες θεραπευτικές δραστηριότητες μπορεί να βοηθήσει τους </a:t>
            </a:r>
            <a:r>
              <a:rPr lang="el-GR" dirty="0" err="1" smtClean="0"/>
              <a:t>θεραπευομένους</a:t>
            </a:r>
            <a:r>
              <a:rPr lang="el-GR" dirty="0" smtClean="0"/>
              <a:t> να συνεχίσουν τη θεραπεία τους.</a:t>
            </a:r>
          </a:p>
        </p:txBody>
      </p:sp>
      <p:sp>
        <p:nvSpPr>
          <p:cNvPr id="3" name="Τίτλος 2"/>
          <p:cNvSpPr>
            <a:spLocks noGrp="1"/>
          </p:cNvSpPr>
          <p:nvPr>
            <p:ph type="title"/>
          </p:nvPr>
        </p:nvSpPr>
        <p:spPr/>
        <p:txBody>
          <a:bodyPr/>
          <a:lstStyle/>
          <a:p>
            <a:r>
              <a:rPr lang="el-GR" dirty="0"/>
              <a:t>Θεραπευτικό σύστημα και πρόωρη εγκατάλειψη θεραπείας </a:t>
            </a:r>
            <a:r>
              <a:rPr lang="el-GR" sz="2800" b="0" dirty="0" smtClean="0"/>
              <a:t>3/10</a:t>
            </a:r>
            <a:endParaRPr lang="el-GR" dirty="0"/>
          </a:p>
        </p:txBody>
      </p:sp>
    </p:spTree>
    <p:extLst>
      <p:ext uri="{BB962C8B-B14F-4D97-AF65-F5344CB8AC3E}">
        <p14:creationId xmlns:p14="http://schemas.microsoft.com/office/powerpoint/2010/main" val="15118052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320</TotalTime>
  <Words>2128</Words>
  <Application>Microsoft Office PowerPoint</Application>
  <PresentationFormat>Προβολή στην οθόνη (4:3)</PresentationFormat>
  <Paragraphs>170</Paragraphs>
  <Slides>26</Slides>
  <Notes>25</Notes>
  <HiddenSlides>0</HiddenSlides>
  <MMClips>0</MMClips>
  <ScaleCrop>false</ScaleCrop>
  <HeadingPairs>
    <vt:vector size="4" baseType="variant">
      <vt:variant>
        <vt:lpstr>Θέμα</vt:lpstr>
      </vt:variant>
      <vt:variant>
        <vt:i4>2</vt:i4>
      </vt:variant>
      <vt:variant>
        <vt:lpstr>Τίτλοι διαφανειών</vt:lpstr>
      </vt:variant>
      <vt:variant>
        <vt:i4>26</vt:i4>
      </vt:variant>
    </vt:vector>
  </HeadingPairs>
  <TitlesOfParts>
    <vt:vector size="28" baseType="lpstr">
      <vt:lpstr>template final</vt:lpstr>
      <vt:lpstr>Default Design</vt:lpstr>
      <vt:lpstr>Κοινωνική Εργασία με Εξαρτημένα Άτομα</vt:lpstr>
      <vt:lpstr> Η διακοπή από τη θεραπεία και οι συνέπειες της 1/5</vt:lpstr>
      <vt:lpstr> Η διακοπή από τη θεραπεία και οι συνέπειες της 2/5</vt:lpstr>
      <vt:lpstr> Η διακοπή από τη θεραπεία και οι συνέπειες της 3/5</vt:lpstr>
      <vt:lpstr> Η διακοπή από τη θεραπεία και οι συνέπειες της 4/5</vt:lpstr>
      <vt:lpstr> Η διακοπή από τη θεραπεία και οι συνέπειες της 5/5</vt:lpstr>
      <vt:lpstr>Θεραπευτικό σύστημα και πρόωρη εγκατάλειψη θεραπείας 1/10</vt:lpstr>
      <vt:lpstr>Θεραπευτικό σύστημα και πρόωρη εγκατάλειψη θεραπείας 2/10</vt:lpstr>
      <vt:lpstr>Θεραπευτικό σύστημα και πρόωρη εγκατάλειψη θεραπείας 3/10</vt:lpstr>
      <vt:lpstr>Θεραπευτικό σύστημα και πρόωρη εγκατάλειψη θεραπείας 4/10</vt:lpstr>
      <vt:lpstr>Θεραπευτικό σύστημα και πρόωρη εγκατάλειψη θεραπείας 5/10</vt:lpstr>
      <vt:lpstr>Θεραπευτικό σύστημα και πρόωρη εγκατάλειψη θεραπείας 6/10</vt:lpstr>
      <vt:lpstr>Θεραπευτικό σύστημα και πρόωρη εγκατάλειψη θεραπείας 7/10</vt:lpstr>
      <vt:lpstr>Θεραπευτικό σύστημα και πρόωρη εγκατάλειψη θεραπείας 8/10</vt:lpstr>
      <vt:lpstr>Θεραπευτικό σύστημα και πρόωρη εγκατάλειψη θεραπείας 9/10</vt:lpstr>
      <vt:lpstr>Θεραπευτικό σύστημα και πρόωρη εγκατάλειψη θεραπείας 10/10</vt:lpstr>
      <vt:lpstr>Οι κίνδυνοι της υποτροπής 1/2</vt:lpstr>
      <vt:lpstr>Οι κίνδυνοι της υποτροπής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fkaram2</cp:lastModifiedBy>
  <cp:revision>40</cp:revision>
  <dcterms:created xsi:type="dcterms:W3CDTF">2014-10-15T10:57:23Z</dcterms:created>
  <dcterms:modified xsi:type="dcterms:W3CDTF">2015-02-13T15:20:41Z</dcterms:modified>
</cp:coreProperties>
</file>