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70" r:id="rId6"/>
    <p:sldId id="271" r:id="rId7"/>
    <p:sldId id="272" r:id="rId8"/>
    <p:sldId id="273" r:id="rId9"/>
    <p:sldId id="257" r:id="rId10"/>
    <p:sldId id="262" r:id="rId11"/>
    <p:sldId id="264" r:id="rId12"/>
    <p:sldId id="274" r:id="rId13"/>
    <p:sldId id="275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1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3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 fontScale="70000" lnSpcReduction="20000"/>
          </a:bodyPr>
          <a:lstStyle/>
          <a:p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Συνιστώσες της συμπεριφοράς-</a:t>
            </a:r>
            <a:r>
              <a:rPr lang="en-US" sz="2800" dirty="0" smtClean="0"/>
              <a:t> </a:t>
            </a:r>
            <a:r>
              <a:rPr lang="el-GR" sz="2800" dirty="0" smtClean="0"/>
              <a:t>ψυχικές λειτουργίες </a:t>
            </a:r>
            <a:endParaRPr lang="el-GR" sz="2800" dirty="0"/>
          </a:p>
          <a:p>
            <a:r>
              <a:rPr lang="el-GR" sz="2800" dirty="0"/>
              <a:t>	</a:t>
            </a:r>
            <a:r>
              <a:rPr lang="el-GR" sz="2800" dirty="0" smtClean="0"/>
              <a:t>(συνείδηση, προσοχή, μνήμη</a:t>
            </a:r>
            <a:r>
              <a:rPr lang="el-GR" sz="2800" dirty="0"/>
              <a:t>, </a:t>
            </a:r>
            <a:r>
              <a:rPr lang="el-GR" sz="2800" dirty="0" smtClean="0"/>
              <a:t>αντίληψη, σκέψη)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Συνεχεία ψυχικών λειτουργιών </a:t>
            </a:r>
            <a:r>
              <a:rPr lang="el-GR" sz="2000" dirty="0" smtClean="0"/>
              <a:t>(</a:t>
            </a:r>
            <a:r>
              <a:rPr lang="el-GR" sz="2000" dirty="0"/>
              <a:t>Μνήμη, σκέψη, κ.α</a:t>
            </a:r>
            <a:r>
              <a:rPr lang="el-GR" sz="2000" dirty="0" smtClean="0"/>
              <a:t>.)»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Συνείδηση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Επίπεδα</a:t>
            </a:r>
          </a:p>
          <a:p>
            <a:r>
              <a:rPr lang="el-GR" dirty="0" smtClean="0"/>
              <a:t>Προϋποθέσεις καλής λειτουργίας</a:t>
            </a:r>
          </a:p>
          <a:p>
            <a:r>
              <a:rPr lang="el-GR" dirty="0" smtClean="0"/>
              <a:t>Διαταραχές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Ενεργητική – Παθητική</a:t>
            </a:r>
          </a:p>
          <a:p>
            <a:r>
              <a:rPr lang="el-GR" dirty="0" smtClean="0"/>
              <a:t>Χαρακτηριστικά καλής λειτουργίας</a:t>
            </a:r>
          </a:p>
          <a:p>
            <a:r>
              <a:rPr lang="el-GR" dirty="0" smtClean="0"/>
              <a:t>Διαταραχές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Πρόσφατη – βραχυπρόθεσμη</a:t>
            </a:r>
          </a:p>
          <a:p>
            <a:r>
              <a:rPr lang="el-GR" dirty="0" smtClean="0"/>
              <a:t>Παλαιά – μακροπρόθεσμη</a:t>
            </a:r>
          </a:p>
          <a:p>
            <a:r>
              <a:rPr lang="el-GR" dirty="0" smtClean="0"/>
              <a:t>Προϋποθέσεις καλής λειτουργίας</a:t>
            </a:r>
          </a:p>
          <a:p>
            <a:r>
              <a:rPr lang="el-GR" dirty="0" smtClean="0"/>
              <a:t>Διαταραχές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Αντίληψη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Εξωτερική ή κατ’ αίσθηση αντίληψη</a:t>
            </a:r>
          </a:p>
          <a:p>
            <a:r>
              <a:rPr lang="el-GR" dirty="0" smtClean="0"/>
              <a:t>Εσωτερική ή υποκειμενική</a:t>
            </a:r>
          </a:p>
          <a:p>
            <a:r>
              <a:rPr lang="el-GR" dirty="0" smtClean="0"/>
              <a:t>Παράγοντες που επηρεάζουν την αντίληψη</a:t>
            </a:r>
          </a:p>
          <a:p>
            <a:pPr lvl="1"/>
            <a:r>
              <a:rPr lang="el-GR" dirty="0" smtClean="0"/>
              <a:t>Ψυχολογικοί</a:t>
            </a:r>
          </a:p>
          <a:p>
            <a:pPr lvl="1"/>
            <a:r>
              <a:rPr lang="el-GR" dirty="0" smtClean="0"/>
              <a:t>Κοινωνικοί</a:t>
            </a:r>
          </a:p>
          <a:p>
            <a:pPr lvl="1"/>
            <a:r>
              <a:rPr lang="el-GR" dirty="0" smtClean="0"/>
              <a:t>Η σχέση του αντιληπτού με την πραγματικότητα</a:t>
            </a:r>
          </a:p>
          <a:p>
            <a:pPr lvl="1"/>
            <a:r>
              <a:rPr lang="el-GR" dirty="0" smtClean="0"/>
              <a:t>Η σχέση της αντίληψης με τη διάθεση του ατόμου</a:t>
            </a:r>
          </a:p>
          <a:p>
            <a:pPr lvl="1"/>
            <a:r>
              <a:rPr lang="el-GR" dirty="0" smtClean="0"/>
              <a:t>Η εκλεκτικότητα της αντίληψης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Αντίληψη (ΙΙ)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Διαταραχές </a:t>
            </a:r>
          </a:p>
          <a:p>
            <a:pPr lvl="1"/>
            <a:r>
              <a:rPr lang="el-GR" dirty="0" smtClean="0"/>
              <a:t>Κατώτερης απαρτίωσης</a:t>
            </a:r>
          </a:p>
          <a:p>
            <a:pPr lvl="1"/>
            <a:r>
              <a:rPr lang="el-GR" dirty="0" smtClean="0"/>
              <a:t>Ανώτερης απαρτίωσης</a:t>
            </a:r>
          </a:p>
          <a:p>
            <a:pPr lvl="1"/>
            <a:r>
              <a:rPr lang="el-GR" dirty="0" smtClean="0"/>
              <a:t>Παραισθήσεις/ ψευδαισθήσεις</a:t>
            </a:r>
          </a:p>
          <a:p>
            <a:r>
              <a:rPr lang="el-GR" dirty="0" err="1" smtClean="0"/>
              <a:t>Αιτιοπαθογενετικοί</a:t>
            </a:r>
            <a:r>
              <a:rPr lang="el-GR" dirty="0" smtClean="0"/>
              <a:t> μηχανισμοί δημιουργίας παραισθήσεων και ψευδαισθήσεων </a:t>
            </a:r>
          </a:p>
          <a:p>
            <a:pPr lvl="1"/>
            <a:r>
              <a:rPr lang="el-GR" dirty="0" err="1" smtClean="0"/>
              <a:t>Μηχανοερεθιστική</a:t>
            </a:r>
            <a:r>
              <a:rPr lang="el-GR" dirty="0" smtClean="0"/>
              <a:t> θεωρία</a:t>
            </a:r>
          </a:p>
          <a:p>
            <a:pPr lvl="1"/>
            <a:r>
              <a:rPr lang="el-GR" dirty="0" smtClean="0"/>
              <a:t>Ψυχογενής θεωρία</a:t>
            </a:r>
          </a:p>
          <a:p>
            <a:r>
              <a:rPr lang="el-GR" dirty="0" smtClean="0"/>
              <a:t>Ιδιαίτερες μορφές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Σκέψη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Προϋποθέσεις και παράγοντες φυσιολογικής λειτουργίας σκέψης</a:t>
            </a:r>
          </a:p>
          <a:p>
            <a:r>
              <a:rPr lang="el-GR" dirty="0" smtClean="0"/>
              <a:t>Η εξέταση της σκέψης</a:t>
            </a:r>
          </a:p>
          <a:p>
            <a:r>
              <a:rPr lang="el-GR" dirty="0" smtClean="0"/>
              <a:t>Διαταραχές</a:t>
            </a:r>
          </a:p>
          <a:p>
            <a:pPr lvl="1"/>
            <a:r>
              <a:rPr lang="el-GR" dirty="0" smtClean="0"/>
              <a:t>Διαταραχές της ροής</a:t>
            </a:r>
          </a:p>
          <a:p>
            <a:pPr lvl="1"/>
            <a:r>
              <a:rPr lang="el-GR" dirty="0" smtClean="0"/>
              <a:t>Διαταραχές του περιεχομένου (υπερτιμώμενες ιδέες, ιδεοληψίες, παραλήρημα)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08f43ccdd4aa5841199c574c12b6251d887d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709</Words>
  <Application>Microsoft Office PowerPoint</Application>
  <PresentationFormat>Προβολή στην οθόνη (4:3)</PresentationFormat>
  <Paragraphs>110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Ψυχιατρική</vt:lpstr>
      <vt:lpstr>Συνείδηση</vt:lpstr>
      <vt:lpstr>Προσοχή</vt:lpstr>
      <vt:lpstr>Μνήμη</vt:lpstr>
      <vt:lpstr>Αντίληψη</vt:lpstr>
      <vt:lpstr>Αντίληψη (ΙΙ)</vt:lpstr>
      <vt:lpstr>Σκέψη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175</cp:revision>
  <dcterms:created xsi:type="dcterms:W3CDTF">2013-03-04T13:35:19Z</dcterms:created>
  <dcterms:modified xsi:type="dcterms:W3CDTF">2015-08-28T10:27:55Z</dcterms:modified>
</cp:coreProperties>
</file>