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9"/>
  </p:notesMasterIdLst>
  <p:handoutMasterIdLst>
    <p:handoutMasterId r:id="rId40"/>
  </p:handout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57" r:id="rId32"/>
    <p:sldId id="262" r:id="rId33"/>
    <p:sldId id="264" r:id="rId34"/>
    <p:sldId id="297" r:id="rId35"/>
    <p:sldId id="298" r:id="rId36"/>
    <p:sldId id="266" r:id="rId37"/>
    <p:sldId id="261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78" d="100"/>
          <a:sy n="78" d="100"/>
        </p:scale>
        <p:origin x="-2748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29/5/2015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29/5/2015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5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5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5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5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5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5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3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1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4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8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8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Ογκολογική Νοσηλευτική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Ακτινοθεραπεία</a:t>
            </a:r>
            <a:endParaRPr lang="el-GR" sz="2800" dirty="0"/>
          </a:p>
          <a:p>
            <a:r>
              <a:rPr lang="el-GR" sz="2400" dirty="0" smtClean="0"/>
              <a:t>Ευάγγελος Δούσης, Καθηγητής Εφαρμογών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Νοσηλευτικής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Ουρανία Γκοβίνα, Επίκουρος Καθηγήτρια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Νοσηλευτικής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Παρενέργειες ακτινοθεραπείας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727300"/>
              </p:ext>
            </p:extLst>
          </p:nvPr>
        </p:nvGraphicFramePr>
        <p:xfrm>
          <a:off x="0" y="690880"/>
          <a:ext cx="9144000" cy="592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3666728"/>
                <a:gridCol w="341987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Χαρακτηριστικά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Άμεσες Παρενέργειες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Όψιμες</a:t>
                      </a:r>
                      <a:r>
                        <a:rPr lang="el-GR" sz="1600" baseline="0" dirty="0" smtClean="0"/>
                        <a:t> παρενέργειες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Χρόνος εμφάνισης 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Εβδομάδες έως και μήνες. Η λανθάνουσα περίοδος</a:t>
                      </a:r>
                      <a:r>
                        <a:rPr lang="el-GR" sz="1600" baseline="0" dirty="0" smtClean="0"/>
                        <a:t> είναι ανεξάρτητη της δόσης αλλά και η χρονικής περίοδος μέχρι την ίαση εξαρτάται από τη δόση.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6 μήνες με</a:t>
                      </a:r>
                      <a:r>
                        <a:rPr lang="el-GR" sz="1600" baseline="0" dirty="0" smtClean="0"/>
                        <a:t> 5 χρόνια. Εξαρτάται από τη δόση. 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Ευαισθησία ανά</a:t>
                      </a:r>
                      <a:r>
                        <a:rPr lang="el-GR" sz="1600" baseline="0" dirty="0" smtClean="0"/>
                        <a:t> κλασμ/νη δόση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Σπάνιες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Συχνές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Χρόνος</a:t>
                      </a:r>
                      <a:r>
                        <a:rPr lang="el-GR" sz="1600" baseline="0" dirty="0" smtClean="0"/>
                        <a:t> κλασμ/σης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Συχνές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Σπάνιες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Χαρακτηριστικά ιστού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Ταχέως</a:t>
                      </a:r>
                      <a:r>
                        <a:rPr lang="el-GR" sz="1600" baseline="0" dirty="0" smtClean="0"/>
                        <a:t> πολλαπλασιαζόμενα, αρχέγονα ή λειτουργικά ώριμα κύτταρα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Βραδέως</a:t>
                      </a:r>
                      <a:r>
                        <a:rPr lang="el-GR" sz="1600" baseline="0" dirty="0" smtClean="0"/>
                        <a:t> πολλαπλασιαζόμενα</a:t>
                      </a:r>
                    </a:p>
                    <a:p>
                      <a:r>
                        <a:rPr lang="el-GR" sz="1600" baseline="0" dirty="0" smtClean="0"/>
                        <a:t>κύτταρα</a:t>
                      </a:r>
                      <a:endParaRPr lang="el-GR" sz="1600" dirty="0" smtClean="0"/>
                    </a:p>
                    <a:p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Παραδείγματα</a:t>
                      </a:r>
                      <a:r>
                        <a:rPr lang="el-GR" sz="1600" baseline="0" dirty="0" smtClean="0"/>
                        <a:t> ιστών 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Βλεννογόνοι, δέρμα, εντερικό επιθήλιο,</a:t>
                      </a:r>
                      <a:r>
                        <a:rPr lang="el-GR" sz="1600" baseline="0" dirty="0" smtClean="0"/>
                        <a:t> επιθήλιο ουροδόχου κύστεως, μυελός των οστών, πνευμονικός ιστός, όρχεις και ωοθήκες. 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Μύες, ήπαρ, νεφροί,</a:t>
                      </a:r>
                      <a:r>
                        <a:rPr lang="el-GR" sz="1600" baseline="0" dirty="0" smtClean="0"/>
                        <a:t> εγκέφαλος, σπονδυλική στήλη, νεύρα και χόνδροι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Ανταπόκριση στο ακτινικό τραύμα 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Αναγέννηση</a:t>
                      </a:r>
                      <a:r>
                        <a:rPr lang="el-GR" sz="1600" baseline="0" dirty="0" smtClean="0"/>
                        <a:t> προκαλώντας απώλεια αρχέγονων και απουσία ώριμων λειτουργικών κυττάρων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Αποκατάσταση</a:t>
                      </a:r>
                      <a:r>
                        <a:rPr lang="el-GR" sz="1600" baseline="0" dirty="0" smtClean="0"/>
                        <a:t> υπολανθάνουσας βλάβης, απώλεια παρεγχυματικών κυττάρων, ίνωση και αγγειακή βλάβη. 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Συμπτώματα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Παροδικά και συνήθως αναστρέψιμα,</a:t>
                      </a:r>
                      <a:r>
                        <a:rPr lang="el-GR" sz="1600" baseline="0" dirty="0" smtClean="0"/>
                        <a:t> αλλά μπορεί να μεταπέσουν σε όψιμες αντιδράσεις 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Μη αναστρέψιμες, προοδευτικές αλλαγές,</a:t>
                      </a:r>
                      <a:r>
                        <a:rPr lang="el-GR" sz="1600" baseline="0" dirty="0" smtClean="0"/>
                        <a:t> αλλά με δυνητική λειτουργική αποκατάσταση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9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Παρενέργειες ακτινοθεραπείας: Κόπωση </a:t>
            </a:r>
            <a:r>
              <a:rPr lang="el-GR" sz="2800" b="0" dirty="0">
                <a:solidFill>
                  <a:prstClr val="black"/>
                </a:solidFill>
              </a:rPr>
              <a:t>(</a:t>
            </a:r>
            <a:r>
              <a:rPr lang="el-GR" sz="2800" b="0" dirty="0" smtClean="0">
                <a:solidFill>
                  <a:prstClr val="black"/>
                </a:solidFill>
              </a:rPr>
              <a:t>1/4)</a:t>
            </a:r>
            <a:endParaRPr lang="el-GR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0588" y="1196752"/>
            <a:ext cx="7362825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52500" y="4149080"/>
            <a:ext cx="7239000" cy="231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7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Παρενέργειες ακτινοθεραπείας: Κόπωση </a:t>
            </a:r>
            <a:r>
              <a:rPr lang="el-GR" sz="2800" b="0" dirty="0" smtClean="0">
                <a:solidFill>
                  <a:prstClr val="black"/>
                </a:solidFill>
              </a:rPr>
              <a:t>(2/4)</a:t>
            </a:r>
            <a:endParaRPr lang="el-G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533251"/>
              </p:ext>
            </p:extLst>
          </p:nvPr>
        </p:nvGraphicFramePr>
        <p:xfrm>
          <a:off x="161764" y="1397000"/>
          <a:ext cx="8820472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519064"/>
                <a:gridCol w="1584176"/>
                <a:gridCol w="2232248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Εντόπιση</a:t>
                      </a:r>
                      <a:r>
                        <a:rPr lang="el-GR" baseline="0" dirty="0" smtClean="0"/>
                        <a:t> της θεραπείας</a:t>
                      </a:r>
                      <a:endParaRPr lang="el-G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l-GR" dirty="0" smtClean="0"/>
                        <a:t>Διάρκεια Εβδομάδας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1</a:t>
                      </a:r>
                      <a:r>
                        <a:rPr lang="el-GR" b="1" baseline="30000" dirty="0" smtClean="0"/>
                        <a:t>η</a:t>
                      </a:r>
                      <a:r>
                        <a:rPr lang="el-GR" b="1" dirty="0" smtClean="0"/>
                        <a:t> Εβδομάδα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3</a:t>
                      </a:r>
                      <a:r>
                        <a:rPr lang="el-GR" b="1" baseline="30000" dirty="0" smtClean="0"/>
                        <a:t>η</a:t>
                      </a:r>
                      <a:r>
                        <a:rPr lang="el-GR" b="1" dirty="0" smtClean="0"/>
                        <a:t> Εβδομάδα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Τελευταία εβδομάδα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3 μήνες μετά τη θεραπεία</a:t>
                      </a:r>
                      <a:endParaRPr lang="el-G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Θώρακας</a:t>
                      </a:r>
                      <a:r>
                        <a:rPr lang="el-GR" baseline="0" dirty="0" smtClean="0"/>
                        <a:t> (</a:t>
                      </a:r>
                      <a:r>
                        <a:rPr lang="en-US" baseline="0" dirty="0" smtClean="0"/>
                        <a:t>n=12)</a:t>
                      </a:r>
                      <a:r>
                        <a:rPr lang="el-GR" baseline="0" dirty="0" smtClean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60%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93%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80%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46%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Κεφαλή και τράχηλος </a:t>
                      </a:r>
                      <a:r>
                        <a:rPr lang="el-GR" dirty="0" smtClean="0"/>
                        <a:t>(</a:t>
                      </a:r>
                      <a:r>
                        <a:rPr lang="en-US" dirty="0" smtClean="0"/>
                        <a:t>n=25)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30%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60%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68%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39%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Πύελος</a:t>
                      </a:r>
                      <a:r>
                        <a:rPr lang="el-GR" b="1" baseline="0" dirty="0" smtClean="0"/>
                        <a:t> άρρενος </a:t>
                      </a:r>
                      <a:r>
                        <a:rPr lang="el-GR" baseline="0" dirty="0" smtClean="0"/>
                        <a:t>(</a:t>
                      </a:r>
                      <a:r>
                        <a:rPr lang="en-US" baseline="0" dirty="0" smtClean="0"/>
                        <a:t>n=26)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35%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40%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65%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14%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Πύελος</a:t>
                      </a:r>
                      <a:r>
                        <a:rPr lang="el-GR" b="1" baseline="0" dirty="0" smtClean="0"/>
                        <a:t> θήλεος </a:t>
                      </a:r>
                      <a:r>
                        <a:rPr lang="en-US" baseline="0" dirty="0" smtClean="0"/>
                        <a:t>(n=30)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20%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75%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72%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32%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40" y="497804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latin typeface="+mn-lt"/>
              </a:rPr>
              <a:t>Η επίπτωση της κόπωσης κατά τη διάρκεια και μετά την ολοκλήρωση της ακτινοθεραπείας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41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Παρενέργειες ακτινοθεραπείας:</a:t>
            </a:r>
            <a:r>
              <a:rPr lang="en-US" sz="3600" dirty="0" smtClean="0"/>
              <a:t> </a:t>
            </a:r>
            <a:r>
              <a:rPr lang="el-GR" sz="3600" dirty="0" smtClean="0"/>
              <a:t>Κόπωση </a:t>
            </a:r>
            <a:r>
              <a:rPr lang="el-GR" sz="2800" b="0" dirty="0" smtClean="0">
                <a:solidFill>
                  <a:prstClr val="black"/>
                </a:solidFill>
              </a:rPr>
              <a:t>(3/4)</a:t>
            </a:r>
            <a:endParaRPr lang="el-G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Οι παράγοντες που επηρεάζουν την εμφάνιση κόπωσης είναι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r>
              <a:rPr lang="el-GR" sz="2400" dirty="0" smtClean="0"/>
              <a:t>Η επικουρική θεραπεία</a:t>
            </a:r>
          </a:p>
          <a:p>
            <a:pPr lvl="1"/>
            <a:r>
              <a:rPr lang="el-GR" sz="2200" dirty="0" smtClean="0"/>
              <a:t>Χημειοθεραπεία</a:t>
            </a:r>
          </a:p>
          <a:p>
            <a:pPr lvl="1"/>
            <a:r>
              <a:rPr lang="el-GR" sz="2200" dirty="0" smtClean="0"/>
              <a:t>Πρόσφατη χειρουργική επέμβαση</a:t>
            </a:r>
          </a:p>
          <a:p>
            <a:r>
              <a:rPr lang="el-GR" sz="2400" dirty="0" smtClean="0"/>
              <a:t>Η ηλικία</a:t>
            </a:r>
          </a:p>
          <a:p>
            <a:r>
              <a:rPr lang="el-GR" sz="2400" dirty="0" smtClean="0"/>
              <a:t>Η αδυναμία</a:t>
            </a:r>
          </a:p>
          <a:p>
            <a:r>
              <a:rPr lang="el-GR" sz="2400" dirty="0" smtClean="0"/>
              <a:t>Η περιοχή ακτινοβόλησης</a:t>
            </a:r>
          </a:p>
          <a:p>
            <a:r>
              <a:rPr lang="el-GR" sz="2400" dirty="0" smtClean="0"/>
              <a:t>ΟΙ θεραπευτικές δόσεις</a:t>
            </a:r>
          </a:p>
          <a:p>
            <a:r>
              <a:rPr lang="el-GR" sz="2400" dirty="0" smtClean="0"/>
              <a:t>Το σχήμα κλασματοποίησης</a:t>
            </a:r>
          </a:p>
          <a:p>
            <a:r>
              <a:rPr lang="el-GR" sz="2400" dirty="0" smtClean="0"/>
              <a:t>Η προχωρημένη νόσος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7955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Παρενέργειες ακτινοθεραπείας: Κόπωση </a:t>
            </a:r>
            <a:r>
              <a:rPr lang="el-GR" sz="3100" b="0" dirty="0" smtClean="0">
                <a:solidFill>
                  <a:prstClr val="black"/>
                </a:solidFill>
              </a:rPr>
              <a:t>(4/4)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410662"/>
              </p:ext>
            </p:extLst>
          </p:nvPr>
        </p:nvGraphicFramePr>
        <p:xfrm>
          <a:off x="13728" y="1484784"/>
          <a:ext cx="9108504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100"/>
                <a:gridCol w="2376264"/>
                <a:gridCol w="354614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Αξιολόγηση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Στρατηγική παρέμβασης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Προτάσεις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Αναζήτηση</a:t>
                      </a:r>
                      <a:r>
                        <a:rPr lang="el-GR" sz="1600" baseline="0" dirty="0" smtClean="0"/>
                        <a:t> δυνητικών οργανικών και ψυχολογικών αιτιών κόπωσης, π.χ. διαταραχή ηλεκτρολυτών, ή αναιμία 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Περιορισμός</a:t>
                      </a:r>
                      <a:r>
                        <a:rPr lang="el-GR" sz="1600" baseline="0" dirty="0" smtClean="0"/>
                        <a:t> της δραστηριότητας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Κατάκλιση, μικρά διαστήματα ύπνου, ανάπαυση και χαλάρωση.</a:t>
                      </a:r>
                    </a:p>
                    <a:p>
                      <a:r>
                        <a:rPr lang="el-GR" sz="1600" dirty="0" smtClean="0"/>
                        <a:t>Εκπαίδευση</a:t>
                      </a:r>
                      <a:r>
                        <a:rPr lang="el-GR" sz="1600" baseline="0" dirty="0" smtClean="0"/>
                        <a:t> σχετικά με τα μειονεκτήματα της υπερβολικής ανάπαυσης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Αξιολόγηση</a:t>
                      </a:r>
                      <a:r>
                        <a:rPr lang="el-GR" sz="1600" baseline="0" dirty="0" smtClean="0"/>
                        <a:t> των χαρακτήρων της κόπωσης</a:t>
                      </a:r>
                      <a:r>
                        <a:rPr lang="en-US" sz="1600" baseline="0" dirty="0" smtClean="0"/>
                        <a:t>:</a:t>
                      </a:r>
                      <a:endParaRPr lang="el-GR" sz="1600" baseline="0" dirty="0" smtClean="0"/>
                    </a:p>
                    <a:p>
                      <a:r>
                        <a:rPr lang="el-GR" sz="1600" baseline="0" dirty="0" smtClean="0"/>
                        <a:t>Ενθάρρυνση των ασθενών για τον κίνδυνο εμφάνισης κόπωσης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Αύξηση </a:t>
                      </a:r>
                      <a:r>
                        <a:rPr lang="el-GR" sz="1600" baseline="0" dirty="0" smtClean="0"/>
                        <a:t>της δραστηριότητας</a:t>
                      </a:r>
                      <a:endParaRPr lang="el-GR" sz="1600" dirty="0" smtClean="0"/>
                    </a:p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Ενθάρρυνση</a:t>
                      </a:r>
                      <a:r>
                        <a:rPr lang="el-GR" sz="1600" baseline="0" dirty="0" smtClean="0"/>
                        <a:t> της δραστηριότητας (βάδισμα και άσκηση) 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Διαφοροδιάγνωση</a:t>
                      </a:r>
                      <a:r>
                        <a:rPr lang="el-GR" sz="1600" baseline="0" dirty="0" smtClean="0"/>
                        <a:t> της κόπωσης από την κατάθλιψη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Απόσπαση της προσοχής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Μουσική,</a:t>
                      </a:r>
                      <a:r>
                        <a:rPr lang="el-GR" sz="1600" baseline="0" dirty="0" smtClean="0"/>
                        <a:t> διάβασμα, κοινωνικές δραστηριότητες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Προγραμματισμός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Εφαρμογή διαφορετικών</a:t>
                      </a:r>
                      <a:r>
                        <a:rPr lang="el-GR" sz="1600" baseline="0" dirty="0" smtClean="0"/>
                        <a:t> στρατηγικών, προγραμματισμός σημαντικών δραστηριοτήτων κατά την περίοδο που βιώνουν την ελάχιστη κόπωση και περιορισμός των επουσιωδών δραστηριοτήτων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6323009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latin typeface="+mn-lt"/>
              </a:rPr>
              <a:t>Στρατηγικές ανακούφισης της κόπωσης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857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Παρενέργειες ακτινοθεραπείας:</a:t>
            </a:r>
            <a:br>
              <a:rPr lang="el-GR" dirty="0" smtClean="0"/>
            </a:br>
            <a:r>
              <a:rPr lang="el-GR" dirty="0" smtClean="0"/>
              <a:t>Ακτινική Εντερίτιδα </a:t>
            </a:r>
            <a:r>
              <a:rPr lang="el-GR" sz="3100" b="0" dirty="0">
                <a:solidFill>
                  <a:prstClr val="black"/>
                </a:solidFill>
              </a:rPr>
              <a:t>(</a:t>
            </a:r>
            <a:r>
              <a:rPr lang="el-GR" sz="3100" b="0" dirty="0" smtClean="0">
                <a:solidFill>
                  <a:prstClr val="black"/>
                </a:solidFill>
              </a:rPr>
              <a:t>1/3)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Παρενέργεια της ακτινοθεραπείας πυέλου και κοιλίας, με κύρια συμπτώματα την ναυτία, τη διάρροια, τις κοιλιακές κράμπες και την πρωκτίτιδα.</a:t>
            </a:r>
          </a:p>
          <a:p>
            <a:r>
              <a:rPr lang="el-GR" sz="2400" dirty="0" smtClean="0"/>
              <a:t>Αποτελεί οξεία ή όψιμη παρενέργεια της θεραπείας, η οποία παραμένει για αρκετό χρονικό διάστημα.</a:t>
            </a:r>
          </a:p>
          <a:p>
            <a:r>
              <a:rPr lang="el-GR" sz="2400" dirty="0" smtClean="0"/>
              <a:t>Εμφανίζεται σε ποσοστό πάνω του 70% των ασθενών που υποβάλλονται σε ακτινοθεραπεία στον γαστρεντερικό σωλήνα, πάνω του 80% των γυναικών που υποβάλλονται σε θεραπεία για γυναικολογικό καρκίνο.</a:t>
            </a:r>
          </a:p>
          <a:p>
            <a:r>
              <a:rPr lang="el-GR" sz="2400" dirty="0" smtClean="0"/>
              <a:t>Οι σύγχρονες τεχνικές χρησιμοποιούν μεθόδους προστασίας που ελαχιστοποιούν την προσβολή του εντέρου. Με το σχεδιασμό και την οργάνωση της θεραπείας μέσω Η/Υ έχει μειωθεί η τοξικότητα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Παρενέργειες ακτινοθεραπείας:</a:t>
            </a:r>
            <a:br>
              <a:rPr lang="el-GR" dirty="0" smtClean="0"/>
            </a:br>
            <a:r>
              <a:rPr lang="el-GR" dirty="0" smtClean="0"/>
              <a:t>Ακτινική Εντερίτιδα </a:t>
            </a:r>
            <a:r>
              <a:rPr lang="el-GR" sz="3100" b="0" dirty="0" smtClean="0"/>
              <a:t>(2/3)</a:t>
            </a:r>
            <a:endParaRPr lang="el-GR" sz="3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1842065"/>
                  </p:ext>
                </p:extLst>
              </p:nvPr>
            </p:nvGraphicFramePr>
            <p:xfrm>
              <a:off x="107505" y="1484784"/>
              <a:ext cx="8928990" cy="4150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8271"/>
                    <a:gridCol w="2952328"/>
                    <a:gridCol w="352839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Εντόπιση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Άμεσες (λόγω ακτινοβολίας</a:t>
                          </a:r>
                          <a:r>
                            <a:rPr lang="el-GR" baseline="0" dirty="0" smtClean="0"/>
                            <a:t> 18-22 </a:t>
                          </a:r>
                          <a:r>
                            <a:rPr lang="en-US" baseline="0" dirty="0" smtClean="0"/>
                            <a:t>Gy)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Όψιμες</a:t>
                          </a:r>
                          <a:r>
                            <a:rPr lang="el-GR" baseline="0" dirty="0" smtClean="0"/>
                            <a:t> (αρκετοί μήνες και χρόνια αργότερα)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b="1" dirty="0" smtClean="0"/>
                            <a:t>Λεπτό έντερο</a:t>
                          </a:r>
                          <a:endParaRPr lang="el-G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Ναυτία, πεπτικά έλκη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Έλκη,</a:t>
                          </a:r>
                          <a:r>
                            <a:rPr lang="el-GR" baseline="0" dirty="0" smtClean="0"/>
                            <a:t> στένωση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Διάρροια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Διάρροια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Σπασμοί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Δυσαπορρόφηση, ανεπαρκής πρόληψη βιταμίνης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</m:oMath>
                          </a14:m>
                          <a:r>
                            <a:rPr lang="el-GR" dirty="0" smtClean="0"/>
                            <a:t> ,</a:t>
                          </a:r>
                          <a:r>
                            <a:rPr lang="el-GR" baseline="0" dirty="0" smtClean="0"/>
                            <a:t> δυσανεξία στη λακτόζη.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Διάταση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Ειλεός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b="1" dirty="0" smtClean="0"/>
                            <a:t>Παχύ</a:t>
                          </a:r>
                          <a:r>
                            <a:rPr lang="el-GR" b="1" baseline="0" dirty="0" smtClean="0"/>
                            <a:t> έντερο και ορθό</a:t>
                          </a:r>
                          <a:endParaRPr lang="el-G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Ακράτεια κοπράνων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Δημιουργία συριγγίων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Αιμορραγία</a:t>
                          </a:r>
                          <a:r>
                            <a:rPr lang="el-GR" baseline="0" dirty="0" smtClean="0"/>
                            <a:t> από το ορθό 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Αιμορραγία</a:t>
                          </a:r>
                          <a:r>
                            <a:rPr lang="el-GR" baseline="0" dirty="0" smtClean="0"/>
                            <a:t> από το ορθό 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Πόνος στον πρωκτό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Εξέλκωση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Τεινεσμός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1842065"/>
                  </p:ext>
                </p:extLst>
              </p:nvPr>
            </p:nvGraphicFramePr>
            <p:xfrm>
              <a:off x="107505" y="1484784"/>
              <a:ext cx="8928990" cy="4150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8271"/>
                    <a:gridCol w="2952328"/>
                    <a:gridCol w="3528391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Εντόπιση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Άμεσες (λόγω ακτινοβολίας</a:t>
                          </a:r>
                          <a:r>
                            <a:rPr lang="el-GR" baseline="0" dirty="0" smtClean="0"/>
                            <a:t> 18-22 </a:t>
                          </a:r>
                          <a:r>
                            <a:rPr lang="en-US" baseline="0" dirty="0" err="1" smtClean="0"/>
                            <a:t>Gy</a:t>
                          </a:r>
                          <a:r>
                            <a:rPr lang="en-US" baseline="0" dirty="0" smtClean="0"/>
                            <a:t>)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Όψιμες</a:t>
                          </a:r>
                          <a:r>
                            <a:rPr lang="el-GR" baseline="0" dirty="0" smtClean="0"/>
                            <a:t> (αρκετοί μήνες και χρόνια αργότερα)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b="1" dirty="0" smtClean="0"/>
                            <a:t>Λεπτό έντερο</a:t>
                          </a:r>
                          <a:endParaRPr lang="el-G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Ναυτία, πεπτικά έλκη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Έλκη,</a:t>
                          </a:r>
                          <a:r>
                            <a:rPr lang="el-GR" baseline="0" dirty="0" smtClean="0"/>
                            <a:t> στένωση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Διάρροια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Διάρροια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Σπασμοί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3022" t="-154000" r="-173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Διάταση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Ειλεός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b="1" dirty="0" smtClean="0"/>
                            <a:t>Παχύ</a:t>
                          </a:r>
                          <a:r>
                            <a:rPr lang="el-GR" b="1" baseline="0" dirty="0" smtClean="0"/>
                            <a:t> έντερο και ορθό</a:t>
                          </a:r>
                          <a:endParaRPr lang="el-G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Ακράτεια κοπράνων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Δημιουργία συριγγίων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Αιμορραγία</a:t>
                          </a:r>
                          <a:r>
                            <a:rPr lang="el-GR" baseline="0" dirty="0" smtClean="0"/>
                            <a:t> από το ορθό 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Αιμορραγία</a:t>
                          </a:r>
                          <a:r>
                            <a:rPr lang="el-GR" baseline="0" dirty="0" smtClean="0"/>
                            <a:t> από το ορθό 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Πόνος στον πρωκτό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Εξέλκωση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Τεινεσμός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234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Παρενέργειες ακτινοθεραπείας:</a:t>
            </a:r>
            <a:br>
              <a:rPr lang="el-GR" dirty="0" smtClean="0"/>
            </a:br>
            <a:r>
              <a:rPr lang="el-GR" dirty="0" smtClean="0"/>
              <a:t>Ακτινική Εντερίτιδα </a:t>
            </a:r>
            <a:r>
              <a:rPr lang="el-GR" sz="3100" b="0" dirty="0" smtClean="0">
                <a:solidFill>
                  <a:prstClr val="black"/>
                </a:solidFill>
              </a:rPr>
              <a:t>(3/3)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/>
              <a:t>Μηχανισμοί πρόκλησης της ακτινικής εντερίτιδας: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Δυσαπορρόφηση των χολικών οξέων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Κακή απορρόφηση των παραγώγων των υδρογονανθράκων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Νευροενδροκρινικές μεταβολές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Δυνητικοί παράγοντες πρόκλησης Ακτινικής Εντερίτιδας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661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chemeClr val="tx2"/>
                </a:solidFill>
              </a:rPr>
              <a:t>Τα χαρακτηριστικά των ασθενών </a:t>
            </a:r>
          </a:p>
          <a:p>
            <a:pPr marL="0" indent="0">
              <a:buNone/>
            </a:pPr>
            <a:r>
              <a:rPr lang="el-GR" sz="2400" dirty="0" smtClean="0"/>
              <a:t>Η ηλικία και το φύλο δε θεωρούνται σημαντικοί παράγοντες. Στις μελέτες όμως οι μεγαλύτερες γυναίκες περιλαμβάνονται σε εκείνους που έχουν μεγαλύτερη πιθανότητα εμφάνισης ακτινικής εντερίτιδας, πιθανά λόγω χορήγησης ενδοκοιλοτικής ακτινοθεραπείας. </a:t>
            </a:r>
          </a:p>
          <a:p>
            <a:pPr marL="0" indent="0">
              <a:buNone/>
            </a:pPr>
            <a:r>
              <a:rPr lang="el-GR" sz="2400" dirty="0" smtClean="0"/>
              <a:t>Οι λιποβαρείς και αδύνατοι ασθενείς βρίσκονται σε μεγαλύτερο κίνδυνο. Αυτός ο παράγοντας σχετίζεται με την πάνω και την κάτω διάμετρο και τα όργανα που συμπεριλαμβάνονται στο πεδίο της θεραπείας</a:t>
            </a:r>
          </a:p>
          <a:p>
            <a:pPr marL="0" indent="0">
              <a:buNone/>
            </a:pPr>
            <a:r>
              <a:rPr lang="el-GR" sz="2400" dirty="0" smtClean="0"/>
              <a:t>Η προηγηθείσα χειρουργική επέμβαση πυέλου αυξάνει τον κίνδυνο παρόλο που υπάρχουν αντικρουόμενες μελέτες.</a:t>
            </a:r>
          </a:p>
          <a:p>
            <a:pPr marL="0" indent="0">
              <a:buNone/>
            </a:pPr>
            <a:r>
              <a:rPr lang="el-GR" sz="2400" dirty="0" smtClean="0"/>
              <a:t>Η συνύπαρξη και άλλων νόσων, όπως σακχαρώδης διαβήτης και υπέρταση αυξάνουν τον κίνδυνο</a:t>
            </a:r>
          </a:p>
          <a:p>
            <a:pPr marL="0" indent="0">
              <a:buNone/>
            </a:pPr>
            <a:r>
              <a:rPr lang="el-GR" sz="2400" dirty="0" smtClean="0"/>
              <a:t>Σύνδρομο υπερευαισθησίας όπως αταξία, τηλεγγεκτασία, αυξάνουν τον κίνδυνο </a:t>
            </a:r>
          </a:p>
          <a:p>
            <a:pPr marL="0" indent="0">
              <a:buNone/>
            </a:pPr>
            <a:r>
              <a:rPr lang="el-GR" sz="2400" dirty="0" smtClean="0"/>
              <a:t>Προϋπάρχουσες αγγειακές μεταβολές όπως οι αιμορροΐδες μπορεί να οδηγήσουν σε υψηλότερη επίπτωση.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22422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Αντιμετώπιση Ακτινικής Εντερίτιδας (οξείας – όψιμης)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Δίαιτα</a:t>
            </a:r>
          </a:p>
          <a:p>
            <a:r>
              <a:rPr lang="el-GR" sz="2400" dirty="0" smtClean="0"/>
              <a:t>Φάρμακα</a:t>
            </a:r>
          </a:p>
          <a:p>
            <a:r>
              <a:rPr lang="el-GR" sz="2400" dirty="0" smtClean="0"/>
              <a:t>Αντιδιαρροϊκοί παράγοντες</a:t>
            </a:r>
          </a:p>
          <a:p>
            <a:pPr>
              <a:buNone/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080758"/>
              </p:ext>
            </p:extLst>
          </p:nvPr>
        </p:nvGraphicFramePr>
        <p:xfrm>
          <a:off x="1205216" y="3068960"/>
          <a:ext cx="673356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9192"/>
                <a:gridCol w="338437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Οξεία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Όψιμη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Δίαιτα χαμηλή</a:t>
                      </a:r>
                      <a:r>
                        <a:rPr lang="el-GR" baseline="0" dirty="0" smtClean="0"/>
                        <a:t> σε λιπαρά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Αντιβιοτικά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Αντιδιαρροϊκοί</a:t>
                      </a:r>
                      <a:r>
                        <a:rPr lang="el-GR" baseline="0" dirty="0" smtClean="0"/>
                        <a:t> παράγοντες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Δίαιτα χαμηλή σε λιπαρά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Χολυστυραμίνη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Στεροειδή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Σουκραλφάρτη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3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Ακτινοθεραπεία </a:t>
            </a:r>
            <a:r>
              <a:rPr lang="el-GR" sz="2800" b="0" dirty="0" smtClean="0"/>
              <a:t>(1/2)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Το 50% των ασθενών με καρκίνο θα κάνει κάποια στιγμή ακτινοθεραπεία.</a:t>
            </a:r>
          </a:p>
          <a:p>
            <a:r>
              <a:rPr lang="el-GR" sz="2400" dirty="0" smtClean="0"/>
              <a:t>Η αξία της ακτινοθεραπείας εντοπίζεται στη δυνατότητα τοπικού ελέγχου της νόσου.</a:t>
            </a:r>
          </a:p>
          <a:p>
            <a:r>
              <a:rPr lang="el-GR" sz="2400" dirty="0" smtClean="0"/>
              <a:t>Η χορήγηση ακτινοθεραπείας στοχεύει είτε στην ίαση, είτε στην παρηγορητική θεραπεία ή τη συμπλήρωση της ήδη χορηγούμενης αγωγής.</a:t>
            </a:r>
          </a:p>
          <a:p>
            <a:r>
              <a:rPr lang="el-GR" sz="2400" dirty="0" smtClean="0"/>
              <a:t>Η επιτυχία της εξαρτάται από το μέγεθος της καρκινικής μάζας, από την ευαισθησία του όγκου στην ακτινοβολία, καθώς και από την αντοχή των παρακείμενων ιστών.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Παρενέργειες ακτινοθεραπείας:</a:t>
            </a:r>
            <a:br>
              <a:rPr lang="el-GR" sz="3600" dirty="0" smtClean="0"/>
            </a:br>
            <a:r>
              <a:rPr lang="el-GR" sz="3600" dirty="0" smtClean="0"/>
              <a:t>Δερματικές αντιδράσεις </a:t>
            </a:r>
            <a:r>
              <a:rPr lang="el-GR" sz="2800" b="0" dirty="0" smtClean="0"/>
              <a:t>(1/4)</a:t>
            </a:r>
            <a:endParaRPr lang="el-GR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925765"/>
              </p:ext>
            </p:extLst>
          </p:nvPr>
        </p:nvGraphicFramePr>
        <p:xfrm>
          <a:off x="1127956" y="1556792"/>
          <a:ext cx="6888088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044"/>
                <a:gridCol w="344404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Πρώιμες ή οξείες παρενέργειες από την ακτινοθεραπεία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Όψιμες</a:t>
                      </a:r>
                      <a:r>
                        <a:rPr lang="el-GR" baseline="0" dirty="0" smtClean="0"/>
                        <a:t> ή χρόνιες παρενέργειες από την ακτινοθεραπεία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Ερύθημα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Ατροφία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Ξηρά</a:t>
                      </a:r>
                      <a:r>
                        <a:rPr lang="el-GR" baseline="0" dirty="0" smtClean="0"/>
                        <a:t> απολέπιση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Λέπτυνση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Υγρά απολέπιση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Τελαγγεκτασία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Αλωπεκία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Αποχρωματισμός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Μειωμένη εφίδρωση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Ίνωση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Κνησμός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Εξέλκωση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Αποχρωματισμός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Νέκρωση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Καρκινογένεση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36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Παρενέργειες ακτινοθεραπείας:</a:t>
            </a:r>
            <a:br>
              <a:rPr lang="el-GR" dirty="0" smtClean="0"/>
            </a:br>
            <a:r>
              <a:rPr lang="el-GR" dirty="0" smtClean="0"/>
              <a:t>Δερματικές αντιδράσεις </a:t>
            </a:r>
            <a:r>
              <a:rPr lang="el-GR" sz="3100" b="0" dirty="0" smtClean="0">
                <a:solidFill>
                  <a:prstClr val="black"/>
                </a:solidFill>
              </a:rPr>
              <a:t>(2/4</a:t>
            </a:r>
            <a:r>
              <a:rPr lang="el-GR" sz="3100" b="0" dirty="0">
                <a:solidFill>
                  <a:prstClr val="black"/>
                </a:solidFill>
              </a:rPr>
              <a:t>)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Παράγοντες της θεραπείας που πιθανόν να επηρεάζουν αρνητικά την αντίδραση του δέρματος περιλαμβάνουν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r>
              <a:rPr lang="el-GR" sz="2400" dirty="0" smtClean="0"/>
              <a:t>Υψηλότερες δόσεις ακτινοβολίας ανά συνεδρία</a:t>
            </a:r>
          </a:p>
          <a:p>
            <a:r>
              <a:rPr lang="el-GR" sz="2400" dirty="0" smtClean="0"/>
              <a:t>Μεγάλα πεδία ακτινοβόλησης</a:t>
            </a:r>
          </a:p>
          <a:p>
            <a:r>
              <a:rPr lang="el-GR" sz="2400" dirty="0" smtClean="0"/>
              <a:t>Εφαπτόμενα πεδία</a:t>
            </a:r>
          </a:p>
          <a:p>
            <a:r>
              <a:rPr lang="el-GR" sz="2400" dirty="0" smtClean="0"/>
              <a:t>Αύξηση του πάχους του δέρματος με κέρινα επιθέματα ή καλούπια</a:t>
            </a:r>
          </a:p>
          <a:p>
            <a:r>
              <a:rPr lang="el-GR" sz="2400" dirty="0" smtClean="0"/>
              <a:t>Ακτινοβολία ηλεκτρονίων που να έχουν μικρότερο διεισδυτικό κύμα ακτινοθεραπείας με αποτέλεσμα το δέρμα να λαμβάνει μεγαλύτερη ακτινοβόληση σε σύγκριση με τα φωτόνια 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Παρενέργειες ακτινοθεραπείας:</a:t>
            </a:r>
            <a:br>
              <a:rPr lang="el-GR" dirty="0" smtClean="0"/>
            </a:br>
            <a:r>
              <a:rPr lang="el-GR" dirty="0" smtClean="0"/>
              <a:t>Δερματικές αντιδράσεις </a:t>
            </a:r>
            <a:r>
              <a:rPr lang="el-GR" sz="3100" b="0" dirty="0" smtClean="0">
                <a:solidFill>
                  <a:prstClr val="black"/>
                </a:solidFill>
              </a:rPr>
              <a:t>(3/4</a:t>
            </a:r>
            <a:r>
              <a:rPr lang="el-GR" sz="3100" b="0" dirty="0">
                <a:solidFill>
                  <a:prstClr val="black"/>
                </a:solidFill>
              </a:rPr>
              <a:t>)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Οι παράγοντες που επηρεάζουν την ευαισθησία του</a:t>
            </a:r>
            <a:r>
              <a:rPr lang="el-GR" sz="2400" dirty="0"/>
              <a:t> </a:t>
            </a:r>
            <a:r>
              <a:rPr lang="el-GR" sz="2400" dirty="0" smtClean="0"/>
              <a:t>δέρματος είναι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r>
              <a:rPr lang="el-GR" sz="2400" dirty="0" smtClean="0"/>
              <a:t>Η συνχορηγούμενη θεραπεία</a:t>
            </a:r>
          </a:p>
          <a:p>
            <a:r>
              <a:rPr lang="el-GR" sz="2400" dirty="0" smtClean="0"/>
              <a:t>Η εντόπιση της ακτινοθεραπείας-Περιοχές δέρματος με πτυχές είναι περισσότερο ευάλωτες στις βλάβες όπως π.χ. στον ώμο, στη βουβωνική περιοχή, στην πτυχή κάτω από το στήθος, στο κεφάλι και στον τράχηλο στην περιπρωκτική περιοχή</a:t>
            </a:r>
          </a:p>
          <a:p>
            <a:r>
              <a:rPr lang="el-GR" sz="2400" dirty="0" smtClean="0"/>
              <a:t>Οι ευάλωτες στην τριβή περιοχές του δέρματος</a:t>
            </a:r>
          </a:p>
          <a:p>
            <a:r>
              <a:rPr lang="el-GR" sz="2400" dirty="0" smtClean="0"/>
              <a:t>Οι περιοχές μετά από πρόσφατα χειρουργεία</a:t>
            </a:r>
          </a:p>
          <a:p>
            <a:r>
              <a:rPr lang="el-GR" sz="2400" dirty="0" smtClean="0"/>
              <a:t>Οι ασθενείς με σακχαρώδη διαβήτη και αγγειοπάθειες</a:t>
            </a:r>
          </a:p>
          <a:p>
            <a:r>
              <a:rPr lang="el-GR" sz="2400" dirty="0" smtClean="0"/>
              <a:t>Η χρήση ερεθιστικών στο δέρμα προϊόντων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Παρενέργειες ακτινοθεραπείας: </a:t>
            </a:r>
            <a:br>
              <a:rPr lang="el-GR" dirty="0" smtClean="0"/>
            </a:br>
            <a:r>
              <a:rPr lang="el-GR" dirty="0" smtClean="0"/>
              <a:t>Δερματικές αντιδράσεις </a:t>
            </a:r>
            <a:r>
              <a:rPr lang="el-GR" sz="3100" b="0" dirty="0" smtClean="0">
                <a:solidFill>
                  <a:prstClr val="black"/>
                </a:solidFill>
              </a:rPr>
              <a:t>(4/4</a:t>
            </a:r>
            <a:r>
              <a:rPr lang="el-GR" sz="3100" b="0" dirty="0">
                <a:solidFill>
                  <a:prstClr val="black"/>
                </a:solidFill>
              </a:rPr>
              <a:t>)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Οι κύριοι σκοποί της φροντίδας των βλαβών δέρματος κατά τη διάρκεια της ακτινοθεραπείας είναι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r>
              <a:rPr lang="el-GR" sz="2400" dirty="0" smtClean="0"/>
              <a:t>Η πρόληψη των λοιμώξεων</a:t>
            </a:r>
          </a:p>
          <a:p>
            <a:r>
              <a:rPr lang="el-GR" sz="2400" dirty="0" smtClean="0"/>
              <a:t>Η μεγιστοποίηση της άνεσης του ασθενούς</a:t>
            </a:r>
          </a:p>
          <a:p>
            <a:r>
              <a:rPr lang="el-GR" sz="2400" dirty="0" smtClean="0"/>
              <a:t>Η ελαχιστοποίηση του τραύματος και η πρόληψη της επιδείνωσης των βλαβών του δέρματος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Παρενέργειες ακτινοθεραπείας:</a:t>
            </a:r>
            <a:br>
              <a:rPr lang="el-GR" dirty="0" smtClean="0"/>
            </a:br>
            <a:r>
              <a:rPr lang="el-GR" dirty="0" smtClean="0"/>
              <a:t>Σεξουαλικότητα &amp; Ακτινοθεραπεία </a:t>
            </a:r>
            <a:r>
              <a:rPr lang="el-GR" sz="3100" b="0" dirty="0">
                <a:solidFill>
                  <a:prstClr val="black"/>
                </a:solidFill>
              </a:rPr>
              <a:t>(</a:t>
            </a:r>
            <a:r>
              <a:rPr lang="el-GR" sz="3100" b="0" dirty="0" smtClean="0">
                <a:solidFill>
                  <a:prstClr val="black"/>
                </a:solidFill>
              </a:rPr>
              <a:t>1/2)</a:t>
            </a:r>
            <a:endParaRPr lang="el-GR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746075"/>
              </p:ext>
            </p:extLst>
          </p:nvPr>
        </p:nvGraphicFramePr>
        <p:xfrm>
          <a:off x="1343980" y="1484784"/>
          <a:ext cx="645604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020"/>
                <a:gridCol w="322802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Γυναίκες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Άνδρες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Ίνωση</a:t>
                      </a:r>
                      <a:r>
                        <a:rPr lang="el-GR" baseline="0" dirty="0" smtClean="0"/>
                        <a:t> στην πύελο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Ίνωση</a:t>
                      </a:r>
                      <a:r>
                        <a:rPr lang="el-GR" baseline="0" dirty="0" smtClean="0"/>
                        <a:t> στην πύελο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Ατροφία του κόλπου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Μείωση</a:t>
                      </a:r>
                      <a:r>
                        <a:rPr lang="el-GR" baseline="0" dirty="0" smtClean="0"/>
                        <a:t> της τεστοστερόνης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Ανεκλαστικότητα</a:t>
                      </a:r>
                      <a:r>
                        <a:rPr lang="el-GR" baseline="0" dirty="0" smtClean="0"/>
                        <a:t> ιστών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Βλάβη</a:t>
                      </a:r>
                      <a:r>
                        <a:rPr lang="el-GR" baseline="0" dirty="0" smtClean="0"/>
                        <a:t> του αιδοιϊκού νεύρου ή της συμπαθητικής νεύρωσης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Ουλοποίηση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Μειωμένα επίπεδα σπέρματος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Καταστροφή των φλεβιδίων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Αζωοσπερμία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Λέπτυνση του επιθηλίου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Αρτηριακή ίνωση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Περιορισμός της λίπανσης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Μείωση</a:t>
                      </a:r>
                      <a:r>
                        <a:rPr lang="el-GR" baseline="0" dirty="0" smtClean="0"/>
                        <a:t> της αρτηριακής πίεσης στα αγγεία του πέους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Έλκη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08189" y="5476582"/>
            <a:ext cx="5127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latin typeface="+mn-lt"/>
              </a:rPr>
              <a:t>Πιθανές παρενέργειες της ακτινοθεραπείας στο γεννητικό σύστημα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2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Παρενέργειες ακτινοθεραπείας:</a:t>
            </a:r>
            <a:br>
              <a:rPr lang="el-GR" sz="3600" dirty="0" smtClean="0"/>
            </a:br>
            <a:r>
              <a:rPr lang="el-GR" sz="3600" dirty="0" smtClean="0"/>
              <a:t>Σεξουαλικότητα &amp; Ακτινοθεραπεία </a:t>
            </a:r>
            <a:r>
              <a:rPr lang="el-GR" sz="2800" b="0" dirty="0" smtClean="0">
                <a:solidFill>
                  <a:prstClr val="black"/>
                </a:solidFill>
              </a:rPr>
              <a:t>(2/2)</a:t>
            </a:r>
            <a:endParaRPr lang="el-G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829724"/>
              </p:ext>
            </p:extLst>
          </p:nvPr>
        </p:nvGraphicFramePr>
        <p:xfrm>
          <a:off x="1103784" y="1556792"/>
          <a:ext cx="6936432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216"/>
                <a:gridCol w="346821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Γυναίκες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Άνδρες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Πόνος κατά τη διάρκεια της</a:t>
                      </a:r>
                      <a:r>
                        <a:rPr lang="el-GR" baseline="0" dirty="0" smtClean="0"/>
                        <a:t> σεξουαλικής επαφής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Σεξουαλική ανικανότητα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Αιμορραγία</a:t>
                      </a:r>
                      <a:r>
                        <a:rPr lang="el-GR" baseline="0" dirty="0" smtClean="0"/>
                        <a:t> μετά τη σεξουαλική επαφή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Πόνος κατά την εκσπερμάτωση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Πρώιμη εμμηνόπαυση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Μείωση</a:t>
                      </a:r>
                      <a:r>
                        <a:rPr lang="el-GR" baseline="0" dirty="0" smtClean="0"/>
                        <a:t> της ποσότητας του  σπέρματος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Μειωμένη</a:t>
                      </a:r>
                      <a:r>
                        <a:rPr lang="el-GR" baseline="0" dirty="0" smtClean="0"/>
                        <a:t> σεξουαλική επιθυμία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Ανδρική εμμηνόπαυση</a:t>
                      </a:r>
                    </a:p>
                    <a:p>
                      <a:r>
                        <a:rPr lang="el-GR" dirty="0" smtClean="0"/>
                        <a:t>Μειωμένη σεξουαλική επιθυμία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Αίσθημα καύσου από το</a:t>
                      </a:r>
                      <a:r>
                        <a:rPr lang="el-GR" baseline="0" dirty="0" smtClean="0"/>
                        <a:t> σπέρμα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Πυελικός πόνος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1931" y="5299029"/>
            <a:ext cx="2140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latin typeface="+mn-lt"/>
              </a:rPr>
              <a:t>Σεξουαλική δυσλειτουργία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Παρενέργειες ακτινοθεραπείας:</a:t>
            </a:r>
            <a:br>
              <a:rPr lang="el-GR" dirty="0" smtClean="0"/>
            </a:br>
            <a:r>
              <a:rPr lang="el-GR" dirty="0" smtClean="0"/>
              <a:t>Βλεννογονίτιδα </a:t>
            </a:r>
            <a:r>
              <a:rPr lang="el-GR" sz="3100" b="0" dirty="0" smtClean="0"/>
              <a:t>(1/2)</a:t>
            </a:r>
            <a:endParaRPr lang="el-GR" sz="3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Η βαρύτητα των βλεννογονιτικών αντιδράσεων εξαρτάται από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r>
              <a:rPr lang="el-GR" sz="2400" dirty="0" smtClean="0"/>
              <a:t>Την ακτινοθεραπευτική αγωγή</a:t>
            </a:r>
          </a:p>
          <a:p>
            <a:r>
              <a:rPr lang="el-GR" sz="2400" dirty="0" smtClean="0"/>
              <a:t>Τη δόση</a:t>
            </a:r>
          </a:p>
          <a:p>
            <a:r>
              <a:rPr lang="el-GR" sz="2400" dirty="0" smtClean="0"/>
              <a:t>Την κλασματοποίηση</a:t>
            </a:r>
          </a:p>
          <a:p>
            <a:r>
              <a:rPr lang="el-GR" sz="2400" dirty="0" smtClean="0"/>
              <a:t>Την περιοχή και την ποσότητα</a:t>
            </a:r>
          </a:p>
          <a:p>
            <a:r>
              <a:rPr lang="el-GR" sz="2400" dirty="0" smtClean="0"/>
              <a:t>Την ανατομική θέση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126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Ατομικοί παράγοντες που αυξάνουν την ευαισθησία στην βλεννογονίτιδα είναι: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υγιεινή του στόματος</a:t>
            </a:r>
          </a:p>
          <a:p>
            <a:r>
              <a:rPr lang="el-GR" sz="2400" dirty="0" smtClean="0"/>
              <a:t>Το κάπνισμα και το αλκοόλ</a:t>
            </a:r>
          </a:p>
          <a:p>
            <a:r>
              <a:rPr lang="el-GR" sz="2400" dirty="0" smtClean="0"/>
              <a:t>Η κακή οδοντική υγιεινή</a:t>
            </a:r>
          </a:p>
          <a:p>
            <a:r>
              <a:rPr lang="el-GR" sz="2400" dirty="0" smtClean="0"/>
              <a:t>Παράγοντες που δημιουργούν τραυματισμό, όπως οι ξένες οδοντοστοιχίες</a:t>
            </a:r>
          </a:p>
          <a:p>
            <a:r>
              <a:rPr lang="el-GR" sz="2400" dirty="0" smtClean="0"/>
              <a:t>Εκτεταμένα σφραγίσματα</a:t>
            </a:r>
          </a:p>
          <a:p>
            <a:r>
              <a:rPr lang="el-GR" sz="2400" dirty="0" smtClean="0"/>
              <a:t>Χημειοθεραπεία</a:t>
            </a:r>
          </a:p>
          <a:p>
            <a:r>
              <a:rPr lang="el-GR" sz="2400" dirty="0" smtClean="0"/>
              <a:t>μυκητιάσεις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5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Παρενέργειες ακτινοθεραπείας:</a:t>
            </a:r>
            <a:br>
              <a:rPr lang="el-GR" dirty="0" smtClean="0"/>
            </a:br>
            <a:r>
              <a:rPr lang="el-GR" dirty="0" smtClean="0"/>
              <a:t>Βλεννογονίτιδα </a:t>
            </a:r>
            <a:r>
              <a:rPr lang="el-GR" sz="3100" b="0" dirty="0" smtClean="0">
                <a:solidFill>
                  <a:prstClr val="black"/>
                </a:solidFill>
              </a:rPr>
              <a:t>(2/2</a:t>
            </a:r>
            <a:r>
              <a:rPr lang="el-GR" sz="3100" b="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78275"/>
              </p:ext>
            </p:extLst>
          </p:nvPr>
        </p:nvGraphicFramePr>
        <p:xfrm>
          <a:off x="1127956" y="1412776"/>
          <a:ext cx="6888088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3647728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Μη ωφέλιμες</a:t>
                      </a:r>
                      <a:r>
                        <a:rPr lang="el-GR" baseline="0" dirty="0" smtClean="0"/>
                        <a:t> στρατηγικές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Ωφέλιμες</a:t>
                      </a:r>
                      <a:r>
                        <a:rPr lang="el-GR" baseline="0" dirty="0" smtClean="0"/>
                        <a:t> στρατηγικές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Κάπνισμα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Διατήρηση της καθαριότητας του στόματος μετά</a:t>
                      </a:r>
                      <a:r>
                        <a:rPr lang="el-GR" baseline="0" dirty="0" smtClean="0"/>
                        <a:t> το φαγητό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Αλκοόλ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Συχνή λήψη</a:t>
                      </a:r>
                      <a:r>
                        <a:rPr lang="el-GR" baseline="0" dirty="0" smtClean="0"/>
                        <a:t> μικρών ποσοτήτων ύδατος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Πικάντικη</a:t>
                      </a:r>
                      <a:r>
                        <a:rPr lang="el-GR" baseline="0" dirty="0" smtClean="0"/>
                        <a:t> τροφή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Εφαρμογή συνθετικής σιέλου, όταν το στόμα είναι ξηρό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Πολύ καυτή ή κρύα τροφή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Μάσημα σκληρών,</a:t>
                      </a:r>
                      <a:r>
                        <a:rPr lang="el-GR" baseline="0" dirty="0" smtClean="0"/>
                        <a:t> χωρίς ζάχαρη γλυκών ή τσίχλας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Χυμοί εσπεριδοειδών</a:t>
                      </a:r>
                      <a:r>
                        <a:rPr lang="el-GR" baseline="0" dirty="0" smtClean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Χρήση συσκευής</a:t>
                      </a:r>
                      <a:r>
                        <a:rPr lang="el-GR" baseline="0" dirty="0" smtClean="0"/>
                        <a:t> ψυχρού νεφελοποιητή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Εμπορικά προϊόντα</a:t>
                      </a:r>
                      <a:r>
                        <a:rPr lang="el-GR" baseline="0" dirty="0" smtClean="0"/>
                        <a:t> στοματικών πλύσεων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Σκληρή τροφή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9947" y="6066936"/>
            <a:ext cx="680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latin typeface="+mn-lt"/>
              </a:rPr>
              <a:t>Ωφέλιμες και μη ωφέλιμες στρατηγικές διαχείρισης της περιορισμένης παραγωγής σιέλου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26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cs typeface="Arial" pitchFamily="34" charset="0"/>
              </a:rPr>
              <a:t>Jessica Corner &amp; Christopher </a:t>
            </a:r>
            <a:r>
              <a:rPr lang="en-US" sz="2400" dirty="0" smtClean="0">
                <a:cs typeface="Arial" pitchFamily="34" charset="0"/>
              </a:rPr>
              <a:t>Bailey, </a:t>
            </a:r>
            <a:r>
              <a:rPr lang="el-GR" sz="2400" dirty="0" smtClean="0">
                <a:cs typeface="Arial" pitchFamily="34" charset="0"/>
              </a:rPr>
              <a:t>Νοσηλευτική Ογκολογία</a:t>
            </a:r>
            <a:r>
              <a:rPr lang="en-US" sz="2400" dirty="0" smtClean="0">
                <a:cs typeface="Arial" pitchFamily="34" charset="0"/>
              </a:rPr>
              <a:t>, </a:t>
            </a:r>
            <a:r>
              <a:rPr lang="el-GR" sz="2400" dirty="0" smtClean="0">
                <a:cs typeface="Arial" pitchFamily="34" charset="0"/>
              </a:rPr>
              <a:t>Το </a:t>
            </a:r>
            <a:r>
              <a:rPr lang="el-GR" sz="2400" dirty="0">
                <a:cs typeface="Arial" pitchFamily="34" charset="0"/>
              </a:rPr>
              <a:t>πλαίσιο </a:t>
            </a:r>
            <a:r>
              <a:rPr lang="el-GR" sz="2400" dirty="0" smtClean="0">
                <a:cs typeface="Arial" pitchFamily="34" charset="0"/>
              </a:rPr>
              <a:t>φροντίδας</a:t>
            </a:r>
            <a:r>
              <a:rPr lang="en-US" sz="2400" dirty="0" smtClean="0">
                <a:cs typeface="Arial" pitchFamily="34" charset="0"/>
              </a:rPr>
              <a:t>, </a:t>
            </a:r>
            <a:r>
              <a:rPr lang="el-GR" sz="2400" dirty="0" smtClean="0">
                <a:cs typeface="Arial" pitchFamily="34" charset="0"/>
              </a:rPr>
              <a:t>Επιμέλεια</a:t>
            </a:r>
            <a:r>
              <a:rPr lang="el-GR" sz="2400" dirty="0">
                <a:cs typeface="Arial" pitchFamily="34" charset="0"/>
              </a:rPr>
              <a:t>: Ελισάβετ </a:t>
            </a:r>
            <a:r>
              <a:rPr lang="el-GR" sz="2400" dirty="0" smtClean="0">
                <a:cs typeface="Arial" pitchFamily="34" charset="0"/>
              </a:rPr>
              <a:t>Πατηράκη-Κουρμπάνη</a:t>
            </a:r>
            <a:r>
              <a:rPr lang="en-US" sz="2400" dirty="0" smtClean="0">
                <a:cs typeface="Arial" pitchFamily="34" charset="0"/>
              </a:rPr>
              <a:t>, </a:t>
            </a:r>
            <a:r>
              <a:rPr lang="el-GR" sz="2400" dirty="0" smtClean="0">
                <a:cs typeface="Arial" pitchFamily="34" charset="0"/>
              </a:rPr>
              <a:t>Εκδόσεις</a:t>
            </a:r>
            <a:r>
              <a:rPr lang="el-GR" sz="2400" dirty="0">
                <a:cs typeface="Arial" pitchFamily="34" charset="0"/>
              </a:rPr>
              <a:t>: Π.Χ. Πασχαλίδης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181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Ακτινοθεραπεία </a:t>
            </a:r>
            <a:r>
              <a:rPr lang="el-GR" sz="2800" b="0" dirty="0" smtClean="0">
                <a:solidFill>
                  <a:prstClr val="black"/>
                </a:solidFill>
              </a:rPr>
              <a:t>(2/2</a:t>
            </a:r>
            <a:r>
              <a:rPr lang="el-GR" sz="2800" b="0" dirty="0">
                <a:solidFill>
                  <a:prstClr val="black"/>
                </a:solidFill>
              </a:rPr>
              <a:t>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Η ακτινοθεραπεία χρησιμοποιεί ιονίζουσες ακτινοβολίες. Η προσπίπτουσα ακτινοβολία δια του ιονισμού των ατόμων και των μορίων προξενεί βλάβες/ρήξεις στις έλικες του </a:t>
            </a:r>
            <a:r>
              <a:rPr lang="en-US" sz="2400" dirty="0" smtClean="0"/>
              <a:t>DNA</a:t>
            </a:r>
            <a:r>
              <a:rPr lang="el-GR" sz="2400" dirty="0" smtClean="0"/>
              <a:t> και επιφέρει το θάνατο των κυττάρων, ιδιαίτερα εκείνων που βρίσκονται στη φάση διπλασιασμού τους.</a:t>
            </a:r>
          </a:p>
          <a:p>
            <a:r>
              <a:rPr lang="el-GR" sz="2400" dirty="0" smtClean="0"/>
              <a:t>Η ακτινοβολία επηρεάζει τόσο τα υγιή όσο και τα κακοήθη κύτταρα.  </a:t>
            </a:r>
          </a:p>
          <a:p>
            <a:r>
              <a:rPr lang="el-GR" sz="2400" dirty="0" smtClean="0"/>
              <a:t>Η ακτινοβολία χορηγείται με τη μορφή ακτινών χ, ακτινών γ ή ηλεκτρονίων ενώ σωμάτια όπως τα νετρόνια και τα πρωτόνια χρησιμοποιούνται σπανιότερα.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Ευάγγελος </a:t>
            </a:r>
            <a:r>
              <a:rPr lang="el-GR" sz="2000" dirty="0" smtClean="0"/>
              <a:t>Δούσης</a:t>
            </a:r>
            <a:r>
              <a:rPr lang="en-US" sz="2000" dirty="0" smtClean="0"/>
              <a:t>, </a:t>
            </a:r>
            <a:r>
              <a:rPr lang="el-GR" sz="2000" dirty="0"/>
              <a:t>Ουρανία </a:t>
            </a:r>
            <a:r>
              <a:rPr lang="el-GR" sz="2000" dirty="0" smtClean="0"/>
              <a:t>Γκοβίνα</a:t>
            </a:r>
            <a:r>
              <a:rPr lang="en-US" sz="2000" dirty="0" smtClean="0"/>
              <a:t>,</a:t>
            </a:r>
            <a:r>
              <a:rPr lang="el-GR" sz="2000" dirty="0" smtClean="0"/>
              <a:t> 2014. Ευάγγελος Δούσης</a:t>
            </a:r>
            <a:r>
              <a:rPr lang="en-US" sz="2000" dirty="0" smtClean="0"/>
              <a:t>, </a:t>
            </a:r>
            <a:r>
              <a:rPr lang="el-GR" sz="2000" dirty="0"/>
              <a:t>Ουρανία Γκοβίνα. </a:t>
            </a:r>
            <a:r>
              <a:rPr lang="el-GR" sz="2000" dirty="0" smtClean="0"/>
              <a:t>«Ογκολογική Νοσηλευτική. </a:t>
            </a:r>
            <a:r>
              <a:rPr lang="el-GR" sz="2000" dirty="0"/>
              <a:t>Ενότητα 8:</a:t>
            </a:r>
            <a:r>
              <a:rPr lang="en-US" sz="2000" dirty="0"/>
              <a:t> </a:t>
            </a:r>
            <a:r>
              <a:rPr lang="el-GR" sz="2000" dirty="0" smtClean="0"/>
              <a:t>Ακτινοθεραπεία».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0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6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Η πορεία της θεραπείας </a:t>
            </a:r>
            <a:r>
              <a:rPr lang="el-GR" sz="2800" b="0" dirty="0">
                <a:solidFill>
                  <a:prstClr val="black"/>
                </a:solidFill>
              </a:rPr>
              <a:t>(1/2)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προετοιμασία για την έναρξη της ακτινοθεραπείας μπορεί να αποβεί αρκετά χρονοβόρα διαδικασία και αρχίζει με το σχεδιασμό της θεραπείας και πιθανά τη δημιουργία ενός εκμαγείου.</a:t>
            </a:r>
          </a:p>
          <a:p>
            <a:r>
              <a:rPr lang="el-GR" sz="2400" dirty="0" smtClean="0"/>
              <a:t>Μελέτες έχουν δείξει ότι η ψυχολογική καταπόνηση μπορεί να επιδεινώνεται με την ολοκλήρωση της θεραπείας και τις μη αναμενόμενες οργανικές παρενέργειες που είναι δυνατόν να συνεχίζονται πολλούς μήνες μετά το τέλος της θεραπείας.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Η πορεία της θεραπείας </a:t>
            </a:r>
            <a:r>
              <a:rPr lang="el-GR" sz="2800" b="0" dirty="0" smtClean="0">
                <a:solidFill>
                  <a:prstClr val="black"/>
                </a:solidFill>
              </a:rPr>
              <a:t>(2/2</a:t>
            </a:r>
            <a:r>
              <a:rPr lang="el-GR" sz="2800" b="0" dirty="0">
                <a:solidFill>
                  <a:prstClr val="black"/>
                </a:solidFill>
              </a:rPr>
              <a:t>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Η πορεία της θεραπείας είναι δυνατόν να χωριστεί σε τρία μέρη: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Τον αρχικό σχεδιασμό και την προετοιμασία πριν την έναρξη της θεραπείας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Το μακρύ χρονικό διάστημα της χορήγησης της θεραπευτικής αγωγής και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Την περίοδο μετά την ολοκλήρωση της θεραπείας, όταν διακόπτονται οι επισκέψεις στο ακτινοθεραπευτικό μηχάνημα.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Σχεδιασμός της ακτινοθεραπείας </a:t>
            </a:r>
            <a:r>
              <a:rPr lang="el-GR" sz="2800" b="0" dirty="0">
                <a:solidFill>
                  <a:prstClr val="black"/>
                </a:solidFill>
              </a:rPr>
              <a:t>(1/2)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sz="2800" b="1" dirty="0" smtClean="0">
                <a:solidFill>
                  <a:srgbClr val="820000"/>
                </a:solidFill>
              </a:rPr>
              <a:t>Φόβος</a:t>
            </a:r>
            <a:r>
              <a:rPr lang="el-GR" sz="2800" dirty="0" smtClean="0"/>
              <a:t>:</a:t>
            </a:r>
          </a:p>
          <a:p>
            <a:pPr lvl="1"/>
            <a:r>
              <a:rPr lang="el-GR" dirty="0" smtClean="0"/>
              <a:t>Λανθασμένες αντιλήψεις για τη χρήση και την αποτελεσματικότητα της ακτινοθεραπείας</a:t>
            </a:r>
          </a:p>
          <a:p>
            <a:pPr lvl="1"/>
            <a:r>
              <a:rPr lang="el-GR" dirty="0" smtClean="0"/>
              <a:t>Ο φόβος μπορεί να αλλάξει την τελική απόφαση των ασθενών στο να υποβληθούν ή όχι σε ακτινοθεραπεία</a:t>
            </a:r>
          </a:p>
          <a:p>
            <a:pPr lvl="1"/>
            <a:r>
              <a:rPr lang="el-GR" dirty="0" smtClean="0"/>
              <a:t>Τα ακτινοθεραπευτικά μηχανήματα συνήθως είναι σε υπόγεια και απομονωμένους χώρους</a:t>
            </a:r>
          </a:p>
          <a:p>
            <a:r>
              <a:rPr lang="el-GR" sz="2800" dirty="0" smtClean="0"/>
              <a:t>Απαιτεί μεγάλη προετοιμασία (εξετάσεις κλπ)</a:t>
            </a:r>
          </a:p>
          <a:p>
            <a:r>
              <a:rPr lang="el-GR" sz="2800" dirty="0" smtClean="0"/>
              <a:t>Διαρκεί δευτερόλεπτα η κάθε συνεδρία</a:t>
            </a:r>
          </a:p>
          <a:p>
            <a:r>
              <a:rPr lang="el-GR" sz="2800" dirty="0" smtClean="0"/>
              <a:t>Απαιτούνται έλεγχοι των αποτελεσμάτων των συνεδριών με αξονικές και μαγνητικές τομογραφίες</a:t>
            </a:r>
          </a:p>
          <a:p>
            <a:r>
              <a:rPr lang="el-GR" sz="2800" b="1" dirty="0" smtClean="0">
                <a:solidFill>
                  <a:schemeClr val="tx2"/>
                </a:solidFill>
              </a:rPr>
              <a:t>Επιπλοκές</a:t>
            </a:r>
            <a:r>
              <a:rPr lang="el-GR" sz="2800" dirty="0" smtClean="0"/>
              <a:t> (ναυτία, κόπωση, άγχος πριν τη συνεδρία, ανησυχία, δυσαρέσκεια, κοινωνική απομόνωση, ανεξήγητη απαισιοδοξία, αισθήματα παραίτησης και απόσυρσης)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Σχεδιασμός της ακτινοθεραπείας </a:t>
            </a:r>
            <a:r>
              <a:rPr lang="el-GR" sz="2800" b="0" dirty="0" smtClean="0">
                <a:solidFill>
                  <a:prstClr val="black"/>
                </a:solidFill>
              </a:rPr>
              <a:t>(2/2</a:t>
            </a:r>
            <a:r>
              <a:rPr lang="el-GR" sz="2800" b="0" dirty="0">
                <a:solidFill>
                  <a:prstClr val="black"/>
                </a:solidFill>
              </a:rPr>
              <a:t>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Η παρεξήγηση σχετικά με την ακτινοθεραπεία πιθανόν να οφείλεται σε έλλειψη πληροφόρησης του ασθενή πριν από τον σχεδιασμό της θεραπείας (μελέτες έδειξαν ότι 60% των ασθενών δεν ήταν ενημερωμένοι).</a:t>
            </a:r>
          </a:p>
          <a:p>
            <a:pPr>
              <a:buNone/>
            </a:pPr>
            <a:r>
              <a:rPr lang="el-GR" sz="2400" dirty="0" smtClean="0"/>
              <a:t>Άλλη μελέτη δείχνει ότι οι συχνότερες ερωτήσεις των ασθενών πριν την υποβολή τους σε ακτινοθεραπεία αφορούσαν: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Τις παρενέργειες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Το αν θα ένοιωθαν άσχημα μετά τη θεραπεία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Πρακτικά θέματα σχετικά με τη διάρκεια της θεραπείας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Η προετοιμασία για την ακτινοθεραπεία θα πρέπει να περιλαμβάνει:</a:t>
            </a:r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Παροχή πληροφοριών σχετικά με τη θεραπεία και τη διεργασία προγραμματισμού</a:t>
            </a:r>
          </a:p>
          <a:p>
            <a:r>
              <a:rPr lang="el-GR" sz="2400" dirty="0" smtClean="0"/>
              <a:t>Παροχή πληροφοριών σχετικά με πρακτικά ζητήματα, όπως η στάθμευση του αυτοκινήτου, η οδήγηση και η χρονική διάρκεια της θεραπείας</a:t>
            </a:r>
          </a:p>
          <a:p>
            <a:r>
              <a:rPr lang="el-GR" sz="2400" dirty="0" smtClean="0"/>
              <a:t>Πριν από την έναρξη της θεραπείας, προσανατολισμός προς τα μηχανήματα και το ακτινοθεραπευτικό τμήμα</a:t>
            </a:r>
          </a:p>
          <a:p>
            <a:r>
              <a:rPr lang="el-GR" sz="2400" dirty="0" smtClean="0"/>
              <a:t>Λεπτομερής καθοδήγηση για τις απαραίτητες ενέργειες πριν από τον προγραμματισμό, όπως η εξασφάλιση πλήρους ουροδόχου κύστεως και η φροντίδα των δερματικών σημείων της ακτινοθεραπείας</a:t>
            </a:r>
          </a:p>
          <a:p>
            <a:r>
              <a:rPr lang="el-GR" sz="2400" dirty="0" smtClean="0"/>
              <a:t>Αξιολόγηση των επιπέδων του άγχους και της κατάθλιψης πριν από την έναρξη της θεραπείας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7946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Κατά τη διάρκεια της θεραπείας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Το ακτινοθεραπευτικό σχήμα μπορεί να διαρκέσει αρκετές εβδομάδες</a:t>
            </a:r>
          </a:p>
          <a:p>
            <a:r>
              <a:rPr lang="el-GR" sz="2400" dirty="0" smtClean="0"/>
              <a:t>Η ακτινοθεραπεία δύσκολα γίνεται κατανοητή από τους ασθενείς (απομόνωση σε ένα δωμάτιο και έκθεση σε μια αόρατη «δύναμη» – ακτινοβολία που καταστρέφει κύτταρα….)</a:t>
            </a:r>
          </a:p>
          <a:p>
            <a:r>
              <a:rPr lang="el-GR" sz="2400" dirty="0" smtClean="0"/>
              <a:t>Απαιτεί συχνές επισκέψεις στο νοσοκομείο</a:t>
            </a:r>
          </a:p>
          <a:p>
            <a:r>
              <a:rPr lang="el-GR" sz="2400" dirty="0" smtClean="0"/>
              <a:t>Συναισθηματικά και οργανικά απαιτητική εμπειρία με καταπόνηση και άγχος των ασθενών</a:t>
            </a:r>
          </a:p>
          <a:p>
            <a:r>
              <a:rPr lang="el-GR" sz="2400" dirty="0" smtClean="0"/>
              <a:t>Οι παρενέργειες της θεραπείας που εμφανίζονται λίγο πριν το τέλος της θεραπείας επιδεινώνουν το άγχος.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8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2cf99e92424e26e5a72c961d4ca1d6a79d6050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</TotalTime>
  <Words>2458</Words>
  <Application>Microsoft Office PowerPoint</Application>
  <PresentationFormat>Προβολή στην οθόνη (4:3)</PresentationFormat>
  <Paragraphs>381</Paragraphs>
  <Slides>36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36</vt:i4>
      </vt:variant>
    </vt:vector>
  </HeadingPairs>
  <TitlesOfParts>
    <vt:vector size="38" baseType="lpstr">
      <vt:lpstr>OC_template_updated</vt:lpstr>
      <vt:lpstr>1_OC_template_updated</vt:lpstr>
      <vt:lpstr>Ογκολογική Νοσηλευτική</vt:lpstr>
      <vt:lpstr>Ακτινοθεραπεία (1/2)</vt:lpstr>
      <vt:lpstr>Ακτινοθεραπεία (2/2)</vt:lpstr>
      <vt:lpstr>Η πορεία της θεραπείας (1/2)</vt:lpstr>
      <vt:lpstr>Η πορεία της θεραπείας (2/2)</vt:lpstr>
      <vt:lpstr>Σχεδιασμός της ακτινοθεραπείας (1/2)</vt:lpstr>
      <vt:lpstr>Σχεδιασμός της ακτινοθεραπείας (2/2)</vt:lpstr>
      <vt:lpstr>Η προετοιμασία για την ακτινοθεραπεία θα πρέπει να περιλαμβάνει:</vt:lpstr>
      <vt:lpstr>Κατά τη διάρκεια της θεραπείας</vt:lpstr>
      <vt:lpstr>Παρενέργειες ακτινοθεραπείας</vt:lpstr>
      <vt:lpstr>Παρενέργειες ακτινοθεραπείας: Κόπωση (1/4)</vt:lpstr>
      <vt:lpstr>Παρενέργειες ακτινοθεραπείας: Κόπωση (2/4)</vt:lpstr>
      <vt:lpstr>Παρενέργειες ακτινοθεραπείας: Κόπωση (3/4)</vt:lpstr>
      <vt:lpstr>Παρενέργειες ακτινοθεραπείας: Κόπωση (4/4)</vt:lpstr>
      <vt:lpstr>Παρενέργειες ακτινοθεραπείας: Ακτινική Εντερίτιδα (1/3)</vt:lpstr>
      <vt:lpstr>Παρενέργειες ακτινοθεραπείας: Ακτινική Εντερίτιδα (2/3)</vt:lpstr>
      <vt:lpstr>Παρενέργειες ακτινοθεραπείας: Ακτινική Εντερίτιδα (3/3)</vt:lpstr>
      <vt:lpstr>Δυνητικοί παράγοντες πρόκλησης Ακτινικής Εντερίτιδας</vt:lpstr>
      <vt:lpstr>Αντιμετώπιση Ακτινικής Εντερίτιδας (οξείας – όψιμης)</vt:lpstr>
      <vt:lpstr>Παρενέργειες ακτινοθεραπείας: Δερματικές αντιδράσεις (1/4)</vt:lpstr>
      <vt:lpstr>Παρενέργειες ακτινοθεραπείας: Δερματικές αντιδράσεις (2/4)</vt:lpstr>
      <vt:lpstr>Παρενέργειες ακτινοθεραπείας: Δερματικές αντιδράσεις (3/4)</vt:lpstr>
      <vt:lpstr>Παρενέργειες ακτινοθεραπείας:  Δερματικές αντιδράσεις (4/4)</vt:lpstr>
      <vt:lpstr>Παρενέργειες ακτινοθεραπείας: Σεξουαλικότητα &amp; Ακτινοθεραπεία (1/2)</vt:lpstr>
      <vt:lpstr>Παρενέργειες ακτινοθεραπείας: Σεξουαλικότητα &amp; Ακτινοθεραπεία (2/2)</vt:lpstr>
      <vt:lpstr>Παρενέργειες ακτινοθεραπείας: Βλεννογονίτιδα (1/2)</vt:lpstr>
      <vt:lpstr>Ατομικοί παράγοντες που αυξάνουν την ευαισθησία στην βλεννογονίτιδα είναι:</vt:lpstr>
      <vt:lpstr>Παρενέργειες ακτινοθεραπείας: Βλεννογονίτιδα (2/2)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alex</dc:creator>
  <cp:lastModifiedBy>natasakar new</cp:lastModifiedBy>
  <cp:revision>133</cp:revision>
  <dcterms:created xsi:type="dcterms:W3CDTF">2013-03-04T13:35:19Z</dcterms:created>
  <dcterms:modified xsi:type="dcterms:W3CDTF">2015-05-29T10:55:10Z</dcterms:modified>
</cp:coreProperties>
</file>