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8"/>
  </p:notesMasterIdLst>
  <p:handoutMasterIdLst>
    <p:handoutMasterId r:id="rId29"/>
  </p:handoutMasterIdLst>
  <p:sldIdLst>
    <p:sldId id="27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83" r:id="rId20"/>
    <p:sldId id="277" r:id="rId21"/>
    <p:sldId id="278" r:id="rId22"/>
    <p:sldId id="279" r:id="rId23"/>
    <p:sldId id="284" r:id="rId24"/>
    <p:sldId id="285" r:id="rId25"/>
    <p:sldId id="281" r:id="rId26"/>
    <p:sldId id="282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13/3/2015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0498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42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1269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7685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82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4770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496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871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1230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02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271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7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28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15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3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75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9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6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346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8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5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1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1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5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32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40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5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9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cfcTwX5WL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xX05yEQY2qY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g"/><Relationship Id="rId7" Type="http://schemas.openxmlformats.org/officeDocument/2006/relationships/hyperlink" Target="http://www.flickr.com/photos/alinssite/4355973412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reativecommons.org/licenses/by-nc-sa/2.0/deed.en" TargetMode="External"/><Relationship Id="rId10" Type="http://schemas.openxmlformats.org/officeDocument/2006/relationships/hyperlink" Target="http://commons.wikimedia.org/wiki/User:Owain.davies" TargetMode="External"/><Relationship Id="rId4" Type="http://schemas.openxmlformats.org/officeDocument/2006/relationships/hyperlink" Target="http://www.flickr.com/photos/alinssite/4175527733/" TargetMode="External"/><Relationship Id="rId9" Type="http://schemas.openxmlformats.org/officeDocument/2006/relationships/hyperlink" Target="http://en.wikipedia.org/wiki/File:Oxygen_piping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lpzone.blogspot.gr/2012/10/tracheostomy-and-laryngectomy-vocabulary.html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Owain.davies" TargetMode="External"/><Relationship Id="rId4" Type="http://schemas.openxmlformats.org/officeDocument/2006/relationships/hyperlink" Target="http://en.wikipedia.org/wiki/File:Oxygen_piping.png" TargetMode="External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sa/2.0/deed.en" TargetMode="External"/><Relationship Id="rId4" Type="http://schemas.openxmlformats.org/officeDocument/2006/relationships/hyperlink" Target="http://www.flickr.com/photos/saintmurse/361190582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QcfcTwX5WL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Enigma51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en.wikipedia.org/wiki/File:Tracheostomy_tube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File:Tracheostomy.png" TargetMode="External"/><Relationship Id="rId9" Type="http://schemas.openxmlformats.org/officeDocument/2006/relationships/hyperlink" Target="http://creativecommons.org/licenses/by/2.0/de/deed.e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Traqueostomia.png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de/deed.en" TargetMode="External"/><Relationship Id="rId5" Type="http://schemas.openxmlformats.org/officeDocument/2006/relationships/hyperlink" Target="http://commons.wikimedia.org/wiki/User:Enigma51" TargetMode="External"/><Relationship Id="rId4" Type="http://schemas.openxmlformats.org/officeDocument/2006/relationships/hyperlink" Target="http://en.wikipedia.org/wiki/File:Tracheostomy_tube.jpg" TargetMode="External"/><Relationship Id="rId9" Type="http://schemas.openxmlformats.org/officeDocument/2006/relationships/hyperlink" Target="http://commons.wikimedia.org/wiki/User:Philipp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cfcTwX5W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youtube.com/watch?v=RzYPp5h_vx8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Netha_Hussain" TargetMode="External"/><Relationship Id="rId4" Type="http://schemas.openxmlformats.org/officeDocument/2006/relationships/hyperlink" Target="http://commons.wikimedia.org/wiki/File:JACKSON%E2%80%99S_tracheostomy_tub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>
                <a:solidFill>
                  <a:schemeClr val="tx1"/>
                </a:solidFill>
                <a:latin typeface="+mn-lt"/>
              </a:rPr>
              <a:t>Χειρουργική Νοσηλευτική 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Ι</a:t>
            </a: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11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Τύποι Τραχειοσωλήνων</a:t>
            </a:r>
            <a:endParaRPr lang="en-US" sz="2800" dirty="0"/>
          </a:p>
          <a:p>
            <a:endParaRPr lang="en-US" sz="1800" dirty="0" smtClean="0"/>
          </a:p>
          <a:p>
            <a:r>
              <a:rPr lang="el-GR" sz="2400" dirty="0" smtClean="0"/>
              <a:t>Μ. Μπουζίκα, Χ. Τσίου, Β. Κουτσοπούλου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2400" dirty="0" smtClean="0">
                <a:solidFill>
                  <a:prstClr val="black"/>
                </a:solidFill>
              </a:rPr>
              <a:t>Τμήμα Νοσηλευτικής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1185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Μίνι - τραχειοσωλήνας</a:t>
            </a: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760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Παρακολουθείστε το παρακάτω βίντεο</a:t>
            </a:r>
            <a:r>
              <a:rPr lang="en-US" sz="2400" dirty="0" smtClean="0"/>
              <a:t>: 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8" name="Εικόνα 7" title="Mini trach 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2" y="2136092"/>
            <a:ext cx="264160" cy="264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200141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Mini trach</a:t>
            </a:r>
            <a:r>
              <a:rPr lang="en-US" sz="2400" dirty="0">
                <a:latin typeface="+mn-lt"/>
              </a:rPr>
              <a:t> (</a:t>
            </a:r>
            <a:r>
              <a:rPr lang="en-US" sz="2400" dirty="0">
                <a:latin typeface="+mn-lt"/>
                <a:hlinkClick r:id="rId5"/>
              </a:rPr>
              <a:t>Minitrach II </a:t>
            </a:r>
            <a:r>
              <a:rPr lang="en-US" sz="2400" dirty="0">
                <a:latin typeface="+mn-lt"/>
                <a:hlinkClick r:id="rId5"/>
              </a:rPr>
              <a:t>část</a:t>
            </a:r>
            <a:r>
              <a:rPr lang="en-US" sz="2400" dirty="0">
                <a:latin typeface="+mn-lt"/>
                <a:hlinkClick r:id="rId5"/>
              </a:rPr>
              <a:t> 1. </a:t>
            </a:r>
            <a:r>
              <a:rPr lang="en-US" sz="2400" dirty="0" smtClean="0">
                <a:latin typeface="+mn-lt"/>
              </a:rPr>
              <a:t>)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7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Οξυγονοθεραπεία </a:t>
            </a:r>
            <a:r>
              <a:rPr lang="el-GR" dirty="0" smtClean="0">
                <a:solidFill>
                  <a:srgbClr val="004A82"/>
                </a:solidFill>
              </a:rPr>
              <a:t/>
            </a:r>
            <a:br>
              <a:rPr lang="el-GR" dirty="0" smtClean="0">
                <a:solidFill>
                  <a:srgbClr val="004A82"/>
                </a:solidFill>
              </a:rPr>
            </a:br>
            <a:r>
              <a:rPr lang="el-GR" sz="3200" b="0" dirty="0" smtClean="0">
                <a:solidFill>
                  <a:srgbClr val="004A82"/>
                </a:solidFill>
              </a:rPr>
              <a:t>(1 από 2)</a:t>
            </a:r>
            <a:endParaRPr lang="el-GR" sz="3200" b="0" dirty="0">
              <a:solidFill>
                <a:srgbClr val="004A82"/>
              </a:solidFill>
            </a:endParaRPr>
          </a:p>
        </p:txBody>
      </p:sp>
      <p:pic>
        <p:nvPicPr>
          <p:cNvPr id="5" name="Εικόνα 4" title="Οξυγονοθεραπεία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1" y="1329144"/>
            <a:ext cx="3586329" cy="1648026"/>
          </a:xfrm>
          <a:prstGeom prst="rect">
            <a:avLst/>
          </a:prstGeom>
        </p:spPr>
      </p:pic>
      <p:sp>
        <p:nvSpPr>
          <p:cNvPr id="10" name="Rectangle 10"/>
          <p:cNvSpPr/>
          <p:nvPr/>
        </p:nvSpPr>
        <p:spPr>
          <a:xfrm>
            <a:off x="239804" y="2998353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Me on the ventilator with my new collar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Alin S Living with Autism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BY-NC-SA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6" name="Εικόνα 5" title="Οξυγονοθεραπεία 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76" y="1255886"/>
            <a:ext cx="2114550" cy="317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85604" y="4539429"/>
            <a:ext cx="3023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The ventilator and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FIsher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 Paykel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Alin S Living with Autism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BY-NC-SA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7" name="Εικόνα 6" title="Οξυγονοθεραπεία 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50045"/>
            <a:ext cx="2160240" cy="3071430"/>
          </a:xfrm>
          <a:prstGeom prst="rect">
            <a:avLst/>
          </a:prstGeom>
        </p:spPr>
      </p:pic>
      <p:sp>
        <p:nvSpPr>
          <p:cNvPr id="12" name="Rectangle 10"/>
          <p:cNvSpPr/>
          <p:nvPr/>
        </p:nvSpPr>
        <p:spPr>
          <a:xfrm>
            <a:off x="3291477" y="6308079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Oxygen piping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0"/>
              </a:rPr>
              <a:t>Owain.davies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11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95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Οξυγονοθεραπεία </a:t>
            </a:r>
            <a:br>
              <a:rPr lang="el-GR" sz="4400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(2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2)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pic>
        <p:nvPicPr>
          <p:cNvPr id="11" name="Εικόνα 10" title="Οξυγονοθεραπεία 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2523900" cy="3588482"/>
          </a:xfrm>
          <a:prstGeom prst="rect">
            <a:avLst/>
          </a:prstGeom>
        </p:spPr>
      </p:pic>
      <p:sp>
        <p:nvSpPr>
          <p:cNvPr id="12" name="Rectangle 10"/>
          <p:cNvSpPr/>
          <p:nvPr/>
        </p:nvSpPr>
        <p:spPr>
          <a:xfrm>
            <a:off x="433671" y="5373216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Oxygen piping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 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Owain.davies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3" name="Εικόνα 2" title="Οξυγονοθεραπεία 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70987"/>
            <a:ext cx="2461084" cy="2006426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6043172" y="3323107"/>
            <a:ext cx="1402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slpzone.blogspot.gr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" name="Εικόνα 8" title="Οξυγονοθεραπεία 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08" y="3781596"/>
            <a:ext cx="3456384" cy="2602297"/>
          </a:xfrm>
          <a:prstGeom prst="rect">
            <a:avLst/>
          </a:prstGeom>
        </p:spPr>
      </p:pic>
      <p:sp>
        <p:nvSpPr>
          <p:cNvPr id="10" name="Ορθογώνιο 9"/>
          <p:cNvSpPr/>
          <p:nvPr/>
        </p:nvSpPr>
        <p:spPr>
          <a:xfrm>
            <a:off x="6013120" y="6275684"/>
            <a:ext cx="1402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slpzone.blogspot.gr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54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Τραχειοστομία διπλού αυλού: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dirty="0">
                <a:solidFill>
                  <a:srgbClr val="004A82"/>
                </a:solidFill>
              </a:rPr>
              <a:t>καθαρισμός εσωτερικού σωλήνα</a:t>
            </a:r>
          </a:p>
        </p:txBody>
      </p:sp>
      <p:pic>
        <p:nvPicPr>
          <p:cNvPr id="2" name="Εικόνα 1" title="καθαρισμός εσωτερικού σωλή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4968552" cy="3726414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>
          <a:xfrm>
            <a:off x="3060153" y="5394116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Replacing the inner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canula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St.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Murse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BY-NC-SA 2.0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19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Φροντίδα εσωτερικού σωλήνα </a:t>
            </a:r>
            <a:r>
              <a:rPr lang="el-GR" sz="4400" dirty="0" smtClean="0">
                <a:solidFill>
                  <a:srgbClr val="004A82"/>
                </a:solidFill>
              </a:rPr>
              <a:t/>
            </a:r>
            <a:br>
              <a:rPr lang="el-GR" sz="4400" dirty="0" smtClean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(1 από 2)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Οι σωλήνες τραχειοστομίας θα πρέπει να έχουν </a:t>
            </a:r>
            <a:r>
              <a:rPr lang="el-GR" sz="2400" b="1" dirty="0">
                <a:solidFill>
                  <a:srgbClr val="820000"/>
                </a:solidFill>
              </a:rPr>
              <a:t>αφαιρούμενο εσωτερικό σωλήνα </a:t>
            </a:r>
            <a:r>
              <a:rPr lang="el-GR" sz="2400" dirty="0"/>
              <a:t>που επιτρέπει τον καθαρισμό του εσωτερικού της τραχειοστομίας χωρίς την απομάκρυνση του κύριου σωλήνα </a:t>
            </a:r>
            <a:r>
              <a:rPr lang="el-GR" sz="2200" dirty="0"/>
              <a:t>(</a:t>
            </a:r>
            <a:r>
              <a:rPr lang="el-GR" sz="2200" dirty="0"/>
              <a:t>Russell</a:t>
            </a:r>
            <a:r>
              <a:rPr lang="el-GR" sz="2200" dirty="0"/>
              <a:t>, 2004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spcBef>
                <a:spcPts val="1800"/>
              </a:spcBef>
            </a:pPr>
            <a:r>
              <a:rPr lang="el-GR" sz="2400" dirty="0"/>
              <a:t>Η </a:t>
            </a:r>
            <a:r>
              <a:rPr lang="el-GR" sz="2400" b="1" dirty="0">
                <a:solidFill>
                  <a:srgbClr val="820000"/>
                </a:solidFill>
              </a:rPr>
              <a:t>εφύγρανση</a:t>
            </a:r>
            <a:r>
              <a:rPr lang="el-GR" sz="2400" dirty="0"/>
              <a:t> και η αποτελεσματική ενυδάτωση του ασθενή θα εξασφαλίσουν ότι οι βρογχικές εκκρίσεις δεν θα γίνουν παχύρρευστες (κάτι που θα προκαλέσει απόφραξη του εσωτερικού σωλήνα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8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Τακτικός έλεγχος και αλλαγές του εσωτερικού σωλήνα, </a:t>
            </a:r>
            <a:r>
              <a:rPr lang="el-GR" sz="2400" dirty="0"/>
              <a:t>περίπου κάθε </a:t>
            </a:r>
            <a:r>
              <a:rPr lang="el-GR" sz="2400" b="1" dirty="0">
                <a:solidFill>
                  <a:srgbClr val="820000"/>
                </a:solidFill>
              </a:rPr>
              <a:t>4 ώρες, </a:t>
            </a:r>
            <a:r>
              <a:rPr lang="el-GR" sz="2400" dirty="0"/>
              <a:t>ώστε να διασφαλίζεται η βατότητα του αεραγωγού </a:t>
            </a:r>
            <a:r>
              <a:rPr lang="el-GR" sz="2200" dirty="0"/>
              <a:t>(πρωτόκολλο </a:t>
            </a:r>
            <a:r>
              <a:rPr lang="el-GR" sz="2200" dirty="0"/>
              <a:t>Oxford</a:t>
            </a:r>
            <a:r>
              <a:rPr lang="el-GR" sz="2200" dirty="0"/>
              <a:t> </a:t>
            </a:r>
            <a:r>
              <a:rPr lang="el-GR" sz="2200" dirty="0"/>
              <a:t>Radcliffe</a:t>
            </a:r>
            <a:r>
              <a:rPr lang="el-GR" sz="2200" dirty="0"/>
              <a:t> NHS Νοσοκομεία </a:t>
            </a:r>
            <a:r>
              <a:rPr lang="el-GR" sz="2200" dirty="0"/>
              <a:t>Trust</a:t>
            </a:r>
            <a:r>
              <a:rPr lang="el-GR" sz="2200" dirty="0"/>
              <a:t>, 2003</a:t>
            </a:r>
            <a:r>
              <a:rPr lang="el-GR" sz="2200" dirty="0" smtClean="0"/>
              <a:t>).</a:t>
            </a:r>
            <a:endParaRPr lang="el-GR" sz="2200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2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004A82"/>
                </a:solidFill>
              </a:rPr>
              <a:t>Φροντίδα εσωτερικού σωλήνα </a:t>
            </a:r>
            <a:br>
              <a:rPr lang="el-GR" sz="4400" dirty="0">
                <a:solidFill>
                  <a:srgbClr val="004A82"/>
                </a:solidFill>
              </a:rPr>
            </a:br>
            <a:r>
              <a:rPr lang="el-GR" sz="3600" b="0" dirty="0" smtClean="0">
                <a:solidFill>
                  <a:srgbClr val="004A82"/>
                </a:solidFill>
              </a:rPr>
              <a:t>(2 </a:t>
            </a:r>
            <a:r>
              <a:rPr lang="el-GR" sz="3600" b="0" dirty="0">
                <a:solidFill>
                  <a:srgbClr val="004A82"/>
                </a:solidFill>
              </a:rPr>
              <a:t>από </a:t>
            </a:r>
            <a:r>
              <a:rPr lang="el-GR" sz="3600" b="0" dirty="0" smtClean="0">
                <a:solidFill>
                  <a:srgbClr val="004A82"/>
                </a:solidFill>
              </a:rPr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Να υπάρχει </a:t>
            </a:r>
            <a:r>
              <a:rPr lang="el-GR" sz="2400" b="1" dirty="0">
                <a:solidFill>
                  <a:srgbClr val="820000"/>
                </a:solidFill>
              </a:rPr>
              <a:t>διαθέσιμος τραχειοσωλήνας ίδιου και μικρότερου μεγέθους</a:t>
            </a:r>
            <a:r>
              <a:rPr lang="el-GR" sz="2400" dirty="0"/>
              <a:t> με </a:t>
            </a:r>
            <a:r>
              <a:rPr lang="el-GR" sz="2400" b="1" dirty="0">
                <a:solidFill>
                  <a:srgbClr val="820000"/>
                </a:solidFill>
              </a:rPr>
              <a:t>λαβίδα τραχείας </a:t>
            </a:r>
            <a:r>
              <a:rPr lang="el-GR" sz="2400" dirty="0"/>
              <a:t>(</a:t>
            </a:r>
            <a:r>
              <a:rPr lang="el-GR" sz="2400" dirty="0"/>
              <a:t>tracheal</a:t>
            </a:r>
            <a:r>
              <a:rPr lang="el-GR" sz="2400" dirty="0"/>
              <a:t> </a:t>
            </a:r>
            <a:r>
              <a:rPr lang="el-GR" sz="2400" dirty="0" smtClean="0"/>
              <a:t>dilator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Όταν πρόκειται για τραχειοσωλήνα 2 τεμαχίων, πρέπει να υπάρχει </a:t>
            </a:r>
            <a:r>
              <a:rPr lang="el-GR" sz="2400" b="1" dirty="0">
                <a:solidFill>
                  <a:srgbClr val="820000"/>
                </a:solidFill>
              </a:rPr>
              <a:t>διαθέσιμος και </a:t>
            </a:r>
            <a:r>
              <a:rPr lang="el-GR" sz="2400" b="1" dirty="0" smtClean="0">
                <a:solidFill>
                  <a:srgbClr val="820000"/>
                </a:solidFill>
              </a:rPr>
              <a:t>2</a:t>
            </a:r>
            <a:r>
              <a:rPr lang="el-GR" sz="2400" b="1" baseline="30000" dirty="0" smtClean="0">
                <a:solidFill>
                  <a:srgbClr val="820000"/>
                </a:solidFill>
              </a:rPr>
              <a:t>ος</a:t>
            </a:r>
            <a:r>
              <a:rPr lang="el-GR" sz="2400" b="1" dirty="0" smtClean="0">
                <a:solidFill>
                  <a:srgbClr val="820000"/>
                </a:solidFill>
              </a:rPr>
              <a:t>  </a:t>
            </a:r>
            <a:r>
              <a:rPr lang="el-GR" sz="2400" b="1" dirty="0">
                <a:solidFill>
                  <a:srgbClr val="820000"/>
                </a:solidFill>
              </a:rPr>
              <a:t>εσωτερικός σωλήνας </a:t>
            </a:r>
            <a:r>
              <a:rPr lang="el-GR" sz="2400" dirty="0"/>
              <a:t>, εύκολα </a:t>
            </a:r>
            <a:r>
              <a:rPr lang="el-GR" sz="2400" dirty="0"/>
              <a:t>προσβάσιμος</a:t>
            </a:r>
            <a:r>
              <a:rPr lang="el-GR" sz="2400" dirty="0"/>
              <a:t>, στεγνός και καθαρός ).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Καθαρίστε και αντικαταστήστε τον εσωτερικό σωλήνα σύμφωνα με τις οδηγίες του </a:t>
            </a:r>
            <a:r>
              <a:rPr lang="el-GR" sz="2400" dirty="0" smtClean="0"/>
              <a:t>κατασκευαστή.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Περιστασιακά, ο σωλήνας μπορεί, εν μέρει ή πλήρως, να παρεμποδίζεται από πτύελα, ή ίσως και αίμα, αν η τραχειοστομία δημιουργήθηκε πρόσφατα. </a:t>
            </a:r>
            <a:r>
              <a:rPr lang="el-GR" sz="2400" b="1" dirty="0">
                <a:solidFill>
                  <a:srgbClr val="820000"/>
                </a:solidFill>
              </a:rPr>
              <a:t>Πρόκειται για περίπτωση έκτακτης ανάγκης και θα πρέπει να λάβετε τα επείγοντα μέτρα </a:t>
            </a:r>
            <a:r>
              <a:rPr lang="el-GR" sz="2400" dirty="0"/>
              <a:t> - Καλέστε άμεσα ιατρική </a:t>
            </a:r>
            <a:r>
              <a:rPr lang="el-GR" sz="2400" dirty="0" smtClean="0"/>
              <a:t>βοήθεια.</a:t>
            </a:r>
            <a:endParaRPr lang="el-GR" sz="2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060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Αλλαγή εσωτερικού σωλήνα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Παρακολουθείστε το παρακάτω βίντεο</a:t>
            </a:r>
            <a:r>
              <a:rPr lang="en-US" sz="2400" dirty="0" smtClean="0"/>
              <a:t>: 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6" name="Εικόνα 5" title="Airway Care Tracheostomy Care, Tube Change 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8" y="1907493"/>
            <a:ext cx="264160" cy="264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177281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hlinkClick r:id="rId2"/>
              </a:rPr>
              <a:t>Airway Care Tracheostomy Care, Tube Change 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21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Woodrow P (2002) Managing patients with a tracheostomy in acute care. Nursing Standard 16(44) 39-46</a:t>
            </a:r>
          </a:p>
          <a:p>
            <a:r>
              <a:rPr lang="el-GR" sz="2400" dirty="0"/>
              <a:t>Παθολογική</a:t>
            </a:r>
            <a:r>
              <a:rPr lang="en-US" sz="2400" dirty="0"/>
              <a:t>-</a:t>
            </a:r>
            <a:r>
              <a:rPr lang="el-GR" sz="2400" dirty="0"/>
              <a:t>Χειρουργική Νοσηλευτική</a:t>
            </a:r>
            <a:r>
              <a:rPr lang="en-US" sz="2400" dirty="0"/>
              <a:t>, Donna D. Ignatavicius, M. Linda Workman - </a:t>
            </a:r>
            <a:r>
              <a:rPr lang="el-GR" sz="2400" dirty="0"/>
              <a:t>Επιμέλεια</a:t>
            </a:r>
            <a:r>
              <a:rPr lang="en-US" sz="2400" dirty="0"/>
              <a:t>: </a:t>
            </a:r>
            <a:r>
              <a:rPr lang="el-GR" sz="2400" dirty="0"/>
              <a:t>Ασπασία Βασιλειάδου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511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688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88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Χειρουργική Νοσηλευτική Ι (Ε)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Γ’ Εξάμηνο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el-GR" sz="2800" dirty="0"/>
              <a:t>Τμήμα Νοσηλευτικής, ΤΕΙ Αθήνας 2013</a:t>
            </a:r>
            <a:br>
              <a:rPr lang="el-GR" sz="2800" dirty="0"/>
            </a:br>
            <a:r>
              <a:rPr lang="el-GR" sz="2800" dirty="0"/>
              <a:t>Το Εργαστήριο Διδάσκεται Σε Ομάδες 20 Ατόμων Από Τους Εξής Καθηγητές:</a:t>
            </a:r>
          </a:p>
          <a:p>
            <a:pPr marL="0" indent="0">
              <a:buNone/>
              <a:defRPr/>
            </a:pPr>
            <a:endParaRPr lang="el-GR" sz="2800" dirty="0" smtClean="0"/>
          </a:p>
          <a:p>
            <a:pPr marL="0" lvl="0" indent="0" algn="ctr"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Μ. Μπουζίκα, Χ. Τσίου, Β. Κουτσοπούλου, Ο. Γκοβίνα, Σ. Παρισσόπουλος, Θ. Στρουμπούκη, Γ. Τούλια, Θ. Κατσούλας</a:t>
            </a:r>
            <a:endParaRPr lang="en-US" sz="2800" dirty="0">
              <a:solidFill>
                <a:prstClr val="black"/>
              </a:solidFill>
            </a:endParaRPr>
          </a:p>
          <a:p>
            <a:pPr>
              <a:defRPr/>
            </a:pPr>
            <a:endParaRPr lang="el-GR" sz="2800" dirty="0"/>
          </a:p>
          <a:p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34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Μερόπη </a:t>
            </a:r>
            <a:r>
              <a:rPr lang="el-GR" sz="2000" dirty="0" smtClean="0"/>
              <a:t>Μπουζίκα 2014</a:t>
            </a:r>
            <a:r>
              <a:rPr lang="el-GR" sz="2000" dirty="0" smtClean="0"/>
              <a:t>. Μερόπη Μπούζικα. «Χειρουργική Νοσηλευτική Ι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1</a:t>
            </a:r>
            <a:r>
              <a:rPr lang="en-US" sz="2000" dirty="0" smtClean="0"/>
              <a:t>1:</a:t>
            </a:r>
            <a:r>
              <a:rPr lang="el-GR" sz="2000" dirty="0" smtClean="0"/>
              <a:t> Τύποι τραχειοσωλήνα».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74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66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10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228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Τραχειοσωλήνας</a:t>
            </a:r>
          </a:p>
        </p:txBody>
      </p:sp>
      <p:pic>
        <p:nvPicPr>
          <p:cNvPr id="7" name="Εικόνα 6" title="Τραχειοσωλήνα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92249"/>
            <a:ext cx="3835857" cy="2894987"/>
          </a:xfrm>
          <a:prstGeom prst="rect">
            <a:avLst/>
          </a:prstGeom>
        </p:spPr>
      </p:pic>
      <p:sp>
        <p:nvSpPr>
          <p:cNvPr id="8" name="Rectangle 10"/>
          <p:cNvSpPr/>
          <p:nvPr/>
        </p:nvSpPr>
        <p:spPr>
          <a:xfrm>
            <a:off x="873625" y="4895030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Tracheostomy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Drcamachoent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" name="Θέση περιεχομένου 4" title="Τραχειοσωλήνας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742346" y="1844824"/>
            <a:ext cx="3944454" cy="2950720"/>
          </a:xfrm>
          <a:prstGeom prst="rect">
            <a:avLst/>
          </a:prstGeom>
        </p:spPr>
      </p:pic>
      <p:sp>
        <p:nvSpPr>
          <p:cNvPr id="6" name="Rectangle 10"/>
          <p:cNvSpPr/>
          <p:nvPr/>
        </p:nvSpPr>
        <p:spPr>
          <a:xfrm>
            <a:off x="5663106" y="4883449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7"/>
              </a:rPr>
              <a:t>Tracheostomy tube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Enigma51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BY 2.0 DE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64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Τύποι τραχειοσωλήνων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196752"/>
            <a:ext cx="4680520" cy="302433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Μονού αυλού </a:t>
            </a:r>
            <a:r>
              <a:rPr lang="el-GR" sz="2400" dirty="0"/>
              <a:t>(βραχεία χρήση)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Χωρίς μπαλονάκι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Χωρίς οπή </a:t>
            </a:r>
            <a:r>
              <a:rPr lang="el-GR" sz="2400" dirty="0"/>
              <a:t>(αναρρόφηση)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PVC, σιλικόνη, μεταλλικός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Μεγέθη</a:t>
            </a:r>
            <a:r>
              <a:rPr lang="el-GR" sz="2400" dirty="0"/>
              <a:t> 7.5, 8.0, 8.5, 9.0 (εσωτερική διάμετρος σε mm)</a:t>
            </a:r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5076056" y="1196752"/>
            <a:ext cx="3919740" cy="271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820000"/>
                </a:solidFill>
              </a:rPr>
              <a:t>Διπλού αυλού </a:t>
            </a:r>
            <a:r>
              <a:rPr lang="el-GR" sz="2400" dirty="0"/>
              <a:t>(απογαλακτισμός από τον αναπνευστήρα)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820000"/>
                </a:solidFill>
              </a:rPr>
              <a:t>Με μπαλονάκι </a:t>
            </a:r>
            <a:r>
              <a:rPr lang="el-GR" sz="2400" dirty="0"/>
              <a:t>(μηχανικός αερισμός)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820000"/>
                </a:solidFill>
              </a:rPr>
              <a:t>Με οπή </a:t>
            </a:r>
            <a:r>
              <a:rPr lang="el-GR" sz="2400" dirty="0"/>
              <a:t>(ομιλία)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</a:pPr>
            <a:endParaRPr lang="el-GR" dirty="0"/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147392" y="4392488"/>
            <a:ext cx="5472608" cy="2191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820000"/>
                </a:solidFill>
              </a:rPr>
              <a:t>Μίνι τραχειοσωλήνας </a:t>
            </a:r>
            <a:r>
              <a:rPr lang="el-GR" sz="2400" dirty="0"/>
              <a:t>(εκκρίσεις)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/>
              <a:t>Μεταλλικός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/>
              <a:t>Με ειδική ενίσχυση (reinforced) και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sz="2400" dirty="0"/>
              <a:t>επιπλέον μήκος (extendable)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Τραχειοσωλήνας μονού αυλού</a:t>
            </a:r>
          </a:p>
        </p:txBody>
      </p:sp>
      <p:pic>
        <p:nvPicPr>
          <p:cNvPr id="10" name="Θέση περιεχομένου 4" title="Τραχειοσωλήνας μονού αυλού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763" y="1974110"/>
            <a:ext cx="4747327" cy="3551324"/>
          </a:xfrm>
          <a:prstGeom prst="rect">
            <a:avLst/>
          </a:prstGeom>
        </p:spPr>
      </p:pic>
      <p:cxnSp>
        <p:nvCxnSpPr>
          <p:cNvPr id="12" name="Ευθύγραμμο βέλος σύνδεσης 11" title="βέλος"/>
          <p:cNvCxnSpPr>
            <a:stCxn id="13" idx="2"/>
          </p:cNvCxnSpPr>
          <p:nvPr/>
        </p:nvCxnSpPr>
        <p:spPr>
          <a:xfrm flipH="1">
            <a:off x="4860033" y="1901597"/>
            <a:ext cx="104380" cy="178925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15746" y="1025352"/>
            <a:ext cx="2897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Βαλβίδα για φούσκωμα του δακτυλίου και μέτρηση της πίεσης</a:t>
            </a:r>
            <a:endParaRPr lang="el-GR" dirty="0">
              <a:latin typeface="+mn-lt"/>
            </a:endParaRPr>
          </a:p>
        </p:txBody>
      </p:sp>
      <p:cxnSp>
        <p:nvCxnSpPr>
          <p:cNvPr id="15" name="Ευθύγραμμο βέλος σύνδεσης 14" title="βέλος"/>
          <p:cNvCxnSpPr>
            <a:stCxn id="17" idx="2"/>
          </p:cNvCxnSpPr>
          <p:nvPr/>
        </p:nvCxnSpPr>
        <p:spPr>
          <a:xfrm>
            <a:off x="2907309" y="1838356"/>
            <a:ext cx="152523" cy="70818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59237" y="14690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πρόσοψη</a:t>
            </a:r>
            <a:endParaRPr lang="el-GR" dirty="0">
              <a:latin typeface="+mn-lt"/>
            </a:endParaRPr>
          </a:p>
        </p:txBody>
      </p:sp>
      <p:cxnSp>
        <p:nvCxnSpPr>
          <p:cNvPr id="19" name="Ευθύγραμμο βέλος σύνδεσης 18" title="βέλος"/>
          <p:cNvCxnSpPr/>
          <p:nvPr/>
        </p:nvCxnSpPr>
        <p:spPr>
          <a:xfrm>
            <a:off x="2259237" y="2417895"/>
            <a:ext cx="682099" cy="10744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ύγραμμο βέλος σύνδεσης 20" title="βέλος"/>
          <p:cNvCxnSpPr/>
          <p:nvPr/>
        </p:nvCxnSpPr>
        <p:spPr>
          <a:xfrm>
            <a:off x="2259237" y="2396690"/>
            <a:ext cx="969506" cy="99638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5001" y="1508357"/>
            <a:ext cx="180399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Σχισμές για στερέωση του σωλήνα</a:t>
            </a:r>
            <a:endParaRPr lang="el-GR" dirty="0">
              <a:latin typeface="+mn-lt"/>
            </a:endParaRPr>
          </a:p>
        </p:txBody>
      </p:sp>
      <p:cxnSp>
        <p:nvCxnSpPr>
          <p:cNvPr id="26" name="Ευθύγραμμο βέλος σύνδεσης 25" title="βέλος"/>
          <p:cNvCxnSpPr/>
          <p:nvPr/>
        </p:nvCxnSpPr>
        <p:spPr>
          <a:xfrm flipH="1" flipV="1">
            <a:off x="4438261" y="3472182"/>
            <a:ext cx="341256" cy="748906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96399" y="4121683"/>
            <a:ext cx="103969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Μπαλόνι οδηγός</a:t>
            </a:r>
            <a:endParaRPr lang="el-GR" dirty="0">
              <a:latin typeface="+mn-lt"/>
            </a:endParaRPr>
          </a:p>
        </p:txBody>
      </p:sp>
      <p:cxnSp>
        <p:nvCxnSpPr>
          <p:cNvPr id="29" name="Ευθύγραμμο βέλος σύνδεσης 28" title="βέλος"/>
          <p:cNvCxnSpPr/>
          <p:nvPr/>
        </p:nvCxnSpPr>
        <p:spPr>
          <a:xfrm flipH="1" flipV="1">
            <a:off x="3870244" y="3799759"/>
            <a:ext cx="568017" cy="114140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54252" y="4840527"/>
            <a:ext cx="15525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Σωλήνας φουσκώματος μπαλονιού</a:t>
            </a:r>
            <a:endParaRPr lang="el-GR" dirty="0">
              <a:latin typeface="+mn-lt"/>
            </a:endParaRPr>
          </a:p>
        </p:txBody>
      </p:sp>
      <p:cxnSp>
        <p:nvCxnSpPr>
          <p:cNvPr id="32" name="Ευθύγραμμο βέλος σύνδεσης 31" title="βέλος"/>
          <p:cNvCxnSpPr>
            <a:stCxn id="34" idx="0"/>
          </p:cNvCxnSpPr>
          <p:nvPr/>
        </p:nvCxnSpPr>
        <p:spPr>
          <a:xfrm flipV="1">
            <a:off x="801571" y="3450431"/>
            <a:ext cx="1062699" cy="478771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9995" y="3929202"/>
            <a:ext cx="15631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Μπαλονάκι (φουσκωμένο)</a:t>
            </a:r>
            <a:endParaRPr lang="el-GR" dirty="0">
              <a:latin typeface="+mn-lt"/>
            </a:endParaRPr>
          </a:p>
        </p:txBody>
      </p:sp>
      <p:cxnSp>
        <p:nvCxnSpPr>
          <p:cNvPr id="35" name="Ευθύγραμμο βέλος σύνδεσης 34" title="βέλος"/>
          <p:cNvCxnSpPr/>
          <p:nvPr/>
        </p:nvCxnSpPr>
        <p:spPr>
          <a:xfrm flipV="1">
            <a:off x="1285620" y="3083125"/>
            <a:ext cx="1125552" cy="20185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242" y="2964947"/>
            <a:ext cx="12631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Εξωτερικός σωλήνας</a:t>
            </a:r>
            <a:endParaRPr lang="el-GR" dirty="0">
              <a:latin typeface="+mn-lt"/>
            </a:endParaRPr>
          </a:p>
        </p:txBody>
      </p:sp>
      <p:cxnSp>
        <p:nvCxnSpPr>
          <p:cNvPr id="40" name="Ευθύγραμμο βέλος σύνδεσης 39" title="βέλος"/>
          <p:cNvCxnSpPr>
            <a:stCxn id="42" idx="0"/>
          </p:cNvCxnSpPr>
          <p:nvPr/>
        </p:nvCxnSpPr>
        <p:spPr>
          <a:xfrm flipH="1" flipV="1">
            <a:off x="2541305" y="4460191"/>
            <a:ext cx="60377" cy="668125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53610" y="5128316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+mn-lt"/>
              </a:rPr>
              <a:t>οδηγός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932" y="5887379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Tracheostomy tube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Enigma51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BY 2.0 DE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8" name="Εικόνα 7" title="Τραχειοσωλήνας μονού αυλού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0652" y="1631382"/>
            <a:ext cx="1983277" cy="3681600"/>
          </a:xfrm>
          <a:prstGeom prst="rect">
            <a:avLst/>
          </a:prstGeom>
        </p:spPr>
      </p:pic>
      <p:sp>
        <p:nvSpPr>
          <p:cNvPr id="9" name="Rectangle 10"/>
          <p:cNvSpPr/>
          <p:nvPr/>
        </p:nvSpPr>
        <p:spPr>
          <a:xfrm>
            <a:off x="6108153" y="5778629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Traqueostomia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Rhcastilho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8"/>
              </a:rPr>
              <a:t>s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9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89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Τραχειοσωλήνας διπλού αυλού χωρίς οπή</a:t>
            </a:r>
          </a:p>
        </p:txBody>
      </p:sp>
      <p:pic>
        <p:nvPicPr>
          <p:cNvPr id="5" name="Θέση περιεχομένου 4" title="Τραχειοσωλήνας διπλού αυλού χωρίς οπή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7637" y="1294925"/>
            <a:ext cx="5028726" cy="5040313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9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004A82"/>
                </a:solidFill>
              </a:rPr>
              <a:t>Τραχειοσωλήνας </a:t>
            </a:r>
            <a:r>
              <a:rPr lang="el-GR" dirty="0" smtClean="0">
                <a:solidFill>
                  <a:srgbClr val="004A82"/>
                </a:solidFill>
              </a:rPr>
              <a:t>με οπή (ομιλίας)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5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5760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2400" dirty="0" smtClean="0"/>
              <a:t>Παρακολουθείστε το παρακάτω βίντεο</a:t>
            </a:r>
            <a:r>
              <a:rPr lang="en-US" sz="2400" dirty="0" smtClean="0"/>
              <a:t>: </a:t>
            </a:r>
            <a:endParaRPr lang="el-GR" sz="2400" dirty="0" smtClean="0"/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7" name="Εικόνα 6" title="What is a Fenestrated Tracheostomy? 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2" y="2136092"/>
            <a:ext cx="264160" cy="264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9592" y="2001415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  <a:hlinkClick r:id="rId5"/>
              </a:rPr>
              <a:t>What is a Fenestrated Tracheostomy? </a:t>
            </a:r>
            <a:endParaRPr lang="el-GR" sz="2400" dirty="0">
              <a:latin typeface="+mn-lt"/>
            </a:endParaRPr>
          </a:p>
        </p:txBody>
      </p:sp>
      <p:pic>
        <p:nvPicPr>
          <p:cNvPr id="3" name="Εικόνα 2" title="Τραχειοσωλήνας με οπή (ομιλίας)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80" y="2667742"/>
            <a:ext cx="3851920" cy="28889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9872" y="555718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Εργαστήριο Χειρουργικής Νοσηλευτικής Ι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15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rgbClr val="004A82"/>
                </a:solidFill>
              </a:rPr>
              <a:t>…Με </a:t>
            </a:r>
            <a:r>
              <a:rPr lang="el-GR" sz="4400" dirty="0">
                <a:solidFill>
                  <a:srgbClr val="004A82"/>
                </a:solidFill>
              </a:rPr>
              <a:t>οπή (τι να θυμάστε</a:t>
            </a:r>
            <a:r>
              <a:rPr lang="el-GR" sz="4400" dirty="0" smtClean="0">
                <a:solidFill>
                  <a:srgbClr val="004A82"/>
                </a:solidFill>
              </a:rPr>
              <a:t>)</a:t>
            </a:r>
            <a:endParaRPr lang="el-GR" sz="3600" b="0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400" dirty="0"/>
              <a:t>Μικρής διάρκειας δοκιμασία ασθενή με σωλήνα ομιλίας (με οπή)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Εκτίμηση για εισρόφηση εκκρίσεων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Στενή παρακολούθηση – αρχικά δεν αποτελεί ευχάριστη εμπειρία για τον ασθενή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Ξεφούσκωμα μπαλονιού (cuff)</a:t>
            </a:r>
          </a:p>
          <a:p>
            <a:pPr>
              <a:spcBef>
                <a:spcPts val="1200"/>
              </a:spcBef>
            </a:pPr>
            <a:r>
              <a:rPr lang="el-GR" sz="2400" dirty="0"/>
              <a:t>Προαιρετικά εφαρμογή </a:t>
            </a:r>
            <a:r>
              <a:rPr lang="el-GR" sz="2400" dirty="0" smtClean="0"/>
              <a:t>βαλβίδας </a:t>
            </a:r>
            <a:r>
              <a:rPr lang="el-GR" sz="2400" dirty="0"/>
              <a:t>ομιλίας (αρχικά για 15 λεπτά χ 2-3 φορές το 24ωρο)</a:t>
            </a:r>
          </a:p>
          <a:p>
            <a:pPr>
              <a:spcBef>
                <a:spcPts val="1200"/>
              </a:spcBef>
            </a:pPr>
            <a:r>
              <a:rPr lang="el-GR" sz="2400" b="1" dirty="0">
                <a:solidFill>
                  <a:srgbClr val="820000"/>
                </a:solidFill>
              </a:rPr>
              <a:t>ΑΝ Ο ΑΣΘΕΝΗΣ ΧΡΕΙΑΖΕΤΑΙ ΑΝΑΡΡΟΦΗΣΗ, ΠΡΕΠΕΙ ΝΑ ΕΠΑΝΕΙΣΑΓΟΥΜΕ ΤΟΝ ΕΣΩΤΕΡΙΚΟ ΣΩΛΗΝΑ ΠΟΥ ΔΕΝ ΕΧΕΙ ΟΠΗ! Γιατί;;;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919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Μεταλλικός… χωρίς μπαλονάκι</a:t>
            </a:r>
          </a:p>
        </p:txBody>
      </p:sp>
      <p:pic>
        <p:nvPicPr>
          <p:cNvPr id="8" name="Θέση περιεχομένου 7" title="τραχειοσωλήνας Μεταλλικός, χωρίς μπαλονάκι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4547002" cy="3420875"/>
          </a:xfrm>
        </p:spPr>
      </p:pic>
      <p:sp>
        <p:nvSpPr>
          <p:cNvPr id="9" name="Rectangle 10"/>
          <p:cNvSpPr/>
          <p:nvPr/>
        </p:nvSpPr>
        <p:spPr>
          <a:xfrm>
            <a:off x="2843808" y="4846226"/>
            <a:ext cx="3023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JACKSON’S tracheostomy tube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Netha Hussain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99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ab8d42b98855b32353c359df05deb3568ea35"/>
</p:tagLst>
</file>

<file path=ppt/theme/theme1.xml><?xml version="1.0" encoding="utf-8"?>
<a:theme xmlns:a="http://schemas.openxmlformats.org/drawingml/2006/main" name="OC_template_updated">
  <a:themeElements>
    <a:clrScheme name="Προσαρμοσμένο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480</TotalTime>
  <Words>1159</Words>
  <Application>Microsoft Office PowerPoint</Application>
  <PresentationFormat>Προβολή στην οθόνη (4:3)</PresentationFormat>
  <Paragraphs>165</Paragraphs>
  <Slides>24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24</vt:i4>
      </vt:variant>
    </vt:vector>
  </HeadingPairs>
  <TitlesOfParts>
    <vt:vector size="27" baseType="lpstr">
      <vt:lpstr>OC_template_updated</vt:lpstr>
      <vt:lpstr>2_OC_template_updated</vt:lpstr>
      <vt:lpstr>1_OC_template_updated</vt:lpstr>
      <vt:lpstr>Χειρουργική Νοσηλευτική Ι (Ε)</vt:lpstr>
      <vt:lpstr>Χειρουργική Νοσηλευτική Ι (Ε)</vt:lpstr>
      <vt:lpstr>Τραχειοσωλήνας</vt:lpstr>
      <vt:lpstr>Τύποι τραχειοσωλήνων</vt:lpstr>
      <vt:lpstr>Τραχειοσωλήνας μονού αυλού</vt:lpstr>
      <vt:lpstr>Τραχειοσωλήνας διπλού αυλού χωρίς οπή</vt:lpstr>
      <vt:lpstr>Τραχειοσωλήνας με οπή (ομιλίας)</vt:lpstr>
      <vt:lpstr>…Με οπή (τι να θυμάστε)</vt:lpstr>
      <vt:lpstr>Μεταλλικός… χωρίς μπαλονάκι</vt:lpstr>
      <vt:lpstr>Μίνι - τραχειοσωλήνας</vt:lpstr>
      <vt:lpstr>Οξυγονοθεραπεία  (1 από 2)</vt:lpstr>
      <vt:lpstr>Οξυγονοθεραπεία  (2 από 2)</vt:lpstr>
      <vt:lpstr>Τραχειοστομία διπλού αυλού: καθαρισμός εσωτερικού σωλήνα</vt:lpstr>
      <vt:lpstr>Φροντίδα εσωτερικού σωλήνα  (1 από 2)</vt:lpstr>
      <vt:lpstr>Φροντίδα εσωτερικού σωλήνα  (2 από 2)</vt:lpstr>
      <vt:lpstr>Αλλαγή εσωτερικού σωλήνα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34</cp:revision>
  <dcterms:created xsi:type="dcterms:W3CDTF">2013-11-15T09:43:24Z</dcterms:created>
  <dcterms:modified xsi:type="dcterms:W3CDTF">2015-03-13T11:45:56Z</dcterms:modified>
</cp:coreProperties>
</file>