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9"/>
  </p:notesMasterIdLst>
  <p:handoutMasterIdLst>
    <p:handoutMasterId r:id="rId20"/>
  </p:handoutMasterIdLst>
  <p:sldIdLst>
    <p:sldId id="384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257" r:id="rId12"/>
    <p:sldId id="262" r:id="rId13"/>
    <p:sldId id="379" r:id="rId14"/>
    <p:sldId id="269" r:id="rId15"/>
    <p:sldId id="270" r:id="rId16"/>
    <p:sldId id="266" r:id="rId17"/>
    <p:sldId id="261" r:id="rId18"/>
  </p:sldIdLst>
  <p:sldSz cx="9144000" cy="6858000" type="screen4x3"/>
  <p:notesSz cx="7104063" cy="10234613"/>
  <p:custDataLst>
    <p:tags r:id="rId2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66CCFF"/>
    <a:srgbClr val="178380"/>
    <a:srgbClr val="336699"/>
    <a:srgbClr val="00CC99"/>
    <a:srgbClr val="0C51C0"/>
    <a:srgbClr val="009999"/>
    <a:srgbClr val="008000"/>
    <a:srgbClr val="00808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20/7/2015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20/7/2015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47" indent="-185747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336699"/>
          </a:solidFill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Συστήματα Υγείας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Autofit/>
          </a:bodyPr>
          <a:lstStyle/>
          <a:p>
            <a:pPr>
              <a:buClr>
                <a:srgbClr val="800000"/>
              </a:buClr>
            </a:pPr>
            <a:r>
              <a:rPr lang="el-GR" sz="2000" b="1" dirty="0" smtClean="0"/>
              <a:t>Ενότητα 5:</a:t>
            </a:r>
            <a:r>
              <a:rPr lang="en-US" sz="2000" b="1" dirty="0" smtClean="0"/>
              <a:t> </a:t>
            </a:r>
            <a:r>
              <a:rPr lang="el-GR" sz="2000" b="1" dirty="0" smtClean="0"/>
              <a:t>Μοντέλα Χρηματοδότησης Οργάνωσης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000" dirty="0" smtClean="0"/>
              <a:t>Γιώργος Πιερράκος</a:t>
            </a:r>
            <a:endParaRPr lang="el-GR" sz="2000" dirty="0"/>
          </a:p>
          <a:p>
            <a:pPr>
              <a:spcBef>
                <a:spcPts val="0"/>
              </a:spcBef>
            </a:pPr>
            <a:r>
              <a:rPr lang="el-GR" sz="2000" dirty="0"/>
              <a:t>Τμήμα </a:t>
            </a:r>
            <a:r>
              <a:rPr lang="el-GR" sz="2000" dirty="0" smtClean="0"/>
              <a:t>Διοίκησης Επιχειρήσεων</a:t>
            </a:r>
          </a:p>
          <a:p>
            <a:pPr>
              <a:spcBef>
                <a:spcPts val="0"/>
              </a:spcBef>
            </a:pPr>
            <a:endParaRPr lang="el-GR" sz="1200" dirty="0" smtClean="0"/>
          </a:p>
          <a:p>
            <a:pPr>
              <a:spcBef>
                <a:spcPts val="0"/>
              </a:spcBef>
            </a:pPr>
            <a:r>
              <a:rPr lang="el-GR" sz="2000" dirty="0"/>
              <a:t>Κατεύθυνση </a:t>
            </a:r>
            <a:r>
              <a:rPr lang="el-GR" sz="2000" dirty="0" smtClean="0"/>
              <a:t>Διοίκησης </a:t>
            </a:r>
            <a:r>
              <a:rPr lang="el-GR" sz="2000" dirty="0"/>
              <a:t>Μονάδων Υγείας και Πρόνοιας </a:t>
            </a:r>
          </a:p>
          <a:p>
            <a:pPr>
              <a:spcBef>
                <a:spcPts val="0"/>
              </a:spcBef>
            </a:pP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  <a:cs typeface="+mn-cs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  <a:cs typeface="+mn-cs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31094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76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Γεώργιος Πιερράκος 2015. Γεώργιος Πιερράκος. </a:t>
            </a:r>
            <a:r>
              <a:rPr lang="el-GR" sz="2000" dirty="0" smtClean="0"/>
              <a:t>«Συστήματα Υγείας (Θ</a:t>
            </a:r>
            <a:r>
              <a:rPr lang="el-GR" sz="2000" dirty="0"/>
              <a:t>). Ενότητα </a:t>
            </a:r>
            <a:r>
              <a:rPr lang="en-US" sz="2000" dirty="0" smtClean="0"/>
              <a:t>5</a:t>
            </a:r>
            <a:r>
              <a:rPr lang="el-GR" sz="2000" dirty="0" smtClean="0"/>
              <a:t>: </a:t>
            </a:r>
            <a:r>
              <a:rPr lang="el-GR" sz="2000" dirty="0"/>
              <a:t>Μοντέλα Χρηματοδότησης </a:t>
            </a:r>
            <a:r>
              <a:rPr lang="el-GR" sz="2000" dirty="0" smtClean="0"/>
              <a:t>Οργάνωσης». Έκδοση: 1.0. Αθήνα 2015.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89061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>
            <a:noAutofit/>
          </a:bodyPr>
          <a:lstStyle/>
          <a:p>
            <a:r>
              <a:rPr lang="el-GR" sz="2800" dirty="0"/>
              <a:t>Τα κύρια </a:t>
            </a:r>
            <a:r>
              <a:rPr lang="en-US" sz="2800" dirty="0" smtClean="0"/>
              <a:t>o</a:t>
            </a:r>
            <a:r>
              <a:rPr lang="el-GR" sz="2800" dirty="0" smtClean="0"/>
              <a:t>ργανωτικά </a:t>
            </a:r>
            <a:r>
              <a:rPr lang="el-GR" sz="2800" dirty="0"/>
              <a:t>χαρακτηριστικά ενός συστήματος προκύπτουν από τις ιδιαιτερότητες της οικονομικής και κοινωνικής κάθε χώρας είναι: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08512"/>
          </a:xfrm>
        </p:spPr>
        <p:txBody>
          <a:bodyPr/>
          <a:lstStyle/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Ο βαθμός επίτευξης της ισότητας στην πρόσβαση στις υπηρεσίες </a:t>
            </a:r>
            <a:r>
              <a:rPr lang="el-GR" dirty="0" smtClean="0"/>
              <a:t>υγείας</a:t>
            </a:r>
            <a:r>
              <a:rPr lang="en-US" dirty="0" smtClean="0"/>
              <a:t>.</a:t>
            </a:r>
            <a:endParaRPr lang="el-GR" dirty="0"/>
          </a:p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Το εύρος κάλυψης του πληθυσμού με υπηρεσίες </a:t>
            </a:r>
            <a:r>
              <a:rPr lang="el-GR" dirty="0" smtClean="0"/>
              <a:t>υγείας</a:t>
            </a:r>
            <a:r>
              <a:rPr lang="en-US" dirty="0" smtClean="0"/>
              <a:t>.</a:t>
            </a:r>
            <a:endParaRPr lang="el-GR" dirty="0"/>
          </a:p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Η μορφή των υπηρεσιών υγείας στις οποίες επικεντρώνεται στο </a:t>
            </a:r>
            <a:r>
              <a:rPr lang="el-GR" dirty="0" smtClean="0"/>
              <a:t>σύστημα</a:t>
            </a:r>
            <a:r>
              <a:rPr lang="en-US" dirty="0" smtClean="0"/>
              <a:t>.</a:t>
            </a:r>
            <a:endParaRPr lang="el-GR" dirty="0"/>
          </a:p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Ο διαχωρισμός δημόσιου- ιδιωτικού στην παροχή </a:t>
            </a:r>
            <a:r>
              <a:rPr lang="el-GR" dirty="0" smtClean="0"/>
              <a:t>υπηρεσίες</a:t>
            </a:r>
            <a:r>
              <a:rPr lang="en-US" dirty="0" smtClean="0"/>
              <a:t>.</a:t>
            </a:r>
            <a:endParaRPr lang="el-GR" dirty="0"/>
          </a:p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Ο τρόπος χρηματοδότησης του </a:t>
            </a:r>
            <a:r>
              <a:rPr lang="el-GR" dirty="0" smtClean="0"/>
              <a:t>συστήματος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0161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l-GR" altLang="el-GR" sz="2800" b="1" dirty="0" smtClean="0"/>
              <a:t>Κοινωνική Ασφάλιση (</a:t>
            </a:r>
            <a:r>
              <a:rPr lang="en-US" altLang="el-GR" sz="2800" b="1" dirty="0" smtClean="0"/>
              <a:t>Bismarck)</a:t>
            </a:r>
          </a:p>
          <a:p>
            <a:pPr lvl="1" eaLnBrk="1" hangingPunct="1"/>
            <a:r>
              <a:rPr lang="el-GR" altLang="el-GR" dirty="0" smtClean="0"/>
              <a:t>Συμβολαιακά συστήματα</a:t>
            </a:r>
          </a:p>
          <a:p>
            <a:pPr lvl="1" eaLnBrk="1" hangingPunct="1"/>
            <a:r>
              <a:rPr lang="el-GR" altLang="el-GR" dirty="0" smtClean="0"/>
              <a:t>Συστήματα αποζημίωσης</a:t>
            </a:r>
          </a:p>
          <a:p>
            <a:pPr eaLnBrk="1" hangingPunct="1"/>
            <a:r>
              <a:rPr lang="el-GR" altLang="el-GR" sz="2800" b="1" dirty="0" smtClean="0"/>
              <a:t>Εθνικό Σύστημα Υγείας</a:t>
            </a:r>
            <a:r>
              <a:rPr lang="en-US" altLang="el-GR" sz="2800" b="1" dirty="0" smtClean="0"/>
              <a:t> (Beveridge)</a:t>
            </a:r>
            <a:endParaRPr lang="el-GR" altLang="el-GR" sz="2800" b="1" dirty="0" smtClean="0"/>
          </a:p>
          <a:p>
            <a:pPr eaLnBrk="1" hangingPunct="1"/>
            <a:r>
              <a:rPr lang="el-GR" altLang="el-GR" sz="2800" b="1" dirty="0" smtClean="0"/>
              <a:t>Μοντέλο Ελεύθερης Αγοράς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l-GR" altLang="el-GR" dirty="0" smtClean="0"/>
              <a:t>Μοντέλο άμεσης πληρωμής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l-GR" altLang="el-GR" dirty="0" smtClean="0"/>
              <a:t>Συμβολαιακό μοντέλο ιδιωτικής ασφάλισης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l-GR" altLang="el-GR" dirty="0" smtClean="0"/>
              <a:t>Μοντέλο αποζημίωσης ιδιωτικής ασφάλισης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l-GR" altLang="el-GR" dirty="0" smtClean="0"/>
              <a:t>Ολοκληρωμένο μοντέλο ιδιωτικής ασφάλισης 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Οργανωτικά μοντέλα συστημάτων υγείας: Τέσσερα πρότυπα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5905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Χαρακτηριστικά μοντέλων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Υπόδειγμα </a:t>
            </a:r>
            <a:r>
              <a:rPr lang="el-GR" b="1" dirty="0"/>
              <a:t>Bismarck</a:t>
            </a:r>
            <a:r>
              <a:rPr lang="el-GR" dirty="0"/>
              <a:t>, με βασικές αρχές της αυτοβοήθειας και της αυτονομίας του ασφαλιζομένου.</a:t>
            </a:r>
          </a:p>
          <a:p>
            <a:r>
              <a:rPr lang="el-GR" dirty="0"/>
              <a:t>Πρότυπο σύστημα </a:t>
            </a:r>
            <a:r>
              <a:rPr lang="el-GR" b="1" dirty="0"/>
              <a:t>Beveridge</a:t>
            </a:r>
            <a:r>
              <a:rPr lang="el-GR" dirty="0"/>
              <a:t>, όπου πρυτανεύει η αρχή της καθολικής κάλυψης του πληθυσμού, γεγονός που συνεπάγεται την εξασφάλιση του ελάχιστου εισοδήματος για όλους και την πλήρη και ολική προσπελασιμότητα του πληθυσμού στις κοινωνικές υπηρεσίες.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68920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Κοινωνική Ασφάλιση (1): συμβολαιακά (contractual) συστήματα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 smtClean="0"/>
              <a:t>χρηματοδότηση </a:t>
            </a:r>
            <a:r>
              <a:rPr lang="el-GR" dirty="0"/>
              <a:t>από ασφαλιστικές εισφορές ή/και τον κρατικό </a:t>
            </a:r>
            <a:r>
              <a:rPr lang="el-GR" dirty="0" smtClean="0"/>
              <a:t>προϋπολογισμό</a:t>
            </a:r>
            <a:r>
              <a:rPr lang="en-US" dirty="0" smtClean="0"/>
              <a:t>.</a:t>
            </a:r>
            <a:endParaRPr lang="el-GR" dirty="0"/>
          </a:p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 smtClean="0"/>
              <a:t>αποκεντρωμένη </a:t>
            </a:r>
            <a:r>
              <a:rPr lang="el-GR" dirty="0"/>
              <a:t>και πλουραλιστική </a:t>
            </a:r>
            <a:r>
              <a:rPr lang="el-GR" dirty="0" smtClean="0"/>
              <a:t>δομή</a:t>
            </a:r>
            <a:r>
              <a:rPr lang="en-US" dirty="0" smtClean="0"/>
              <a:t>.</a:t>
            </a:r>
            <a:endParaRPr lang="el-GR" dirty="0"/>
          </a:p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 smtClean="0"/>
              <a:t>ύπαρξη </a:t>
            </a:r>
            <a:r>
              <a:rPr lang="el-GR" dirty="0"/>
              <a:t>δημόσιων ασφαλιστικών </a:t>
            </a:r>
            <a:r>
              <a:rPr lang="el-GR" dirty="0" smtClean="0"/>
              <a:t>φορέων</a:t>
            </a:r>
            <a:r>
              <a:rPr lang="en-US" dirty="0" smtClean="0"/>
              <a:t>.</a:t>
            </a:r>
            <a:endParaRPr lang="el-GR" dirty="0"/>
          </a:p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 smtClean="0"/>
              <a:t>παραγωγή </a:t>
            </a:r>
            <a:r>
              <a:rPr lang="el-GR" dirty="0"/>
              <a:t>φροντίδων με δημόσιο </a:t>
            </a:r>
            <a:r>
              <a:rPr lang="el-GR" dirty="0" smtClean="0"/>
              <a:t>χαρακτήρα</a:t>
            </a:r>
            <a:r>
              <a:rPr lang="en-US" dirty="0" smtClean="0"/>
              <a:t>.</a:t>
            </a:r>
            <a:endParaRPr lang="el-GR" dirty="0"/>
          </a:p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 smtClean="0"/>
              <a:t>αμοιβή </a:t>
            </a:r>
            <a:r>
              <a:rPr lang="el-GR" dirty="0"/>
              <a:t>προμηθευτών σύμφωνα με </a:t>
            </a:r>
            <a:r>
              <a:rPr lang="el-GR" dirty="0" smtClean="0"/>
              <a:t>συμβάσεις</a:t>
            </a:r>
            <a:r>
              <a:rPr lang="en-US" dirty="0" smtClean="0"/>
              <a:t>.</a:t>
            </a:r>
            <a:endParaRPr lang="el-GR" dirty="0"/>
          </a:p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Γερμανία, Αυστρία, </a:t>
            </a:r>
            <a:r>
              <a:rPr lang="el-GR" dirty="0" smtClean="0"/>
              <a:t>Ολλανδία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0072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Κοινωνική Ασφάλιση (2): συστήματα αποζημίωσης (reimbursement)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χρηματοδότηση από ασφαλιστικές εισφορές ή/και τον κρατικό </a:t>
            </a:r>
            <a:r>
              <a:rPr lang="el-GR" dirty="0" smtClean="0"/>
              <a:t>προϋπολογισμό</a:t>
            </a:r>
            <a:r>
              <a:rPr lang="en-US" dirty="0" smtClean="0"/>
              <a:t>.</a:t>
            </a:r>
            <a:endParaRPr lang="el-GR" dirty="0"/>
          </a:p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αποκεντρωμένη δομή οργάνωσης και </a:t>
            </a:r>
            <a:r>
              <a:rPr lang="el-GR" dirty="0" smtClean="0"/>
              <a:t>διοίκησης</a:t>
            </a:r>
            <a:r>
              <a:rPr lang="en-US" dirty="0" smtClean="0"/>
              <a:t>.</a:t>
            </a:r>
            <a:endParaRPr lang="el-GR" dirty="0"/>
          </a:p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ύπαρξη δημόσιων ασφαλιστικών </a:t>
            </a:r>
            <a:r>
              <a:rPr lang="el-GR" dirty="0" smtClean="0"/>
              <a:t>φορέων</a:t>
            </a:r>
            <a:r>
              <a:rPr lang="en-US" dirty="0" smtClean="0"/>
              <a:t>.</a:t>
            </a:r>
            <a:endParaRPr lang="el-GR" dirty="0"/>
          </a:p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ιδιωτικού χαρακτήρα προμηθευτές που αμείβονται από τους </a:t>
            </a:r>
            <a:r>
              <a:rPr lang="el-GR" dirty="0" smtClean="0"/>
              <a:t>χρήστες</a:t>
            </a:r>
            <a:r>
              <a:rPr lang="en-US" dirty="0" smtClean="0"/>
              <a:t>.</a:t>
            </a:r>
            <a:endParaRPr lang="el-GR" dirty="0"/>
          </a:p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αποζημίωση χρηστών από το ασφαλιστικό </a:t>
            </a:r>
            <a:r>
              <a:rPr lang="el-GR" dirty="0" smtClean="0"/>
              <a:t>σύστημα</a:t>
            </a:r>
            <a:r>
              <a:rPr lang="en-US" dirty="0" smtClean="0"/>
              <a:t>.</a:t>
            </a:r>
            <a:endParaRPr lang="el-GR" dirty="0"/>
          </a:p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Γαλλία, Βέλγιο, </a:t>
            </a:r>
            <a:r>
              <a:rPr lang="el-GR" dirty="0" smtClean="0"/>
              <a:t>Λουξεμβούργο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4840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Εθνικό Σύστημα Υγείας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χρηματοδότηση από κρατικό </a:t>
            </a:r>
            <a:r>
              <a:rPr lang="el-GR" dirty="0" smtClean="0"/>
              <a:t>προϋπολογισμό</a:t>
            </a:r>
            <a:r>
              <a:rPr lang="en-US" dirty="0" smtClean="0"/>
              <a:t>.</a:t>
            </a:r>
            <a:endParaRPr lang="el-GR" dirty="0"/>
          </a:p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κάθετη ιεραρχική δομή οργάνωσης και </a:t>
            </a:r>
            <a:r>
              <a:rPr lang="el-GR" dirty="0" smtClean="0"/>
              <a:t>διοίκησης</a:t>
            </a:r>
            <a:r>
              <a:rPr lang="en-US" dirty="0" smtClean="0"/>
              <a:t>.</a:t>
            </a:r>
            <a:endParaRPr lang="el-GR" dirty="0"/>
          </a:p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διοικητικός μηχανισμός μεταφοράς και κατανομής </a:t>
            </a:r>
            <a:r>
              <a:rPr lang="el-GR" dirty="0" smtClean="0"/>
              <a:t>πόρων</a:t>
            </a:r>
            <a:r>
              <a:rPr lang="en-US" dirty="0" smtClean="0"/>
              <a:t>.</a:t>
            </a:r>
            <a:endParaRPr lang="el-GR" dirty="0"/>
          </a:p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δημόσιος χαρακτήρας μονάδων </a:t>
            </a:r>
            <a:r>
              <a:rPr lang="el-GR" dirty="0" smtClean="0"/>
              <a:t>υγείας</a:t>
            </a:r>
            <a:r>
              <a:rPr lang="en-US" dirty="0" smtClean="0"/>
              <a:t>.</a:t>
            </a:r>
            <a:endParaRPr lang="el-GR" dirty="0"/>
          </a:p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καθολική και ολοκληρωμένη κάλυψη του </a:t>
            </a:r>
            <a:r>
              <a:rPr lang="el-GR" dirty="0" smtClean="0"/>
              <a:t>πληθυσμού</a:t>
            </a:r>
            <a:r>
              <a:rPr lang="en-US" dirty="0" smtClean="0"/>
              <a:t>.</a:t>
            </a:r>
            <a:endParaRPr lang="el-GR" dirty="0"/>
          </a:p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αμοιβή επαγγελματιών υγείας με </a:t>
            </a:r>
            <a:r>
              <a:rPr lang="el-GR" dirty="0" smtClean="0"/>
              <a:t>μισθό</a:t>
            </a:r>
            <a:r>
              <a:rPr lang="en-US" dirty="0" smtClean="0"/>
              <a:t>.</a:t>
            </a:r>
            <a:endParaRPr lang="el-GR" dirty="0"/>
          </a:p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Ην. Βασίλειο, Ιρλανδία, Ισπανία, Ιταλία, Πορτογαλία, Φινλανδία, </a:t>
            </a:r>
            <a:r>
              <a:rPr lang="el-GR" dirty="0" smtClean="0"/>
              <a:t>Σουηδία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7460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Μοντέλο ελεύθερης αγοράς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ελεύθερη επιλογή του χρήστη να ενταχθεί ή όχι στο </a:t>
            </a:r>
            <a:r>
              <a:rPr lang="el-GR" dirty="0" smtClean="0"/>
              <a:t>σύστημα</a:t>
            </a:r>
            <a:r>
              <a:rPr lang="en-US" dirty="0" smtClean="0"/>
              <a:t>.</a:t>
            </a:r>
            <a:endParaRPr lang="el-GR" dirty="0"/>
          </a:p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ιδιωτική ιδιοκτησία μονάδων </a:t>
            </a:r>
            <a:r>
              <a:rPr lang="el-GR" dirty="0" smtClean="0"/>
              <a:t>υγείας</a:t>
            </a:r>
            <a:r>
              <a:rPr lang="en-US" dirty="0" smtClean="0"/>
              <a:t>.</a:t>
            </a:r>
            <a:endParaRPr lang="el-GR" dirty="0"/>
          </a:p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Κανόνες προσφοράς </a:t>
            </a:r>
            <a:r>
              <a:rPr lang="el-GR" dirty="0" smtClean="0"/>
              <a:t>– ζήτησης</a:t>
            </a:r>
            <a:r>
              <a:rPr lang="en-US" dirty="0" smtClean="0"/>
              <a:t>.</a:t>
            </a:r>
            <a:endParaRPr lang="el-GR" dirty="0"/>
          </a:p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χρηματοδότηση από ατομικά ή εργοδοτικά ασφάλιστρα ή άμεσες </a:t>
            </a:r>
            <a:r>
              <a:rPr lang="el-GR" dirty="0" smtClean="0"/>
              <a:t>πληρωμές</a:t>
            </a:r>
            <a:r>
              <a:rPr lang="en-US" dirty="0" smtClean="0"/>
              <a:t>.</a:t>
            </a:r>
            <a:endParaRPr lang="el-GR" dirty="0"/>
          </a:p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 smtClean="0"/>
              <a:t>ΗΠΑ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7029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1091678"/>
              </p:ext>
            </p:extLst>
          </p:nvPr>
        </p:nvGraphicFramePr>
        <p:xfrm>
          <a:off x="107503" y="1341438"/>
          <a:ext cx="8928992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2255"/>
                <a:gridCol w="1851156"/>
                <a:gridCol w="1633353"/>
                <a:gridCol w="1742255"/>
                <a:gridCol w="1959973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Τύπος</a:t>
                      </a:r>
                      <a:r>
                        <a:rPr lang="el-GR" sz="1800" baseline="0" dirty="0" smtClean="0"/>
                        <a:t> συστήματος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Κατευθυντήρια αρχή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Κοινωνικό-πολιτικός στόχος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Ρόλος του κράτους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Χρηματοδότηση</a:t>
                      </a:r>
                      <a:endParaRPr lang="el-G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Ιδιωτική ασφάλιση Υγείας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Αρχή της ανταποδοτικότητας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Παροχή υπηρεσιών σύμφωνα με την ικανότητα πληρωμής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Ρύθμιση αγοράς ασφάλισης Πρόνοια Φτωχών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Ιδιωτική: Ασφάλιστρα ανάλογα με το ρίσκο 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Κοινωνική Ασφάλιση Υγείας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Αρχή Κοινωνικής Αλληλεγγύης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Ίση πρόσβαση στις υπηρεσίες υγείας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Θεσμοθέτηση πλαισίων Εποπτεία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Δημόσια: Εισφορές Ανάλογα με το εισόδημα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Κρατική Υπηρεσία Υγείας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Αρχή της Ισότητας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Ίση πρόσβαση στις υπηρεσίες υγείας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Οργανωτικός και χρηματοδοτικός φορέας υπηρεσιών υγείας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Δημόσια: Φόροι ανάλογα με το εισόδημα 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Κατηγοριοποίηση Συστημάτων Υγείας </a:t>
            </a:r>
            <a:br>
              <a:rPr lang="el-GR" sz="3200" dirty="0" smtClean="0"/>
            </a:br>
            <a:r>
              <a:rPr lang="el-GR" sz="3200" dirty="0" smtClean="0"/>
              <a:t>ανάλογα με τη Χρηματοδότηση</a:t>
            </a:r>
            <a:endParaRPr lang="el-GR" sz="32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93089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185</TotalTime>
  <Words>1036</Words>
  <Application>Microsoft Office PowerPoint</Application>
  <PresentationFormat>Προβολή στην οθόνη (4:3)</PresentationFormat>
  <Paragraphs>143</Paragraphs>
  <Slides>16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16</vt:i4>
      </vt:variant>
    </vt:vector>
  </HeadingPairs>
  <TitlesOfParts>
    <vt:vector size="18" baseType="lpstr">
      <vt:lpstr>template</vt:lpstr>
      <vt:lpstr>OC_template_updated</vt:lpstr>
      <vt:lpstr>Συστήματα Υγείας (Θ)</vt:lpstr>
      <vt:lpstr>Τα κύρια oργανωτικά χαρακτηριστικά ενός συστήματος προκύπτουν από τις ιδιαιτερότητες της οικονομικής και κοινωνικής κάθε χώρας είναι:</vt:lpstr>
      <vt:lpstr>Οργανωτικά μοντέλα συστημάτων υγείας: Τέσσερα πρότυπα</vt:lpstr>
      <vt:lpstr>Χαρακτηριστικά μοντέλων</vt:lpstr>
      <vt:lpstr>Κοινωνική Ασφάλιση (1): συμβολαιακά (contractual) συστήματα </vt:lpstr>
      <vt:lpstr>Κοινωνική Ασφάλιση (2): συστήματα αποζημίωσης (reimbursement) </vt:lpstr>
      <vt:lpstr>Εθνικό Σύστημα Υγείας</vt:lpstr>
      <vt:lpstr>Μοντέλο ελεύθερης αγοράς</vt:lpstr>
      <vt:lpstr>Κατηγοριοποίηση Συστημάτων Υγείας  ανάλογα με τη Χρηματοδότηση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Διεθνείς Συστήματα Κρατήσεων στον Τουρισμό</dc:title>
  <dc:creator>opencourses@teiath.gr</dc:creator>
  <cp:lastModifiedBy>fkaram2</cp:lastModifiedBy>
  <cp:revision>35</cp:revision>
  <dcterms:created xsi:type="dcterms:W3CDTF">2015-05-15T08:56:51Z</dcterms:created>
  <dcterms:modified xsi:type="dcterms:W3CDTF">2015-07-20T13:09:36Z</dcterms:modified>
</cp:coreProperties>
</file>