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6"/>
  </p:notesMasterIdLst>
  <p:handoutMasterIdLst>
    <p:handoutMasterId r:id="rId47"/>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257" r:id="rId38"/>
    <p:sldId id="262" r:id="rId39"/>
    <p:sldId id="264" r:id="rId40"/>
    <p:sldId id="303" r:id="rId41"/>
    <p:sldId id="304" r:id="rId42"/>
    <p:sldId id="266" r:id="rId43"/>
    <p:sldId id="267" r:id="rId44"/>
    <p:sldId id="261" r:id="rId45"/>
  </p:sldIdLst>
  <p:sldSz cx="9144000" cy="6858000" type="screen4x3"/>
  <p:notesSz cx="7104063" cy="10234613"/>
  <p:custDataLst>
    <p:tags r:id="rId4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554" autoAdjust="0"/>
  </p:normalViewPr>
  <p:slideViewPr>
    <p:cSldViewPr>
      <p:cViewPr>
        <p:scale>
          <a:sx n="80" d="100"/>
          <a:sy n="80" d="100"/>
        </p:scale>
        <p:origin x="-114" y="-7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429254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a:t>
            </a:fld>
            <a:endParaRPr lang="el-GR" dirty="0"/>
          </a:p>
        </p:txBody>
      </p:sp>
    </p:spTree>
    <p:extLst>
      <p:ext uri="{BB962C8B-B14F-4D97-AF65-F5344CB8AC3E}">
        <p14:creationId xmlns:p14="http://schemas.microsoft.com/office/powerpoint/2010/main" val="2841667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324006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7</a:t>
            </a:fld>
            <a:endParaRPr lang="el-GR" dirty="0"/>
          </a:p>
        </p:txBody>
      </p:sp>
    </p:spTree>
    <p:extLst>
      <p:ext uri="{BB962C8B-B14F-4D97-AF65-F5344CB8AC3E}">
        <p14:creationId xmlns:p14="http://schemas.microsoft.com/office/powerpoint/2010/main" val="367187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10</a:t>
            </a:fld>
            <a:endParaRPr lang="el-GR" dirty="0"/>
          </a:p>
        </p:txBody>
      </p:sp>
    </p:spTree>
    <p:extLst>
      <p:ext uri="{BB962C8B-B14F-4D97-AF65-F5344CB8AC3E}">
        <p14:creationId xmlns:p14="http://schemas.microsoft.com/office/powerpoint/2010/main" val="172214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12</a:t>
            </a:fld>
            <a:endParaRPr lang="el-GR" dirty="0"/>
          </a:p>
        </p:txBody>
      </p:sp>
    </p:spTree>
    <p:extLst>
      <p:ext uri="{BB962C8B-B14F-4D97-AF65-F5344CB8AC3E}">
        <p14:creationId xmlns:p14="http://schemas.microsoft.com/office/powerpoint/2010/main" val="3040291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2588898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ltLang="el-GR" dirty="0" smtClean="0"/>
          </a:p>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18</a:t>
            </a:fld>
            <a:endParaRPr lang="el-GR" dirty="0"/>
          </a:p>
        </p:txBody>
      </p:sp>
    </p:spTree>
    <p:extLst>
      <p:ext uri="{BB962C8B-B14F-4D97-AF65-F5344CB8AC3E}">
        <p14:creationId xmlns:p14="http://schemas.microsoft.com/office/powerpoint/2010/main" val="2038004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emed.med.uoa.gr/application/syllabus_I/"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med.auth.gr/db/histology/gr/"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Ιστολογία ΙΙ – Κυτταρολογία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6</a:t>
            </a:r>
            <a:r>
              <a:rPr lang="el-GR" sz="2800" dirty="0" smtClean="0"/>
              <a:t>:</a:t>
            </a:r>
            <a:r>
              <a:rPr lang="en-US" sz="2800" dirty="0" smtClean="0"/>
              <a:t> </a:t>
            </a:r>
            <a:r>
              <a:rPr lang="el-GR" sz="2800" dirty="0" smtClean="0"/>
              <a:t>Γεννητικό Σύστημα Άνδρα</a:t>
            </a:r>
            <a:endParaRPr lang="en-US" sz="2800" dirty="0" smtClean="0"/>
          </a:p>
          <a:p>
            <a:pPr>
              <a:spcBef>
                <a:spcPts val="0"/>
              </a:spcBef>
            </a:pPr>
            <a:r>
              <a:rPr lang="el-GR" sz="2400" dirty="0" smtClean="0"/>
              <a:t>Φραγκίσκη Αναγνωστοπούλου Ανθούλη</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l-GR" altLang="el-GR" dirty="0" smtClean="0"/>
              <a:t>Κύτταρα </a:t>
            </a:r>
            <a:r>
              <a:rPr lang="en-US" altLang="el-GR" dirty="0" smtClean="0"/>
              <a:t>Sertoli</a:t>
            </a:r>
            <a:endParaRPr lang="el-GR" altLang="el-GR" dirty="0"/>
          </a:p>
        </p:txBody>
      </p:sp>
      <p:sp>
        <p:nvSpPr>
          <p:cNvPr id="284675" name="Rectangle 3"/>
          <p:cNvSpPr>
            <a:spLocks noGrp="1" noChangeArrowheads="1"/>
          </p:cNvSpPr>
          <p:nvPr>
            <p:ph idx="1"/>
          </p:nvPr>
        </p:nvSpPr>
        <p:spPr>
          <a:xfrm>
            <a:off x="457200" y="1196752"/>
            <a:ext cx="8435280" cy="1656185"/>
          </a:xfrm>
        </p:spPr>
        <p:txBody>
          <a:bodyPr>
            <a:normAutofit/>
          </a:bodyPr>
          <a:lstStyle/>
          <a:p>
            <a:pPr marL="0" indent="0">
              <a:buNone/>
            </a:pPr>
            <a:r>
              <a:rPr lang="el-GR" altLang="el-GR" sz="2000" dirty="0" smtClean="0"/>
              <a:t>Τα κύτταρα Sertoli είναι ψηλά κυλινδρικά με ωοειδή πυρήνα, φυσαλιδώδη χρωματίνη και πυρήνιο, επικάθονται στη βασική μεμβράνη και η κορυφή τους προβάλλει στον αυλό. Έχουν ανώμαλο περίγραμμα με πολλές διακλαδιζόμενες κυτταροπλασματικές προσεκβολές που εφάπτονται με αντίστοιχες γειτονικών κυττάρων και σχηματίζουν ένα πλέγμα. </a:t>
            </a:r>
            <a:endParaRPr lang="el-GR" altLang="el-GR" sz="2000" dirty="0"/>
          </a:p>
        </p:txBody>
      </p:sp>
      <p:pic>
        <p:nvPicPr>
          <p:cNvPr id="2846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32" y="2881996"/>
            <a:ext cx="3862252" cy="261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69063" y="2795927"/>
            <a:ext cx="4032448" cy="2785378"/>
          </a:xfrm>
          <a:prstGeom prst="rect">
            <a:avLst/>
          </a:prstGeom>
        </p:spPr>
        <p:txBody>
          <a:bodyPr wrap="square">
            <a:spAutoFit/>
          </a:bodyPr>
          <a:lstStyle/>
          <a:p>
            <a:pPr marL="0" indent="0">
              <a:buNone/>
            </a:pPr>
            <a:r>
              <a:rPr lang="el-GR" altLang="el-GR" sz="2000" dirty="0">
                <a:latin typeface="+mn-lt"/>
              </a:rPr>
              <a:t>Έχουν οξεόφιλο κυτταρόπλασμα με άφθονο ενδοπλασματικό δίκτυο διαταγμένο με τη μορφή πεπλατυσμένων στιβαγμένων δεξαμενών, ριβοσώματα και λιπιδικά κυστίδια. </a:t>
            </a:r>
            <a:endParaRPr lang="el-GR" altLang="el-GR" sz="2000" dirty="0" smtClean="0">
              <a:latin typeface="+mn-lt"/>
            </a:endParaRPr>
          </a:p>
          <a:p>
            <a:pPr marL="0" indent="0">
              <a:spcBef>
                <a:spcPts val="1800"/>
              </a:spcBef>
              <a:buNone/>
            </a:pPr>
            <a:r>
              <a:rPr lang="el-GR" altLang="el-GR" sz="2000" dirty="0" smtClean="0">
                <a:latin typeface="+mn-lt"/>
              </a:rPr>
              <a:t>Έχουν </a:t>
            </a:r>
            <a:r>
              <a:rPr lang="el-GR" altLang="el-GR" sz="2000" dirty="0">
                <a:latin typeface="+mn-lt"/>
              </a:rPr>
              <a:t>στηρικτική, φαγοκυτταρική και εκκριτική λειτουργία. </a:t>
            </a:r>
          </a:p>
        </p:txBody>
      </p:sp>
      <p:sp>
        <p:nvSpPr>
          <p:cNvPr id="6" name="Rectangle 5"/>
          <p:cNvSpPr/>
          <p:nvPr/>
        </p:nvSpPr>
        <p:spPr>
          <a:xfrm>
            <a:off x="457200" y="5854001"/>
            <a:ext cx="8226660" cy="707886"/>
          </a:xfrm>
          <a:prstGeom prst="rect">
            <a:avLst/>
          </a:prstGeom>
        </p:spPr>
        <p:txBody>
          <a:bodyPr wrap="square">
            <a:spAutoFit/>
          </a:bodyPr>
          <a:lstStyle/>
          <a:p>
            <a:pPr marL="0" indent="0">
              <a:buNone/>
            </a:pPr>
            <a:r>
              <a:rPr lang="el-GR" altLang="el-GR" sz="2000" dirty="0">
                <a:latin typeface="+mn-lt"/>
              </a:rPr>
              <a:t>Στο έμβρυο εκκρίνουν την </a:t>
            </a:r>
            <a:r>
              <a:rPr lang="el-GR" altLang="el-GR" sz="2000" dirty="0" smtClean="0">
                <a:latin typeface="+mn-lt"/>
              </a:rPr>
              <a:t>αντιμυλλέριο </a:t>
            </a:r>
            <a:r>
              <a:rPr lang="el-GR" altLang="el-GR" sz="2000" dirty="0">
                <a:latin typeface="+mn-lt"/>
              </a:rPr>
              <a:t>ορμόνη και στον ενήλικα την πρωτεΐνη δέσμευσης των ανδρογόνων και την ινχιμπίνη </a:t>
            </a:r>
          </a:p>
        </p:txBody>
      </p:sp>
      <p:sp>
        <p:nvSpPr>
          <p:cNvPr id="7" name="Rectangle 6"/>
          <p:cNvSpPr/>
          <p:nvPr/>
        </p:nvSpPr>
        <p:spPr>
          <a:xfrm>
            <a:off x="552642" y="5486086"/>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872407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l-GR" altLang="el-GR" dirty="0" smtClean="0"/>
              <a:t>Όρχις</a:t>
            </a:r>
            <a:r>
              <a:rPr lang="en-US" altLang="el-GR" dirty="0" smtClean="0"/>
              <a:t> </a:t>
            </a:r>
            <a:r>
              <a:rPr lang="en-GB" altLang="el-GR" dirty="0" smtClean="0"/>
              <a:t>- </a:t>
            </a:r>
            <a:r>
              <a:rPr lang="el-GR" altLang="el-GR" dirty="0" smtClean="0"/>
              <a:t>Σπερματικό</a:t>
            </a:r>
            <a:r>
              <a:rPr lang="en-GB" altLang="el-GR" dirty="0" smtClean="0"/>
              <a:t> </a:t>
            </a:r>
            <a:r>
              <a:rPr lang="el-GR" altLang="el-GR" dirty="0"/>
              <a:t>επιθήλιο</a:t>
            </a:r>
            <a:r>
              <a:rPr lang="en-GB" altLang="el-GR" dirty="0"/>
              <a:t> </a:t>
            </a:r>
            <a:endParaRPr lang="el-GR" altLang="el-GR" dirty="0"/>
          </a:p>
        </p:txBody>
      </p:sp>
      <p:sp>
        <p:nvSpPr>
          <p:cNvPr id="283651" name="Rectangle 3"/>
          <p:cNvSpPr>
            <a:spLocks noGrp="1" noChangeArrowheads="1"/>
          </p:cNvSpPr>
          <p:nvPr>
            <p:ph idx="1"/>
          </p:nvPr>
        </p:nvSpPr>
        <p:spPr>
          <a:xfrm>
            <a:off x="395536" y="1196752"/>
            <a:ext cx="3610745" cy="5040560"/>
          </a:xfrm>
        </p:spPr>
        <p:txBody>
          <a:bodyPr>
            <a:noAutofit/>
          </a:bodyPr>
          <a:lstStyle/>
          <a:p>
            <a:pPr marL="0" indent="0">
              <a:buNone/>
            </a:pPr>
            <a:r>
              <a:rPr lang="el-GR" altLang="el-GR" sz="2000" dirty="0" smtClean="0"/>
              <a:t>Ιστολογική</a:t>
            </a:r>
            <a:r>
              <a:rPr lang="en-GB" altLang="el-GR" sz="2000" dirty="0" smtClean="0"/>
              <a:t> </a:t>
            </a:r>
            <a:r>
              <a:rPr lang="el-GR" altLang="el-GR" sz="2000" dirty="0" smtClean="0"/>
              <a:t>διατομή</a:t>
            </a:r>
            <a:r>
              <a:rPr lang="en-GB" altLang="el-GR" sz="2000" dirty="0" smtClean="0"/>
              <a:t> </a:t>
            </a:r>
            <a:r>
              <a:rPr lang="el-GR" altLang="el-GR" sz="2000" dirty="0" smtClean="0"/>
              <a:t>σπερματικού</a:t>
            </a:r>
            <a:r>
              <a:rPr lang="en-GB" altLang="el-GR" sz="2000" dirty="0" smtClean="0"/>
              <a:t> </a:t>
            </a:r>
            <a:r>
              <a:rPr lang="el-GR" altLang="el-GR" sz="2000" dirty="0" smtClean="0"/>
              <a:t>σωληναρίου</a:t>
            </a:r>
            <a:r>
              <a:rPr lang="en-GB" altLang="el-GR" sz="2000" dirty="0" smtClean="0"/>
              <a:t> </a:t>
            </a:r>
            <a:r>
              <a:rPr lang="el-GR" altLang="el-GR" sz="2000" dirty="0" smtClean="0"/>
              <a:t>σε</a:t>
            </a:r>
            <a:r>
              <a:rPr lang="en-GB" altLang="el-GR" sz="2000" dirty="0" smtClean="0"/>
              <a:t> </a:t>
            </a:r>
            <a:r>
              <a:rPr lang="el-GR" altLang="el-GR" sz="2000" dirty="0" smtClean="0"/>
              <a:t>πολύ</a:t>
            </a:r>
            <a:r>
              <a:rPr lang="en-GB" altLang="el-GR" sz="2000" dirty="0" smtClean="0"/>
              <a:t> </a:t>
            </a:r>
            <a:r>
              <a:rPr lang="el-GR" altLang="el-GR" sz="2000" dirty="0" smtClean="0"/>
              <a:t>μεγάλη</a:t>
            </a:r>
            <a:r>
              <a:rPr lang="en-GB" altLang="el-GR" sz="2000" dirty="0" smtClean="0"/>
              <a:t> </a:t>
            </a:r>
            <a:r>
              <a:rPr lang="el-GR" altLang="el-GR" sz="2000" dirty="0" smtClean="0"/>
              <a:t>μεγέθυνση</a:t>
            </a:r>
            <a:r>
              <a:rPr lang="en-GB" altLang="el-GR" sz="2000" dirty="0" smtClean="0"/>
              <a:t> (100x). </a:t>
            </a:r>
            <a:r>
              <a:rPr lang="el-GR" altLang="el-GR" sz="2000" dirty="0" smtClean="0"/>
              <a:t>Παρατηρούνται</a:t>
            </a:r>
            <a:r>
              <a:rPr lang="en-GB" altLang="el-GR" sz="2000" dirty="0" smtClean="0"/>
              <a:t>: </a:t>
            </a:r>
            <a:r>
              <a:rPr lang="el-GR" altLang="el-GR" sz="2000" dirty="0" smtClean="0"/>
              <a:t>Ένα</a:t>
            </a:r>
            <a:r>
              <a:rPr lang="en-GB" altLang="el-GR" sz="2000" dirty="0" smtClean="0"/>
              <a:t> </a:t>
            </a:r>
            <a:r>
              <a:rPr lang="el-GR" altLang="el-GR" sz="2000" dirty="0" smtClean="0"/>
              <a:t>κύτταρο</a:t>
            </a:r>
            <a:r>
              <a:rPr lang="en-GB" altLang="el-GR" sz="2000" dirty="0" smtClean="0"/>
              <a:t> Sertoli (</a:t>
            </a:r>
            <a:r>
              <a:rPr lang="el-GR" altLang="el-GR" sz="2000" dirty="0" smtClean="0"/>
              <a:t>βέλος</a:t>
            </a:r>
            <a:r>
              <a:rPr lang="en-GB" altLang="el-GR" sz="2000" dirty="0" smtClean="0"/>
              <a:t>), </a:t>
            </a:r>
            <a:r>
              <a:rPr lang="el-GR" altLang="el-GR" sz="2000" dirty="0" smtClean="0"/>
              <a:t>σπερματογόνια</a:t>
            </a:r>
            <a:r>
              <a:rPr lang="en-GB" altLang="el-GR" sz="2000" dirty="0" smtClean="0"/>
              <a:t> (</a:t>
            </a:r>
            <a:r>
              <a:rPr lang="el-GR" altLang="el-GR" sz="2000" dirty="0" smtClean="0"/>
              <a:t>η</a:t>
            </a:r>
            <a:r>
              <a:rPr lang="en-GB" altLang="el-GR" sz="2000" dirty="0" smtClean="0"/>
              <a:t> </a:t>
            </a:r>
            <a:r>
              <a:rPr lang="el-GR" altLang="el-GR" sz="2000" dirty="0" smtClean="0"/>
              <a:t>εξωτερική</a:t>
            </a:r>
            <a:r>
              <a:rPr lang="en-GB" altLang="el-GR" sz="2000" dirty="0" smtClean="0"/>
              <a:t> </a:t>
            </a:r>
            <a:r>
              <a:rPr lang="el-GR" altLang="el-GR" sz="2000" dirty="0" smtClean="0"/>
              <a:t>στιβάδα</a:t>
            </a:r>
            <a:r>
              <a:rPr lang="en-GB" altLang="el-GR" sz="2000" dirty="0" smtClean="0"/>
              <a:t> </a:t>
            </a:r>
            <a:r>
              <a:rPr lang="el-GR" altLang="el-GR" sz="2000" dirty="0" smtClean="0"/>
              <a:t>των</a:t>
            </a:r>
            <a:r>
              <a:rPr lang="en-GB" altLang="el-GR" sz="2000" dirty="0" smtClean="0"/>
              <a:t> </a:t>
            </a:r>
            <a:r>
              <a:rPr lang="el-GR" altLang="el-GR" sz="2000" dirty="0" smtClean="0"/>
              <a:t>στρογγυλών</a:t>
            </a:r>
            <a:r>
              <a:rPr lang="en-GB" altLang="el-GR" sz="2000" dirty="0" smtClean="0"/>
              <a:t> </a:t>
            </a:r>
            <a:r>
              <a:rPr lang="el-GR" altLang="el-GR" sz="2000" dirty="0" smtClean="0"/>
              <a:t>ή</a:t>
            </a:r>
            <a:r>
              <a:rPr lang="en-GB" altLang="el-GR" sz="2000" dirty="0" smtClean="0"/>
              <a:t> </a:t>
            </a:r>
            <a:r>
              <a:rPr lang="el-GR" altLang="el-GR" sz="2000" dirty="0" smtClean="0"/>
              <a:t>υποστρόγγυλων</a:t>
            </a:r>
            <a:r>
              <a:rPr lang="en-GB" altLang="el-GR" sz="2000" dirty="0" smtClean="0"/>
              <a:t> </a:t>
            </a:r>
            <a:r>
              <a:rPr lang="el-GR" altLang="el-GR" sz="2000" dirty="0" smtClean="0"/>
              <a:t>κυττάρων</a:t>
            </a:r>
            <a:r>
              <a:rPr lang="en-GB" altLang="el-GR" sz="2000" dirty="0" smtClean="0"/>
              <a:t>), </a:t>
            </a:r>
            <a:r>
              <a:rPr lang="el-GR" altLang="el-GR" sz="2000" dirty="0" smtClean="0"/>
              <a:t>σπερματοκύτταρα</a:t>
            </a:r>
            <a:r>
              <a:rPr lang="en-GB" altLang="el-GR" sz="2000" dirty="0" smtClean="0"/>
              <a:t> </a:t>
            </a:r>
            <a:r>
              <a:rPr lang="el-GR" altLang="el-GR" sz="2000" dirty="0" smtClean="0"/>
              <a:t>και</a:t>
            </a:r>
            <a:r>
              <a:rPr lang="en-GB" altLang="el-GR" sz="2000" dirty="0" smtClean="0"/>
              <a:t> </a:t>
            </a:r>
            <a:r>
              <a:rPr lang="el-GR" altLang="el-GR" sz="2000" dirty="0" smtClean="0"/>
              <a:t>σπερματοζωάρια</a:t>
            </a:r>
            <a:r>
              <a:rPr lang="en-GB" altLang="el-GR" sz="2000" dirty="0" smtClean="0"/>
              <a:t> </a:t>
            </a:r>
            <a:r>
              <a:rPr lang="el-GR" altLang="el-GR" sz="2000" dirty="0" smtClean="0"/>
              <a:t>στο</a:t>
            </a:r>
            <a:r>
              <a:rPr lang="en-GB" altLang="el-GR" sz="2000" dirty="0" smtClean="0"/>
              <a:t> </a:t>
            </a:r>
            <a:r>
              <a:rPr lang="el-GR" altLang="el-GR" sz="2000" dirty="0" smtClean="0"/>
              <a:t>εσωτερικό</a:t>
            </a:r>
            <a:r>
              <a:rPr lang="en-GB" altLang="el-GR" sz="2000" dirty="0" smtClean="0"/>
              <a:t> </a:t>
            </a:r>
            <a:r>
              <a:rPr lang="el-GR" altLang="el-GR" sz="2000" dirty="0" smtClean="0"/>
              <a:t>των</a:t>
            </a:r>
            <a:r>
              <a:rPr lang="en-GB" altLang="el-GR" sz="2000" dirty="0" smtClean="0"/>
              <a:t> </a:t>
            </a:r>
            <a:r>
              <a:rPr lang="el-GR" altLang="el-GR" sz="2000" dirty="0" smtClean="0"/>
              <a:t>σπερματικών</a:t>
            </a:r>
            <a:r>
              <a:rPr lang="en-GB" altLang="el-GR" sz="2000" dirty="0" smtClean="0"/>
              <a:t> </a:t>
            </a:r>
            <a:r>
              <a:rPr lang="el-GR" altLang="el-GR" sz="2000" dirty="0" smtClean="0"/>
              <a:t>σωληναρίων</a:t>
            </a:r>
            <a:r>
              <a:rPr lang="en-GB" altLang="el-GR" sz="2000" dirty="0" smtClean="0"/>
              <a:t>. </a:t>
            </a:r>
            <a:endParaRPr lang="el-GR" altLang="el-GR" sz="2000" dirty="0"/>
          </a:p>
        </p:txBody>
      </p:sp>
      <p:sp>
        <p:nvSpPr>
          <p:cNvPr id="283655" name="Rectangle 7"/>
          <p:cNvSpPr>
            <a:spLocks noChangeArrowheads="1"/>
          </p:cNvSpPr>
          <p:nvPr/>
        </p:nvSpPr>
        <p:spPr bwMode="auto">
          <a:xfrm>
            <a:off x="0" y="1166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2836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855" y="1304800"/>
            <a:ext cx="4671941" cy="299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4653136"/>
            <a:ext cx="8316260" cy="1323439"/>
          </a:xfrm>
          <a:prstGeom prst="rect">
            <a:avLst/>
          </a:prstGeom>
        </p:spPr>
        <p:txBody>
          <a:bodyPr wrap="square">
            <a:spAutoFit/>
          </a:bodyPr>
          <a:lstStyle/>
          <a:p>
            <a:pPr marL="0" indent="0">
              <a:buNone/>
            </a:pPr>
            <a:r>
              <a:rPr lang="el-GR" altLang="el-GR" sz="2000" dirty="0">
                <a:latin typeface="+mn-lt"/>
              </a:rPr>
              <a:t>Διακρίνονται επίσης οι αποπλατυσμένοι πυρήνες των περισωληναριακών κυττάρων που περιβάλλουν τα σπερματικά σωληνάρια. Χρώση = Σιδηρούχος Αιματοξυλίνη</a:t>
            </a:r>
          </a:p>
          <a:p>
            <a:pPr marL="0" indent="0">
              <a:buNone/>
            </a:pPr>
            <a:endParaRPr lang="el-GR" altLang="el-GR" sz="2000" dirty="0">
              <a:latin typeface="+mn-lt"/>
            </a:endParaRPr>
          </a:p>
        </p:txBody>
      </p:sp>
      <p:sp>
        <p:nvSpPr>
          <p:cNvPr id="7" name="Rectangle 6"/>
          <p:cNvSpPr/>
          <p:nvPr/>
        </p:nvSpPr>
        <p:spPr>
          <a:xfrm>
            <a:off x="4557877" y="4297762"/>
            <a:ext cx="3635896" cy="461665"/>
          </a:xfrm>
          <a:prstGeom prst="rect">
            <a:avLst/>
          </a:prstGeom>
        </p:spPr>
        <p:txBody>
          <a:bodyPr wrap="square">
            <a:spAutoFit/>
          </a:bodyPr>
          <a:lstStyle/>
          <a:p>
            <a:pPr algn="ctr"/>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423446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fontScale="90000"/>
          </a:bodyPr>
          <a:lstStyle/>
          <a:p>
            <a:r>
              <a:rPr lang="el-GR" altLang="el-GR" dirty="0" smtClean="0"/>
              <a:t>Κύτταρα σπερματικής σειράς - Κεφαλές σπερματοζωαρίων</a:t>
            </a:r>
            <a:endParaRPr lang="el-GR" altLang="el-GR" dirty="0"/>
          </a:p>
        </p:txBody>
      </p:sp>
      <p:sp>
        <p:nvSpPr>
          <p:cNvPr id="282627" name="Rectangle 3"/>
          <p:cNvSpPr>
            <a:spLocks noGrp="1" noChangeArrowheads="1"/>
          </p:cNvSpPr>
          <p:nvPr>
            <p:ph idx="1"/>
          </p:nvPr>
        </p:nvSpPr>
        <p:spPr/>
        <p:txBody>
          <a:bodyPr>
            <a:normAutofit/>
          </a:bodyPr>
          <a:lstStyle/>
          <a:p>
            <a:pPr marL="0" indent="0" algn="just">
              <a:buNone/>
            </a:pPr>
            <a:r>
              <a:rPr lang="el-GR" altLang="el-GR" sz="2000" dirty="0"/>
              <a:t>Γύρω από τα κύτταρα Sertoli (S) διακρίνονται τα κύτταρα της σπερματικής σειράς και στο κορυφαίο κυτταρόπλασμα αυτών οι κεφαλές των σπερματοζωαρίων (ΚΣ).</a:t>
            </a:r>
          </a:p>
        </p:txBody>
      </p:sp>
      <p:pic>
        <p:nvPicPr>
          <p:cNvPr id="282631" name="Picture 7"/>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539553" y="2204865"/>
            <a:ext cx="5976663" cy="407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83668" y="6284759"/>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4279831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l-GR" altLang="el-GR" dirty="0" smtClean="0"/>
              <a:t>Κύτταρα </a:t>
            </a:r>
            <a:r>
              <a:rPr lang="el-GR" altLang="el-GR" dirty="0"/>
              <a:t>Leydig</a:t>
            </a:r>
          </a:p>
        </p:txBody>
      </p:sp>
      <p:sp>
        <p:nvSpPr>
          <p:cNvPr id="281603" name="Rectangle 3"/>
          <p:cNvSpPr>
            <a:spLocks noGrp="1" noChangeArrowheads="1"/>
          </p:cNvSpPr>
          <p:nvPr>
            <p:ph idx="1"/>
          </p:nvPr>
        </p:nvSpPr>
        <p:spPr>
          <a:xfrm>
            <a:off x="395536" y="1196752"/>
            <a:ext cx="2988890" cy="5040560"/>
          </a:xfrm>
        </p:spPr>
        <p:txBody>
          <a:bodyPr>
            <a:normAutofit/>
          </a:bodyPr>
          <a:lstStyle/>
          <a:p>
            <a:pPr marL="0" indent="0">
              <a:buNone/>
            </a:pPr>
            <a:r>
              <a:rPr lang="el-GR" altLang="el-GR" sz="2000" dirty="0" smtClean="0"/>
              <a:t>Τα κύτταρα Leydig έχουν </a:t>
            </a:r>
          </a:p>
          <a:p>
            <a:r>
              <a:rPr lang="el-GR" altLang="el-GR" sz="2000" dirty="0" smtClean="0"/>
              <a:t>υποστρόγγυλο φυσαλιδώδη πυρήνα με ένα ή δύο πυρήνια, </a:t>
            </a:r>
          </a:p>
          <a:p>
            <a:r>
              <a:rPr lang="el-GR" altLang="el-GR" sz="2000" dirty="0" smtClean="0"/>
              <a:t>οξεόφιλο, </a:t>
            </a:r>
          </a:p>
          <a:p>
            <a:r>
              <a:rPr lang="el-GR" altLang="el-GR" sz="2000" dirty="0" smtClean="0"/>
              <a:t>κοκκιώδες κυτταρόπλασμα με λιπάσες, </a:t>
            </a:r>
          </a:p>
          <a:p>
            <a:r>
              <a:rPr lang="el-GR" altLang="el-GR" sz="2000" dirty="0" smtClean="0"/>
              <a:t>οξειδωτικά ένζυμα, εστεράσες και </a:t>
            </a:r>
          </a:p>
          <a:p>
            <a:r>
              <a:rPr lang="el-GR" altLang="el-GR" sz="2000" dirty="0" smtClean="0"/>
              <a:t>αφυδρογονάσες των στεροειδών. </a:t>
            </a:r>
            <a:endParaRPr lang="el-GR" altLang="el-GR" sz="2000" dirty="0"/>
          </a:p>
        </p:txBody>
      </p:sp>
      <p:pic>
        <p:nvPicPr>
          <p:cNvPr id="2816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363562"/>
            <a:ext cx="4872133" cy="35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5307305"/>
            <a:ext cx="8352928" cy="707886"/>
          </a:xfrm>
          <a:prstGeom prst="rect">
            <a:avLst/>
          </a:prstGeom>
        </p:spPr>
        <p:txBody>
          <a:bodyPr wrap="square">
            <a:spAutoFit/>
          </a:bodyPr>
          <a:lstStyle/>
          <a:p>
            <a:pPr marL="0" indent="0">
              <a:buNone/>
            </a:pPr>
            <a:r>
              <a:rPr lang="el-GR" altLang="el-GR" sz="2000" dirty="0">
                <a:latin typeface="+mn-lt"/>
              </a:rPr>
              <a:t>Περιέχουν τα κρυσταλλοειδή σωμάτια Reinke που παρατηρούνται συχνότερα στις μεγαλύτερες ηλικίες. </a:t>
            </a:r>
          </a:p>
        </p:txBody>
      </p:sp>
      <p:sp>
        <p:nvSpPr>
          <p:cNvPr id="6" name="Rectangle 5"/>
          <p:cNvSpPr/>
          <p:nvPr/>
        </p:nvSpPr>
        <p:spPr>
          <a:xfrm>
            <a:off x="4199754" y="4898974"/>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1591902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l-GR" altLang="el-GR" dirty="0" smtClean="0"/>
              <a:t>Διάμεσος </a:t>
            </a:r>
            <a:r>
              <a:rPr lang="el-GR" altLang="el-GR" dirty="0"/>
              <a:t>ιστός</a:t>
            </a:r>
          </a:p>
        </p:txBody>
      </p:sp>
      <p:sp>
        <p:nvSpPr>
          <p:cNvPr id="280579" name="Rectangle 3"/>
          <p:cNvSpPr>
            <a:spLocks noGrp="1" noChangeArrowheads="1"/>
          </p:cNvSpPr>
          <p:nvPr>
            <p:ph idx="1"/>
          </p:nvPr>
        </p:nvSpPr>
        <p:spPr>
          <a:xfrm>
            <a:off x="457200" y="1196752"/>
            <a:ext cx="8147248" cy="1872208"/>
          </a:xfrm>
        </p:spPr>
        <p:txBody>
          <a:bodyPr>
            <a:normAutofit/>
          </a:bodyPr>
          <a:lstStyle/>
          <a:p>
            <a:pPr marL="0" indent="0">
              <a:spcBef>
                <a:spcPts val="600"/>
              </a:spcBef>
              <a:buNone/>
            </a:pPr>
            <a:r>
              <a:rPr lang="el-GR" altLang="el-GR" sz="2000" dirty="0" smtClean="0"/>
              <a:t>Ο διάμεσος ιστός είναι ένα χαλαρό πλέγμα ινοκολλαγονώδους ιστού που αποτελείται από:</a:t>
            </a:r>
          </a:p>
          <a:p>
            <a:pPr>
              <a:spcBef>
                <a:spcPts val="600"/>
              </a:spcBef>
            </a:pPr>
            <a:r>
              <a:rPr lang="el-GR" altLang="el-GR" sz="2000" dirty="0" smtClean="0"/>
              <a:t>ινοβλάστες </a:t>
            </a:r>
          </a:p>
          <a:p>
            <a:pPr>
              <a:spcBef>
                <a:spcPts val="600"/>
              </a:spcBef>
            </a:pPr>
            <a:r>
              <a:rPr lang="el-GR" altLang="el-GR" sz="2000" dirty="0" smtClean="0"/>
              <a:t>κολλαγόνο και διάσπαρτα μακροφάγα και σιτευτικά κύτταρα αιμοφόρα και λεμφικά αγγεία </a:t>
            </a:r>
          </a:p>
        </p:txBody>
      </p:sp>
      <p:pic>
        <p:nvPicPr>
          <p:cNvPr id="280587" name="Picture 11"/>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3419872" y="2916832"/>
            <a:ext cx="5006144"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2941109"/>
            <a:ext cx="2962672" cy="2554545"/>
          </a:xfrm>
          <a:prstGeom prst="rect">
            <a:avLst/>
          </a:prstGeom>
        </p:spPr>
        <p:txBody>
          <a:bodyPr wrap="square">
            <a:spAutoFit/>
          </a:bodyPr>
          <a:lstStyle/>
          <a:p>
            <a:pPr marL="285750" indent="-285750">
              <a:spcBef>
                <a:spcPts val="600"/>
              </a:spcBef>
              <a:buFont typeface="Arial" panose="020B0604020202020204" pitchFamily="34" charset="0"/>
              <a:buChar char="•"/>
            </a:pPr>
            <a:r>
              <a:rPr lang="el-GR" altLang="el-GR" sz="2000" dirty="0">
                <a:latin typeface="+mn-lt"/>
              </a:rPr>
              <a:t>ομάδες κυττάρων Leydig που συνθέτουν τεστοστερόνη και μπορεί να βρεθούν, εκτός από το διάμεσο ιστό, στο μεσόρχιο, την επιδιδυμίδα, ή και τον σπερματικό πόρο </a:t>
            </a:r>
          </a:p>
        </p:txBody>
      </p:sp>
      <p:sp>
        <p:nvSpPr>
          <p:cNvPr id="6" name="Rectangle 5"/>
          <p:cNvSpPr/>
          <p:nvPr/>
        </p:nvSpPr>
        <p:spPr>
          <a:xfrm>
            <a:off x="3978728" y="6301208"/>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1275524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l-GR" altLang="el-GR" dirty="0" smtClean="0"/>
              <a:t>Ορχικό </a:t>
            </a:r>
            <a:r>
              <a:rPr lang="el-GR" altLang="el-GR" dirty="0"/>
              <a:t>δίκτυο</a:t>
            </a:r>
          </a:p>
        </p:txBody>
      </p:sp>
      <p:sp>
        <p:nvSpPr>
          <p:cNvPr id="279555" name="Rectangle 3"/>
          <p:cNvSpPr>
            <a:spLocks noGrp="1" noChangeArrowheads="1"/>
          </p:cNvSpPr>
          <p:nvPr>
            <p:ph idx="1"/>
          </p:nvPr>
        </p:nvSpPr>
        <p:spPr>
          <a:xfrm>
            <a:off x="457200" y="1196752"/>
            <a:ext cx="8229600" cy="5040560"/>
          </a:xfrm>
        </p:spPr>
        <p:txBody>
          <a:bodyPr>
            <a:normAutofit/>
          </a:bodyPr>
          <a:lstStyle/>
          <a:p>
            <a:pPr marL="0" indent="0">
              <a:buNone/>
            </a:pPr>
            <a:r>
              <a:rPr lang="el-GR" altLang="el-GR" sz="2000" dirty="0" smtClean="0"/>
              <a:t>Το ορχικό δίκτυο είναι ένα σύστημα επικοινωνούντων καναλιών στην οπίσθια πύλη του όρχι, κοντά στο μεσόρχιο. Τα ευθέα σωληνάρια και οι κοιλότητες του ορχικού δικτύου επενδύονται από ένα στίχο κυβοειδών ή χαμηλών κυλινδρικών κυττάρων που φέρουν μικρολάχνες στην ενδοαυλική τους επιφάνεια. </a:t>
            </a:r>
            <a:endParaRPr lang="el-GR" altLang="el-GR" sz="2000" dirty="0"/>
          </a:p>
        </p:txBody>
      </p:sp>
      <p:pic>
        <p:nvPicPr>
          <p:cNvPr id="2795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783372"/>
            <a:ext cx="4769839" cy="291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2708920"/>
            <a:ext cx="3538736" cy="3785652"/>
          </a:xfrm>
          <a:prstGeom prst="rect">
            <a:avLst/>
          </a:prstGeom>
        </p:spPr>
        <p:txBody>
          <a:bodyPr wrap="square">
            <a:spAutoFit/>
          </a:bodyPr>
          <a:lstStyle/>
          <a:p>
            <a:pPr marL="0" indent="0">
              <a:buNone/>
            </a:pPr>
            <a:r>
              <a:rPr lang="el-GR" altLang="el-GR" sz="2000" dirty="0">
                <a:latin typeface="+mn-lt"/>
              </a:rPr>
              <a:t>Τα περισσότερα επιθηλιακά κύτταρα του ορχικού δικτύου φέρουν ένα μονήρες μακρύ κεντρικό μαστίγιο. </a:t>
            </a:r>
            <a:endParaRPr lang="el-GR" altLang="el-GR" sz="2000" dirty="0" smtClean="0">
              <a:latin typeface="+mn-lt"/>
            </a:endParaRPr>
          </a:p>
          <a:p>
            <a:pPr marL="0" indent="0">
              <a:buNone/>
            </a:pPr>
            <a:r>
              <a:rPr lang="el-GR" altLang="el-GR" sz="2000" dirty="0" smtClean="0">
                <a:latin typeface="+mn-lt"/>
              </a:rPr>
              <a:t>Τα </a:t>
            </a:r>
            <a:r>
              <a:rPr lang="el-GR" altLang="el-GR" sz="2000" dirty="0">
                <a:latin typeface="+mn-lt"/>
              </a:rPr>
              <a:t>κανάλια του ορχικού δικτύου συγχωνεύονται και σχηματίζουν 12 περίπου εκφορητικά σωληνάρια τα οποία αναδύονται από το μεσόρχιο, περνούν μέσα από τον ινώδη χιτώνα και εισέρχονται στην κεφαλή της επιδιδυμίδας. </a:t>
            </a:r>
          </a:p>
        </p:txBody>
      </p:sp>
      <p:sp>
        <p:nvSpPr>
          <p:cNvPr id="6" name="Rectangle 5"/>
          <p:cNvSpPr/>
          <p:nvPr/>
        </p:nvSpPr>
        <p:spPr>
          <a:xfrm>
            <a:off x="4436639" y="5701223"/>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3484110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normAutofit fontScale="90000"/>
          </a:bodyPr>
          <a:lstStyle/>
          <a:p>
            <a:r>
              <a:rPr lang="el-GR" altLang="el-GR" dirty="0"/>
              <a:t>Επιδιδυμίδα  και </a:t>
            </a:r>
            <a:r>
              <a:rPr lang="el-GR" altLang="el-GR" dirty="0" smtClean="0"/>
              <a:t>απαγωγά </a:t>
            </a:r>
            <a:r>
              <a:rPr lang="el-GR" altLang="el-GR" dirty="0"/>
              <a:t>σωληνάρια </a:t>
            </a:r>
          </a:p>
        </p:txBody>
      </p:sp>
      <p:sp>
        <p:nvSpPr>
          <p:cNvPr id="278531" name="Rectangle 3"/>
          <p:cNvSpPr>
            <a:spLocks noGrp="1" noChangeArrowheads="1"/>
          </p:cNvSpPr>
          <p:nvPr>
            <p:ph idx="1"/>
          </p:nvPr>
        </p:nvSpPr>
        <p:spPr/>
        <p:txBody>
          <a:bodyPr>
            <a:normAutofit/>
          </a:bodyPr>
          <a:lstStyle/>
          <a:p>
            <a:pPr marL="0" indent="0">
              <a:buNone/>
            </a:pPr>
            <a:r>
              <a:rPr lang="el-GR" altLang="el-GR" sz="2000" dirty="0" smtClean="0"/>
              <a:t>Ιστολογική εικόνα σε μεσαία μεγέθυνση (10</a:t>
            </a:r>
            <a:r>
              <a:rPr lang="en-GB" altLang="el-GR" sz="2000" dirty="0" smtClean="0"/>
              <a:t>x</a:t>
            </a:r>
            <a:r>
              <a:rPr lang="el-GR" altLang="el-GR" sz="2000" dirty="0" smtClean="0"/>
              <a:t>) όπου παρατηρούνται η επιδιδυμίδα (αριστερά) και τα απαγωγά σωληνάρια (δεξιά), διαχωριζόμενα από συνδετικό ιστό. Χρώση</a:t>
            </a:r>
            <a:r>
              <a:rPr lang="en-GB" altLang="el-GR" sz="2000" dirty="0" smtClean="0"/>
              <a:t>= H&amp;E.	</a:t>
            </a:r>
            <a:endParaRPr lang="el-GR" altLang="el-GR" sz="2000" dirty="0"/>
          </a:p>
        </p:txBody>
      </p:sp>
      <p:pic>
        <p:nvPicPr>
          <p:cNvPr id="278535"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276873"/>
            <a:ext cx="5040560" cy="388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15616" y="6161793"/>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2105619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el-GR" altLang="el-GR" dirty="0" smtClean="0"/>
              <a:t>Όρχις </a:t>
            </a:r>
            <a:r>
              <a:rPr lang="en-GB" altLang="el-GR" dirty="0" smtClean="0"/>
              <a:t>-</a:t>
            </a:r>
            <a:r>
              <a:rPr lang="el-GR" altLang="el-GR" dirty="0" smtClean="0"/>
              <a:t> Απαγωγά</a:t>
            </a:r>
            <a:r>
              <a:rPr lang="en-GB" altLang="el-GR" dirty="0" smtClean="0"/>
              <a:t> </a:t>
            </a:r>
            <a:r>
              <a:rPr lang="el-GR" altLang="el-GR" dirty="0"/>
              <a:t>σωληνηνάρια</a:t>
            </a:r>
          </a:p>
        </p:txBody>
      </p:sp>
      <p:sp>
        <p:nvSpPr>
          <p:cNvPr id="277507" name="Rectangle 3"/>
          <p:cNvSpPr>
            <a:spLocks noGrp="1" noChangeArrowheads="1"/>
          </p:cNvSpPr>
          <p:nvPr>
            <p:ph idx="1"/>
          </p:nvPr>
        </p:nvSpPr>
        <p:spPr/>
        <p:txBody>
          <a:bodyPr>
            <a:normAutofit/>
          </a:bodyPr>
          <a:lstStyle/>
          <a:p>
            <a:pPr marL="0" indent="0">
              <a:buNone/>
            </a:pPr>
            <a:r>
              <a:rPr lang="el-GR" altLang="el-GR" sz="2000" dirty="0" smtClean="0"/>
              <a:t>Ιστολογική</a:t>
            </a:r>
            <a:r>
              <a:rPr lang="en-GB" altLang="el-GR" sz="2000" dirty="0" smtClean="0"/>
              <a:t> </a:t>
            </a:r>
            <a:r>
              <a:rPr lang="el-GR" altLang="el-GR" sz="2000" dirty="0" smtClean="0"/>
              <a:t>εικόνα</a:t>
            </a:r>
            <a:r>
              <a:rPr lang="en-GB" altLang="el-GR" sz="2000" dirty="0" smtClean="0"/>
              <a:t> </a:t>
            </a:r>
            <a:r>
              <a:rPr lang="el-GR" altLang="el-GR" sz="2000" dirty="0" smtClean="0"/>
              <a:t>όρχεος</a:t>
            </a:r>
            <a:r>
              <a:rPr lang="en-GB" altLang="el-GR" sz="2000" dirty="0" smtClean="0"/>
              <a:t> </a:t>
            </a:r>
            <a:r>
              <a:rPr lang="el-GR" altLang="el-GR" sz="2000" dirty="0" smtClean="0"/>
              <a:t>σε</a:t>
            </a:r>
            <a:r>
              <a:rPr lang="en-GB" altLang="el-GR" sz="2000" dirty="0" smtClean="0"/>
              <a:t> </a:t>
            </a:r>
            <a:r>
              <a:rPr lang="el-GR" altLang="el-GR" sz="2000" dirty="0" smtClean="0"/>
              <a:t>μεγάλη</a:t>
            </a:r>
            <a:r>
              <a:rPr lang="en-GB" altLang="el-GR" sz="2000" dirty="0" smtClean="0"/>
              <a:t> </a:t>
            </a:r>
            <a:r>
              <a:rPr lang="el-GR" altLang="el-GR" sz="2000" dirty="0" smtClean="0"/>
              <a:t>μεγέθυνση</a:t>
            </a:r>
            <a:r>
              <a:rPr lang="en-GB" altLang="el-GR" sz="2000" dirty="0" smtClean="0"/>
              <a:t> (40x), </a:t>
            </a:r>
            <a:r>
              <a:rPr lang="el-GR" altLang="el-GR" sz="2000" dirty="0" smtClean="0"/>
              <a:t>εμφανίζουσα</a:t>
            </a:r>
            <a:r>
              <a:rPr lang="en-GB" altLang="el-GR" sz="2000" dirty="0" smtClean="0"/>
              <a:t> </a:t>
            </a:r>
            <a:r>
              <a:rPr lang="el-GR" altLang="el-GR" sz="2000" dirty="0" smtClean="0"/>
              <a:t>τα</a:t>
            </a:r>
            <a:r>
              <a:rPr lang="en-GB" altLang="el-GR" sz="2000" dirty="0" smtClean="0"/>
              <a:t> </a:t>
            </a:r>
            <a:r>
              <a:rPr lang="el-GR" altLang="el-GR" sz="2000" dirty="0" smtClean="0"/>
              <a:t>απαγωγά</a:t>
            </a:r>
            <a:r>
              <a:rPr lang="en-GB" altLang="el-GR" sz="2000" dirty="0" smtClean="0"/>
              <a:t> </a:t>
            </a:r>
            <a:r>
              <a:rPr lang="el-GR" altLang="el-GR" sz="2000" dirty="0" smtClean="0"/>
              <a:t>σωληνάρια</a:t>
            </a:r>
            <a:r>
              <a:rPr lang="en-GB" altLang="el-GR" sz="2000" dirty="0" smtClean="0"/>
              <a:t>, </a:t>
            </a:r>
            <a:r>
              <a:rPr lang="el-GR" altLang="el-GR" sz="2000" dirty="0" smtClean="0"/>
              <a:t>τα</a:t>
            </a:r>
            <a:r>
              <a:rPr lang="en-GB" altLang="el-GR" sz="2000" dirty="0" smtClean="0"/>
              <a:t> </a:t>
            </a:r>
            <a:r>
              <a:rPr lang="el-GR" altLang="el-GR" sz="2000" dirty="0" smtClean="0"/>
              <a:t>οποία</a:t>
            </a:r>
            <a:r>
              <a:rPr lang="en-GB" altLang="el-GR" sz="2000" dirty="0" smtClean="0"/>
              <a:t> </a:t>
            </a:r>
            <a:r>
              <a:rPr lang="el-GR" altLang="el-GR" sz="2000" dirty="0" smtClean="0"/>
              <a:t>επενδύονται</a:t>
            </a:r>
            <a:r>
              <a:rPr lang="en-GB" altLang="el-GR" sz="2000" dirty="0" smtClean="0"/>
              <a:t> </a:t>
            </a:r>
            <a:r>
              <a:rPr lang="el-GR" altLang="el-GR" sz="2000" dirty="0" smtClean="0"/>
              <a:t>από</a:t>
            </a:r>
            <a:r>
              <a:rPr lang="en-GB" altLang="el-GR" sz="2000" dirty="0" smtClean="0"/>
              <a:t> </a:t>
            </a:r>
            <a:r>
              <a:rPr lang="el-GR" altLang="el-GR" sz="2000" dirty="0" smtClean="0"/>
              <a:t>μονόστιβο</a:t>
            </a:r>
            <a:r>
              <a:rPr lang="en-GB" altLang="el-GR" sz="2000" dirty="0" smtClean="0"/>
              <a:t> </a:t>
            </a:r>
            <a:r>
              <a:rPr lang="el-GR" altLang="el-GR" sz="2000" dirty="0" smtClean="0"/>
              <a:t>κυλινδρικό</a:t>
            </a:r>
            <a:r>
              <a:rPr lang="en-GB" altLang="el-GR" sz="2000" dirty="0" smtClean="0"/>
              <a:t> </a:t>
            </a:r>
            <a:r>
              <a:rPr lang="el-GR" altLang="el-GR" sz="2000" dirty="0" smtClean="0"/>
              <a:t>επιθήλιο</a:t>
            </a:r>
            <a:r>
              <a:rPr lang="en-GB" altLang="el-GR" sz="2000" dirty="0" smtClean="0"/>
              <a:t> </a:t>
            </a:r>
            <a:r>
              <a:rPr lang="el-GR" altLang="el-GR" sz="2000" dirty="0" smtClean="0"/>
              <a:t>αποτελούμενο</a:t>
            </a:r>
            <a:r>
              <a:rPr lang="en-GB" altLang="el-GR" sz="2000" dirty="0" smtClean="0"/>
              <a:t> </a:t>
            </a:r>
            <a:r>
              <a:rPr lang="el-GR" altLang="el-GR" sz="2000" dirty="0" smtClean="0"/>
              <a:t>από</a:t>
            </a:r>
            <a:r>
              <a:rPr lang="en-GB" altLang="el-GR" sz="2000" dirty="0" smtClean="0"/>
              <a:t> </a:t>
            </a:r>
            <a:r>
              <a:rPr lang="el-GR" altLang="el-GR" sz="2000" dirty="0" smtClean="0"/>
              <a:t>χαμηλά</a:t>
            </a:r>
            <a:r>
              <a:rPr lang="en-GB" altLang="el-GR" sz="2000" dirty="0" smtClean="0"/>
              <a:t> (</a:t>
            </a:r>
            <a:r>
              <a:rPr lang="el-GR" altLang="el-GR" sz="2000" dirty="0" smtClean="0"/>
              <a:t>κύρια</a:t>
            </a:r>
            <a:r>
              <a:rPr lang="en-GB" altLang="el-GR" sz="2000" dirty="0" smtClean="0"/>
              <a:t> </a:t>
            </a:r>
            <a:r>
              <a:rPr lang="el-GR" altLang="el-GR" sz="2000" dirty="0" smtClean="0"/>
              <a:t>κύτταρα</a:t>
            </a:r>
            <a:r>
              <a:rPr lang="en-GB" altLang="el-GR" sz="2000" dirty="0" smtClean="0"/>
              <a:t> </a:t>
            </a:r>
            <a:r>
              <a:rPr lang="el-GR" altLang="el-GR" sz="2000" dirty="0" smtClean="0"/>
              <a:t>φέροντα</a:t>
            </a:r>
            <a:r>
              <a:rPr lang="en-GB" altLang="el-GR" sz="2000" dirty="0" smtClean="0"/>
              <a:t> </a:t>
            </a:r>
            <a:r>
              <a:rPr lang="el-GR" altLang="el-GR" sz="2000" dirty="0" smtClean="0"/>
              <a:t>μικρολάχνες</a:t>
            </a:r>
            <a:r>
              <a:rPr lang="en-GB" altLang="el-GR" sz="2000" dirty="0" smtClean="0"/>
              <a:t>) </a:t>
            </a:r>
            <a:r>
              <a:rPr lang="el-GR" altLang="el-GR" sz="2000" dirty="0" smtClean="0"/>
              <a:t>και</a:t>
            </a:r>
            <a:r>
              <a:rPr lang="en-GB" altLang="el-GR" sz="2000" dirty="0" smtClean="0"/>
              <a:t> </a:t>
            </a:r>
            <a:r>
              <a:rPr lang="el-GR" altLang="el-GR" sz="2000" dirty="0" smtClean="0"/>
              <a:t>ψηλά</a:t>
            </a:r>
            <a:r>
              <a:rPr lang="en-GB" altLang="el-GR" sz="2000" dirty="0" smtClean="0"/>
              <a:t> </a:t>
            </a:r>
            <a:r>
              <a:rPr lang="el-GR" altLang="el-GR" sz="2000" dirty="0" smtClean="0"/>
              <a:t>κύτταρα</a:t>
            </a:r>
            <a:r>
              <a:rPr lang="en-GB" altLang="el-GR" sz="2000" dirty="0" smtClean="0"/>
              <a:t> (</a:t>
            </a:r>
            <a:r>
              <a:rPr lang="el-GR" altLang="el-GR" sz="2000" dirty="0" smtClean="0"/>
              <a:t>κροσσωτά</a:t>
            </a:r>
            <a:r>
              <a:rPr lang="en-GB" altLang="el-GR" sz="2000" dirty="0" smtClean="0"/>
              <a:t> </a:t>
            </a:r>
            <a:r>
              <a:rPr lang="el-GR" altLang="el-GR" sz="2000" dirty="0" smtClean="0"/>
              <a:t>κύτταρα</a:t>
            </a:r>
            <a:r>
              <a:rPr lang="en-GB" altLang="el-GR" sz="2000" dirty="0" smtClean="0"/>
              <a:t> </a:t>
            </a:r>
            <a:r>
              <a:rPr lang="el-GR" altLang="el-GR" sz="2000" dirty="0" smtClean="0"/>
              <a:t>φέρονται</a:t>
            </a:r>
            <a:r>
              <a:rPr lang="en-GB" altLang="el-GR" sz="2000" dirty="0" smtClean="0"/>
              <a:t> </a:t>
            </a:r>
            <a:r>
              <a:rPr lang="el-GR" altLang="el-GR" sz="2000" dirty="0" smtClean="0"/>
              <a:t>στερεοκροσσούς</a:t>
            </a:r>
            <a:r>
              <a:rPr lang="en-GB" altLang="el-GR" sz="2000" dirty="0" smtClean="0"/>
              <a:t>), </a:t>
            </a:r>
            <a:r>
              <a:rPr lang="el-GR" altLang="el-GR" sz="2000" dirty="0" smtClean="0"/>
              <a:t>δίνοντας</a:t>
            </a:r>
            <a:r>
              <a:rPr lang="en-GB" altLang="el-GR" sz="2000" dirty="0" smtClean="0"/>
              <a:t> </a:t>
            </a:r>
            <a:r>
              <a:rPr lang="el-GR" altLang="el-GR" sz="2000" dirty="0" smtClean="0"/>
              <a:t>στο</a:t>
            </a:r>
            <a:r>
              <a:rPr lang="en-GB" altLang="el-GR" sz="2000" dirty="0" smtClean="0"/>
              <a:t> </a:t>
            </a:r>
            <a:r>
              <a:rPr lang="el-GR" altLang="el-GR" sz="2000" dirty="0" smtClean="0"/>
              <a:t>επιθήλιο</a:t>
            </a:r>
            <a:r>
              <a:rPr lang="en-GB" altLang="el-GR" sz="2000" dirty="0" smtClean="0"/>
              <a:t> </a:t>
            </a:r>
            <a:r>
              <a:rPr lang="el-GR" altLang="el-GR" sz="2000" dirty="0" smtClean="0"/>
              <a:t>μία</a:t>
            </a:r>
            <a:r>
              <a:rPr lang="en-GB" altLang="el-GR" sz="2000" dirty="0" smtClean="0"/>
              <a:t>  "roller coaster" </a:t>
            </a:r>
            <a:r>
              <a:rPr lang="el-GR" altLang="el-GR" sz="2000" dirty="0" smtClean="0"/>
              <a:t>εμφάνιση</a:t>
            </a:r>
            <a:r>
              <a:rPr lang="en-GB" altLang="el-GR" sz="2000" dirty="0" smtClean="0"/>
              <a:t> (</a:t>
            </a:r>
            <a:r>
              <a:rPr lang="el-GR" altLang="el-GR" sz="2000" dirty="0" smtClean="0"/>
              <a:t>πριονωτό</a:t>
            </a:r>
            <a:r>
              <a:rPr lang="en-GB" altLang="el-GR" sz="2000" dirty="0" smtClean="0"/>
              <a:t> </a:t>
            </a:r>
            <a:r>
              <a:rPr lang="el-GR" altLang="el-GR" sz="2000" dirty="0" smtClean="0"/>
              <a:t>περίγραμμα</a:t>
            </a:r>
            <a:r>
              <a:rPr lang="en-GB" altLang="el-GR" sz="2000" dirty="0" smtClean="0"/>
              <a:t>). </a:t>
            </a:r>
            <a:endParaRPr lang="el-GR" altLang="el-GR" sz="2000" dirty="0"/>
          </a:p>
        </p:txBody>
      </p:sp>
      <p:pic>
        <p:nvPicPr>
          <p:cNvPr id="277511"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3" y="2924944"/>
            <a:ext cx="4464496" cy="34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076056" y="2852936"/>
            <a:ext cx="2987823" cy="1631216"/>
          </a:xfrm>
          <a:prstGeom prst="rect">
            <a:avLst/>
          </a:prstGeom>
        </p:spPr>
        <p:txBody>
          <a:bodyPr wrap="square">
            <a:spAutoFit/>
          </a:bodyPr>
          <a:lstStyle/>
          <a:p>
            <a:pPr marL="0" indent="0">
              <a:buNone/>
            </a:pPr>
            <a:r>
              <a:rPr lang="el-GR" altLang="el-GR" sz="2000" dirty="0">
                <a:latin typeface="+mn-lt"/>
              </a:rPr>
              <a:t>Τα απαγωγά σωληνάρια περιβάλλονται από λείο μυϊκό ιστό και ινοελαστικό συνδετικό ιστό</a:t>
            </a:r>
            <a:r>
              <a:rPr lang="el-GR" altLang="el-GR" sz="2000" dirty="0" smtClean="0">
                <a:latin typeface="+mn-lt"/>
              </a:rPr>
              <a:t>.</a:t>
            </a:r>
          </a:p>
          <a:p>
            <a:pPr marL="0" indent="0">
              <a:buNone/>
            </a:pPr>
            <a:r>
              <a:rPr lang="el-GR" altLang="el-GR" sz="2000" dirty="0" smtClean="0">
                <a:latin typeface="+mn-lt"/>
              </a:rPr>
              <a:t>Χρώση </a:t>
            </a:r>
            <a:r>
              <a:rPr lang="el-GR" altLang="el-GR" sz="2000" dirty="0">
                <a:latin typeface="+mn-lt"/>
              </a:rPr>
              <a:t>= H&amp;E.</a:t>
            </a:r>
          </a:p>
        </p:txBody>
      </p:sp>
      <p:sp>
        <p:nvSpPr>
          <p:cNvPr id="6" name="Rectangle 5"/>
          <p:cNvSpPr/>
          <p:nvPr/>
        </p:nvSpPr>
        <p:spPr>
          <a:xfrm>
            <a:off x="827585" y="6377900"/>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3467797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l-GR" altLang="el-GR" dirty="0" smtClean="0"/>
              <a:t>Επιδιδυμίδα</a:t>
            </a:r>
            <a:endParaRPr lang="el-GR" altLang="el-GR" dirty="0"/>
          </a:p>
        </p:txBody>
      </p:sp>
      <p:sp>
        <p:nvSpPr>
          <p:cNvPr id="276483" name="Rectangle 3"/>
          <p:cNvSpPr>
            <a:spLocks noGrp="1" noChangeArrowheads="1"/>
          </p:cNvSpPr>
          <p:nvPr>
            <p:ph idx="1"/>
          </p:nvPr>
        </p:nvSpPr>
        <p:spPr/>
        <p:txBody>
          <a:bodyPr>
            <a:normAutofit/>
          </a:bodyPr>
          <a:lstStyle/>
          <a:p>
            <a:pPr marL="0" indent="0">
              <a:buNone/>
            </a:pPr>
            <a:r>
              <a:rPr lang="el-GR" altLang="el-GR" sz="2000" dirty="0" smtClean="0"/>
              <a:t>H επιδιδυμίδα αποτελεί ένα απλό πολυέλικτο σωλήνα στο αρχικό τμήμα της εκφορητικής μοίρας του όρχεος. Έχει υπόστρωμα από συνδετικό ιστό και επαλείφεται από κυλινδρικό επιθήλιο με κροσσούς. (χρώση αιματοξυλίνη-εωσίνη, μεγέθυνση Χ100)</a:t>
            </a:r>
            <a:endParaRPr lang="el-GR" altLang="el-GR" sz="2000" dirty="0"/>
          </a:p>
        </p:txBody>
      </p:sp>
      <p:pic>
        <p:nvPicPr>
          <p:cNvPr id="27648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1317"/>
            <a:ext cx="5040560" cy="372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15616" y="6328206"/>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3550544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l-GR" altLang="el-GR" dirty="0" smtClean="0"/>
              <a:t>Τοίχωμα πόρου επιδιδυμίδας</a:t>
            </a:r>
            <a:endParaRPr lang="el-GR" altLang="el-GR" dirty="0"/>
          </a:p>
        </p:txBody>
      </p:sp>
      <p:sp>
        <p:nvSpPr>
          <p:cNvPr id="275459" name="Rectangle 3"/>
          <p:cNvSpPr>
            <a:spLocks noGrp="1" noChangeArrowheads="1"/>
          </p:cNvSpPr>
          <p:nvPr>
            <p:ph idx="1"/>
          </p:nvPr>
        </p:nvSpPr>
        <p:spPr/>
        <p:txBody>
          <a:bodyPr>
            <a:normAutofit/>
          </a:bodyPr>
          <a:lstStyle/>
          <a:p>
            <a:pPr marL="0" indent="0">
              <a:buNone/>
            </a:pPr>
            <a:r>
              <a:rPr lang="el-GR" altLang="el-GR" sz="2000" dirty="0" smtClean="0"/>
              <a:t>Το τοίχωμα του πόρου της επιδιδυμίδας αποτελείται από ψηλό κυλινδρικό επιθήλιο που φέρει πολυάριθμες, μακρές, άτυπες, ακίνητες μικρολάχνες που ονομάζονται στερεοκροσσοί.</a:t>
            </a:r>
          </a:p>
          <a:p>
            <a:endParaRPr lang="el-GR" altLang="el-GR" sz="2000" dirty="0" smtClean="0"/>
          </a:p>
          <a:p>
            <a:endParaRPr lang="el-GR" altLang="el-GR" sz="2000" dirty="0" smtClean="0"/>
          </a:p>
          <a:p>
            <a:endParaRPr lang="el-GR" altLang="el-GR" sz="2000" dirty="0" smtClean="0"/>
          </a:p>
          <a:p>
            <a:endParaRPr lang="el-GR" altLang="el-GR" sz="2000" dirty="0" smtClean="0"/>
          </a:p>
          <a:p>
            <a:endParaRPr lang="el-GR" altLang="el-GR" sz="2000" dirty="0" smtClean="0"/>
          </a:p>
          <a:p>
            <a:endParaRPr lang="el-GR" altLang="el-GR" sz="2000" dirty="0" smtClean="0"/>
          </a:p>
          <a:p>
            <a:endParaRPr lang="el-GR" altLang="el-GR" sz="2000" dirty="0" smtClean="0"/>
          </a:p>
        </p:txBody>
      </p:sp>
      <p:pic>
        <p:nvPicPr>
          <p:cNvPr id="2754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91" y="2236840"/>
            <a:ext cx="5372892" cy="409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331640" y="6330526"/>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1374296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l-GR" altLang="el-GR" dirty="0" smtClean="0"/>
              <a:t>Γεννητικό σύστημα άνδρα</a:t>
            </a:r>
            <a:endParaRPr lang="el-GR" altLang="el-GR" dirty="0"/>
          </a:p>
        </p:txBody>
      </p:sp>
      <p:sp>
        <p:nvSpPr>
          <p:cNvPr id="62475" name="Rectangle 11"/>
          <p:cNvSpPr>
            <a:spLocks noGrp="1" noChangeArrowheads="1"/>
          </p:cNvSpPr>
          <p:nvPr>
            <p:ph idx="1"/>
          </p:nvPr>
        </p:nvSpPr>
        <p:spPr>
          <a:xfrm>
            <a:off x="457200" y="1196752"/>
            <a:ext cx="2818656" cy="5040560"/>
          </a:xfrm>
        </p:spPr>
        <p:txBody>
          <a:bodyPr>
            <a:normAutofit/>
          </a:bodyPr>
          <a:lstStyle/>
          <a:p>
            <a:pPr marL="0" indent="0">
              <a:buNone/>
            </a:pPr>
            <a:r>
              <a:rPr lang="el-GR" altLang="el-GR" sz="2000" dirty="0" smtClean="0"/>
              <a:t>Το γεννητικό σύστημα του άρρενος ατόμου περιλαμβάνει τα όργανα που παράγουν τους γαμέτες του άνδρα και τους προωθούν εκτός του σώματός του, προκειμένου να συντελεστεί η αναπαραγωγική λειτουργία. </a:t>
            </a:r>
            <a:endParaRPr lang="el-GR" altLang="el-GR" sz="2000" dirty="0"/>
          </a:p>
        </p:txBody>
      </p:sp>
      <p:pic>
        <p:nvPicPr>
          <p:cNvPr id="62496" name="Picture 32" descr="fro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2115800"/>
            <a:ext cx="3263900" cy="5791200"/>
          </a:xfrm>
          <a:prstGeom prst="rect">
            <a:avLst/>
          </a:prstGeom>
          <a:noFill/>
          <a:extLst>
            <a:ext uri="{909E8E84-426E-40DD-AFC4-6F175D3DCCD1}">
              <a14:hiddenFill xmlns:a14="http://schemas.microsoft.com/office/drawing/2010/main">
                <a:solidFill>
                  <a:srgbClr val="FFFFFF"/>
                </a:solidFill>
              </a14:hiddenFill>
            </a:ext>
          </a:extLst>
        </p:spPr>
      </p:pic>
      <p:pic>
        <p:nvPicPr>
          <p:cNvPr id="62497" name="Picture 33" descr="fro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12115800"/>
            <a:ext cx="1338262" cy="2374900"/>
          </a:xfrm>
          <a:prstGeom prst="rect">
            <a:avLst/>
          </a:prstGeom>
          <a:noFill/>
          <a:extLst>
            <a:ext uri="{909E8E84-426E-40DD-AFC4-6F175D3DCCD1}">
              <a14:hiddenFill xmlns:a14="http://schemas.microsoft.com/office/drawing/2010/main">
                <a:solidFill>
                  <a:srgbClr val="FFFFFF"/>
                </a:solidFill>
              </a14:hiddenFill>
            </a:ext>
          </a:extLst>
        </p:spPr>
      </p:pic>
      <p:pic>
        <p:nvPicPr>
          <p:cNvPr id="62499" name="Picture 3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75856" y="1268760"/>
            <a:ext cx="5525574" cy="501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094427" y="6285981"/>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6"/>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4019777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l-GR" altLang="el-GR" dirty="0"/>
              <a:t>Όρχις</a:t>
            </a:r>
            <a:r>
              <a:rPr lang="en-GB" altLang="el-GR" dirty="0"/>
              <a:t> - </a:t>
            </a:r>
            <a:r>
              <a:rPr lang="el-GR" altLang="el-GR" dirty="0"/>
              <a:t>επιδιδυμίδα</a:t>
            </a:r>
          </a:p>
        </p:txBody>
      </p:sp>
      <p:sp>
        <p:nvSpPr>
          <p:cNvPr id="274435" name="Rectangle 3"/>
          <p:cNvSpPr>
            <a:spLocks noGrp="1" noChangeArrowheads="1"/>
          </p:cNvSpPr>
          <p:nvPr>
            <p:ph idx="1"/>
          </p:nvPr>
        </p:nvSpPr>
        <p:spPr>
          <a:xfrm>
            <a:off x="457200" y="1196752"/>
            <a:ext cx="2602632" cy="5040560"/>
          </a:xfrm>
        </p:spPr>
        <p:txBody>
          <a:bodyPr>
            <a:normAutofit/>
          </a:bodyPr>
          <a:lstStyle/>
          <a:p>
            <a:pPr marL="0" indent="0">
              <a:buNone/>
            </a:pPr>
            <a:r>
              <a:rPr lang="el-GR" altLang="el-GR" sz="2000" dirty="0" smtClean="0"/>
              <a:t>Ιστολογική εικόνα όρχεος σε μεγάλη μεγέθυνση (40</a:t>
            </a:r>
            <a:r>
              <a:rPr lang="en-GB" altLang="el-GR" sz="2000" dirty="0" smtClean="0"/>
              <a:t>x</a:t>
            </a:r>
            <a:r>
              <a:rPr lang="el-GR" altLang="el-GR" sz="2000" dirty="0" smtClean="0"/>
              <a:t>), εμφανίζουσα δύο τομές διαμέσου της έντονα περιελιγμένης επιδιδυμίδος, ενός απλού πόρου που μεταφέρει σπέρμα από τα απαγωγά σωληνάρια στον σπερματικό πόρο. </a:t>
            </a:r>
            <a:endParaRPr lang="el-GR" altLang="el-GR" sz="2000" dirty="0"/>
          </a:p>
        </p:txBody>
      </p:sp>
      <p:pic>
        <p:nvPicPr>
          <p:cNvPr id="27444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275030"/>
            <a:ext cx="5059373" cy="333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5013176"/>
            <a:ext cx="8424936" cy="1631216"/>
          </a:xfrm>
          <a:prstGeom prst="rect">
            <a:avLst/>
          </a:prstGeom>
        </p:spPr>
        <p:txBody>
          <a:bodyPr wrap="square">
            <a:spAutoFit/>
          </a:bodyPr>
          <a:lstStyle/>
          <a:p>
            <a:pPr marL="0" indent="0">
              <a:buNone/>
            </a:pPr>
            <a:r>
              <a:rPr lang="el-GR" altLang="el-GR" sz="2000" dirty="0">
                <a:latin typeface="+mn-lt"/>
              </a:rPr>
              <a:t>Το τοίχωμα αποτελείται από ψευδοπολύστιβο κυλινδρικό με στεροκροσσούς στην κορυφαία επιφάνεια των επιθηλιακών κυττάρων. </a:t>
            </a:r>
          </a:p>
          <a:p>
            <a:pPr marL="0" indent="0">
              <a:buNone/>
            </a:pPr>
            <a:r>
              <a:rPr lang="el-GR" altLang="el-GR" sz="2000" dirty="0">
                <a:latin typeface="+mn-lt"/>
              </a:rPr>
              <a:t>Τα σωληνάρια περιβάλλονται από λείο μυϊκό ιστό και συνδετικό ιστό. Αθροίσεις</a:t>
            </a:r>
            <a:r>
              <a:rPr lang="en-GB" altLang="el-GR" sz="2000" dirty="0">
                <a:latin typeface="+mn-lt"/>
              </a:rPr>
              <a:t> </a:t>
            </a:r>
            <a:r>
              <a:rPr lang="el-GR" altLang="el-GR" sz="2000" dirty="0">
                <a:latin typeface="+mn-lt"/>
              </a:rPr>
              <a:t>σπέρματος</a:t>
            </a:r>
            <a:r>
              <a:rPr lang="en-GB" altLang="el-GR" sz="2000" dirty="0">
                <a:latin typeface="+mn-lt"/>
              </a:rPr>
              <a:t> </a:t>
            </a:r>
            <a:r>
              <a:rPr lang="el-GR" altLang="el-GR" sz="2000" dirty="0">
                <a:latin typeface="+mn-lt"/>
              </a:rPr>
              <a:t>διακρίνονται</a:t>
            </a:r>
            <a:r>
              <a:rPr lang="en-GB" altLang="el-GR" sz="2000" dirty="0">
                <a:latin typeface="+mn-lt"/>
              </a:rPr>
              <a:t> </a:t>
            </a:r>
            <a:r>
              <a:rPr lang="el-GR" altLang="el-GR" sz="2000" dirty="0">
                <a:latin typeface="+mn-lt"/>
              </a:rPr>
              <a:t>στον</a:t>
            </a:r>
            <a:r>
              <a:rPr lang="en-GB" altLang="el-GR" sz="2000" dirty="0">
                <a:latin typeface="+mn-lt"/>
              </a:rPr>
              <a:t> </a:t>
            </a:r>
            <a:r>
              <a:rPr lang="el-GR" altLang="el-GR" sz="2000" dirty="0">
                <a:latin typeface="+mn-lt"/>
              </a:rPr>
              <a:t>αυλό</a:t>
            </a:r>
            <a:r>
              <a:rPr lang="en-GB" altLang="el-GR" sz="2000" dirty="0">
                <a:latin typeface="+mn-lt"/>
              </a:rPr>
              <a:t>.</a:t>
            </a:r>
            <a:r>
              <a:rPr lang="el-GR" altLang="el-GR" sz="2000" dirty="0">
                <a:latin typeface="+mn-lt"/>
              </a:rPr>
              <a:t> </a:t>
            </a:r>
          </a:p>
          <a:p>
            <a:pPr marL="0" indent="0">
              <a:buNone/>
            </a:pPr>
            <a:r>
              <a:rPr lang="el-GR" altLang="el-GR" sz="2000" dirty="0">
                <a:latin typeface="+mn-lt"/>
              </a:rPr>
              <a:t>Χρώση</a:t>
            </a:r>
            <a:r>
              <a:rPr lang="en-GB" altLang="el-GR" sz="2000" dirty="0">
                <a:latin typeface="+mn-lt"/>
              </a:rPr>
              <a:t>= </a:t>
            </a:r>
            <a:r>
              <a:rPr lang="el-GR" altLang="el-GR" sz="2000" dirty="0">
                <a:latin typeface="+mn-lt"/>
              </a:rPr>
              <a:t>Σιδηρούχος αιματοξυλίνη.</a:t>
            </a:r>
          </a:p>
        </p:txBody>
      </p:sp>
      <p:sp>
        <p:nvSpPr>
          <p:cNvPr id="6" name="Rectangle 5"/>
          <p:cNvSpPr/>
          <p:nvPr/>
        </p:nvSpPr>
        <p:spPr>
          <a:xfrm>
            <a:off x="3933334" y="4606887"/>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3893934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normAutofit fontScale="90000"/>
          </a:bodyPr>
          <a:lstStyle/>
          <a:p>
            <a:r>
              <a:rPr lang="el-GR" altLang="el-GR" dirty="0" smtClean="0"/>
              <a:t>Κύτταρα επιθηλίου </a:t>
            </a:r>
            <a:r>
              <a:rPr lang="el-GR" altLang="el-GR" dirty="0"/>
              <a:t>του πόρου της </a:t>
            </a:r>
            <a:r>
              <a:rPr lang="el-GR" altLang="el-GR" dirty="0" smtClean="0"/>
              <a:t>επιδιδυμίδας - Μυϊκή στιβάδα</a:t>
            </a:r>
            <a:endParaRPr lang="el-GR" altLang="el-GR" dirty="0"/>
          </a:p>
        </p:txBody>
      </p:sp>
      <p:sp>
        <p:nvSpPr>
          <p:cNvPr id="273411" name="Rectangle 3"/>
          <p:cNvSpPr>
            <a:spLocks noGrp="1" noChangeArrowheads="1"/>
          </p:cNvSpPr>
          <p:nvPr>
            <p:ph idx="1"/>
          </p:nvPr>
        </p:nvSpPr>
        <p:spPr>
          <a:xfrm>
            <a:off x="457200" y="1196752"/>
            <a:ext cx="2458616" cy="5040560"/>
          </a:xfrm>
        </p:spPr>
        <p:txBody>
          <a:bodyPr>
            <a:normAutofit/>
          </a:bodyPr>
          <a:lstStyle/>
          <a:p>
            <a:pPr marL="0" indent="0">
              <a:buNone/>
            </a:pPr>
            <a:r>
              <a:rPr lang="el-GR" altLang="el-GR" sz="2000" dirty="0" smtClean="0"/>
              <a:t>Τα κύτταρα του επιθηλίου του πόρου της επιδιδυμίδας επιτελούν τις λειτουργίες της έκκρισης (σιαλικού, γλυκοπρωτεϊνών και γλυκερυλφωσφορυλοχολίνης), απορρόφησης και φαγοκυττάρωσης. </a:t>
            </a:r>
            <a:endParaRPr lang="el-GR" altLang="el-GR" sz="2000" dirty="0"/>
          </a:p>
        </p:txBody>
      </p:sp>
      <p:pic>
        <p:nvPicPr>
          <p:cNvPr id="273416" name="Picture 8"/>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3051863" y="1268759"/>
            <a:ext cx="5264554" cy="323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4941" y="4941167"/>
            <a:ext cx="8424936" cy="1323439"/>
          </a:xfrm>
          <a:prstGeom prst="rect">
            <a:avLst/>
          </a:prstGeom>
        </p:spPr>
        <p:txBody>
          <a:bodyPr wrap="square">
            <a:spAutoFit/>
          </a:bodyPr>
          <a:lstStyle/>
          <a:p>
            <a:pPr marL="0" indent="0">
              <a:buNone/>
            </a:pPr>
            <a:r>
              <a:rPr lang="el-GR" altLang="el-GR" sz="2000" dirty="0">
                <a:latin typeface="+mn-lt"/>
              </a:rPr>
              <a:t>Εκτός από τα ψηλά κυλινδρικά, στη βάση του επιθηλίου υπάρχουν και μικρά υποστρόγγυλα κύτταρα, πρόδρομα του καλυπτικού επιθηλίου. Έξω από τη βασική μεμβράνη διακρίνεται μία κυκλοτερής μυϊκή στιβάδα (Μ), η οποία ενισχύεται από έσω και έξω επιμήκη, στην περιοχή της ουράς.</a:t>
            </a:r>
          </a:p>
        </p:txBody>
      </p:sp>
      <p:sp>
        <p:nvSpPr>
          <p:cNvPr id="6" name="Rectangle 5"/>
          <p:cNvSpPr/>
          <p:nvPr/>
        </p:nvSpPr>
        <p:spPr>
          <a:xfrm>
            <a:off x="3739924" y="4483653"/>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1467513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l-GR" altLang="el-GR" dirty="0" smtClean="0"/>
              <a:t>Σπερματικός </a:t>
            </a:r>
            <a:r>
              <a:rPr lang="el-GR" altLang="el-GR" dirty="0"/>
              <a:t>πόρος</a:t>
            </a:r>
          </a:p>
        </p:txBody>
      </p:sp>
      <p:sp>
        <p:nvSpPr>
          <p:cNvPr id="272387" name="Rectangle 3"/>
          <p:cNvSpPr>
            <a:spLocks noGrp="1" noChangeArrowheads="1"/>
          </p:cNvSpPr>
          <p:nvPr>
            <p:ph idx="1"/>
          </p:nvPr>
        </p:nvSpPr>
        <p:spPr>
          <a:xfrm>
            <a:off x="6804248" y="1204303"/>
            <a:ext cx="2058109" cy="5040560"/>
          </a:xfrm>
        </p:spPr>
        <p:txBody>
          <a:bodyPr>
            <a:normAutofit/>
          </a:bodyPr>
          <a:lstStyle/>
          <a:p>
            <a:pPr marL="0" indent="0">
              <a:buNone/>
            </a:pPr>
            <a:r>
              <a:rPr lang="el-GR" altLang="el-GR" sz="2000" dirty="0"/>
              <a:t>Ο σπερματικός πόρος είναι ευθύς σωλήνας που διατρέχει κάθετα με κατεύθυνση προς τα άνω στην οπίσθια επιφάνεια της επιδιδυμίδας, μέσα στον σπερματικό τόνο. </a:t>
            </a:r>
          </a:p>
        </p:txBody>
      </p:sp>
      <p:pic>
        <p:nvPicPr>
          <p:cNvPr id="27239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65" y="1268760"/>
            <a:ext cx="5611311" cy="352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6" y="5229200"/>
            <a:ext cx="8599136" cy="1015663"/>
          </a:xfrm>
          <a:prstGeom prst="rect">
            <a:avLst/>
          </a:prstGeom>
        </p:spPr>
        <p:txBody>
          <a:bodyPr wrap="square">
            <a:spAutoFit/>
          </a:bodyPr>
          <a:lstStyle/>
          <a:p>
            <a:pPr marL="0" indent="0">
              <a:buNone/>
            </a:pPr>
            <a:r>
              <a:rPr lang="el-GR" altLang="el-GR" sz="2000" dirty="0">
                <a:latin typeface="+mn-lt"/>
              </a:rPr>
              <a:t>Επενδύεται από ψηλό κυλινδρικό επιθήλιο που προβάλλει στον αυλό (Α) και έχει παχύ μυϊκό τοίχωμα αποτελούμενο από έσω επιμήκη (Εσ), κυκλοτερή (Κ) και έξω επιμήκη (Εξ) μυϊκή στιβάδα.</a:t>
            </a:r>
          </a:p>
        </p:txBody>
      </p:sp>
      <p:sp>
        <p:nvSpPr>
          <p:cNvPr id="7" name="Rectangle 6"/>
          <p:cNvSpPr/>
          <p:nvPr/>
        </p:nvSpPr>
        <p:spPr>
          <a:xfrm>
            <a:off x="1406304" y="4793472"/>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3525738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l-GR" altLang="el-GR" dirty="0" smtClean="0"/>
              <a:t>Αστεροειδής αυλός</a:t>
            </a:r>
            <a:endParaRPr lang="el-GR" altLang="el-GR" dirty="0"/>
          </a:p>
        </p:txBody>
      </p:sp>
      <p:sp>
        <p:nvSpPr>
          <p:cNvPr id="5" name="Content Placeholder 4"/>
          <p:cNvSpPr>
            <a:spLocks noGrp="1"/>
          </p:cNvSpPr>
          <p:nvPr>
            <p:ph idx="1"/>
          </p:nvPr>
        </p:nvSpPr>
        <p:spPr/>
        <p:txBody>
          <a:bodyPr>
            <a:normAutofit/>
          </a:bodyPr>
          <a:lstStyle/>
          <a:p>
            <a:pPr marL="0" indent="0">
              <a:buNone/>
            </a:pPr>
            <a:r>
              <a:rPr lang="el-GR" altLang="el-GR" sz="2000" dirty="0" smtClean="0"/>
              <a:t>Στο </a:t>
            </a:r>
            <a:r>
              <a:rPr lang="el-GR" altLang="el-GR" sz="2000" dirty="0"/>
              <a:t>σπερματικό πόρο το επιθήλιο ακολουθεί τις πτυχώσεις της βασικής μεμβράνης και σχηματίζει ένα αστεροειδή αυλό. </a:t>
            </a:r>
          </a:p>
        </p:txBody>
      </p:sp>
      <p:pic>
        <p:nvPicPr>
          <p:cNvPr id="271369" name="Picture 9"/>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539552" y="1916832"/>
            <a:ext cx="5904656" cy="420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47664" y="6117812"/>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4119794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normAutofit fontScale="90000"/>
          </a:bodyPr>
          <a:lstStyle/>
          <a:p>
            <a:r>
              <a:rPr lang="el-GR" altLang="el-GR" dirty="0"/>
              <a:t>Μεγέθυνση του επιθηλίου του σπερματικού πόρου (x 400</a:t>
            </a:r>
            <a:r>
              <a:rPr lang="el-GR" altLang="el-GR" dirty="0" smtClean="0"/>
              <a:t>)</a:t>
            </a:r>
            <a:endParaRPr lang="el-GR" altLang="el-GR" dirty="0"/>
          </a:p>
        </p:txBody>
      </p:sp>
      <p:pic>
        <p:nvPicPr>
          <p:cNvPr id="270343" name="Picture 7"/>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a:stretch>
            <a:fillRect/>
          </a:stretch>
        </p:blipFill>
        <p:spPr bwMode="auto">
          <a:xfrm>
            <a:off x="827881" y="1340768"/>
            <a:ext cx="74882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27784" y="6236618"/>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2621935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l-GR" altLang="el-GR" dirty="0" smtClean="0"/>
              <a:t>Μυϊκός χιτώνας </a:t>
            </a:r>
            <a:r>
              <a:rPr lang="el-GR" altLang="el-GR" dirty="0"/>
              <a:t>-</a:t>
            </a:r>
            <a:r>
              <a:rPr lang="el-GR" altLang="el-GR" dirty="0" smtClean="0"/>
              <a:t> Επιμήκεις πτυχές</a:t>
            </a:r>
            <a:endParaRPr lang="el-GR" altLang="el-GR" dirty="0"/>
          </a:p>
        </p:txBody>
      </p:sp>
      <p:sp>
        <p:nvSpPr>
          <p:cNvPr id="184323" name="Rectangle 3"/>
          <p:cNvSpPr>
            <a:spLocks noGrp="1" noChangeArrowheads="1"/>
          </p:cNvSpPr>
          <p:nvPr>
            <p:ph idx="1"/>
          </p:nvPr>
        </p:nvSpPr>
        <p:spPr/>
        <p:txBody>
          <a:bodyPr>
            <a:normAutofit/>
          </a:bodyPr>
          <a:lstStyle/>
          <a:p>
            <a:pPr marL="0" indent="0">
              <a:buNone/>
            </a:pPr>
            <a:r>
              <a:rPr lang="el-GR" altLang="el-GR" sz="2000" dirty="0" smtClean="0"/>
              <a:t>Ο σπερματικός πόρος έχει καλά σχηματισμένο μυϊκό χιτώνα από λείες μυϊκές ίνες και βλεννογόνο που παρουσιάζει επιμήκεις πτυχές (βέλη). (χρώση αιματοξυλίνη-εωσίνη, μεγέθυνση Χ50)</a:t>
            </a:r>
            <a:endParaRPr lang="el-GR" altLang="el-GR" sz="2000" dirty="0"/>
          </a:p>
        </p:txBody>
      </p:sp>
      <p:pic>
        <p:nvPicPr>
          <p:cNvPr id="184329" name="Picture 9"/>
          <p:cNvPicPr>
            <a:picLocks noChangeAspect="1" noChangeArrowheads="1"/>
          </p:cNvPicPr>
          <p:nvPr/>
        </p:nvPicPr>
        <p:blipFill>
          <a:blip r:embed="rId2">
            <a:lum bright="18000" contrast="6000"/>
            <a:extLst>
              <a:ext uri="{28A0092B-C50C-407E-A947-70E740481C1C}">
                <a14:useLocalDpi xmlns:a14="http://schemas.microsoft.com/office/drawing/2010/main" val="0"/>
              </a:ext>
            </a:extLst>
          </a:blip>
          <a:srcRect/>
          <a:stretch>
            <a:fillRect/>
          </a:stretch>
        </p:blipFill>
        <p:spPr bwMode="auto">
          <a:xfrm>
            <a:off x="539553" y="2322439"/>
            <a:ext cx="5256583" cy="36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23628" y="5991551"/>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872919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normAutofit fontScale="90000"/>
          </a:bodyPr>
          <a:lstStyle/>
          <a:p>
            <a:r>
              <a:rPr lang="el-GR" altLang="el-GR" dirty="0" smtClean="0"/>
              <a:t>Κυλινδρικό επιθήλιο με στερεοκροσσούς</a:t>
            </a:r>
            <a:endParaRPr lang="el-GR" altLang="el-GR" dirty="0"/>
          </a:p>
        </p:txBody>
      </p:sp>
      <p:sp>
        <p:nvSpPr>
          <p:cNvPr id="292867" name="Rectangle 3"/>
          <p:cNvSpPr>
            <a:spLocks noGrp="1" noChangeArrowheads="1"/>
          </p:cNvSpPr>
          <p:nvPr>
            <p:ph idx="1"/>
          </p:nvPr>
        </p:nvSpPr>
        <p:spPr/>
        <p:txBody>
          <a:bodyPr>
            <a:normAutofit/>
          </a:bodyPr>
          <a:lstStyle/>
          <a:p>
            <a:pPr marL="0" indent="0">
              <a:buNone/>
            </a:pPr>
            <a:r>
              <a:rPr lang="el-GR" altLang="el-GR" sz="2000" dirty="0" smtClean="0"/>
              <a:t>Η ίδια ιστολογική εικόνα σε μεγαλύτερη μεγέθυνση. Ο σπερματικός πόρος επαλείφεται από κυλινδρικό επιθήλιο με στερεοκροσσούς (βέλη). (χρώση αιματοξυλίνη-εωσίνη, μεγέθυνση Χ100)</a:t>
            </a:r>
            <a:endParaRPr lang="en-US" altLang="el-GR" sz="2000" dirty="0"/>
          </a:p>
        </p:txBody>
      </p:sp>
      <p:pic>
        <p:nvPicPr>
          <p:cNvPr id="292873" name="Picture 9"/>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539552" y="2290863"/>
            <a:ext cx="5557702" cy="403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374187" y="6323981"/>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2402121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l-GR" altLang="el-GR" dirty="0"/>
              <a:t>Σπερματοδόχος κύστη</a:t>
            </a:r>
          </a:p>
        </p:txBody>
      </p:sp>
      <p:sp>
        <p:nvSpPr>
          <p:cNvPr id="293891" name="Rectangle 3"/>
          <p:cNvSpPr>
            <a:spLocks noGrp="1" noChangeArrowheads="1"/>
          </p:cNvSpPr>
          <p:nvPr>
            <p:ph idx="1"/>
          </p:nvPr>
        </p:nvSpPr>
        <p:spPr>
          <a:xfrm>
            <a:off x="457200" y="1196752"/>
            <a:ext cx="3610744" cy="5040560"/>
          </a:xfrm>
        </p:spPr>
        <p:txBody>
          <a:bodyPr>
            <a:normAutofit/>
          </a:bodyPr>
          <a:lstStyle/>
          <a:p>
            <a:pPr marL="0" indent="0">
              <a:buNone/>
            </a:pPr>
            <a:r>
              <a:rPr lang="el-GR" altLang="el-GR" sz="2000" dirty="0" smtClean="0"/>
              <a:t>Αποτελεί ένα σωληνώδες εσπειραμένο εκκόλπωμα του σπερματικού πόρου. </a:t>
            </a:r>
          </a:p>
          <a:p>
            <a:pPr marL="0" indent="0">
              <a:buNone/>
            </a:pPr>
            <a:r>
              <a:rPr lang="el-GR" altLang="el-GR" sz="2000" dirty="0" smtClean="0"/>
              <a:t>Περιβάλλεται από έσω κυκλοτερή και έξω επιμήκη στιβάδα καθώς και ινοκολλαγονώδη χιτώνα με πολλές ελαστικές ίνες </a:t>
            </a:r>
            <a:endParaRPr lang="el-GR" altLang="el-GR" sz="2000" dirty="0"/>
          </a:p>
        </p:txBody>
      </p:sp>
      <p:pic>
        <p:nvPicPr>
          <p:cNvPr id="29389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1" y="1249241"/>
            <a:ext cx="4104456" cy="497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19973" y="6229196"/>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1019150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l-GR" altLang="el-GR" dirty="0" smtClean="0"/>
              <a:t>Βλεν</a:t>
            </a:r>
            <a:r>
              <a:rPr lang="el-GR" altLang="el-GR" dirty="0" smtClean="0"/>
              <a:t>ν</a:t>
            </a:r>
            <a:r>
              <a:rPr lang="el-GR" altLang="el-GR" dirty="0" smtClean="0"/>
              <a:t>ογόνος</a:t>
            </a:r>
            <a:endParaRPr lang="el-GR" altLang="el-GR" dirty="0"/>
          </a:p>
        </p:txBody>
      </p:sp>
      <p:sp>
        <p:nvSpPr>
          <p:cNvPr id="294915" name="Rectangle 3"/>
          <p:cNvSpPr>
            <a:spLocks noGrp="1" noChangeArrowheads="1"/>
          </p:cNvSpPr>
          <p:nvPr>
            <p:ph idx="1"/>
          </p:nvPr>
        </p:nvSpPr>
        <p:spPr>
          <a:xfrm>
            <a:off x="455201" y="1196752"/>
            <a:ext cx="2386608" cy="5040560"/>
          </a:xfrm>
        </p:spPr>
        <p:txBody>
          <a:bodyPr>
            <a:normAutofit/>
          </a:bodyPr>
          <a:lstStyle/>
          <a:p>
            <a:pPr marL="0" indent="0">
              <a:buNone/>
            </a:pPr>
            <a:r>
              <a:rPr lang="el-GR" altLang="el-GR" sz="2000" dirty="0" smtClean="0"/>
              <a:t>Ο βλεννογόνος αποτελείται από ινοελαστική βασική μεμβράνη που ακολουθεί τις ψηλές πτυχές και καλύπτεται από ψηλό κυλινδρικό επιθήλιο. </a:t>
            </a:r>
          </a:p>
          <a:p>
            <a:pPr marL="0" indent="0">
              <a:buNone/>
            </a:pPr>
            <a:r>
              <a:rPr lang="el-GR" altLang="el-GR" sz="2000" dirty="0" smtClean="0"/>
              <a:t>Τα κύτταρα έχουν τα χαρακτηριστικά των εκκριτικών κυττάρων. </a:t>
            </a:r>
            <a:endParaRPr lang="el-GR" altLang="el-GR" sz="2000" dirty="0"/>
          </a:p>
        </p:txBody>
      </p:sp>
      <p:pic>
        <p:nvPicPr>
          <p:cNvPr id="294919" name="Picture 7"/>
          <p:cNvPicPr>
            <a:picLocks noChangeAspect="1" noChangeArrowheads="1"/>
          </p:cNvPicPr>
          <p:nvPr/>
        </p:nvPicPr>
        <p:blipFill>
          <a:blip r:embed="rId2">
            <a:lum bright="18000" contrast="24000"/>
            <a:extLst>
              <a:ext uri="{28A0092B-C50C-407E-A947-70E740481C1C}">
                <a14:useLocalDpi xmlns:a14="http://schemas.microsoft.com/office/drawing/2010/main" val="0"/>
              </a:ext>
            </a:extLst>
          </a:blip>
          <a:srcRect/>
          <a:stretch>
            <a:fillRect/>
          </a:stretch>
        </p:blipFill>
        <p:spPr bwMode="auto">
          <a:xfrm>
            <a:off x="3204026" y="1268761"/>
            <a:ext cx="5328414"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3772" y="5373216"/>
            <a:ext cx="8352978" cy="707886"/>
          </a:xfrm>
          <a:prstGeom prst="rect">
            <a:avLst/>
          </a:prstGeom>
        </p:spPr>
        <p:txBody>
          <a:bodyPr wrap="square">
            <a:spAutoFit/>
          </a:bodyPr>
          <a:lstStyle/>
          <a:p>
            <a:pPr marL="0" indent="0">
              <a:buNone/>
            </a:pPr>
            <a:r>
              <a:rPr lang="el-GR" altLang="el-GR" sz="2000" dirty="0">
                <a:latin typeface="+mn-lt"/>
              </a:rPr>
              <a:t>Το έκκριμα των σπερματοδόχων κύστεων περιέχει φρουκτόζη, σάκχαρα, προσταγλανδίνες, πρωτεΐνες, αμινοξέα, κιτρικό και ασκορβικό οξύ.</a:t>
            </a:r>
          </a:p>
        </p:txBody>
      </p:sp>
      <p:sp>
        <p:nvSpPr>
          <p:cNvPr id="6" name="Rectangle 5"/>
          <p:cNvSpPr/>
          <p:nvPr/>
        </p:nvSpPr>
        <p:spPr>
          <a:xfrm>
            <a:off x="3924017" y="4911551"/>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301830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550" y="1124744"/>
            <a:ext cx="5112319" cy="330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938" name="Rectangle 2"/>
          <p:cNvSpPr>
            <a:spLocks noGrp="1" noChangeArrowheads="1"/>
          </p:cNvSpPr>
          <p:nvPr>
            <p:ph type="title"/>
          </p:nvPr>
        </p:nvSpPr>
        <p:spPr/>
        <p:txBody>
          <a:bodyPr/>
          <a:lstStyle/>
          <a:p>
            <a:r>
              <a:rPr lang="el-GR" altLang="el-GR" dirty="0" smtClean="0"/>
              <a:t>Προστατικά </a:t>
            </a:r>
            <a:r>
              <a:rPr lang="el-GR" altLang="el-GR" dirty="0"/>
              <a:t>αδένια</a:t>
            </a:r>
          </a:p>
        </p:txBody>
      </p:sp>
      <p:sp>
        <p:nvSpPr>
          <p:cNvPr id="295939" name="Rectangle 3"/>
          <p:cNvSpPr>
            <a:spLocks noGrp="1" noChangeArrowheads="1"/>
          </p:cNvSpPr>
          <p:nvPr>
            <p:ph idx="1"/>
          </p:nvPr>
        </p:nvSpPr>
        <p:spPr>
          <a:xfrm>
            <a:off x="457199" y="1196752"/>
            <a:ext cx="3831511" cy="5040560"/>
          </a:xfrm>
        </p:spPr>
        <p:txBody>
          <a:bodyPr>
            <a:noAutofit/>
          </a:bodyPr>
          <a:lstStyle/>
          <a:p>
            <a:pPr marL="0" indent="0">
              <a:buNone/>
            </a:pPr>
            <a:r>
              <a:rPr lang="el-GR" altLang="el-GR" sz="2000" dirty="0" smtClean="0"/>
              <a:t>Τα προστατικά αδένια διατάσσονται σε τρεις συγκεντρικές ομάδες:  </a:t>
            </a:r>
          </a:p>
          <a:p>
            <a:r>
              <a:rPr lang="el-GR" altLang="el-GR" sz="2000" dirty="0" smtClean="0"/>
              <a:t>Βλεννογόνια (έσω περιουρηθρικά) που εκβάλλουν απ'ευθείας στην ουρήθρα, </a:t>
            </a:r>
          </a:p>
          <a:p>
            <a:r>
              <a:rPr lang="el-GR" altLang="el-GR" sz="2000" dirty="0" smtClean="0"/>
              <a:t>Υποβλεννογόνια (έξω περιουρηθρικά), που εκβάλλουν στην ουρήθρα μέσω μικρών πόρων, </a:t>
            </a:r>
          </a:p>
          <a:p>
            <a:r>
              <a:rPr lang="el-GR" altLang="el-GR" sz="2000" dirty="0" smtClean="0"/>
              <a:t>Κύρια, που εκβάλλουν στην ουρήθρα μέσω μακρών πόρων. Τα κύρια αδένια αποτελούν την περιφερική ζώνη ενώ τα βλεννογόνια και τα υποβλεννογόνια την κεντρική. </a:t>
            </a:r>
          </a:p>
        </p:txBody>
      </p:sp>
      <p:sp>
        <p:nvSpPr>
          <p:cNvPr id="5" name="Rectangle 4"/>
          <p:cNvSpPr/>
          <p:nvPr/>
        </p:nvSpPr>
        <p:spPr>
          <a:xfrm>
            <a:off x="4582127" y="5013176"/>
            <a:ext cx="4189595" cy="1631216"/>
          </a:xfrm>
          <a:prstGeom prst="rect">
            <a:avLst/>
          </a:prstGeom>
        </p:spPr>
        <p:txBody>
          <a:bodyPr wrap="square">
            <a:spAutoFit/>
          </a:bodyPr>
          <a:lstStyle/>
          <a:p>
            <a:pPr marL="0" indent="0">
              <a:buNone/>
            </a:pPr>
            <a:r>
              <a:rPr lang="el-GR" altLang="el-GR" sz="2000" dirty="0">
                <a:latin typeface="+mn-lt"/>
              </a:rPr>
              <a:t>Οι πόροι των υποβλεννογόνιων και των κύριων αδένων εκβάλλουν στο οπίσθιο τοίχωμα των ουρηθρικών κόλπων εκατέρωθεν μιας αύλακας, της ουρηθρικής ακρολοφίας.</a:t>
            </a:r>
          </a:p>
        </p:txBody>
      </p:sp>
      <p:sp>
        <p:nvSpPr>
          <p:cNvPr id="6" name="Rectangle 5"/>
          <p:cNvSpPr/>
          <p:nvPr/>
        </p:nvSpPr>
        <p:spPr>
          <a:xfrm>
            <a:off x="4732708" y="4433495"/>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1554556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rmAutofit fontScale="90000"/>
          </a:bodyPr>
          <a:lstStyle/>
          <a:p>
            <a:r>
              <a:rPr lang="el-GR" altLang="el-GR" dirty="0" smtClean="0"/>
              <a:t>Ινώδης χιτώνας - Μεσόρχιο - Ινώδη διαφράγματα</a:t>
            </a:r>
            <a:endParaRPr lang="el-GR" altLang="el-GR" dirty="0"/>
          </a:p>
        </p:txBody>
      </p:sp>
      <p:sp>
        <p:nvSpPr>
          <p:cNvPr id="5" name="Content Placeholder 4"/>
          <p:cNvSpPr>
            <a:spLocks noGrp="1"/>
          </p:cNvSpPr>
          <p:nvPr>
            <p:ph idx="1"/>
          </p:nvPr>
        </p:nvSpPr>
        <p:spPr>
          <a:xfrm>
            <a:off x="457200" y="1196752"/>
            <a:ext cx="4690864" cy="5040560"/>
          </a:xfrm>
        </p:spPr>
        <p:txBody>
          <a:bodyPr>
            <a:normAutofit/>
          </a:bodyPr>
          <a:lstStyle/>
          <a:p>
            <a:pPr marL="0" indent="0">
              <a:buNone/>
            </a:pPr>
            <a:r>
              <a:rPr lang="el-GR" sz="2000" dirty="0" smtClean="0"/>
              <a:t>Ο </a:t>
            </a:r>
            <a:r>
              <a:rPr lang="el-GR" sz="2000" dirty="0"/>
              <a:t>ινώδης χιτώνας (Ι) περιβάλλει εξ ολοκλήρου τον όρχι και προς τα πίσω παχύνεται και σχηματίζει το μεσόρχιο (Μ). </a:t>
            </a:r>
            <a:endParaRPr lang="en-US" sz="2000" dirty="0" smtClean="0"/>
          </a:p>
          <a:p>
            <a:pPr marL="0" indent="0">
              <a:buNone/>
            </a:pPr>
            <a:r>
              <a:rPr lang="el-GR" sz="2000" dirty="0" smtClean="0"/>
              <a:t>Μέσα </a:t>
            </a:r>
            <a:r>
              <a:rPr lang="el-GR" sz="2000" dirty="0"/>
              <a:t>από το μεσόρχιο περνούν αιμοφόρα και λεμφικά αγγεία καθώς και οι πόροι που μεταφέρουν τα σπερματοζωάρια. Ινώδη διαφράγματα (Δ) από το μεσόρχιο υποδιαιρούν το σώμα του όρχι σε 250 έως 350 λόβια, καθένα από τα οποία περιέχει 1-4 σπερματικά σωληνάρια. </a:t>
            </a:r>
            <a:endParaRPr lang="en-US" sz="2000" dirty="0" smtClean="0"/>
          </a:p>
          <a:p>
            <a:pPr marL="0" indent="0">
              <a:buNone/>
            </a:pPr>
            <a:r>
              <a:rPr lang="el-GR" sz="2000" dirty="0" smtClean="0"/>
              <a:t>Το </a:t>
            </a:r>
            <a:r>
              <a:rPr lang="el-GR" sz="2000" dirty="0"/>
              <a:t>σπερματικό σωληνάριο είναι μία σπειροειδής μη διακλαδιζόμενη, κλειστή αγκύλη, της οποίας και τα δύο άκρα ανοίγουν στο ορχικό δίκτυο.</a:t>
            </a:r>
          </a:p>
          <a:p>
            <a:endParaRPr lang="el-GR" sz="2000" dirty="0"/>
          </a:p>
        </p:txBody>
      </p:sp>
      <p:pic>
        <p:nvPicPr>
          <p:cNvPr id="183312" name="Picture 16"/>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5148064" y="1268760"/>
            <a:ext cx="3312368" cy="492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60032" y="6192550"/>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3322680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l-GR" altLang="el-GR" dirty="0"/>
              <a:t>Προστάτης</a:t>
            </a:r>
            <a:r>
              <a:rPr lang="en-GB" altLang="el-GR" dirty="0"/>
              <a:t> </a:t>
            </a:r>
            <a:endParaRPr lang="el-GR" altLang="el-GR" dirty="0"/>
          </a:p>
        </p:txBody>
      </p:sp>
      <p:sp>
        <p:nvSpPr>
          <p:cNvPr id="296963" name="Rectangle 3"/>
          <p:cNvSpPr>
            <a:spLocks noGrp="1" noChangeArrowheads="1"/>
          </p:cNvSpPr>
          <p:nvPr>
            <p:ph idx="1"/>
          </p:nvPr>
        </p:nvSpPr>
        <p:spPr/>
        <p:txBody>
          <a:bodyPr>
            <a:normAutofit/>
          </a:bodyPr>
          <a:lstStyle/>
          <a:p>
            <a:pPr marL="0" indent="0">
              <a:buNone/>
            </a:pPr>
            <a:r>
              <a:rPr lang="el-GR" altLang="el-GR" sz="2000" dirty="0" smtClean="0"/>
              <a:t>Ιστολογική εικόνα προστάτη σε μικρή μεγέθυνση (4</a:t>
            </a:r>
            <a:r>
              <a:rPr lang="en-GB" altLang="el-GR" sz="2000" dirty="0" smtClean="0"/>
              <a:t>x</a:t>
            </a:r>
            <a:r>
              <a:rPr lang="el-GR" altLang="el-GR" sz="2000" dirty="0" smtClean="0"/>
              <a:t>) παρουσιάζει πολυάριθμους αδένες περιβαλλόμενους από ένα στρώμα συνδετικού ιστού περιέχοντος δεσμίδες λείων μυϊκών ινών. Χρώση</a:t>
            </a:r>
            <a:r>
              <a:rPr lang="en-GB" altLang="el-GR" sz="2000" dirty="0" smtClean="0"/>
              <a:t> = H&amp;E.</a:t>
            </a:r>
            <a:endParaRPr lang="el-GR" altLang="el-GR" sz="2000" dirty="0"/>
          </a:p>
        </p:txBody>
      </p:sp>
      <p:pic>
        <p:nvPicPr>
          <p:cNvPr id="296967" name="Picture 7"/>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539552" y="2276873"/>
            <a:ext cx="5400600" cy="388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95636" y="6165400"/>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3839082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l-GR" altLang="el-GR" dirty="0" smtClean="0"/>
              <a:t>Σωληνοκυψελοειδείς </a:t>
            </a:r>
            <a:r>
              <a:rPr lang="el-GR" altLang="el-GR" dirty="0"/>
              <a:t>αδένες</a:t>
            </a:r>
          </a:p>
        </p:txBody>
      </p:sp>
      <p:sp>
        <p:nvSpPr>
          <p:cNvPr id="297987" name="Rectangle 3"/>
          <p:cNvSpPr>
            <a:spLocks noGrp="1" noChangeArrowheads="1"/>
          </p:cNvSpPr>
          <p:nvPr>
            <p:ph idx="1"/>
          </p:nvPr>
        </p:nvSpPr>
        <p:spPr/>
        <p:txBody>
          <a:bodyPr>
            <a:normAutofit/>
          </a:bodyPr>
          <a:lstStyle/>
          <a:p>
            <a:pPr marL="0" indent="0">
              <a:buNone/>
            </a:pPr>
            <a:r>
              <a:rPr lang="el-GR" altLang="el-GR" sz="2000" dirty="0" smtClean="0"/>
              <a:t>O προστάτης αποτελείται από 30-50 διακλαδιζόμενους σωληνοκυψελοειδείς αδένες με ψευδοπολύστιβο κυλινδρικό επιθήλιο (βέλη), που περιβάλλονται από ινομυώδες στρώμα. (χρώση Mallory, μεγέθυνση Χ50)</a:t>
            </a:r>
            <a:endParaRPr lang="el-GR" altLang="el-GR" sz="2000" dirty="0"/>
          </a:p>
        </p:txBody>
      </p:sp>
      <p:pic>
        <p:nvPicPr>
          <p:cNvPr id="297992"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3" y="2246486"/>
            <a:ext cx="4968551" cy="372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05535" y="5985817"/>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40040525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normAutofit fontScale="90000"/>
          </a:bodyPr>
          <a:lstStyle/>
          <a:p>
            <a:r>
              <a:rPr lang="el-GR" altLang="el-GR" dirty="0"/>
              <a:t>Ιστολογική</a:t>
            </a:r>
            <a:r>
              <a:rPr lang="en-GB" altLang="el-GR" dirty="0"/>
              <a:t> </a:t>
            </a:r>
            <a:r>
              <a:rPr lang="el-GR" altLang="el-GR" dirty="0"/>
              <a:t>εικόνα</a:t>
            </a:r>
            <a:r>
              <a:rPr lang="en-GB" altLang="el-GR" dirty="0"/>
              <a:t> </a:t>
            </a:r>
            <a:r>
              <a:rPr lang="el-GR" altLang="el-GR" dirty="0"/>
              <a:t>προστάτη</a:t>
            </a:r>
            <a:r>
              <a:rPr lang="en-GB" altLang="el-GR" dirty="0"/>
              <a:t> </a:t>
            </a:r>
            <a:r>
              <a:rPr lang="el-GR" altLang="el-GR" dirty="0"/>
              <a:t>σε</a:t>
            </a:r>
            <a:r>
              <a:rPr lang="en-GB" altLang="el-GR" dirty="0"/>
              <a:t> </a:t>
            </a:r>
            <a:r>
              <a:rPr lang="el-GR" altLang="el-GR" dirty="0"/>
              <a:t>μεσαία</a:t>
            </a:r>
            <a:r>
              <a:rPr lang="en-GB" altLang="el-GR" dirty="0"/>
              <a:t> </a:t>
            </a:r>
            <a:r>
              <a:rPr lang="el-GR" altLang="el-GR" dirty="0"/>
              <a:t>μεγέθυνση</a:t>
            </a:r>
            <a:r>
              <a:rPr lang="en-GB" altLang="el-GR" dirty="0"/>
              <a:t> (20x</a:t>
            </a:r>
            <a:r>
              <a:rPr lang="en-GB" altLang="el-GR" dirty="0" smtClean="0"/>
              <a:t>)</a:t>
            </a:r>
            <a:endParaRPr lang="el-GR" altLang="el-GR" dirty="0"/>
          </a:p>
        </p:txBody>
      </p:sp>
      <p:sp>
        <p:nvSpPr>
          <p:cNvPr id="299011" name="Rectangle 3"/>
          <p:cNvSpPr>
            <a:spLocks noGrp="1" noChangeArrowheads="1"/>
          </p:cNvSpPr>
          <p:nvPr>
            <p:ph idx="1"/>
          </p:nvPr>
        </p:nvSpPr>
        <p:spPr/>
        <p:txBody>
          <a:bodyPr>
            <a:normAutofit/>
          </a:bodyPr>
          <a:lstStyle/>
          <a:p>
            <a:pPr marL="0" indent="0">
              <a:spcBef>
                <a:spcPts val="600"/>
              </a:spcBef>
              <a:buNone/>
            </a:pPr>
            <a:r>
              <a:rPr lang="el-GR" altLang="el-GR" sz="2000" dirty="0" smtClean="0"/>
              <a:t>Παρατηρούνται διατομές διαμέσου αμφοτέρων των διακλαδιζόμενων σωληνοκυψελοειδών αδένων και των σωληνωδών αδένων. Οι αδένες περιβάλλονται από ένα στρώμα συνδετικού ιστού περιέχοντος δεσμίδες λείων μυϊκών κυττάρων. Χρώση</a:t>
            </a:r>
            <a:r>
              <a:rPr lang="en-GB" altLang="el-GR" sz="2000" dirty="0" smtClean="0"/>
              <a:t>= H&amp;E.</a:t>
            </a:r>
            <a:endParaRPr lang="el-GR" altLang="el-GR" sz="2000" dirty="0"/>
          </a:p>
        </p:txBody>
      </p:sp>
      <p:pic>
        <p:nvPicPr>
          <p:cNvPr id="29901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92896"/>
            <a:ext cx="5811913"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01292" y="6237311"/>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217322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l-GR" altLang="el-GR" dirty="0" smtClean="0"/>
              <a:t>Επιθήλιο προστατικών </a:t>
            </a:r>
            <a:r>
              <a:rPr lang="el-GR" altLang="el-GR" dirty="0"/>
              <a:t>αδενίων</a:t>
            </a:r>
          </a:p>
        </p:txBody>
      </p:sp>
      <p:sp>
        <p:nvSpPr>
          <p:cNvPr id="300035" name="Rectangle 3"/>
          <p:cNvSpPr>
            <a:spLocks noGrp="1" noChangeArrowheads="1"/>
          </p:cNvSpPr>
          <p:nvPr>
            <p:ph idx="1"/>
          </p:nvPr>
        </p:nvSpPr>
        <p:spPr>
          <a:xfrm>
            <a:off x="457200" y="1196752"/>
            <a:ext cx="3682752" cy="5040560"/>
          </a:xfrm>
        </p:spPr>
        <p:txBody>
          <a:bodyPr>
            <a:normAutofit/>
          </a:bodyPr>
          <a:lstStyle/>
          <a:p>
            <a:pPr marL="0" indent="0">
              <a:buNone/>
            </a:pPr>
            <a:r>
              <a:rPr lang="el-GR" altLang="el-GR" sz="2000" dirty="0" smtClean="0"/>
              <a:t>Το επιθήλιο των προστατικών αδενίων επενδύει τις πτυχώσεις τους και περιλαμβάνει δύο κυτταρικούς τύπους </a:t>
            </a:r>
          </a:p>
          <a:p>
            <a:r>
              <a:rPr lang="el-GR" altLang="el-GR" sz="2000" dirty="0" smtClean="0"/>
              <a:t>Ψηλά κυλινδρικά ή κυβοειδή κύτταρα με αραιοχρωματικό κυτταρόπλασμα και βασεόφιλο πυρήνα, </a:t>
            </a:r>
          </a:p>
          <a:p>
            <a:r>
              <a:rPr lang="el-GR" altLang="el-GR" sz="2000" dirty="0" smtClean="0"/>
              <a:t>Μικρά βασικά κύτταρα με πυκνοχρωματικό πυρήνα που εφάπτονται της βασικής μεμβράνης.</a:t>
            </a:r>
            <a:endParaRPr lang="el-GR" altLang="el-GR" sz="2000" dirty="0"/>
          </a:p>
        </p:txBody>
      </p:sp>
      <p:pic>
        <p:nvPicPr>
          <p:cNvPr id="300041"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1340768"/>
            <a:ext cx="4184526" cy="498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20047" y="6322347"/>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1839227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normAutofit fontScale="90000"/>
          </a:bodyPr>
          <a:lstStyle/>
          <a:p>
            <a:r>
              <a:rPr lang="el-GR" altLang="el-GR" dirty="0"/>
              <a:t>Ιστολογική εικόνα προστάτη σε μεγάλη μεγέθυνση (40</a:t>
            </a:r>
            <a:r>
              <a:rPr lang="en-GB" altLang="el-GR" dirty="0"/>
              <a:t>x</a:t>
            </a:r>
            <a:r>
              <a:rPr lang="el-GR" altLang="el-GR" dirty="0"/>
              <a:t>)</a:t>
            </a:r>
          </a:p>
        </p:txBody>
      </p:sp>
      <p:sp>
        <p:nvSpPr>
          <p:cNvPr id="301059" name="Rectangle 3"/>
          <p:cNvSpPr>
            <a:spLocks noGrp="1" noChangeArrowheads="1"/>
          </p:cNvSpPr>
          <p:nvPr>
            <p:ph idx="1"/>
          </p:nvPr>
        </p:nvSpPr>
        <p:spPr>
          <a:xfrm>
            <a:off x="457200" y="1196752"/>
            <a:ext cx="8363272" cy="5040560"/>
          </a:xfrm>
        </p:spPr>
        <p:txBody>
          <a:bodyPr>
            <a:normAutofit/>
          </a:bodyPr>
          <a:lstStyle/>
          <a:p>
            <a:pPr marL="0" indent="0">
              <a:buNone/>
            </a:pPr>
            <a:r>
              <a:rPr lang="el-GR" altLang="el-GR" sz="2000" dirty="0" smtClean="0"/>
              <a:t>Παρουσιάζει ένα αδένιο, επενδυόμενο από μονόστιβο κυβοειδές προς κυλινδρικό επιθήλιο, περιέχον ένα προστατικό σύγκριμα (αμυλοειδές σωμάτιο) στον αυλό. Τέτοια συγκρίματα αυξάνονται σε συχνότητα με την ηλικία και δύνανται να ασβεστοποιούνται. Χρώση</a:t>
            </a:r>
            <a:r>
              <a:rPr lang="en-GB" altLang="el-GR" sz="2000" dirty="0" smtClean="0"/>
              <a:t>= H&amp;E.</a:t>
            </a:r>
            <a:endParaRPr lang="el-GR" altLang="el-GR" sz="2000" dirty="0"/>
          </a:p>
        </p:txBody>
      </p:sp>
      <p:pic>
        <p:nvPicPr>
          <p:cNvPr id="3010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72" y="2564905"/>
            <a:ext cx="4267960" cy="384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652" y="2564905"/>
            <a:ext cx="3603648" cy="384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627784" y="6389853"/>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1860415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l-GR" altLang="el-GR" dirty="0" smtClean="0"/>
              <a:t>Ουρήθρα </a:t>
            </a:r>
            <a:r>
              <a:rPr lang="en-GB" altLang="el-GR" dirty="0" smtClean="0"/>
              <a:t>-</a:t>
            </a:r>
            <a:r>
              <a:rPr lang="el-GR" altLang="el-GR" dirty="0" smtClean="0"/>
              <a:t> Σηραγγώδης</a:t>
            </a:r>
            <a:r>
              <a:rPr lang="en-GB" altLang="el-GR" dirty="0" smtClean="0"/>
              <a:t> </a:t>
            </a:r>
            <a:r>
              <a:rPr lang="el-GR" altLang="el-GR" dirty="0"/>
              <a:t>μοίρα</a:t>
            </a:r>
          </a:p>
        </p:txBody>
      </p:sp>
      <p:sp>
        <p:nvSpPr>
          <p:cNvPr id="302083" name="Rectangle 3"/>
          <p:cNvSpPr>
            <a:spLocks noGrp="1" noChangeArrowheads="1"/>
          </p:cNvSpPr>
          <p:nvPr>
            <p:ph idx="1"/>
          </p:nvPr>
        </p:nvSpPr>
        <p:spPr>
          <a:xfrm>
            <a:off x="457200" y="1196752"/>
            <a:ext cx="2458616" cy="5040560"/>
          </a:xfrm>
        </p:spPr>
        <p:txBody>
          <a:bodyPr>
            <a:normAutofit/>
          </a:bodyPr>
          <a:lstStyle/>
          <a:p>
            <a:pPr marL="0" indent="0">
              <a:spcBef>
                <a:spcPts val="600"/>
              </a:spcBef>
              <a:buNone/>
            </a:pPr>
            <a:r>
              <a:rPr lang="el-GR" altLang="el-GR" sz="2000" dirty="0" smtClean="0"/>
              <a:t>Ιστολογική εικόνα σηραγγώδους μοίρας ανδρικής ουρήθρας σε μεσαία μεγέθυνση (10</a:t>
            </a:r>
            <a:r>
              <a:rPr lang="en-GB" altLang="el-GR" sz="2000" dirty="0" smtClean="0"/>
              <a:t>x</a:t>
            </a:r>
            <a:r>
              <a:rPr lang="el-GR" altLang="el-GR" sz="2000" dirty="0" smtClean="0"/>
              <a:t>), όπου παρατηρείται η ουρήθρα, επενδυομένη από ψευδοπολύστιβο κυλινδρικό επιθήλιο, περιβαλλόμενο από το σηραγγώδες σώμα. </a:t>
            </a:r>
          </a:p>
        </p:txBody>
      </p:sp>
      <p:pic>
        <p:nvPicPr>
          <p:cNvPr id="30208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760" y="1310375"/>
            <a:ext cx="5647688" cy="361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5436591"/>
            <a:ext cx="8262640" cy="1092607"/>
          </a:xfrm>
          <a:prstGeom prst="rect">
            <a:avLst/>
          </a:prstGeom>
        </p:spPr>
        <p:txBody>
          <a:bodyPr wrap="square">
            <a:spAutoFit/>
          </a:bodyPr>
          <a:lstStyle/>
          <a:p>
            <a:pPr marL="0" indent="0">
              <a:spcBef>
                <a:spcPts val="600"/>
              </a:spcBef>
              <a:buNone/>
            </a:pPr>
            <a:r>
              <a:rPr lang="el-GR" altLang="el-GR" sz="2000" dirty="0">
                <a:latin typeface="+mn-lt"/>
              </a:rPr>
              <a:t>Το σηραγγώδες σώμα αποτελείται από ανώμαλους </a:t>
            </a:r>
            <a:r>
              <a:rPr lang="el-GR" altLang="el-GR" sz="2000" dirty="0" smtClean="0">
                <a:latin typeface="+mn-lt"/>
              </a:rPr>
              <a:t>σηραγγώδεις </a:t>
            </a:r>
            <a:r>
              <a:rPr lang="el-GR" altLang="el-GR" sz="2000" dirty="0">
                <a:latin typeface="+mn-lt"/>
              </a:rPr>
              <a:t>χώρους επενδυόμενους από  ενδοθήλιο και περιέχοντες αίμα. </a:t>
            </a:r>
          </a:p>
          <a:p>
            <a:pPr marL="0" indent="0">
              <a:spcBef>
                <a:spcPts val="600"/>
              </a:spcBef>
              <a:buNone/>
            </a:pPr>
            <a:r>
              <a:rPr lang="el-GR" altLang="el-GR" sz="2000" dirty="0">
                <a:latin typeface="+mn-lt"/>
              </a:rPr>
              <a:t>Χρώση</a:t>
            </a:r>
            <a:r>
              <a:rPr lang="en-GB" altLang="el-GR" sz="2000" dirty="0">
                <a:latin typeface="+mn-lt"/>
              </a:rPr>
              <a:t> = H&amp;E.</a:t>
            </a:r>
            <a:endParaRPr lang="el-GR" altLang="el-GR" sz="2000" dirty="0">
              <a:latin typeface="+mn-lt"/>
            </a:endParaRPr>
          </a:p>
        </p:txBody>
      </p:sp>
      <p:sp>
        <p:nvSpPr>
          <p:cNvPr id="6" name="Rectangle 5"/>
          <p:cNvSpPr/>
          <p:nvPr/>
        </p:nvSpPr>
        <p:spPr>
          <a:xfrm>
            <a:off x="3836388" y="4929634"/>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24018200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normAutofit fontScale="90000"/>
          </a:bodyPr>
          <a:lstStyle/>
          <a:p>
            <a:r>
              <a:rPr lang="el-GR" altLang="el-GR" dirty="0"/>
              <a:t>Σηραγγώδης</a:t>
            </a:r>
            <a:r>
              <a:rPr lang="en-US" altLang="el-GR" dirty="0"/>
              <a:t> </a:t>
            </a:r>
            <a:r>
              <a:rPr lang="el-GR" altLang="el-GR" dirty="0"/>
              <a:t>μοίρα</a:t>
            </a:r>
            <a:r>
              <a:rPr lang="en-US" altLang="el-GR" dirty="0"/>
              <a:t> </a:t>
            </a:r>
            <a:r>
              <a:rPr lang="el-GR" altLang="el-GR" dirty="0"/>
              <a:t>ανδρικής</a:t>
            </a:r>
            <a:r>
              <a:rPr lang="en-US" altLang="el-GR" dirty="0"/>
              <a:t> </a:t>
            </a:r>
            <a:r>
              <a:rPr lang="el-GR" altLang="el-GR" dirty="0" smtClean="0"/>
              <a:t>ουρήθρας </a:t>
            </a:r>
            <a:r>
              <a:rPr lang="en-US" altLang="el-GR" dirty="0" smtClean="0"/>
              <a:t>-</a:t>
            </a:r>
            <a:r>
              <a:rPr lang="el-GR" altLang="el-GR" dirty="0"/>
              <a:t>Επιθήλιο</a:t>
            </a:r>
          </a:p>
        </p:txBody>
      </p:sp>
      <p:sp>
        <p:nvSpPr>
          <p:cNvPr id="303107" name="Rectangle 3"/>
          <p:cNvSpPr>
            <a:spLocks noGrp="1" noChangeArrowheads="1"/>
          </p:cNvSpPr>
          <p:nvPr>
            <p:ph idx="1"/>
          </p:nvPr>
        </p:nvSpPr>
        <p:spPr>
          <a:xfrm>
            <a:off x="6084168" y="1237463"/>
            <a:ext cx="2746648" cy="5040560"/>
          </a:xfrm>
        </p:spPr>
        <p:txBody>
          <a:bodyPr>
            <a:normAutofit/>
          </a:bodyPr>
          <a:lstStyle/>
          <a:p>
            <a:pPr marL="0" indent="0">
              <a:buNone/>
            </a:pPr>
            <a:r>
              <a:rPr lang="el-GR" altLang="el-GR" sz="2000" dirty="0" smtClean="0"/>
              <a:t>Ιστολογική εικόνα σηραγγώδους μοίρας ανδρικής ουρήθρας σε μεγάλη μεγέθυνση (40x). Διακρίνεται το ψευδοπολύστιβο κυλινδρικό επιθήλιο της ουρήθρας. </a:t>
            </a:r>
          </a:p>
          <a:p>
            <a:pPr marL="0" indent="0">
              <a:buNone/>
            </a:pPr>
            <a:r>
              <a:rPr lang="el-GR" altLang="el-GR" sz="2000" dirty="0" smtClean="0"/>
              <a:t>Παρουσία άχροων καλυκοειδών κυττάρων ανάμεσα στα επιθηλιακά κύτταρα. Χρώση= H&amp;E.</a:t>
            </a:r>
            <a:endParaRPr lang="el-GR" altLang="el-GR" sz="2000" dirty="0"/>
          </a:p>
        </p:txBody>
      </p:sp>
      <p:pic>
        <p:nvPicPr>
          <p:cNvPr id="303113" name="Picture 9"/>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486391" y="1340768"/>
            <a:ext cx="5400600"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42475" y="5326624"/>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22621088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«Ιστολογία ΙΙ – Κυτταρολογία (Θ). </a:t>
            </a:r>
            <a:r>
              <a:rPr lang="el-GR" sz="2000" dirty="0"/>
              <a:t>Ενότητα </a:t>
            </a:r>
            <a:r>
              <a:rPr lang="en-US" sz="2000" dirty="0" smtClean="0"/>
              <a:t>6</a:t>
            </a:r>
            <a:r>
              <a:rPr lang="el-GR" sz="2000" dirty="0" smtClean="0"/>
              <a:t>: </a:t>
            </a:r>
            <a:r>
              <a:rPr lang="el-GR" sz="2000" dirty="0"/>
              <a:t>Γεννητικό Σύστημα </a:t>
            </a:r>
            <a:r>
              <a:rPr lang="el-GR" sz="2000" dirty="0" smtClean="0"/>
              <a:t>Άνδρα».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467544" y="116632"/>
            <a:ext cx="4608512" cy="908720"/>
          </a:xfrm>
        </p:spPr>
        <p:txBody>
          <a:bodyPr>
            <a:normAutofit/>
          </a:bodyPr>
          <a:lstStyle/>
          <a:p>
            <a:r>
              <a:rPr lang="el-GR" altLang="el-GR" dirty="0" smtClean="0"/>
              <a:t>Διατομή όρχεος</a:t>
            </a:r>
            <a:endParaRPr lang="el-GR" altLang="el-GR" dirty="0"/>
          </a:p>
        </p:txBody>
      </p:sp>
      <p:pic>
        <p:nvPicPr>
          <p:cNvPr id="3184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69" b="78711"/>
          <a:stretch/>
        </p:blipFill>
        <p:spPr bwMode="auto">
          <a:xfrm>
            <a:off x="6012159" y="0"/>
            <a:ext cx="2920891" cy="292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8572" b="1523"/>
          <a:stretch/>
        </p:blipFill>
        <p:spPr bwMode="auto">
          <a:xfrm>
            <a:off x="6012158" y="2583769"/>
            <a:ext cx="2920891" cy="424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457199" y="1196752"/>
            <a:ext cx="5915001" cy="5040560"/>
          </a:xfrm>
        </p:spPr>
        <p:txBody>
          <a:bodyPr>
            <a:noAutofit/>
          </a:bodyPr>
          <a:lstStyle/>
          <a:p>
            <a:pPr marL="0" indent="0">
              <a:buNone/>
            </a:pPr>
            <a:r>
              <a:rPr lang="el-GR" altLang="el-GR" sz="1900" dirty="0" smtClean="0"/>
              <a:t>Πανοραμική </a:t>
            </a:r>
            <a:r>
              <a:rPr lang="el-GR" altLang="el-GR" sz="1900" dirty="0"/>
              <a:t>ιστολογική εικόνα επιμήκους διατομής όρχεος σε μικρή μεγέθυνση (4</a:t>
            </a:r>
            <a:r>
              <a:rPr lang="en-GB" altLang="el-GR" sz="1900" dirty="0"/>
              <a:t>x</a:t>
            </a:r>
            <a:r>
              <a:rPr lang="el-GR" altLang="el-GR" sz="1900" dirty="0"/>
              <a:t>) από τον ελυτροειδή χιτώνα (πάνω) μέχρι την επιδιδυμίδα (κάτω). </a:t>
            </a:r>
            <a:endParaRPr lang="el-GR" altLang="el-GR" sz="1900" dirty="0" smtClean="0"/>
          </a:p>
          <a:p>
            <a:pPr marL="0" indent="0">
              <a:buNone/>
            </a:pPr>
            <a:r>
              <a:rPr lang="el-GR" altLang="el-GR" sz="1900" dirty="0" smtClean="0"/>
              <a:t>Αποτελείται </a:t>
            </a:r>
            <a:r>
              <a:rPr lang="el-GR" altLang="el-GR" sz="1900" dirty="0"/>
              <a:t>κυρίως  από έντονα σπειροειδή  (περιελιγμένα) σπερματικά σωληνάρια περιβαλλόμενα από τον ινώδη χιτώνα, μία παχιά κάψα από συνδετικό ιστό. Τα δύο άκρα κάθε σωληναρίου γίνονται ευθέα (ίσια σωληνάρια), που μεταφέρουν το σπέρμα εντός του συστήματος της μεταφοράς του σπέρματος. </a:t>
            </a:r>
            <a:endParaRPr lang="el-GR" altLang="el-GR" sz="1900" dirty="0" smtClean="0"/>
          </a:p>
          <a:p>
            <a:pPr marL="0" indent="0">
              <a:buNone/>
            </a:pPr>
            <a:r>
              <a:rPr lang="el-GR" altLang="el-GR" sz="1900" dirty="0" smtClean="0"/>
              <a:t>Στην </a:t>
            </a:r>
            <a:r>
              <a:rPr lang="el-GR" altLang="el-GR" sz="1900" dirty="0"/>
              <a:t>πίσω πλευρά του όρχι ο ινώδης χιτώνας παχύνεται και σχηματίζει το μεσαύλιο (μεσόρχιο), στο οποίο βρίσκεται το ορχικό δίκτυο, το αρχικό τμήμα του συστήματος της σπερματικής οδού. </a:t>
            </a:r>
            <a:endParaRPr lang="el-GR" altLang="el-GR" sz="1900" dirty="0" smtClean="0"/>
          </a:p>
          <a:p>
            <a:pPr marL="0" indent="0">
              <a:buNone/>
            </a:pPr>
            <a:r>
              <a:rPr lang="el-GR" altLang="el-GR" sz="1900" dirty="0" smtClean="0"/>
              <a:t>Εξωτερικά </a:t>
            </a:r>
            <a:r>
              <a:rPr lang="el-GR" altLang="el-GR" sz="1900" dirty="0"/>
              <a:t>του όρχι, εντός του οσχέου, υπάρχουν τα απαγωγά σωληνάρια και η επιδιδυμίδα διαμέσου της οποίας το σπέρμα διέρχεται στον σπερματικό πόρο. Χρώση</a:t>
            </a:r>
            <a:r>
              <a:rPr lang="en-GB" altLang="el-GR" sz="1900" dirty="0"/>
              <a:t> = </a:t>
            </a:r>
            <a:r>
              <a:rPr lang="el-GR" altLang="el-GR" sz="1900" dirty="0"/>
              <a:t>Σιδηρούχος </a:t>
            </a:r>
            <a:r>
              <a:rPr lang="el-GR" altLang="el-GR" sz="1900" dirty="0" smtClean="0"/>
              <a:t>αιματοξυλίνη</a:t>
            </a:r>
            <a:endParaRPr lang="el-GR" sz="1900" dirty="0"/>
          </a:p>
        </p:txBody>
      </p:sp>
      <p:sp>
        <p:nvSpPr>
          <p:cNvPr id="6" name="Rectangle 5"/>
          <p:cNvSpPr/>
          <p:nvPr/>
        </p:nvSpPr>
        <p:spPr>
          <a:xfrm>
            <a:off x="2699792" y="6396335"/>
            <a:ext cx="3888432" cy="461665"/>
          </a:xfrm>
          <a:prstGeom prst="rect">
            <a:avLst/>
          </a:prstGeom>
        </p:spPr>
        <p:txBody>
          <a:bodyPr wrap="square">
            <a:spAutoFit/>
          </a:bodyPr>
          <a:lstStyle/>
          <a:p>
            <a:pPr lvl="0" algn="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15455201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1746327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1106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lvl="0" indent="-457200">
              <a:buFont typeface="+mj-lt"/>
              <a:buAutoNum type="arabicPeriod"/>
            </a:pPr>
            <a:r>
              <a:rPr lang="el-GR" sz="2000" dirty="0" smtClean="0">
                <a:solidFill>
                  <a:prstClr val="black">
                    <a:lumMod val="75000"/>
                    <a:lumOff val="25000"/>
                  </a:prstClr>
                </a:solidFill>
                <a:hlinkClick r:id="rId3"/>
              </a:rPr>
              <a:t>Εργαστήριο </a:t>
            </a:r>
            <a:r>
              <a:rPr lang="el-GR" sz="2000" dirty="0">
                <a:solidFill>
                  <a:prstClr val="black">
                    <a:lumMod val="75000"/>
                    <a:lumOff val="25000"/>
                  </a:prstClr>
                </a:solidFill>
                <a:hlinkClick r:id="rId3"/>
              </a:rPr>
              <a:t>Ιστολογίας &amp; Εμβρυολογίας</a:t>
            </a:r>
            <a:r>
              <a:rPr lang="el-GR" sz="2000" dirty="0">
                <a:solidFill>
                  <a:prstClr val="black">
                    <a:lumMod val="75000"/>
                    <a:lumOff val="25000"/>
                  </a:prstClr>
                </a:solidFill>
              </a:rPr>
              <a:t>,</a:t>
            </a:r>
            <a:r>
              <a:rPr lang="en-US" sz="2000" dirty="0">
                <a:solidFill>
                  <a:prstClr val="black">
                    <a:lumMod val="75000"/>
                    <a:lumOff val="25000"/>
                  </a:prstClr>
                </a:solidFill>
              </a:rPr>
              <a:t> </a:t>
            </a:r>
            <a:r>
              <a:rPr lang="el-GR" sz="2000" dirty="0">
                <a:solidFill>
                  <a:prstClr val="black">
                    <a:lumMod val="75000"/>
                    <a:lumOff val="25000"/>
                  </a:prstClr>
                </a:solidFill>
              </a:rPr>
              <a:t>Ιατρική Σχολή, © </a:t>
            </a:r>
            <a:r>
              <a:rPr lang="el-GR" sz="2000" dirty="0" smtClean="0">
                <a:solidFill>
                  <a:prstClr val="black">
                    <a:lumMod val="75000"/>
                    <a:lumOff val="25000"/>
                  </a:prstClr>
                </a:solidFill>
              </a:rPr>
              <a:t>Εθνικό </a:t>
            </a:r>
            <a:r>
              <a:rPr lang="el-GR" sz="2000" dirty="0">
                <a:solidFill>
                  <a:prstClr val="black">
                    <a:lumMod val="75000"/>
                    <a:lumOff val="25000"/>
                  </a:prstClr>
                </a:solidFill>
              </a:rPr>
              <a:t>και Καποδιστριακό Πανεπιστήμιο Αθηνών 2004</a:t>
            </a:r>
          </a:p>
          <a:p>
            <a:pPr marL="457200" indent="-457200">
              <a:buFont typeface="+mj-lt"/>
              <a:buAutoNum type="arabicPeriod"/>
            </a:pPr>
            <a:endParaRPr lang="el-GR" sz="2000" dirty="0">
              <a:solidFill>
                <a:schemeClr val="tx1">
                  <a:lumMod val="75000"/>
                  <a:lumOff val="25000"/>
                </a:schemeClr>
              </a:solidFill>
            </a:endParaRPr>
          </a:p>
          <a:p>
            <a:pPr marL="457200" indent="-457200">
              <a:buFont typeface="+mj-lt"/>
              <a:buAutoNum type="arabicPeriod"/>
            </a:pPr>
            <a:endParaRPr lang="el-GR"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l-GR" altLang="el-GR" dirty="0" smtClean="0"/>
              <a:t>Ορχικό παρέγχυμα</a:t>
            </a:r>
            <a:endParaRPr lang="el-GR" altLang="el-GR" dirty="0"/>
          </a:p>
        </p:txBody>
      </p:sp>
      <p:sp>
        <p:nvSpPr>
          <p:cNvPr id="289795" name="Rectangle 3"/>
          <p:cNvSpPr>
            <a:spLocks noGrp="1" noChangeArrowheads="1"/>
          </p:cNvSpPr>
          <p:nvPr>
            <p:ph idx="1"/>
          </p:nvPr>
        </p:nvSpPr>
        <p:spPr>
          <a:xfrm>
            <a:off x="457200" y="1196752"/>
            <a:ext cx="3394720" cy="5040560"/>
          </a:xfrm>
        </p:spPr>
        <p:txBody>
          <a:bodyPr>
            <a:normAutofit/>
          </a:bodyPr>
          <a:lstStyle/>
          <a:p>
            <a:pPr marL="0" indent="0">
              <a:buNone/>
            </a:pPr>
            <a:r>
              <a:rPr lang="el-GR" altLang="el-GR" sz="2000" dirty="0" smtClean="0"/>
              <a:t>To ορχικό παρέγχυμα περιλαμβάνει τα σπερματικά σωληνάρια (ΣΣ) που επαλείφονται από ένα σύνθετο πολύστιβο επιθήλιο, το οποίο ονομάζεται σπερματικό επιθήλιο (ΣΕ).</a:t>
            </a:r>
          </a:p>
          <a:p>
            <a:pPr marL="0" indent="0">
              <a:buNone/>
            </a:pPr>
            <a:r>
              <a:rPr lang="el-GR" altLang="el-GR" sz="2000" dirty="0" smtClean="0"/>
              <a:t>Στο διάμεσο συνδετικό ιστό διακρίνονται τα διάμεσα κύτταρα (ΔΚ) του Leyding, (χρώση αιματοξυλίνη-εωσίνη, μεγέθυνση Χ100)</a:t>
            </a:r>
            <a:endParaRPr lang="el-GR" altLang="el-GR" sz="2000" dirty="0"/>
          </a:p>
        </p:txBody>
      </p:sp>
      <p:pic>
        <p:nvPicPr>
          <p:cNvPr id="289801"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3995936" y="1340768"/>
            <a:ext cx="4847861" cy="363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11654" y="4955399"/>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5"/>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42062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l-GR" altLang="el-GR" dirty="0" smtClean="0"/>
              <a:t>Σπερματικό επιθύλιο</a:t>
            </a:r>
            <a:endParaRPr lang="el-GR" altLang="el-GR" dirty="0"/>
          </a:p>
        </p:txBody>
      </p:sp>
      <p:sp>
        <p:nvSpPr>
          <p:cNvPr id="5" name="Content Placeholder 4"/>
          <p:cNvSpPr>
            <a:spLocks noGrp="1"/>
          </p:cNvSpPr>
          <p:nvPr>
            <p:ph idx="1"/>
          </p:nvPr>
        </p:nvSpPr>
        <p:spPr>
          <a:xfrm>
            <a:off x="6210058" y="1157288"/>
            <a:ext cx="2962672" cy="5040560"/>
          </a:xfrm>
        </p:spPr>
        <p:txBody>
          <a:bodyPr>
            <a:normAutofit/>
          </a:bodyPr>
          <a:lstStyle/>
          <a:p>
            <a:pPr marL="0" indent="0">
              <a:buNone/>
            </a:pPr>
            <a:r>
              <a:rPr lang="el-GR" altLang="el-GR" sz="2000" dirty="0" smtClean="0"/>
              <a:t>Το </a:t>
            </a:r>
            <a:r>
              <a:rPr lang="el-GR" altLang="el-GR" sz="2000" dirty="0"/>
              <a:t>σπερματικό επιθήλιο περιλαμβάνει τα στηρικτικά κύτταρα του Sertoli και σπερμιογόνια κύτταρα σε διάφορες φάσεις ωρίμανσης. </a:t>
            </a:r>
            <a:endParaRPr lang="el-GR" altLang="el-GR" sz="2000" dirty="0" smtClean="0"/>
          </a:p>
          <a:p>
            <a:pPr marL="0" indent="0">
              <a:buNone/>
            </a:pPr>
            <a:r>
              <a:rPr lang="el-GR" altLang="el-GR" sz="2000" dirty="0" smtClean="0"/>
              <a:t>Στο </a:t>
            </a:r>
            <a:r>
              <a:rPr lang="el-GR" altLang="el-GR" sz="2000" dirty="0"/>
              <a:t>διάμεσο στρώμα υπάρχουν αθροίσεις κυττάρων του Leydig (βέλη) που παράγουν την τεστοστερόνη. </a:t>
            </a:r>
            <a:endParaRPr lang="el-GR" altLang="el-GR" sz="2000" dirty="0" smtClean="0"/>
          </a:p>
          <a:p>
            <a:pPr marL="0" indent="0">
              <a:buNone/>
            </a:pPr>
            <a:r>
              <a:rPr lang="el-GR" altLang="el-GR" sz="2000" dirty="0" smtClean="0"/>
              <a:t>(</a:t>
            </a:r>
            <a:r>
              <a:rPr lang="el-GR" altLang="el-GR" sz="2000" dirty="0"/>
              <a:t>χρώση αιματοξυλίνη-εωσίνη, μεγέθυνση Χ400)</a:t>
            </a:r>
          </a:p>
          <a:p>
            <a:pPr marL="0" indent="0">
              <a:buNone/>
            </a:pPr>
            <a:endParaRPr lang="el-GR" sz="2000" dirty="0"/>
          </a:p>
        </p:txBody>
      </p:sp>
      <p:sp>
        <p:nvSpPr>
          <p:cNvPr id="288775" name="Rectangle 7"/>
          <p:cNvSpPr>
            <a:spLocks noChangeArrowheads="1"/>
          </p:cNvSpPr>
          <p:nvPr/>
        </p:nvSpPr>
        <p:spPr bwMode="auto">
          <a:xfrm>
            <a:off x="0" y="1157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288778" name="Picture 1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auto">
          <a:xfrm>
            <a:off x="539552" y="1268760"/>
            <a:ext cx="5607642" cy="417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435161" y="544485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2755244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l-GR" altLang="el-GR" dirty="0" smtClean="0"/>
              <a:t>Σπερμιογόνα κύτταρα</a:t>
            </a:r>
            <a:endParaRPr lang="el-GR" altLang="el-GR" dirty="0"/>
          </a:p>
        </p:txBody>
      </p:sp>
      <p:sp>
        <p:nvSpPr>
          <p:cNvPr id="287747" name="Rectangle 3"/>
          <p:cNvSpPr>
            <a:spLocks noGrp="1" noChangeArrowheads="1"/>
          </p:cNvSpPr>
          <p:nvPr>
            <p:ph idx="1"/>
          </p:nvPr>
        </p:nvSpPr>
        <p:spPr/>
        <p:txBody>
          <a:bodyPr>
            <a:normAutofit/>
          </a:bodyPr>
          <a:lstStyle/>
          <a:p>
            <a:pPr marL="0" indent="0">
              <a:buNone/>
            </a:pPr>
            <a:r>
              <a:rPr lang="el-GR" altLang="el-GR" sz="2000" dirty="0" smtClean="0"/>
              <a:t>Τα σπερμιογόνια κύτταρα ωριμάζουν σε σπερματοζωάρια (βέλη) στο κέντρο των σπερματικών σωληναρίων. (χρώση αιματοξυλίνη-εωσίνη, μεγέθυνση Χ400)  </a:t>
            </a:r>
            <a:endParaRPr lang="el-GR" altLang="el-GR" sz="2000" dirty="0"/>
          </a:p>
        </p:txBody>
      </p:sp>
      <p:pic>
        <p:nvPicPr>
          <p:cNvPr id="287752" name="Picture 8"/>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718785" y="1971193"/>
            <a:ext cx="5832748" cy="425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26947" y="6230025"/>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Tree>
    <p:extLst>
      <p:ext uri="{BB962C8B-B14F-4D97-AF65-F5344CB8AC3E}">
        <p14:creationId xmlns:p14="http://schemas.microsoft.com/office/powerpoint/2010/main" val="1022299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normAutofit/>
          </a:bodyPr>
          <a:lstStyle/>
          <a:p>
            <a:r>
              <a:rPr lang="el-GR" altLang="el-GR" dirty="0" smtClean="0"/>
              <a:t>Σπερματικά </a:t>
            </a:r>
            <a:r>
              <a:rPr lang="el-GR" altLang="el-GR" dirty="0" smtClean="0"/>
              <a:t>σωληνάρια</a:t>
            </a:r>
            <a:endParaRPr lang="el-GR" altLang="el-GR" dirty="0"/>
          </a:p>
        </p:txBody>
      </p:sp>
      <p:sp>
        <p:nvSpPr>
          <p:cNvPr id="286723" name="Rectangle 3"/>
          <p:cNvSpPr>
            <a:spLocks noGrp="1" noChangeArrowheads="1"/>
          </p:cNvSpPr>
          <p:nvPr>
            <p:ph idx="1"/>
          </p:nvPr>
        </p:nvSpPr>
        <p:spPr>
          <a:xfrm>
            <a:off x="457200" y="1196752"/>
            <a:ext cx="2602632" cy="5040560"/>
          </a:xfrm>
        </p:spPr>
        <p:txBody>
          <a:bodyPr>
            <a:normAutofit/>
          </a:bodyPr>
          <a:lstStyle/>
          <a:p>
            <a:pPr marL="0" indent="0">
              <a:buNone/>
            </a:pPr>
            <a:r>
              <a:rPr lang="el-GR" altLang="el-GR" sz="2000" dirty="0" smtClean="0"/>
              <a:t>Τα σπερματικά σωληνάρια (ΣΣ) επενδύονται από ενεργά αναπαραγόμενο επιθήλιο, το σπερματικό ή βλαστικό επιθήλιο, ανάμικτο με ένα πληθυσμό στηρικτικών κυττάρων, των κυττάρων του Sertoli. </a:t>
            </a:r>
            <a:endParaRPr lang="el-GR" altLang="el-GR" sz="2000" dirty="0"/>
          </a:p>
        </p:txBody>
      </p:sp>
      <p:pic>
        <p:nvPicPr>
          <p:cNvPr id="2867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300939"/>
            <a:ext cx="4968552" cy="349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45176" y="5208971"/>
            <a:ext cx="8375296" cy="1631216"/>
          </a:xfrm>
          <a:prstGeom prst="rect">
            <a:avLst/>
          </a:prstGeom>
        </p:spPr>
        <p:txBody>
          <a:bodyPr wrap="square">
            <a:spAutoFit/>
          </a:bodyPr>
          <a:lstStyle/>
          <a:p>
            <a:pPr marL="0" indent="0">
              <a:buNone/>
            </a:pPr>
            <a:r>
              <a:rPr lang="el-GR" altLang="el-GR" sz="2000" dirty="0">
                <a:latin typeface="+mj-lt"/>
              </a:rPr>
              <a:t>Περιχαρακώνεται από βασική μεμβράνη και συνδετικό ιστό με κολλαγόνο, ινοβλάστες, συσταλτά μυοειδή κύτταρα, που περιέχουν διάμεσα ινίδια και δεσμίνη, όπως τα λεία μυϊκά κύτταρα. Στα ενδιάμεσα διαστήματα, μεταξύ των σπερματικών σωληναρίων, υπάρχουν αιμοφόρα αγγεία και ομάδες κυττάρων Leydig (διάμεσα κύτταρα</a:t>
            </a:r>
            <a:r>
              <a:rPr lang="el-GR" altLang="el-GR" sz="2000" dirty="0" smtClean="0">
                <a:latin typeface="+mj-lt"/>
              </a:rPr>
              <a:t>)</a:t>
            </a:r>
            <a:r>
              <a:rPr lang="en-US" altLang="el-GR" sz="2000" dirty="0" smtClean="0">
                <a:latin typeface="+mj-lt"/>
              </a:rPr>
              <a:t> </a:t>
            </a:r>
            <a:r>
              <a:rPr lang="el-GR" altLang="el-GR" sz="2000" dirty="0" smtClean="0">
                <a:latin typeface="+mj-lt"/>
              </a:rPr>
              <a:t>(</a:t>
            </a:r>
            <a:r>
              <a:rPr lang="el-GR" altLang="el-GR" sz="2000" dirty="0">
                <a:latin typeface="+mj-lt"/>
              </a:rPr>
              <a:t>L). </a:t>
            </a:r>
          </a:p>
        </p:txBody>
      </p:sp>
      <p:sp>
        <p:nvSpPr>
          <p:cNvPr id="6" name="Rectangle 5"/>
          <p:cNvSpPr/>
          <p:nvPr/>
        </p:nvSpPr>
        <p:spPr>
          <a:xfrm>
            <a:off x="3959932" y="4799604"/>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1078321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normAutofit fontScale="90000"/>
          </a:bodyPr>
          <a:lstStyle/>
          <a:p>
            <a:r>
              <a:rPr lang="el-GR" altLang="el-GR" dirty="0"/>
              <a:t> Σπερματικά σωληνάρια και διάμεσος </a:t>
            </a:r>
            <a:r>
              <a:rPr lang="el-GR" altLang="el-GR" dirty="0" smtClean="0"/>
              <a:t>ιστός</a:t>
            </a:r>
            <a:endParaRPr lang="el-GR" altLang="el-GR" dirty="0"/>
          </a:p>
        </p:txBody>
      </p:sp>
      <p:pic>
        <p:nvPicPr>
          <p:cNvPr id="285703" name="Picture 7"/>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auto">
          <a:xfrm>
            <a:off x="467543" y="1556738"/>
            <a:ext cx="3744417" cy="37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4" name="Picture 8"/>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4256339" y="1556792"/>
            <a:ext cx="4432983" cy="379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27784" y="5355826"/>
            <a:ext cx="3888432" cy="461665"/>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Tree>
    <p:extLst>
      <p:ext uri="{BB962C8B-B14F-4D97-AF65-F5344CB8AC3E}">
        <p14:creationId xmlns:p14="http://schemas.microsoft.com/office/powerpoint/2010/main" val="18252771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8ed32326de436edc5123d50eca58f18c7edbcb"/>
</p:tagLst>
</file>

<file path=ppt/theme/theme1.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1560</TotalTime>
  <Words>2805</Words>
  <Application>Microsoft Office PowerPoint</Application>
  <PresentationFormat>Προβολή στην οθόνη (4:3)</PresentationFormat>
  <Paragraphs>229</Paragraphs>
  <Slides>44</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OC_template_updated</vt:lpstr>
      <vt:lpstr>Ιστολογία ΙΙ – Κυτταρολογία (Θ)</vt:lpstr>
      <vt:lpstr>Γεννητικό σύστημα άνδρα</vt:lpstr>
      <vt:lpstr>Ινώδης χιτώνας - Μεσόρχιο - Ινώδη διαφράγματα</vt:lpstr>
      <vt:lpstr>Διατομή όρχεος</vt:lpstr>
      <vt:lpstr>Ορχικό παρέγχυμα</vt:lpstr>
      <vt:lpstr>Σπερματικό επιθύλιο</vt:lpstr>
      <vt:lpstr>Σπερμιογόνα κύτταρα</vt:lpstr>
      <vt:lpstr>Σπερματικά σωληνάρια</vt:lpstr>
      <vt:lpstr> Σπερματικά σωληνάρια και διάμεσος ιστός</vt:lpstr>
      <vt:lpstr>Κύτταρα Sertoli</vt:lpstr>
      <vt:lpstr>Όρχις - Σπερματικό επιθήλιο </vt:lpstr>
      <vt:lpstr>Κύτταρα σπερματικής σειράς - Κεφαλές σπερματοζωαρίων</vt:lpstr>
      <vt:lpstr>Κύτταρα Leydig</vt:lpstr>
      <vt:lpstr>Διάμεσος ιστός</vt:lpstr>
      <vt:lpstr>Ορχικό δίκτυο</vt:lpstr>
      <vt:lpstr>Επιδιδυμίδα  και απαγωγά σωληνάρια </vt:lpstr>
      <vt:lpstr>Όρχις - Απαγωγά σωληνηνάρια</vt:lpstr>
      <vt:lpstr>Επιδιδυμίδα</vt:lpstr>
      <vt:lpstr>Τοίχωμα πόρου επιδιδυμίδας</vt:lpstr>
      <vt:lpstr>Όρχις - επιδιδυμίδα</vt:lpstr>
      <vt:lpstr>Κύτταρα επιθηλίου του πόρου της επιδιδυμίδας - Μυϊκή στιβάδα</vt:lpstr>
      <vt:lpstr>Σπερματικός πόρος</vt:lpstr>
      <vt:lpstr>Αστεροειδής αυλός</vt:lpstr>
      <vt:lpstr>Μεγέθυνση του επιθηλίου του σπερματικού πόρου (x 400)</vt:lpstr>
      <vt:lpstr>Μυϊκός χιτώνας - Επιμήκεις πτυχές</vt:lpstr>
      <vt:lpstr>Κυλινδρικό επιθήλιο με στερεοκροσσούς</vt:lpstr>
      <vt:lpstr>Σπερματοδόχος κύστη</vt:lpstr>
      <vt:lpstr>Βλεννογόνος</vt:lpstr>
      <vt:lpstr>Προστατικά αδένια</vt:lpstr>
      <vt:lpstr>Προστάτης </vt:lpstr>
      <vt:lpstr>Σωληνοκυψελοειδείς αδένες</vt:lpstr>
      <vt:lpstr>Ιστολογική εικόνα προστάτη σε μεσαία μεγέθυνση (20x)</vt:lpstr>
      <vt:lpstr>Επιθήλιο προστατικών αδενίων</vt:lpstr>
      <vt:lpstr>Ιστολογική εικόνα προστάτη σε μεγάλη μεγέθυνση (40x)</vt:lpstr>
      <vt:lpstr>Ουρήθρα - Σηραγγώδης μοίρα</vt:lpstr>
      <vt:lpstr>Σηραγγώδης μοίρα ανδρικής ουρήθρας -Επιθήλιο</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329</cp:revision>
  <dcterms:created xsi:type="dcterms:W3CDTF">2013-03-04T13:35:19Z</dcterms:created>
  <dcterms:modified xsi:type="dcterms:W3CDTF">2015-04-24T10:06:28Z</dcterms:modified>
</cp:coreProperties>
</file>