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57" r:id="rId29"/>
    <p:sldId id="262" r:id="rId30"/>
    <p:sldId id="264" r:id="rId31"/>
    <p:sldId id="294" r:id="rId32"/>
    <p:sldId id="295" r:id="rId33"/>
    <p:sldId id="266" r:id="rId34"/>
    <p:sldId id="261" r:id="rId35"/>
  </p:sldIdLst>
  <p:sldSz cx="9144000" cy="6858000" type="screen4x3"/>
  <p:notesSz cx="7104063" cy="10234613"/>
  <p:custDataLst>
    <p:tags r:id="rId3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58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8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41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595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116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BF3D-36F0-4735-AE90-AB1C0C1C52B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1C5440-9695-4533-9363-7575F40BFD89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26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6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3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5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Graham_Beards" TargetMode="External"/><Relationship Id="rId4" Type="http://schemas.openxmlformats.org/officeDocument/2006/relationships/hyperlink" Target="http://commons.wikimedia.org/wiki/File:Anisocytosis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Angular_Cheilitis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Grook_Da_Oger" TargetMode="External"/><Relationship Id="rId4" Type="http://schemas.openxmlformats.org/officeDocument/2006/relationships/hyperlink" Target="http://commons.wikimedia.org/wiki/File:Elliptocytosis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Euthman" TargetMode="External"/><Relationship Id="rId4" Type="http://schemas.openxmlformats.org/officeDocument/2006/relationships/hyperlink" Target="http://commons.wikimedia.org/wiki/File:Reticulocytes_Human_Blood_Supravital_Stain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washington.edu/conj/bess/iron/iron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jgnet.com/1007-9327/full/v14/i26/WJG-14-4101-g001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 Σιδηροπενική Αναιμία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Μειωμένη Πρόσληψη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Κύηση 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 smtClean="0"/>
              <a:t>Παιδιά.</a:t>
            </a:r>
            <a:endParaRPr lang="el-GR" sz="2400" dirty="0"/>
          </a:p>
          <a:p>
            <a:r>
              <a:rPr lang="el-GR" sz="2400" dirty="0" smtClean="0"/>
              <a:t>Χορτοφάγους.</a:t>
            </a:r>
            <a:endParaRPr lang="el-GR" sz="2400" dirty="0"/>
          </a:p>
          <a:p>
            <a:r>
              <a:rPr lang="el-GR" sz="2400" dirty="0" smtClean="0"/>
              <a:t>Υποσιτισμός.</a:t>
            </a:r>
            <a:endParaRPr lang="el-GR" sz="2400" dirty="0"/>
          </a:p>
          <a:p>
            <a:r>
              <a:rPr lang="el-GR" sz="2400" dirty="0" smtClean="0"/>
              <a:t>Πενίας.</a:t>
            </a:r>
            <a:endParaRPr lang="el-GR" sz="2400" dirty="0"/>
          </a:p>
          <a:p>
            <a:r>
              <a:rPr lang="el-GR" sz="2400" dirty="0"/>
              <a:t>Θρησκευτικές ή άλλες </a:t>
            </a:r>
            <a:r>
              <a:rPr lang="el-GR" sz="2400" dirty="0" smtClean="0"/>
              <a:t>ομάδες.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22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Μειωμένη Απορρόφηση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Αδυναμία αναγωγής σε </a:t>
            </a:r>
            <a:r>
              <a:rPr lang="en-US" dirty="0" smtClean="0"/>
              <a:t>Fe</a:t>
            </a:r>
            <a:r>
              <a:rPr lang="en-US" baseline="30000" dirty="0" smtClean="0"/>
              <a:t>+2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Γαστρεκτομή.</a:t>
            </a:r>
            <a:endParaRPr lang="el-GR" dirty="0"/>
          </a:p>
          <a:p>
            <a:r>
              <a:rPr lang="el-GR" dirty="0" err="1" smtClean="0"/>
              <a:t>Νηστιδεκτομή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err="1" smtClean="0"/>
              <a:t>Δυσαπορρόφηση</a:t>
            </a:r>
            <a:r>
              <a:rPr lang="el-GR" dirty="0" smtClean="0"/>
              <a:t> </a:t>
            </a:r>
            <a:r>
              <a:rPr lang="el-GR" dirty="0"/>
              <a:t>λόγω </a:t>
            </a:r>
            <a:r>
              <a:rPr lang="el-GR" dirty="0" smtClean="0"/>
              <a:t>φλεγμονών.</a:t>
            </a:r>
            <a:endParaRPr lang="el-GR" dirty="0"/>
          </a:p>
          <a:p>
            <a:r>
              <a:rPr lang="el-GR" dirty="0" err="1"/>
              <a:t>Εντεροπάθεια</a:t>
            </a:r>
            <a:r>
              <a:rPr lang="el-GR" dirty="0"/>
              <a:t> </a:t>
            </a:r>
            <a:r>
              <a:rPr lang="el-GR" dirty="0" err="1"/>
              <a:t>γλουτένης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3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Αυξημένη Απώλεια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Απώλεια </a:t>
            </a:r>
            <a:r>
              <a:rPr lang="el-GR" sz="2400" dirty="0" smtClean="0"/>
              <a:t>αίματος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Πεπτικό </a:t>
            </a:r>
            <a:r>
              <a:rPr lang="el-GR" sz="2400" dirty="0" smtClean="0"/>
              <a:t>σύστημα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 err="1" smtClean="0"/>
              <a:t>Αιμορροϊδοπάθεια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Χρήση </a:t>
            </a:r>
            <a:r>
              <a:rPr lang="el-GR" sz="2400" dirty="0" smtClean="0"/>
              <a:t>ασπιρίνης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Κακοήθειες </a:t>
            </a:r>
            <a:r>
              <a:rPr lang="el-GR" sz="2400" dirty="0" smtClean="0"/>
              <a:t>πεπτικού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 smtClean="0"/>
              <a:t>Παράσιτα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 smtClean="0"/>
              <a:t>Έμμηνος ρύση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 smtClean="0"/>
              <a:t>Ουροποιητικό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 err="1" smtClean="0"/>
              <a:t>Αιμόλυση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86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Παθογένεση και Στάδια Ανάπτυξης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Πρώτο στάδιο: </a:t>
            </a:r>
            <a:r>
              <a:rPr lang="el-GR" sz="2400" dirty="0"/>
              <a:t>μείωση </a:t>
            </a:r>
            <a:r>
              <a:rPr lang="el-GR" sz="2400" dirty="0" smtClean="0"/>
              <a:t>αποθεμάτων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b="1" dirty="0" smtClean="0"/>
              <a:t>Δεύτερο </a:t>
            </a:r>
            <a:r>
              <a:rPr lang="el-GR" sz="2400" b="1" dirty="0"/>
              <a:t>στάδιο: </a:t>
            </a:r>
            <a:r>
              <a:rPr lang="el-GR" sz="2400" dirty="0"/>
              <a:t>μείωση </a:t>
            </a:r>
            <a:r>
              <a:rPr lang="en-US" sz="2400" dirty="0"/>
              <a:t>Fe</a:t>
            </a:r>
            <a:r>
              <a:rPr lang="el-GR" sz="2400" dirty="0"/>
              <a:t>, μείωση κορεσμού </a:t>
            </a:r>
            <a:r>
              <a:rPr lang="el-GR" sz="2400" dirty="0" err="1"/>
              <a:t>τρανσφερίνης</a:t>
            </a:r>
            <a:r>
              <a:rPr lang="el-GR" sz="2400" dirty="0"/>
              <a:t>, αυξημένη ΤΙΒΙ</a:t>
            </a:r>
            <a:r>
              <a:rPr lang="en-US" sz="2400" dirty="0"/>
              <a:t>C</a:t>
            </a:r>
            <a:r>
              <a:rPr lang="el-GR" sz="2400" dirty="0"/>
              <a:t>, μείωση </a:t>
            </a:r>
            <a:r>
              <a:rPr lang="en-US" sz="2400" dirty="0"/>
              <a:t>MCV/MCH</a:t>
            </a:r>
            <a:r>
              <a:rPr lang="el-GR" sz="2400" dirty="0"/>
              <a:t>/</a:t>
            </a:r>
            <a:r>
              <a:rPr lang="en-US" sz="2400" dirty="0"/>
              <a:t>MCHC</a:t>
            </a:r>
            <a:r>
              <a:rPr lang="el-GR" sz="2400" dirty="0"/>
              <a:t> (φυσιολογική </a:t>
            </a:r>
            <a:r>
              <a:rPr lang="en-US" sz="2400" dirty="0" err="1"/>
              <a:t>Hb</a:t>
            </a:r>
            <a:r>
              <a:rPr lang="en-US" sz="2400" dirty="0" smtClean="0"/>
              <a:t>).</a:t>
            </a:r>
            <a:endParaRPr lang="el-GR" sz="2400" dirty="0"/>
          </a:p>
          <a:p>
            <a:r>
              <a:rPr lang="el-GR" sz="2400" b="1" dirty="0"/>
              <a:t>Τρίτο στάδιο: </a:t>
            </a:r>
            <a:r>
              <a:rPr lang="el-GR" sz="2400" dirty="0" smtClean="0"/>
              <a:t>αναιμία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19465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Μικροκυττάρωση</a:t>
            </a:r>
            <a:r>
              <a:rPr lang="el-GR" dirty="0"/>
              <a:t> - </a:t>
            </a:r>
            <a:r>
              <a:rPr lang="el-GR" dirty="0" smtClean="0"/>
              <a:t>Υποχρωμία</a:t>
            </a:r>
            <a:endParaRPr lang="el-GR" dirty="0"/>
          </a:p>
        </p:txBody>
      </p:sp>
      <p:pic>
        <p:nvPicPr>
          <p:cNvPr id="1026" name="Picture 2" descr="File:Anisocyt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508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616250" y="6525344"/>
            <a:ext cx="601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Anisocytosis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u="sng" dirty="0">
                <a:latin typeface="+mn-lt"/>
                <a:hlinkClick r:id="rId5" tooltip="User:Graham Beards"/>
              </a:rPr>
              <a:t>Graham </a:t>
            </a:r>
            <a:r>
              <a:rPr lang="en-US" sz="1200" u="sng" dirty="0" smtClean="0">
                <a:latin typeface="+mn-lt"/>
                <a:hlinkClick r:id="rId5" tooltip="User:Graham Beards"/>
              </a:rPr>
              <a:t>Beards</a:t>
            </a:r>
            <a:r>
              <a:rPr lang="en-US" sz="1200" u="sng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36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Κλινικές Εκδηλώσεις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834880" cy="50405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400" dirty="0" smtClean="0"/>
              <a:t>Κακουχία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Μείωση </a:t>
            </a:r>
            <a:r>
              <a:rPr lang="el-GR" sz="2400" dirty="0" smtClean="0"/>
              <a:t>αντοχής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Αίσθημα </a:t>
            </a:r>
            <a:r>
              <a:rPr lang="el-GR" sz="2400" dirty="0" smtClean="0"/>
              <a:t>παλμών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 smtClean="0"/>
              <a:t>Δύσπνοια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 smtClean="0"/>
              <a:t>Κεφαλαλγία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Γωνιακή </a:t>
            </a:r>
            <a:r>
              <a:rPr lang="el-GR" sz="2400" dirty="0" err="1" smtClean="0"/>
              <a:t>χειλίτιδα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 smtClean="0"/>
              <a:t>Δυσφαγία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 smtClean="0"/>
              <a:t>Γαστρίτιδα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/>
              <a:t>Μείωση </a:t>
            </a:r>
            <a:r>
              <a:rPr lang="el-GR" sz="2400" dirty="0" smtClean="0"/>
              <a:t>φαγοκυττάρωσης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el-GR" sz="2400" dirty="0" err="1"/>
              <a:t>Αλλοφαγία</a:t>
            </a:r>
            <a:r>
              <a:rPr lang="el-GR" sz="2400" dirty="0"/>
              <a:t> (</a:t>
            </a:r>
            <a:r>
              <a:rPr lang="en-US" sz="2400" dirty="0"/>
              <a:t>pica</a:t>
            </a:r>
            <a:r>
              <a:rPr lang="en-US" sz="2400" dirty="0" smtClean="0"/>
              <a:t>).</a:t>
            </a:r>
            <a:endParaRPr lang="el-GR" sz="2400" dirty="0"/>
          </a:p>
        </p:txBody>
      </p:sp>
      <p:pic>
        <p:nvPicPr>
          <p:cNvPr id="2050" name="Picture 2" descr="File:Angular Cheili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2288028" cy="30507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427982" y="4653135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Angular </a:t>
            </a:r>
            <a:r>
              <a:rPr lang="en-US" sz="1200" dirty="0" err="1" smtClean="0">
                <a:latin typeface="+mn-lt"/>
                <a:hlinkClick r:id="rId4"/>
              </a:rPr>
              <a:t>Cheilitis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oc James"/>
              </a:rPr>
              <a:t>Doc </a:t>
            </a:r>
            <a:r>
              <a:rPr lang="en-US" sz="1200" dirty="0" smtClean="0">
                <a:latin typeface="+mn-lt"/>
                <a:hlinkClick r:id="rId5" tooltip="User:Doc James"/>
              </a:rPr>
              <a:t>James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9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Εργαστηριακά Ευρήματα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970784" cy="5040560"/>
          </a:xfrm>
        </p:spPr>
        <p:txBody>
          <a:bodyPr/>
          <a:lstStyle/>
          <a:p>
            <a:r>
              <a:rPr lang="el-GR" dirty="0" smtClean="0"/>
              <a:t>Τυχαία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Έλλειψη </a:t>
            </a:r>
            <a:r>
              <a:rPr lang="en-US" dirty="0" smtClean="0"/>
              <a:t>Fe.</a:t>
            </a:r>
            <a:endParaRPr lang="en-US" dirty="0"/>
          </a:p>
          <a:p>
            <a:r>
              <a:rPr lang="el-GR" dirty="0"/>
              <a:t>Μ</a:t>
            </a:r>
            <a:r>
              <a:rPr lang="el-GR" dirty="0" smtClean="0"/>
              <a:t>είωση </a:t>
            </a:r>
            <a:r>
              <a:rPr lang="en-US" dirty="0" smtClean="0"/>
              <a:t>MCV/MCH.</a:t>
            </a:r>
            <a:endParaRPr lang="en-US" dirty="0"/>
          </a:p>
          <a:p>
            <a:r>
              <a:rPr lang="el-GR" dirty="0"/>
              <a:t>Β12, </a:t>
            </a:r>
            <a:r>
              <a:rPr lang="el-GR" dirty="0" err="1"/>
              <a:t>φυλλικό</a:t>
            </a:r>
            <a:r>
              <a:rPr lang="el-GR" dirty="0"/>
              <a:t> μειωμένο τότε φυσιολογικό </a:t>
            </a:r>
            <a:r>
              <a:rPr lang="en-US" dirty="0" smtClean="0"/>
              <a:t>MCV/MCH.</a:t>
            </a:r>
            <a:endParaRPr lang="en-US" dirty="0"/>
          </a:p>
          <a:p>
            <a:r>
              <a:rPr lang="en-US" dirty="0"/>
              <a:t>RBCs, </a:t>
            </a:r>
            <a:r>
              <a:rPr lang="en-US" dirty="0" err="1"/>
              <a:t>Hb</a:t>
            </a:r>
            <a:r>
              <a:rPr lang="en-US" dirty="0"/>
              <a:t>, </a:t>
            </a:r>
            <a:r>
              <a:rPr lang="en-US" dirty="0" smtClean="0"/>
              <a:t>HCT.</a:t>
            </a:r>
            <a:endParaRPr lang="en-US" dirty="0"/>
          </a:p>
          <a:p>
            <a:r>
              <a:rPr lang="en-US" dirty="0"/>
              <a:t>PLTs&gt;500.000/</a:t>
            </a:r>
            <a:r>
              <a:rPr lang="el-GR" dirty="0"/>
              <a:t>μ</a:t>
            </a:r>
            <a:r>
              <a:rPr lang="en-US" dirty="0" smtClean="0"/>
              <a:t>l.</a:t>
            </a:r>
            <a:endParaRPr lang="el-GR" dirty="0"/>
          </a:p>
          <a:p>
            <a:r>
              <a:rPr lang="en-US" dirty="0"/>
              <a:t>RDW </a:t>
            </a:r>
            <a:r>
              <a:rPr lang="el-GR" dirty="0" smtClean="0"/>
              <a:t>αυξημένο</a:t>
            </a:r>
            <a:r>
              <a:rPr lang="en-US" dirty="0" smtClean="0"/>
              <a:t>.</a:t>
            </a:r>
            <a:endParaRPr lang="en-US" dirty="0"/>
          </a:p>
          <a:p>
            <a:endParaRPr lang="el-GR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196752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dirty="0"/>
              <a:t>Pencil </a:t>
            </a:r>
            <a:r>
              <a:rPr lang="en-US" sz="2200" dirty="0" smtClean="0"/>
              <a:t>Cells.</a:t>
            </a:r>
            <a:endParaRPr lang="en-US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dirty="0"/>
              <a:t>Fe</a:t>
            </a:r>
            <a:r>
              <a:rPr lang="el-GR" sz="2200" dirty="0"/>
              <a:t> </a:t>
            </a:r>
            <a:r>
              <a:rPr lang="el-GR" sz="2200" dirty="0" smtClean="0"/>
              <a:t>μειωμένος</a:t>
            </a:r>
            <a:r>
              <a:rPr lang="en-US" sz="2200" dirty="0" smtClean="0"/>
              <a:t>.</a:t>
            </a:r>
            <a:endParaRPr lang="en-US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err="1" smtClean="0"/>
              <a:t>Φεριτίνη</a:t>
            </a:r>
            <a:r>
              <a:rPr lang="el-GR" sz="2200" dirty="0" smtClean="0"/>
              <a:t> μειωμένη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/>
              <a:t>ΤΙΒΙ</a:t>
            </a:r>
            <a:r>
              <a:rPr lang="en-US" sz="2200" dirty="0"/>
              <a:t>C </a:t>
            </a:r>
            <a:r>
              <a:rPr lang="el-GR" sz="2200" dirty="0" smtClean="0"/>
              <a:t>μειωμένο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ΔΕΚ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b="1" dirty="0"/>
              <a:t>Γιατί η μέτρηση </a:t>
            </a:r>
            <a:r>
              <a:rPr lang="en-US" sz="2200" b="1" dirty="0"/>
              <a:t>Fe </a:t>
            </a:r>
            <a:r>
              <a:rPr lang="el-GR" sz="2200" b="1" dirty="0"/>
              <a:t>δεν είναι </a:t>
            </a:r>
            <a:r>
              <a:rPr lang="el-GR" sz="2200" b="1" dirty="0" smtClean="0"/>
              <a:t>χρήσιμη;</a:t>
            </a:r>
            <a:endParaRPr lang="el-GR" sz="2200" b="1" dirty="0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644008" y="1340768"/>
            <a:ext cx="0" cy="388843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91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Σίδηρος Ορού (</a:t>
            </a:r>
            <a:r>
              <a:rPr lang="en-US" dirty="0"/>
              <a:t>Fe)</a:t>
            </a:r>
            <a:endParaRPr lang="el-GR" dirty="0"/>
          </a:p>
        </p:txBody>
      </p:sp>
      <p:sp>
        <p:nvSpPr>
          <p:cNvPr id="2458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Μειωμένος σε </a:t>
            </a:r>
            <a:r>
              <a:rPr lang="el-GR" dirty="0" smtClean="0"/>
              <a:t>σιδηροπενία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Κατά το 24ωρο υπάρχει </a:t>
            </a:r>
            <a:r>
              <a:rPr lang="el-GR" dirty="0" smtClean="0"/>
              <a:t>διακύμανση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Πρωινή ώρα υψηλές </a:t>
            </a:r>
            <a:r>
              <a:rPr lang="el-GR" dirty="0" smtClean="0"/>
              <a:t>τιμές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Σωματικό ή ψυχικό στρες μειώνει την </a:t>
            </a:r>
            <a:r>
              <a:rPr lang="el-GR" dirty="0" smtClean="0"/>
              <a:t>τιμή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Φλεγμονή, αναιμία χρόνιας </a:t>
            </a:r>
            <a:r>
              <a:rPr lang="el-GR" dirty="0" smtClean="0"/>
              <a:t>νόσου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Χρήση αντισυλληπτικών, </a:t>
            </a:r>
            <a:r>
              <a:rPr lang="el-GR" dirty="0" smtClean="0"/>
              <a:t>εγκυμοσύνη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1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Elliptocyt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9664"/>
            <a:ext cx="7128792" cy="4964450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RBCs – Pencil </a:t>
            </a:r>
            <a:r>
              <a:rPr lang="en-US" dirty="0" smtClean="0"/>
              <a:t>Cells</a:t>
            </a:r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1907704" y="6293562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Elliptocytosis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Grook Da Oger"/>
              </a:rPr>
              <a:t>Grook</a:t>
            </a:r>
            <a:r>
              <a:rPr lang="en-US" sz="1200" dirty="0">
                <a:latin typeface="+mn-lt"/>
                <a:hlinkClick r:id="rId5" tooltip="User:Grook Da Oger"/>
              </a:rPr>
              <a:t> Da </a:t>
            </a:r>
            <a:r>
              <a:rPr lang="en-US" sz="1200" dirty="0" err="1">
                <a:latin typeface="+mn-lt"/>
                <a:hlinkClick r:id="rId5" tooltip="User:Grook Da Oger"/>
              </a:rPr>
              <a:t>Oger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Διαφορική Διάγνωση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Υπόχρωμη</a:t>
            </a:r>
            <a:r>
              <a:rPr lang="el-GR" dirty="0"/>
              <a:t> </a:t>
            </a:r>
            <a:r>
              <a:rPr lang="el-GR" dirty="0" err="1"/>
              <a:t>μικροκυτταρική</a:t>
            </a:r>
            <a:r>
              <a:rPr lang="el-GR" dirty="0"/>
              <a:t> </a:t>
            </a:r>
            <a:r>
              <a:rPr lang="el-GR" dirty="0" smtClean="0"/>
              <a:t>αναιμία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Χαμηλοί δείκτες και η ανάδειξη υποχρωμίας και </a:t>
            </a:r>
            <a:r>
              <a:rPr lang="el-GR" dirty="0" err="1" smtClean="0"/>
              <a:t>μικροκυττάρωσης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 smtClean="0"/>
              <a:t>Φερριτίνη</a:t>
            </a:r>
            <a:r>
              <a:rPr lang="el-GR" dirty="0"/>
              <a:t>, </a:t>
            </a:r>
            <a:r>
              <a:rPr lang="en-US" dirty="0" smtClean="0"/>
              <a:t>TIBIC.</a:t>
            </a:r>
            <a:endParaRPr lang="el-GR" dirty="0"/>
          </a:p>
          <a:p>
            <a:r>
              <a:rPr lang="el-GR" b="1" dirty="0"/>
              <a:t>Μεικτές </a:t>
            </a:r>
            <a:r>
              <a:rPr lang="el-GR" b="1" dirty="0" smtClean="0"/>
              <a:t>καταστάσεις;</a:t>
            </a:r>
            <a:endParaRPr 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3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/>
          <a:lstStyle/>
          <a:p>
            <a:r>
              <a:rPr lang="el-GR" dirty="0" smtClean="0"/>
              <a:t>Εισαγωγή.</a:t>
            </a:r>
          </a:p>
          <a:p>
            <a:r>
              <a:rPr lang="el-GR" dirty="0" smtClean="0"/>
              <a:t>Στοιχεία κλειδιά.</a:t>
            </a:r>
          </a:p>
          <a:p>
            <a:r>
              <a:rPr lang="el-GR" dirty="0" smtClean="0"/>
              <a:t>Κατανομή </a:t>
            </a:r>
            <a:r>
              <a:rPr lang="en-US" dirty="0" smtClean="0"/>
              <a:t>Fe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Ρυθμιστικοί παράγοντες </a:t>
            </a:r>
            <a:r>
              <a:rPr lang="en-US" dirty="0" smtClean="0"/>
              <a:t>Fe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Αιτιολογία.</a:t>
            </a:r>
          </a:p>
          <a:p>
            <a:r>
              <a:rPr lang="el-GR" dirty="0" smtClean="0"/>
              <a:t>Παθογένεια.</a:t>
            </a:r>
          </a:p>
          <a:p>
            <a:r>
              <a:rPr lang="el-GR" dirty="0" smtClean="0"/>
              <a:t>Στάδια ανάπτυξης.</a:t>
            </a:r>
            <a:endParaRPr lang="en-US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4860032" y="1196752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Κλινικές εκδηλώσεις.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Εργαστηριακά ευρήματα.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Διαφορική διάγνωση.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Ενέργειες.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Θεραπεία</a:t>
            </a:r>
            <a:endParaRPr lang="el-GR" sz="22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572000" y="1340768"/>
            <a:ext cx="0" cy="352839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Σιδηροπενική Αναιμία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1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Πίνακας εργαστηριακών ευρημάτων</a:t>
            </a:r>
            <a:endParaRPr lang="el-GR" dirty="0"/>
          </a:p>
        </p:txBody>
      </p:sp>
      <p:graphicFrame>
        <p:nvGraphicFramePr>
          <p:cNvPr id="28819" name="Group 14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354897"/>
              </p:ext>
            </p:extLst>
          </p:nvPr>
        </p:nvGraphicFramePr>
        <p:xfrm>
          <a:off x="467544" y="1370605"/>
          <a:ext cx="8229600" cy="4938715"/>
        </p:xfrm>
        <a:graphic>
          <a:graphicData uri="http://schemas.openxmlformats.org/drawingml/2006/table">
            <a:tbl>
              <a:tblPr firstRow="1"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8207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Νοσολογική οντότητα </a:t>
                      </a:r>
                    </a:p>
                  </a:txBody>
                  <a:tcPr marL="0" marR="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Εργαστηριακά ευρήματα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2073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RBCs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ορού 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Feritin 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TIBC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Κορεσμός Τ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stFR</a:t>
                      </a:r>
                      <a:endParaRPr kumimoji="0" lang="el-G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 </a:t>
                      </a:r>
                      <a:r>
                        <a:rPr kumimoji="0" lang="el-G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μυελού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Σιδηροπενική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Ετερόζυγη θαλασσαιμία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Σιδηροβλαστική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αυξημ.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αυξημ.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Χρόνιας νόσου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 ή μειωμ.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Μειωμ.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κφ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Αυξημ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marL="0" marR="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4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Ιεράρχιση Διαγνωστικών Ενεργειών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Διερεύνηση </a:t>
            </a:r>
            <a:r>
              <a:rPr lang="el-GR" dirty="0" err="1" smtClean="0"/>
              <a:t>σιρηροπενίας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Φύλο, ηλικία, </a:t>
            </a:r>
            <a:r>
              <a:rPr lang="el-GR" dirty="0" smtClean="0"/>
              <a:t>ιστορικό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Για γυναίκες αναπαραγωγικής </a:t>
            </a:r>
            <a:r>
              <a:rPr lang="el-GR" dirty="0" smtClean="0"/>
              <a:t>ηλικίας;</a:t>
            </a:r>
            <a:endParaRPr lang="el-GR" dirty="0"/>
          </a:p>
          <a:p>
            <a:r>
              <a:rPr lang="el-GR" dirty="0"/>
              <a:t>Για </a:t>
            </a:r>
            <a:r>
              <a:rPr lang="el-GR" dirty="0" smtClean="0"/>
              <a:t>άντρες;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5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Σιδηροπενία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l-GR" dirty="0"/>
              <a:t>Βρέφος/παιδί</a:t>
            </a:r>
          </a:p>
          <a:p>
            <a:pPr marL="609600" indent="-609600"/>
            <a:r>
              <a:rPr lang="el-GR" dirty="0"/>
              <a:t>Διατροφικές διαταραχές;</a:t>
            </a:r>
          </a:p>
          <a:p>
            <a:pPr marL="609600" indent="-609600"/>
            <a:r>
              <a:rPr lang="el-GR" dirty="0"/>
              <a:t>Ναι, διόρθωση και </a:t>
            </a:r>
            <a:r>
              <a:rPr lang="el-GR" dirty="0" smtClean="0"/>
              <a:t>παρακολούθηση</a:t>
            </a:r>
            <a:r>
              <a:rPr lang="en-US" dirty="0" smtClean="0"/>
              <a:t>.</a:t>
            </a:r>
            <a:endParaRPr lang="el-GR" dirty="0"/>
          </a:p>
          <a:p>
            <a:pPr marL="609600" indent="-609600"/>
            <a:r>
              <a:rPr lang="el-GR" dirty="0"/>
              <a:t>Όχι, </a:t>
            </a:r>
            <a:r>
              <a:rPr lang="el-GR" dirty="0" smtClean="0"/>
              <a:t>παρασίτωση </a:t>
            </a:r>
            <a:r>
              <a:rPr lang="el-GR" dirty="0"/>
              <a:t>ή άλλη </a:t>
            </a:r>
            <a:r>
              <a:rPr lang="el-GR" dirty="0" smtClean="0"/>
              <a:t>νόσος</a:t>
            </a:r>
            <a:r>
              <a:rPr lang="en-US" dirty="0" smtClean="0"/>
              <a:t>.</a:t>
            </a:r>
            <a:endParaRPr lang="el-GR" dirty="0"/>
          </a:p>
          <a:p>
            <a:pPr marL="609600" indent="-609600"/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9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Σιδηροπενία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l-GR"/>
              <a:t>Άντρας ή γυναίκα μετεμμηνοπαυσική</a:t>
            </a:r>
          </a:p>
          <a:p>
            <a:pPr marL="609600" indent="-609600" algn="ctr">
              <a:lnSpc>
                <a:spcPct val="90000"/>
              </a:lnSpc>
            </a:pPr>
            <a:endParaRPr lang="el-GR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3513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Χωρίς συμπτώματα από αν. ΓΕΣ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724400" y="1828800"/>
            <a:ext cx="318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 συμπτώματα από αν. ΓΕΣ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95400" y="22860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Κολονοσκόπηση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334000" y="2286000"/>
            <a:ext cx="192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Γαστροσκόπηση 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38200" y="27432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(-)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971800" y="26670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(+)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410200" y="26670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(+)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391400" y="28194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(-)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28600" y="3276600"/>
            <a:ext cx="192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Γαστροσκόπηση 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28600" y="3733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(-)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600200" y="37338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(+)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09600" y="4038600"/>
            <a:ext cx="3352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4038600" y="45720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Επιπλέον έλεγχος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6781800" y="33528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Κολονοσκόπηση 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6781800" y="38100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(+)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8458200" y="3810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(-)</a:t>
            </a: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6096000" y="4114800"/>
            <a:ext cx="2438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2286000" y="5181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Ουροποιητικό, ενδομήτριο, τράχηλος, αναπνευστικό</a:t>
            </a: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2057400" y="3810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3200400" y="3048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>
            <a:off x="5257800" y="3048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H="1">
            <a:off x="5486400" y="4038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581400" y="3429000"/>
            <a:ext cx="157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dirty="0"/>
              <a:t>Αντιμετώπιση</a:t>
            </a:r>
          </a:p>
          <a:p>
            <a:pPr algn="ctr"/>
            <a:r>
              <a:rPr lang="el-GR" dirty="0"/>
              <a:t>αιτίου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2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Σιδηροπενία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l-GR"/>
              <a:t>Γυναίκα αναπαραγωγικής ηλικίας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4854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Με συμπτώματα από αν. ΓΕΣ ή άγνωστη αιτία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943600" y="1828800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Εμμηνορυσία ή εγκυμοσύνη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81000" y="3276600"/>
            <a:ext cx="192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Γαστροσκόπηση 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172200" y="32004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/>
              <a:t>Διόρθωση και παρακολούθηση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228600" y="3733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(-)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1600200" y="3733800"/>
            <a:ext cx="46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(+)</a:t>
            </a: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609600" y="4038600"/>
            <a:ext cx="3352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038600" y="45720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Επιπλέον έλεγχος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2286000" y="5181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/>
              <a:t>Ουροποιητικό, ενδομήτριο, τράχηλος, αναπνευστικό</a:t>
            </a: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 flipV="1">
            <a:off x="2057400" y="38100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3581400" y="3429000"/>
            <a:ext cx="157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/>
              <a:t>Αντιμετώπιση</a:t>
            </a:r>
          </a:p>
          <a:p>
            <a:pPr algn="ctr"/>
            <a:r>
              <a:rPr lang="el-GR"/>
              <a:t>αιτίου</a:t>
            </a: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7391400" y="236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12954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209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6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Θεραπεία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>
            <a:normAutofit/>
          </a:bodyPr>
          <a:lstStyle/>
          <a:p>
            <a:r>
              <a:rPr lang="el-GR" dirty="0"/>
              <a:t>Χορήγηση </a:t>
            </a:r>
            <a:r>
              <a:rPr lang="el-GR" dirty="0" smtClean="0"/>
              <a:t>σιδήρου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Στόμα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Παρεντερικά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Προφυλακτικά χορήγηση σιδήρου σε:</a:t>
            </a:r>
          </a:p>
          <a:p>
            <a:pPr marL="355600" indent="0">
              <a:buNone/>
            </a:pPr>
            <a:r>
              <a:rPr lang="el-GR" dirty="0"/>
              <a:t>Κύηση, βρεφική ηλικία, μηνορραγίες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14400" y="4572000"/>
            <a:ext cx="7402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sz="2400" b="1" dirty="0">
                <a:latin typeface="+mn-lt"/>
              </a:rPr>
              <a:t>Χορήγηση </a:t>
            </a:r>
            <a:r>
              <a:rPr lang="el-GR" sz="2400" b="1" dirty="0" smtClean="0">
                <a:latin typeface="+mn-lt"/>
              </a:rPr>
              <a:t>σιδηρού </a:t>
            </a:r>
            <a:r>
              <a:rPr lang="el-GR" sz="2400" b="1" dirty="0">
                <a:latin typeface="+mn-lt"/>
              </a:rPr>
              <a:t>χωρίς αναζήτηση του αιτίου της σιδηροπενίας </a:t>
            </a:r>
            <a:r>
              <a:rPr lang="el-GR" sz="2400" b="1" dirty="0" smtClean="0">
                <a:latin typeface="+mn-lt"/>
              </a:rPr>
              <a:t>είναι Ιατρικό σφάλμα</a:t>
            </a:r>
            <a:r>
              <a:rPr lang="en-US" sz="2400" b="1" dirty="0" smtClean="0">
                <a:latin typeface="+mn-lt"/>
              </a:rPr>
              <a:t>.</a:t>
            </a:r>
            <a:endParaRPr lang="el-GR" sz="24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34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Δικτυοερυθροκυτταρική</a:t>
            </a:r>
            <a:r>
              <a:rPr lang="el-GR" dirty="0"/>
              <a:t> Κρίση</a:t>
            </a:r>
          </a:p>
        </p:txBody>
      </p:sp>
      <p:pic>
        <p:nvPicPr>
          <p:cNvPr id="37893" name="Picture 5" descr="Reticulocytes_Human_Blood_Supravital_S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124744"/>
            <a:ext cx="7848600" cy="5232400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1132308" y="6507845"/>
            <a:ext cx="6879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Reticulocytes Human Blood </a:t>
            </a:r>
            <a:r>
              <a:rPr lang="en-US" sz="1200" dirty="0" err="1">
                <a:latin typeface="+mn-lt"/>
                <a:hlinkClick r:id="rId4"/>
              </a:rPr>
              <a:t>Supravital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Stain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Euthman"/>
              </a:rPr>
              <a:t>Euthman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8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 </a:t>
            </a:r>
            <a:r>
              <a:rPr lang="el-GR" sz="2000"/>
              <a:t>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Σιδεροπενική</a:t>
            </a:r>
            <a:r>
              <a:rPr lang="el-GR" sz="2000" dirty="0"/>
              <a:t> Αναιμία».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Συχνότερη διατροφική έλλειψη.</a:t>
            </a:r>
          </a:p>
          <a:p>
            <a:r>
              <a:rPr lang="el-GR" dirty="0" smtClean="0"/>
              <a:t>Ανεπτυγμένες χώρες.</a:t>
            </a:r>
          </a:p>
          <a:p>
            <a:r>
              <a:rPr lang="el-GR" dirty="0" smtClean="0"/>
              <a:t>19% γυναικών.</a:t>
            </a:r>
          </a:p>
          <a:p>
            <a:r>
              <a:rPr lang="el-GR" dirty="0" smtClean="0"/>
              <a:t>Βρέφη 7%.</a:t>
            </a:r>
          </a:p>
          <a:p>
            <a:r>
              <a:rPr lang="el-GR" dirty="0" smtClean="0"/>
              <a:t>Νευροψυχικές διαταραχές.</a:t>
            </a:r>
          </a:p>
          <a:p>
            <a:r>
              <a:rPr lang="el-GR" dirty="0" smtClean="0"/>
              <a:t>Γνωστικές λειτουργίες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Σιδηροπενία.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Ομοιόσταση σιδήρου.</a:t>
            </a:r>
            <a:endParaRPr lang="el-GR" sz="22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88024" y="1340768"/>
            <a:ext cx="0" cy="288032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9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9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Κλειδιά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Σιδηροπενία πιο συχνή διαταραχή παγκοσμίως.</a:t>
            </a:r>
          </a:p>
          <a:p>
            <a:r>
              <a:rPr lang="el-GR" dirty="0" smtClean="0"/>
              <a:t>Σιδηροπενική αναιμία </a:t>
            </a:r>
            <a:r>
              <a:rPr lang="el-GR" dirty="0" err="1" smtClean="0"/>
              <a:t>υπόχρωμη</a:t>
            </a:r>
            <a:r>
              <a:rPr lang="el-GR" dirty="0" smtClean="0"/>
              <a:t> </a:t>
            </a:r>
            <a:r>
              <a:rPr lang="el-GR" dirty="0" err="1" smtClean="0"/>
              <a:t>μικροκυτταρική</a:t>
            </a:r>
            <a:r>
              <a:rPr lang="el-GR" dirty="0" smtClean="0"/>
              <a:t>.</a:t>
            </a:r>
          </a:p>
          <a:p>
            <a:r>
              <a:rPr lang="en-US" dirty="0" smtClean="0"/>
              <a:t>Fe, </a:t>
            </a:r>
            <a:r>
              <a:rPr lang="en-US" dirty="0" err="1" smtClean="0"/>
              <a:t>Hb</a:t>
            </a:r>
            <a:r>
              <a:rPr lang="en-US" dirty="0" smtClean="0"/>
              <a:t>, </a:t>
            </a:r>
            <a:r>
              <a:rPr lang="el-GR" dirty="0" smtClean="0"/>
              <a:t>μυοσφαιρίνης.</a:t>
            </a:r>
          </a:p>
          <a:p>
            <a:r>
              <a:rPr lang="el-GR" dirty="0" smtClean="0"/>
              <a:t>Αίτια στις γυναίκες (έμμηνος ρύση, κύηση).</a:t>
            </a:r>
          </a:p>
          <a:p>
            <a:r>
              <a:rPr lang="el-GR" dirty="0" smtClean="0"/>
              <a:t>Αίτια στους άντρες (πεπτική αιμορραγία).</a:t>
            </a:r>
          </a:p>
          <a:p>
            <a:r>
              <a:rPr lang="el-GR" dirty="0" smtClean="0"/>
              <a:t>Διάγνωση χαμηλό </a:t>
            </a:r>
            <a:r>
              <a:rPr lang="en-US" dirty="0" smtClean="0"/>
              <a:t>MCV, </a:t>
            </a:r>
            <a:r>
              <a:rPr lang="el-GR" dirty="0" err="1" smtClean="0"/>
              <a:t>φερριτίνης</a:t>
            </a:r>
            <a:r>
              <a:rPr lang="el-GR" dirty="0" smtClean="0"/>
              <a:t>, αυξημένης </a:t>
            </a:r>
            <a:r>
              <a:rPr lang="en-US" dirty="0" smtClean="0"/>
              <a:t>TIBC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Πριν τη χορήγηση σιδήρου βρίσκεται το αίτιο.</a:t>
            </a:r>
          </a:p>
          <a:p>
            <a:r>
              <a:rPr lang="el-GR" dirty="0" smtClean="0"/>
              <a:t>Πληρώνονται οι αποθήκες </a:t>
            </a:r>
            <a:r>
              <a:rPr lang="en-US" dirty="0" smtClean="0"/>
              <a:t>Fe </a:t>
            </a:r>
            <a:r>
              <a:rPr lang="el-GR" dirty="0" smtClean="0"/>
              <a:t>πριν τη διακοπή.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7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Κατανομή Σιδήρου στον Οργανισμό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4114800" cy="4968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/>
              <a:t>Ανάλογα με ηλικία και </a:t>
            </a:r>
            <a:r>
              <a:rPr lang="el-GR" dirty="0" smtClean="0"/>
              <a:t>φύλο.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Νεογνά 75</a:t>
            </a:r>
            <a:r>
              <a:rPr lang="en-US" dirty="0" err="1" smtClean="0"/>
              <a:t>mgr</a:t>
            </a:r>
            <a:r>
              <a:rPr lang="en-US" dirty="0" smtClean="0"/>
              <a:t>/</a:t>
            </a:r>
            <a:r>
              <a:rPr lang="en-US" dirty="0" err="1" smtClean="0"/>
              <a:t>Kgr</a:t>
            </a:r>
            <a:r>
              <a:rPr lang="el-GR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l-GR" dirty="0"/>
              <a:t>Παιδική ηλικία </a:t>
            </a:r>
            <a:r>
              <a:rPr lang="el-GR" dirty="0" smtClean="0"/>
              <a:t>μειωμένα.</a:t>
            </a:r>
            <a:endParaRPr lang="el-GR" dirty="0"/>
          </a:p>
          <a:p>
            <a:pPr>
              <a:lnSpc>
                <a:spcPct val="90000"/>
              </a:lnSpc>
            </a:pPr>
            <a:r>
              <a:rPr lang="el-GR" dirty="0"/>
              <a:t>Άντρες 50</a:t>
            </a:r>
            <a:r>
              <a:rPr lang="en-US" dirty="0" err="1" smtClean="0"/>
              <a:t>mgr</a:t>
            </a:r>
            <a:r>
              <a:rPr lang="en-US" dirty="0" smtClean="0"/>
              <a:t>/</a:t>
            </a:r>
            <a:r>
              <a:rPr lang="en-US" dirty="0" err="1" smtClean="0"/>
              <a:t>Kgr</a:t>
            </a:r>
            <a:r>
              <a:rPr lang="el-GR" dirty="0" smtClean="0"/>
              <a:t>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l-GR" dirty="0"/>
              <a:t>Γυναίκες 35-40</a:t>
            </a:r>
            <a:r>
              <a:rPr lang="en-US" dirty="0" err="1" smtClean="0"/>
              <a:t>mgr</a:t>
            </a:r>
            <a:r>
              <a:rPr lang="en-US" dirty="0" smtClean="0"/>
              <a:t>/</a:t>
            </a:r>
            <a:r>
              <a:rPr lang="en-US" dirty="0" err="1" smtClean="0"/>
              <a:t>Kgr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544393"/>
          </a:xfrm>
        </p:spPr>
        <p:txBody>
          <a:bodyPr>
            <a:normAutofit lnSpcReduction="10000"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dirty="0"/>
              <a:t>RBCs (70-95%) </a:t>
            </a:r>
            <a:r>
              <a:rPr lang="en-US" sz="2200" dirty="0" err="1" smtClean="0"/>
              <a:t>Hb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n-US" sz="2200" dirty="0"/>
              <a:t>RBCs </a:t>
            </a:r>
            <a:r>
              <a:rPr lang="el-GR" sz="2200" dirty="0" smtClean="0"/>
              <a:t>ανακύκλωση.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/>
              <a:t>1</a:t>
            </a:r>
            <a:r>
              <a:rPr lang="en-US" sz="2200" dirty="0"/>
              <a:t>ml RBCs=1mgr </a:t>
            </a:r>
            <a:r>
              <a:rPr lang="en-US" sz="2200" dirty="0" smtClean="0"/>
              <a:t>Fe</a:t>
            </a:r>
            <a:r>
              <a:rPr lang="el-GR" sz="2200" dirty="0" smtClean="0"/>
              <a:t>.</a:t>
            </a:r>
            <a:endParaRPr lang="en-US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/>
              <a:t>Μυοσφαιρίνη (6</a:t>
            </a:r>
            <a:r>
              <a:rPr lang="el-GR" sz="2200" dirty="0" smtClean="0"/>
              <a:t>%).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/>
              <a:t>Μυελός των </a:t>
            </a:r>
            <a:r>
              <a:rPr lang="el-GR" sz="2200" dirty="0" smtClean="0"/>
              <a:t>οστών.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Ήπαρ.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err="1" smtClean="0"/>
              <a:t>Μακροφάγα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err="1" smtClean="0"/>
              <a:t>Φεριτίνη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err="1" smtClean="0"/>
              <a:t>Αιμοσιδηρίνη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/>
              <a:t>Πλάσμα μόνο 0.1% (</a:t>
            </a:r>
            <a:r>
              <a:rPr lang="el-GR" sz="2200" dirty="0" err="1" smtClean="0"/>
              <a:t>τρανσφερίνη</a:t>
            </a:r>
            <a:r>
              <a:rPr lang="el-GR" sz="2200" dirty="0" smtClean="0"/>
              <a:t>).</a:t>
            </a:r>
            <a:endParaRPr lang="el-GR" sz="2200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88024" y="1340768"/>
            <a:ext cx="0" cy="468052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2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Ρυθμιστικοί </a:t>
            </a:r>
            <a:r>
              <a:rPr lang="el-GR" dirty="0" smtClean="0"/>
              <a:t>Παράγοντες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Fe</a:t>
            </a:r>
            <a:r>
              <a:rPr lang="en-US" baseline="30000" dirty="0"/>
              <a:t>+2</a:t>
            </a:r>
            <a:r>
              <a:rPr lang="en-US" dirty="0"/>
              <a:t> </a:t>
            </a:r>
            <a:r>
              <a:rPr lang="el-GR" dirty="0"/>
              <a:t>δωδεκαδάκτυλο (απορρόφηση</a:t>
            </a:r>
            <a:r>
              <a:rPr lang="el-GR" dirty="0" smtClean="0"/>
              <a:t>).</a:t>
            </a:r>
            <a:endParaRPr lang="el-GR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Fe</a:t>
            </a:r>
            <a:r>
              <a:rPr lang="en-US" baseline="30000" dirty="0"/>
              <a:t>+</a:t>
            </a:r>
            <a:r>
              <a:rPr lang="el-GR" baseline="30000" dirty="0"/>
              <a:t>3 </a:t>
            </a:r>
            <a:r>
              <a:rPr lang="el-GR" dirty="0"/>
              <a:t>στο </a:t>
            </a:r>
            <a:r>
              <a:rPr lang="el-GR" dirty="0" smtClean="0"/>
              <a:t>στομάχι.</a:t>
            </a:r>
            <a:endParaRPr lang="el-GR" dirty="0"/>
          </a:p>
          <a:p>
            <a:pPr marL="533400" indent="-533400">
              <a:lnSpc>
                <a:spcPct val="90000"/>
              </a:lnSpc>
            </a:pPr>
            <a:r>
              <a:rPr lang="el-GR" dirty="0"/>
              <a:t>Σόγια και αλκαλικό </a:t>
            </a:r>
            <a:r>
              <a:rPr lang="en-US" dirty="0"/>
              <a:t>pH </a:t>
            </a:r>
            <a:r>
              <a:rPr lang="el-GR" dirty="0"/>
              <a:t>αναστέλλουν τη μετατροπή </a:t>
            </a:r>
            <a:r>
              <a:rPr lang="en-US" dirty="0"/>
              <a:t>Fe</a:t>
            </a:r>
            <a:r>
              <a:rPr lang="en-US" baseline="30000" dirty="0"/>
              <a:t>+</a:t>
            </a:r>
            <a:r>
              <a:rPr lang="el-GR" baseline="30000" dirty="0"/>
              <a:t>3</a:t>
            </a:r>
            <a:r>
              <a:rPr lang="el-GR" dirty="0"/>
              <a:t> </a:t>
            </a:r>
            <a:r>
              <a:rPr lang="el-GR" dirty="0" smtClean="0"/>
              <a:t>σε </a:t>
            </a:r>
            <a:r>
              <a:rPr lang="en-US" dirty="0" smtClean="0"/>
              <a:t>Fe</a:t>
            </a:r>
            <a:r>
              <a:rPr lang="en-US" baseline="30000" dirty="0" smtClean="0"/>
              <a:t>+2</a:t>
            </a:r>
            <a:r>
              <a:rPr lang="el-GR" dirty="0" smtClean="0"/>
              <a:t>.</a:t>
            </a:r>
            <a:endParaRPr lang="el-GR" dirty="0"/>
          </a:p>
          <a:p>
            <a:pPr marL="533400" indent="-533400">
              <a:lnSpc>
                <a:spcPct val="90000"/>
              </a:lnSpc>
            </a:pPr>
            <a:r>
              <a:rPr lang="el-GR" dirty="0"/>
              <a:t>Παράγοντες που ρυθμίζουν την απορρόφηση:</a:t>
            </a:r>
          </a:p>
          <a:p>
            <a:pPr marL="933450" lvl="1" indent="-533400">
              <a:lnSpc>
                <a:spcPct val="90000"/>
              </a:lnSpc>
              <a:buFontTx/>
              <a:buAutoNum type="arabicPeriod"/>
            </a:pPr>
            <a:r>
              <a:rPr lang="el-GR" dirty="0" err="1"/>
              <a:t>Ερυθροποιητίνη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  <a:p>
            <a:pPr marL="933450" lvl="1" indent="-533400">
              <a:lnSpc>
                <a:spcPct val="90000"/>
              </a:lnSpc>
              <a:buFontTx/>
              <a:buAutoNum type="arabicPeriod"/>
            </a:pPr>
            <a:r>
              <a:rPr lang="el-GR" dirty="0" smtClean="0"/>
              <a:t>Αποθήκες.</a:t>
            </a:r>
            <a:endParaRPr lang="el-GR" dirty="0"/>
          </a:p>
          <a:p>
            <a:pPr marL="933450" lvl="1" indent="-533400">
              <a:lnSpc>
                <a:spcPct val="90000"/>
              </a:lnSpc>
              <a:buFontTx/>
              <a:buAutoNum type="arabicPeriod"/>
            </a:pPr>
            <a:r>
              <a:rPr lang="el-GR" dirty="0" err="1" smtClean="0"/>
              <a:t>Υποξία</a:t>
            </a:r>
            <a:r>
              <a:rPr lang="el-GR" dirty="0" smtClean="0"/>
              <a:t>.</a:t>
            </a:r>
            <a:endParaRPr lang="el-GR" dirty="0"/>
          </a:p>
          <a:p>
            <a:pPr marL="933450" lvl="1" indent="-533400">
              <a:lnSpc>
                <a:spcPct val="90000"/>
              </a:lnSpc>
              <a:buFontTx/>
              <a:buAutoNum type="arabicPeriod"/>
            </a:pPr>
            <a:r>
              <a:rPr lang="el-GR" dirty="0" smtClean="0"/>
              <a:t>Φλεγμονή.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Ρυθμιστικοί Παράγοντες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8198" name="Picture 6" descr="iron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80728"/>
            <a:ext cx="5990836" cy="5354985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2286000" y="64423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courses.washington.edu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31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/>
          <p:cNvGrpSpPr/>
          <p:nvPr/>
        </p:nvGrpSpPr>
        <p:grpSpPr>
          <a:xfrm>
            <a:off x="21698" y="296652"/>
            <a:ext cx="4708525" cy="6514127"/>
            <a:chOff x="21698" y="296652"/>
            <a:chExt cx="4708525" cy="6514127"/>
          </a:xfrm>
        </p:grpSpPr>
        <p:pic>
          <p:nvPicPr>
            <p:cNvPr id="10245" name="Picture 5" descr="An external file that holds a picture, illustration, etc.&#10;Object name is WJG-14-4101-g0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98" y="600479"/>
              <a:ext cx="4708525" cy="621030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1673589" y="544478"/>
              <a:ext cx="1440160" cy="36004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5-Point Star 3"/>
            <p:cNvSpPr/>
            <p:nvPr/>
          </p:nvSpPr>
          <p:spPr>
            <a:xfrm>
              <a:off x="3154735" y="296652"/>
              <a:ext cx="360040" cy="28803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55776" y="990020"/>
              <a:ext cx="557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</a:t>
              </a:r>
              <a:r>
                <a:rPr lang="en-US" baseline="30000" dirty="0" smtClean="0"/>
                <a:t>+3</a:t>
              </a:r>
              <a:endParaRPr lang="el-GR" baseline="30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79912" y="3696862"/>
              <a:ext cx="557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</a:t>
              </a:r>
              <a:r>
                <a:rPr lang="en-US" baseline="30000" dirty="0" smtClean="0"/>
                <a:t>+2</a:t>
              </a:r>
              <a:endParaRPr lang="el-GR" baseline="30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36422" y="440668"/>
              <a:ext cx="557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</a:t>
              </a:r>
              <a:r>
                <a:rPr lang="en-US" baseline="30000" dirty="0" smtClean="0"/>
                <a:t>+2</a:t>
              </a:r>
              <a:endParaRPr lang="el-GR" baseline="30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4008" y="116632"/>
            <a:ext cx="4499992" cy="908720"/>
          </a:xfrm>
        </p:spPr>
        <p:txBody>
          <a:bodyPr/>
          <a:lstStyle/>
          <a:p>
            <a:r>
              <a:rPr lang="el-GR" dirty="0" smtClean="0"/>
              <a:t>Απορρόφηση </a:t>
            </a:r>
            <a:r>
              <a:rPr lang="en-US" dirty="0" smtClean="0"/>
              <a:t>Fe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4628234" y="6309319"/>
            <a:ext cx="2790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wjgnet.com</a:t>
            </a:r>
            <a:r>
              <a:rPr lang="el-GR" sz="1200" dirty="0" smtClean="0">
                <a:latin typeface="+mn-lt"/>
              </a:rPr>
              <a:t> με άδεια </a:t>
            </a:r>
            <a:r>
              <a:rPr lang="en-US" sz="1200" dirty="0">
                <a:latin typeface="+mn-lt"/>
              </a:rPr>
              <a:t>Creative Commons Attribution-Noncommercial License</a:t>
            </a:r>
            <a:endParaRPr lang="el-GR" sz="1200" dirty="0">
              <a:latin typeface="+mn-lt"/>
            </a:endParaRP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47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Αιτιολογία Σιδηροπενίας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Αυξημένες </a:t>
            </a:r>
            <a:r>
              <a:rPr lang="el-GR" dirty="0" smtClean="0"/>
              <a:t>ανάγκες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Μειωμένη </a:t>
            </a:r>
            <a:r>
              <a:rPr lang="el-GR" dirty="0" smtClean="0"/>
              <a:t>πρόσληψη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Δύσκολη </a:t>
            </a:r>
            <a:r>
              <a:rPr lang="el-GR" dirty="0" smtClean="0"/>
              <a:t>απορρόφηση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Αυξημένη </a:t>
            </a:r>
            <a:r>
              <a:rPr lang="el-GR" dirty="0" smtClean="0"/>
              <a:t>απώλεια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Νοσήματα  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Ηλικία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Φύλλο</a:t>
            </a:r>
            <a:r>
              <a:rPr lang="en-US" sz="2200" dirty="0" smtClean="0"/>
              <a:t>.</a:t>
            </a:r>
            <a:endParaRPr lang="el-GR" sz="22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Διατροφικές συνήθειες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19458" name="AutoShape 2" descr="data:image/jpeg;base64,/9j/4AAQSkZJRgABAQAAAQABAAD/2wCEAAkGBhQRERUUEhQVFRUWGBoZFxgXGBwcGBsdGBgaFxkZHRsYHCYeHB4jHhgZIC8iIycpLCwsGh4xNTAqNSYrLSkBCQoKDgwOGg8PGiwkHyQsLCwvLC8pLC8sLC8vLCwsLCwvLCwsLCwsKSwsLCwsLCwsLCwsLCwsLCwpLCwsLCwsLP/AABEIAK0BJAMBIgACEQEDEQH/xAAcAAACAwEBAQEAAAAAAAAAAAAABQQGBwMCAQj/xABAEAACAQIEBAQFAQcDAgUFAAABAhEAAwQSITEFBkFREyJhcQcygZGhQhQjUrHB0fBikuFy8RU0Q4KyM1NjosL/xAAaAQACAwEBAAAAAAAAAAAAAAAABAIDBQEG/8QAMBEAAgEDAwEFBwUBAQAAAAAAAAECAxEhBBIxQRMiUWFxBYGRscHR8BQjMkKh4RX/2gAMAwEAAhEDEQA/ANwooooAKKKUc1WLxwzthmK3rf7y3GzFdShH6gwlY7kHpQwG9FUPkz4nLi7vg3lFt3g2j0Yx5k95kqeo03GrS9z7YFi/cDKXtNeXw5GabbsikjeGIXX/AFVFTTVyO5clooqDh8SLVm14z+dgqyd2dhqABqdZ0Gw9BU6pEgooooAKKKKACiiigAooooAKKKKACiiigAopPzDzPbweTxATnOkbABlVj9A0x1iKVYn4kYcWle35nYFjbOjKqSXzbgGFMbzp01qLnFYuBbaKj4HH276Z7TB1JIkd1JU/kGpFSAKKKKACiiigAooooAKKKKACiiigAooooAKKKKACiiigDxetZlKyRI3UkEexG1UnmR+I4NTctt+1WlEyFC30A/iCjJdXv5QfVfmq80v43iL1u0Ww9sXGGpQmCR1y9CfQkT378aONH5y4rfm+blsZFuNnUIdFLEE5SNRDTHUaDpNfbd5z4hYku5DN3Oa4GaY9RNOOP3xeuu6W0t6k3LUFGDA6uEMgdM2Vmjc5aRLjR4gga9R7GlJQKGjXeVOPDG3r/EbsixaIsYVNyC0BiAN7jkquneOlaGp02isC5S4hcu/smAtFkVMU7u6nWCMxIjbKufXuw7TW92bqsPKQQNNDP5pqJcj3RRRUiQUUVmOJ+I17C4u5buxdVWKwIAADfMCAdYnQnfeqqlVU7XISmo8mnUVCfjFpba3Lji2rgEeJ5TrHRteoqVZvq4lWDDuCCPxViaZK57oopFzpxm5hMG920BmBVQTsudguaOsTtQ3ZXZ1uw9orJr/N+NtZX/aA+g8uRdeuwX8iKvd7nfCIiM1yAwB0BMT0aB5T6GqYaiEiCmmPqKgcH43axVsPbO8ypjMIMGQCfvsan1cnfKJmefF60MuFM6+LlA6nMVM+wKj71mVrE5BmIiEuZjpOXMyn01zfmtN+KV0eLhVA1HiNOmkAMN/+gist4ggS1lAGnhpOxgsZE7bCZOm9Z1WX7tiLl0N45Gwvh8PwwiCbSuQe7+c/ljT2ofB7JTD2VO620BjaQoFdMbxC3ZXNduJbXu7BR9ya0VhEiRRUfE8QRLRulhkC5swMgj0PWapGJ4u2LaGLKh1ygkQOgMdT/nak9XrIaZK+W+hZTpuZf6Vca5pw2DKjEXVRnMKsEsfooJA9TpWbcex9xh4FgvJkKFY9N9SdAO9VZOUmuuVV4uW0N12A9gFHffc9zVNP2jGouLEnS2vJ+hlMia+1xwQUW0yzlyrlkkmIESSSSY6nWu1aZSFFFFABRRRQAUUUUAFFFFABRRRQAUUUUAZ98VcNg/CJukW8QVJttkZs2XTK2QdZgE6ie0g41iMipOZyYIEwex3Anp1r9A868n/t9uFcWn2Li2rsVEnIM0ESezD1mvz7xvg13C3GW4rCDAF3LnKkkBvDBJG07x6mq5clclkihm8MLmjMSXAJzMCRAgeuXTc1+iPhzw/wcGq/sv7MDqAXV7j6fPcKgQ/p020iK/NxEMQQDPUqwnUREEZQYjpoTW0/Drn3C20XDm0mHLMADbnwixIX9TEqfckGJnWoqSTySgnyajXl3CgkkAASSdgBuTUfifE7eHtNdutlRdz7mAAOpJIEVi/P3PbY0hLeZLK7qToxJ0LR6aRJ967UqqHqclNRL/xX4ho2ZcFN50Ks5VQRkDAvlBIZpWdVDRvWfcycWs4y6l6xbFm4pGcaQTmkNsAT6EawKr3Db1u7eCkXC25gQAFBM6xmnaAO9fLV7wrqeYlokkyoBidCTr0260hUqSnhi8pNl6xPG798BMSVYIzGcoDmdMo9IjTrp2qzch3LynKwueAVbwiAhtSG88kecGdp0Pmjasqv8WcgNcACfMrhzMdTDb/foNtKtGJ+JOKCItl0AtjITlkOBGV/3ksDA79ajSltlvm2cg7Pcy/cz872sNZdrbJcuLcFopm+VjqS3UAKGPqREisr5u5sN9VBuG4FlwMwyy7EklT8pUkBQxMKIHqh5k4gL2JW+xkvrdKQFIgAQogAnWW9BSrGOCjKoImd+u0AqO0VfOp2noMfzRIxnMV05s8kLoUKmAG7Hce/rTDCSP8A6S5wTIUzozgKwLE6xrMHcUj4PaDM1piQQCJUmBPQ9xIApg95iwXZ/EyrJGsGNOsbAGKpnG2ERcehZeF8xPg8VauBBIhbvU5WgMQuYRoCRqNhPWd0wmOt3VzW3V17qQR+K/MGJ4oLeIuDLnhioObUAMcvuY0q58sYDG5ku4e+MPM5wQScoIiVgqxMmAYiPWrqdXsklI7F25HnxCv58e4J0t2VXfYuQf5NVIxK53RI1e7aTTrK6fkirzzFyzcv4i9eFxQLjKVXKS0IAIJkCkPB+A3zjrJuWXNu1c8R2UCCEWVAmBLMqiOn5pX+VVvpcj/YvnNfxNs4F/Atp4t1RDCYVNAQCYMnUaD71kXMfNN3GXA+IYEqIAAygA9h/X81y5kDHF4lmDqWuuwzwGhmLCQCRsehI7Ugu3ZcLuIjsddOun0p+UnI7Jtml8E4hdt8LW3dzql3FwgYEAotoXDlnUqWj0mfWnFi7lt6MZI7667fXTf3qr8U5x/aMFhLThjfw7GXMZWXKyjWZzRk6awTNRsPx8S4noYPXaAPpWRr6EqklJcWNDT1IqNrlo4coAe84+bRT2VZ1+sE/wDuFR+XsWLXjXXOl5btsehYeQf7gor5cx6/sxImFWI+mn4FJkx4ayiTqSDoCTOYHQDWZpKhuTbXiW1LWzwazydx7xEWy/zBZQ91HQ+okfT2qz1jvCb+ItX7Nw2bqIjFg7WyFIKkEGJgGdzV54Pz1ZuOLd10RmkodlaNSJJie2utb+kqvYoT5+nQRnKN8FpooBop84FFFFABRRRQAUUUUAFFFFABRRRQB5u3MqknoCdPTWsR5jsNimZ2cyxkk9p+WOm4HT+dbZiB5WjXQ6fT0BP4rCMdjCsAGNYJkiIiDEHsTHqKztc5d3a/Etp2zcr9/l9Uc/K8jSXAjYmfT7bUsunIPlBy6NJ3nbT67mm+MuliI8wAEkQu4iNdf82pDiivmbI2U6LExO31qmm5P+RJrJsPCeNjiPB3tXrqW3slVuXLvmU+YugBBnNlA219DNZrfRi7oCCoBGYAKCJA3jSdtR1Fc+U7TOLi6qo+bU6sBOvQwCek601bhD5XjIE82pBJMwZA0yDprU6s82fQz60luFFq2bbBbmVWefDLL4ikfKJIMr1rri+H2wW8PPdyI5JykAEDRyMsLIHSuWHxIVjauIzXFBGk+fzZp0mPKWJPt610XC3i7hmUh1iPFJOXWAY0IaPxtUcp3IisF2QGSwZgI6ZP0jtE9KeWMZ4mgthAABJM7bbECPSuQuG2YZ18JAVzBZCkt0YxB19q8vikVMwAYAiVnKWDKNQN5zEA+lck93Q48i3wn8R0z2+wiQDP6Rvl+v4r7jF1GZdpJPf0MnX/AIrnjMSjXsy6Kx0AB9onaQOpphjm08MAOIBHcdJBIAO4q67VhlcC7DsSFCZQp1ZhrrBjMYmNpjSTUjCKxZW3e0Fdf9URp/Mf3rvwjECxaf8Adgu023V/KRoSGBiRtrFTsBgVa4FBZbkZVkMA2UHMDIkSpGka+piuSlZs42ROBC3+2eM8lFbQROvTb0jX3rY+BlY6dOs76j33rFxj3sNd8iK2YrA9Osf9qd8u8fu2Mu7BiS/8IJEk6bHXsKoqxbdyqSdzZFvic2kaD6SQK84zGhUMb6ge9U67zNCmT0EHp3FK8fzK1wGPUqe01XBTqfxRZToVKt9iuJufvMy3hvqG/wCnoe2jT/u9KrjeE8XUQ29SMgdmWREv5hmA10EmO5qfzBxUuhXaBJ9dp/z1pdw1pMsogiBJgTOnv10pum3GHeObZLutZPr4uBtp3r5actoiySdNdTodB3r3fwlxrihyg0gBRIAEnqYP+elduHWcuZtUG3Qkd9vapOrGw1+iruWzY78jbk+3exviYaCpPzsw+QRExuT2HX0rWeX+TbGGQAKXIjzORJjXWIB9qonw84tZt37hdvPdIEt6f3I+ulaemKC/Np1EnTXtSU0k8Imm5LvEq6Ov+a6VVeZuV7T2n8K2ocrA8og+kaAHQa96f3cbInqNYkD+dRXcZgXaTMgCYGnWK6iMkngsHBP/AC9mVyRbUZAZywoGWfSIqbSHgPEM1xkGwXN7HNH0mT9qfVs05boplVrBRRRUwCiiigAooooAKKKKACiq9zZzYMGoCKLl0wckx5Z116E9O5qq4v4m37UMyW4P6IMx2mZBqmdaEHZsZp6apUV4o0s1h/POAfC4q5mBgnNbI+Uhi3TU9SPpV9u/Ei21hLtkA5gcyuYKkGCunXrPYiq98QOLYXHYS1cDMt+CVUDN+qCjxGmZdI19NaorTp1MXyhdSUZOLM0xmIyjzKGdtmB2Me+9QbtguUtW85YmSoGY6DSABPc/X0phxDlzFDEBXw7o0SPLA9wW0ie1aJyBgLYt5ms+HdXyXGYeZjuTP8JnYf0rO1NZaaG612NQs3YpfD+EXLIUXUNo6Zs5ytuIbQxG249xXxr9/wAFi0orORIJad9RrlGoOvUHaKu3OXCVveZQA4Gh2kjYHuPeswxly6iizcYkCAg2Cz7Dbb00FQ01dV43fInV0s9zaySbmIS0GIMOVylt9Y201127VGw2HVnW2LoBBOfUlvMASR000696sHD+TEyPcxT5mIGVFMQQNz01iu2A5Ls2VGJusZY5LVte7AhWb8/frVk69OGL5Cnp90HK/BW+J8CcuUsC7eXKC2jFgO5C6a9jUBsQyEgoFIGVhJBYk6Sx120+saVrnL/BLtuTcIFtfkSNTOskzsJOkVWPiDwZLp8VEAurvH6h6jqYqmlrlKp2csrxGlot9NSjz4MqPCCPEdsog/KW80CdZgakfSu/HuJJKqsEarIG8rDHX5fb0pbbxbJlyjQ7eumu2vau2IuqWQujAj0hT94MU/ndfoMx0VPbtvLf6XX3JJS9iAGKLJWOiyAI+Uf0qVb5i8MstzMCfMCpCkbZhPrET6+ldMKxe6pNzIi+YwDpENEzudoE79K8Jg7WIuE3DpqI2iBmJJ6a6CqXNX7yx5dBiHs2nWouUbpp2V+v+CW5jw85yRmYyZ6abk6nTbqdz6ujxhchM6DTTTWIEyNetKrnCZYsigJm3bb1gU0x1qwFCfM2XqIHaB02qc5wdklcWXsqeXUail1f08hWcW7xlJIJ2k5ew3qwcNUBRnJmI/GlIL1oWSVtgtJ0AOYfz/Ir7b4sxkBSTsdO1OU5xUbj1CCh+3/ZeHzR24vilVxMGJ6A79INQbmPRnWLWXQj5iR6ETqPvXB7N262ZUJg7HcntTHD4w2syunnY/X0iq6sk3jPvJQ02+t2nDXisP8A6cLfEjYeWIYkae1e7N43czjyr76VHwWFbM7Os6wAfmE+lMzYtW7bJlZ7kGCDCqekD+pqiW1ccjjrSg1uu072iufXnj/Thw1QkO5Mo0EjQtM5Qsa6RMxWq8q82Wr6D946EeVw6k6jsYgVnPLXAxiFJZmGWc3ed6cXOLCwmRApC6Dv7mOk0vWqbpbYq7M2ro6VHv1JWT9/PQ0LHcatLKt51Gpeeg1iRr1jTqazbjvOl/xCbTtb/hCaADoJ3mOppthMd4tkMwGukb9x/SqlxNEFwAyoGxGp3nr2mPaKjp57pNSWUK63Ryp01Vg7xf4vcOMBznirDeLavPMjNnOZWIiVYHodfXQxV1wPxvYORfw4K9DabzD6PofuKyS3iEzNOs7Hse8bTXNbjO2UST0A3+laUZSjhGbRa3pNYZ+ruG8St4i2t2y4dG2I/l6EdjUqsX+GPHrmAw95bqMS7q1tSQANCGJ3ifLp6U2vc8n9qt4i6sraRlCKxAGcjM8fqbKIAOntU3rKSdm8lk4qMmk7o1KiviPIBGx1FfabIBRRRQAVxxOLS2MzsFG0k12qjc98aOtoQAsENuSYMj0iapr1eyhuIylZCPjLqcZeLRc82ZCpzAggBdu0RVE5ix1xbwLWWZFiYgyJ12pvw7Obki4AGQsfKf0sVygk9+vrUXDq9y+yuFIGuYjyx7dTWRJ3luZ39VNz3eCt9Dnh+KO+TEC3NrUD00I+U66H0pdjccELFkZWzhhuNu0e1O1Zhbe0ozQSRlEAA9Nesn8io5xqF7f7Oma+AJXYiPmDE6CPWowte6QsuRfe43d8RXVnW1/Ad9eqhtjtrXTC89XrIaETViTvmMiImYMRpp/OvPNWPvsbYvW8gmZkH/47Um4gk+YdaZhSjUh3kWwk1JMvWIxt0WC+cXM3mXL5oDeYyeupgdgIpJhuHHFGSM0Ak9ppdwfH2jhmsXGKEOXBHWQB+I/PrXfgPMQD3RMAMSD1j/P50jGi4brLjyPW6Fww7dMNu/r8D1i8PGZUUg2jLiSPxNabhONW7lsMsEMAQfpIrKuKcUN7ObYLGCTlEmANWMdh1qLy1zHcsCHB8Fj5W/hO5+nWN+tQraOVaF+qDV1qUZJSav5fU1i/xjvVf43eBUnsJqFieK5U8Qhipjoeuo/GtKcXxsXRkt+ZjIj8UtS0ri72Ko1IbrJ+4n8K4SLdo3FALHvrGbt2rvhsOXDm6qhQTObXNp09N9fWkmC5iaxb8K+IaAJ6GNjXvG8xhrRFs5jIExp7T707sqN/UfqVEll2t0+4kw2CdsS1tZjMQPbp+IqTxPh3gyAWBkz2009ai8Ixvhs7QVcsTGxXXQfSvOM4hnIBPXf3NNSUnPHCLdHDs6P7j548vLysd7Ny69rKikqOugEx61HVv03FJYDQdABr/f70/Yr4A8OAYO2h0Ghn76elVlwde+v3gwfxXKL3N9Cn2jeEFFpyw89MeXyGnEsL5Ef5QdcoAA/v/wBq6cvZ7jHQZdQCQOp9ajLw246k5tP6fU1KfiuTyBQNFHecoA69zUJNuLgsv5F1DSwjKNeF4q3xv4/M8Xcf4F8M2g/nppPprNRG4it2+CsCDPp6VeuF/C8YhRcxjMJ18NCAR18zQdfQbd6i8zfC23atl8IWDqJys0hgOx6Ht0peGq0+7a3ni/Qoq6xKq1Fd2+SoHRi5lgNmExvr9aEsFGNxiQGGkjU+/aa+YLi+VMsKf+obH06iuOOxxYRM9vSnbSvtLOwoqo9VdvHF8Fl5MxilXQ6eafoQP7VPvcAV1YB8is0kKBP3OsVQ+F3nW5mSSNiB9/xVotcUKmGJE7Tt7TS1ajOE3KD5ILs9RHvr4jnGuqIFQRAgRVW4sQyE9Vgz/nvU/EY4EamkfHcM0BwfLIBHr0Pr29PrXNNTtJXZXrZWpOKV8WsLGarVyxbUW/FIlmkA9gDEfilfCuTb98BtFU7Zpn7AU1tcMuYVfDfaSQRse41/zWm69SElsjLJ5aNFrMkN8VxIBd9e1Llvi5dtoTCu6qT2DMAfxSjE4nzda5WrxDqR8wIKj1BkVVToqOWO7Y7bR5P1eBFfao/I3N12/c8LEMGLKWVoAMj5lMADYyNOhq8VsUqsakd0TOCiiirAPhNZdzVYtvcItsWE6EnQzqYjp0mtH4sgNi4GJAyNJG4Efmsax1rzqzXSIIOkDrWdrnwiiq8pBxvCLAy+QqDlI0idxoIjvNJOXcEL1o3bzOmpyQYJ9Seont2ptxO0bqZg4Cg6AiZj6/3pTxLmCF88gbAgaaDvWfFtqyIxk48EjDZFZv2eVuLAOhbNmBnfeYHqIrjYsO1x5W3bugSXAAJnvA1/NeOAYm4STbWYktmO/YAe3rXHieKvNNxUMAwRoCTMGB29anZ3sT62JONwfj25fES0a+WBO201XkbRkOpXQ/Sre/DiLalbdtASNTBj1Ohnud5pT8RWtnHC/ZK5LqLmgRDoMpkdJXKR9aY0jvfIIqGMtEkaT6Dcz0qdd4erAAZVJkgTBiSIkDWo947Eb12F0m0rvAAYQJ1AmBr9NuwnrTU0X9vOMbJmr/DblVbdtL1oMLj/ALslmOWUZnJIiNoG3T3JdYbjuBYX8PisOtp1Y/tFkrKAne8hjVGBBzDUTOmpqo8oc7Yh7f7KbJuSpI/ZwQ4WPm03I01BBmIpnxLAG/4dy5cLXEAAvwEup/pugDQzodMpPQUlObjyQnWdidxLl7DYiwcM9whgCcPfB0jTKGy6EwACT824g1kxwGIw19lYANbkHXTXZgeoMTNXS5hb+FYkoty2TMKIK+qxtudBKn0r5xHF2L6KxYSNFcrLIf4WWJj227VVGq1i10yMNTKE1Ncopl7hxuHM+ZgYIA6zEiI29pqfYwV0q37pMpIIloiNJ1Gux715a09l5fIytoLqtIKkbhhoPaAa5WOGvbzEmFJ8oyhswnck6DTr71e7SVi6nrasJuonlnFMAjySRcfcZD0jsQCRAqQ3I95yGRFAOxNxT+ASQa+W8WPEVSFVswAhcpIkT0BkTqCNR7044XBTxER2G2a1dmY6+cnr6VCrKUFdO3qaGl11ec9sluTy8K4mxPA8VZUFrZP/AE+bbrpSvC2vEuS2kelaHw7iouGM7qR+lwJn6H+grpxTAJcWLo03zrpB2n/JFKLVOLtJZ8j0EavbJKpmPVPkrD4lVQJ2nX6f31rtyjw9b2OtTBFvNcPuBC/kg/SvN7ky6zDw7qNbPU6ED1gGfcVa+VuSL+HU3hlY9lYEkehGn0rrjupy7N3dmW6zVw7NwWC8C4AKV8RvaGo9/iCqobNrG3Ue4pLxjiDvbItAktIFYNKg3Iw4ZYiw/J9i8/ilT5ugJAJ/i071w41yRaIm3KH0Mg+kH+lPMBiGtqFIIIABB3ECvuMxYia0+3rKfLNdUklttg6YblqxhLFvKBcu3FDLOwU/rP8AQddexqDjOXlZS1zzMO+w9ug+kV64LxLNOYmV0E9FGgA9hXji/GC4yKcqx9/U1bUqSlOywQoQz4lSxOHWzdBAleo/tU63et3rtu1oRMn2XUfmKX8QvqATmHYDqagYDH+GQ+Qb6NOvqO3/AGp5U3KN+pDVSs2omw4O0qrttSvmS0ty0ymO49CKRcM4veutNsm4nWBEaCJJ67zUzEpcuAK3kBmW3jTsupJrLjQcKiu8nn3VbdjP8DYNwyWIBJ09J2p1awCIQVNKVt5GIWQsmMwg/UdKc27LhlVhq0BSCIM6D81r1W28M0qUXSp3cS4cg32/b8P6sw+nhtNbXVE+H/w/bBkXr5m5BCrM5c25J6ncQNBJ1PS90/pabhCzMSct0mwooopogeLrAAk7Aa+3Wse45xax4txbRTKWYCFKxrERAgjbWtjase4/wG9Lv4Tr4fndwp0CnMWGkMZkiJ+00jrFuSViudiqYy8yeVfKky0gkfYaz7UrxmEuXkUhAAJk6idT0PpA7aU3u3XYEX1KidysEjeCdgSP5175g4ygtBbSkFtAsRHv2ikU3FpJZBRaRy5YQ4dQys1zP8yASV9o1PrUXinMltjcABToFYEGdp9Om9P+XeGnBuTcuBg40ERl1mJml3M91M6MIzEx0kgR/KBHrHpUdyc85IpJuxAxWMv2rCMrq4IA10P9qWNYa7ZfPAPlZGnRcsyPqD09KsGNt2/B89sqANW1EdzM1Xl4iluyVS4QfUENPuAY+1X0WuUs3Jwi27JCS9jhlA1BG81bOUOTjjcOzWWs+KjapdcgNJJQAAR06+tUvEX5aYBPrT7D4eECqBmMEwZ/waj7U5UlZIZVGKnsb/y5pHIOO/ZL5sYq2cLiWYhbja233EbwQDoNY7EEmrZzsmRlaAlxtM8fu30gqfUjpv7xWa8ObFvZFh8l9DJVLil8sa+UjUaDoeldl51xGGQ4fEJ4tg6eHc80DsC3mj0JP0pGffTiXVfZ1ba0l9zlxW7etaKWKanwyc0d8h6r6bj0pQmLW5JUAMd16NH8iKaYvF23tH9nclDBCsZNs9pOpHY9O9Vxz5iLmjdHGgbsSB8p9R9aKUMZMbY1hnTO1tjl0LfpPyv6Efpf1G/4qfguJMo/dSI+a2QCBPYHT+h/NRFuZvJcGvc9ff8AuK+rhSDodRtPzAdp2YUxZNHR547FVY/vkAMEaPbIB8veDtB7xJ6y+X8HZFpTadxm1GYiNekRBjvVes4x0aUbI/8A+rehBqyYDmPMALtuNI2003jpWfqqc9vdX56Gz7JnGNR3dnbBLxfDs/zqGjUMmjD/AD3rlYuXLegPir2Oj/UaA1KTEWzqpK+2322rq6luiv8Ag1mXfDPT38SBbxVhT1ssek5fwdKnWsW4g2rknuDlP3WuNy2pENIHZxI+5/vUP/wK1vbGU97TFfxtUk1zlA1cfJxJSwOIsq/+pgAT/wC9dD9auHCeJYNwqjKjdFeB9j8p+hrMSLtv/wBSR/8AkT/+k0+4r6MV/GpX/UnnQ+4A0+w96apaidN3xL8+PzE6ujhU4x6fY1XjPKVrEamUb+Jevv3pQvw3tR53Zvx+Kr3AeaLuGgg+JaPSTl9wD8p9pFaBwnjtrEKMrrmO6zDD0jrHcVpUnp68ruNpGbVWp08dqleP58Clcx8upbcW7bIp8OVkgQynVWPTMGBGbqp71nPGeE4oPlZCsmJjy+8jerxxC6S90H5s7T75jUXjHEC2Bw8k/u7jo0d1E2wf/bMUlCrGpOTUbW4HlCpp4XTvd5+BWk5VtIBnXOWG7GdfbpSbi3AEj92MvtMe2u1W84hrgUskrGhHSKhcbvApp9ddtPzU6c535EZzlyxhy7YVrFtbZAX9XcnrT29ZBEVQOXOKmySjmNZHsdas68YUjRppGvRkpsz5N3yJebMGqg3ABI+b2nf3H8qq97EhlgH6TT3mziYa2yg6tpSDDYU+GSOlP0FaCcjd9nyqSpuPwP09y2zHCYfOwZxaQOwIMsFAbUaHWmVflLgnG8RhLy3LL5CjTE+U9CGUbgjSv0jybzUnEcKt5BlactxN8riJHqNQQexFbUJp4MOrSlG787e8eUUUVaUBXlhXqg0AUjnvE4cBUvhmYyy5IlekkMYIJ0+lZk1yM0SVkBYHmAic0bR03mtE534GXxAuPqpUAa/w/pjpuT9ao2OxIQeGE09B361j6qq3UcWiltJ4OvAcAb2Y3GW4gMLE69Tm7RO1dcfwW3ZfxWysbYJURoPXTeO1LsJjfAY+GAEJIaZ1PQ6nc6fnSvjcVd7gDqQh65SBPrOsUrKMr3iDwxdxviz4i26W9JEEnSqXbwBYkFojsJ9P+K0TjeBDLG0/qG9cOA/De7iny27irbAlnZZ13ygAiSZJ3G33a09RJbVgupTcXdFCtYEK4mWnQfX061duW+V7jXm8UFfDClw7BYBXPHpII+9Psb8KBZyul03mUjRVCgQdQRqZ+veoHxAZbWMzIxKXEQlTI8yIEI9flB071dNuccPJr0VT7bdB9P8Afy4vxFq8t0EEmRshJyiSfoBP2pxzLj8uHVWKl/DWSQp/UQNGBMkRNIcPzrdtK4yqS+XzRqIEaRp0H2pJxPjD3TmbUxH0pfs5SeeB6zTbk7roRcJxEK5zqGB7HKw9VI0+hBHp1ppYuLeWNyPoR66U25H4ADba5dCkORAYAkhT6+v9Kecb4KqjOEAI2gQfqYmrJ6iEZbUYlfTOpJyTKIzlPKRIG3cf8e32rvbxedYDQw+Vv6H0rpjbQZiv6hqDSy5hG1YAhhuB/kH/ADrTKs1dGa4WdnyMTxAQfFXbRiN19T1+ompvDeLmwc6uGTQ6+m0wRr2YEMOkUlCi+u8Ou3rHQ+n8q84ZBvGgPmUbj1HceldscN85T4hgeI2wrW08YDzKwAcj+IMoGYeu/fuYXNPDMHYYJbuql0nVWuwqgiZbysROkD1nQVnXKHB/GcpYusl0DxLWvkGXfUeZNSIOonSNdOONvuLjpdnxc7Z8xObN1n66z66VRXjFwzFM1/Z9RymoylJeFhjieY3twdGUz67GCZHSmnDrZxNvxUsMVmC1sTBG4OXUH3qqPy/irKC+1tvCcHz9AWBWWj5QdxOm1TuWOM3uH3BdtmZ0uKTKXB2Mdd4bp7SCj+mprnHoenb7SmnSWfP5O3UsrWgo0Z1PZtR9mE/muT4XWYB9VOU/UbfmtW4NxSxjrK3beV1O4YAlW6qwOxH/ACNKlNwmyd7Vv/Yv9qufsxvMZL4fYx//AE3B2lFp+pmHBbz2rg+dkPzW/Kwb6aifpNW/BvhpLLhnDEj/ANLYzEzsPxT3/wAEsf8A2bf+0V0xWHASFGgjQDoPQVfT0lSkstP3CtbVwqu6TXvKnxblLO1y6r5SzZ4gEDv166mqvwrBJevPhLhhL0r/ANNxJKsPXRh6yBV24vxiUgAz7GO31pNwrkC+l9bzOkeKLkGc4GfNl2iY03qn9PaanBdc+j5L6OpvCUKsumPXoVXjnKOMwakqi3FEnOrdBqSQdtPes+ucWcXAbigqCCVmMw9x0NfprmHhxv4a7bXd7bKPcqQPpNfmjG4UAkXPKVJBB6QYI+lNyoxpPCM5ah9VcuHGeMYK9wwXbdsC4Li28r/MhYFjqNSpUGCPxBFVflxrNrE2v2pGe0zBWUXCpEkDMI3jqJp7yR8O34gl8MHt2yFyXD8udD5SBHmBV229fSrHwD4IXUxCPib1traMGhMxLEGQDIECQJ3q3Y5WZKMoct+4a8yfCSyVutYBGZTlBJOU7iCdYmsjVLlgspEESCCPuDX6oiq9xzkTCYs5rluG/iQ5W+vQ/UUVdPuXdGdJr+xxPKPzc7SdgDW1/BDhT2sHcuOCBduSk9Qq5c31Mj6UwwfwgwNtwzC7cj9LuMv1CgE/errbthQFUAACAAIAA0AAGwoo0XF3Z3W6yFZWgueT1RRRTRlBRRRQAu4xwYYgAFipEwR677+1VXinIiqcyFm0+UgGSPUd+0Ve6+EVTKhTm7tZIuKZi2L4WrEsymQTp0O0zXu3gnvAlEOmh2jbaa1HjXAFxCwdGGx/47VC4RyqtkQxzSZPQdhSP6J77PMSG1mV8H5UuX7+isok5twBNa1gOFqmH8ICNI+3/IprawoXYUt4vbdEJTrV60+yN73LoYwLjj0tmJMmQAomSNDBGn5qpcx8OW9dtHItzPKMrAEANuRt8sTO4imGF4cy3C0QTE+vemWGtNbLObfiaqo01CkwxAjXWJ9KoUGu8M3sVW98EbDjyX3VjqACCv51qHgfg+it4buS09eo6kd+lamMOg+XU9YO3fak/EifHtlQdCdemxFXU5NvKB1ZeJTOH4EWfL/AxE9spiPxXLjN6dSfLGv9atXMXLN0k3bIzB9XQbhupHcH7zVXscrX7zgFXVRuXkD6A7mkHp572rDHapxvcrvL/KZx154YrliDHef7CoWNw93B33tXBDDRlIlWHQwdCDuP7itw5X5aXDroI6k9Sa4fEHkwY6zmtgePbByH+IblD79Ox9zWoqVoIzKy3O6KZyi3CsQi2sRh7Vu9EBzID9NLgIIJ7Mde5plxP4K2SzNh7jWmOwPmUaba+Y+8zWWZmQkEbaEHcH/Ohq5cp/Eq7hYS4TesjTKT51H+lj/8Tp2ihSXEihSX9hNjuU8bwzEreW2ZQyLiLnQgiDPYHqGFXXlnm6zjr1u3isInjHRbiqGGgnUNqo0J0J+laFwni9nGWxcssHXr3U9mG4NerXAbC3PFW1bW5/EFAbX1FWdn4PBbHdF3iySuFXLlyjKRBEaR2iqlxH4WYV2LWWuYdjuLTeX/AGnT6DSrnRUpQjLlDFOtUpO8HYrPKXI1vh5dke47OIYsYEAyPKsD676nvVmopRjyXuZc0KIGXuTJJPfTQD3qLapRwjspzrS3Td2N683LgUEkwBvVWGINt8tuU36eUdR7g9an4rH+JZttsGYZvSJ0+4qCr3TdiOzJNxOJcgFbasJnzGPqNDXrh/FFu5hGV1+ZT0nYg9QYOtRL3Exl0qFw3/zKMNyGDeoif5gUU5Sk7nHZYLLSnE8p4S42Z8PaLZg05BMqZBka702opggAFFFFABRRRQAUUUUAFFFFABRRRQAUUUUAFfMtfaKAPkV8Ir1RQBH/AGYdq9XLEiBvXaihq4CR8My7Az1033I/mfvX3DcNJbMwpzFfYqKikdueVTSK8GyO1da+VI4CrFfaKKAM1+IHINx7y4rBqS7MPEVYBzdLgnTff796mWvhRh7pt3rym1cKg3bVph4RaNY0lROsAx2q/UVDYrkNiKxypyLbwF266OzC5AAaNANhpvvVnooqSSWESStwFFFFdOhSnimCbNnT66TtTaioTgpqzOp2KicPfdWGWGYkBsp0HQ6mP+afYXhQWyLbGe59d5phRXI01E65XK9c5deZVl/p9ophwvhHhas2ZtpjYdqY0V2MFHg422FFFFTOBRRRQAUUUUAFFFFABRRR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cxnSp>
        <p:nvCxnSpPr>
          <p:cNvPr id="3" name="Ευθεία γραμμή σύνδεσης 2"/>
          <p:cNvCxnSpPr/>
          <p:nvPr/>
        </p:nvCxnSpPr>
        <p:spPr>
          <a:xfrm>
            <a:off x="4572000" y="1196752"/>
            <a:ext cx="0" cy="252028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57</TotalTime>
  <Words>1420</Words>
  <Application>Microsoft Office PowerPoint</Application>
  <PresentationFormat>Προβολή στην οθόνη (4:3)</PresentationFormat>
  <Paragraphs>329</Paragraphs>
  <Slides>33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33</vt:i4>
      </vt:variant>
    </vt:vector>
  </HeadingPairs>
  <TitlesOfParts>
    <vt:vector size="35" baseType="lpstr">
      <vt:lpstr>OC_template</vt:lpstr>
      <vt:lpstr>OC_template_updated</vt:lpstr>
      <vt:lpstr>Αιματολογία ΙΙ (Θ)</vt:lpstr>
      <vt:lpstr>Σιδηροπενική Αναιμία</vt:lpstr>
      <vt:lpstr>Εισαγωγή </vt:lpstr>
      <vt:lpstr>Στοιχεία Κλειδιά</vt:lpstr>
      <vt:lpstr>Κατανομή Σιδήρου στον Οργανισμό</vt:lpstr>
      <vt:lpstr>Ρυθμιστικοί Παράγοντες 1/2 </vt:lpstr>
      <vt:lpstr>Ρυθμιστικοί Παράγοντες 2/2 </vt:lpstr>
      <vt:lpstr>Απορρόφηση Fe</vt:lpstr>
      <vt:lpstr>Αιτιολογία Σιδηροπενίας</vt:lpstr>
      <vt:lpstr>Μειωμένη Πρόσληψη</vt:lpstr>
      <vt:lpstr>Μειωμένη Απορρόφηση</vt:lpstr>
      <vt:lpstr>Αυξημένη Απώλεια</vt:lpstr>
      <vt:lpstr>Παθογένεση και Στάδια Ανάπτυξης</vt:lpstr>
      <vt:lpstr>Μικροκυττάρωση - Υποχρωμία</vt:lpstr>
      <vt:lpstr>Κλινικές Εκδηλώσεις</vt:lpstr>
      <vt:lpstr>Εργαστηριακά Ευρήματα</vt:lpstr>
      <vt:lpstr>Σίδηρος Ορού (Fe)</vt:lpstr>
      <vt:lpstr>RBCs – Pencil Cells</vt:lpstr>
      <vt:lpstr>Διαφορική Διάγνωση</vt:lpstr>
      <vt:lpstr>Πίνακας εργαστηριακών ευρημάτων</vt:lpstr>
      <vt:lpstr>Ιεράρχιση Διαγνωστικών Ενεργειών</vt:lpstr>
      <vt:lpstr>Σιδηροπενία 1/3</vt:lpstr>
      <vt:lpstr>Σιδηροπενία 2/3</vt:lpstr>
      <vt:lpstr>Σιδηροπενία 3/3</vt:lpstr>
      <vt:lpstr>Θεραπεία</vt:lpstr>
      <vt:lpstr>Δικτυοερυθροκυτταρική Κρίση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 - Θ</dc:title>
  <dc:creator>opencourses@teiath.gr</dc:creator>
  <cp:lastModifiedBy>fkaram2</cp:lastModifiedBy>
  <cp:revision>14</cp:revision>
  <dcterms:created xsi:type="dcterms:W3CDTF">2014-11-15T15:50:08Z</dcterms:created>
  <dcterms:modified xsi:type="dcterms:W3CDTF">2015-03-02T07:37:02Z</dcterms:modified>
</cp:coreProperties>
</file>