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8"/>
  </p:notesMasterIdLst>
  <p:handoutMasterIdLst>
    <p:handoutMasterId r:id="rId19"/>
  </p:handoutMasterIdLst>
  <p:sldIdLst>
    <p:sldId id="256" r:id="rId3"/>
    <p:sldId id="375" r:id="rId4"/>
    <p:sldId id="376" r:id="rId5"/>
    <p:sldId id="377" r:id="rId6"/>
    <p:sldId id="378" r:id="rId7"/>
    <p:sldId id="379" r:id="rId8"/>
    <p:sldId id="380" r:id="rId9"/>
    <p:sldId id="381" r:id="rId10"/>
    <p:sldId id="257" r:id="rId11"/>
    <p:sldId id="262" r:id="rId12"/>
    <p:sldId id="264" r:id="rId13"/>
    <p:sldId id="382" r:id="rId14"/>
    <p:sldId id="383" r:id="rId15"/>
    <p:sldId id="266" r:id="rId16"/>
    <p:sldId id="261" r:id="rId17"/>
  </p:sldIdLst>
  <p:sldSz cx="9144000" cy="6858000" type="screen4x3"/>
  <p:notesSz cx="7104063" cy="10234613"/>
  <p:custDataLst>
    <p:tags r:id="rId2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90" d="100"/>
          <a:sy n="90" d="100"/>
        </p:scale>
        <p:origin x="-2334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28/8/2015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28/8/2015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225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076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314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211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833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610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015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938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332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080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463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Ψυχιατρική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1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Εισαγωγή στις ψυχιατρικές έννοιες</a:t>
            </a: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Ευάγγελος Γ. Παπαγεωργίου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Κοινωνικής Εργασίας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Ευάγγελος Γ. Παπαγεωργίου 2014. Ευάγγελος Γ. Παπαγεωργίου 2014. «Ψυχιατρική. Ενότητα 1: Εισαγωγή στις ψυχιατρικές </a:t>
            </a:r>
            <a:r>
              <a:rPr lang="el-GR" sz="2000" dirty="0" smtClean="0"/>
              <a:t>έννοιες»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781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38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Μορφές προσέγγισης της ψυχικής νόσου</a:t>
            </a:r>
            <a:r>
              <a:rPr lang="en-US" sz="3200" dirty="0"/>
              <a:t> </a:t>
            </a:r>
            <a:r>
              <a:rPr lang="en-US" sz="3200" dirty="0" smtClean="0"/>
              <a:t>(I)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 smtClean="0"/>
              <a:t>Σήμερα</a:t>
            </a:r>
            <a:r>
              <a:rPr lang="el-GR" sz="2400" dirty="0"/>
              <a:t>, στο χώρο της ψυχιατρικής έχουν επικρατήσει τρεις </a:t>
            </a:r>
            <a:r>
              <a:rPr lang="el-GR" sz="2400" dirty="0" smtClean="0"/>
              <a:t>μορφές </a:t>
            </a:r>
            <a:r>
              <a:rPr lang="el-GR" sz="2400" dirty="0"/>
              <a:t>προσέγγισης της ψυχικής νόσου. </a:t>
            </a:r>
            <a:endParaRPr lang="el-GR" sz="2400" dirty="0" smtClean="0"/>
          </a:p>
          <a:p>
            <a:pPr>
              <a:spcBef>
                <a:spcPts val="1200"/>
              </a:spcBef>
            </a:pPr>
            <a:r>
              <a:rPr lang="el-GR" sz="2400" dirty="0" smtClean="0"/>
              <a:t>Το </a:t>
            </a:r>
            <a:r>
              <a:rPr lang="el-GR" sz="2400" b="1" dirty="0">
                <a:solidFill>
                  <a:schemeClr val="accent2">
                    <a:lumMod val="75000"/>
                  </a:schemeClr>
                </a:solidFill>
              </a:rPr>
              <a:t>ιατρικό πρότυπο</a:t>
            </a:r>
            <a:r>
              <a:rPr lang="el-GR" sz="2400" dirty="0"/>
              <a:t>, αναφέρεται στις </a:t>
            </a:r>
            <a:r>
              <a:rPr lang="el-GR" sz="2400" dirty="0" smtClean="0"/>
              <a:t>μορφές </a:t>
            </a:r>
            <a:r>
              <a:rPr lang="el-GR" sz="2400" dirty="0"/>
              <a:t>αυτές προσέγγισης και αναζήτησης των αιτίων της ψυχικής νόσου σε οργανικούς παράγοντες όπως η </a:t>
            </a:r>
            <a:r>
              <a:rPr lang="el-GR" sz="2400" dirty="0" smtClean="0"/>
              <a:t>ανατομία </a:t>
            </a:r>
            <a:r>
              <a:rPr lang="el-GR" sz="2400" dirty="0"/>
              <a:t>του Ν.Σ., η </a:t>
            </a:r>
            <a:r>
              <a:rPr lang="el-GR" sz="2400" dirty="0" err="1"/>
              <a:t>νευροφυσιολογία</a:t>
            </a:r>
            <a:r>
              <a:rPr lang="el-GR" sz="2400" dirty="0"/>
              <a:t>, η γενετική και η </a:t>
            </a:r>
            <a:r>
              <a:rPr lang="el-GR" sz="2400" dirty="0" smtClean="0"/>
              <a:t>βιοχημική </a:t>
            </a:r>
            <a:r>
              <a:rPr lang="el-GR" sz="2400" dirty="0"/>
              <a:t>σύσταση του </a:t>
            </a:r>
            <a:r>
              <a:rPr lang="el-GR" sz="2400" dirty="0" smtClean="0"/>
              <a:t>οργανισμού.</a:t>
            </a:r>
          </a:p>
          <a:p>
            <a:pPr>
              <a:buNone/>
            </a:pPr>
            <a:endParaRPr lang="el-GR" sz="2400" dirty="0"/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027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Μορφές προσέγγισης της ψυχικής νόσου</a:t>
            </a:r>
            <a:r>
              <a:rPr lang="en-US" sz="3200" dirty="0" smtClean="0"/>
              <a:t> (II)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Το </a:t>
            </a:r>
            <a:r>
              <a:rPr lang="el-GR" sz="2400" b="1" dirty="0">
                <a:solidFill>
                  <a:schemeClr val="accent2">
                    <a:lumMod val="75000"/>
                  </a:schemeClr>
                </a:solidFill>
              </a:rPr>
              <a:t>ψυχογενετικό πρότυπο</a:t>
            </a:r>
            <a:r>
              <a:rPr lang="el-GR" sz="2400" dirty="0"/>
              <a:t>, είναι αυτό που </a:t>
            </a:r>
            <a:r>
              <a:rPr lang="el-GR" sz="2400" dirty="0" smtClean="0"/>
              <a:t>υποστηρίζει </a:t>
            </a:r>
            <a:r>
              <a:rPr lang="el-GR" sz="2400" dirty="0"/>
              <a:t>ότι οι ψυχοπαθολογικές διαταραχές οφείλονται σε </a:t>
            </a:r>
            <a:r>
              <a:rPr lang="el-GR" sz="2400" dirty="0" err="1"/>
              <a:t>ενδοψυχικά</a:t>
            </a:r>
            <a:r>
              <a:rPr lang="el-GR" sz="2400" dirty="0"/>
              <a:t> αίτια. Η </a:t>
            </a:r>
            <a:r>
              <a:rPr lang="el-GR" sz="2400" dirty="0" smtClean="0"/>
              <a:t>ψυχοδυναμική </a:t>
            </a:r>
            <a:r>
              <a:rPr lang="el-GR" sz="2400" dirty="0"/>
              <a:t>σχέση </a:t>
            </a:r>
            <a:r>
              <a:rPr lang="el-GR" sz="2400" dirty="0" err="1"/>
              <a:t>ενδοψυχικών</a:t>
            </a:r>
            <a:r>
              <a:rPr lang="el-GR" sz="2400" dirty="0"/>
              <a:t> στοιχείων και παραγόντων είναι αυτή που </a:t>
            </a:r>
            <a:r>
              <a:rPr lang="el-GR" sz="2400" dirty="0" smtClean="0"/>
              <a:t>δημιουργεί </a:t>
            </a:r>
            <a:r>
              <a:rPr lang="el-GR" sz="2400" dirty="0"/>
              <a:t>την ψυχική νόσο. </a:t>
            </a:r>
            <a:endParaRPr lang="el-GR" sz="2400" dirty="0" smtClean="0"/>
          </a:p>
          <a:p>
            <a:pPr marL="354013" indent="0">
              <a:buNone/>
            </a:pPr>
            <a:r>
              <a:rPr lang="el-GR" sz="2400" dirty="0" smtClean="0"/>
              <a:t>Πρώιμες τραυματικές εμπειρίες</a:t>
            </a:r>
            <a:r>
              <a:rPr lang="el-GR" sz="2400" dirty="0"/>
              <a:t>, κατά τη διάρκεια της ψυχοκινητικής ανάπτυξης, </a:t>
            </a:r>
            <a:r>
              <a:rPr lang="el-GR" sz="2400" dirty="0" smtClean="0"/>
              <a:t>ανωμαλίες </a:t>
            </a:r>
            <a:r>
              <a:rPr lang="el-GR" sz="2400" dirty="0"/>
              <a:t>στη </a:t>
            </a:r>
            <a:r>
              <a:rPr lang="el-GR" sz="2400" dirty="0" smtClean="0"/>
              <a:t>συναισθηματική </a:t>
            </a:r>
            <a:r>
              <a:rPr lang="el-GR" sz="2400" dirty="0"/>
              <a:t>-σεξουαλική ανάπτυξη του </a:t>
            </a:r>
            <a:r>
              <a:rPr lang="el-GR" sz="2400" dirty="0" smtClean="0"/>
              <a:t>ατόμου</a:t>
            </a:r>
            <a:r>
              <a:rPr lang="el-GR" sz="2400" dirty="0"/>
              <a:t>, ο τρόπος που βιώνει και η </a:t>
            </a:r>
            <a:r>
              <a:rPr lang="el-GR" sz="2400" dirty="0" smtClean="0"/>
              <a:t>μορφή </a:t>
            </a:r>
            <a:r>
              <a:rPr lang="el-GR" sz="2400" dirty="0"/>
              <a:t>των </a:t>
            </a:r>
            <a:r>
              <a:rPr lang="el-GR" sz="2400" dirty="0" smtClean="0"/>
              <a:t>ερεθισμάτων </a:t>
            </a:r>
            <a:r>
              <a:rPr lang="el-GR" sz="2400" dirty="0"/>
              <a:t>που δέχεται από το περιβάλλον είναι </a:t>
            </a:r>
            <a:r>
              <a:rPr lang="el-GR" sz="2400" dirty="0" smtClean="0"/>
              <a:t>μερικά </a:t>
            </a:r>
            <a:r>
              <a:rPr lang="el-GR" sz="2400" dirty="0"/>
              <a:t>από αυτά τα </a:t>
            </a:r>
            <a:r>
              <a:rPr lang="el-GR" sz="2400" dirty="0" smtClean="0"/>
              <a:t>στοιχεία.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015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Μορφές προσέγγισης της ψυχικής νόσου</a:t>
            </a:r>
            <a:r>
              <a:rPr lang="en-US" sz="3200" dirty="0" smtClean="0"/>
              <a:t> (III)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Το </a:t>
            </a:r>
            <a:r>
              <a:rPr lang="el-GR" sz="2400" b="1" dirty="0" err="1" smtClean="0">
                <a:solidFill>
                  <a:schemeClr val="accent2">
                    <a:lumMod val="75000"/>
                  </a:schemeClr>
                </a:solidFill>
              </a:rPr>
              <a:t>κοινωνιογενετικό</a:t>
            </a:r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</a:rPr>
              <a:t> πρότυπο</a:t>
            </a:r>
            <a:r>
              <a:rPr lang="el-GR" sz="2400" dirty="0" smtClean="0"/>
              <a:t>, σύμφωνα με το οποίο, η ψυχική ασθένεια οφείλεται σε περιβαλλοντολογικούς παράγοντες. </a:t>
            </a:r>
          </a:p>
          <a:p>
            <a:pPr marL="354013" indent="0">
              <a:buNone/>
            </a:pPr>
            <a:r>
              <a:rPr lang="el-GR" sz="2400" dirty="0" smtClean="0"/>
              <a:t>Βασική δομική υπόθεση του </a:t>
            </a:r>
            <a:r>
              <a:rPr lang="el-GR" sz="2400" dirty="0" err="1" smtClean="0"/>
              <a:t>κοινωνιογενετικού</a:t>
            </a:r>
            <a:r>
              <a:rPr lang="el-GR" sz="2400" dirty="0" smtClean="0"/>
              <a:t> προτύπου είναι η θεώρηση του οργανισμού ως μιας </a:t>
            </a:r>
            <a:r>
              <a:rPr lang="el-GR" sz="2400" dirty="0" err="1" smtClean="0"/>
              <a:t>κοινωνιο­ψυχοσωματικής</a:t>
            </a:r>
            <a:r>
              <a:rPr lang="el-GR" sz="2400" dirty="0" smtClean="0"/>
              <a:t> ενότητας, πού διαμορφώνεται κυρίως από το περιβάλλον. </a:t>
            </a:r>
          </a:p>
          <a:p>
            <a:pPr algn="just"/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138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Ερμηνευτικές θεωρίες των ψυχικών διαταραχών</a:t>
            </a:r>
            <a:r>
              <a:rPr lang="en-US" sz="3200" dirty="0" smtClean="0"/>
              <a:t> (I)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 smtClean="0"/>
              <a:t>Το </a:t>
            </a:r>
            <a:r>
              <a:rPr lang="el-GR" sz="2400" dirty="0"/>
              <a:t>πλήθος των θεωρητικών </a:t>
            </a:r>
            <a:r>
              <a:rPr lang="el-GR" sz="2400" dirty="0" smtClean="0"/>
              <a:t>προσπαθειών </a:t>
            </a:r>
            <a:r>
              <a:rPr lang="el-GR" sz="2400" dirty="0"/>
              <a:t>προσέγγισης και ερμηνείας των ψυχικών διαταραχών θα μπορούσε να συμπτυχθεί σε τρεις μεγάλες κατηγορίες, με ιδιαίτερα χαρακτηριστικά για κάθε κατεύθυνση. </a:t>
            </a:r>
            <a:endParaRPr lang="el-GR" sz="2400" dirty="0" smtClean="0"/>
          </a:p>
          <a:p>
            <a:pPr>
              <a:spcBef>
                <a:spcPts val="1200"/>
              </a:spcBef>
              <a:buFont typeface="Calibri" panose="020F0502020204030204" pitchFamily="34" charset="0"/>
              <a:buChar char="Α"/>
            </a:pPr>
            <a:r>
              <a:rPr lang="el-GR" sz="2400" dirty="0" smtClean="0"/>
              <a:t>Οι </a:t>
            </a:r>
            <a:r>
              <a:rPr lang="el-GR" sz="2400" b="1" dirty="0">
                <a:solidFill>
                  <a:schemeClr val="tx2"/>
                </a:solidFill>
              </a:rPr>
              <a:t>βιολογικές θεωρίες </a:t>
            </a:r>
            <a:r>
              <a:rPr lang="el-GR" sz="2400" dirty="0"/>
              <a:t>έχουν σαν κοινό στοιχείο την προσπάθεια ανακάλυψης βιολογικού υποστρώματος στην εμφάνιση ψυχολογικών διαταραχών. </a:t>
            </a:r>
            <a:endParaRPr lang="el-GR" sz="2400" dirty="0" smtClean="0"/>
          </a:p>
          <a:p>
            <a:pPr marL="354013" indent="0">
              <a:buNone/>
            </a:pPr>
            <a:r>
              <a:rPr lang="el-GR" sz="2400" dirty="0" smtClean="0"/>
              <a:t>Παρόλο </a:t>
            </a:r>
            <a:r>
              <a:rPr lang="el-GR" sz="2400" dirty="0"/>
              <a:t>ότι μέχρι σήμερα έχουν τεκμηριωθεί διάφορες βιολογικές αλλαγές στο κεντρικό νευρικό σύστημα ασθενών με ψυχικές διαταραχές, οι αλλαγές αυτές δεν μπορούν να ενοχοποιηθούν απόλυτα αιτιολογικά για την εμφάνιση της </a:t>
            </a:r>
            <a:r>
              <a:rPr lang="el-GR" sz="2400" dirty="0" smtClean="0"/>
              <a:t>συγκεκριμένης, κατά </a:t>
            </a:r>
            <a:r>
              <a:rPr lang="el-GR" sz="2400" dirty="0"/>
              <a:t>περίπτωση, ψυχικής διαταραχής. </a:t>
            </a:r>
            <a:endParaRPr lang="el-GR" sz="2400" dirty="0" smtClean="0"/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819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Ερμηνευτικές θεωρίες των ψυχικών διαταραχών</a:t>
            </a:r>
            <a:r>
              <a:rPr lang="en-US" sz="3200" dirty="0" smtClean="0"/>
              <a:t> (II)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Calibri" panose="020F0502020204030204" pitchFamily="34" charset="0"/>
              <a:buChar char="Β"/>
            </a:pPr>
            <a:r>
              <a:rPr lang="el-GR" sz="2400" dirty="0" smtClean="0"/>
              <a:t>Οι </a:t>
            </a:r>
            <a:r>
              <a:rPr lang="el-GR" sz="2400" b="1" dirty="0" smtClean="0">
                <a:solidFill>
                  <a:schemeClr val="tx2"/>
                </a:solidFill>
              </a:rPr>
              <a:t>ψυχοδυναμικές </a:t>
            </a:r>
            <a:r>
              <a:rPr lang="el-GR" sz="2400" b="1" dirty="0">
                <a:solidFill>
                  <a:schemeClr val="tx2"/>
                </a:solidFill>
              </a:rPr>
              <a:t>θεωρίες </a:t>
            </a:r>
            <a:r>
              <a:rPr lang="el-GR" sz="2400" dirty="0"/>
              <a:t>έχουν σαν κοινό στοιχείο την προσπάθεια ερμηνείας της ψυχικής νόσου μέσα από </a:t>
            </a:r>
            <a:r>
              <a:rPr lang="el-GR" sz="2400" dirty="0" err="1"/>
              <a:t>ενδοψυχικές</a:t>
            </a:r>
            <a:r>
              <a:rPr lang="el-GR" sz="2400" dirty="0"/>
              <a:t> συγκρούσεις του ασθενή και λανθασμένη επεξεργασία των συγκρούσεων αυτών, με αποτέλεσμα το ψυχοπαθολογικό σύμπτωμα και την ψυχική διαταραχή. </a:t>
            </a:r>
            <a:endParaRPr lang="el-GR" sz="2400" dirty="0" smtClean="0"/>
          </a:p>
          <a:p>
            <a:pPr marL="354013" indent="0">
              <a:buNone/>
            </a:pPr>
            <a:r>
              <a:rPr lang="el-GR" sz="2400" dirty="0" smtClean="0"/>
              <a:t>Στις </a:t>
            </a:r>
            <a:r>
              <a:rPr lang="el-GR" sz="2400" dirty="0"/>
              <a:t>ψυχοδυναμικές θεωρίες έχουν επικρατήσει αυτές της ψυχαναλυτικής και </a:t>
            </a:r>
            <a:r>
              <a:rPr lang="el-GR" sz="2400" dirty="0" err="1"/>
              <a:t>συμπεριφερολογικής</a:t>
            </a:r>
            <a:r>
              <a:rPr lang="el-GR" sz="2400" dirty="0"/>
              <a:t> κατεύθυνσης, με τις όποιες παραλλαγές ή διαφοροποιήσεις τους. </a:t>
            </a:r>
            <a:endParaRPr lang="el-GR" sz="2400" dirty="0" smtClean="0"/>
          </a:p>
          <a:p>
            <a:pPr marL="457200" indent="-457200" algn="just">
              <a:buFont typeface="+mj-lt"/>
              <a:buAutoNum type="alphaUcPeriod" startAt="2"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865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Ερμηνευτικές θεωρίες των ψυχικών διαταραχών</a:t>
            </a:r>
            <a:r>
              <a:rPr lang="en-US" sz="3200" dirty="0" smtClean="0"/>
              <a:t> (III)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Calibri" panose="020F0502020204030204" pitchFamily="34" charset="0"/>
              <a:buChar char="Γ"/>
            </a:pPr>
            <a:r>
              <a:rPr lang="el-GR" sz="2400" dirty="0" smtClean="0"/>
              <a:t>Οι </a:t>
            </a:r>
            <a:r>
              <a:rPr lang="el-GR" sz="2400" b="1" dirty="0" smtClean="0">
                <a:solidFill>
                  <a:schemeClr val="tx2"/>
                </a:solidFill>
              </a:rPr>
              <a:t>κοινωνιολογικές </a:t>
            </a:r>
            <a:r>
              <a:rPr lang="el-GR" sz="2400" b="1" dirty="0">
                <a:solidFill>
                  <a:schemeClr val="tx2"/>
                </a:solidFill>
              </a:rPr>
              <a:t>θεωρίες </a:t>
            </a:r>
            <a:r>
              <a:rPr lang="el-GR" sz="2400" dirty="0"/>
              <a:t>εμφανίζουν πολλά κοινά στοιχεία με τις </a:t>
            </a:r>
            <a:r>
              <a:rPr lang="el-GR" sz="2400" dirty="0" err="1" smtClean="0"/>
              <a:t>συμπεριφερολογικές</a:t>
            </a:r>
            <a:r>
              <a:rPr lang="el-GR" sz="2400" dirty="0" smtClean="0"/>
              <a:t> </a:t>
            </a:r>
            <a:r>
              <a:rPr lang="el-GR" sz="2400" dirty="0"/>
              <a:t>αφού προσπαθούν να ερμηνεύσουν σε βάθος τις συσχετίσεις της ψυχικής διαταραχής, με τις διάφορες κοινωνικές, πολιτιστικές και οικονομικές παραμέτρους. </a:t>
            </a:r>
            <a:endParaRPr lang="en-US" sz="2400" dirty="0" smtClean="0"/>
          </a:p>
          <a:p>
            <a:r>
              <a:rPr lang="el-GR" sz="2400" dirty="0" smtClean="0"/>
              <a:t>Έτσι</a:t>
            </a:r>
            <a:r>
              <a:rPr lang="el-GR" sz="2400" dirty="0"/>
              <a:t>, σύμφωνα </a:t>
            </a:r>
            <a:r>
              <a:rPr lang="el-GR" sz="2400" dirty="0" smtClean="0"/>
              <a:t>με </a:t>
            </a:r>
            <a:r>
              <a:rPr lang="el-GR" sz="2400" dirty="0"/>
              <a:t>αυτές, η ψυχική ασθένεια δεν έχει μόνο βιολογική υπόσταση, </a:t>
            </a:r>
            <a:r>
              <a:rPr lang="el-GR" sz="2400" dirty="0" smtClean="0"/>
              <a:t>ούτε </a:t>
            </a:r>
            <a:r>
              <a:rPr lang="el-GR" sz="2400" dirty="0"/>
              <a:t>καθορίζεται από την συγκεκριμένη χρονική περίοδο </a:t>
            </a:r>
            <a:r>
              <a:rPr lang="el-GR" sz="2400" dirty="0" smtClean="0"/>
              <a:t>ψυχοκινητικής ανάπτυξης </a:t>
            </a:r>
            <a:r>
              <a:rPr lang="el-GR" sz="2400" dirty="0"/>
              <a:t>του ατόμου (όπως </a:t>
            </a:r>
            <a:r>
              <a:rPr lang="el-GR" sz="2400" dirty="0" smtClean="0"/>
              <a:t> αντιπροσωπεύει η </a:t>
            </a:r>
            <a:r>
              <a:rPr lang="el-GR" sz="2400" dirty="0"/>
              <a:t>κλασσική ψυχανάλυση) αλλά </a:t>
            </a:r>
            <a:r>
              <a:rPr lang="el-GR" sz="2400" dirty="0" smtClean="0"/>
              <a:t>συνδέεται </a:t>
            </a:r>
            <a:r>
              <a:rPr lang="el-GR" sz="2400" dirty="0"/>
              <a:t>διαχρονικά με τις συγκεκριμένες ιστορικές, οικονομικές, και </a:t>
            </a:r>
            <a:r>
              <a:rPr lang="el-GR" sz="2400" dirty="0" smtClean="0"/>
              <a:t>κοινωνικό-πολιτικές </a:t>
            </a:r>
            <a:r>
              <a:rPr lang="el-GR" sz="2400" dirty="0"/>
              <a:t>συνθήκες μέσα στις οποίες ζει και αναπτύσσεται το άτομο στο </a:t>
            </a:r>
            <a:r>
              <a:rPr lang="el-GR" sz="2400" dirty="0" smtClean="0"/>
              <a:t>συγκεκριμένο </a:t>
            </a:r>
            <a:r>
              <a:rPr lang="el-GR" sz="2400" dirty="0"/>
              <a:t>χώρο.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915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Η συμπεριφορά του ανθρώπου</a:t>
            </a:r>
            <a:endParaRPr lang="el-GR" sz="3200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467544" y="1052736"/>
            <a:ext cx="4186808" cy="5805264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buNone/>
            </a:pPr>
            <a:r>
              <a:rPr lang="el-GR" sz="2000" b="1" dirty="0" smtClean="0">
                <a:solidFill>
                  <a:schemeClr val="tx2"/>
                </a:solidFill>
              </a:rPr>
              <a:t>Α. Συνιστώσες της συμπεριφοράς </a:t>
            </a:r>
          </a:p>
          <a:p>
            <a:pPr>
              <a:spcBef>
                <a:spcPts val="300"/>
              </a:spcBef>
              <a:buNone/>
            </a:pPr>
            <a:r>
              <a:rPr lang="el-GR" sz="2000" dirty="0" smtClean="0"/>
              <a:t>      (Ψυχικές λειτουργιές) </a:t>
            </a:r>
          </a:p>
          <a:p>
            <a:pPr>
              <a:spcBef>
                <a:spcPts val="300"/>
              </a:spcBef>
            </a:pPr>
            <a:r>
              <a:rPr lang="el-GR" sz="2000" dirty="0" smtClean="0"/>
              <a:t>Η Συνείδηση ( το συνειδησιακό επίπεδο) </a:t>
            </a:r>
          </a:p>
          <a:p>
            <a:pPr>
              <a:spcBef>
                <a:spcPts val="300"/>
              </a:spcBef>
            </a:pPr>
            <a:r>
              <a:rPr lang="el-GR" sz="2000" dirty="0" smtClean="0"/>
              <a:t>Η προσοχή </a:t>
            </a:r>
          </a:p>
          <a:p>
            <a:pPr>
              <a:spcBef>
                <a:spcPts val="300"/>
              </a:spcBef>
            </a:pPr>
            <a:r>
              <a:rPr lang="el-GR" sz="2000" dirty="0" smtClean="0"/>
              <a:t>Η αντίληψη </a:t>
            </a:r>
          </a:p>
          <a:p>
            <a:pPr>
              <a:spcBef>
                <a:spcPts val="300"/>
              </a:spcBef>
            </a:pPr>
            <a:r>
              <a:rPr lang="el-GR" sz="2000" dirty="0" smtClean="0"/>
              <a:t>Η μνήμη </a:t>
            </a:r>
          </a:p>
          <a:p>
            <a:pPr>
              <a:spcBef>
                <a:spcPts val="300"/>
              </a:spcBef>
            </a:pPr>
            <a:r>
              <a:rPr lang="el-GR" sz="2000" dirty="0" smtClean="0"/>
              <a:t>Η σκέψη </a:t>
            </a:r>
          </a:p>
          <a:p>
            <a:pPr>
              <a:spcBef>
                <a:spcPts val="300"/>
              </a:spcBef>
            </a:pPr>
            <a:r>
              <a:rPr lang="el-GR" sz="2000" dirty="0" smtClean="0"/>
              <a:t>Το συναίσθημα ή μάθηση </a:t>
            </a:r>
          </a:p>
          <a:p>
            <a:pPr>
              <a:spcBef>
                <a:spcPts val="300"/>
              </a:spcBef>
            </a:pPr>
            <a:r>
              <a:rPr lang="el-GR" sz="2000" dirty="0" smtClean="0"/>
              <a:t>Ο προσανατολισμός </a:t>
            </a:r>
          </a:p>
          <a:p>
            <a:pPr>
              <a:spcBef>
                <a:spcPts val="300"/>
              </a:spcBef>
            </a:pPr>
            <a:r>
              <a:rPr lang="el-GR" sz="2000" dirty="0" smtClean="0"/>
              <a:t>Η νοημοσύνη  </a:t>
            </a:r>
          </a:p>
          <a:p>
            <a:pPr>
              <a:spcBef>
                <a:spcPts val="1800"/>
              </a:spcBef>
              <a:buNone/>
            </a:pPr>
            <a:r>
              <a:rPr lang="el-GR" sz="2000" b="1" dirty="0" smtClean="0">
                <a:solidFill>
                  <a:schemeClr val="tx2"/>
                </a:solidFill>
              </a:rPr>
              <a:t>Β. Τα κίνητρα της συμπεριφοράς </a:t>
            </a:r>
          </a:p>
          <a:p>
            <a:pPr>
              <a:spcBef>
                <a:spcPts val="300"/>
              </a:spcBef>
            </a:pPr>
            <a:r>
              <a:rPr lang="el-GR" sz="2000" dirty="0" smtClean="0"/>
              <a:t>Ορμές </a:t>
            </a:r>
          </a:p>
          <a:p>
            <a:pPr>
              <a:spcBef>
                <a:spcPts val="300"/>
              </a:spcBef>
            </a:pPr>
            <a:r>
              <a:rPr lang="el-GR" sz="2000" dirty="0" smtClean="0"/>
              <a:t>Ένστικτα</a:t>
            </a:r>
          </a:p>
          <a:p>
            <a:pPr>
              <a:spcBef>
                <a:spcPts val="300"/>
              </a:spcBef>
            </a:pPr>
            <a:r>
              <a:rPr lang="el-GR" sz="2000" dirty="0" smtClean="0"/>
              <a:t>Εξορμήσεις </a:t>
            </a:r>
          </a:p>
          <a:p>
            <a:pPr>
              <a:spcBef>
                <a:spcPts val="300"/>
              </a:spcBef>
            </a:pPr>
            <a:r>
              <a:rPr lang="el-GR" sz="2000" dirty="0" smtClean="0"/>
              <a:t>Ανάγκες</a:t>
            </a:r>
            <a:endParaRPr lang="el-GR" sz="2000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294967295"/>
          </p:nvPr>
        </p:nvSpPr>
        <p:spPr>
          <a:xfrm>
            <a:off x="4644008" y="1052736"/>
            <a:ext cx="4284662" cy="55446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2000" b="1" dirty="0" smtClean="0">
                <a:solidFill>
                  <a:schemeClr val="tx2"/>
                </a:solidFill>
              </a:rPr>
              <a:t>Γ. Οι μηχανισμοί άμυνας του εγώ</a:t>
            </a:r>
          </a:p>
          <a:p>
            <a:r>
              <a:rPr lang="el-GR" sz="2000" dirty="0" smtClean="0"/>
              <a:t>Η απώθηση η άρνηση </a:t>
            </a:r>
          </a:p>
          <a:p>
            <a:r>
              <a:rPr lang="el-GR" sz="2000" dirty="0" smtClean="0"/>
              <a:t>Η εκλογίκευση ή προβολή </a:t>
            </a:r>
          </a:p>
          <a:p>
            <a:r>
              <a:rPr lang="el-GR" sz="2000" dirty="0" smtClean="0"/>
              <a:t>Η </a:t>
            </a:r>
            <a:r>
              <a:rPr lang="el-GR" sz="2000" dirty="0" err="1" smtClean="0"/>
              <a:t>ενδοβολή</a:t>
            </a:r>
            <a:r>
              <a:rPr lang="el-GR" sz="2000" dirty="0" smtClean="0"/>
              <a:t> </a:t>
            </a:r>
          </a:p>
          <a:p>
            <a:r>
              <a:rPr lang="el-GR" sz="2000" dirty="0" smtClean="0"/>
              <a:t>Η ταύτιση </a:t>
            </a:r>
          </a:p>
          <a:p>
            <a:r>
              <a:rPr lang="el-GR" sz="2000" dirty="0" smtClean="0"/>
              <a:t>Η υπεραναπλήρωση </a:t>
            </a:r>
          </a:p>
          <a:p>
            <a:r>
              <a:rPr lang="el-GR" sz="2000" dirty="0" smtClean="0"/>
              <a:t>Η μερική αναστολή ή τροποποίηση </a:t>
            </a:r>
          </a:p>
          <a:p>
            <a:r>
              <a:rPr lang="el-GR" sz="2000" dirty="0" smtClean="0"/>
              <a:t>Η μετάθεση </a:t>
            </a:r>
          </a:p>
          <a:p>
            <a:r>
              <a:rPr lang="el-GR" sz="2000" dirty="0" smtClean="0"/>
              <a:t>Η σωματική μετατροπή </a:t>
            </a:r>
          </a:p>
          <a:p>
            <a:r>
              <a:rPr lang="el-GR" sz="2000" dirty="0" smtClean="0"/>
              <a:t>Η εξιδανίκευση </a:t>
            </a:r>
          </a:p>
          <a:p>
            <a:r>
              <a:rPr lang="el-GR" sz="2000" dirty="0" smtClean="0"/>
              <a:t>Η </a:t>
            </a:r>
            <a:r>
              <a:rPr lang="el-GR" sz="2000" dirty="0" err="1" smtClean="0"/>
              <a:t>διανοητικοποίηση</a:t>
            </a:r>
            <a:r>
              <a:rPr lang="el-GR" sz="2000" dirty="0" smtClean="0"/>
              <a:t> </a:t>
            </a:r>
          </a:p>
          <a:p>
            <a:r>
              <a:rPr lang="el-GR" sz="2000" dirty="0" smtClean="0"/>
              <a:t>Η περιστολή του εγώ </a:t>
            </a:r>
          </a:p>
          <a:p>
            <a:r>
              <a:rPr lang="el-GR" sz="2000" dirty="0" smtClean="0"/>
              <a:t>Η παλινδρόμηση </a:t>
            </a:r>
          </a:p>
          <a:p>
            <a:r>
              <a:rPr lang="el-GR" sz="2000" dirty="0" smtClean="0"/>
              <a:t>Η μετουσίωση </a:t>
            </a:r>
          </a:p>
          <a:p>
            <a:endParaRPr lang="el-GR" sz="20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907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beca46db6dbf6475bd46044e1959a9fcfa187f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1392</TotalTime>
  <Words>1121</Words>
  <Application>Microsoft Office PowerPoint</Application>
  <PresentationFormat>Προβολή στην οθόνη (4:3)</PresentationFormat>
  <Paragraphs>121</Paragraphs>
  <Slides>15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15</vt:i4>
      </vt:variant>
    </vt:vector>
  </HeadingPairs>
  <TitlesOfParts>
    <vt:vector size="17" baseType="lpstr">
      <vt:lpstr>OC_template_updated</vt:lpstr>
      <vt:lpstr>1_OC_template_updated</vt:lpstr>
      <vt:lpstr>Ψυχιατρική</vt:lpstr>
      <vt:lpstr>Μορφές προσέγγισης της ψυχικής νόσου (I)</vt:lpstr>
      <vt:lpstr>Μορφές προσέγγισης της ψυχικής νόσου (II)</vt:lpstr>
      <vt:lpstr>Μορφές προσέγγισης της ψυχικής νόσου (III)</vt:lpstr>
      <vt:lpstr>Ερμηνευτικές θεωρίες των ψυχικών διαταραχών (I)</vt:lpstr>
      <vt:lpstr>Ερμηνευτικές θεωρίες των ψυχικών διαταραχών (II)</vt:lpstr>
      <vt:lpstr>Ερμηνευτικές θεωρίες των ψυχικών διαταραχών (III)</vt:lpstr>
      <vt:lpstr>Η συμπεριφορά του ανθρώπου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157</cp:revision>
  <dcterms:created xsi:type="dcterms:W3CDTF">2013-03-04T13:35:19Z</dcterms:created>
  <dcterms:modified xsi:type="dcterms:W3CDTF">2015-08-28T10:26:20Z</dcterms:modified>
</cp:coreProperties>
</file>