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9"/>
  </p:notesMasterIdLst>
  <p:handoutMasterIdLst>
    <p:handoutMasterId r:id="rId20"/>
  </p:handoutMasterIdLst>
  <p:sldIdLst>
    <p:sldId id="256" r:id="rId2"/>
    <p:sldId id="315" r:id="rId3"/>
    <p:sldId id="316" r:id="rId4"/>
    <p:sldId id="317" r:id="rId5"/>
    <p:sldId id="318" r:id="rId6"/>
    <p:sldId id="319" r:id="rId7"/>
    <p:sldId id="320" r:id="rId8"/>
    <p:sldId id="321" r:id="rId9"/>
    <p:sldId id="322" r:id="rId10"/>
    <p:sldId id="323" r:id="rId11"/>
    <p:sldId id="324" r:id="rId12"/>
    <p:sldId id="257" r:id="rId13"/>
    <p:sldId id="262" r:id="rId14"/>
    <p:sldId id="264" r:id="rId15"/>
    <p:sldId id="265" r:id="rId16"/>
    <p:sldId id="266" r:id="rId17"/>
    <p:sldId id="261" r:id="rId18"/>
  </p:sldIdLst>
  <p:sldSz cx="9144000" cy="6858000" type="screen4x3"/>
  <p:notesSz cx="7104063" cy="10234613"/>
  <p:custDataLst>
    <p:tags r:id="rId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4" d="100"/>
          <a:sy n="114" d="100"/>
        </p:scale>
        <p:origin x="-1632"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7/7/2015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7/7/2015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Wingdings" panose="05000000000000000000" pitchFamily="2" charset="2"/>
              <a:buChar char="ü"/>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Μεθοδολογία Κοινωνικής Εργασίας με Κοινότητα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6</a:t>
            </a:r>
            <a:r>
              <a:rPr lang="el-GR" sz="2800" dirty="0" smtClean="0"/>
              <a:t>:</a:t>
            </a:r>
            <a:r>
              <a:rPr lang="en-US" sz="2800" dirty="0" smtClean="0"/>
              <a:t> </a:t>
            </a:r>
            <a:r>
              <a:rPr lang="el-GR" sz="2800" dirty="0" smtClean="0"/>
              <a:t>Μοντέλα – Κοινοτική Ανάπτυξη</a:t>
            </a:r>
            <a:endParaRPr lang="en-US" sz="2800" dirty="0" smtClean="0"/>
          </a:p>
          <a:p>
            <a:pPr>
              <a:spcBef>
                <a:spcPts val="0"/>
              </a:spcBef>
            </a:pPr>
            <a:r>
              <a:rPr lang="el-GR" sz="2400" dirty="0" smtClean="0"/>
              <a:t>Ελένη Κοντογιάννη</a:t>
            </a:r>
          </a:p>
          <a:p>
            <a:pPr>
              <a:spcBef>
                <a:spcPts val="0"/>
              </a:spcBef>
            </a:pPr>
            <a:r>
              <a:rPr lang="el-GR" sz="2400" dirty="0" smtClean="0"/>
              <a:t>Τμήμα Κοινωνικής Εργασίας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3"/>
            </a:pPr>
            <a:r>
              <a:rPr lang="el-GR" dirty="0"/>
              <a:t>Κοινοτική ανάπτυξη </a:t>
            </a:r>
            <a:r>
              <a:rPr lang="el-GR" sz="3200" b="0" dirty="0" smtClean="0"/>
              <a:t>(9/10)</a:t>
            </a:r>
            <a:endParaRPr lang="el-GR" dirty="0"/>
          </a:p>
        </p:txBody>
      </p:sp>
      <p:sp>
        <p:nvSpPr>
          <p:cNvPr id="3" name="Θέση περιεχομένου 2"/>
          <p:cNvSpPr>
            <a:spLocks noGrp="1"/>
          </p:cNvSpPr>
          <p:nvPr>
            <p:ph idx="1"/>
          </p:nvPr>
        </p:nvSpPr>
        <p:spPr/>
        <p:txBody>
          <a:bodyPr/>
          <a:lstStyle/>
          <a:p>
            <a:r>
              <a:rPr lang="el-GR" dirty="0"/>
              <a:t>Το 1969 η </a:t>
            </a:r>
            <a:r>
              <a:rPr lang="el-GR" dirty="0" err="1"/>
              <a:t>Arnstein</a:t>
            </a:r>
            <a:r>
              <a:rPr lang="el-GR" dirty="0"/>
              <a:t> όρισε μια κλίμακα (οκτώ επιπέδων) διαδικασιών δημόσιας συμμετοχής, που ξεκινούν από τη γνήσια συμμετοχή και φτάνουν ως τη χειραγώγηση. Οι τρεις γενικές κατηγορίες της κλίμακας διαχωρίζουν τη συμμετοχή σε:</a:t>
            </a:r>
          </a:p>
          <a:p>
            <a:pPr lvl="1"/>
            <a:r>
              <a:rPr lang="el-GR" dirty="0"/>
              <a:t>«γνήσια συμμετοχή»: μεταφορά δύναμης στο συμμετέχοντα,</a:t>
            </a:r>
          </a:p>
          <a:p>
            <a:pPr lvl="1"/>
            <a:r>
              <a:rPr lang="el-GR" dirty="0"/>
              <a:t>«γνωμοδοτική συμμετοχή»: συμμετοχή σε θεσμοθετημένα όργανα λήψης αποφάσεων , με περιορισμένη όμως δυνατότητα επηρεασμού των αποφάσεων,  και την </a:t>
            </a:r>
          </a:p>
          <a:p>
            <a:pPr lvl="1"/>
            <a:r>
              <a:rPr lang="el-GR" dirty="0"/>
              <a:t>«</a:t>
            </a:r>
            <a:r>
              <a:rPr lang="el-GR" dirty="0" err="1"/>
              <a:t>ψευδοσυμμετοχή</a:t>
            </a:r>
            <a:r>
              <a:rPr lang="el-GR" dirty="0"/>
              <a:t>»: ναι μεν γίνεται λόγος για συμμετοχή,  αλλά το άτομο δεν έχει καμία ουσιαστική  δυνατότητα να επηρεάσει τη διαδικασία λήψης των αποφάσεων.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210181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3"/>
            </a:pPr>
            <a:r>
              <a:rPr lang="el-GR" dirty="0"/>
              <a:t>Κοινοτική ανάπτυξη </a:t>
            </a:r>
            <a:r>
              <a:rPr lang="el-GR" sz="3200" b="0" dirty="0" smtClean="0"/>
              <a:t>(10/10)</a:t>
            </a:r>
            <a:endParaRPr lang="el-GR" dirty="0"/>
          </a:p>
        </p:txBody>
      </p:sp>
      <p:sp>
        <p:nvSpPr>
          <p:cNvPr id="3" name="Θέση περιεχομένου 2"/>
          <p:cNvSpPr>
            <a:spLocks noGrp="1"/>
          </p:cNvSpPr>
          <p:nvPr>
            <p:ph idx="1"/>
          </p:nvPr>
        </p:nvSpPr>
        <p:spPr/>
        <p:txBody>
          <a:bodyPr/>
          <a:lstStyle/>
          <a:p>
            <a:r>
              <a:rPr lang="el-GR" dirty="0" err="1"/>
              <a:t>Phillips</a:t>
            </a:r>
            <a:r>
              <a:rPr lang="el-GR" dirty="0"/>
              <a:t> (2004): σε προηγούμενες χρονικές περιόδους η συμμετοχή αποτελούσε ανάθεμα διότι συνδέονταν με τις ριζοσπαστικές απόψεις,  σήμερα βρίσκεται στο επίκεντρο των σχεδιαστών κοινωνικής πολιτικής,  με περιορισμένες ωστόσο δυνατότητες επηρεασμού των αποφάσεων.</a:t>
            </a:r>
          </a:p>
          <a:p>
            <a:r>
              <a:rPr lang="el-GR" dirty="0"/>
              <a:t>Ο επαγγελματίας πρέπει να γνωρίζει τις δυσκολίες που υπάρχουν στο να πείσει τους ανθρώπους να εμπλακούν σε συλλογικές δράσεις:</a:t>
            </a:r>
          </a:p>
          <a:p>
            <a:r>
              <a:rPr lang="el-GR" dirty="0"/>
              <a:t>Διαφορετικές ανάγκες, πεποιθήσεις, στάσεις, γνώση, δεξιότητες, στόχους και ενδιαφέροντα που έχουν οι διαφορετικές ομάδες και τα άτομα στην κοινότητα.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530310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Ελένη Κοντογιάννη 2014. Ελένη Κοντογιάννη. «Μεθοδολογία Κοινωνικής Εργασίας με Κοινότητα. Ενότητα 6: Μοντέλα – </a:t>
            </a:r>
            <a:r>
              <a:rPr lang="el-GR" sz="2000"/>
              <a:t>Κοινοτική </a:t>
            </a:r>
            <a:r>
              <a:rPr lang="el-GR" sz="2000" smtClean="0"/>
              <a:t>Ανάπτυξη</a:t>
            </a:r>
            <a:r>
              <a:rPr lang="el-GR" sz="2000" smtClean="0"/>
              <a:t>».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742950" indent="-742950">
              <a:buFont typeface="+mj-lt"/>
              <a:buAutoNum type="arabicPeriod" startAt="3"/>
            </a:pPr>
            <a:r>
              <a:rPr lang="el-GR" dirty="0" smtClean="0"/>
              <a:t>Κοινοτική ανάπτυξη </a:t>
            </a:r>
            <a:r>
              <a:rPr lang="el-GR" sz="3200" b="0" dirty="0" smtClean="0"/>
              <a:t>(1/10)</a:t>
            </a:r>
            <a:endParaRPr lang="el-GR" sz="3200" b="0" dirty="0"/>
          </a:p>
        </p:txBody>
      </p:sp>
      <p:sp>
        <p:nvSpPr>
          <p:cNvPr id="3" name="Θέση περιεχομένου 2"/>
          <p:cNvSpPr>
            <a:spLocks noGrp="1"/>
          </p:cNvSpPr>
          <p:nvPr>
            <p:ph idx="1"/>
          </p:nvPr>
        </p:nvSpPr>
        <p:spPr/>
        <p:txBody>
          <a:bodyPr/>
          <a:lstStyle/>
          <a:p>
            <a:r>
              <a:rPr lang="el-GR" dirty="0"/>
              <a:t>Προσφορά βοήθειας σε ομάδες και κοινότητες προκειμένου να αποκτήσουν τις απαραίτητες δεξιότητες και την αυτοπεποίθηση που θα τους επιτρέψουν να βελτιώσουν τις συνθήκες διαβίωσής τους (</a:t>
            </a:r>
            <a:r>
              <a:rPr lang="el-GR" dirty="0" err="1"/>
              <a:t>Popple</a:t>
            </a:r>
            <a:r>
              <a:rPr lang="el-GR" dirty="0"/>
              <a:t>, 2004:60).</a:t>
            </a:r>
          </a:p>
          <a:p>
            <a:r>
              <a:rPr lang="el-GR" dirty="0"/>
              <a:t>Υπάρχουν διαφορετικές προσεγγίσεις όσον αφορά στους στόχους και τις επιδιώξεις αυτού του μοντέλου (από την ενθάρρυνση της αλληλοβοήθειας μέχρι την πολιτικοποίηση της κοινότητας και από την προώθηση συνεργατικών πρακτικών μέχρι την αντιπαράθεση). Η κοινοτική ανάπτυξη γνώρισε άνθηση κυρίως τις πρώτες μεταπολεμικές δεκαετίες στα αντίστοιχα προγράμματα που αναπτύχθηκαν στις χώρες του Τρίτου Κόσμου (Βρετανοί αποικιοκράτες, Ο.Η.Ε) αλλά και στις χώρες της ΒΔ Ευρώπης και της Αμερικής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354745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3"/>
            </a:pPr>
            <a:r>
              <a:rPr lang="el-GR" dirty="0"/>
              <a:t>Κοινοτική ανάπτυξη </a:t>
            </a:r>
            <a:r>
              <a:rPr lang="el-GR" sz="3200" b="0" dirty="0" smtClean="0"/>
              <a:t>(2/10)</a:t>
            </a:r>
            <a:endParaRPr lang="el-GR" dirty="0"/>
          </a:p>
        </p:txBody>
      </p:sp>
      <p:sp>
        <p:nvSpPr>
          <p:cNvPr id="3" name="Θέση περιεχομένου 2"/>
          <p:cNvSpPr>
            <a:spLocks noGrp="1"/>
          </p:cNvSpPr>
          <p:nvPr>
            <p:ph idx="1"/>
          </p:nvPr>
        </p:nvSpPr>
        <p:spPr/>
        <p:txBody>
          <a:bodyPr/>
          <a:lstStyle/>
          <a:p>
            <a:r>
              <a:rPr lang="el-GR" dirty="0"/>
              <a:t>Αρχικά η κοινοτική ανάπτυξη χρησιμοποιήθηκε ως επί το </a:t>
            </a:r>
            <a:r>
              <a:rPr lang="el-GR" dirty="0" err="1"/>
              <a:t>πλείστον</a:t>
            </a:r>
            <a:r>
              <a:rPr lang="el-GR" dirty="0"/>
              <a:t>, ως μέσο χειραγώγησης των τοπικών κοινωνιών.</a:t>
            </a:r>
          </a:p>
          <a:p>
            <a:r>
              <a:rPr lang="el-GR" dirty="0"/>
              <a:t>Με το πέρασμα του χρόνου, το μοντέλο εστιάστηκε  στην ενθάρρυνση των μελών της κοινότητας να αναδείξουν τα προβλήματα και τις ανάγκες τους και στη συνέχεια να συμμετέχουν σε συλλογικές δράσεις για αντιμετώπισή τους.</a:t>
            </a:r>
          </a:p>
          <a:p>
            <a:r>
              <a:rPr lang="el-GR" dirty="0"/>
              <a:t>Σύμφωνα με τον </a:t>
            </a:r>
            <a:r>
              <a:rPr lang="el-GR" dirty="0" err="1"/>
              <a:t>Thomas</a:t>
            </a:r>
            <a:r>
              <a:rPr lang="el-GR" dirty="0"/>
              <a:t> (1983: 109),  το μοντέλο της κοινοτικής ανάπτυξης δίνει έμφαση στην αυτοβοήθεια, την αλληλοβοήθεια, την ανάπτυξη των δεξιοτήτων και των δυνατοτήτων των κατοίκων μιας συνοικίας προκειμένου να επιλύσουν τα προβλήματα που τους απασχολούν  και να εκπροσωπηθούν στα κέντρα λήψης αποφάσεων.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459185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3"/>
            </a:pPr>
            <a:r>
              <a:rPr lang="el-GR" dirty="0"/>
              <a:t>Κοινοτική ανάπτυξη </a:t>
            </a:r>
            <a:r>
              <a:rPr lang="el-GR" sz="3200" b="0" dirty="0" smtClean="0"/>
              <a:t>(3/10)</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dirty="0"/>
              <a:t>Τρεις επιμέρους τύποι κοινοτικής ανάπτυξης κατά τον </a:t>
            </a:r>
            <a:r>
              <a:rPr lang="el-GR" dirty="0" err="1"/>
              <a:t>Thomas</a:t>
            </a:r>
            <a:r>
              <a:rPr lang="el-GR" dirty="0"/>
              <a:t> (πλουραλιστική προσέγγιση</a:t>
            </a:r>
            <a:r>
              <a:rPr lang="el-GR" dirty="0" smtClean="0"/>
              <a:t>):</a:t>
            </a:r>
            <a:endParaRPr lang="el-GR" dirty="0"/>
          </a:p>
          <a:p>
            <a:r>
              <a:rPr lang="el-GR" dirty="0"/>
              <a:t>1ος: Αφορά στην προώθηση και υποστήριξη δικτύων αλληλοβοήθειας (</a:t>
            </a:r>
            <a:r>
              <a:rPr lang="el-GR" dirty="0" err="1"/>
              <a:t>Π.χ</a:t>
            </a:r>
            <a:r>
              <a:rPr lang="el-GR" dirty="0"/>
              <a:t> δημιουργία άτυπων ομάδων προσφοράς υπηρεσιών φροντίδας σε επίπεδο γειτονιάς,  η οργάνωση μιας λέσχης ηλικιωμένων από τους ίδιους τους ηλικιωμένους)</a:t>
            </a:r>
          </a:p>
          <a:p>
            <a:r>
              <a:rPr lang="el-GR" dirty="0"/>
              <a:t>2ος: Συλλογικά σχήματα αυτοβοήθειας για την προσφορά οικονομικής ενίσχυσης ή άλλων υλικών βοηθημάτων ,όπως είναι η δημιουργία ενός κοινοτικού κέντρου, ή προσφορά δωρεάν γευμάτων.</a:t>
            </a:r>
          </a:p>
          <a:p>
            <a:r>
              <a:rPr lang="el-GR" dirty="0"/>
              <a:t>3ος: Επηρεασμός κέντρων λήψης αποφάσεων, ο οποίος κατά τον </a:t>
            </a:r>
            <a:r>
              <a:rPr lang="el-GR" dirty="0" err="1"/>
              <a:t>Thomas</a:t>
            </a:r>
            <a:r>
              <a:rPr lang="el-GR" dirty="0"/>
              <a:t> μπορεί να οδηγήσει στη χρήση στρατηγικών σύγκρουσης και τη δημιουργία ομάδων δράσης σε επίπεδο συνοικίας.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649805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3"/>
            </a:pPr>
            <a:r>
              <a:rPr lang="el-GR" dirty="0"/>
              <a:t>Κοινοτική ανάπτυξη </a:t>
            </a:r>
            <a:r>
              <a:rPr lang="el-GR" sz="3200" b="0" dirty="0" smtClean="0"/>
              <a:t>(4/10)</a:t>
            </a:r>
            <a:endParaRPr lang="el-GR" dirty="0"/>
          </a:p>
        </p:txBody>
      </p:sp>
      <p:sp>
        <p:nvSpPr>
          <p:cNvPr id="3" name="Θέση περιεχομένου 2"/>
          <p:cNvSpPr>
            <a:spLocks noGrp="1"/>
          </p:cNvSpPr>
          <p:nvPr>
            <p:ph idx="1"/>
          </p:nvPr>
        </p:nvSpPr>
        <p:spPr/>
        <p:txBody>
          <a:bodyPr/>
          <a:lstStyle/>
          <a:p>
            <a:r>
              <a:rPr lang="el-GR" dirty="0"/>
              <a:t>Οι εκπρόσωποι της πλουραλιστικής προσέγγισης θεωρούν ότι η σύνδεση του μοντέλου κοινοτικής ανάπτυξης με πρακτικές του μοντέλου του κοινωνικού/κοινοτικού σχεδιασμού μπορεί να αποδειχθεί πολύ ουσιαστική. </a:t>
            </a:r>
          </a:p>
          <a:p>
            <a:r>
              <a:rPr lang="el-GR" dirty="0"/>
              <a:t>Ο </a:t>
            </a:r>
            <a:r>
              <a:rPr lang="el-GR" dirty="0" err="1"/>
              <a:t>Rothman</a:t>
            </a:r>
            <a:r>
              <a:rPr lang="el-GR" dirty="0"/>
              <a:t> (1976) εστιάστηκε στην ομοφωνία, τη συνεργασία και τη συναίνεση στη διαδικασία της κοινοτικής ανάπτυξης.  Έθεσε ως κεντρικό ζήτημα την ανάπτυξη της ικανότητας της κοινότητας που επιτυγχάνεται μέσα από την αναγνώριση κοινών στόχων και ενδιαφερόντων, τη δραστηριοποίηση, την οργάνωση και εκπαίδευση των συμμετεχόντων για την εκπλήρωση των στόχων αυτών. Παρ’ όλα αυτά ο </a:t>
            </a:r>
            <a:r>
              <a:rPr lang="el-GR" dirty="0" err="1"/>
              <a:t>Rothman</a:t>
            </a:r>
            <a:r>
              <a:rPr lang="el-GR" dirty="0"/>
              <a:t> δεν αμφισβητεί το ισχύον σύστημα.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833855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3"/>
            </a:pPr>
            <a:r>
              <a:rPr lang="el-GR" dirty="0"/>
              <a:t>Κοινοτική ανάπτυξη </a:t>
            </a:r>
            <a:r>
              <a:rPr lang="el-GR" sz="3200" b="0" dirty="0" smtClean="0"/>
              <a:t>(5/10)</a:t>
            </a:r>
            <a:endParaRPr lang="el-GR" dirty="0"/>
          </a:p>
        </p:txBody>
      </p:sp>
      <p:sp>
        <p:nvSpPr>
          <p:cNvPr id="3" name="Θέση περιεχομένου 2"/>
          <p:cNvSpPr>
            <a:spLocks noGrp="1"/>
          </p:cNvSpPr>
          <p:nvPr>
            <p:ph idx="1"/>
          </p:nvPr>
        </p:nvSpPr>
        <p:spPr/>
        <p:txBody>
          <a:bodyPr/>
          <a:lstStyle/>
          <a:p>
            <a:r>
              <a:rPr lang="el-GR" dirty="0"/>
              <a:t>Ο </a:t>
            </a:r>
            <a:r>
              <a:rPr lang="el-GR" dirty="0" err="1"/>
              <a:t>Rothman</a:t>
            </a:r>
            <a:r>
              <a:rPr lang="el-GR" dirty="0"/>
              <a:t> απορρίπτει τις «επαναστατικού» χαρακτήρα αλλαγές και θεωρεί ότι οι επιδιώξει ενός προγράμματος κοινοτικής ανάπτυξης αφορούν μόνο το κοινό καλό της κοινότητας και περιορίζονται σε </a:t>
            </a:r>
            <a:r>
              <a:rPr lang="el-GR" dirty="0" err="1"/>
              <a:t>προνοιακά</a:t>
            </a:r>
            <a:r>
              <a:rPr lang="el-GR" dirty="0"/>
              <a:t> ζητήματα.</a:t>
            </a:r>
          </a:p>
          <a:p>
            <a:r>
              <a:rPr lang="el-GR" dirty="0"/>
              <a:t>Δεν αναγνωρίζει τη σημαντικότητα που έχουν οι πολιτικές αποφάσεις, τα δρώμενα και οι εξελίξεις εκτός της κοινότητας.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831863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742950" indent="-742950">
              <a:buFont typeface="+mj-lt"/>
              <a:buAutoNum type="arabicPeriod" startAt="3"/>
            </a:pPr>
            <a:r>
              <a:rPr lang="el-GR" dirty="0"/>
              <a:t>Κοινοτική ανάπτυξη </a:t>
            </a:r>
            <a:r>
              <a:rPr lang="el-GR" sz="3200" b="0" dirty="0" smtClean="0"/>
              <a:t>(6/10)</a:t>
            </a:r>
            <a:endParaRPr lang="el-GR" sz="3600" b="0" dirty="0"/>
          </a:p>
        </p:txBody>
      </p:sp>
      <p:sp>
        <p:nvSpPr>
          <p:cNvPr id="3" name="Θέση περιεχομένου 2"/>
          <p:cNvSpPr>
            <a:spLocks noGrp="1"/>
          </p:cNvSpPr>
          <p:nvPr>
            <p:ph idx="1"/>
          </p:nvPr>
        </p:nvSpPr>
        <p:spPr/>
        <p:txBody>
          <a:bodyPr/>
          <a:lstStyle/>
          <a:p>
            <a:pPr marL="0" indent="0">
              <a:buNone/>
            </a:pPr>
            <a:r>
              <a:rPr lang="el-GR" dirty="0"/>
              <a:t>Οι εκπρόσωποι των ριζοσπαστικών απόψεων υποστηρίζουν:</a:t>
            </a:r>
          </a:p>
          <a:p>
            <a:r>
              <a:rPr lang="el-GR" dirty="0" err="1"/>
              <a:t>Ledwith</a:t>
            </a:r>
            <a:r>
              <a:rPr lang="el-GR" dirty="0"/>
              <a:t> (2006): «η κοινοτική ανάπτυξη θέτει ως στόχο μια μετασχηματιστική προοπτική που βασίζεται στην κοινωνική δικαιοσύνη, οι παρεμβάσεις δεν περιορίζονται στα συμπτώματα αλλά εμβαθύνουν στις αιτίες της καταπίεσης και της στέρησης»</a:t>
            </a:r>
          </a:p>
          <a:p>
            <a:r>
              <a:rPr lang="el-GR" dirty="0" err="1"/>
              <a:t>Craig</a:t>
            </a:r>
            <a:r>
              <a:rPr lang="el-GR" dirty="0"/>
              <a:t> (1998:15):  η κοινοτική ανάπτυξη παραπέμπει σε ένα τρόπο δουλειάς που εναντιώνεται στο συγκεντρωτισμό, στην περιθωριοποίηση, στην εμπορευματοποίηση της ευημερίας των ανθρώπων και στα κατεστημένα συμφέροντα παγκόσμιων πολιτικών δυνάμεων.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143972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3"/>
            </a:pPr>
            <a:r>
              <a:rPr lang="el-GR" dirty="0"/>
              <a:t>Κοινοτική ανάπτυξη </a:t>
            </a:r>
            <a:r>
              <a:rPr lang="el-GR" sz="3200" b="0" dirty="0" smtClean="0"/>
              <a:t>(7/10)</a:t>
            </a:r>
            <a:endParaRPr lang="el-GR" dirty="0"/>
          </a:p>
        </p:txBody>
      </p:sp>
      <p:sp>
        <p:nvSpPr>
          <p:cNvPr id="3" name="Θέση περιεχομένου 2"/>
          <p:cNvSpPr>
            <a:spLocks noGrp="1"/>
          </p:cNvSpPr>
          <p:nvPr>
            <p:ph idx="1"/>
          </p:nvPr>
        </p:nvSpPr>
        <p:spPr/>
        <p:txBody>
          <a:bodyPr>
            <a:normAutofit/>
          </a:bodyPr>
          <a:lstStyle/>
          <a:p>
            <a:r>
              <a:rPr lang="el-GR" dirty="0"/>
              <a:t>Ξεκινά η κοινοτική ανάπτυξη από τον προσδιορισμό των αναγκών και επιθυμιών των καταπιεσμένων και στερημένων που ζουν σε μη προνομιούχες περιοχές, </a:t>
            </a:r>
            <a:r>
              <a:rPr lang="el-GR" b="1" dirty="0"/>
              <a:t>από τους ίδιους </a:t>
            </a:r>
            <a:r>
              <a:rPr lang="el-GR" dirty="0"/>
              <a:t>και στοχεύει στην κάλυψή τους μέσα από προσπάθεια πολιτικοποίησης των ομάδων αυτών</a:t>
            </a:r>
            <a:r>
              <a:rPr lang="el-GR" dirty="0" smtClean="0"/>
              <a:t>.</a:t>
            </a:r>
            <a:endParaRPr lang="el-GR" dirty="0"/>
          </a:p>
          <a:p>
            <a:r>
              <a:rPr lang="el-GR" dirty="0"/>
              <a:t>Η διαδικασία αυτή επιδιώκει να συνδέσει τα κοινοτικά προβλήματα και τις ανάγκες με τις κοινωνικές εξελίξεις και τις πολιτικές αποφάσεις, σε ευρύτερο και </a:t>
            </a:r>
            <a:r>
              <a:rPr lang="el-GR" dirty="0" err="1"/>
              <a:t>υπερτοπικό</a:t>
            </a:r>
            <a:r>
              <a:rPr lang="el-GR" dirty="0"/>
              <a:t> επίπεδο</a:t>
            </a:r>
            <a:r>
              <a:rPr lang="el-GR" dirty="0" smtClean="0"/>
              <a:t>.</a:t>
            </a:r>
            <a:endParaRPr lang="el-GR" dirty="0"/>
          </a:p>
          <a:p>
            <a:r>
              <a:rPr lang="el-GR" dirty="0"/>
              <a:t>Οι ορισμοί που έχουν διατυπωθεί δημιουργούν περαιτέρω ερωτήματα, υπάρχουν όμως δύο κοινά στοιχεία σε όλους: η οργανωμένη επιδίωξη κάποιας αλλαγής και η συμμετοχή των ατόμων σε αυτή τη διαδικασία.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984350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3"/>
            </a:pPr>
            <a:r>
              <a:rPr lang="el-GR" dirty="0"/>
              <a:t>Κοινοτική ανάπτυξη </a:t>
            </a:r>
            <a:r>
              <a:rPr lang="el-GR" sz="3200" b="0" dirty="0" smtClean="0"/>
              <a:t>(8/10)</a:t>
            </a:r>
            <a:endParaRPr lang="el-GR" dirty="0"/>
          </a:p>
        </p:txBody>
      </p:sp>
      <p:sp>
        <p:nvSpPr>
          <p:cNvPr id="3" name="Θέση περιεχομένου 2"/>
          <p:cNvSpPr>
            <a:spLocks noGrp="1"/>
          </p:cNvSpPr>
          <p:nvPr>
            <p:ph idx="1"/>
          </p:nvPr>
        </p:nvSpPr>
        <p:spPr/>
        <p:txBody>
          <a:bodyPr/>
          <a:lstStyle/>
          <a:p>
            <a:r>
              <a:rPr lang="el-GR" dirty="0"/>
              <a:t>Η μετασχηματιστική προοπτική που θέτουν ως στόχο οι συγγραφείς της ριζοσπαστικής προσέγγισης προαπαιτεί τη συνειδητοποίηση,  ενεργοποίηση και συμμετοχή των κατοίκων σε δράσεις που επιχειρούν να ανατρέψουν τις υφιστάμενες καταστάσεις στέρησης και καταπίεσης.</a:t>
            </a:r>
          </a:p>
          <a:p>
            <a:r>
              <a:rPr lang="el-GR" dirty="0"/>
              <a:t>Η έννοια της συμμετοχής παραπέμπει σε μια διαδικασία αλληλεπίδρασης μεταξύ των μελών της κοινωνίας (ατομικά ή συλλογικά) και αντιπροσώπων ενός δημοσίου ή άλλου φορέα, με στόχο οι συμμετέχοντες να επηρεάσουν τη διαδικασία λήψης αποφάσεων που τους αφορούν (</a:t>
            </a:r>
            <a:r>
              <a:rPr lang="el-GR" dirty="0" err="1"/>
              <a:t>Dutt</a:t>
            </a:r>
            <a:r>
              <a:rPr lang="el-GR" dirty="0"/>
              <a:t>, 2004),  δεν αποσαφηνίζεται όμως η φύση αυτής της </a:t>
            </a:r>
            <a:r>
              <a:rPr lang="el-GR" dirty="0" smtClean="0"/>
              <a:t>αλληλεπίδρασης.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6993916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c1ae41dc4b1eefcc61c6e98501a2beea3a517f"/>
  <p:tag name="ISPRING_RESOURCE_PATHS_HASH_PRESENTER" val="d48b0fc33af7cc569a3848c9b9d5b85265e6"/>
</p:tagLst>
</file>

<file path=ppt/theme/theme1.xml><?xml version="1.0" encoding="utf-8"?>
<a:theme xmlns:a="http://schemas.openxmlformats.org/drawingml/2006/main" name="OC_template_updated">
  <a:themeElements>
    <a:clrScheme name="Προσαρμοσμένο 1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481</TotalTime>
  <Words>1277</Words>
  <Application>Microsoft Office PowerPoint</Application>
  <PresentationFormat>On-screen Show (4:3)</PresentationFormat>
  <Paragraphs>87</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OC_template_updated</vt:lpstr>
      <vt:lpstr>Μεθοδολογία Κοινωνικής Εργασίας με Κοινότητα</vt:lpstr>
      <vt:lpstr>Κοινοτική ανάπτυξη (1/10)</vt:lpstr>
      <vt:lpstr>Κοινοτική ανάπτυξη (2/10)</vt:lpstr>
      <vt:lpstr>Κοινοτική ανάπτυξη (3/10)</vt:lpstr>
      <vt:lpstr>Κοινοτική ανάπτυξη (4/10)</vt:lpstr>
      <vt:lpstr>Κοινοτική ανάπτυξη (5/10)</vt:lpstr>
      <vt:lpstr>Κοινοτική ανάπτυξη (6/10)</vt:lpstr>
      <vt:lpstr>Κοινοτική ανάπτυξη (7/10)</vt:lpstr>
      <vt:lpstr>Κοινοτική ανάπτυξη (8/10)</vt:lpstr>
      <vt:lpstr>Κοινοτική ανάπτυξη (9/10)</vt:lpstr>
      <vt:lpstr>Κοινοτική ανάπτυξη (10/10)</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alex</cp:lastModifiedBy>
  <cp:revision>131</cp:revision>
  <dcterms:created xsi:type="dcterms:W3CDTF">2013-03-04T13:35:19Z</dcterms:created>
  <dcterms:modified xsi:type="dcterms:W3CDTF">2015-07-07T08:26:34Z</dcterms:modified>
</cp:coreProperties>
</file>