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7"/>
  </p:notesMasterIdLst>
  <p:handoutMasterIdLst>
    <p:handoutMasterId r:id="rId18"/>
  </p:handoutMasterIdLst>
  <p:sldIdLst>
    <p:sldId id="256" r:id="rId3"/>
    <p:sldId id="269" r:id="rId4"/>
    <p:sldId id="270" r:id="rId5"/>
    <p:sldId id="271" r:id="rId6"/>
    <p:sldId id="272" r:id="rId7"/>
    <p:sldId id="273" r:id="rId8"/>
    <p:sldId id="274" r:id="rId9"/>
    <p:sldId id="257" r:id="rId10"/>
    <p:sldId id="262" r:id="rId11"/>
    <p:sldId id="264" r:id="rId12"/>
    <p:sldId id="267" r:id="rId13"/>
    <p:sldId id="268" r:id="rId14"/>
    <p:sldId id="266" r:id="rId15"/>
    <p:sldId id="261"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7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241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6672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1326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5159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49051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35401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07300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03484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00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382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8611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Εφαρμοσμένη Ενζυμολογία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872208"/>
          </a:xfrm>
        </p:spPr>
        <p:txBody>
          <a:bodyPr>
            <a:normAutofit/>
          </a:bodyPr>
          <a:lstStyle/>
          <a:p>
            <a:pPr>
              <a:spcBef>
                <a:spcPts val="0"/>
              </a:spcBef>
              <a:spcAft>
                <a:spcPts val="1800"/>
              </a:spcAft>
            </a:pPr>
            <a:r>
              <a:rPr lang="el-GR" sz="2600" b="1" dirty="0" smtClean="0"/>
              <a:t>Ενότητα </a:t>
            </a:r>
            <a:r>
              <a:rPr lang="en-US" sz="2600" b="1" dirty="0" smtClean="0"/>
              <a:t>7</a:t>
            </a:r>
            <a:r>
              <a:rPr lang="el-GR" sz="2600" dirty="0" smtClean="0"/>
              <a:t>:</a:t>
            </a:r>
            <a:r>
              <a:rPr lang="en-US" sz="2600" dirty="0" smtClean="0"/>
              <a:t> </a:t>
            </a:r>
            <a:r>
              <a:rPr lang="el-GR" sz="2600" dirty="0" smtClean="0"/>
              <a:t>Εφαρμογές </a:t>
            </a:r>
            <a:r>
              <a:rPr lang="el-GR" sz="2600" dirty="0"/>
              <a:t>των </a:t>
            </a:r>
            <a:r>
              <a:rPr lang="el-GR" sz="2600" dirty="0" smtClean="0"/>
              <a:t>ενζύμων </a:t>
            </a:r>
            <a:r>
              <a:rPr lang="en-US" sz="2600" dirty="0" smtClean="0"/>
              <a:t>- </a:t>
            </a:r>
            <a:r>
              <a:rPr lang="el-GR" sz="2600" dirty="0" smtClean="0"/>
              <a:t>Βιομηχανικά </a:t>
            </a:r>
            <a:r>
              <a:rPr lang="el-GR" sz="2600" dirty="0"/>
              <a:t>ένζυμα και εφαρμογές βιομηχανικών </a:t>
            </a:r>
            <a:r>
              <a:rPr lang="el-GR" sz="2600" dirty="0" smtClean="0"/>
              <a:t>ενζύμων</a:t>
            </a:r>
          </a:p>
          <a:p>
            <a:pPr>
              <a:spcBef>
                <a:spcPts val="0"/>
              </a:spcBef>
            </a:pPr>
            <a:r>
              <a:rPr lang="el-GR" sz="2200" dirty="0" smtClean="0"/>
              <a:t>Δρ. Βασίλης Ντουρτόγλου</a:t>
            </a:r>
          </a:p>
          <a:p>
            <a:pPr>
              <a:spcBef>
                <a:spcPts val="0"/>
              </a:spcBef>
            </a:pPr>
            <a:r>
              <a:rPr lang="el-GR" sz="2200" dirty="0" smtClean="0"/>
              <a:t>Τμήμα Οινολογίας και Τεχνολογίας Ποτών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2014. </a:t>
            </a:r>
            <a:r>
              <a:rPr lang="el-GR" sz="2000" dirty="0"/>
              <a:t>Βασίλειος </a:t>
            </a:r>
            <a:r>
              <a:rPr lang="el-GR" sz="2000" dirty="0" smtClean="0"/>
              <a:t>Ντουρτόγλου</a:t>
            </a:r>
            <a:r>
              <a:rPr lang="el-GR" sz="2000" dirty="0"/>
              <a:t>. «Εφαρμοσμένη Ενζυμολογία (Θ). </a:t>
            </a:r>
            <a:r>
              <a:rPr lang="el-GR" sz="2000" dirty="0" smtClean="0"/>
              <a:t>Ενότητα </a:t>
            </a:r>
            <a:r>
              <a:rPr lang="en-US" sz="2000" dirty="0" smtClean="0"/>
              <a:t>7:</a:t>
            </a:r>
            <a:r>
              <a:rPr lang="el-GR" sz="2000" dirty="0"/>
              <a:t> Εφαρμογές των ενζύμων - Βιομηχανικά ένζυμα και εφαρμογές βιομηχανικών ενζύμων».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7140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6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1/6</a:t>
            </a:r>
            <a:endParaRPr lang="el-GR" sz="3000" b="0" dirty="0"/>
          </a:p>
        </p:txBody>
      </p:sp>
      <p:sp>
        <p:nvSpPr>
          <p:cNvPr id="3" name="Θέση περιεχομένου 2"/>
          <p:cNvSpPr>
            <a:spLocks noGrp="1"/>
          </p:cNvSpPr>
          <p:nvPr>
            <p:ph idx="1"/>
          </p:nvPr>
        </p:nvSpPr>
        <p:spPr>
          <a:xfrm>
            <a:off x="457200" y="1196752"/>
            <a:ext cx="8229600" cy="2376264"/>
          </a:xfrm>
        </p:spPr>
        <p:txBody>
          <a:bodyPr/>
          <a:lstStyle/>
          <a:p>
            <a:r>
              <a:rPr lang="el-GR" dirty="0"/>
              <a:t>Όπως ξέρουμε, από το άμυλο με κατάλληλη όξινη υδρόλυση είναι δυνατό να παραλάβουμε το αμυλασάκχαρο και το αμυλοσιρόπιο, παραπλήσιας χημικής σύστασης. Το άμυλο αποτελείται από δύο συστατικά: Την αμυλοπηκτίνη, κατά 80 – 90% και την αμυλόζη, κατά 10- 20% </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5" name="Εικόνα 4" descr="Περιγραφή: http://www.vivo.colostate.edu/hbooks/pathphys/digestion/basics/amylopectin.gif"/>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73401"/>
            <a:ext cx="3888432" cy="3356992"/>
          </a:xfrm>
          <a:prstGeom prst="rect">
            <a:avLst/>
          </a:prstGeom>
          <a:noFill/>
          <a:ln>
            <a:solidFill>
              <a:schemeClr val="tx1"/>
            </a:solidFill>
          </a:ln>
        </p:spPr>
      </p:pic>
      <p:pic>
        <p:nvPicPr>
          <p:cNvPr id="6" name="Εικόνα 5" descr="Περιγραφή: http://www.vivo.colostate.edu/hbooks/pathphys/digestion/basics/amylose.gif"/>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21523"/>
            <a:ext cx="3840088" cy="1660748"/>
          </a:xfrm>
          <a:prstGeom prst="rect">
            <a:avLst/>
          </a:prstGeom>
          <a:noFill/>
          <a:ln>
            <a:solidFill>
              <a:schemeClr val="tx1"/>
            </a:solidFill>
          </a:ln>
        </p:spPr>
      </p:pic>
    </p:spTree>
    <p:extLst>
      <p:ext uri="{BB962C8B-B14F-4D97-AF65-F5344CB8AC3E}">
        <p14:creationId xmlns:p14="http://schemas.microsoft.com/office/powerpoint/2010/main" val="177713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2/6</a:t>
            </a:r>
            <a:endParaRPr lang="el-GR" dirty="0"/>
          </a:p>
        </p:txBody>
      </p:sp>
      <p:sp>
        <p:nvSpPr>
          <p:cNvPr id="3" name="Θέση περιεχομένου 2"/>
          <p:cNvSpPr>
            <a:spLocks noGrp="1"/>
          </p:cNvSpPr>
          <p:nvPr>
            <p:ph idx="1"/>
          </p:nvPr>
        </p:nvSpPr>
        <p:spPr>
          <a:xfrm>
            <a:off x="457200" y="1196752"/>
            <a:ext cx="8075240" cy="5256584"/>
          </a:xfrm>
        </p:spPr>
        <p:txBody>
          <a:bodyPr>
            <a:normAutofit/>
          </a:bodyPr>
          <a:lstStyle/>
          <a:p>
            <a:pPr fontAlgn="base">
              <a:lnSpc>
                <a:spcPct val="114000"/>
              </a:lnSpc>
              <a:spcBef>
                <a:spcPts val="1200"/>
              </a:spcBef>
              <a:spcAft>
                <a:spcPct val="0"/>
              </a:spcAft>
            </a:pPr>
            <a:r>
              <a:rPr lang="el-GR" dirty="0">
                <a:solidFill>
                  <a:prstClr val="black"/>
                </a:solidFill>
              </a:rPr>
              <a:t>Η αμυλοπηκτίνη και η αμυλόζη είναι πολυσακχαρίτες που αποτελούνται από δομικές μονάδες γλυκόζης συνδεδεμένες στις θέσεις 1-4 με δεσμούς (α). Οι δε διακλαδώσεις επιτυγχάνονται με δεσμούς (α) μεταξύ των θέσεων 1-6</a:t>
            </a:r>
            <a:r>
              <a:rPr lang="el-GR" dirty="0" smtClean="0">
                <a:solidFill>
                  <a:prstClr val="black"/>
                </a:solidFill>
              </a:rPr>
              <a:t>.</a:t>
            </a:r>
            <a:endParaRPr lang="en-US" dirty="0" smtClean="0">
              <a:solidFill>
                <a:prstClr val="black"/>
              </a:solidFill>
            </a:endParaRPr>
          </a:p>
          <a:p>
            <a:pPr fontAlgn="base">
              <a:lnSpc>
                <a:spcPct val="114000"/>
              </a:lnSpc>
              <a:spcBef>
                <a:spcPts val="1200"/>
              </a:spcBef>
              <a:spcAft>
                <a:spcPct val="0"/>
              </a:spcAft>
            </a:pPr>
            <a:r>
              <a:rPr lang="el-GR" dirty="0"/>
              <a:t>Η όξινη υδρόλυση του αμύλου με αραιό θειικό </a:t>
            </a:r>
            <a:r>
              <a:rPr lang="el-GR" dirty="0" smtClean="0"/>
              <a:t>οξύ</a:t>
            </a:r>
            <a:r>
              <a:rPr lang="en-US" dirty="0" smtClean="0"/>
              <a:t> </a:t>
            </a:r>
            <a:r>
              <a:rPr lang="el-GR" dirty="0" smtClean="0"/>
              <a:t>μας </a:t>
            </a:r>
            <a:r>
              <a:rPr lang="el-GR" dirty="0"/>
              <a:t>δίνει το αμυλοσιρόπιο, που περιέχει 20% νερό, 40% γλυκόζη και 40% δεξτρίνες. Αν δε παραταθεί για περισσότερο χρονικό διάστημα η υδρόλυση και με εντονότερες συνθήκες θερμοκρασίας παίρνουμε το αμυλοσάκχαρο που περιέχει 20% νερό, 66% γλυκόζη και 12% δεξτρίνες. Ο στόχος μας είναι η παραγωγή γλυκόζης.</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4129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3/6</a:t>
            </a:r>
            <a:endParaRPr lang="el-GR" dirty="0"/>
          </a:p>
        </p:txBody>
      </p:sp>
      <p:sp>
        <p:nvSpPr>
          <p:cNvPr id="3" name="Θέση περιεχομένου 2"/>
          <p:cNvSpPr>
            <a:spLocks noGrp="1"/>
          </p:cNvSpPr>
          <p:nvPr>
            <p:ph idx="1"/>
          </p:nvPr>
        </p:nvSpPr>
        <p:spPr>
          <a:xfrm>
            <a:off x="195296" y="1340768"/>
            <a:ext cx="2664296" cy="504056"/>
          </a:xfrm>
        </p:spPr>
        <p:txBody>
          <a:bodyPr>
            <a:normAutofit/>
          </a:bodyPr>
          <a:lstStyle/>
          <a:p>
            <a:pPr fontAlgn="base">
              <a:lnSpc>
                <a:spcPct val="100000"/>
              </a:lnSpc>
              <a:spcBef>
                <a:spcPct val="0"/>
              </a:spcBef>
              <a:spcAft>
                <a:spcPct val="0"/>
              </a:spcAft>
            </a:pPr>
            <a:r>
              <a:rPr lang="el-GR" b="1" dirty="0" smtClean="0">
                <a:solidFill>
                  <a:prstClr val="black"/>
                </a:solidFill>
              </a:rPr>
              <a:t>Όξινη υδρόλυση</a:t>
            </a:r>
            <a:r>
              <a:rPr lang="en-US" b="1" dirty="0" smtClean="0">
                <a:solidFill>
                  <a:prstClr val="black"/>
                </a:solidFill>
              </a:rPr>
              <a:t>.</a:t>
            </a:r>
            <a:endParaRPr lang="el-GR" b="1"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Εικόνα 4" descr="Περιγραφή: http://www.lsbu.ac.uk/biology/enztech/images/fig4_2.gif"/>
          <p:cNvPicPr/>
          <p:nvPr/>
        </p:nvPicPr>
        <p:blipFill>
          <a:blip r:embed="rId2">
            <a:extLst>
              <a:ext uri="{28A0092B-C50C-407E-A947-70E740481C1C}">
                <a14:useLocalDpi xmlns:a14="http://schemas.microsoft.com/office/drawing/2010/main" val="0"/>
              </a:ext>
            </a:extLst>
          </a:blip>
          <a:srcRect/>
          <a:stretch>
            <a:fillRect/>
          </a:stretch>
        </p:blipFill>
        <p:spPr bwMode="auto">
          <a:xfrm>
            <a:off x="2859592" y="1052736"/>
            <a:ext cx="5256584" cy="5616624"/>
          </a:xfrm>
          <a:prstGeom prst="rect">
            <a:avLst/>
          </a:prstGeom>
          <a:noFill/>
          <a:ln>
            <a:solidFill>
              <a:schemeClr val="tx1"/>
            </a:solidFill>
          </a:ln>
        </p:spPr>
      </p:pic>
    </p:spTree>
    <p:extLst>
      <p:ext uri="{BB962C8B-B14F-4D97-AF65-F5344CB8AC3E}">
        <p14:creationId xmlns:p14="http://schemas.microsoft.com/office/powerpoint/2010/main" val="356612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4/6</a:t>
            </a:r>
            <a:endParaRPr lang="el-GR" dirty="0"/>
          </a:p>
        </p:txBody>
      </p:sp>
      <p:sp>
        <p:nvSpPr>
          <p:cNvPr id="3" name="Θέση περιεχομένου 2"/>
          <p:cNvSpPr>
            <a:spLocks noGrp="1"/>
          </p:cNvSpPr>
          <p:nvPr>
            <p:ph idx="1"/>
          </p:nvPr>
        </p:nvSpPr>
        <p:spPr>
          <a:xfrm>
            <a:off x="457200" y="1196752"/>
            <a:ext cx="4186808" cy="5400600"/>
          </a:xfrm>
        </p:spPr>
        <p:txBody>
          <a:bodyPr/>
          <a:lstStyle/>
          <a:p>
            <a:pPr fontAlgn="base">
              <a:lnSpc>
                <a:spcPct val="112000"/>
              </a:lnSpc>
              <a:spcBef>
                <a:spcPct val="0"/>
              </a:spcBef>
              <a:spcAft>
                <a:spcPct val="0"/>
              </a:spcAft>
            </a:pPr>
            <a:r>
              <a:rPr lang="el-GR" dirty="0"/>
              <a:t>Στο ίδιο αποτέλεσμα μπορούμε να φθάσουμε, αν αντί για θειικό οξύ χρησιμοποιήσουμε μια σειρά από ένζυμα που θα υδρολύουν κατά ανάλογο τρόπο τις </a:t>
            </a:r>
            <a:r>
              <a:rPr lang="el-GR" dirty="0" smtClean="0"/>
              <a:t>αλύσους </a:t>
            </a:r>
            <a:r>
              <a:rPr lang="el-GR" dirty="0"/>
              <a:t>της αμυλόζης και αμυλοπηκτίνης. </a:t>
            </a:r>
            <a:r>
              <a:rPr lang="el-GR" dirty="0" smtClean="0"/>
              <a:t>Τα </a:t>
            </a:r>
            <a:r>
              <a:rPr lang="el-GR" dirty="0"/>
              <a:t>ένζυμα αυτά είναι η α-αμυλάση, η γλυκοαμυλάση και η πουλυλανάση και η δράση τους σχηματικά μπορεί να παρασταθεί ως εξής:</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Εικόνα 4" descr="Περιγραφή: http://www.elmhurst.edu/%7Echm/vchembook/images/546starchhydrolysis.gif"/>
          <p:cNvPicPr/>
          <p:nvPr/>
        </p:nvPicPr>
        <p:blipFill>
          <a:blip r:embed="rId2">
            <a:extLst>
              <a:ext uri="{28A0092B-C50C-407E-A947-70E740481C1C}">
                <a14:useLocalDpi xmlns:a14="http://schemas.microsoft.com/office/drawing/2010/main" val="0"/>
              </a:ext>
            </a:extLst>
          </a:blip>
          <a:srcRect/>
          <a:stretch>
            <a:fillRect/>
          </a:stretch>
        </p:blipFill>
        <p:spPr bwMode="auto">
          <a:xfrm>
            <a:off x="4717876" y="1340768"/>
            <a:ext cx="4318620" cy="4752528"/>
          </a:xfrm>
          <a:prstGeom prst="rect">
            <a:avLst/>
          </a:prstGeom>
          <a:noFill/>
          <a:ln>
            <a:solidFill>
              <a:schemeClr val="tx1"/>
            </a:solidFill>
          </a:ln>
        </p:spPr>
      </p:pic>
    </p:spTree>
    <p:extLst>
      <p:ext uri="{BB962C8B-B14F-4D97-AF65-F5344CB8AC3E}">
        <p14:creationId xmlns:p14="http://schemas.microsoft.com/office/powerpoint/2010/main" val="290004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5/6</a:t>
            </a:r>
            <a:endParaRPr lang="el-GR" dirty="0"/>
          </a:p>
        </p:txBody>
      </p:sp>
      <p:sp>
        <p:nvSpPr>
          <p:cNvPr id="3" name="Θέση περιεχομένου 2"/>
          <p:cNvSpPr>
            <a:spLocks noGrp="1"/>
          </p:cNvSpPr>
          <p:nvPr>
            <p:ph idx="1"/>
          </p:nvPr>
        </p:nvSpPr>
        <p:spPr>
          <a:xfrm>
            <a:off x="457200" y="1196752"/>
            <a:ext cx="8363272" cy="5472608"/>
          </a:xfrm>
        </p:spPr>
        <p:txBody>
          <a:bodyPr/>
          <a:lstStyle/>
          <a:p>
            <a:r>
              <a:rPr lang="el-GR" dirty="0"/>
              <a:t>Στην παραπάνω κατεργασία παραγωγής γλυκόζης, όπως είδαμε, χρησιμοποιήσαμε δύο διαφορετικές μεθόδους. Την πρώτη, που ήταν καθαρά χημική και την δεύτερη, που ήταν ενζυματική και προϋπέθετε την ύπαρξη κάποιου βιολογικού τμήματος του κυττάρου, που στην προκειμένη περίπτωση ήταν τα ένζυμα, για να πραγματοποιηθεί ο τελικός σκοπός. </a:t>
            </a:r>
          </a:p>
          <a:p>
            <a:r>
              <a:rPr lang="el-GR" dirty="0"/>
              <a:t>Και οι δύο μέθοδοι για την βιομηχανική παραγωγή της γλυκόζης, χρησιμοποίησαν διάφορες τεχνολογίες, όπως αυτή της χημικής μηχανικής για τον σχεδιασμό και την μελέτη των αντιδραστήρων παραγωγής τελικού προϊόντος, την φυσικοχημεία για την μελέτη των διαφόρων φυσικών παραμέτρων και την αναλυτική χημεία για τον προσδιορισμό των ενδιαμέσων και του τελικού προϊόντος.</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5678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Μετατροπή </a:t>
            </a:r>
            <a:r>
              <a:rPr lang="el-GR" dirty="0"/>
              <a:t>των αμυλοκκόκων σε </a:t>
            </a:r>
            <a:r>
              <a:rPr lang="el-GR" dirty="0" smtClean="0"/>
              <a:t>γλυκόζη</a:t>
            </a:r>
            <a:r>
              <a:rPr lang="en-US" dirty="0" smtClean="0"/>
              <a:t> </a:t>
            </a:r>
            <a:r>
              <a:rPr lang="en-US" sz="3000" b="0" dirty="0" smtClean="0"/>
              <a:t>6/6</a:t>
            </a:r>
            <a:endParaRPr lang="el-GR" dirty="0"/>
          </a:p>
        </p:txBody>
      </p:sp>
      <p:sp>
        <p:nvSpPr>
          <p:cNvPr id="3" name="Θέση περιεχομένου 2"/>
          <p:cNvSpPr>
            <a:spLocks noGrp="1"/>
          </p:cNvSpPr>
          <p:nvPr>
            <p:ph idx="1"/>
          </p:nvPr>
        </p:nvSpPr>
        <p:spPr>
          <a:xfrm>
            <a:off x="457200" y="1196752"/>
            <a:ext cx="8363272" cy="5472608"/>
          </a:xfrm>
        </p:spPr>
        <p:txBody>
          <a:bodyPr/>
          <a:lstStyle/>
          <a:p>
            <a:r>
              <a:rPr lang="el-GR" dirty="0"/>
              <a:t>Στο προηγούμενο παράδειγμα δείξαμε επίσης ότι είναι δυνατή η παραγωγή μίας χημικής ένωσης με έναν βιοκαταλύτη (ένζυμο). Το καινούργιο στοιχείο σ' αυτήν την βιομηχανική διαδικασία είναι η ύπαρξη μιας διεργασίας όπου το κλασσικό χημικό αντιδραστήριο, (στην προκειμένη περίπτωση τα θειικό οξύ), αντικαταστάθηκε εξ ολοκλήρου από κάποιο άλλο που είναι ένα βιολογικό μακρομόριο που το ονομάζουμε ένζυμο. Όπως θα δούμε αργότερα, το βιολογικό αυτό μακρομόριο μπορεί να αντικατασταθεί και από ένα ολόκληρο κύτταρο ή από ένα κομμάτι κάποιου κυττάρου.</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626080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21</TotalTime>
  <Words>1050</Words>
  <Application>Microsoft Office PowerPoint</Application>
  <PresentationFormat>Προβολή στην οθόνη (4:3)</PresentationFormat>
  <Paragraphs>85</Paragraphs>
  <Slides>14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exo-opistho_simeiomata</vt:lpstr>
      <vt:lpstr>OC_template_updated</vt:lpstr>
      <vt:lpstr>Εφαρμοσμένη Ενζυμολογία (Θ)</vt:lpstr>
      <vt:lpstr>Μετατροπή των αμυλοκκόκων σε γλυκόζη 1/6</vt:lpstr>
      <vt:lpstr>Μετατροπή των αμυλοκκόκων σε γλυκόζη 2/6</vt:lpstr>
      <vt:lpstr>Μετατροπή των αμυλοκκόκων σε γλυκόζη 3/6</vt:lpstr>
      <vt:lpstr>Μετατροπή των αμυλοκκόκων σε γλυκόζη 4/6</vt:lpstr>
      <vt:lpstr>Μετατροπή των αμυλοκκόκων σε γλυκόζη 5/6</vt:lpstr>
      <vt:lpstr>Μετατροπή των αμυλοκκόκων σε γλυκόζη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natasakar new</cp:lastModifiedBy>
  <cp:revision>7</cp:revision>
  <dcterms:created xsi:type="dcterms:W3CDTF">2015-03-19T07:33:49Z</dcterms:created>
  <dcterms:modified xsi:type="dcterms:W3CDTF">2015-07-20T13:04:20Z</dcterms:modified>
</cp:coreProperties>
</file>