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0"/>
  </p:notesMasterIdLst>
  <p:handoutMasterIdLst>
    <p:handoutMasterId r:id="rId51"/>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257" r:id="rId43"/>
    <p:sldId id="262" r:id="rId44"/>
    <p:sldId id="264" r:id="rId45"/>
    <p:sldId id="308" r:id="rId46"/>
    <p:sldId id="309" r:id="rId47"/>
    <p:sldId id="266" r:id="rId48"/>
    <p:sldId id="261"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32</a:t>
            </a:fld>
            <a:endParaRPr lang="el-GR"/>
          </a:p>
        </p:txBody>
      </p:sp>
    </p:spTree>
    <p:extLst>
      <p:ext uri="{BB962C8B-B14F-4D97-AF65-F5344CB8AC3E}">
        <p14:creationId xmlns:p14="http://schemas.microsoft.com/office/powerpoint/2010/main" val="3021509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37</a:t>
            </a:fld>
            <a:endParaRPr lang="el-GR"/>
          </a:p>
        </p:txBody>
      </p:sp>
    </p:spTree>
    <p:extLst>
      <p:ext uri="{BB962C8B-B14F-4D97-AF65-F5344CB8AC3E}">
        <p14:creationId xmlns:p14="http://schemas.microsoft.com/office/powerpoint/2010/main" val="57625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39</a:t>
            </a:fld>
            <a:endParaRPr lang="el-GR"/>
          </a:p>
        </p:txBody>
      </p:sp>
    </p:spTree>
    <p:extLst>
      <p:ext uri="{BB962C8B-B14F-4D97-AF65-F5344CB8AC3E}">
        <p14:creationId xmlns:p14="http://schemas.microsoft.com/office/powerpoint/2010/main" val="288129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buClr>
                <a:srgbClr val="004A82"/>
              </a:buClr>
              <a:defRPr sz="2400"/>
            </a:lvl1pPr>
            <a:lvl2pPr marL="742950" indent="-285750">
              <a:buClr>
                <a:srgbClr val="004A82"/>
              </a:buClr>
              <a:buFont typeface="Courier New" panose="02070309020205020404" pitchFamily="49" charset="0"/>
              <a:buChar char="o"/>
              <a:defRPr sz="2200"/>
            </a:lvl2pPr>
            <a:lvl3pPr marL="1143000" indent="-228600">
              <a:buClr>
                <a:srgbClr val="004A82"/>
              </a:buClr>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urgentfirstaid.com/products.php?category=cold-compresses" TargetMode="External"/><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hyperlink" Target="http://www.firstaidsuppliesonline.com/nav.pl?cat=NavTapeWrap&amp;prod=302921" TargetMode="External"/><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a:solidFill>
                  <a:schemeClr val="tx1"/>
                </a:solidFill>
                <a:latin typeface="+mn-lt"/>
              </a:rPr>
              <a:t>Α</a:t>
            </a:r>
            <a:r>
              <a:rPr lang="el-GR" sz="3600" b="1" dirty="0" smtClean="0">
                <a:solidFill>
                  <a:schemeClr val="tx1"/>
                </a:solidFill>
                <a:latin typeface="+mn-lt"/>
              </a:rPr>
              <a:t>νόργανη Χημεία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a:t>4</a:t>
            </a:r>
            <a:r>
              <a:rPr lang="el-GR" sz="2800" smtClean="0"/>
              <a:t>:</a:t>
            </a:r>
            <a:r>
              <a:rPr lang="en-US" sz="2800" dirty="0" smtClean="0"/>
              <a:t> </a:t>
            </a:r>
            <a:r>
              <a:rPr lang="el-GR" sz="2800" dirty="0" smtClean="0"/>
              <a:t>Χημεία Διαλυμάτων</a:t>
            </a:r>
            <a:endParaRPr lang="en-US" sz="2800" dirty="0" smtClean="0"/>
          </a:p>
          <a:p>
            <a:pPr>
              <a:spcBef>
                <a:spcPts val="0"/>
              </a:spcBef>
            </a:pPr>
            <a:r>
              <a:rPr lang="el-GR" sz="2400" dirty="0" smtClean="0"/>
              <a:t>Χριστίνα </a:t>
            </a:r>
            <a:r>
              <a:rPr lang="el-GR" sz="2400" dirty="0" err="1" smtClean="0"/>
              <a:t>Φούντζουλα</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διαλυμάτων </a:t>
            </a:r>
            <a:r>
              <a:rPr lang="el-GR" sz="3200" b="0" dirty="0" smtClean="0"/>
              <a:t>5/</a:t>
            </a:r>
            <a:r>
              <a:rPr lang="en-US" sz="3200" b="0" dirty="0" smtClean="0"/>
              <a:t>10</a:t>
            </a:r>
            <a:endParaRPr lang="el-GR" dirty="0"/>
          </a:p>
        </p:txBody>
      </p:sp>
      <p:sp>
        <p:nvSpPr>
          <p:cNvPr id="3" name="Θέση περιεχομένου 2"/>
          <p:cNvSpPr>
            <a:spLocks noGrp="1"/>
          </p:cNvSpPr>
          <p:nvPr>
            <p:ph idx="1"/>
          </p:nvPr>
        </p:nvSpPr>
        <p:spPr>
          <a:xfrm>
            <a:off x="457200" y="1196752"/>
            <a:ext cx="8229600" cy="5661248"/>
          </a:xfrm>
        </p:spPr>
        <p:txBody>
          <a:bodyPr>
            <a:normAutofit fontScale="85000" lnSpcReduction="10000"/>
          </a:bodyPr>
          <a:lstStyle/>
          <a:p>
            <a:pPr algn="ctr">
              <a:lnSpc>
                <a:spcPct val="130000"/>
              </a:lnSpc>
              <a:buFontTx/>
              <a:buNone/>
              <a:defRPr/>
            </a:pPr>
            <a:r>
              <a:rPr lang="el-GR" b="1" dirty="0"/>
              <a:t>Εκφράσεις σχετικές με το </a:t>
            </a:r>
            <a:r>
              <a:rPr lang="el-GR" b="1" dirty="0" err="1" smtClean="0"/>
              <a:t>mole</a:t>
            </a:r>
            <a:endParaRPr lang="el-GR" dirty="0" smtClean="0"/>
          </a:p>
          <a:p>
            <a:pPr>
              <a:lnSpc>
                <a:spcPct val="130000"/>
              </a:lnSpc>
              <a:defRPr/>
            </a:pPr>
            <a:r>
              <a:rPr lang="el-GR" b="1" dirty="0" smtClean="0"/>
              <a:t>Γραμμομοριακός </a:t>
            </a:r>
            <a:r>
              <a:rPr lang="el-GR" b="1" dirty="0"/>
              <a:t>όγκος </a:t>
            </a:r>
            <a:r>
              <a:rPr lang="el-GR" b="1" dirty="0" err="1"/>
              <a:t>V</a:t>
            </a:r>
            <a:r>
              <a:rPr lang="el-GR" b="1" baseline="-25000" dirty="0" err="1"/>
              <a:t>m</a:t>
            </a:r>
            <a:r>
              <a:rPr lang="el-GR" b="1" dirty="0"/>
              <a:t> </a:t>
            </a:r>
            <a:r>
              <a:rPr lang="el-GR" dirty="0"/>
              <a:t>είναι ο όγκος ενός </a:t>
            </a:r>
            <a:r>
              <a:rPr lang="el-GR" dirty="0" err="1"/>
              <a:t>mole</a:t>
            </a:r>
            <a:r>
              <a:rPr lang="el-GR" dirty="0"/>
              <a:t> μορίων ενός αερίου. Στις Πρότυπες (ή Κανονικές) Συνθήκες θερμοκρασίας και πίεσης ο γραμμομοριακός όγκος ενός ιδανικού αερίου είναι 22,4 λίτρα</a:t>
            </a:r>
            <a:r>
              <a:rPr lang="el-GR" dirty="0" smtClean="0"/>
              <a:t>.</a:t>
            </a:r>
            <a:endParaRPr lang="el-GR" dirty="0"/>
          </a:p>
          <a:p>
            <a:pPr>
              <a:lnSpc>
                <a:spcPct val="130000"/>
              </a:lnSpc>
              <a:defRPr/>
            </a:pPr>
            <a:r>
              <a:rPr lang="el-GR" b="1" dirty="0"/>
              <a:t>Γραμμομοριακή μάζα M </a:t>
            </a:r>
            <a:r>
              <a:rPr lang="el-GR" dirty="0"/>
              <a:t>ενός στοιχείου ή μίας χημικής ένωσης είναι η μάζα ενός </a:t>
            </a:r>
            <a:r>
              <a:rPr lang="el-GR" dirty="0" err="1"/>
              <a:t>mole</a:t>
            </a:r>
            <a:r>
              <a:rPr lang="el-GR" dirty="0"/>
              <a:t> μορίων της και μετριέται στο S.I. σε </a:t>
            </a:r>
            <a:r>
              <a:rPr lang="el-GR" dirty="0" err="1"/>
              <a:t>kg</a:t>
            </a:r>
            <a:r>
              <a:rPr lang="el-GR" dirty="0"/>
              <a:t>/</a:t>
            </a:r>
            <a:r>
              <a:rPr lang="el-GR" dirty="0" err="1"/>
              <a:t>mol</a:t>
            </a:r>
            <a:r>
              <a:rPr lang="en-US" dirty="0"/>
              <a:t>e</a:t>
            </a:r>
            <a:r>
              <a:rPr lang="el-GR" dirty="0"/>
              <a:t>. Η γραμμομοριακή μάζα είναι 1000 φορές μικρότερη από τη σχετική μοριακή μάζα (μοριακό βάρος) </a:t>
            </a:r>
            <a:r>
              <a:rPr lang="el-GR" dirty="0" err="1"/>
              <a:t>Μ</a:t>
            </a:r>
            <a:r>
              <a:rPr lang="el-GR" baseline="-25000" dirty="0" err="1"/>
              <a:t>r</a:t>
            </a:r>
            <a:r>
              <a:rPr lang="el-GR" dirty="0"/>
              <a:t>.</a:t>
            </a:r>
          </a:p>
          <a:p>
            <a:pPr algn="ctr">
              <a:lnSpc>
                <a:spcPct val="130000"/>
              </a:lnSpc>
              <a:buFontTx/>
              <a:buNone/>
              <a:defRPr/>
            </a:pPr>
            <a:r>
              <a:rPr lang="el-GR" dirty="0" smtClean="0"/>
              <a:t>Μ=</a:t>
            </a:r>
            <a:r>
              <a:rPr lang="el-GR" dirty="0" err="1" smtClean="0"/>
              <a:t>Μ</a:t>
            </a:r>
            <a:r>
              <a:rPr lang="el-GR" baseline="-25000" dirty="0" err="1" smtClean="0"/>
              <a:t>r</a:t>
            </a:r>
            <a:r>
              <a:rPr lang="el-GR" dirty="0" smtClean="0"/>
              <a:t>/1000</a:t>
            </a:r>
            <a:endParaRPr lang="el-GR" dirty="0"/>
          </a:p>
          <a:p>
            <a:pPr>
              <a:lnSpc>
                <a:spcPct val="130000"/>
              </a:lnSpc>
              <a:defRPr/>
            </a:pPr>
            <a:r>
              <a:rPr lang="el-GR" b="1" dirty="0"/>
              <a:t>Συγκέντρωση C</a:t>
            </a:r>
            <a:r>
              <a:rPr lang="el-GR" dirty="0"/>
              <a:t> ενός διαλύματος (</a:t>
            </a:r>
            <a:r>
              <a:rPr lang="el-GR" dirty="0" err="1"/>
              <a:t>Molarity</a:t>
            </a:r>
            <a:r>
              <a:rPr lang="el-GR" dirty="0"/>
              <a:t>) είναι τα </a:t>
            </a:r>
            <a:r>
              <a:rPr lang="el-GR" dirty="0" err="1"/>
              <a:t>moles</a:t>
            </a:r>
            <a:r>
              <a:rPr lang="el-GR" dirty="0"/>
              <a:t> διαλυμένης ουσίας που περιέχονται σε όγκο V ενός λίτρου διαλύματος. Η συγκέντρωση συνήθως μετριέται σε </a:t>
            </a:r>
            <a:r>
              <a:rPr lang="el-GR" dirty="0" err="1"/>
              <a:t>mol</a:t>
            </a:r>
            <a:r>
              <a:rPr lang="el-GR" dirty="0"/>
              <a:t>/L.</a:t>
            </a:r>
          </a:p>
          <a:p>
            <a:pPr algn="ctr">
              <a:lnSpc>
                <a:spcPct val="130000"/>
              </a:lnSpc>
              <a:buFontTx/>
              <a:buNone/>
              <a:defRPr/>
            </a:pPr>
            <a:r>
              <a:rPr lang="el-GR" dirty="0" smtClean="0"/>
              <a:t>C=n/V</a:t>
            </a:r>
            <a:r>
              <a:rPr lang="el-GR" baseline="-25000" dirty="0" smtClean="0"/>
              <a:t>(L)</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003127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διαλυμάτων </a:t>
            </a:r>
            <a:r>
              <a:rPr lang="el-GR" sz="3200" b="0" dirty="0" smtClean="0"/>
              <a:t>6/</a:t>
            </a:r>
            <a:r>
              <a:rPr lang="en-US" sz="3200" b="0" dirty="0" smtClean="0"/>
              <a:t>10</a:t>
            </a:r>
            <a:endParaRPr lang="el-GR" dirty="0"/>
          </a:p>
        </p:txBody>
      </p:sp>
      <p:sp>
        <p:nvSpPr>
          <p:cNvPr id="3" name="Θέση περιεχομένου 2"/>
          <p:cNvSpPr>
            <a:spLocks noGrp="1"/>
          </p:cNvSpPr>
          <p:nvPr>
            <p:ph idx="1"/>
          </p:nvPr>
        </p:nvSpPr>
        <p:spPr>
          <a:xfrm>
            <a:off x="457200" y="1196752"/>
            <a:ext cx="8229600" cy="3024336"/>
          </a:xfrm>
        </p:spPr>
        <p:txBody>
          <a:bodyPr/>
          <a:lstStyle/>
          <a:p>
            <a:pPr marL="0" indent="0" algn="ctr">
              <a:buNone/>
            </a:pPr>
            <a:r>
              <a:rPr lang="el-GR" b="1" dirty="0"/>
              <a:t>Η αναγκαιότητα εισαγωγής </a:t>
            </a:r>
            <a:r>
              <a:rPr lang="en-US" b="1" dirty="0"/>
              <a:t>mole</a:t>
            </a:r>
          </a:p>
          <a:p>
            <a:r>
              <a:rPr lang="el-GR" dirty="0"/>
              <a:t>Στις χημικές αντιδράσεις</a:t>
            </a:r>
          </a:p>
          <a:p>
            <a:pPr marL="0" indent="0">
              <a:buNone/>
            </a:pPr>
            <a:r>
              <a:rPr lang="el-GR" dirty="0" smtClean="0"/>
              <a:t>Οι </a:t>
            </a:r>
            <a:r>
              <a:rPr lang="el-GR" dirty="0"/>
              <a:t>συντελεστές της χημικής εξίσωσης κάθε αντίδρασης δείχνουν τον αριθμό των μορίων (ή διακεκριμένων σωματίων) που συμμετέχουν σε αυτή και κατ’ επέκταση την αναλογία των </a:t>
            </a:r>
            <a:r>
              <a:rPr lang="el-GR" dirty="0" err="1"/>
              <a:t>moles</a:t>
            </a:r>
            <a:r>
              <a:rPr lang="el-GR" dirty="0"/>
              <a:t> με την οποία οι ουσίες συμμετέχουν στην αντίδραση. Έτσι στην παρακάτω αντίδραση καύσης: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graphicFrame>
        <p:nvGraphicFramePr>
          <p:cNvPr id="5" name="Table 3"/>
          <p:cNvGraphicFramePr>
            <a:graphicFrameLocks noGrp="1"/>
          </p:cNvGraphicFramePr>
          <p:nvPr>
            <p:extLst>
              <p:ext uri="{D42A27DB-BD31-4B8C-83A1-F6EECF244321}">
                <p14:modId xmlns:p14="http://schemas.microsoft.com/office/powerpoint/2010/main" val="2739707777"/>
              </p:ext>
            </p:extLst>
          </p:nvPr>
        </p:nvGraphicFramePr>
        <p:xfrm>
          <a:off x="683568" y="4509120"/>
          <a:ext cx="7704854" cy="1299976"/>
        </p:xfrm>
        <a:graphic>
          <a:graphicData uri="http://schemas.openxmlformats.org/drawingml/2006/table">
            <a:tbl>
              <a:tblPr/>
              <a:tblGrid>
                <a:gridCol w="1728190"/>
                <a:gridCol w="936104"/>
                <a:gridCol w="1080120"/>
                <a:gridCol w="1008112"/>
                <a:gridCol w="1440160"/>
                <a:gridCol w="432048"/>
                <a:gridCol w="1080120"/>
              </a:tblGrid>
              <a:tr h="22939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CH</a:t>
                      </a:r>
                      <a:r>
                        <a:rPr kumimoji="0" lang="el-GR" sz="1800" b="0" i="0" u="none" strike="noStrike" cap="none" normalizeH="0" baseline="-25000" dirty="0" smtClean="0">
                          <a:ln>
                            <a:noFill/>
                          </a:ln>
                          <a:solidFill>
                            <a:schemeClr val="tx1"/>
                          </a:solidFill>
                          <a:effectLst/>
                          <a:latin typeface="+mn-lt"/>
                          <a:cs typeface="Times New Roman" pitchFamily="18" charset="0"/>
                        </a:rPr>
                        <a:t>3</a:t>
                      </a:r>
                      <a:r>
                        <a:rPr kumimoji="0" lang="el-GR" sz="1800" b="0" i="0" u="none" strike="noStrike" cap="none" normalizeH="0" baseline="0" dirty="0" smtClean="0">
                          <a:ln>
                            <a:noFill/>
                          </a:ln>
                          <a:solidFill>
                            <a:schemeClr val="tx1"/>
                          </a:solidFill>
                          <a:effectLst/>
                          <a:latin typeface="+mn-lt"/>
                          <a:cs typeface="Times New Roman" pitchFamily="18" charset="0"/>
                        </a:rPr>
                        <a:t>CH</a:t>
                      </a:r>
                      <a:r>
                        <a:rPr kumimoji="0" lang="el-GR" sz="1800" b="0" i="0" u="none" strike="noStrike" cap="none" normalizeH="0" baseline="-25000" dirty="0" smtClean="0">
                          <a:ln>
                            <a:noFill/>
                          </a:ln>
                          <a:solidFill>
                            <a:schemeClr val="tx1"/>
                          </a:solidFill>
                          <a:effectLst/>
                          <a:latin typeface="+mn-lt"/>
                          <a:cs typeface="Times New Roman" pitchFamily="18" charset="0"/>
                        </a:rPr>
                        <a:t>2</a:t>
                      </a:r>
                      <a:r>
                        <a:rPr kumimoji="0" lang="el-GR" sz="1800" b="0" i="0" u="none" strike="noStrike" cap="none" normalizeH="0" baseline="0" dirty="0" smtClean="0">
                          <a:ln>
                            <a:noFill/>
                          </a:ln>
                          <a:solidFill>
                            <a:schemeClr val="tx1"/>
                          </a:solidFill>
                          <a:effectLst/>
                          <a:latin typeface="+mn-lt"/>
                          <a:cs typeface="Times New Roman" pitchFamily="18" charset="0"/>
                        </a:rPr>
                        <a:t>OH</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Times New Roman" pitchFamily="18" charset="0"/>
                        </a:rPr>
                        <a:t>+</a:t>
                      </a:r>
                      <a:endParaRPr kumimoji="0" lang="el-GR" sz="18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3O</a:t>
                      </a:r>
                      <a:r>
                        <a:rPr kumimoji="0" lang="el-GR" sz="1800" b="0" i="0" u="none" strike="noStrike" cap="none" normalizeH="0" baseline="-25000" dirty="0" smtClean="0">
                          <a:ln>
                            <a:noFill/>
                          </a:ln>
                          <a:solidFill>
                            <a:schemeClr val="tx1"/>
                          </a:solidFill>
                          <a:effectLst/>
                          <a:latin typeface="+mn-lt"/>
                          <a:cs typeface="Times New Roman" pitchFamily="18" charset="0"/>
                        </a:rPr>
                        <a:t>2</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mn-lt"/>
                          <a:cs typeface="Times New Roman" pitchFamily="18" charset="0"/>
                        </a:rPr>
                        <a:t>→</a:t>
                      </a:r>
                      <a:endParaRPr kumimoji="0" lang="el-GR" sz="18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Times New Roman" pitchFamily="18" charset="0"/>
                        </a:rPr>
                        <a:t>2CO</a:t>
                      </a:r>
                      <a:r>
                        <a:rPr kumimoji="0" lang="el-GR" sz="1800" b="0" i="0" u="none" strike="noStrike" cap="none" normalizeH="0" baseline="-25000" smtClean="0">
                          <a:ln>
                            <a:noFill/>
                          </a:ln>
                          <a:solidFill>
                            <a:schemeClr val="tx1"/>
                          </a:solidFill>
                          <a:effectLst/>
                          <a:latin typeface="+mn-lt"/>
                          <a:cs typeface="Times New Roman" pitchFamily="18" charset="0"/>
                        </a:rPr>
                        <a:t>2</a:t>
                      </a:r>
                      <a:endParaRPr kumimoji="0" lang="el-GR" sz="18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Times New Roman" pitchFamily="18" charset="0"/>
                        </a:rPr>
                        <a:t>+</a:t>
                      </a:r>
                      <a:endParaRPr kumimoji="0" lang="el-GR" sz="18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Times New Roman" pitchFamily="18" charset="0"/>
                        </a:rPr>
                        <a:t>3H</a:t>
                      </a:r>
                      <a:r>
                        <a:rPr kumimoji="0" lang="el-GR" sz="1800" b="0" i="0" u="none" strike="noStrike" cap="none" normalizeH="0" baseline="-25000" smtClean="0">
                          <a:ln>
                            <a:noFill/>
                          </a:ln>
                          <a:solidFill>
                            <a:schemeClr val="tx1"/>
                          </a:solidFill>
                          <a:effectLst/>
                          <a:latin typeface="+mn-lt"/>
                          <a:cs typeface="Times New Roman" pitchFamily="18" charset="0"/>
                        </a:rPr>
                        <a:t>2</a:t>
                      </a:r>
                      <a:r>
                        <a:rPr kumimoji="0" lang="el-GR" sz="1800" b="0" i="0" u="none" strike="noStrike" cap="none" normalizeH="0" baseline="0" smtClean="0">
                          <a:ln>
                            <a:noFill/>
                          </a:ln>
                          <a:solidFill>
                            <a:schemeClr val="tx1"/>
                          </a:solidFill>
                          <a:effectLst/>
                          <a:latin typeface="+mn-lt"/>
                          <a:cs typeface="Times New Roman" pitchFamily="18" charset="0"/>
                        </a:rPr>
                        <a:t>O</a:t>
                      </a:r>
                      <a:endParaRPr kumimoji="0" lang="el-GR" sz="18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r>
              <a:tr h="65008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Times New Roman" pitchFamily="18" charset="0"/>
                        </a:rPr>
                        <a:t>1 mol</a:t>
                      </a:r>
                      <a:br>
                        <a:rPr kumimoji="0" lang="el-GR" sz="1800" b="0" i="0" u="none" strike="noStrike" cap="none" normalizeH="0" baseline="0" smtClean="0">
                          <a:ln>
                            <a:noFill/>
                          </a:ln>
                          <a:solidFill>
                            <a:schemeClr val="tx1"/>
                          </a:solidFill>
                          <a:effectLst/>
                          <a:latin typeface="+mn-lt"/>
                          <a:cs typeface="Times New Roman" pitchFamily="18" charset="0"/>
                        </a:rPr>
                      </a:br>
                      <a:r>
                        <a:rPr kumimoji="0" lang="el-GR" sz="1800" b="0" i="0" u="none" strike="noStrike" cap="none" normalizeH="0" baseline="0" smtClean="0">
                          <a:ln>
                            <a:noFill/>
                          </a:ln>
                          <a:solidFill>
                            <a:schemeClr val="tx1"/>
                          </a:solidFill>
                          <a:effectLst/>
                          <a:latin typeface="+mn-lt"/>
                          <a:cs typeface="Times New Roman" pitchFamily="18" charset="0"/>
                        </a:rPr>
                        <a:t>οινοπνεύματος</a:t>
                      </a:r>
                      <a:endParaRPr kumimoji="0" lang="el-GR" sz="18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καίγεται</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με</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3 </a:t>
                      </a:r>
                      <a:r>
                        <a:rPr kumimoji="0" lang="el-GR" sz="1800" b="0" i="0" u="none" strike="noStrike" cap="none" normalizeH="0" baseline="0" dirty="0" err="1" smtClean="0">
                          <a:ln>
                            <a:noFill/>
                          </a:ln>
                          <a:solidFill>
                            <a:schemeClr val="tx1"/>
                          </a:solidFill>
                          <a:effectLst/>
                          <a:latin typeface="+mn-lt"/>
                          <a:cs typeface="Times New Roman" pitchFamily="18" charset="0"/>
                        </a:rPr>
                        <a:t>mol</a:t>
                      </a:r>
                      <a:r>
                        <a:rPr kumimoji="0" lang="el-GR" sz="1800" b="0" i="0" u="none" strike="noStrike" cap="none" normalizeH="0" baseline="0" dirty="0" smtClean="0">
                          <a:ln>
                            <a:noFill/>
                          </a:ln>
                          <a:solidFill>
                            <a:schemeClr val="tx1"/>
                          </a:solidFill>
                          <a:effectLst/>
                          <a:latin typeface="+mn-lt"/>
                          <a:cs typeface="Times New Roman" pitchFamily="18" charset="0"/>
                        </a:rPr>
                        <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οξυγόνου  </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και</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παράγει </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2 </a:t>
                      </a:r>
                      <a:r>
                        <a:rPr kumimoji="0" lang="el-GR" sz="1800" b="0" i="0" u="none" strike="noStrike" cap="none" normalizeH="0" baseline="0" dirty="0" err="1" smtClean="0">
                          <a:ln>
                            <a:noFill/>
                          </a:ln>
                          <a:solidFill>
                            <a:schemeClr val="tx1"/>
                          </a:solidFill>
                          <a:effectLst/>
                          <a:latin typeface="+mn-lt"/>
                          <a:cs typeface="Times New Roman" pitchFamily="18" charset="0"/>
                        </a:rPr>
                        <a:t>mol</a:t>
                      </a:r>
                      <a:r>
                        <a:rPr kumimoji="0" lang="el-GR" sz="1800" b="0" i="0" u="none" strike="noStrike" cap="none" normalizeH="0" baseline="0" dirty="0" smtClean="0">
                          <a:ln>
                            <a:noFill/>
                          </a:ln>
                          <a:solidFill>
                            <a:schemeClr val="tx1"/>
                          </a:solidFill>
                          <a:effectLst/>
                          <a:latin typeface="+mn-lt"/>
                          <a:cs typeface="Times New Roman" pitchFamily="18" charset="0"/>
                        </a:rPr>
                        <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διοξειδίου</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του άνθρακα</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και  </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3 </a:t>
                      </a:r>
                      <a:r>
                        <a:rPr kumimoji="0" lang="el-GR" sz="1800" b="0" i="0" u="none" strike="noStrike" cap="none" normalizeH="0" baseline="0" dirty="0" err="1" smtClean="0">
                          <a:ln>
                            <a:noFill/>
                          </a:ln>
                          <a:solidFill>
                            <a:schemeClr val="tx1"/>
                          </a:solidFill>
                          <a:effectLst/>
                          <a:latin typeface="+mn-lt"/>
                          <a:cs typeface="Times New Roman" pitchFamily="18" charset="0"/>
                        </a:rPr>
                        <a:t>mol</a:t>
                      </a:r>
                      <a:r>
                        <a:rPr kumimoji="0" lang="el-GR" sz="1800" b="0" i="0" u="none" strike="noStrike" cap="none" normalizeH="0" baseline="0" dirty="0" smtClean="0">
                          <a:ln>
                            <a:noFill/>
                          </a:ln>
                          <a:solidFill>
                            <a:schemeClr val="tx1"/>
                          </a:solidFill>
                          <a:effectLst/>
                          <a:latin typeface="+mn-lt"/>
                          <a:cs typeface="Times New Roman" pitchFamily="18" charset="0"/>
                        </a:rPr>
                        <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νερού</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305759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διαλυμάτων </a:t>
            </a:r>
            <a:r>
              <a:rPr lang="el-GR" sz="3200" b="0" dirty="0" smtClean="0"/>
              <a:t>7/</a:t>
            </a:r>
            <a:r>
              <a:rPr lang="en-US" sz="3200" b="0" dirty="0" smtClean="0"/>
              <a:t>10</a:t>
            </a:r>
            <a:endParaRPr lang="el-GR" dirty="0"/>
          </a:p>
        </p:txBody>
      </p:sp>
      <p:sp>
        <p:nvSpPr>
          <p:cNvPr id="3" name="Θέση περιεχομένου 2"/>
          <p:cNvSpPr>
            <a:spLocks noGrp="1"/>
          </p:cNvSpPr>
          <p:nvPr>
            <p:ph idx="1"/>
          </p:nvPr>
        </p:nvSpPr>
        <p:spPr/>
        <p:txBody>
          <a:bodyPr/>
          <a:lstStyle/>
          <a:p>
            <a:r>
              <a:rPr lang="el-GR" b="1" dirty="0"/>
              <a:t>Στη σχέση μεταξύ πίεσης – όγκου – θερμοκρασίας των αερίων που συμπεριφέρονται ως ιδανικά</a:t>
            </a:r>
          </a:p>
          <a:p>
            <a:pPr marL="0" indent="0">
              <a:buNone/>
            </a:pPr>
            <a:r>
              <a:rPr lang="el-GR" dirty="0" smtClean="0"/>
              <a:t>Η </a:t>
            </a:r>
            <a:r>
              <a:rPr lang="el-GR" dirty="0"/>
              <a:t>σχέση αυτή που ονομάζεται και καταστατική εξίσωση των ιδανικών αερίων είναι η παρακάτω:</a:t>
            </a:r>
          </a:p>
          <a:p>
            <a:pPr marL="0" indent="0" algn="ctr">
              <a:buNone/>
            </a:pPr>
            <a:r>
              <a:rPr lang="el-GR" dirty="0" smtClean="0"/>
              <a:t>PV=</a:t>
            </a:r>
            <a:r>
              <a:rPr lang="el-GR" dirty="0" err="1" smtClean="0"/>
              <a:t>nRT</a:t>
            </a:r>
            <a:endParaRPr lang="el-GR" dirty="0"/>
          </a:p>
          <a:p>
            <a:pPr marL="0" indent="0">
              <a:buNone/>
            </a:pPr>
            <a:r>
              <a:rPr lang="el-GR" dirty="0" smtClean="0"/>
              <a:t>Όπου P</a:t>
            </a:r>
            <a:r>
              <a:rPr lang="el-GR" dirty="0"/>
              <a:t>: η πίεση του αερίου, V ο όγκος του, n o αριθμός των </a:t>
            </a:r>
            <a:r>
              <a:rPr lang="el-GR" dirty="0" err="1"/>
              <a:t>moles</a:t>
            </a:r>
            <a:r>
              <a:rPr lang="el-GR" dirty="0"/>
              <a:t>, Τ η απόλυτη θερμοκρασία και R η παγκόσμια σταθερά των αερίων.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260003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διαλυμάτων </a:t>
            </a:r>
            <a:r>
              <a:rPr lang="el-GR" sz="3200" b="0" dirty="0" smtClean="0"/>
              <a:t>8/</a:t>
            </a:r>
            <a:r>
              <a:rPr lang="en-US" sz="3200" b="0" dirty="0" smtClean="0"/>
              <a:t>10</a:t>
            </a:r>
            <a:endParaRPr lang="el-GR" dirty="0"/>
          </a:p>
        </p:txBody>
      </p:sp>
      <p:sp>
        <p:nvSpPr>
          <p:cNvPr id="3" name="Θέση περιεχομένου 2"/>
          <p:cNvSpPr>
            <a:spLocks noGrp="1"/>
          </p:cNvSpPr>
          <p:nvPr>
            <p:ph idx="1"/>
          </p:nvPr>
        </p:nvSpPr>
        <p:spPr>
          <a:xfrm>
            <a:off x="457200" y="1045154"/>
            <a:ext cx="8229600" cy="5400600"/>
          </a:xfrm>
        </p:spPr>
        <p:txBody>
          <a:bodyPr>
            <a:normAutofit fontScale="92500" lnSpcReduction="10000"/>
          </a:bodyPr>
          <a:lstStyle/>
          <a:p>
            <a:pPr marL="0" indent="0">
              <a:buNone/>
            </a:pPr>
            <a:r>
              <a:rPr lang="el-GR" b="1" dirty="0"/>
              <a:t>Στις προσθετικές ιδιότητες των μη ιοντικών </a:t>
            </a:r>
            <a:r>
              <a:rPr lang="el-GR" b="1" dirty="0" smtClean="0"/>
              <a:t>διαλυμάτων</a:t>
            </a:r>
            <a:r>
              <a:rPr lang="el-GR" dirty="0" smtClean="0"/>
              <a:t> Οι </a:t>
            </a:r>
            <a:r>
              <a:rPr lang="el-GR" dirty="0"/>
              <a:t>ιδιότητες αυτές εξαρτώνται μόνο από τον αριθμό των μορίων του σώματος, που είναι διαλυμένο ανά μονάδα όγκου του διαλύματος. Έτσι οι τιμές των προσθετικών ιδιοτήτων είναι ουσιαστικά συνάρτηση της συγκέντρωσης του διαλύματος. Οι προσθετικές αυτές ιδιότητες είναι</a:t>
            </a:r>
            <a:r>
              <a:rPr lang="el-GR" dirty="0" smtClean="0"/>
              <a:t>:</a:t>
            </a:r>
            <a:endParaRPr lang="el-GR" dirty="0"/>
          </a:p>
          <a:p>
            <a:r>
              <a:rPr lang="el-GR" b="1" dirty="0">
                <a:solidFill>
                  <a:srgbClr val="820000"/>
                </a:solidFill>
              </a:rPr>
              <a:t>Η πτώση τάσης των ατμών του διαλύτη </a:t>
            </a:r>
            <a:r>
              <a:rPr lang="el-GR" dirty="0"/>
              <a:t>κατά τη διάλυση μίας μοριακής ουσίας. Η τιμή της τάσης του διαλύματος καθορίζεται από το νόμο του </a:t>
            </a:r>
            <a:r>
              <a:rPr lang="el-GR" dirty="0" err="1"/>
              <a:t>Raoult</a:t>
            </a:r>
            <a:r>
              <a:rPr lang="el-GR" dirty="0"/>
              <a:t>.</a:t>
            </a:r>
          </a:p>
          <a:p>
            <a:r>
              <a:rPr lang="el-GR" b="1" dirty="0">
                <a:solidFill>
                  <a:srgbClr val="820000"/>
                </a:solidFill>
              </a:rPr>
              <a:t>Η ανύψωση του σημείου βρασμού </a:t>
            </a:r>
            <a:r>
              <a:rPr lang="el-GR" dirty="0"/>
              <a:t>του διαλύματος σε σχέση με το σημείο βρασμού του καθαρού διαλύτη και </a:t>
            </a:r>
            <a:r>
              <a:rPr lang="el-GR" b="1" dirty="0">
                <a:solidFill>
                  <a:srgbClr val="820000"/>
                </a:solidFill>
              </a:rPr>
              <a:t>η ταπείνωση του σημείου τήξης </a:t>
            </a:r>
            <a:r>
              <a:rPr lang="el-GR" dirty="0"/>
              <a:t>του διαλύματος σε σχέση με το σημείο τήξης του καθαρού διαλύτη. Οι ιδιότητες αυτές είναι ανάλογες με τη συγκέντρωση του διαλύματος.</a:t>
            </a:r>
          </a:p>
          <a:p>
            <a:r>
              <a:rPr lang="el-GR" b="1" dirty="0">
                <a:solidFill>
                  <a:srgbClr val="820000"/>
                </a:solidFill>
              </a:rPr>
              <a:t>Η ωσμωτική πίεση του διαλύματος. </a:t>
            </a:r>
            <a:r>
              <a:rPr lang="el-GR" dirty="0"/>
              <a:t>Η τιμή της ωσμωτικής πίεσης είναι ανάλογη με τη συγκέντρωση του διαλύματος και καθορίζεται από το νόμο </a:t>
            </a:r>
            <a:r>
              <a:rPr lang="el-GR" dirty="0" err="1"/>
              <a:t>Van’t</a:t>
            </a:r>
            <a:r>
              <a:rPr lang="el-GR" dirty="0"/>
              <a:t> </a:t>
            </a:r>
            <a:r>
              <a:rPr lang="el-GR" dirty="0" err="1"/>
              <a:t>Hoff</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838638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διαλυμάτων </a:t>
            </a:r>
            <a:r>
              <a:rPr lang="el-GR" sz="3200" b="0" dirty="0" smtClean="0"/>
              <a:t>9/</a:t>
            </a:r>
            <a:r>
              <a:rPr lang="en-US" sz="3200" b="0" dirty="0" smtClean="0"/>
              <a:t>10</a:t>
            </a:r>
            <a:endParaRPr lang="el-GR" dirty="0"/>
          </a:p>
        </p:txBody>
      </p:sp>
      <p:sp>
        <p:nvSpPr>
          <p:cNvPr id="3" name="Θέση περιεχομένου 2"/>
          <p:cNvSpPr>
            <a:spLocks noGrp="1"/>
          </p:cNvSpPr>
          <p:nvPr>
            <p:ph idx="1"/>
          </p:nvPr>
        </p:nvSpPr>
        <p:spPr/>
        <p:txBody>
          <a:bodyPr/>
          <a:lstStyle/>
          <a:p>
            <a:r>
              <a:rPr lang="el-GR" dirty="0"/>
              <a:t>Μοριακότητα κατ’ όγκο, </a:t>
            </a:r>
            <a:r>
              <a:rPr lang="en-US" dirty="0"/>
              <a:t>Molarity, </a:t>
            </a:r>
            <a:r>
              <a:rPr lang="en-US" dirty="0" smtClean="0"/>
              <a:t>M</a:t>
            </a:r>
            <a:r>
              <a:rPr lang="el-GR" dirty="0" smtClean="0"/>
              <a:t>.</a:t>
            </a:r>
            <a:endParaRPr lang="en-US" dirty="0"/>
          </a:p>
          <a:p>
            <a:r>
              <a:rPr lang="el-GR" dirty="0" smtClean="0"/>
              <a:t>Μοριακότητα </a:t>
            </a:r>
            <a:r>
              <a:rPr lang="el-GR" dirty="0"/>
              <a:t>κατά βάρος, </a:t>
            </a:r>
            <a:r>
              <a:rPr lang="en-US" dirty="0"/>
              <a:t>molality, </a:t>
            </a:r>
            <a:r>
              <a:rPr lang="en-US" dirty="0" smtClean="0"/>
              <a:t>m</a:t>
            </a:r>
            <a:r>
              <a:rPr lang="el-GR" dirty="0" smtClean="0"/>
              <a:t>.</a:t>
            </a:r>
            <a:endParaRPr lang="en-US" dirty="0"/>
          </a:p>
          <a:p>
            <a:r>
              <a:rPr lang="el-GR" dirty="0" smtClean="0"/>
              <a:t>Κανονικότητα</a:t>
            </a:r>
            <a:r>
              <a:rPr lang="el-GR" dirty="0"/>
              <a:t>, </a:t>
            </a:r>
            <a:r>
              <a:rPr lang="en-US" dirty="0"/>
              <a:t>Normality, </a:t>
            </a:r>
            <a:r>
              <a:rPr lang="en-US" dirty="0" smtClean="0"/>
              <a:t>N</a:t>
            </a:r>
            <a:r>
              <a:rPr lang="el-GR" dirty="0" smtClean="0"/>
              <a:t>.</a:t>
            </a:r>
            <a:endParaRPr lang="en-US" dirty="0"/>
          </a:p>
          <a:p>
            <a:r>
              <a:rPr lang="en-US" dirty="0" smtClean="0"/>
              <a:t>% </a:t>
            </a:r>
            <a:r>
              <a:rPr lang="el-GR" dirty="0"/>
              <a:t>βάρος κατά βάρος (% </a:t>
            </a:r>
            <a:r>
              <a:rPr lang="en-US" dirty="0"/>
              <a:t>w/w</a:t>
            </a:r>
            <a:r>
              <a:rPr lang="en-US" dirty="0" smtClean="0"/>
              <a:t>)</a:t>
            </a:r>
            <a:r>
              <a:rPr lang="el-GR" dirty="0" smtClean="0"/>
              <a:t>.</a:t>
            </a:r>
            <a:endParaRPr lang="en-US" dirty="0"/>
          </a:p>
          <a:p>
            <a:r>
              <a:rPr lang="en-US" dirty="0" smtClean="0"/>
              <a:t>% </a:t>
            </a:r>
            <a:r>
              <a:rPr lang="el-GR" dirty="0"/>
              <a:t>βάρος κατ’ όγκο (% </a:t>
            </a:r>
            <a:r>
              <a:rPr lang="en-US" dirty="0"/>
              <a:t>w/v</a:t>
            </a:r>
            <a:r>
              <a:rPr lang="en-US" dirty="0" smtClean="0"/>
              <a:t>)</a:t>
            </a:r>
            <a:r>
              <a:rPr lang="el-GR" dirty="0" smtClean="0"/>
              <a:t>.</a:t>
            </a:r>
            <a:endParaRPr lang="en-US" dirty="0"/>
          </a:p>
          <a:p>
            <a:r>
              <a:rPr lang="el-GR" dirty="0" smtClean="0"/>
              <a:t>Μέρη </a:t>
            </a:r>
            <a:r>
              <a:rPr lang="el-GR" dirty="0"/>
              <a:t>ανά εκατομμύριο, </a:t>
            </a:r>
            <a:r>
              <a:rPr lang="en-US" dirty="0" smtClean="0"/>
              <a:t>ppm</a:t>
            </a:r>
            <a:r>
              <a:rPr lang="el-GR" dirty="0" smtClean="0"/>
              <a:t>.</a:t>
            </a:r>
            <a:endParaRPr lang="en-US" dirty="0"/>
          </a:p>
          <a:p>
            <a:r>
              <a:rPr lang="el-GR" dirty="0" smtClean="0"/>
              <a:t>Μοριακό </a:t>
            </a:r>
            <a:r>
              <a:rPr lang="el-GR" dirty="0"/>
              <a:t>κλάσμα, </a:t>
            </a:r>
            <a:r>
              <a:rPr lang="en-US" dirty="0" smtClean="0"/>
              <a:t>x</a:t>
            </a:r>
            <a:r>
              <a:rPr lang="el-GR" dirty="0" smtClean="0"/>
              <a:t>.</a:t>
            </a:r>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333766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διαλυμάτων </a:t>
            </a:r>
            <a:r>
              <a:rPr lang="el-GR" sz="3200" b="0" dirty="0" smtClean="0"/>
              <a:t>10/</a:t>
            </a:r>
            <a:r>
              <a:rPr lang="en-US" sz="3200" b="0" dirty="0" smtClean="0"/>
              <a:t>10</a:t>
            </a:r>
            <a:endParaRPr lang="el-GR" dirty="0"/>
          </a:p>
        </p:txBody>
      </p:sp>
      <p:sp>
        <p:nvSpPr>
          <p:cNvPr id="4" name="Θέση αριθμού διαφάνειας 3"/>
          <p:cNvSpPr>
            <a:spLocks noGrp="1"/>
          </p:cNvSpPr>
          <p:nvPr>
            <p:ph type="sldNum" sz="quarter" idx="12"/>
          </p:nvPr>
        </p:nvSpPr>
        <p:spPr>
          <a:xfrm>
            <a:off x="6876256" y="6453336"/>
            <a:ext cx="2133600" cy="365125"/>
          </a:xfrm>
        </p:spPr>
        <p:txBody>
          <a:bodyPr/>
          <a:lstStyle/>
          <a:p>
            <a:pPr>
              <a:defRPr/>
            </a:pPr>
            <a:fld id="{7E55E3B3-0445-4CFC-BED8-763D4409E61F}" type="slidenum">
              <a:rPr lang="el-GR" smtClean="0"/>
              <a:pPr>
                <a:defRPr/>
              </a:pPr>
              <a:t>14</a:t>
            </a:fld>
            <a:endParaRPr lang="el-GR"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372314689"/>
                  </p:ext>
                </p:extLst>
              </p:nvPr>
            </p:nvGraphicFramePr>
            <p:xfrm>
              <a:off x="1115616" y="979372"/>
              <a:ext cx="7416824" cy="5538789"/>
            </p:xfrm>
            <a:graphic>
              <a:graphicData uri="http://schemas.openxmlformats.org/drawingml/2006/table">
                <a:tbl>
                  <a:tblPr>
                    <a:tableStyleId>{5940675A-B579-460E-94D1-54222C63F5DA}</a:tableStyleId>
                  </a:tblPr>
                  <a:tblGrid>
                    <a:gridCol w="2833688"/>
                    <a:gridCol w="4583136"/>
                  </a:tblGrid>
                  <a:tr h="639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2000" u="none" strike="noStrike" cap="none" normalizeH="0" baseline="0" dirty="0" smtClean="0">
                              <a:ln>
                                <a:noFill/>
                              </a:ln>
                              <a:effectLst/>
                            </a:rPr>
                            <a:t>Έκφραση συγκέντρωσης</a:t>
                          </a:r>
                          <a:endParaRPr kumimoji="0" lang="el-GR" sz="20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2000" u="none" strike="noStrike" cap="none" normalizeH="0" baseline="0" dirty="0" smtClean="0">
                              <a:ln>
                                <a:noFill/>
                              </a:ln>
                              <a:effectLst/>
                            </a:rPr>
                            <a:t>Μαθηματικός τύπος</a:t>
                          </a:r>
                          <a:endParaRPr kumimoji="0" lang="el-GR" sz="20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r>
                  <a:tr h="144779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u="none" strike="noStrike" cap="none" normalizeH="0" baseline="0" dirty="0" smtClean="0">
                              <a:ln>
                                <a:noFill/>
                              </a:ln>
                              <a:effectLst/>
                            </a:rPr>
                            <a:t>% </a:t>
                          </a:r>
                          <a:r>
                            <a:rPr kumimoji="0" lang="el-GR" sz="2000" u="none" strike="noStrike" cap="none" normalizeH="0" baseline="0" dirty="0" smtClean="0">
                              <a:ln>
                                <a:noFill/>
                              </a:ln>
                              <a:effectLst/>
                            </a:rPr>
                            <a:t>περιεκτικότητα</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2000" u="none" strike="noStrike" cap="none" normalizeH="0" baseline="0" dirty="0" err="1" smtClean="0">
                              <a:ln>
                                <a:noFill/>
                              </a:ln>
                              <a:effectLst/>
                            </a:rPr>
                            <a:t>ppm</a:t>
                          </a:r>
                          <a:endParaRPr kumimoji="0" lang="el-GR" sz="2000" u="none" strike="noStrike" cap="none" normalizeH="0" baseline="0" dirty="0" smtClean="0">
                            <a:ln>
                              <a:noFill/>
                            </a:ln>
                            <a:effectLst/>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2000" u="none" strike="noStrike" cap="none" normalizeH="0" baseline="0" dirty="0" err="1" smtClean="0">
                              <a:ln>
                                <a:noFill/>
                              </a:ln>
                              <a:effectLst/>
                            </a:rPr>
                            <a:t>ppb</a:t>
                          </a:r>
                          <a:endParaRPr kumimoji="0" lang="el-GR" sz="20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𝑚𝑎𝑠𝑠</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𝐴</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d>
                                  <m:dPr>
                                    <m:ctrlPr>
                                      <a:rPr kumimoji="0" lang="en-US" sz="1200" b="0" i="1" u="none" strike="noStrike" cap="none" normalizeH="0" baseline="0" smtClean="0">
                                        <a:ln>
                                          <a:noFill/>
                                        </a:ln>
                                        <a:solidFill>
                                          <a:schemeClr val="tx1"/>
                                        </a:solidFill>
                                        <a:effectLst/>
                                        <a:latin typeface="Cambria Math"/>
                                        <a:cs typeface="Times New Roman" pitchFamily="18" charset="0"/>
                                      </a:rPr>
                                    </m:ctrlPr>
                                  </m:dPr>
                                  <m:e>
                                    <m:f>
                                      <m:fPr>
                                        <m:ctrlPr>
                                          <a:rPr kumimoji="0" lang="en-US" sz="1200" b="0" i="1" u="none" strike="noStrike" cap="none" normalizeH="0" baseline="0" smtClean="0">
                                            <a:ln>
                                              <a:noFill/>
                                            </a:ln>
                                            <a:solidFill>
                                              <a:schemeClr val="tx1"/>
                                            </a:solidFill>
                                            <a:effectLst/>
                                            <a:latin typeface="Cambria Math"/>
                                            <a:cs typeface="Times New Roman" pitchFamily="18" charset="0"/>
                                          </a:rPr>
                                        </m:ctrlPr>
                                      </m:fPr>
                                      <m:num>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𝑚𝑎𝑠𝑠𝐴</m:t>
                                        </m:r>
                                      </m:num>
                                      <m:den>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𝑚𝑎𝑠𝑠𝐴</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𝐵</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+_</m:t>
                                        </m:r>
                                      </m:den>
                                    </m:f>
                                  </m:e>
                                </m:d>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100</m:t>
                                </m:r>
                              </m:oMath>
                            </m:oMathPara>
                          </a14:m>
                          <a:endPar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𝑝𝑝𝑚</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𝐴</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d>
                                  <m:dPr>
                                    <m:ctrlPr>
                                      <a:rPr kumimoji="0" lang="en-US" sz="1200" b="0" i="1" u="none" strike="noStrike" cap="none" normalizeH="0" baseline="0" smtClean="0">
                                        <a:ln>
                                          <a:noFill/>
                                        </a:ln>
                                        <a:solidFill>
                                          <a:schemeClr val="tx1"/>
                                        </a:solidFill>
                                        <a:effectLst/>
                                        <a:latin typeface="Cambria Math"/>
                                        <a:cs typeface="Times New Roman" pitchFamily="18" charset="0"/>
                                      </a:rPr>
                                    </m:ctrlPr>
                                  </m:dPr>
                                  <m:e>
                                    <m:f>
                                      <m:fPr>
                                        <m:ctrlPr>
                                          <a:rPr kumimoji="0" lang="en-US" sz="1200" b="0" i="1" u="none" strike="noStrike" cap="none" normalizeH="0" baseline="0" smtClean="0">
                                            <a:ln>
                                              <a:noFill/>
                                            </a:ln>
                                            <a:solidFill>
                                              <a:schemeClr val="tx1"/>
                                            </a:solidFill>
                                            <a:effectLst/>
                                            <a:latin typeface="Cambria Math"/>
                                            <a:cs typeface="Times New Roman" pitchFamily="18" charset="0"/>
                                          </a:rPr>
                                        </m:ctrlPr>
                                      </m:fPr>
                                      <m:num>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𝑚𝑎𝑠𝑠𝐴</m:t>
                                        </m:r>
                                      </m:num>
                                      <m:den>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𝑚𝑎𝑠𝑠𝐴</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𝐵</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+_</m:t>
                                        </m:r>
                                      </m:den>
                                    </m:f>
                                  </m:e>
                                </m:d>
                                <m:sSup>
                                  <m:sSupPr>
                                    <m:ctrlPr>
                                      <a:rPr kumimoji="0" lang="en-US" sz="1200" b="0" i="1" u="none" strike="noStrike" cap="none" normalizeH="0" baseline="0" smtClean="0">
                                        <a:ln>
                                          <a:noFill/>
                                        </a:ln>
                                        <a:solidFill>
                                          <a:schemeClr val="tx1"/>
                                        </a:solidFill>
                                        <a:effectLst/>
                                        <a:latin typeface="Cambria Math"/>
                                        <a:cs typeface="Times New Roman" pitchFamily="18" charset="0"/>
                                      </a:rPr>
                                    </m:ctrlPr>
                                  </m:sSupPr>
                                  <m:e>
                                    <m:r>
                                      <a:rPr kumimoji="0" lang="en-US" sz="12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itchFamily="18" charset="0"/>
                                      </a:rPr>
                                      <m:t>×</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10</m:t>
                                    </m:r>
                                  </m:e>
                                  <m:sup>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6</m:t>
                                    </m:r>
                                  </m:sup>
                                </m:sSup>
                              </m:oMath>
                            </m:oMathPara>
                          </a14:m>
                          <a:endPar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𝑝𝑝𝑏</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𝐴</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d>
                                  <m:dPr>
                                    <m:ctrlPr>
                                      <a:rPr kumimoji="0" lang="en-US" sz="1200" b="0" i="1" u="none" strike="noStrike" cap="none" normalizeH="0" baseline="0" smtClean="0">
                                        <a:ln>
                                          <a:noFill/>
                                        </a:ln>
                                        <a:solidFill>
                                          <a:schemeClr val="tx1"/>
                                        </a:solidFill>
                                        <a:effectLst/>
                                        <a:latin typeface="Cambria Math"/>
                                        <a:cs typeface="Times New Roman" pitchFamily="18" charset="0"/>
                                      </a:rPr>
                                    </m:ctrlPr>
                                  </m:dPr>
                                  <m:e>
                                    <m:f>
                                      <m:fPr>
                                        <m:ctrlPr>
                                          <a:rPr kumimoji="0" lang="en-US" sz="1200" b="0" i="1" u="none" strike="noStrike" cap="none" normalizeH="0" baseline="0" smtClean="0">
                                            <a:ln>
                                              <a:noFill/>
                                            </a:ln>
                                            <a:solidFill>
                                              <a:schemeClr val="tx1"/>
                                            </a:solidFill>
                                            <a:effectLst/>
                                            <a:latin typeface="Cambria Math"/>
                                            <a:cs typeface="Times New Roman" pitchFamily="18" charset="0"/>
                                          </a:rPr>
                                        </m:ctrlPr>
                                      </m:fPr>
                                      <m:num>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𝑚𝑎𝑠𝑠𝐴</m:t>
                                        </m:r>
                                      </m:num>
                                      <m:den>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𝑚𝑎𝑠𝑠𝐴</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𝐵</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+_</m:t>
                                        </m:r>
                                      </m:den>
                                    </m:f>
                                  </m:e>
                                </m:d>
                                <m:r>
                                  <a:rPr kumimoji="0" lang="en-US" sz="12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itchFamily="18" charset="0"/>
                                  </a:rPr>
                                  <m:t>×</m:t>
                                </m:r>
                                <m:sSup>
                                  <m:sSupPr>
                                    <m:ctrlPr>
                                      <a:rPr kumimoji="0" lang="en-US" sz="1200" b="0" i="1" u="none" strike="noStrike" cap="none" normalizeH="0" baseline="0" smtClean="0">
                                        <a:ln>
                                          <a:noFill/>
                                        </a:ln>
                                        <a:solidFill>
                                          <a:schemeClr val="tx1"/>
                                        </a:solidFill>
                                        <a:effectLst/>
                                        <a:latin typeface="Cambria Math"/>
                                        <a:ea typeface="Cambria Math" panose="02040503050406030204" pitchFamily="18" charset="0"/>
                                        <a:cs typeface="Times New Roman" pitchFamily="18" charset="0"/>
                                      </a:rPr>
                                    </m:ctrlPr>
                                  </m:sSupPr>
                                  <m:e>
                                    <m:r>
                                      <a:rPr kumimoji="0" lang="en-US" sz="12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itchFamily="18" charset="0"/>
                                      </a:rPr>
                                      <m:t>10</m:t>
                                    </m:r>
                                  </m:e>
                                  <m:sup>
                                    <m:r>
                                      <a:rPr kumimoji="0" lang="en-US" sz="12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itchFamily="18" charset="0"/>
                                      </a:rPr>
                                      <m:t>9</m:t>
                                    </m:r>
                                  </m:sup>
                                </m:sSup>
                              </m:oMath>
                            </m:oMathPara>
                          </a14:m>
                          <a:endPar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r>
                  <a:tr h="766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000" u="none" strike="noStrike" cap="none" normalizeH="0" baseline="0" dirty="0" smtClean="0">
                              <a:ln>
                                <a:noFill/>
                              </a:ln>
                              <a:effectLst/>
                            </a:rPr>
                            <a:t>Γραμμομοριακό κλάσμα</a:t>
                          </a:r>
                          <a:endParaRPr kumimoji="0" lang="el-GR" sz="20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200" b="0" i="1" u="none" strike="noStrike" cap="none" normalizeH="0" baseline="0" smtClean="0">
                                        <a:ln>
                                          <a:noFill/>
                                        </a:ln>
                                        <a:solidFill>
                                          <a:schemeClr val="tx1"/>
                                        </a:solidFill>
                                        <a:effectLst/>
                                        <a:latin typeface="Cambria Math"/>
                                        <a:cs typeface="Times New Roman" pitchFamily="18" charset="0"/>
                                      </a:rPr>
                                    </m:ctrlPr>
                                  </m:sSubPr>
                                  <m:e>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𝑋</m:t>
                                    </m:r>
                                  </m:e>
                                  <m:sub>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1</m:t>
                                    </m:r>
                                  </m:sub>
                                </m:sSub>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f>
                                  <m:fPr>
                                    <m:ctrlPr>
                                      <a:rPr kumimoji="0" lang="en-US" sz="1200" b="0" i="1" u="none" strike="noStrike" cap="none" normalizeH="0" baseline="0" smtClean="0">
                                        <a:ln>
                                          <a:noFill/>
                                        </a:ln>
                                        <a:solidFill>
                                          <a:schemeClr val="tx1"/>
                                        </a:solidFill>
                                        <a:effectLst/>
                                        <a:latin typeface="Cambria Math"/>
                                        <a:cs typeface="Times New Roman" pitchFamily="18" charset="0"/>
                                      </a:rPr>
                                    </m:ctrlPr>
                                  </m:fPr>
                                  <m:num>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𝑚𝑜𝑙</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1</m:t>
                                    </m:r>
                                  </m:num>
                                  <m:den>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𝑚𝑜𝑙</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1+</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𝑚𝑜𝑙</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2+_</m:t>
                                    </m:r>
                                  </m:den>
                                </m:f>
                              </m:oMath>
                            </m:oMathPara>
                          </a14:m>
                          <a:endPar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r>
                  <a:tr h="766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000" u="none" strike="noStrike" cap="none" normalizeH="0" baseline="0" dirty="0" err="1" smtClean="0">
                              <a:ln>
                                <a:noFill/>
                              </a:ln>
                              <a:effectLst/>
                            </a:rPr>
                            <a:t>Γραμμομοριακότητα</a:t>
                          </a:r>
                          <a:r>
                            <a:rPr kumimoji="0" lang="el-GR" sz="2000" u="none" strike="noStrike" cap="none" normalizeH="0" baseline="0" dirty="0" smtClean="0">
                              <a:ln>
                                <a:noFill/>
                              </a:ln>
                              <a:effectLst/>
                            </a:rPr>
                            <a:t> </a:t>
                          </a:r>
                          <a:r>
                            <a:rPr kumimoji="0" lang="el-GR" sz="2000" u="none" strike="noStrike" cap="none" normalizeH="0" baseline="0" dirty="0" err="1" smtClean="0">
                              <a:ln>
                                <a:noFill/>
                              </a:ln>
                              <a:effectLst/>
                            </a:rPr>
                            <a:t>κατ’όγκο</a:t>
                          </a:r>
                          <a:r>
                            <a:rPr kumimoji="0" lang="el-GR" sz="2000" u="none" strike="noStrike" cap="none" normalizeH="0" baseline="0" dirty="0" smtClean="0">
                              <a:ln>
                                <a:noFill/>
                              </a:ln>
                              <a:effectLst/>
                            </a:rPr>
                            <a:t>, </a:t>
                          </a:r>
                          <a:r>
                            <a:rPr kumimoji="0" lang="el-GR" sz="2000" u="none" strike="noStrike" cap="none" normalizeH="0" baseline="0" dirty="0" err="1" smtClean="0">
                              <a:ln>
                                <a:noFill/>
                              </a:ln>
                              <a:effectLst/>
                            </a:rPr>
                            <a:t>Molarity</a:t>
                          </a:r>
                          <a:endParaRPr kumimoji="0" lang="el-GR" sz="20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𝑀</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f>
                                  <m:fPr>
                                    <m:ctrlPr>
                                      <a:rPr kumimoji="0" lang="en-US" sz="1200" b="0" i="1" u="none" strike="noStrike" cap="none" normalizeH="0" baseline="0" smtClean="0">
                                        <a:ln>
                                          <a:noFill/>
                                        </a:ln>
                                        <a:solidFill>
                                          <a:schemeClr val="tx1"/>
                                        </a:solidFill>
                                        <a:effectLst/>
                                        <a:latin typeface="Cambria Math"/>
                                        <a:cs typeface="Times New Roman" pitchFamily="18" charset="0"/>
                                      </a:rPr>
                                    </m:ctrlPr>
                                  </m:fPr>
                                  <m:num>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𝑛</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𝑚𝑜𝑙</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𝑆𝑜𝑙𝑢𝑡𝑒</m:t>
                                    </m:r>
                                  </m:num>
                                  <m:den>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𝐿</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𝑠𝑜𝑙𝑢𝑡𝑖𝑜𝑛</m:t>
                                    </m:r>
                                  </m:den>
                                </m:f>
                              </m:oMath>
                            </m:oMathPara>
                          </a14:m>
                          <a:endPar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r>
                  <a:tr h="766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000" u="none" strike="noStrike" cap="none" normalizeH="0" baseline="0" smtClean="0">
                              <a:ln>
                                <a:noFill/>
                              </a:ln>
                              <a:effectLst/>
                            </a:rPr>
                            <a:t>Γραμμομοριακότητα κατά βάρος, Molality</a:t>
                          </a:r>
                          <a:endParaRPr kumimoji="0" lang="el-GR" sz="20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𝑚</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f>
                                  <m:fPr>
                                    <m:ctrlPr>
                                      <a:rPr kumimoji="0" lang="en-US" sz="1200" b="0" i="1" u="none" strike="noStrike" cap="none" normalizeH="0" baseline="0" smtClean="0">
                                        <a:ln>
                                          <a:noFill/>
                                        </a:ln>
                                        <a:solidFill>
                                          <a:schemeClr val="tx1"/>
                                        </a:solidFill>
                                        <a:effectLst/>
                                        <a:latin typeface="Cambria Math"/>
                                        <a:cs typeface="Times New Roman" pitchFamily="18" charset="0"/>
                                      </a:rPr>
                                    </m:ctrlPr>
                                  </m:fPr>
                                  <m:num>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𝑛</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𝑚𝑜𝑙</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𝑆𝑜𝑙𝑢𝑡𝑒</m:t>
                                    </m:r>
                                  </m:num>
                                  <m:den>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𝑘𝑔</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𝑠𝑜𝑙𝑣𝑒𝑛𝑡</m:t>
                                    </m:r>
                                  </m:den>
                                </m:f>
                              </m:oMath>
                            </m:oMathPara>
                          </a14:m>
                          <a:endPar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r>
                  <a:tr h="4794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000" u="none" strike="noStrike" cap="none" normalizeH="0" baseline="0" smtClean="0">
                              <a:ln>
                                <a:noFill/>
                              </a:ln>
                              <a:effectLst/>
                            </a:rPr>
                            <a:t>Κανονικότητα</a:t>
                          </a:r>
                          <a:endParaRPr kumimoji="0" lang="el-GR" sz="20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𝑁</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f>
                                  <m:fPr>
                                    <m:ctrlPr>
                                      <a:rPr kumimoji="0" lang="en-US" sz="1200" b="0" i="1" u="none" strike="noStrike" cap="none" normalizeH="0" baseline="0" smtClean="0">
                                        <a:ln>
                                          <a:noFill/>
                                        </a:ln>
                                        <a:solidFill>
                                          <a:schemeClr val="tx1"/>
                                        </a:solidFill>
                                        <a:effectLst/>
                                        <a:latin typeface="Cambria Math"/>
                                        <a:cs typeface="Times New Roman" pitchFamily="18" charset="0"/>
                                      </a:rPr>
                                    </m:ctrlPr>
                                  </m:fPr>
                                  <m:num>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𝑛</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𝑚𝑜𝑙</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𝑒𝑞𝑢𝑖𝑣𝑎𝑙𝑒𝑛𝑡𝑠</m:t>
                                    </m:r>
                                  </m:num>
                                  <m:den>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𝐿</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𝑠𝑜𝑙𝑢𝑡𝑖𝑜𝑛</m:t>
                                    </m:r>
                                  </m:den>
                                </m:f>
                              </m:oMath>
                            </m:oMathPara>
                          </a14:m>
                          <a:endPar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r>
                  <a:tr h="671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000" u="none" strike="noStrike" cap="none" normalizeH="0" baseline="0" smtClean="0">
                              <a:ln>
                                <a:noFill/>
                              </a:ln>
                              <a:effectLst/>
                            </a:rPr>
                            <a:t>Τυπικότητα</a:t>
                          </a:r>
                          <a:endParaRPr kumimoji="0" lang="el-GR" sz="20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𝐹</m:t>
                                </m:r>
                                <m:r>
                                  <a:rPr kumimoji="0" lang="en-US" sz="1200" b="0" i="1" u="none" strike="noStrike" cap="none" normalizeH="0" baseline="0" smtClean="0">
                                    <a:ln>
                                      <a:noFill/>
                                    </a:ln>
                                    <a:solidFill>
                                      <a:schemeClr val="tx1"/>
                                    </a:solidFill>
                                    <a:effectLst/>
                                    <a:latin typeface="Cambria Math" panose="02040503050406030204" pitchFamily="18" charset="0"/>
                                    <a:ea typeface="Calibri" pitchFamily="34" charset="0"/>
                                    <a:cs typeface="Times New Roman" pitchFamily="18" charset="0"/>
                                  </a:rPr>
                                  <m:t>=</m:t>
                                </m:r>
                                <m:f>
                                  <m:fPr>
                                    <m:ctrlPr>
                                      <a:rPr kumimoji="0" lang="en-US" sz="1200" b="0" i="1" u="none" strike="noStrike" cap="none" normalizeH="0" baseline="0" smtClean="0">
                                        <a:ln>
                                          <a:noFill/>
                                        </a:ln>
                                        <a:solidFill>
                                          <a:schemeClr val="tx1"/>
                                        </a:solidFill>
                                        <a:effectLst/>
                                        <a:latin typeface="Cambria Math"/>
                                        <a:cs typeface="Times New Roman" pitchFamily="18" charset="0"/>
                                      </a:rPr>
                                    </m:ctrlPr>
                                  </m:fPr>
                                  <m:num>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𝑛</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𝑓𝑜𝑟𝑚𝑢𝑙𝑎</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𝑤𝑒𝑖𝑔h𝑡</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𝑢𝑛𝑖𝑡𝑠</m:t>
                                    </m:r>
                                  </m:num>
                                  <m:den>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𝐿</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 </m:t>
                                    </m:r>
                                    <m:r>
                                      <a:rPr kumimoji="0" lang="en-US" sz="1200" b="0" i="1" u="none" strike="noStrike" cap="none" normalizeH="0" baseline="0" smtClean="0">
                                        <a:ln>
                                          <a:noFill/>
                                        </a:ln>
                                        <a:solidFill>
                                          <a:schemeClr val="tx1"/>
                                        </a:solidFill>
                                        <a:effectLst/>
                                        <a:latin typeface="Cambria Math" panose="02040503050406030204" pitchFamily="18" charset="0"/>
                                        <a:cs typeface="Times New Roman" pitchFamily="18" charset="0"/>
                                      </a:rPr>
                                      <m:t>𝑠𝑜𝑙𝑢𝑡𝑖𝑜𝑛</m:t>
                                    </m:r>
                                  </m:den>
                                </m:f>
                              </m:oMath>
                            </m:oMathPara>
                          </a14:m>
                          <a:endPar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372314689"/>
                  </p:ext>
                </p:extLst>
              </p:nvPr>
            </p:nvGraphicFramePr>
            <p:xfrm>
              <a:off x="1115616" y="979372"/>
              <a:ext cx="7416824" cy="5538789"/>
            </p:xfrm>
            <a:graphic>
              <a:graphicData uri="http://schemas.openxmlformats.org/drawingml/2006/table">
                <a:tbl>
                  <a:tblPr>
                    <a:tableStyleId>{5940675A-B579-460E-94D1-54222C63F5DA}</a:tableStyleId>
                  </a:tblPr>
                  <a:tblGrid>
                    <a:gridCol w="2833688"/>
                    <a:gridCol w="4583136"/>
                  </a:tblGrid>
                  <a:tr h="639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2000" u="none" strike="noStrike" cap="none" normalizeH="0" baseline="0" dirty="0" smtClean="0">
                              <a:ln>
                                <a:noFill/>
                              </a:ln>
                              <a:effectLst/>
                            </a:rPr>
                            <a:t>Έκφραση συγκέντρωσης</a:t>
                          </a:r>
                          <a:endParaRPr kumimoji="0" lang="el-GR" sz="20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2000" u="none" strike="noStrike" cap="none" normalizeH="0" baseline="0" dirty="0" smtClean="0">
                              <a:ln>
                                <a:noFill/>
                              </a:ln>
                              <a:effectLst/>
                            </a:rPr>
                            <a:t>Μαθηματικός τύπος</a:t>
                          </a:r>
                          <a:endParaRPr kumimoji="0" lang="el-GR" sz="20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r>
                  <a:tr h="144779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u="none" strike="noStrike" cap="none" normalizeH="0" baseline="0" dirty="0" smtClean="0">
                              <a:ln>
                                <a:noFill/>
                              </a:ln>
                              <a:effectLst/>
                            </a:rPr>
                            <a:t>% </a:t>
                          </a:r>
                          <a:r>
                            <a:rPr kumimoji="0" lang="el-GR" sz="2000" u="none" strike="noStrike" cap="none" normalizeH="0" baseline="0" dirty="0" smtClean="0">
                              <a:ln>
                                <a:noFill/>
                              </a:ln>
                              <a:effectLst/>
                            </a:rPr>
                            <a:t>περιεκτικότητα</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2000" u="none" strike="noStrike" cap="none" normalizeH="0" baseline="0" dirty="0" err="1" smtClean="0">
                              <a:ln>
                                <a:noFill/>
                              </a:ln>
                              <a:effectLst/>
                            </a:rPr>
                            <a:t>ppm</a:t>
                          </a:r>
                          <a:endParaRPr kumimoji="0" lang="el-GR" sz="2000" u="none" strike="noStrike" cap="none" normalizeH="0" baseline="0" dirty="0" smtClean="0">
                            <a:ln>
                              <a:noFill/>
                            </a:ln>
                            <a:effectLst/>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2000" u="none" strike="noStrike" cap="none" normalizeH="0" baseline="0" dirty="0" err="1" smtClean="0">
                              <a:ln>
                                <a:noFill/>
                              </a:ln>
                              <a:effectLst/>
                            </a:rPr>
                            <a:t>ppb</a:t>
                          </a:r>
                          <a:endParaRPr kumimoji="0" lang="el-GR" sz="20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68580" marR="68580" marT="0" marB="0" anchor="ctr" horzOverflow="overflow"/>
                    </a:tc>
                    <a:tc>
                      <a:txBody>
                        <a:bodyPr/>
                        <a:lstStyle/>
                        <a:p>
                          <a:endParaRPr lang="el-GR"/>
                        </a:p>
                      </a:txBody>
                      <a:tcPr marL="68580" marR="68580" marT="0" marB="0" horzOverflow="overflow">
                        <a:blipFill rotWithShape="0">
                          <a:blip r:embed="rId2"/>
                          <a:stretch>
                            <a:fillRect l="-63564" t="-47479" r="-266" b="-239076"/>
                          </a:stretch>
                        </a:blipFill>
                      </a:tcPr>
                    </a:tc>
                  </a:tr>
                  <a:tr h="766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000" u="none" strike="noStrike" cap="none" normalizeH="0" baseline="0" dirty="0" smtClean="0">
                              <a:ln>
                                <a:noFill/>
                              </a:ln>
                              <a:effectLst/>
                            </a:rPr>
                            <a:t>Γραμμομοριακό κλάσμα</a:t>
                          </a:r>
                          <a:endParaRPr kumimoji="0" lang="el-GR" sz="20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c>
                      <a:txBody>
                        <a:bodyPr/>
                        <a:lstStyle/>
                        <a:p>
                          <a:endParaRPr lang="el-GR"/>
                        </a:p>
                      </a:txBody>
                      <a:tcPr marL="68580" marR="68580" marT="0" marB="0" anchor="ctr" horzOverflow="overflow">
                        <a:blipFill rotWithShape="0">
                          <a:blip r:embed="rId2"/>
                          <a:stretch>
                            <a:fillRect l="-63564" t="-278571" r="-266" b="-351587"/>
                          </a:stretch>
                        </a:blipFill>
                      </a:tcPr>
                    </a:tc>
                  </a:tr>
                  <a:tr h="766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000" u="none" strike="noStrike" cap="none" normalizeH="0" baseline="0" dirty="0" err="1" smtClean="0">
                              <a:ln>
                                <a:noFill/>
                              </a:ln>
                              <a:effectLst/>
                            </a:rPr>
                            <a:t>Γραμμομοριακότητα</a:t>
                          </a:r>
                          <a:r>
                            <a:rPr kumimoji="0" lang="el-GR" sz="2000" u="none" strike="noStrike" cap="none" normalizeH="0" baseline="0" dirty="0" smtClean="0">
                              <a:ln>
                                <a:noFill/>
                              </a:ln>
                              <a:effectLst/>
                            </a:rPr>
                            <a:t> </a:t>
                          </a:r>
                          <a:r>
                            <a:rPr kumimoji="0" lang="el-GR" sz="2000" u="none" strike="noStrike" cap="none" normalizeH="0" baseline="0" dirty="0" err="1" smtClean="0">
                              <a:ln>
                                <a:noFill/>
                              </a:ln>
                              <a:effectLst/>
                            </a:rPr>
                            <a:t>κατ’όγκο</a:t>
                          </a:r>
                          <a:r>
                            <a:rPr kumimoji="0" lang="el-GR" sz="2000" u="none" strike="noStrike" cap="none" normalizeH="0" baseline="0" dirty="0" smtClean="0">
                              <a:ln>
                                <a:noFill/>
                              </a:ln>
                              <a:effectLst/>
                            </a:rPr>
                            <a:t>, </a:t>
                          </a:r>
                          <a:r>
                            <a:rPr kumimoji="0" lang="el-GR" sz="2000" u="none" strike="noStrike" cap="none" normalizeH="0" baseline="0" dirty="0" err="1" smtClean="0">
                              <a:ln>
                                <a:noFill/>
                              </a:ln>
                              <a:effectLst/>
                            </a:rPr>
                            <a:t>Molarity</a:t>
                          </a:r>
                          <a:endParaRPr kumimoji="0" lang="el-GR" sz="20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c>
                      <a:txBody>
                        <a:bodyPr/>
                        <a:lstStyle/>
                        <a:p>
                          <a:endParaRPr lang="el-GR"/>
                        </a:p>
                      </a:txBody>
                      <a:tcPr marL="68580" marR="68580" marT="0" marB="0" anchor="ctr" horzOverflow="overflow">
                        <a:blipFill rotWithShape="0">
                          <a:blip r:embed="rId2"/>
                          <a:stretch>
                            <a:fillRect l="-63564" t="-378571" r="-266" b="-251587"/>
                          </a:stretch>
                        </a:blipFill>
                      </a:tcPr>
                    </a:tc>
                  </a:tr>
                  <a:tr h="766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000" u="none" strike="noStrike" cap="none" normalizeH="0" baseline="0" smtClean="0">
                              <a:ln>
                                <a:noFill/>
                              </a:ln>
                              <a:effectLst/>
                            </a:rPr>
                            <a:t>Γραμμομοριακότητα κατά βάρος, Molality</a:t>
                          </a:r>
                          <a:endParaRPr kumimoji="0" lang="el-GR" sz="20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c>
                      <a:txBody>
                        <a:bodyPr/>
                        <a:lstStyle/>
                        <a:p>
                          <a:endParaRPr lang="el-GR"/>
                        </a:p>
                      </a:txBody>
                      <a:tcPr marL="68580" marR="68580" marT="0" marB="0" anchor="ctr" horzOverflow="overflow">
                        <a:blipFill rotWithShape="0">
                          <a:blip r:embed="rId2"/>
                          <a:stretch>
                            <a:fillRect l="-63564" t="-478571" r="-266" b="-151587"/>
                          </a:stretch>
                        </a:blipFill>
                      </a:tcPr>
                    </a:tc>
                  </a:tr>
                  <a:tr h="4794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000" u="none" strike="noStrike" cap="none" normalizeH="0" baseline="0" smtClean="0">
                              <a:ln>
                                <a:noFill/>
                              </a:ln>
                              <a:effectLst/>
                            </a:rPr>
                            <a:t>Κανονικότητα</a:t>
                          </a:r>
                          <a:endParaRPr kumimoji="0" lang="el-GR" sz="20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c>
                      <a:txBody>
                        <a:bodyPr/>
                        <a:lstStyle/>
                        <a:p>
                          <a:endParaRPr lang="el-GR"/>
                        </a:p>
                      </a:txBody>
                      <a:tcPr marL="68580" marR="68580" marT="0" marB="0" anchor="ctr" horzOverflow="overflow">
                        <a:blipFill rotWithShape="0">
                          <a:blip r:embed="rId2"/>
                          <a:stretch>
                            <a:fillRect l="-63564" t="-922785" r="-266" b="-141772"/>
                          </a:stretch>
                        </a:blipFill>
                      </a:tcPr>
                    </a:tc>
                  </a:tr>
                  <a:tr h="671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000" u="none" strike="noStrike" cap="none" normalizeH="0" baseline="0" smtClean="0">
                              <a:ln>
                                <a:noFill/>
                              </a:ln>
                              <a:effectLst/>
                            </a:rPr>
                            <a:t>Τυπικότητα</a:t>
                          </a:r>
                          <a:endParaRPr kumimoji="0" lang="el-GR" sz="20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tc>
                    <a:tc>
                      <a:txBody>
                        <a:bodyPr/>
                        <a:lstStyle/>
                        <a:p>
                          <a:endParaRPr lang="el-GR"/>
                        </a:p>
                      </a:txBody>
                      <a:tcPr marL="68580" marR="68580" marT="0" marB="0" anchor="ctr" horzOverflow="overflow">
                        <a:blipFill rotWithShape="0">
                          <a:blip r:embed="rId2"/>
                          <a:stretch>
                            <a:fillRect l="-63564" t="-734545" r="-266" b="-1818"/>
                          </a:stretch>
                        </a:blipFill>
                      </a:tcPr>
                    </a:tc>
                  </a:tr>
                </a:tbl>
              </a:graphicData>
            </a:graphic>
          </p:graphicFrame>
        </mc:Fallback>
      </mc:AlternateContent>
    </p:spTree>
    <p:extLst>
      <p:ext uri="{BB962C8B-B14F-4D97-AF65-F5344CB8AC3E}">
        <p14:creationId xmlns:p14="http://schemas.microsoft.com/office/powerpoint/2010/main" val="1689132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βάρος κατά βάρος (% </a:t>
            </a:r>
            <a:r>
              <a:rPr lang="en-US" dirty="0"/>
              <a:t>w/w</a:t>
            </a:r>
            <a:r>
              <a:rPr lang="en-US" dirty="0" smtClean="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984884" y="1412776"/>
                <a:ext cx="5194920" cy="1224136"/>
              </a:xfrm>
              <a:ln>
                <a:solidFill>
                  <a:srgbClr val="004A82"/>
                </a:solidFill>
              </a:ln>
            </p:spPr>
            <p:txBody>
              <a:bodyPr/>
              <a:lstStyle/>
              <a:p>
                <a:pPr marL="0" indent="0">
                  <a:buNone/>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libri" pitchFamily="34" charset="0"/>
                          <a:cs typeface="Times New Roman" pitchFamily="18" charset="0"/>
                        </a:rPr>
                        <m:t>%</m:t>
                      </m:r>
                      <m:r>
                        <a:rPr lang="en-US" b="0" i="1" smtClean="0">
                          <a:latin typeface="Cambria Math" panose="02040503050406030204" pitchFamily="18" charset="0"/>
                          <a:ea typeface="Calibri" pitchFamily="34" charset="0"/>
                          <a:cs typeface="Times New Roman" pitchFamily="18" charset="0"/>
                        </a:rPr>
                        <m:t>𝑤</m:t>
                      </m:r>
                      <m:r>
                        <a:rPr lang="en-US" b="0" i="1" smtClean="0">
                          <a:latin typeface="Cambria Math" panose="02040503050406030204" pitchFamily="18" charset="0"/>
                          <a:ea typeface="Calibri" pitchFamily="34" charset="0"/>
                          <a:cs typeface="Times New Roman" pitchFamily="18" charset="0"/>
                        </a:rPr>
                        <m:t>/</m:t>
                      </m:r>
                      <m:r>
                        <a:rPr lang="en-US" b="0" i="1" smtClean="0">
                          <a:latin typeface="Cambria Math" panose="02040503050406030204" pitchFamily="18" charset="0"/>
                          <a:ea typeface="Calibri" pitchFamily="34" charset="0"/>
                          <a:cs typeface="Times New Roman" pitchFamily="18" charset="0"/>
                        </a:rPr>
                        <m:t>𝑤𝐴</m:t>
                      </m:r>
                      <m:r>
                        <a:rPr lang="en-US" i="1">
                          <a:latin typeface="Cambria Math" panose="02040503050406030204" pitchFamily="18" charset="0"/>
                          <a:ea typeface="Calibri" pitchFamily="34" charset="0"/>
                          <a:cs typeface="Times New Roman" pitchFamily="18" charset="0"/>
                        </a:rPr>
                        <m:t>=</m:t>
                      </m:r>
                      <m:d>
                        <m:dPr>
                          <m:ctrlPr>
                            <a:rPr lang="en-US" i="1">
                              <a:latin typeface="Cambria Math"/>
                              <a:cs typeface="Times New Roman" pitchFamily="18" charset="0"/>
                            </a:rPr>
                          </m:ctrlPr>
                        </m:dPr>
                        <m:e>
                          <m:f>
                            <m:fPr>
                              <m:ctrlPr>
                                <a:rPr lang="en-US" i="1">
                                  <a:latin typeface="Cambria Math"/>
                                  <a:cs typeface="Times New Roman" pitchFamily="18" charset="0"/>
                                </a:rPr>
                              </m:ctrlPr>
                            </m:fPr>
                            <m:num>
                              <m:sSub>
                                <m:sSubPr>
                                  <m:ctrlPr>
                                    <a:rPr lang="en-US" i="1" smtClean="0">
                                      <a:latin typeface="Cambria Math"/>
                                      <a:cs typeface="Times New Roman" pitchFamily="18" charset="0"/>
                                    </a:rPr>
                                  </m:ctrlPr>
                                </m:sSubPr>
                                <m:e>
                                  <m:r>
                                    <a:rPr lang="en-US" b="0" i="1" smtClean="0">
                                      <a:latin typeface="Cambria Math" panose="02040503050406030204" pitchFamily="18" charset="0"/>
                                      <a:cs typeface="Times New Roman" pitchFamily="18" charset="0"/>
                                    </a:rPr>
                                    <m:t>𝑚</m:t>
                                  </m:r>
                                </m:e>
                                <m:sub>
                                  <m:r>
                                    <a:rPr lang="en-US" b="0" i="1" smtClean="0">
                                      <a:latin typeface="Cambria Math" panose="02040503050406030204" pitchFamily="18" charset="0"/>
                                      <a:cs typeface="Times New Roman" pitchFamily="18" charset="0"/>
                                    </a:rPr>
                                    <m:t>𝐴</m:t>
                                  </m:r>
                                </m:sub>
                              </m:sSub>
                            </m:num>
                            <m:den>
                              <m:sSub>
                                <m:sSubPr>
                                  <m:ctrlPr>
                                    <a:rPr lang="en-US" i="1" smtClean="0">
                                      <a:latin typeface="Cambria Math"/>
                                      <a:cs typeface="Times New Roman" pitchFamily="18" charset="0"/>
                                    </a:rPr>
                                  </m:ctrlPr>
                                </m:sSubPr>
                                <m:e>
                                  <m:r>
                                    <a:rPr lang="en-US" b="0" i="1" smtClean="0">
                                      <a:latin typeface="Cambria Math" panose="02040503050406030204" pitchFamily="18" charset="0"/>
                                      <a:cs typeface="Times New Roman" pitchFamily="18" charset="0"/>
                                    </a:rPr>
                                    <m:t>𝑚</m:t>
                                  </m:r>
                                </m:e>
                                <m:sub>
                                  <m:r>
                                    <a:rPr lang="el-GR" b="0" i="1" smtClean="0">
                                      <a:latin typeface="Cambria Math" panose="02040503050406030204" pitchFamily="18" charset="0"/>
                                      <a:cs typeface="Times New Roman" pitchFamily="18" charset="0"/>
                                    </a:rPr>
                                    <m:t>𝛿𝜄𝛼𝜆𝜐𝜇𝛼𝜏𝜊𝜍</m:t>
                                  </m:r>
                                </m:sub>
                              </m:sSub>
                            </m:den>
                          </m:f>
                        </m:e>
                      </m:d>
                      <m:r>
                        <a:rPr lang="en-US" i="1" smtClean="0">
                          <a:latin typeface="Cambria Math" panose="02040503050406030204" pitchFamily="18" charset="0"/>
                          <a:ea typeface="Cambria Math" panose="02040503050406030204" pitchFamily="18" charset="0"/>
                          <a:cs typeface="Times New Roman" pitchFamily="18" charset="0"/>
                        </a:rPr>
                        <m:t>×</m:t>
                      </m:r>
                      <m:r>
                        <a:rPr lang="el-GR" b="0" i="1" smtClean="0">
                          <a:latin typeface="Cambria Math" panose="02040503050406030204" pitchFamily="18" charset="0"/>
                          <a:ea typeface="Cambria Math" panose="02040503050406030204" pitchFamily="18" charset="0"/>
                          <a:cs typeface="Times New Roman" pitchFamily="18" charset="0"/>
                        </a:rPr>
                        <m:t>100</m:t>
                      </m:r>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984884" y="1412776"/>
                <a:ext cx="5194920" cy="1224136"/>
              </a:xfrm>
              <a:blipFill rotWithShape="0">
                <a:blip r:embed="rId2"/>
                <a:stretch>
                  <a:fillRect/>
                </a:stretch>
              </a:blipFill>
              <a:ln>
                <a:solidFill>
                  <a:srgbClr val="004A82"/>
                </a:solidFill>
              </a:ln>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5" name="Ορθογώνιο 4"/>
          <p:cNvSpPr/>
          <p:nvPr/>
        </p:nvSpPr>
        <p:spPr>
          <a:xfrm>
            <a:off x="1869468" y="3068960"/>
            <a:ext cx="5310336" cy="830997"/>
          </a:xfrm>
          <a:prstGeom prst="rect">
            <a:avLst/>
          </a:prstGeom>
        </p:spPr>
        <p:txBody>
          <a:bodyPr wrap="square">
            <a:spAutoFit/>
          </a:bodyPr>
          <a:lstStyle/>
          <a:p>
            <a:pPr algn="ctr"/>
            <a:r>
              <a:rPr lang="el-GR" sz="2400" dirty="0">
                <a:latin typeface="+mn-lt"/>
              </a:rPr>
              <a:t>Παράδειγμα:</a:t>
            </a:r>
            <a:br>
              <a:rPr lang="el-GR" sz="2400" dirty="0">
                <a:latin typeface="+mn-lt"/>
              </a:rPr>
            </a:br>
            <a:r>
              <a:rPr lang="el-GR" sz="2400" dirty="0">
                <a:latin typeface="+mn-lt"/>
              </a:rPr>
              <a:t>(20 g </a:t>
            </a:r>
            <a:r>
              <a:rPr lang="el-GR" sz="2400" dirty="0" err="1">
                <a:latin typeface="+mn-lt"/>
              </a:rPr>
              <a:t>NaCl</a:t>
            </a:r>
            <a:r>
              <a:rPr lang="el-GR" sz="2400" dirty="0">
                <a:latin typeface="+mn-lt"/>
              </a:rPr>
              <a:t> / 200 g διαλύματος) x 100 </a:t>
            </a:r>
          </a:p>
        </p:txBody>
      </p:sp>
      <p:cxnSp>
        <p:nvCxnSpPr>
          <p:cNvPr id="6" name="5 - Ευθύγραμμο βέλος σύνδεσης"/>
          <p:cNvCxnSpPr/>
          <p:nvPr/>
        </p:nvCxnSpPr>
        <p:spPr>
          <a:xfrm>
            <a:off x="4283968" y="3899957"/>
            <a:ext cx="0" cy="5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3025995" y="4666488"/>
            <a:ext cx="2515945" cy="461665"/>
          </a:xfrm>
          <a:prstGeom prst="rect">
            <a:avLst/>
          </a:prstGeom>
        </p:spPr>
        <p:txBody>
          <a:bodyPr wrap="none">
            <a:spAutoFit/>
          </a:bodyPr>
          <a:lstStyle/>
          <a:p>
            <a:r>
              <a:rPr lang="el-GR" sz="2400" dirty="0">
                <a:latin typeface="+mn-lt"/>
              </a:rPr>
              <a:t>Διάλυμα 10% </a:t>
            </a:r>
            <a:r>
              <a:rPr lang="en-US" sz="2400" dirty="0" err="1">
                <a:latin typeface="+mn-lt"/>
              </a:rPr>
              <a:t>NaCl</a:t>
            </a:r>
            <a:endParaRPr lang="en-US" sz="2400" dirty="0">
              <a:latin typeface="+mn-lt"/>
            </a:endParaRPr>
          </a:p>
        </p:txBody>
      </p:sp>
    </p:spTree>
    <p:extLst>
      <p:ext uri="{BB962C8B-B14F-4D97-AF65-F5344CB8AC3E}">
        <p14:creationId xmlns:p14="http://schemas.microsoft.com/office/powerpoint/2010/main" val="3442313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altLang="el-GR" dirty="0">
                <a:sym typeface="Wingdings" panose="05000000000000000000" pitchFamily="2" charset="2"/>
              </a:rPr>
              <a:t>% </a:t>
            </a:r>
            <a:r>
              <a:rPr lang="el-GR" altLang="el-GR" dirty="0">
                <a:sym typeface="Wingdings" panose="05000000000000000000" pitchFamily="2" charset="2"/>
              </a:rPr>
              <a:t>όγκος κατά όγκο</a:t>
            </a:r>
            <a:r>
              <a:rPr lang="en-US" altLang="el-GR" dirty="0"/>
              <a:t> </a:t>
            </a:r>
            <a:r>
              <a:rPr lang="el-GR" altLang="el-GR" dirty="0"/>
              <a:t>(% </a:t>
            </a:r>
            <a:r>
              <a:rPr lang="en-US" altLang="el-GR" dirty="0"/>
              <a:t>v/v</a:t>
            </a:r>
            <a:r>
              <a:rPr lang="en-US" alt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mc:AlternateContent xmlns:mc="http://schemas.openxmlformats.org/markup-compatibility/2006" xmlns:a14="http://schemas.microsoft.com/office/drawing/2010/main">
        <mc:Choice Requires="a14">
          <p:sp>
            <p:nvSpPr>
              <p:cNvPr id="5" name="Θέση περιεχομένου 2"/>
              <p:cNvSpPr>
                <a:spLocks noGrp="1"/>
              </p:cNvSpPr>
              <p:nvPr>
                <p:ph idx="1"/>
              </p:nvPr>
            </p:nvSpPr>
            <p:spPr>
              <a:xfrm>
                <a:off x="1984884" y="1412776"/>
                <a:ext cx="5194920" cy="1224136"/>
              </a:xfrm>
              <a:ln>
                <a:solidFill>
                  <a:srgbClr val="004A82"/>
                </a:solidFill>
              </a:ln>
            </p:spPr>
            <p:txBody>
              <a:bodyPr/>
              <a:lstStyle/>
              <a:p>
                <a:pPr marL="0" indent="0">
                  <a:buNone/>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libri" pitchFamily="34" charset="0"/>
                          <a:cs typeface="Times New Roman" pitchFamily="18" charset="0"/>
                        </a:rPr>
                        <m:t>%</m:t>
                      </m:r>
                      <m:r>
                        <a:rPr lang="en-US" b="0" i="1" smtClean="0">
                          <a:latin typeface="Cambria Math" panose="02040503050406030204" pitchFamily="18" charset="0"/>
                          <a:ea typeface="Calibri" pitchFamily="34" charset="0"/>
                          <a:cs typeface="Times New Roman" pitchFamily="18" charset="0"/>
                        </a:rPr>
                        <m:t>𝑣</m:t>
                      </m:r>
                      <m:r>
                        <a:rPr lang="en-US" b="0" i="1" smtClean="0">
                          <a:latin typeface="Cambria Math" panose="02040503050406030204" pitchFamily="18" charset="0"/>
                          <a:ea typeface="Calibri" pitchFamily="34" charset="0"/>
                          <a:cs typeface="Times New Roman" pitchFamily="18" charset="0"/>
                        </a:rPr>
                        <m:t>/</m:t>
                      </m:r>
                      <m:r>
                        <a:rPr lang="en-US" b="0" i="1" smtClean="0">
                          <a:latin typeface="Cambria Math" panose="02040503050406030204" pitchFamily="18" charset="0"/>
                          <a:ea typeface="Calibri" pitchFamily="34" charset="0"/>
                          <a:cs typeface="Times New Roman" pitchFamily="18" charset="0"/>
                        </a:rPr>
                        <m:t>𝑣𝐴</m:t>
                      </m:r>
                      <m:r>
                        <a:rPr lang="en-US" i="1">
                          <a:latin typeface="Cambria Math" panose="02040503050406030204" pitchFamily="18" charset="0"/>
                          <a:ea typeface="Calibri" pitchFamily="34" charset="0"/>
                          <a:cs typeface="Times New Roman" pitchFamily="18" charset="0"/>
                        </a:rPr>
                        <m:t>=</m:t>
                      </m:r>
                      <m:d>
                        <m:dPr>
                          <m:ctrlPr>
                            <a:rPr lang="en-US" i="1">
                              <a:latin typeface="Cambria Math"/>
                              <a:cs typeface="Times New Roman" pitchFamily="18" charset="0"/>
                            </a:rPr>
                          </m:ctrlPr>
                        </m:dPr>
                        <m:e>
                          <m:f>
                            <m:fPr>
                              <m:ctrlPr>
                                <a:rPr lang="en-US" i="1">
                                  <a:latin typeface="Cambria Math"/>
                                  <a:cs typeface="Times New Roman" pitchFamily="18" charset="0"/>
                                </a:rPr>
                              </m:ctrlPr>
                            </m:fPr>
                            <m:num>
                              <m:sSub>
                                <m:sSubPr>
                                  <m:ctrlPr>
                                    <a:rPr lang="en-US" i="1" smtClean="0">
                                      <a:latin typeface="Cambria Math"/>
                                      <a:cs typeface="Times New Roman" pitchFamily="18" charset="0"/>
                                    </a:rPr>
                                  </m:ctrlPr>
                                </m:sSubPr>
                                <m:e>
                                  <m:r>
                                    <m:rPr>
                                      <m:sty m:val="p"/>
                                    </m:rPr>
                                    <a:rPr lang="en-US" b="0" i="0" smtClean="0">
                                      <a:latin typeface="Cambria Math" panose="02040503050406030204" pitchFamily="18" charset="0"/>
                                      <a:cs typeface="Times New Roman" pitchFamily="18" charset="0"/>
                                    </a:rPr>
                                    <m:t>V</m:t>
                                  </m:r>
                                </m:e>
                                <m:sub>
                                  <m:r>
                                    <a:rPr lang="en-US" b="0" i="1" smtClean="0">
                                      <a:latin typeface="Cambria Math" panose="02040503050406030204" pitchFamily="18" charset="0"/>
                                      <a:cs typeface="Times New Roman" pitchFamily="18" charset="0"/>
                                    </a:rPr>
                                    <m:t>𝐴</m:t>
                                  </m:r>
                                </m:sub>
                              </m:sSub>
                            </m:num>
                            <m:den>
                              <m:sSub>
                                <m:sSubPr>
                                  <m:ctrlPr>
                                    <a:rPr lang="en-US" i="1" smtClean="0">
                                      <a:latin typeface="Cambria Math"/>
                                      <a:cs typeface="Times New Roman" pitchFamily="18" charset="0"/>
                                    </a:rPr>
                                  </m:ctrlPr>
                                </m:sSubPr>
                                <m:e>
                                  <m:r>
                                    <a:rPr lang="en-US" b="0" i="1" smtClean="0">
                                      <a:latin typeface="Cambria Math" panose="02040503050406030204" pitchFamily="18" charset="0"/>
                                      <a:cs typeface="Times New Roman" pitchFamily="18" charset="0"/>
                                    </a:rPr>
                                    <m:t>𝑉</m:t>
                                  </m:r>
                                </m:e>
                                <m:sub>
                                  <m:r>
                                    <a:rPr lang="el-GR" b="0" i="1" smtClean="0">
                                      <a:latin typeface="Cambria Math" panose="02040503050406030204" pitchFamily="18" charset="0"/>
                                      <a:cs typeface="Times New Roman" pitchFamily="18" charset="0"/>
                                    </a:rPr>
                                    <m:t>𝛿𝜄𝛼𝜆𝜐𝜇𝛼𝜏𝜊𝜍</m:t>
                                  </m:r>
                                </m:sub>
                              </m:sSub>
                            </m:den>
                          </m:f>
                        </m:e>
                      </m:d>
                      <m:r>
                        <a:rPr lang="en-US" i="1" smtClean="0">
                          <a:latin typeface="Cambria Math" panose="02040503050406030204" pitchFamily="18" charset="0"/>
                          <a:ea typeface="Cambria Math" panose="02040503050406030204" pitchFamily="18" charset="0"/>
                          <a:cs typeface="Times New Roman" pitchFamily="18" charset="0"/>
                        </a:rPr>
                        <m:t>×</m:t>
                      </m:r>
                      <m:r>
                        <a:rPr lang="el-GR" b="0" i="1" smtClean="0">
                          <a:latin typeface="Cambria Math" panose="02040503050406030204" pitchFamily="18" charset="0"/>
                          <a:ea typeface="Cambria Math" panose="02040503050406030204" pitchFamily="18" charset="0"/>
                          <a:cs typeface="Times New Roman" pitchFamily="18" charset="0"/>
                        </a:rPr>
                        <m:t>100</m:t>
                      </m:r>
                    </m:oMath>
                  </m:oMathPara>
                </a14:m>
                <a:endParaRPr lang="el-GR" dirty="0"/>
              </a:p>
            </p:txBody>
          </p:sp>
        </mc:Choice>
        <mc:Fallback xmlns="">
          <p:sp>
            <p:nvSpPr>
              <p:cNvPr id="5" name="Θέση περιεχομένου 2"/>
              <p:cNvSpPr>
                <a:spLocks noGrp="1" noRot="1" noChangeAspect="1" noMove="1" noResize="1" noEditPoints="1" noAdjustHandles="1" noChangeArrowheads="1" noChangeShapeType="1" noTextEdit="1"/>
              </p:cNvSpPr>
              <p:nvPr>
                <p:ph idx="1"/>
              </p:nvPr>
            </p:nvSpPr>
            <p:spPr>
              <a:xfrm>
                <a:off x="1984884" y="1412776"/>
                <a:ext cx="5194920" cy="1224136"/>
              </a:xfrm>
              <a:blipFill rotWithShape="0">
                <a:blip r:embed="rId2"/>
                <a:stretch>
                  <a:fillRect/>
                </a:stretch>
              </a:blipFill>
              <a:ln>
                <a:solidFill>
                  <a:srgbClr val="004A82"/>
                </a:solidFill>
              </a:ln>
            </p:spPr>
            <p:txBody>
              <a:bodyPr/>
              <a:lstStyle/>
              <a:p>
                <a:r>
                  <a:rPr lang="el-GR">
                    <a:noFill/>
                  </a:rPr>
                  <a:t> </a:t>
                </a:r>
              </a:p>
            </p:txBody>
          </p:sp>
        </mc:Fallback>
      </mc:AlternateContent>
      <p:sp>
        <p:nvSpPr>
          <p:cNvPr id="6" name="Ορθογώνιο 5"/>
          <p:cNvSpPr/>
          <p:nvPr/>
        </p:nvSpPr>
        <p:spPr>
          <a:xfrm>
            <a:off x="1869468" y="3068960"/>
            <a:ext cx="5310336" cy="830997"/>
          </a:xfrm>
          <a:prstGeom prst="rect">
            <a:avLst/>
          </a:prstGeom>
        </p:spPr>
        <p:txBody>
          <a:bodyPr wrap="square">
            <a:spAutoFit/>
          </a:bodyPr>
          <a:lstStyle/>
          <a:p>
            <a:pPr algn="ctr"/>
            <a:r>
              <a:rPr lang="el-GR" sz="2400" dirty="0">
                <a:latin typeface="+mn-lt"/>
              </a:rPr>
              <a:t>Παράδειγμα:</a:t>
            </a:r>
            <a:br>
              <a:rPr lang="el-GR" sz="2400" dirty="0">
                <a:latin typeface="+mn-lt"/>
              </a:rPr>
            </a:br>
            <a:r>
              <a:rPr lang="el-GR" sz="2400" dirty="0">
                <a:latin typeface="+mn-lt"/>
              </a:rPr>
              <a:t>Κρασί περιέχει 12% v/v αλκοόλη. </a:t>
            </a:r>
          </a:p>
        </p:txBody>
      </p:sp>
      <p:cxnSp>
        <p:nvCxnSpPr>
          <p:cNvPr id="7" name="5 - Ευθύγραμμο βέλος σύνδεσης"/>
          <p:cNvCxnSpPr/>
          <p:nvPr/>
        </p:nvCxnSpPr>
        <p:spPr>
          <a:xfrm>
            <a:off x="4499992" y="3899957"/>
            <a:ext cx="0" cy="5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2183167" y="4631640"/>
            <a:ext cx="5428858" cy="461665"/>
          </a:xfrm>
          <a:prstGeom prst="rect">
            <a:avLst/>
          </a:prstGeom>
        </p:spPr>
        <p:txBody>
          <a:bodyPr wrap="none">
            <a:spAutoFit/>
          </a:bodyPr>
          <a:lstStyle/>
          <a:p>
            <a:r>
              <a:rPr lang="el-GR" sz="2400" dirty="0">
                <a:latin typeface="+mn-lt"/>
              </a:rPr>
              <a:t>12 </a:t>
            </a:r>
            <a:r>
              <a:rPr lang="el-GR" sz="2400" dirty="0" err="1">
                <a:latin typeface="+mn-lt"/>
              </a:rPr>
              <a:t>mL</a:t>
            </a:r>
            <a:r>
              <a:rPr lang="el-GR" sz="2400" dirty="0">
                <a:latin typeface="+mn-lt"/>
              </a:rPr>
              <a:t> αλκοόλης σε κάθε 100 </a:t>
            </a:r>
            <a:r>
              <a:rPr lang="el-GR" sz="2400" dirty="0" err="1">
                <a:latin typeface="+mn-lt"/>
              </a:rPr>
              <a:t>mL</a:t>
            </a:r>
            <a:r>
              <a:rPr lang="el-GR" sz="2400" dirty="0">
                <a:latin typeface="+mn-lt"/>
              </a:rPr>
              <a:t> κρασιού.</a:t>
            </a:r>
          </a:p>
        </p:txBody>
      </p:sp>
    </p:spTree>
    <p:extLst>
      <p:ext uri="{BB962C8B-B14F-4D97-AF65-F5344CB8AC3E}">
        <p14:creationId xmlns:p14="http://schemas.microsoft.com/office/powerpoint/2010/main" val="2657061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sym typeface="Wingdings" panose="05000000000000000000" pitchFamily="2" charset="2"/>
              </a:rPr>
              <a:t>Μοριακό ή γραμμομοριακό κλάσμα</a:t>
            </a:r>
            <a:r>
              <a:rPr lang="en-US" altLang="el-GR" dirty="0"/>
              <a:t>, </a:t>
            </a:r>
            <a:r>
              <a:rPr lang="en-US" altLang="el-GR" dirty="0" smtClean="0"/>
              <a:t>x</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mc:AlternateContent xmlns:mc="http://schemas.openxmlformats.org/markup-compatibility/2006" xmlns:a14="http://schemas.microsoft.com/office/drawing/2010/main">
        <mc:Choice Requires="a14">
          <p:sp>
            <p:nvSpPr>
              <p:cNvPr id="5" name="Θέση περιεχομένου 2"/>
              <p:cNvSpPr>
                <a:spLocks noGrp="1"/>
              </p:cNvSpPr>
              <p:nvPr>
                <p:ph idx="1"/>
              </p:nvPr>
            </p:nvSpPr>
            <p:spPr>
              <a:xfrm>
                <a:off x="1977126" y="1124744"/>
                <a:ext cx="5194920" cy="1224136"/>
              </a:xfrm>
              <a:ln>
                <a:solidFill>
                  <a:srgbClr val="004A82"/>
                </a:solidFill>
              </a:ln>
            </p:spPr>
            <p:txBody>
              <a:bodyPr/>
              <a:lstStyle/>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a:cs typeface="Times New Roman" pitchFamily="18" charset="0"/>
                            </a:rPr>
                          </m:ctrlPr>
                        </m:sSubPr>
                        <m:e>
                          <m:r>
                            <a:rPr lang="en-US" b="0" i="1" smtClean="0">
                              <a:latin typeface="Cambria Math" panose="02040503050406030204" pitchFamily="18" charset="0"/>
                              <a:cs typeface="Times New Roman" pitchFamily="18" charset="0"/>
                            </a:rPr>
                            <m:t>𝑥</m:t>
                          </m:r>
                        </m:e>
                        <m:sub>
                          <m:r>
                            <a:rPr lang="en-US" b="0" i="1" smtClean="0">
                              <a:latin typeface="Cambria Math" panose="02040503050406030204" pitchFamily="18" charset="0"/>
                              <a:cs typeface="Times New Roman" pitchFamily="18" charset="0"/>
                            </a:rPr>
                            <m:t>𝐴</m:t>
                          </m:r>
                        </m:sub>
                      </m:sSub>
                      <m:r>
                        <a:rPr lang="en-US" i="1">
                          <a:latin typeface="Cambria Math" panose="02040503050406030204" pitchFamily="18" charset="0"/>
                          <a:ea typeface="Calibri" pitchFamily="34" charset="0"/>
                          <a:cs typeface="Times New Roman" pitchFamily="18" charset="0"/>
                        </a:rPr>
                        <m:t>=</m:t>
                      </m:r>
                      <m:d>
                        <m:dPr>
                          <m:ctrlPr>
                            <a:rPr lang="en-US" i="1">
                              <a:latin typeface="Cambria Math"/>
                              <a:cs typeface="Times New Roman" pitchFamily="18" charset="0"/>
                            </a:rPr>
                          </m:ctrlPr>
                        </m:dPr>
                        <m:e>
                          <m:f>
                            <m:fPr>
                              <m:ctrlPr>
                                <a:rPr lang="en-US" i="1">
                                  <a:latin typeface="Cambria Math"/>
                                  <a:cs typeface="Times New Roman" pitchFamily="18" charset="0"/>
                                </a:rPr>
                              </m:ctrlPr>
                            </m:fPr>
                            <m:num>
                              <m:sSub>
                                <m:sSubPr>
                                  <m:ctrlPr>
                                    <a:rPr lang="en-US" i="1" smtClean="0">
                                      <a:latin typeface="Cambria Math"/>
                                      <a:cs typeface="Times New Roman" pitchFamily="18" charset="0"/>
                                    </a:rPr>
                                  </m:ctrlPr>
                                </m:sSubPr>
                                <m:e>
                                  <m:r>
                                    <m:rPr>
                                      <m:sty m:val="p"/>
                                    </m:rPr>
                                    <a:rPr lang="en-US" b="0" i="0" smtClean="0">
                                      <a:latin typeface="Cambria Math" panose="02040503050406030204" pitchFamily="18" charset="0"/>
                                      <a:cs typeface="Times New Roman" pitchFamily="18" charset="0"/>
                                    </a:rPr>
                                    <m:t>mole</m:t>
                                  </m:r>
                                </m:e>
                                <m:sub>
                                  <m:r>
                                    <a:rPr lang="en-US" b="0" i="1" smtClean="0">
                                      <a:latin typeface="Cambria Math" panose="02040503050406030204" pitchFamily="18" charset="0"/>
                                      <a:cs typeface="Times New Roman" pitchFamily="18" charset="0"/>
                                    </a:rPr>
                                    <m:t>𝐴</m:t>
                                  </m:r>
                                </m:sub>
                              </m:sSub>
                            </m:num>
                            <m:den>
                              <m:sSub>
                                <m:sSubPr>
                                  <m:ctrlPr>
                                    <a:rPr lang="en-US" i="1">
                                      <a:latin typeface="Cambria Math"/>
                                      <a:cs typeface="Times New Roman" pitchFamily="18" charset="0"/>
                                    </a:rPr>
                                  </m:ctrlPr>
                                </m:sSubPr>
                                <m:e>
                                  <m:r>
                                    <m:rPr>
                                      <m:sty m:val="p"/>
                                    </m:rPr>
                                    <a:rPr lang="en-US">
                                      <a:latin typeface="Cambria Math" panose="02040503050406030204" pitchFamily="18" charset="0"/>
                                      <a:cs typeface="Times New Roman" pitchFamily="18" charset="0"/>
                                    </a:rPr>
                                    <m:t>mole</m:t>
                                  </m:r>
                                </m:e>
                                <m:sub>
                                  <m:r>
                                    <a:rPr lang="en-US" i="1">
                                      <a:latin typeface="Cambria Math" panose="02040503050406030204" pitchFamily="18" charset="0"/>
                                      <a:cs typeface="Times New Roman" pitchFamily="18" charset="0"/>
                                    </a:rPr>
                                    <m:t>𝐴</m:t>
                                  </m:r>
                                </m:sub>
                              </m:sSub>
                              <m:r>
                                <a:rPr lang="en-US" b="0" i="1" smtClean="0">
                                  <a:latin typeface="Cambria Math" panose="02040503050406030204" pitchFamily="18" charset="0"/>
                                  <a:cs typeface="Times New Roman" pitchFamily="18" charset="0"/>
                                </a:rPr>
                                <m:t>+</m:t>
                              </m:r>
                              <m:sSub>
                                <m:sSubPr>
                                  <m:ctrlPr>
                                    <a:rPr lang="en-US" i="1">
                                      <a:latin typeface="Cambria Math"/>
                                      <a:cs typeface="Times New Roman" pitchFamily="18" charset="0"/>
                                    </a:rPr>
                                  </m:ctrlPr>
                                </m:sSubPr>
                                <m:e>
                                  <m:r>
                                    <m:rPr>
                                      <m:sty m:val="p"/>
                                    </m:rPr>
                                    <a:rPr lang="en-US">
                                      <a:latin typeface="Cambria Math" panose="02040503050406030204" pitchFamily="18" charset="0"/>
                                      <a:cs typeface="Times New Roman" pitchFamily="18" charset="0"/>
                                    </a:rPr>
                                    <m:t>mole</m:t>
                                  </m:r>
                                </m:e>
                                <m:sub>
                                  <m:r>
                                    <a:rPr lang="en-US" b="0" i="1" smtClean="0">
                                      <a:latin typeface="Cambria Math" panose="02040503050406030204" pitchFamily="18" charset="0"/>
                                      <a:cs typeface="Times New Roman" pitchFamily="18" charset="0"/>
                                    </a:rPr>
                                    <m:t>𝐵</m:t>
                                  </m:r>
                                </m:sub>
                              </m:sSub>
                              <m:r>
                                <a:rPr lang="en-US" b="0" i="1" smtClean="0">
                                  <a:latin typeface="Cambria Math" panose="02040503050406030204" pitchFamily="18" charset="0"/>
                                  <a:cs typeface="Times New Roman" pitchFamily="18" charset="0"/>
                                </a:rPr>
                                <m:t>+…</m:t>
                              </m:r>
                            </m:den>
                          </m:f>
                        </m:e>
                      </m:d>
                      <m:r>
                        <a:rPr lang="en-US" i="1" smtClean="0">
                          <a:latin typeface="Cambria Math" panose="02040503050406030204" pitchFamily="18" charset="0"/>
                          <a:ea typeface="Cambria Math" panose="02040503050406030204" pitchFamily="18" charset="0"/>
                          <a:cs typeface="Times New Roman" pitchFamily="18" charset="0"/>
                        </a:rPr>
                        <m:t>×</m:t>
                      </m:r>
                      <m:r>
                        <a:rPr lang="el-GR" b="0" i="1" smtClean="0">
                          <a:latin typeface="Cambria Math" panose="02040503050406030204" pitchFamily="18" charset="0"/>
                          <a:ea typeface="Cambria Math" panose="02040503050406030204" pitchFamily="18" charset="0"/>
                          <a:cs typeface="Times New Roman" pitchFamily="18" charset="0"/>
                        </a:rPr>
                        <m:t>100</m:t>
                      </m:r>
                    </m:oMath>
                  </m:oMathPara>
                </a14:m>
                <a:endParaRPr lang="el-GR" dirty="0"/>
              </a:p>
            </p:txBody>
          </p:sp>
        </mc:Choice>
        <mc:Fallback xmlns="">
          <p:sp>
            <p:nvSpPr>
              <p:cNvPr id="5" name="Θέση περιεχομένου 2"/>
              <p:cNvSpPr>
                <a:spLocks noGrp="1" noRot="1" noChangeAspect="1" noMove="1" noResize="1" noEditPoints="1" noAdjustHandles="1" noChangeArrowheads="1" noChangeShapeType="1" noTextEdit="1"/>
              </p:cNvSpPr>
              <p:nvPr>
                <p:ph idx="1"/>
              </p:nvPr>
            </p:nvSpPr>
            <p:spPr>
              <a:xfrm>
                <a:off x="1977126" y="1124744"/>
                <a:ext cx="5194920" cy="1224136"/>
              </a:xfrm>
              <a:blipFill rotWithShape="0">
                <a:blip r:embed="rId2"/>
                <a:stretch>
                  <a:fillRect/>
                </a:stretch>
              </a:blipFill>
              <a:ln>
                <a:solidFill>
                  <a:srgbClr val="004A82"/>
                </a:solidFill>
              </a:ln>
            </p:spPr>
            <p:txBody>
              <a:bodyPr/>
              <a:lstStyle/>
              <a:p>
                <a:r>
                  <a:rPr lang="el-GR">
                    <a:noFill/>
                  </a:rPr>
                  <a:t> </a:t>
                </a:r>
              </a:p>
            </p:txBody>
          </p:sp>
        </mc:Fallback>
      </mc:AlternateContent>
      <p:sp>
        <p:nvSpPr>
          <p:cNvPr id="6" name="Ορθογώνιο 5"/>
          <p:cNvSpPr/>
          <p:nvPr/>
        </p:nvSpPr>
        <p:spPr>
          <a:xfrm>
            <a:off x="323528" y="2459789"/>
            <a:ext cx="8635788" cy="3785652"/>
          </a:xfrm>
          <a:prstGeom prst="rect">
            <a:avLst/>
          </a:prstGeom>
        </p:spPr>
        <p:txBody>
          <a:bodyPr wrap="square">
            <a:spAutoFit/>
          </a:bodyPr>
          <a:lstStyle/>
          <a:p>
            <a:pPr eaLnBrk="1" hangingPunct="1">
              <a:spcBef>
                <a:spcPts val="600"/>
              </a:spcBef>
            </a:pPr>
            <a:r>
              <a:rPr lang="el-GR" altLang="el-GR" sz="2200" dirty="0">
                <a:latin typeface="+mn-lt"/>
              </a:rPr>
              <a:t>Παράδειγμα:</a:t>
            </a:r>
            <a:r>
              <a:rPr lang="en-US" altLang="el-GR" sz="2200" dirty="0">
                <a:latin typeface="+mn-lt"/>
              </a:rPr>
              <a:t/>
            </a:r>
            <a:br>
              <a:rPr lang="en-US" altLang="el-GR" sz="2200" dirty="0">
                <a:latin typeface="+mn-lt"/>
              </a:rPr>
            </a:br>
            <a:r>
              <a:rPr lang="el-GR" altLang="el-GR" sz="2200" dirty="0">
                <a:latin typeface="+mn-lt"/>
              </a:rPr>
              <a:t>Ποιο το γραμμομοριακό κλάσμα των συστατικών διαλύματος</a:t>
            </a:r>
            <a:r>
              <a:rPr lang="en-US" altLang="el-GR" sz="2200" dirty="0">
                <a:latin typeface="+mn-lt"/>
              </a:rPr>
              <a:t> </a:t>
            </a:r>
            <a:r>
              <a:rPr lang="el-GR" altLang="el-GR" sz="2200" dirty="0">
                <a:latin typeface="+mn-lt"/>
              </a:rPr>
              <a:t>που αποτελείται από </a:t>
            </a:r>
            <a:r>
              <a:rPr lang="en-US" altLang="el-GR" sz="2200" dirty="0">
                <a:latin typeface="+mn-lt"/>
              </a:rPr>
              <a:t>92 g </a:t>
            </a:r>
            <a:r>
              <a:rPr lang="el-GR" altLang="el-GR" sz="2200" dirty="0" err="1">
                <a:latin typeface="+mn-lt"/>
              </a:rPr>
              <a:t>γλυκερόλης</a:t>
            </a:r>
            <a:r>
              <a:rPr lang="en-US" altLang="el-GR" sz="2200" dirty="0">
                <a:latin typeface="+mn-lt"/>
              </a:rPr>
              <a:t> </a:t>
            </a:r>
            <a:r>
              <a:rPr lang="el-GR" altLang="el-GR" sz="2200" dirty="0">
                <a:latin typeface="+mn-lt"/>
              </a:rPr>
              <a:t>και </a:t>
            </a:r>
            <a:r>
              <a:rPr lang="en-US" altLang="el-GR" sz="2200" dirty="0">
                <a:latin typeface="+mn-lt"/>
              </a:rPr>
              <a:t>90 g </a:t>
            </a:r>
            <a:r>
              <a:rPr lang="el-GR" altLang="el-GR" sz="2200" dirty="0" smtClean="0">
                <a:latin typeface="+mn-lt"/>
              </a:rPr>
              <a:t>νερό;</a:t>
            </a:r>
            <a:endParaRPr lang="el-GR" altLang="el-GR" sz="2200" dirty="0">
              <a:latin typeface="+mn-lt"/>
            </a:endParaRPr>
          </a:p>
          <a:p>
            <a:pPr eaLnBrk="1" hangingPunct="1">
              <a:spcBef>
                <a:spcPts val="600"/>
              </a:spcBef>
            </a:pPr>
            <a:r>
              <a:rPr lang="en-US" altLang="el-GR" sz="2200" dirty="0">
                <a:latin typeface="+mn-lt"/>
              </a:rPr>
              <a:t>(</a:t>
            </a:r>
            <a:r>
              <a:rPr lang="el-GR" altLang="el-GR" sz="2200" dirty="0">
                <a:latin typeface="+mn-lt"/>
              </a:rPr>
              <a:t>Σχετική μοριακή μάζα νερού</a:t>
            </a:r>
            <a:r>
              <a:rPr lang="en-US" altLang="el-GR" sz="2200" dirty="0">
                <a:latin typeface="+mn-lt"/>
              </a:rPr>
              <a:t>= 18; </a:t>
            </a:r>
            <a:r>
              <a:rPr lang="el-GR" altLang="el-GR" sz="2200" dirty="0">
                <a:latin typeface="+mn-lt"/>
              </a:rPr>
              <a:t>Σχετική μοριακή μάζα </a:t>
            </a:r>
            <a:r>
              <a:rPr lang="el-GR" altLang="el-GR" sz="2200" dirty="0" err="1">
                <a:latin typeface="+mn-lt"/>
              </a:rPr>
              <a:t>γλυκερόλης</a:t>
            </a:r>
            <a:r>
              <a:rPr lang="el-GR" altLang="el-GR" sz="2200" dirty="0">
                <a:latin typeface="+mn-lt"/>
              </a:rPr>
              <a:t> </a:t>
            </a:r>
            <a:r>
              <a:rPr lang="en-US" altLang="el-GR" sz="2200" dirty="0">
                <a:latin typeface="+mn-lt"/>
              </a:rPr>
              <a:t>= 92</a:t>
            </a:r>
            <a:r>
              <a:rPr lang="en-US" altLang="el-GR" sz="2200" dirty="0" smtClean="0">
                <a:latin typeface="+mn-lt"/>
              </a:rPr>
              <a:t>)</a:t>
            </a:r>
            <a:r>
              <a:rPr lang="en-US" altLang="el-GR" sz="2200" dirty="0">
                <a:latin typeface="+mn-lt"/>
              </a:rPr>
              <a:t/>
            </a:r>
            <a:br>
              <a:rPr lang="en-US" altLang="el-GR" sz="2200" dirty="0">
                <a:latin typeface="+mn-lt"/>
              </a:rPr>
            </a:br>
            <a:r>
              <a:rPr lang="en-US" altLang="el-GR" sz="2200" dirty="0">
                <a:latin typeface="+mn-lt"/>
              </a:rPr>
              <a:t>90 g </a:t>
            </a:r>
            <a:r>
              <a:rPr lang="el-GR" altLang="el-GR" sz="2200" dirty="0">
                <a:latin typeface="+mn-lt"/>
              </a:rPr>
              <a:t>νερού</a:t>
            </a:r>
            <a:r>
              <a:rPr lang="en-US" altLang="el-GR" sz="2200" dirty="0">
                <a:latin typeface="+mn-lt"/>
              </a:rPr>
              <a:t> = 90 g x 1 </a:t>
            </a:r>
            <a:r>
              <a:rPr lang="en-US" altLang="el-GR" sz="2200" dirty="0" err="1">
                <a:latin typeface="+mn-lt"/>
              </a:rPr>
              <a:t>mol</a:t>
            </a:r>
            <a:r>
              <a:rPr lang="en-US" altLang="el-GR" sz="2200" dirty="0">
                <a:latin typeface="+mn-lt"/>
              </a:rPr>
              <a:t> / 18 g = 5 </a:t>
            </a:r>
            <a:r>
              <a:rPr lang="en-US" altLang="el-GR" sz="2200" dirty="0" err="1">
                <a:latin typeface="+mn-lt"/>
              </a:rPr>
              <a:t>mol</a:t>
            </a:r>
            <a:r>
              <a:rPr lang="en-US" altLang="el-GR" sz="2200" dirty="0">
                <a:latin typeface="+mn-lt"/>
              </a:rPr>
              <a:t> </a:t>
            </a:r>
            <a:r>
              <a:rPr lang="el-GR" altLang="el-GR" sz="2200" dirty="0">
                <a:latin typeface="+mn-lt"/>
              </a:rPr>
              <a:t>νερού </a:t>
            </a:r>
            <a:r>
              <a:rPr lang="en-US" altLang="el-GR" sz="2200" dirty="0">
                <a:latin typeface="+mn-lt"/>
              </a:rPr>
              <a:t/>
            </a:r>
            <a:br>
              <a:rPr lang="en-US" altLang="el-GR" sz="2200" dirty="0">
                <a:latin typeface="+mn-lt"/>
              </a:rPr>
            </a:br>
            <a:r>
              <a:rPr lang="en-US" altLang="el-GR" sz="2200" dirty="0">
                <a:latin typeface="+mn-lt"/>
              </a:rPr>
              <a:t>92 g </a:t>
            </a:r>
            <a:r>
              <a:rPr lang="el-GR" altLang="el-GR" sz="2200" dirty="0" err="1">
                <a:latin typeface="+mn-lt"/>
              </a:rPr>
              <a:t>γλυκερόλης</a:t>
            </a:r>
            <a:r>
              <a:rPr lang="en-US" altLang="el-GR" sz="2200" dirty="0">
                <a:latin typeface="+mn-lt"/>
              </a:rPr>
              <a:t> = 92 g x 1 </a:t>
            </a:r>
            <a:r>
              <a:rPr lang="en-US" altLang="el-GR" sz="2200" dirty="0" err="1">
                <a:latin typeface="+mn-lt"/>
              </a:rPr>
              <a:t>mol</a:t>
            </a:r>
            <a:r>
              <a:rPr lang="en-US" altLang="el-GR" sz="2200" dirty="0">
                <a:latin typeface="+mn-lt"/>
              </a:rPr>
              <a:t> / 92 g = 1 </a:t>
            </a:r>
            <a:r>
              <a:rPr lang="en-US" altLang="el-GR" sz="2200" dirty="0" err="1">
                <a:latin typeface="+mn-lt"/>
              </a:rPr>
              <a:t>mol</a:t>
            </a:r>
            <a:r>
              <a:rPr lang="en-US" altLang="el-GR" sz="2200" dirty="0">
                <a:latin typeface="+mn-lt"/>
              </a:rPr>
              <a:t> </a:t>
            </a:r>
            <a:r>
              <a:rPr lang="el-GR" altLang="el-GR" sz="2200" dirty="0" err="1">
                <a:latin typeface="+mn-lt"/>
              </a:rPr>
              <a:t>γλυκερόλης</a:t>
            </a:r>
            <a:r>
              <a:rPr lang="en-US" altLang="el-GR" sz="2200" dirty="0">
                <a:latin typeface="+mn-lt"/>
              </a:rPr>
              <a:t/>
            </a:r>
            <a:br>
              <a:rPr lang="en-US" altLang="el-GR" sz="2200" dirty="0">
                <a:latin typeface="+mn-lt"/>
              </a:rPr>
            </a:br>
            <a:r>
              <a:rPr lang="el-GR" altLang="el-GR" sz="2200" dirty="0">
                <a:latin typeface="+mn-lt"/>
              </a:rPr>
              <a:t>Ολικά</a:t>
            </a:r>
            <a:r>
              <a:rPr lang="en-US" altLang="el-GR" sz="2200" dirty="0">
                <a:latin typeface="+mn-lt"/>
              </a:rPr>
              <a:t> </a:t>
            </a:r>
            <a:r>
              <a:rPr lang="en-US" altLang="el-GR" sz="2200" dirty="0" err="1">
                <a:latin typeface="+mn-lt"/>
              </a:rPr>
              <a:t>mol</a:t>
            </a:r>
            <a:r>
              <a:rPr lang="en-US" altLang="el-GR" sz="2200" dirty="0">
                <a:latin typeface="+mn-lt"/>
              </a:rPr>
              <a:t> = 5 + 1 = 6 </a:t>
            </a:r>
            <a:r>
              <a:rPr lang="en-US" altLang="el-GR" sz="2200" dirty="0" err="1" smtClean="0">
                <a:latin typeface="+mn-lt"/>
              </a:rPr>
              <a:t>mol</a:t>
            </a:r>
            <a:endParaRPr lang="en-US" altLang="el-GR" sz="2200" dirty="0" smtClean="0">
              <a:latin typeface="+mn-lt"/>
            </a:endParaRPr>
          </a:p>
          <a:p>
            <a:pPr algn="ctr" eaLnBrk="1" hangingPunct="1">
              <a:spcBef>
                <a:spcPts val="600"/>
              </a:spcBef>
            </a:pPr>
            <a:r>
              <a:rPr lang="en-US" altLang="el-GR" sz="2200" dirty="0" smtClean="0">
                <a:latin typeface="+mn-lt"/>
              </a:rPr>
              <a:t>x</a:t>
            </a:r>
            <a:r>
              <a:rPr lang="el-GR" altLang="el-GR" sz="2200" baseline="-25000" dirty="0">
                <a:latin typeface="+mn-lt"/>
              </a:rPr>
              <a:t>νερού</a:t>
            </a:r>
            <a:r>
              <a:rPr lang="en-US" altLang="el-GR" sz="2200" dirty="0">
                <a:latin typeface="+mn-lt"/>
              </a:rPr>
              <a:t> = 5 </a:t>
            </a:r>
            <a:r>
              <a:rPr lang="en-US" altLang="el-GR" sz="2200" dirty="0" err="1">
                <a:latin typeface="+mn-lt"/>
              </a:rPr>
              <a:t>mol</a:t>
            </a:r>
            <a:r>
              <a:rPr lang="en-US" altLang="el-GR" sz="2200" dirty="0">
                <a:latin typeface="+mn-lt"/>
              </a:rPr>
              <a:t> / 6 </a:t>
            </a:r>
            <a:r>
              <a:rPr lang="en-US" altLang="el-GR" sz="2200" dirty="0" err="1">
                <a:latin typeface="+mn-lt"/>
              </a:rPr>
              <a:t>mol</a:t>
            </a:r>
            <a:r>
              <a:rPr lang="en-US" altLang="el-GR" sz="2200" dirty="0">
                <a:latin typeface="+mn-lt"/>
              </a:rPr>
              <a:t> = </a:t>
            </a:r>
            <a:r>
              <a:rPr lang="en-US" altLang="el-GR" sz="2200" dirty="0" smtClean="0">
                <a:latin typeface="+mn-lt"/>
              </a:rPr>
              <a:t>0.833</a:t>
            </a:r>
          </a:p>
          <a:p>
            <a:pPr algn="ctr" eaLnBrk="1" hangingPunct="1">
              <a:spcBef>
                <a:spcPts val="600"/>
              </a:spcBef>
            </a:pPr>
            <a:r>
              <a:rPr lang="en-US" altLang="el-GR" sz="2200" dirty="0" smtClean="0">
                <a:latin typeface="+mn-lt"/>
              </a:rPr>
              <a:t>x</a:t>
            </a:r>
            <a:r>
              <a:rPr lang="en-US" altLang="el-GR" sz="2200" dirty="0">
                <a:latin typeface="+mn-lt"/>
              </a:rPr>
              <a:t> </a:t>
            </a:r>
            <a:r>
              <a:rPr lang="el-GR" altLang="el-GR" sz="2200" baseline="-25000" dirty="0" err="1">
                <a:latin typeface="+mn-lt"/>
              </a:rPr>
              <a:t>γλυκερόλης</a:t>
            </a:r>
            <a:r>
              <a:rPr lang="en-US" altLang="el-GR" sz="2200" dirty="0">
                <a:latin typeface="+mn-lt"/>
              </a:rPr>
              <a:t> = 1 </a:t>
            </a:r>
            <a:r>
              <a:rPr lang="en-US" altLang="el-GR" sz="2200" dirty="0" err="1">
                <a:latin typeface="+mn-lt"/>
              </a:rPr>
              <a:t>mol</a:t>
            </a:r>
            <a:r>
              <a:rPr lang="en-US" altLang="el-GR" sz="2200" dirty="0">
                <a:latin typeface="+mn-lt"/>
              </a:rPr>
              <a:t> / 6 </a:t>
            </a:r>
            <a:r>
              <a:rPr lang="en-US" altLang="el-GR" sz="2200" dirty="0" err="1">
                <a:latin typeface="+mn-lt"/>
              </a:rPr>
              <a:t>mol</a:t>
            </a:r>
            <a:r>
              <a:rPr lang="en-US" altLang="el-GR" sz="2200" dirty="0">
                <a:latin typeface="+mn-lt"/>
              </a:rPr>
              <a:t> = </a:t>
            </a:r>
            <a:r>
              <a:rPr lang="en-US" altLang="el-GR" sz="2200" dirty="0" smtClean="0">
                <a:latin typeface="+mn-lt"/>
              </a:rPr>
              <a:t>0.167</a:t>
            </a:r>
          </a:p>
          <a:p>
            <a:pPr algn="ctr" eaLnBrk="1" hangingPunct="1">
              <a:spcBef>
                <a:spcPts val="600"/>
              </a:spcBef>
            </a:pPr>
            <a:r>
              <a:rPr lang="en-US" altLang="el-GR" sz="2200" dirty="0" smtClean="0">
                <a:latin typeface="+mn-lt"/>
              </a:rPr>
              <a:t>x</a:t>
            </a:r>
            <a:r>
              <a:rPr lang="el-GR" altLang="el-GR" sz="2200" baseline="-25000" dirty="0">
                <a:latin typeface="+mn-lt"/>
              </a:rPr>
              <a:t>νερού</a:t>
            </a:r>
            <a:r>
              <a:rPr lang="en-US" altLang="el-GR" sz="2200" dirty="0">
                <a:latin typeface="+mn-lt"/>
              </a:rPr>
              <a:t> + x</a:t>
            </a:r>
            <a:r>
              <a:rPr lang="el-GR" altLang="el-GR" sz="2200" baseline="-25000" dirty="0" err="1">
                <a:latin typeface="+mn-lt"/>
              </a:rPr>
              <a:t>γλυκερόλης</a:t>
            </a:r>
            <a:r>
              <a:rPr lang="en-US" altLang="el-GR" sz="2200" dirty="0">
                <a:latin typeface="+mn-lt"/>
              </a:rPr>
              <a:t> = </a:t>
            </a:r>
            <a:r>
              <a:rPr lang="el-GR" altLang="el-GR" sz="2200" dirty="0">
                <a:latin typeface="+mn-lt"/>
              </a:rPr>
              <a:t>0</a:t>
            </a:r>
            <a:r>
              <a:rPr lang="en-US" altLang="el-GR" sz="2200" dirty="0">
                <a:latin typeface="+mn-lt"/>
              </a:rPr>
              <a:t>.833 + 0.167 = 1.000</a:t>
            </a:r>
          </a:p>
        </p:txBody>
      </p:sp>
    </p:spTree>
    <p:extLst>
      <p:ext uri="{BB962C8B-B14F-4D97-AF65-F5344CB8AC3E}">
        <p14:creationId xmlns:p14="http://schemas.microsoft.com/office/powerpoint/2010/main" val="2479245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Μοριακότητα κατ’ όγκο, </a:t>
            </a:r>
            <a:r>
              <a:rPr lang="el-GR" dirty="0" err="1"/>
              <a:t>Molarity</a:t>
            </a:r>
            <a:r>
              <a:rPr lang="el-GR" dirty="0"/>
              <a:t>, </a:t>
            </a:r>
            <a:r>
              <a:rPr lang="el-GR" dirty="0" smtClean="0"/>
              <a:t>M</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mc:AlternateContent xmlns:mc="http://schemas.openxmlformats.org/markup-compatibility/2006" xmlns:a14="http://schemas.microsoft.com/office/drawing/2010/main">
        <mc:Choice Requires="a14">
          <p:sp>
            <p:nvSpPr>
              <p:cNvPr id="5" name="Θέση περιεχομένου 2"/>
              <p:cNvSpPr>
                <a:spLocks noGrp="1"/>
              </p:cNvSpPr>
              <p:nvPr>
                <p:ph idx="1"/>
              </p:nvPr>
            </p:nvSpPr>
            <p:spPr>
              <a:xfrm>
                <a:off x="3131840" y="1340768"/>
                <a:ext cx="3240360" cy="1152128"/>
              </a:xfrm>
              <a:ln>
                <a:solidFill>
                  <a:srgbClr val="004A82"/>
                </a:solidFill>
              </a:ln>
            </p:spPr>
            <p:txBody>
              <a:bodyPr/>
              <a:lstStyle/>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a:cs typeface="Times New Roman" pitchFamily="18" charset="0"/>
                            </a:rPr>
                          </m:ctrlPr>
                        </m:sSubPr>
                        <m:e>
                          <m:r>
                            <a:rPr lang="en-US" b="0" i="1" smtClean="0">
                              <a:latin typeface="Cambria Math" panose="02040503050406030204" pitchFamily="18" charset="0"/>
                              <a:cs typeface="Times New Roman" pitchFamily="18" charset="0"/>
                            </a:rPr>
                            <m:t>𝑀</m:t>
                          </m:r>
                        </m:e>
                        <m:sub>
                          <m:r>
                            <a:rPr lang="en-US" b="0" i="1" smtClean="0">
                              <a:latin typeface="Cambria Math" panose="02040503050406030204" pitchFamily="18" charset="0"/>
                              <a:cs typeface="Times New Roman" pitchFamily="18" charset="0"/>
                            </a:rPr>
                            <m:t>𝐴</m:t>
                          </m:r>
                        </m:sub>
                      </m:sSub>
                      <m:r>
                        <a:rPr lang="en-US" i="1">
                          <a:latin typeface="Cambria Math" panose="02040503050406030204" pitchFamily="18" charset="0"/>
                          <a:ea typeface="Calibri" pitchFamily="34" charset="0"/>
                          <a:cs typeface="Times New Roman" pitchFamily="18" charset="0"/>
                        </a:rPr>
                        <m:t>=</m:t>
                      </m:r>
                      <m:f>
                        <m:fPr>
                          <m:ctrlPr>
                            <a:rPr lang="en-US" i="1">
                              <a:latin typeface="Cambria Math"/>
                              <a:cs typeface="Times New Roman" pitchFamily="18" charset="0"/>
                            </a:rPr>
                          </m:ctrlPr>
                        </m:fPr>
                        <m:num>
                          <m:sSub>
                            <m:sSubPr>
                              <m:ctrlPr>
                                <a:rPr lang="en-US" i="1">
                                  <a:latin typeface="Cambria Math"/>
                                  <a:cs typeface="Times New Roman" pitchFamily="18" charset="0"/>
                                </a:rPr>
                              </m:ctrlPr>
                            </m:sSubPr>
                            <m:e>
                              <m:r>
                                <m:rPr>
                                  <m:sty m:val="p"/>
                                </m:rPr>
                                <a:rPr lang="en-US">
                                  <a:latin typeface="Cambria Math" panose="02040503050406030204" pitchFamily="18" charset="0"/>
                                  <a:cs typeface="Times New Roman" pitchFamily="18" charset="0"/>
                                </a:rPr>
                                <m:t>mole</m:t>
                              </m:r>
                            </m:e>
                            <m:sub>
                              <m:r>
                                <a:rPr lang="en-US" i="1">
                                  <a:latin typeface="Cambria Math" panose="02040503050406030204" pitchFamily="18" charset="0"/>
                                  <a:cs typeface="Times New Roman" pitchFamily="18" charset="0"/>
                                </a:rPr>
                                <m:t>𝐴</m:t>
                              </m:r>
                            </m:sub>
                          </m:sSub>
                        </m:num>
                        <m:den>
                          <m:sSub>
                            <m:sSubPr>
                              <m:ctrlPr>
                                <a:rPr lang="en-US" i="1">
                                  <a:latin typeface="Cambria Math"/>
                                  <a:cs typeface="Times New Roman" pitchFamily="18" charset="0"/>
                                </a:rPr>
                              </m:ctrlPr>
                            </m:sSubPr>
                            <m:e>
                              <m:r>
                                <m:rPr>
                                  <m:sty m:val="p"/>
                                </m:rPr>
                                <a:rPr lang="en-US">
                                  <a:latin typeface="Cambria Math" panose="02040503050406030204" pitchFamily="18" charset="0"/>
                                  <a:cs typeface="Times New Roman" pitchFamily="18" charset="0"/>
                                </a:rPr>
                                <m:t>L</m:t>
                              </m:r>
                            </m:e>
                            <m:sub>
                              <m:r>
                                <a:rPr lang="el-GR" i="1">
                                  <a:latin typeface="Cambria Math" panose="02040503050406030204" pitchFamily="18" charset="0"/>
                                  <a:cs typeface="Times New Roman" pitchFamily="18" charset="0"/>
                                </a:rPr>
                                <m:t>𝛿𝜄𝛼𝜆𝜐𝜇𝛼𝜏𝜊𝜍</m:t>
                              </m:r>
                            </m:sub>
                          </m:sSub>
                        </m:den>
                      </m:f>
                    </m:oMath>
                  </m:oMathPara>
                </a14:m>
                <a:endParaRPr lang="el-GR" dirty="0"/>
              </a:p>
            </p:txBody>
          </p:sp>
        </mc:Choice>
        <mc:Fallback xmlns="">
          <p:sp>
            <p:nvSpPr>
              <p:cNvPr id="5" name="Θέση περιεχομένου 2"/>
              <p:cNvSpPr>
                <a:spLocks noGrp="1" noRot="1" noChangeAspect="1" noMove="1" noResize="1" noEditPoints="1" noAdjustHandles="1" noChangeArrowheads="1" noChangeShapeType="1" noTextEdit="1"/>
              </p:cNvSpPr>
              <p:nvPr>
                <p:ph idx="1"/>
              </p:nvPr>
            </p:nvSpPr>
            <p:spPr>
              <a:xfrm>
                <a:off x="3131840" y="1340768"/>
                <a:ext cx="3240360" cy="1152128"/>
              </a:xfrm>
              <a:blipFill rotWithShape="0">
                <a:blip r:embed="rId2"/>
                <a:stretch>
                  <a:fillRect/>
                </a:stretch>
              </a:blipFill>
              <a:ln>
                <a:solidFill>
                  <a:srgbClr val="004A82"/>
                </a:solidFill>
              </a:ln>
            </p:spPr>
            <p:txBody>
              <a:bodyPr/>
              <a:lstStyle/>
              <a:p>
                <a:r>
                  <a:rPr lang="el-GR">
                    <a:noFill/>
                  </a:rPr>
                  <a:t> </a:t>
                </a:r>
              </a:p>
            </p:txBody>
          </p:sp>
        </mc:Fallback>
      </mc:AlternateContent>
      <p:sp>
        <p:nvSpPr>
          <p:cNvPr id="6" name="Ορθογώνιο 5"/>
          <p:cNvSpPr/>
          <p:nvPr/>
        </p:nvSpPr>
        <p:spPr>
          <a:xfrm>
            <a:off x="1331640" y="2752643"/>
            <a:ext cx="6951004" cy="1200329"/>
          </a:xfrm>
          <a:prstGeom prst="rect">
            <a:avLst/>
          </a:prstGeom>
        </p:spPr>
        <p:txBody>
          <a:bodyPr wrap="square">
            <a:spAutoFit/>
          </a:bodyPr>
          <a:lstStyle/>
          <a:p>
            <a:pPr algn="ctr"/>
            <a:r>
              <a:rPr lang="el-GR" sz="2400" dirty="0">
                <a:latin typeface="+mn-lt"/>
              </a:rPr>
              <a:t>Ποια η </a:t>
            </a:r>
            <a:r>
              <a:rPr lang="el-GR" sz="2400" dirty="0" err="1">
                <a:latin typeface="+mn-lt"/>
              </a:rPr>
              <a:t>μοριακότητα</a:t>
            </a:r>
            <a:r>
              <a:rPr lang="el-GR" sz="2400" dirty="0">
                <a:latin typeface="+mn-lt"/>
              </a:rPr>
              <a:t> κατ’ όγκο διαλύματος αποτελούμενου από 11 g CaCl2 σε 100 </a:t>
            </a:r>
            <a:r>
              <a:rPr lang="el-GR" sz="2400" dirty="0" err="1">
                <a:latin typeface="+mn-lt"/>
              </a:rPr>
              <a:t>mL</a:t>
            </a:r>
            <a:r>
              <a:rPr lang="el-GR" sz="2400" dirty="0">
                <a:latin typeface="+mn-lt"/>
              </a:rPr>
              <a:t> </a:t>
            </a:r>
            <a:r>
              <a:rPr lang="el-GR" sz="2400" dirty="0" smtClean="0">
                <a:latin typeface="+mn-lt"/>
              </a:rPr>
              <a:t>διαλύματος;</a:t>
            </a:r>
            <a:endParaRPr lang="el-GR" sz="2400" dirty="0">
              <a:latin typeface="+mn-lt"/>
            </a:endParaRPr>
          </a:p>
        </p:txBody>
      </p:sp>
      <p:cxnSp>
        <p:nvCxnSpPr>
          <p:cNvPr id="7" name="5 - Ευθύγραμμο βέλος σύνδεσης"/>
          <p:cNvCxnSpPr/>
          <p:nvPr/>
        </p:nvCxnSpPr>
        <p:spPr>
          <a:xfrm>
            <a:off x="4807142" y="3952972"/>
            <a:ext cx="0" cy="5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1547664" y="4527647"/>
            <a:ext cx="6819496" cy="1569660"/>
          </a:xfrm>
          <a:prstGeom prst="rect">
            <a:avLst/>
          </a:prstGeom>
        </p:spPr>
        <p:txBody>
          <a:bodyPr wrap="none">
            <a:spAutoFit/>
          </a:bodyPr>
          <a:lstStyle/>
          <a:p>
            <a:pPr algn="ctr" eaLnBrk="1" hangingPunct="1"/>
            <a:r>
              <a:rPr lang="en-US" altLang="el-GR" sz="2400" dirty="0">
                <a:latin typeface="+mn-lt"/>
              </a:rPr>
              <a:t>11 g CaCl</a:t>
            </a:r>
            <a:r>
              <a:rPr lang="en-US" altLang="el-GR" sz="2400" baseline="-25000" dirty="0">
                <a:latin typeface="+mn-lt"/>
              </a:rPr>
              <a:t>2</a:t>
            </a:r>
            <a:r>
              <a:rPr lang="en-US" altLang="el-GR" sz="2400" dirty="0">
                <a:latin typeface="+mn-lt"/>
              </a:rPr>
              <a:t> / (110 g CaCl</a:t>
            </a:r>
            <a:r>
              <a:rPr lang="en-US" altLang="el-GR" sz="2400" baseline="-25000" dirty="0">
                <a:latin typeface="+mn-lt"/>
              </a:rPr>
              <a:t>2</a:t>
            </a:r>
            <a:r>
              <a:rPr lang="en-US" altLang="el-GR" sz="2400" dirty="0">
                <a:latin typeface="+mn-lt"/>
              </a:rPr>
              <a:t> / </a:t>
            </a:r>
            <a:r>
              <a:rPr lang="en-US" altLang="el-GR" sz="2400" dirty="0" err="1">
                <a:latin typeface="+mn-lt"/>
              </a:rPr>
              <a:t>mol</a:t>
            </a:r>
            <a:r>
              <a:rPr lang="en-US" altLang="el-GR" sz="2400" dirty="0">
                <a:latin typeface="+mn-lt"/>
              </a:rPr>
              <a:t> CaCl</a:t>
            </a:r>
            <a:r>
              <a:rPr lang="en-US" altLang="el-GR" sz="2400" baseline="-25000" dirty="0">
                <a:latin typeface="+mn-lt"/>
              </a:rPr>
              <a:t>2</a:t>
            </a:r>
            <a:r>
              <a:rPr lang="en-US" altLang="el-GR" sz="2400" dirty="0">
                <a:latin typeface="+mn-lt"/>
              </a:rPr>
              <a:t>) = 0.10 </a:t>
            </a:r>
            <a:r>
              <a:rPr lang="en-US" altLang="el-GR" sz="2400" dirty="0" err="1">
                <a:latin typeface="+mn-lt"/>
              </a:rPr>
              <a:t>mol</a:t>
            </a:r>
            <a:r>
              <a:rPr lang="en-US" altLang="el-GR" sz="2400" dirty="0">
                <a:latin typeface="+mn-lt"/>
              </a:rPr>
              <a:t> CaCl</a:t>
            </a:r>
            <a:r>
              <a:rPr lang="en-US" altLang="el-GR" sz="2400" baseline="-25000" dirty="0">
                <a:latin typeface="+mn-lt"/>
              </a:rPr>
              <a:t>2</a:t>
            </a:r>
            <a:r>
              <a:rPr lang="en-US" altLang="el-GR" sz="2400" dirty="0">
                <a:latin typeface="+mn-lt"/>
              </a:rPr>
              <a:t/>
            </a:r>
            <a:br>
              <a:rPr lang="en-US" altLang="el-GR" sz="2400" dirty="0">
                <a:latin typeface="+mn-lt"/>
              </a:rPr>
            </a:br>
            <a:r>
              <a:rPr lang="en-US" altLang="el-GR" sz="2400" dirty="0">
                <a:latin typeface="+mn-lt"/>
              </a:rPr>
              <a:t>100 mL x 1 L / 1000 mL = 0.10 L</a:t>
            </a:r>
            <a:br>
              <a:rPr lang="en-US" altLang="el-GR" sz="2400" dirty="0">
                <a:latin typeface="+mn-lt"/>
              </a:rPr>
            </a:br>
            <a:r>
              <a:rPr lang="en-US" altLang="el-GR" sz="2400" dirty="0">
                <a:latin typeface="+mn-lt"/>
              </a:rPr>
              <a:t>molarity = 0.10 </a:t>
            </a:r>
            <a:r>
              <a:rPr lang="en-US" altLang="el-GR" sz="2400" dirty="0" err="1">
                <a:latin typeface="+mn-lt"/>
              </a:rPr>
              <a:t>mol</a:t>
            </a:r>
            <a:r>
              <a:rPr lang="en-US" altLang="el-GR" sz="2400" dirty="0">
                <a:latin typeface="+mn-lt"/>
              </a:rPr>
              <a:t> / 0.10 L</a:t>
            </a:r>
            <a:br>
              <a:rPr lang="en-US" altLang="el-GR" sz="2400" dirty="0">
                <a:latin typeface="+mn-lt"/>
              </a:rPr>
            </a:br>
            <a:r>
              <a:rPr lang="en-US" altLang="el-GR" sz="2400" dirty="0">
                <a:latin typeface="+mn-lt"/>
              </a:rPr>
              <a:t>molarity = 1.0 M</a:t>
            </a:r>
          </a:p>
        </p:txBody>
      </p:sp>
    </p:spTree>
    <p:extLst>
      <p:ext uri="{BB962C8B-B14F-4D97-AF65-F5344CB8AC3E}">
        <p14:creationId xmlns:p14="http://schemas.microsoft.com/office/powerpoint/2010/main" val="1913573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Διαλύματα</a:t>
            </a:r>
          </a:p>
        </p:txBody>
      </p:sp>
      <p:sp>
        <p:nvSpPr>
          <p:cNvPr id="3" name="Θέση περιεχομένου 2"/>
          <p:cNvSpPr>
            <a:spLocks noGrp="1"/>
          </p:cNvSpPr>
          <p:nvPr>
            <p:ph idx="1"/>
          </p:nvPr>
        </p:nvSpPr>
        <p:spPr/>
        <p:txBody>
          <a:bodyPr/>
          <a:lstStyle/>
          <a:p>
            <a:r>
              <a:rPr lang="el-GR" dirty="0"/>
              <a:t>Ομογενή μίγματα δύο ή περισσότερων συστατικών, με μέγεθος σωματιδίων &lt;1 </a:t>
            </a:r>
            <a:r>
              <a:rPr lang="el-GR" dirty="0" err="1"/>
              <a:t>nm</a:t>
            </a:r>
            <a:r>
              <a:rPr lang="el-GR" dirty="0"/>
              <a:t>.</a:t>
            </a:r>
          </a:p>
          <a:p>
            <a:r>
              <a:rPr lang="el-GR" dirty="0"/>
              <a:t>Οπτικά διαυγή.</a:t>
            </a:r>
          </a:p>
          <a:p>
            <a:r>
              <a:rPr lang="el-GR" dirty="0" smtClean="0"/>
              <a:t>Τα </a:t>
            </a:r>
            <a:r>
              <a:rPr lang="el-GR" dirty="0"/>
              <a:t>συστατικά δε διαχωρίζονται με το χρόνο ούτε με απλή </a:t>
            </a:r>
            <a:r>
              <a:rPr lang="el-GR" dirty="0" smtClean="0"/>
              <a:t>διήθηση</a:t>
            </a:r>
            <a:r>
              <a:rPr lang="el-GR" dirty="0"/>
              <a:t>.			</a:t>
            </a:r>
          </a:p>
          <a:p>
            <a:pPr lvl="1"/>
            <a:r>
              <a:rPr lang="el-GR" dirty="0" smtClean="0"/>
              <a:t>Διαλύτης</a:t>
            </a:r>
            <a:r>
              <a:rPr lang="en-US" dirty="0" smtClean="0"/>
              <a:t>.</a:t>
            </a:r>
            <a:endParaRPr lang="el-GR" dirty="0"/>
          </a:p>
          <a:p>
            <a:pPr lvl="1"/>
            <a:r>
              <a:rPr lang="el-GR" dirty="0" smtClean="0"/>
              <a:t>Διαλυμένες </a:t>
            </a:r>
            <a:r>
              <a:rPr lang="el-GR" dirty="0" smtClean="0"/>
              <a:t>ουσίες</a:t>
            </a:r>
            <a:r>
              <a:rPr lang="en-US" dirty="0" smtClean="0"/>
              <a:t>.</a:t>
            </a:r>
            <a:endParaRPr lang="el-GR" dirty="0"/>
          </a:p>
          <a:p>
            <a:pPr marL="457200" lvl="1" indent="0">
              <a:buNone/>
            </a:pPr>
            <a:r>
              <a:rPr lang="el-GR" dirty="0"/>
              <a:t>Σημαντικότερα : Α/Υ, Υ/Υ, </a:t>
            </a:r>
            <a:r>
              <a:rPr lang="el-GR" dirty="0" smtClean="0"/>
              <a:t>Σ/Υ</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878218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Μοριακότητα κατά βάρος, </a:t>
            </a:r>
            <a:r>
              <a:rPr lang="en-US" altLang="el-GR" dirty="0"/>
              <a:t>molality, m</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mc:AlternateContent xmlns:mc="http://schemas.openxmlformats.org/markup-compatibility/2006" xmlns:a14="http://schemas.microsoft.com/office/drawing/2010/main">
        <mc:Choice Requires="a14">
          <p:sp>
            <p:nvSpPr>
              <p:cNvPr id="5" name="Θέση περιεχομένου 2"/>
              <p:cNvSpPr>
                <a:spLocks noGrp="1"/>
              </p:cNvSpPr>
              <p:nvPr>
                <p:ph idx="1"/>
              </p:nvPr>
            </p:nvSpPr>
            <p:spPr>
              <a:xfrm>
                <a:off x="3312840" y="1025352"/>
                <a:ext cx="3240360" cy="1152128"/>
              </a:xfrm>
              <a:ln>
                <a:solidFill>
                  <a:srgbClr val="004A82"/>
                </a:solidFill>
              </a:ln>
            </p:spPr>
            <p:txBody>
              <a:bodyPr/>
              <a:lstStyle/>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a:cs typeface="Times New Roman" pitchFamily="18" charset="0"/>
                            </a:rPr>
                          </m:ctrlPr>
                        </m:sSubPr>
                        <m:e>
                          <m:r>
                            <a:rPr lang="en-US" b="0" i="1" smtClean="0">
                              <a:latin typeface="Cambria Math" panose="02040503050406030204" pitchFamily="18" charset="0"/>
                              <a:cs typeface="Times New Roman" pitchFamily="18" charset="0"/>
                            </a:rPr>
                            <m:t>𝑚</m:t>
                          </m:r>
                        </m:e>
                        <m:sub>
                          <m:r>
                            <a:rPr lang="en-US" b="0" i="1" smtClean="0">
                              <a:latin typeface="Cambria Math" panose="02040503050406030204" pitchFamily="18" charset="0"/>
                              <a:cs typeface="Times New Roman" pitchFamily="18" charset="0"/>
                            </a:rPr>
                            <m:t>𝐴</m:t>
                          </m:r>
                        </m:sub>
                      </m:sSub>
                      <m:r>
                        <a:rPr lang="en-US" i="1">
                          <a:latin typeface="Cambria Math" panose="02040503050406030204" pitchFamily="18" charset="0"/>
                          <a:ea typeface="Calibri" pitchFamily="34" charset="0"/>
                          <a:cs typeface="Times New Roman" pitchFamily="18" charset="0"/>
                        </a:rPr>
                        <m:t>=</m:t>
                      </m:r>
                      <m:f>
                        <m:fPr>
                          <m:ctrlPr>
                            <a:rPr lang="en-US" i="1">
                              <a:latin typeface="Cambria Math"/>
                              <a:cs typeface="Times New Roman" pitchFamily="18" charset="0"/>
                            </a:rPr>
                          </m:ctrlPr>
                        </m:fPr>
                        <m:num>
                          <m:sSub>
                            <m:sSubPr>
                              <m:ctrlPr>
                                <a:rPr lang="en-US" i="1">
                                  <a:latin typeface="Cambria Math"/>
                                  <a:cs typeface="Times New Roman" pitchFamily="18" charset="0"/>
                                </a:rPr>
                              </m:ctrlPr>
                            </m:sSubPr>
                            <m:e>
                              <m:r>
                                <m:rPr>
                                  <m:sty m:val="p"/>
                                </m:rPr>
                                <a:rPr lang="en-US">
                                  <a:latin typeface="Cambria Math" panose="02040503050406030204" pitchFamily="18" charset="0"/>
                                  <a:cs typeface="Times New Roman" pitchFamily="18" charset="0"/>
                                </a:rPr>
                                <m:t>mole</m:t>
                              </m:r>
                            </m:e>
                            <m:sub>
                              <m:r>
                                <a:rPr lang="en-US" i="1">
                                  <a:latin typeface="Cambria Math" panose="02040503050406030204" pitchFamily="18" charset="0"/>
                                  <a:cs typeface="Times New Roman" pitchFamily="18" charset="0"/>
                                </a:rPr>
                                <m:t>𝐴</m:t>
                              </m:r>
                            </m:sub>
                          </m:sSub>
                        </m:num>
                        <m:den>
                          <m:sSub>
                            <m:sSubPr>
                              <m:ctrlPr>
                                <a:rPr lang="en-US" i="1">
                                  <a:latin typeface="Cambria Math"/>
                                  <a:cs typeface="Times New Roman" pitchFamily="18" charset="0"/>
                                </a:rPr>
                              </m:ctrlPr>
                            </m:sSubPr>
                            <m:e>
                              <m:r>
                                <m:rPr>
                                  <m:sty m:val="p"/>
                                </m:rPr>
                                <a:rPr lang="en-US" b="0" i="0" smtClean="0">
                                  <a:latin typeface="Cambria Math" panose="02040503050406030204" pitchFamily="18" charset="0"/>
                                  <a:cs typeface="Times New Roman" pitchFamily="18" charset="0"/>
                                </a:rPr>
                                <m:t>kg</m:t>
                              </m:r>
                            </m:e>
                            <m:sub>
                              <m:r>
                                <a:rPr lang="el-GR" i="1">
                                  <a:latin typeface="Cambria Math" panose="02040503050406030204" pitchFamily="18" charset="0"/>
                                  <a:cs typeface="Times New Roman" pitchFamily="18" charset="0"/>
                                </a:rPr>
                                <m:t>𝛿𝜄𝛼𝜆𝜐</m:t>
                              </m:r>
                              <m:r>
                                <a:rPr lang="el-GR" b="0" i="1" smtClean="0">
                                  <a:latin typeface="Cambria Math" panose="02040503050406030204" pitchFamily="18" charset="0"/>
                                  <a:cs typeface="Times New Roman" pitchFamily="18" charset="0"/>
                                </a:rPr>
                                <m:t>𝜏𝜂</m:t>
                              </m:r>
                            </m:sub>
                          </m:sSub>
                        </m:den>
                      </m:f>
                    </m:oMath>
                  </m:oMathPara>
                </a14:m>
                <a:endParaRPr lang="el-GR" dirty="0"/>
              </a:p>
            </p:txBody>
          </p:sp>
        </mc:Choice>
        <mc:Fallback xmlns="">
          <p:sp>
            <p:nvSpPr>
              <p:cNvPr id="5" name="Θέση περιεχομένου 2"/>
              <p:cNvSpPr>
                <a:spLocks noGrp="1" noRot="1" noChangeAspect="1" noMove="1" noResize="1" noEditPoints="1" noAdjustHandles="1" noChangeArrowheads="1" noChangeShapeType="1" noTextEdit="1"/>
              </p:cNvSpPr>
              <p:nvPr>
                <p:ph idx="1"/>
              </p:nvPr>
            </p:nvSpPr>
            <p:spPr>
              <a:xfrm>
                <a:off x="3312840" y="1025352"/>
                <a:ext cx="3240360" cy="1152128"/>
              </a:xfrm>
              <a:blipFill rotWithShape="0">
                <a:blip r:embed="rId2"/>
                <a:stretch>
                  <a:fillRect/>
                </a:stretch>
              </a:blipFill>
              <a:ln>
                <a:solidFill>
                  <a:srgbClr val="004A82"/>
                </a:solidFill>
              </a:ln>
            </p:spPr>
            <p:txBody>
              <a:bodyPr/>
              <a:lstStyle/>
              <a:p>
                <a:r>
                  <a:rPr lang="el-GR">
                    <a:noFill/>
                  </a:rPr>
                  <a:t> </a:t>
                </a:r>
              </a:p>
            </p:txBody>
          </p:sp>
        </mc:Fallback>
      </mc:AlternateContent>
      <p:sp>
        <p:nvSpPr>
          <p:cNvPr id="6" name="Ορθογώνιο 5"/>
          <p:cNvSpPr/>
          <p:nvPr/>
        </p:nvSpPr>
        <p:spPr>
          <a:xfrm>
            <a:off x="438465" y="2208194"/>
            <a:ext cx="8349931" cy="2800767"/>
          </a:xfrm>
          <a:prstGeom prst="rect">
            <a:avLst/>
          </a:prstGeom>
        </p:spPr>
        <p:txBody>
          <a:bodyPr wrap="square">
            <a:spAutoFit/>
          </a:bodyPr>
          <a:lstStyle/>
          <a:p>
            <a:pPr eaLnBrk="1" hangingPunct="1"/>
            <a:r>
              <a:rPr lang="el-GR" altLang="el-GR" sz="2200" dirty="0">
                <a:latin typeface="+mn-lt"/>
              </a:rPr>
              <a:t>Παράδειγμα:</a:t>
            </a:r>
            <a:r>
              <a:rPr lang="en-US" altLang="el-GR" sz="2200" dirty="0">
                <a:latin typeface="+mn-lt"/>
              </a:rPr>
              <a:t/>
            </a:r>
            <a:br>
              <a:rPr lang="en-US" altLang="el-GR" sz="2200" dirty="0">
                <a:latin typeface="+mn-lt"/>
              </a:rPr>
            </a:br>
            <a:r>
              <a:rPr lang="el-GR" altLang="el-GR" sz="2200" dirty="0">
                <a:latin typeface="+mn-lt"/>
              </a:rPr>
              <a:t>Ποια η </a:t>
            </a:r>
            <a:r>
              <a:rPr lang="el-GR" altLang="el-GR" sz="2200" dirty="0" err="1">
                <a:latin typeface="+mn-lt"/>
              </a:rPr>
              <a:t>μοριακότητα</a:t>
            </a:r>
            <a:r>
              <a:rPr lang="el-GR" altLang="el-GR" sz="2200" dirty="0">
                <a:latin typeface="+mn-lt"/>
              </a:rPr>
              <a:t> κατά βάρος διαλύματος αποτελούμενου από </a:t>
            </a:r>
            <a:r>
              <a:rPr lang="en-US" altLang="el-GR" sz="2200" dirty="0">
                <a:latin typeface="+mn-lt"/>
              </a:rPr>
              <a:t>10 g </a:t>
            </a:r>
            <a:r>
              <a:rPr lang="en-US" altLang="el-GR" sz="2200" dirty="0" err="1">
                <a:latin typeface="+mn-lt"/>
              </a:rPr>
              <a:t>NaOH</a:t>
            </a:r>
            <a:r>
              <a:rPr lang="en-US" altLang="el-GR" sz="2200" dirty="0">
                <a:latin typeface="+mn-lt"/>
              </a:rPr>
              <a:t> </a:t>
            </a:r>
            <a:r>
              <a:rPr lang="el-GR" altLang="el-GR" sz="2200" dirty="0">
                <a:latin typeface="+mn-lt"/>
              </a:rPr>
              <a:t>σε </a:t>
            </a:r>
            <a:r>
              <a:rPr lang="en-US" altLang="el-GR" sz="2200" dirty="0">
                <a:latin typeface="+mn-lt"/>
              </a:rPr>
              <a:t>500 g </a:t>
            </a:r>
            <a:r>
              <a:rPr lang="el-GR" altLang="el-GR" sz="2200" dirty="0" smtClean="0">
                <a:latin typeface="+mn-lt"/>
              </a:rPr>
              <a:t>νερό</a:t>
            </a:r>
            <a:r>
              <a:rPr lang="el-GR" altLang="el-GR" sz="2200" dirty="0">
                <a:latin typeface="+mn-lt"/>
              </a:rPr>
              <a:t>;</a:t>
            </a:r>
            <a:r>
              <a:rPr lang="en-US" altLang="el-GR" sz="2200" dirty="0">
                <a:latin typeface="+mn-lt"/>
              </a:rPr>
              <a:t/>
            </a:r>
            <a:br>
              <a:rPr lang="en-US" altLang="el-GR" sz="2200" dirty="0">
                <a:latin typeface="+mn-lt"/>
              </a:rPr>
            </a:br>
            <a:r>
              <a:rPr lang="en-US" altLang="el-GR" sz="2200" dirty="0">
                <a:latin typeface="+mn-lt"/>
              </a:rPr>
              <a:t>10 g </a:t>
            </a:r>
            <a:r>
              <a:rPr lang="en-US" altLang="el-GR" sz="2200" dirty="0" err="1">
                <a:latin typeface="+mn-lt"/>
              </a:rPr>
              <a:t>NaOH</a:t>
            </a:r>
            <a:r>
              <a:rPr lang="en-US" altLang="el-GR" sz="2200" dirty="0">
                <a:latin typeface="+mn-lt"/>
              </a:rPr>
              <a:t> / (40 g </a:t>
            </a:r>
            <a:r>
              <a:rPr lang="en-US" altLang="el-GR" sz="2200" dirty="0" err="1">
                <a:latin typeface="+mn-lt"/>
              </a:rPr>
              <a:t>NaOH</a:t>
            </a:r>
            <a:r>
              <a:rPr lang="en-US" altLang="el-GR" sz="2200" dirty="0">
                <a:latin typeface="+mn-lt"/>
              </a:rPr>
              <a:t> / 1 </a:t>
            </a:r>
            <a:r>
              <a:rPr lang="en-US" altLang="el-GR" sz="2200" dirty="0" err="1">
                <a:latin typeface="+mn-lt"/>
              </a:rPr>
              <a:t>mol</a:t>
            </a:r>
            <a:r>
              <a:rPr lang="en-US" altLang="el-GR" sz="2200" dirty="0">
                <a:latin typeface="+mn-lt"/>
              </a:rPr>
              <a:t> </a:t>
            </a:r>
            <a:r>
              <a:rPr lang="en-US" altLang="el-GR" sz="2200" dirty="0" err="1">
                <a:latin typeface="+mn-lt"/>
              </a:rPr>
              <a:t>NaOH</a:t>
            </a:r>
            <a:r>
              <a:rPr lang="en-US" altLang="el-GR" sz="2200" dirty="0">
                <a:latin typeface="+mn-lt"/>
              </a:rPr>
              <a:t>) = 0.25 </a:t>
            </a:r>
            <a:r>
              <a:rPr lang="en-US" altLang="el-GR" sz="2200" dirty="0" err="1">
                <a:latin typeface="+mn-lt"/>
              </a:rPr>
              <a:t>mol</a:t>
            </a:r>
            <a:r>
              <a:rPr lang="en-US" altLang="el-GR" sz="2200" dirty="0">
                <a:latin typeface="+mn-lt"/>
              </a:rPr>
              <a:t> </a:t>
            </a:r>
            <a:r>
              <a:rPr lang="en-US" altLang="el-GR" sz="2200" dirty="0" err="1">
                <a:latin typeface="+mn-lt"/>
              </a:rPr>
              <a:t>NaOH</a:t>
            </a:r>
            <a:r>
              <a:rPr lang="en-US" altLang="el-GR" sz="2200" dirty="0">
                <a:latin typeface="+mn-lt"/>
              </a:rPr>
              <a:t/>
            </a:r>
            <a:br>
              <a:rPr lang="en-US" altLang="el-GR" sz="2200" dirty="0">
                <a:latin typeface="+mn-lt"/>
              </a:rPr>
            </a:br>
            <a:r>
              <a:rPr lang="en-US" altLang="el-GR" sz="2200" dirty="0">
                <a:latin typeface="+mn-lt"/>
              </a:rPr>
              <a:t>500 g </a:t>
            </a:r>
            <a:r>
              <a:rPr lang="el-GR" altLang="el-GR" sz="2200" dirty="0">
                <a:latin typeface="+mn-lt"/>
              </a:rPr>
              <a:t>νερό</a:t>
            </a:r>
            <a:r>
              <a:rPr lang="en-US" altLang="el-GR" sz="2200" dirty="0">
                <a:latin typeface="+mn-lt"/>
              </a:rPr>
              <a:t> x 1 kg / 1000 g = 0.50 kg </a:t>
            </a:r>
            <a:r>
              <a:rPr lang="el-GR" altLang="el-GR" sz="2200" dirty="0">
                <a:latin typeface="+mn-lt"/>
              </a:rPr>
              <a:t>νερό</a:t>
            </a:r>
            <a:r>
              <a:rPr lang="en-US" altLang="el-GR" sz="2200" dirty="0">
                <a:latin typeface="+mn-lt"/>
              </a:rPr>
              <a:t/>
            </a:r>
            <a:br>
              <a:rPr lang="en-US" altLang="el-GR" sz="2200" dirty="0">
                <a:latin typeface="+mn-lt"/>
              </a:rPr>
            </a:br>
            <a:r>
              <a:rPr lang="en-US" altLang="el-GR" sz="2200" dirty="0">
                <a:latin typeface="+mn-lt"/>
              </a:rPr>
              <a:t>molality = 0.25 </a:t>
            </a:r>
            <a:r>
              <a:rPr lang="en-US" altLang="el-GR" sz="2200" dirty="0" err="1">
                <a:latin typeface="+mn-lt"/>
              </a:rPr>
              <a:t>mol</a:t>
            </a:r>
            <a:r>
              <a:rPr lang="en-US" altLang="el-GR" sz="2200" dirty="0">
                <a:latin typeface="+mn-lt"/>
              </a:rPr>
              <a:t> / 0.50 kg</a:t>
            </a:r>
            <a:br>
              <a:rPr lang="en-US" altLang="el-GR" sz="2200" dirty="0">
                <a:latin typeface="+mn-lt"/>
              </a:rPr>
            </a:br>
            <a:r>
              <a:rPr lang="en-US" altLang="el-GR" sz="2200" dirty="0">
                <a:latin typeface="+mn-lt"/>
              </a:rPr>
              <a:t>molality = 0.</a:t>
            </a:r>
            <a:r>
              <a:rPr lang="el-GR" altLang="el-GR" sz="2200" dirty="0">
                <a:latin typeface="+mn-lt"/>
              </a:rPr>
              <a:t>50</a:t>
            </a:r>
            <a:r>
              <a:rPr lang="en-US" altLang="el-GR" sz="2200" dirty="0">
                <a:latin typeface="+mn-lt"/>
              </a:rPr>
              <a:t> M / kg</a:t>
            </a:r>
            <a:br>
              <a:rPr lang="en-US" altLang="el-GR" sz="2200" dirty="0">
                <a:latin typeface="+mn-lt"/>
              </a:rPr>
            </a:br>
            <a:r>
              <a:rPr lang="en-US" altLang="el-GR" sz="2200" dirty="0">
                <a:latin typeface="+mn-lt"/>
              </a:rPr>
              <a:t>molality = 0.50 m</a:t>
            </a:r>
          </a:p>
        </p:txBody>
      </p:sp>
      <p:sp>
        <p:nvSpPr>
          <p:cNvPr id="8" name="Ορθογώνιο 7"/>
          <p:cNvSpPr/>
          <p:nvPr/>
        </p:nvSpPr>
        <p:spPr>
          <a:xfrm>
            <a:off x="282619" y="5009231"/>
            <a:ext cx="8661622" cy="1569660"/>
          </a:xfrm>
          <a:prstGeom prst="rect">
            <a:avLst/>
          </a:prstGeom>
        </p:spPr>
        <p:txBody>
          <a:bodyPr wrap="square">
            <a:spAutoFit/>
          </a:bodyPr>
          <a:lstStyle/>
          <a:p>
            <a:pPr eaLnBrk="1" hangingPunct="1"/>
            <a:r>
              <a:rPr lang="el-GR" altLang="el-GR" sz="2400" dirty="0" smtClean="0">
                <a:latin typeface="+mn-lt"/>
              </a:rPr>
              <a:t>Η </a:t>
            </a:r>
            <a:r>
              <a:rPr lang="el-GR" altLang="el-GR" sz="2400" dirty="0" err="1" smtClean="0">
                <a:latin typeface="+mn-lt"/>
              </a:rPr>
              <a:t>μοριακότητα</a:t>
            </a:r>
            <a:r>
              <a:rPr lang="el-GR" altLang="el-GR" sz="2400" dirty="0" smtClean="0">
                <a:latin typeface="+mn-lt"/>
              </a:rPr>
              <a:t> κατά βάρος και η </a:t>
            </a:r>
            <a:r>
              <a:rPr lang="el-GR" altLang="el-GR" sz="2400" dirty="0" err="1" smtClean="0">
                <a:latin typeface="+mn-lt"/>
              </a:rPr>
              <a:t>μοριακότητα</a:t>
            </a:r>
            <a:r>
              <a:rPr lang="el-GR" altLang="el-GR" sz="2400" dirty="0" smtClean="0">
                <a:latin typeface="+mn-lt"/>
              </a:rPr>
              <a:t> κατ’ όγκο υδατικού διαλύματος </a:t>
            </a:r>
            <a:r>
              <a:rPr lang="el-GR" altLang="el-GR" sz="2400" dirty="0" err="1" smtClean="0">
                <a:latin typeface="+mn-lt"/>
              </a:rPr>
              <a:t>συμίπτουν</a:t>
            </a:r>
            <a:r>
              <a:rPr lang="el-GR" altLang="el-GR" sz="2400" dirty="0" smtClean="0">
                <a:latin typeface="+mn-lt"/>
              </a:rPr>
              <a:t> σχεδόν για αραιά, υδατικά διαλύματα στους 25</a:t>
            </a:r>
            <a:r>
              <a:rPr lang="el-GR" altLang="el-GR" sz="2400" baseline="30000" dirty="0" smtClean="0">
                <a:latin typeface="+mn-lt"/>
              </a:rPr>
              <a:t>Ο</a:t>
            </a:r>
            <a:r>
              <a:rPr lang="el-GR" altLang="el-GR" sz="2400" dirty="0" smtClean="0">
                <a:latin typeface="+mn-lt"/>
              </a:rPr>
              <a:t> </a:t>
            </a:r>
            <a:r>
              <a:rPr lang="en-US" altLang="el-GR" sz="2400" dirty="0" smtClean="0">
                <a:latin typeface="+mn-lt"/>
              </a:rPr>
              <a:t>C </a:t>
            </a:r>
            <a:r>
              <a:rPr lang="el-GR" altLang="el-GR" sz="2400" dirty="0" smtClean="0">
                <a:latin typeface="+mn-lt"/>
              </a:rPr>
              <a:t>γιατί η πυκνότητα του νερού σε αυτή τη θερμοκρασία είναι περίπου 1</a:t>
            </a:r>
            <a:r>
              <a:rPr lang="en-US" altLang="el-GR" sz="2400" dirty="0" smtClean="0">
                <a:latin typeface="+mn-lt"/>
              </a:rPr>
              <a:t>kg/l.</a:t>
            </a:r>
            <a:endParaRPr lang="en-US" altLang="el-GR" sz="2400" dirty="0">
              <a:latin typeface="+mn-lt"/>
            </a:endParaRPr>
          </a:p>
        </p:txBody>
      </p:sp>
    </p:spTree>
    <p:extLst>
      <p:ext uri="{BB962C8B-B14F-4D97-AF65-F5344CB8AC3E}">
        <p14:creationId xmlns:p14="http://schemas.microsoft.com/office/powerpoint/2010/main" val="3516242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Κανονικότητα, </a:t>
            </a:r>
            <a:r>
              <a:rPr lang="en-US" altLang="el-GR" dirty="0"/>
              <a:t>Normality, N</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mc:AlternateContent xmlns:mc="http://schemas.openxmlformats.org/markup-compatibility/2006" xmlns:a14="http://schemas.microsoft.com/office/drawing/2010/main">
        <mc:Choice Requires="a14">
          <p:sp>
            <p:nvSpPr>
              <p:cNvPr id="5" name="Θέση περιεχομένου 2"/>
              <p:cNvSpPr>
                <a:spLocks noGrp="1"/>
              </p:cNvSpPr>
              <p:nvPr>
                <p:ph idx="1"/>
              </p:nvPr>
            </p:nvSpPr>
            <p:spPr>
              <a:xfrm>
                <a:off x="3203848" y="1126373"/>
                <a:ext cx="3240360" cy="1152128"/>
              </a:xfrm>
              <a:ln>
                <a:solidFill>
                  <a:srgbClr val="004A82"/>
                </a:solidFill>
              </a:ln>
            </p:spPr>
            <p:txBody>
              <a:bodyPr/>
              <a:lstStyle/>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a:cs typeface="Times New Roman" pitchFamily="18" charset="0"/>
                            </a:rPr>
                          </m:ctrlPr>
                        </m:sSubPr>
                        <m:e>
                          <m:r>
                            <a:rPr lang="en-US" b="0" i="1" smtClean="0">
                              <a:latin typeface="Cambria Math" panose="02040503050406030204" pitchFamily="18" charset="0"/>
                              <a:cs typeface="Times New Roman" pitchFamily="18" charset="0"/>
                            </a:rPr>
                            <m:t>𝑁</m:t>
                          </m:r>
                        </m:e>
                        <m:sub>
                          <m:r>
                            <a:rPr lang="en-US" b="0" i="1" smtClean="0">
                              <a:latin typeface="Cambria Math" panose="02040503050406030204" pitchFamily="18" charset="0"/>
                              <a:cs typeface="Times New Roman" pitchFamily="18" charset="0"/>
                            </a:rPr>
                            <m:t>𝐴</m:t>
                          </m:r>
                        </m:sub>
                      </m:sSub>
                      <m:r>
                        <a:rPr lang="en-US" i="1">
                          <a:latin typeface="Cambria Math" panose="02040503050406030204" pitchFamily="18" charset="0"/>
                          <a:ea typeface="Calibri" pitchFamily="34" charset="0"/>
                          <a:cs typeface="Times New Roman" pitchFamily="18" charset="0"/>
                        </a:rPr>
                        <m:t>=</m:t>
                      </m:r>
                      <m:f>
                        <m:fPr>
                          <m:ctrlPr>
                            <a:rPr lang="en-US" i="1">
                              <a:latin typeface="Cambria Math"/>
                              <a:cs typeface="Times New Roman" pitchFamily="18" charset="0"/>
                            </a:rPr>
                          </m:ctrlPr>
                        </m:fPr>
                        <m:num>
                          <m:r>
                            <a:rPr lang="en-US" b="0" i="1" smtClean="0">
                              <a:latin typeface="Cambria Math" panose="02040503050406030204" pitchFamily="18" charset="0"/>
                              <a:cs typeface="Times New Roman" pitchFamily="18" charset="0"/>
                            </a:rPr>
                            <m:t>𝑔𝑟</m:t>
                          </m:r>
                          <m:r>
                            <a:rPr lang="en-US" b="0" i="1" smtClean="0">
                              <a:latin typeface="Cambria Math" panose="02040503050406030204" pitchFamily="18" charset="0"/>
                              <a:cs typeface="Times New Roman" pitchFamily="18" charset="0"/>
                            </a:rPr>
                            <m:t>−</m:t>
                          </m:r>
                          <m:sSub>
                            <m:sSubPr>
                              <m:ctrlPr>
                                <a:rPr lang="en-US" i="1">
                                  <a:latin typeface="Cambria Math"/>
                                  <a:cs typeface="Times New Roman" pitchFamily="18" charset="0"/>
                                </a:rPr>
                              </m:ctrlPr>
                            </m:sSubPr>
                            <m:e>
                              <m:r>
                                <m:rPr>
                                  <m:sty m:val="p"/>
                                </m:rPr>
                                <a:rPr lang="en-US" b="0" i="0" smtClean="0">
                                  <a:latin typeface="Cambria Math" panose="02040503050406030204" pitchFamily="18" charset="0"/>
                                  <a:cs typeface="Times New Roman" pitchFamily="18" charset="0"/>
                                </a:rPr>
                                <m:t>eq</m:t>
                              </m:r>
                            </m:e>
                            <m:sub>
                              <m:r>
                                <a:rPr lang="en-US" i="1">
                                  <a:latin typeface="Cambria Math" panose="02040503050406030204" pitchFamily="18" charset="0"/>
                                  <a:cs typeface="Times New Roman" pitchFamily="18" charset="0"/>
                                </a:rPr>
                                <m:t>𝐴</m:t>
                              </m:r>
                            </m:sub>
                          </m:sSub>
                        </m:num>
                        <m:den>
                          <m:sSub>
                            <m:sSubPr>
                              <m:ctrlPr>
                                <a:rPr lang="en-US" i="1">
                                  <a:latin typeface="Cambria Math"/>
                                  <a:cs typeface="Times New Roman" pitchFamily="18" charset="0"/>
                                </a:rPr>
                              </m:ctrlPr>
                            </m:sSubPr>
                            <m:e>
                              <m:r>
                                <m:rPr>
                                  <m:sty m:val="p"/>
                                </m:rPr>
                                <a:rPr lang="en-US" b="0" i="0" smtClean="0">
                                  <a:latin typeface="Cambria Math" panose="02040503050406030204" pitchFamily="18" charset="0"/>
                                  <a:cs typeface="Times New Roman" pitchFamily="18" charset="0"/>
                                </a:rPr>
                                <m:t>L</m:t>
                              </m:r>
                            </m:e>
                            <m:sub>
                              <m:r>
                                <a:rPr lang="el-GR" i="1">
                                  <a:latin typeface="Cambria Math" panose="02040503050406030204" pitchFamily="18" charset="0"/>
                                  <a:cs typeface="Times New Roman" pitchFamily="18" charset="0"/>
                                </a:rPr>
                                <m:t>𝛿𝜄𝛼𝜆𝜐</m:t>
                              </m:r>
                              <m:r>
                                <a:rPr lang="el-GR" b="0" i="1" smtClean="0">
                                  <a:latin typeface="Cambria Math" panose="02040503050406030204" pitchFamily="18" charset="0"/>
                                  <a:cs typeface="Times New Roman" pitchFamily="18" charset="0"/>
                                </a:rPr>
                                <m:t>𝜇𝛼𝜏𝜊𝜍</m:t>
                              </m:r>
                            </m:sub>
                          </m:sSub>
                        </m:den>
                      </m:f>
                    </m:oMath>
                  </m:oMathPara>
                </a14:m>
                <a:endParaRPr lang="el-GR" dirty="0"/>
              </a:p>
            </p:txBody>
          </p:sp>
        </mc:Choice>
        <mc:Fallback xmlns="">
          <p:sp>
            <p:nvSpPr>
              <p:cNvPr id="5" name="Θέση περιεχομένου 2"/>
              <p:cNvSpPr>
                <a:spLocks noGrp="1" noRot="1" noChangeAspect="1" noMove="1" noResize="1" noEditPoints="1" noAdjustHandles="1" noChangeArrowheads="1" noChangeShapeType="1" noTextEdit="1"/>
              </p:cNvSpPr>
              <p:nvPr>
                <p:ph idx="1"/>
              </p:nvPr>
            </p:nvSpPr>
            <p:spPr>
              <a:xfrm>
                <a:off x="3203848" y="1126373"/>
                <a:ext cx="3240360" cy="1152128"/>
              </a:xfrm>
              <a:blipFill rotWithShape="0">
                <a:blip r:embed="rId2"/>
                <a:stretch>
                  <a:fillRect/>
                </a:stretch>
              </a:blipFill>
              <a:ln>
                <a:solidFill>
                  <a:srgbClr val="004A82"/>
                </a:solidFill>
              </a:ln>
            </p:spPr>
            <p:txBody>
              <a:bodyPr/>
              <a:lstStyle/>
              <a:p>
                <a:r>
                  <a:rPr lang="el-GR">
                    <a:noFill/>
                  </a:rPr>
                  <a:t> </a:t>
                </a:r>
              </a:p>
            </p:txBody>
          </p:sp>
        </mc:Fallback>
      </mc:AlternateContent>
      <p:sp>
        <p:nvSpPr>
          <p:cNvPr id="6" name="Ορθογώνιο 5"/>
          <p:cNvSpPr/>
          <p:nvPr/>
        </p:nvSpPr>
        <p:spPr>
          <a:xfrm>
            <a:off x="283328" y="2388333"/>
            <a:ext cx="8598031" cy="3724096"/>
          </a:xfrm>
          <a:prstGeom prst="rect">
            <a:avLst/>
          </a:prstGeom>
        </p:spPr>
        <p:txBody>
          <a:bodyPr wrap="square">
            <a:spAutoFit/>
          </a:bodyPr>
          <a:lstStyle/>
          <a:p>
            <a:pPr eaLnBrk="1" hangingPunct="1">
              <a:spcBef>
                <a:spcPts val="1200"/>
              </a:spcBef>
            </a:pPr>
            <a:r>
              <a:rPr lang="el-GR" altLang="el-GR" sz="2400" dirty="0">
                <a:latin typeface="+mn-lt"/>
              </a:rPr>
              <a:t>Έκφραση συγκέντρωσης που συνδέεται άμεσα με την αντίδραση στην οποία συμμετέχει η ένωση</a:t>
            </a:r>
            <a:r>
              <a:rPr lang="el-GR" altLang="el-GR" sz="2400" dirty="0" smtClean="0">
                <a:latin typeface="+mn-lt"/>
              </a:rPr>
              <a:t>.</a:t>
            </a:r>
            <a:endParaRPr lang="el-GR" altLang="el-GR" sz="2400" dirty="0">
              <a:latin typeface="+mn-lt"/>
            </a:endParaRPr>
          </a:p>
          <a:p>
            <a:pPr eaLnBrk="1" hangingPunct="1">
              <a:spcBef>
                <a:spcPts val="1200"/>
              </a:spcBef>
            </a:pPr>
            <a:r>
              <a:rPr lang="el-GR" altLang="el-GR" sz="2400" b="1" dirty="0">
                <a:latin typeface="+mn-lt"/>
              </a:rPr>
              <a:t>Παράδειγμα</a:t>
            </a:r>
            <a:r>
              <a:rPr lang="en-US" altLang="el-GR" sz="2400" b="1" dirty="0">
                <a:latin typeface="+mn-lt"/>
              </a:rPr>
              <a:t>:</a:t>
            </a:r>
            <a:r>
              <a:rPr lang="en-US" altLang="el-GR" sz="2400" dirty="0">
                <a:latin typeface="+mn-lt"/>
              </a:rPr>
              <a:t/>
            </a:r>
            <a:br>
              <a:rPr lang="en-US" altLang="el-GR" sz="2400" dirty="0">
                <a:latin typeface="+mn-lt"/>
              </a:rPr>
            </a:br>
            <a:r>
              <a:rPr lang="el-GR" altLang="el-GR" sz="2400" dirty="0">
                <a:latin typeface="+mn-lt"/>
              </a:rPr>
              <a:t>Διάλυμα </a:t>
            </a:r>
            <a:r>
              <a:rPr lang="en-US" altLang="el-GR" sz="2400" dirty="0">
                <a:latin typeface="+mn-lt"/>
              </a:rPr>
              <a:t>1 M </a:t>
            </a:r>
            <a:r>
              <a:rPr lang="el-GR" altLang="el-GR" sz="2400" dirty="0" err="1">
                <a:latin typeface="+mn-lt"/>
              </a:rPr>
              <a:t>θειϊκού</a:t>
            </a:r>
            <a:r>
              <a:rPr lang="el-GR" altLang="el-GR" sz="2400" dirty="0">
                <a:latin typeface="+mn-lt"/>
              </a:rPr>
              <a:t> οξέος </a:t>
            </a:r>
            <a:r>
              <a:rPr lang="en-US" altLang="el-GR" sz="2400" dirty="0">
                <a:latin typeface="+mn-lt"/>
              </a:rPr>
              <a:t>(H</a:t>
            </a:r>
            <a:r>
              <a:rPr lang="en-US" altLang="el-GR" sz="2400" baseline="-25000" dirty="0">
                <a:latin typeface="+mn-lt"/>
              </a:rPr>
              <a:t>2</a:t>
            </a:r>
            <a:r>
              <a:rPr lang="en-US" altLang="el-GR" sz="2400" dirty="0">
                <a:latin typeface="+mn-lt"/>
              </a:rPr>
              <a:t>SO</a:t>
            </a:r>
            <a:r>
              <a:rPr lang="en-US" altLang="el-GR" sz="2400" baseline="-25000" dirty="0">
                <a:latin typeface="+mn-lt"/>
              </a:rPr>
              <a:t>4</a:t>
            </a:r>
            <a:r>
              <a:rPr lang="en-US" altLang="el-GR" sz="2400" dirty="0">
                <a:latin typeface="+mn-lt"/>
              </a:rPr>
              <a:t>) </a:t>
            </a:r>
            <a:r>
              <a:rPr lang="el-GR" altLang="el-GR" sz="2400" dirty="0">
                <a:latin typeface="+mn-lt"/>
              </a:rPr>
              <a:t>έχει κανονικότητα </a:t>
            </a:r>
            <a:r>
              <a:rPr lang="en-US" altLang="el-GR" sz="2400" dirty="0">
                <a:latin typeface="+mn-lt"/>
              </a:rPr>
              <a:t>2 N </a:t>
            </a:r>
            <a:r>
              <a:rPr lang="el-GR" altLang="el-GR" sz="2400" dirty="0">
                <a:latin typeface="+mn-lt"/>
              </a:rPr>
              <a:t>σε </a:t>
            </a:r>
            <a:r>
              <a:rPr lang="el-GR" altLang="el-GR" sz="2400" dirty="0" err="1">
                <a:latin typeface="+mn-lt"/>
              </a:rPr>
              <a:t>οξεοβασικές</a:t>
            </a:r>
            <a:r>
              <a:rPr lang="el-GR" altLang="el-GR" sz="2400" dirty="0">
                <a:latin typeface="+mn-lt"/>
              </a:rPr>
              <a:t> αντιδράσεις,</a:t>
            </a:r>
            <a:r>
              <a:rPr lang="en-US" altLang="el-GR" sz="2400" dirty="0">
                <a:latin typeface="+mn-lt"/>
              </a:rPr>
              <a:t> </a:t>
            </a:r>
            <a:r>
              <a:rPr lang="el-GR" altLang="el-GR" sz="2400" dirty="0">
                <a:latin typeface="+mn-lt"/>
              </a:rPr>
              <a:t>καθώς για κάθε </a:t>
            </a:r>
            <a:r>
              <a:rPr lang="en-US" altLang="el-GR" sz="2400" dirty="0">
                <a:latin typeface="+mn-lt"/>
              </a:rPr>
              <a:t>mole H</a:t>
            </a:r>
            <a:r>
              <a:rPr lang="en-US" altLang="el-GR" sz="2400" baseline="-25000" dirty="0">
                <a:latin typeface="+mn-lt"/>
              </a:rPr>
              <a:t>2</a:t>
            </a:r>
            <a:r>
              <a:rPr lang="en-US" altLang="el-GR" sz="2400" dirty="0">
                <a:latin typeface="+mn-lt"/>
              </a:rPr>
              <a:t>SO</a:t>
            </a:r>
            <a:r>
              <a:rPr lang="en-US" altLang="el-GR" sz="2400" baseline="-25000" dirty="0">
                <a:latin typeface="+mn-lt"/>
              </a:rPr>
              <a:t>4</a:t>
            </a:r>
            <a:r>
              <a:rPr lang="en-US" altLang="el-GR" sz="2400" dirty="0">
                <a:latin typeface="+mn-lt"/>
              </a:rPr>
              <a:t> </a:t>
            </a:r>
            <a:r>
              <a:rPr lang="el-GR" altLang="el-GR" sz="2400" dirty="0">
                <a:latin typeface="+mn-lt"/>
              </a:rPr>
              <a:t>απελευθερώνονται στο διάλυμα</a:t>
            </a:r>
            <a:r>
              <a:rPr lang="en-US" altLang="el-GR" sz="2400" dirty="0">
                <a:latin typeface="+mn-lt"/>
              </a:rPr>
              <a:t> 2 moles </a:t>
            </a:r>
            <a:r>
              <a:rPr lang="el-GR" altLang="el-GR" sz="2400" dirty="0" err="1">
                <a:latin typeface="+mn-lt"/>
              </a:rPr>
              <a:t>κατιόντων</a:t>
            </a:r>
            <a:r>
              <a:rPr lang="el-GR" altLang="el-GR" sz="2400" dirty="0">
                <a:latin typeface="+mn-lt"/>
              </a:rPr>
              <a:t> υδρογόνου,</a:t>
            </a:r>
            <a:r>
              <a:rPr lang="en-US" altLang="el-GR" sz="2400" dirty="0">
                <a:latin typeface="+mn-lt"/>
              </a:rPr>
              <a:t> H</a:t>
            </a:r>
            <a:r>
              <a:rPr lang="en-US" altLang="el-GR" sz="2400" baseline="30000" dirty="0" smtClean="0">
                <a:latin typeface="+mn-lt"/>
              </a:rPr>
              <a:t>+</a:t>
            </a:r>
            <a:r>
              <a:rPr lang="en-US" altLang="el-GR" sz="2400" dirty="0" smtClean="0">
                <a:latin typeface="+mn-lt"/>
              </a:rPr>
              <a:t>.</a:t>
            </a:r>
            <a:endParaRPr lang="el-GR" altLang="el-GR" sz="2400" dirty="0">
              <a:latin typeface="+mn-lt"/>
            </a:endParaRPr>
          </a:p>
          <a:p>
            <a:pPr eaLnBrk="1" hangingPunct="1">
              <a:spcBef>
                <a:spcPts val="1200"/>
              </a:spcBef>
            </a:pPr>
            <a:r>
              <a:rPr lang="en-US" altLang="el-GR" sz="2400" dirty="0">
                <a:latin typeface="+mn-lt"/>
              </a:rPr>
              <a:t> </a:t>
            </a:r>
            <a:r>
              <a:rPr lang="el-GR" altLang="el-GR" sz="2400" dirty="0">
                <a:latin typeface="+mn-lt"/>
              </a:rPr>
              <a:t>Διάλυμα </a:t>
            </a:r>
            <a:r>
              <a:rPr lang="en-US" altLang="el-GR" sz="2400" dirty="0">
                <a:latin typeface="+mn-lt"/>
              </a:rPr>
              <a:t>1 M </a:t>
            </a:r>
            <a:r>
              <a:rPr lang="el-GR" altLang="el-GR" sz="2400" dirty="0" err="1">
                <a:latin typeface="+mn-lt"/>
              </a:rPr>
              <a:t>θειϊκού</a:t>
            </a:r>
            <a:r>
              <a:rPr lang="el-GR" altLang="el-GR" sz="2400" dirty="0">
                <a:latin typeface="+mn-lt"/>
              </a:rPr>
              <a:t> οξέος </a:t>
            </a:r>
            <a:r>
              <a:rPr lang="en-US" altLang="el-GR" sz="2400" dirty="0">
                <a:latin typeface="+mn-lt"/>
              </a:rPr>
              <a:t>(H</a:t>
            </a:r>
            <a:r>
              <a:rPr lang="en-US" altLang="el-GR" sz="2400" baseline="-25000" dirty="0">
                <a:latin typeface="+mn-lt"/>
              </a:rPr>
              <a:t>2</a:t>
            </a:r>
            <a:r>
              <a:rPr lang="en-US" altLang="el-GR" sz="2400" dirty="0">
                <a:latin typeface="+mn-lt"/>
              </a:rPr>
              <a:t>SO</a:t>
            </a:r>
            <a:r>
              <a:rPr lang="en-US" altLang="el-GR" sz="2400" baseline="-25000" dirty="0">
                <a:latin typeface="+mn-lt"/>
              </a:rPr>
              <a:t>4</a:t>
            </a:r>
            <a:r>
              <a:rPr lang="en-US" altLang="el-GR" sz="2400" dirty="0">
                <a:latin typeface="+mn-lt"/>
              </a:rPr>
              <a:t>) </a:t>
            </a:r>
            <a:r>
              <a:rPr lang="el-GR" altLang="el-GR" sz="2400" dirty="0">
                <a:latin typeface="+mn-lt"/>
              </a:rPr>
              <a:t>έχει κανονικότητα 1</a:t>
            </a:r>
            <a:r>
              <a:rPr lang="en-US" altLang="el-GR" sz="2400" dirty="0">
                <a:latin typeface="+mn-lt"/>
              </a:rPr>
              <a:t> N </a:t>
            </a:r>
            <a:r>
              <a:rPr lang="el-GR" altLang="el-GR" sz="2400" dirty="0">
                <a:latin typeface="+mn-lt"/>
              </a:rPr>
              <a:t>σε αντίδραση καθίζησης καθώς κάθε </a:t>
            </a:r>
            <a:r>
              <a:rPr lang="en-US" altLang="el-GR" sz="2400" dirty="0">
                <a:latin typeface="+mn-lt"/>
              </a:rPr>
              <a:t>mole H</a:t>
            </a:r>
            <a:r>
              <a:rPr lang="en-US" altLang="el-GR" sz="2400" baseline="-25000" dirty="0">
                <a:latin typeface="+mn-lt"/>
              </a:rPr>
              <a:t>2</a:t>
            </a:r>
            <a:r>
              <a:rPr lang="en-US" altLang="el-GR" sz="2400" dirty="0">
                <a:latin typeface="+mn-lt"/>
              </a:rPr>
              <a:t>SO</a:t>
            </a:r>
            <a:r>
              <a:rPr lang="en-US" altLang="el-GR" sz="2400" baseline="-25000" dirty="0">
                <a:latin typeface="+mn-lt"/>
              </a:rPr>
              <a:t>4</a:t>
            </a:r>
            <a:r>
              <a:rPr lang="en-US" altLang="el-GR" sz="2400" dirty="0">
                <a:latin typeface="+mn-lt"/>
              </a:rPr>
              <a:t> </a:t>
            </a:r>
            <a:r>
              <a:rPr lang="el-GR" altLang="el-GR" sz="2400" dirty="0">
                <a:latin typeface="+mn-lt"/>
              </a:rPr>
              <a:t>απελευθερώνει στο διάλυμα</a:t>
            </a:r>
            <a:r>
              <a:rPr lang="en-US" altLang="el-GR" sz="2400" dirty="0">
                <a:latin typeface="+mn-lt"/>
              </a:rPr>
              <a:t> </a:t>
            </a:r>
            <a:r>
              <a:rPr lang="el-GR" altLang="el-GR" sz="2400" dirty="0">
                <a:latin typeface="+mn-lt"/>
              </a:rPr>
              <a:t>1</a:t>
            </a:r>
            <a:r>
              <a:rPr lang="en-US" altLang="el-GR" sz="2400" dirty="0">
                <a:latin typeface="+mn-lt"/>
              </a:rPr>
              <a:t> moles </a:t>
            </a:r>
            <a:r>
              <a:rPr lang="el-GR" altLang="el-GR" sz="2400" dirty="0" err="1">
                <a:latin typeface="+mn-lt"/>
              </a:rPr>
              <a:t>θειϊκών</a:t>
            </a:r>
            <a:r>
              <a:rPr lang="el-GR" altLang="el-GR" sz="2400" dirty="0">
                <a:latin typeface="+mn-lt"/>
              </a:rPr>
              <a:t> ανιόντων,</a:t>
            </a:r>
            <a:r>
              <a:rPr lang="en-US" altLang="el-GR" sz="2400" dirty="0">
                <a:latin typeface="+mn-lt"/>
              </a:rPr>
              <a:t> SO</a:t>
            </a:r>
            <a:r>
              <a:rPr lang="en-US" altLang="el-GR" sz="2400" baseline="-25000" dirty="0">
                <a:latin typeface="+mn-lt"/>
              </a:rPr>
              <a:t>4</a:t>
            </a:r>
            <a:r>
              <a:rPr lang="el-GR" altLang="el-GR" sz="2400" baseline="30000" dirty="0">
                <a:latin typeface="+mn-lt"/>
              </a:rPr>
              <a:t>-2</a:t>
            </a:r>
            <a:r>
              <a:rPr lang="en-US" altLang="el-GR" sz="2400" dirty="0">
                <a:latin typeface="+mn-lt"/>
              </a:rPr>
              <a:t>.</a:t>
            </a:r>
          </a:p>
        </p:txBody>
      </p:sp>
    </p:spTree>
    <p:extLst>
      <p:ext uri="{BB962C8B-B14F-4D97-AF65-F5344CB8AC3E}">
        <p14:creationId xmlns:p14="http://schemas.microsoft.com/office/powerpoint/2010/main" val="3719204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a:t>
            </a:r>
            <a:r>
              <a:rPr lang="el-GR" dirty="0" smtClean="0"/>
              <a:t>διαλυμάτων</a:t>
            </a:r>
            <a:r>
              <a:rPr lang="en-US" dirty="0" smtClean="0"/>
              <a:t> </a:t>
            </a:r>
            <a:r>
              <a:rPr lang="en-US" sz="3200" b="0" dirty="0" smtClean="0"/>
              <a:t>1/2</a:t>
            </a:r>
            <a:endParaRPr lang="el-GR" sz="3200" b="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611560" y="1027466"/>
                <a:ext cx="8229600" cy="5524723"/>
              </a:xfrm>
            </p:spPr>
            <p:txBody>
              <a:bodyPr>
                <a:normAutofit fontScale="92500" lnSpcReduction="10000"/>
              </a:bodyPr>
              <a:lstStyle/>
              <a:p>
                <a:r>
                  <a:rPr lang="el-GR" dirty="0" smtClean="0"/>
                  <a:t>Το θαλασσινό νερό περιέχει 904 </a:t>
                </a:r>
                <a:r>
                  <a:rPr lang="el-GR" dirty="0" err="1"/>
                  <a:t>ppm</a:t>
                </a:r>
                <a:r>
                  <a:rPr lang="el-GR" dirty="0"/>
                  <a:t> θείου. Ποια είναι η % w/w περιεκτικότητά του σε </a:t>
                </a:r>
                <a:r>
                  <a:rPr lang="el-GR" dirty="0" smtClean="0"/>
                  <a:t>θείο;</a:t>
                </a:r>
                <a:endParaRPr lang="el-GR" dirty="0"/>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𝑚𝑎𝑠𝑠</m:t>
                      </m:r>
                      <m:r>
                        <a:rPr lang="en-US" b="0" i="1" smtClean="0">
                          <a:latin typeface="Cambria Math" panose="02040503050406030204" pitchFamily="18" charset="0"/>
                        </a:rPr>
                        <m:t>%=</m:t>
                      </m:r>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904</m:t>
                              </m:r>
                              <m:r>
                                <a:rPr lang="en-US" b="0" i="1" smtClean="0">
                                  <a:latin typeface="Cambria Math" panose="02040503050406030204" pitchFamily="18" charset="0"/>
                                </a:rPr>
                                <m:t>𝑔</m:t>
                              </m:r>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r>
                                <a:rPr lang="en-US" b="0" i="1" smtClean="0">
                                  <a:latin typeface="Cambria Math" panose="02040503050406030204" pitchFamily="18" charset="0"/>
                                  <a:ea typeface="Cambria Math" panose="02040503050406030204" pitchFamily="18" charset="0"/>
                                </a:rPr>
                                <m:t>𝑔</m:t>
                              </m:r>
                            </m:den>
                          </m:f>
                        </m:e>
                      </m:d>
                      <m:r>
                        <a:rPr lang="en-US" b="0" i="1" smtClean="0">
                          <a:latin typeface="Cambria Math" panose="02040503050406030204" pitchFamily="18" charset="0"/>
                        </a:rPr>
                        <m:t>100=0.0904%</m:t>
                      </m:r>
                    </m:oMath>
                  </m:oMathPara>
                </a14:m>
                <a:endParaRPr lang="en-US" dirty="0" smtClean="0"/>
              </a:p>
              <a:p>
                <a:r>
                  <a:rPr lang="el-GR" dirty="0"/>
                  <a:t>Το οδοντιατρικό αμάλγαμα αποτελείται από 70% υδράργυρο (</a:t>
                </a:r>
                <a:r>
                  <a:rPr lang="el-GR" dirty="0" err="1"/>
                  <a:t>Hg</a:t>
                </a:r>
                <a:r>
                  <a:rPr lang="el-GR" dirty="0"/>
                  <a:t>) και 30% χαλκό (</a:t>
                </a:r>
                <a:r>
                  <a:rPr lang="el-GR" dirty="0" err="1"/>
                  <a:t>Cu</a:t>
                </a:r>
                <a:r>
                  <a:rPr lang="el-GR" dirty="0"/>
                  <a:t>). Ποιο το γραμμομοριακό κλάσμα του χαλκού στο οδοντιατρικό </a:t>
                </a:r>
                <a:r>
                  <a:rPr lang="el-GR" dirty="0" smtClean="0"/>
                  <a:t>αμάλγαμα;</a:t>
                </a:r>
                <a:endParaRPr lang="el-GR" dirty="0"/>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𝐻𝑔</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70</m:t>
                          </m:r>
                          <m:r>
                            <a:rPr lang="en-US" i="1">
                              <a:latin typeface="Cambria Math" panose="02040503050406030204" pitchFamily="18" charset="0"/>
                            </a:rPr>
                            <m:t>𝑔</m:t>
                          </m:r>
                        </m:num>
                        <m:den>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×200.59 </m:t>
                          </m:r>
                          <m:r>
                            <a:rPr lang="en-US" i="1">
                              <a:latin typeface="Cambria Math" panose="02040503050406030204" pitchFamily="18" charset="0"/>
                              <a:ea typeface="Cambria Math" panose="02040503050406030204" pitchFamily="18" charset="0"/>
                            </a:rPr>
                            <m:t>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𝑚𝑜𝑙</m:t>
                          </m:r>
                        </m:den>
                      </m:f>
                      <m:r>
                        <a:rPr lang="en-US" i="1">
                          <a:latin typeface="Cambria Math" panose="02040503050406030204" pitchFamily="18" charset="0"/>
                        </a:rPr>
                        <m:t>=</m:t>
                      </m:r>
                      <m:r>
                        <a:rPr lang="en-US" b="0" i="1" smtClean="0">
                          <a:latin typeface="Cambria Math" panose="02040503050406030204" pitchFamily="18" charset="0"/>
                        </a:rPr>
                        <m:t>0.35</m:t>
                      </m:r>
                      <m:r>
                        <a:rPr lang="en-US" b="0" i="1" smtClean="0">
                          <a:latin typeface="Cambria Math" panose="02040503050406030204" pitchFamily="18" charset="0"/>
                        </a:rPr>
                        <m:t>𝑚𝑜𝑙</m:t>
                      </m:r>
                    </m:oMath>
                  </m:oMathPara>
                </a14:m>
                <a:endParaRPr lang="en-US" dirty="0" smtClean="0"/>
              </a:p>
              <a:p>
                <a:pPr marL="0" indent="0">
                  <a:buNone/>
                </a:pPr>
                <a:endParaRPr lang="en-US" dirty="0" smtClean="0"/>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𝐶𝑢</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30</m:t>
                          </m:r>
                          <m:r>
                            <a:rPr lang="en-US" b="0" i="1" smtClean="0">
                              <a:latin typeface="Cambria Math" panose="02040503050406030204" pitchFamily="18" charset="0"/>
                            </a:rPr>
                            <m:t>𝑔</m:t>
                          </m:r>
                        </m:num>
                        <m:den>
                          <m:r>
                            <a:rPr lang="en-US" b="0" i="1" smtClean="0">
                              <a:latin typeface="Cambria Math" panose="02040503050406030204" pitchFamily="18" charset="0"/>
                            </a:rPr>
                            <m:t>63.546 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𝑚𝑜𝑙</m:t>
                          </m:r>
                        </m:den>
                      </m:f>
                      <m:r>
                        <a:rPr lang="en-US" b="0" i="1" smtClean="0">
                          <a:latin typeface="Cambria Math" panose="02040503050406030204" pitchFamily="18" charset="0"/>
                        </a:rPr>
                        <m:t>=0.47</m:t>
                      </m:r>
                      <m:r>
                        <a:rPr lang="en-US" b="0" i="1" smtClean="0">
                          <a:latin typeface="Cambria Math" panose="02040503050406030204" pitchFamily="18" charset="0"/>
                        </a:rPr>
                        <m:t>𝑚𝑜𝑙</m:t>
                      </m:r>
                    </m:oMath>
                  </m:oMathPara>
                </a14:m>
                <a:endParaRPr lang="en-US" b="0" dirty="0" smtClean="0"/>
              </a:p>
              <a:p>
                <a:pPr marL="0" indent="0">
                  <a:buNone/>
                </a:pPr>
                <a:endParaRPr lang="en-US" b="0" dirty="0" smtClean="0"/>
              </a:p>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𝑐𝑚</m:t>
                          </m:r>
                        </m:sub>
                      </m:sSub>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0.47</m:t>
                          </m:r>
                          <m:r>
                            <a:rPr lang="en-US" b="0" i="1" smtClean="0">
                              <a:latin typeface="Cambria Math" panose="02040503050406030204" pitchFamily="18" charset="0"/>
                            </a:rPr>
                            <m:t>𝑚𝑜𝑙</m:t>
                          </m:r>
                        </m:num>
                        <m:den>
                          <m:r>
                            <a:rPr lang="en-US" b="0" i="1" smtClean="0">
                              <a:latin typeface="Cambria Math" panose="02040503050406030204" pitchFamily="18" charset="0"/>
                            </a:rPr>
                            <m:t>0.47</m:t>
                          </m:r>
                          <m:r>
                            <a:rPr lang="en-US" b="0" i="1" smtClean="0">
                              <a:latin typeface="Cambria Math" panose="02040503050406030204" pitchFamily="18" charset="0"/>
                            </a:rPr>
                            <m:t>𝑚𝑜𝑙</m:t>
                          </m:r>
                          <m:r>
                            <a:rPr lang="en-US" b="0" i="1" smtClean="0">
                              <a:latin typeface="Cambria Math" panose="02040503050406030204" pitchFamily="18" charset="0"/>
                            </a:rPr>
                            <m:t>+0.35</m:t>
                          </m:r>
                          <m:r>
                            <a:rPr lang="en-US" b="0" i="1" smtClean="0">
                              <a:latin typeface="Cambria Math" panose="02040503050406030204" pitchFamily="18" charset="0"/>
                            </a:rPr>
                            <m:t>𝑚𝑜𝑙</m:t>
                          </m:r>
                        </m:den>
                      </m:f>
                      <m:r>
                        <a:rPr lang="en-US" b="0" i="1" smtClean="0">
                          <a:latin typeface="Cambria Math" panose="02040503050406030204" pitchFamily="18" charset="0"/>
                        </a:rPr>
                        <m:t>=0.57</m:t>
                      </m:r>
                    </m:oMath>
                  </m:oMathPara>
                </a14:m>
                <a:endParaRPr lang="en-US"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611560" y="1027466"/>
                <a:ext cx="8229600" cy="5524723"/>
              </a:xfrm>
              <a:blipFill rotWithShape="1">
                <a:blip r:embed="rId2"/>
                <a:stretch>
                  <a:fillRect l="-815" t="-132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979079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διαλυμάτων</a:t>
            </a:r>
            <a:r>
              <a:rPr lang="en-US" dirty="0"/>
              <a:t> </a:t>
            </a:r>
            <a:r>
              <a:rPr lang="en-US" sz="3200" b="0" dirty="0" smtClean="0"/>
              <a:t>2/2</a:t>
            </a:r>
            <a:endParaRPr lang="el-GR" dirty="0"/>
          </a:p>
        </p:txBody>
      </p:sp>
      <p:sp>
        <p:nvSpPr>
          <p:cNvPr id="3" name="Θέση περιεχομένου 2"/>
          <p:cNvSpPr>
            <a:spLocks noGrp="1"/>
          </p:cNvSpPr>
          <p:nvPr>
            <p:ph idx="1"/>
          </p:nvPr>
        </p:nvSpPr>
        <p:spPr/>
        <p:txBody>
          <a:bodyPr/>
          <a:lstStyle/>
          <a:p>
            <a:pPr marL="0" indent="0" algn="ctr">
              <a:buNone/>
            </a:pPr>
            <a:r>
              <a:rPr lang="el-GR" dirty="0"/>
              <a:t>Διάλυμα περιέχει 5.7 g νιτρικού καλίου (KNO3) διαλυμένου σε νερό και ο όγκος του διαλύματος είναι 233 </a:t>
            </a:r>
            <a:r>
              <a:rPr lang="el-GR" dirty="0" err="1"/>
              <a:t>mL</a:t>
            </a:r>
            <a:r>
              <a:rPr lang="el-GR" dirty="0"/>
              <a:t>. Ποια η </a:t>
            </a:r>
            <a:r>
              <a:rPr lang="el-GR" dirty="0" err="1"/>
              <a:t>γραμμομοριακότητα</a:t>
            </a:r>
            <a:r>
              <a:rPr lang="el-GR" dirty="0"/>
              <a:t> </a:t>
            </a:r>
            <a:r>
              <a:rPr lang="el-GR" dirty="0" err="1" smtClean="0"/>
              <a:t>κατ’όγκο</a:t>
            </a:r>
            <a:r>
              <a:rPr lang="el-GR" dirty="0"/>
              <a:t>;</a:t>
            </a:r>
            <a:endParaRPr lang="el-GR" dirty="0"/>
          </a:p>
          <a:p>
            <a:pPr marL="0" indent="0" algn="ctr">
              <a:buNone/>
            </a:pPr>
            <a:r>
              <a:rPr lang="el-GR" dirty="0"/>
              <a:t>Το τυπικό βάρος του KNO3 είναι 101.103 g/</a:t>
            </a:r>
            <a:r>
              <a:rPr lang="el-GR" dirty="0" err="1"/>
              <a:t>mol</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mc:AlternateContent xmlns:mc="http://schemas.openxmlformats.org/markup-compatibility/2006" xmlns:a14="http://schemas.microsoft.com/office/drawing/2010/main">
        <mc:Choice Requires="a14">
          <p:sp>
            <p:nvSpPr>
              <p:cNvPr id="6" name="Ορθογώνιο 5"/>
              <p:cNvSpPr/>
              <p:nvPr/>
            </p:nvSpPr>
            <p:spPr>
              <a:xfrm>
                <a:off x="2555776" y="3212976"/>
                <a:ext cx="4485658" cy="794641"/>
              </a:xfrm>
              <a:prstGeom prst="rect">
                <a:avLst/>
              </a:prstGeom>
            </p:spPr>
            <p:txBody>
              <a:bodyPr wrap="square">
                <a:spAutoFit/>
              </a:bodyPr>
              <a:lstStyle/>
              <a:p>
                <a:pPr marL="0" indent="0">
                  <a:buNone/>
                </a:pPr>
                <a14:m>
                  <m:oMathPara xmlns:m="http://schemas.openxmlformats.org/officeDocument/2006/math">
                    <m:oMathParaPr>
                      <m:jc m:val="center"/>
                    </m:oMathParaPr>
                    <m:oMath xmlns:m="http://schemas.openxmlformats.org/officeDocument/2006/math">
                      <m:f>
                        <m:fPr>
                          <m:ctrlPr>
                            <a:rPr lang="en-US" sz="2200" i="1" smtClean="0">
                              <a:latin typeface="Cambria Math"/>
                            </a:rPr>
                          </m:ctrlPr>
                        </m:fPr>
                        <m:num>
                          <m:r>
                            <a:rPr lang="en-US" sz="2200" b="0" i="1" smtClean="0">
                              <a:latin typeface="Cambria Math" panose="02040503050406030204" pitchFamily="18" charset="0"/>
                            </a:rPr>
                            <m:t>5.7</m:t>
                          </m:r>
                          <m:r>
                            <a:rPr lang="en-US" sz="2200" i="1">
                              <a:latin typeface="Cambria Math" panose="02040503050406030204" pitchFamily="18" charset="0"/>
                            </a:rPr>
                            <m:t>𝑔</m:t>
                          </m:r>
                        </m:num>
                        <m:den>
                          <m:r>
                            <a:rPr lang="en-US" sz="2200" b="0" i="1" smtClean="0">
                              <a:latin typeface="Cambria Math" panose="02040503050406030204" pitchFamily="18" charset="0"/>
                            </a:rPr>
                            <m:t>101.103</m:t>
                          </m:r>
                          <m:r>
                            <a:rPr lang="en-US" sz="2200" i="1">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𝑔</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𝑚𝑜𝑙</m:t>
                          </m:r>
                        </m:den>
                      </m:f>
                      <m:r>
                        <a:rPr lang="en-US" sz="2200" i="1">
                          <a:latin typeface="Cambria Math" panose="02040503050406030204" pitchFamily="18" charset="0"/>
                        </a:rPr>
                        <m:t>=0.</m:t>
                      </m:r>
                      <m:r>
                        <a:rPr lang="en-US" sz="2200" b="0" i="1" smtClean="0">
                          <a:latin typeface="Cambria Math" panose="02040503050406030204" pitchFamily="18" charset="0"/>
                        </a:rPr>
                        <m:t>056</m:t>
                      </m:r>
                      <m:r>
                        <a:rPr lang="en-US" sz="2200" i="1">
                          <a:latin typeface="Cambria Math" panose="02040503050406030204" pitchFamily="18" charset="0"/>
                        </a:rPr>
                        <m:t>𝑚𝑜𝑙</m:t>
                      </m:r>
                    </m:oMath>
                  </m:oMathPara>
                </a14:m>
                <a:endParaRPr lang="en-US" sz="2200" dirty="0"/>
              </a:p>
            </p:txBody>
          </p:sp>
        </mc:Choice>
        <mc:Fallback xmlns="">
          <p:sp>
            <p:nvSpPr>
              <p:cNvPr id="6" name="Ορθογώνιο 5"/>
              <p:cNvSpPr>
                <a:spLocks noRot="1" noChangeAspect="1" noMove="1" noResize="1" noEditPoints="1" noAdjustHandles="1" noChangeArrowheads="1" noChangeShapeType="1" noTextEdit="1"/>
              </p:cNvSpPr>
              <p:nvPr/>
            </p:nvSpPr>
            <p:spPr>
              <a:xfrm>
                <a:off x="2555776" y="3212976"/>
                <a:ext cx="4485658" cy="794641"/>
              </a:xfrm>
              <a:prstGeom prst="rect">
                <a:avLst/>
              </a:prstGeom>
              <a:blipFill rotWithShape="0">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p:cNvSpPr/>
              <p:nvPr/>
            </p:nvSpPr>
            <p:spPr>
              <a:xfrm>
                <a:off x="2555776" y="4387263"/>
                <a:ext cx="4485658" cy="735201"/>
              </a:xfrm>
              <a:prstGeom prst="rect">
                <a:avLst/>
              </a:prstGeom>
            </p:spPr>
            <p:txBody>
              <a:bodyPr wrap="square">
                <a:spAutoFit/>
              </a:bodyPr>
              <a:lstStyle/>
              <a:p>
                <a:pPr marL="0" indent="0">
                  <a:buNone/>
                </a:pPr>
                <a14:m>
                  <m:oMathPara xmlns:m="http://schemas.openxmlformats.org/officeDocument/2006/math">
                    <m:oMathParaPr>
                      <m:jc m:val="center"/>
                    </m:oMathParaPr>
                    <m:oMath xmlns:m="http://schemas.openxmlformats.org/officeDocument/2006/math">
                      <m:r>
                        <a:rPr lang="en-US" sz="2200" b="0" i="1" smtClean="0">
                          <a:latin typeface="Cambria Math" panose="02040503050406030204" pitchFamily="18" charset="0"/>
                        </a:rPr>
                        <m:t>𝑀</m:t>
                      </m:r>
                      <m:r>
                        <a:rPr lang="en-US" sz="2200" b="0" i="1" smtClean="0">
                          <a:latin typeface="Cambria Math" panose="02040503050406030204" pitchFamily="18" charset="0"/>
                        </a:rPr>
                        <m:t>=</m:t>
                      </m:r>
                      <m:f>
                        <m:fPr>
                          <m:ctrlPr>
                            <a:rPr lang="en-US" sz="2200" i="1" smtClean="0">
                              <a:latin typeface="Cambria Math"/>
                            </a:rPr>
                          </m:ctrlPr>
                        </m:fPr>
                        <m:num>
                          <m:r>
                            <a:rPr lang="en-US" sz="2200" b="0" i="1" smtClean="0">
                              <a:latin typeface="Cambria Math" panose="02040503050406030204" pitchFamily="18" charset="0"/>
                            </a:rPr>
                            <m:t>0.056</m:t>
                          </m:r>
                          <m:r>
                            <a:rPr lang="en-US" sz="2200" b="0" i="1" smtClean="0">
                              <a:latin typeface="Cambria Math" panose="02040503050406030204" pitchFamily="18" charset="0"/>
                            </a:rPr>
                            <m:t>𝑚𝑜𝑙</m:t>
                          </m:r>
                        </m:num>
                        <m:den>
                          <m:r>
                            <a:rPr lang="en-US" sz="2200" b="0" i="1" smtClean="0">
                              <a:latin typeface="Cambria Math" panose="02040503050406030204" pitchFamily="18" charset="0"/>
                            </a:rPr>
                            <m:t>0.233</m:t>
                          </m:r>
                          <m:r>
                            <a:rPr lang="en-US" sz="2200" b="0" i="1" smtClean="0">
                              <a:latin typeface="Cambria Math" panose="02040503050406030204" pitchFamily="18" charset="0"/>
                            </a:rPr>
                            <m:t>𝐿</m:t>
                          </m:r>
                        </m:den>
                      </m:f>
                      <m:r>
                        <a:rPr lang="en-US" sz="2200" i="1">
                          <a:latin typeface="Cambria Math" panose="02040503050406030204" pitchFamily="18" charset="0"/>
                        </a:rPr>
                        <m:t>=</m:t>
                      </m:r>
                      <m:r>
                        <a:rPr lang="en-US" sz="2200" i="1" smtClean="0">
                          <a:latin typeface="Cambria Math" panose="02040503050406030204" pitchFamily="18" charset="0"/>
                        </a:rPr>
                        <m:t>0</m:t>
                      </m:r>
                      <m:r>
                        <a:rPr lang="en-US" sz="2200" b="0" i="1" smtClean="0">
                          <a:latin typeface="Cambria Math" panose="02040503050406030204" pitchFamily="18" charset="0"/>
                        </a:rPr>
                        <m:t>.24 </m:t>
                      </m:r>
                      <m:r>
                        <a:rPr lang="en-US" sz="2200" b="0" i="1" smtClean="0">
                          <a:latin typeface="Cambria Math" panose="02040503050406030204" pitchFamily="18" charset="0"/>
                        </a:rPr>
                        <m:t>𝑚𝑜𝑙</m:t>
                      </m:r>
                      <m:r>
                        <a:rPr lang="en-US" sz="2200" b="0" i="1" smtClean="0">
                          <a:latin typeface="Cambria Math" panose="02040503050406030204" pitchFamily="18" charset="0"/>
                        </a:rPr>
                        <m:t>/</m:t>
                      </m:r>
                      <m:r>
                        <a:rPr lang="en-US" sz="2200" b="0" i="1" smtClean="0">
                          <a:latin typeface="Cambria Math" panose="02040503050406030204" pitchFamily="18" charset="0"/>
                        </a:rPr>
                        <m:t>𝐿</m:t>
                      </m:r>
                    </m:oMath>
                  </m:oMathPara>
                </a14:m>
                <a:endParaRPr lang="en-US" sz="2200" dirty="0"/>
              </a:p>
            </p:txBody>
          </p:sp>
        </mc:Choice>
        <mc:Fallback xmlns="">
          <p:sp>
            <p:nvSpPr>
              <p:cNvPr id="7" name="Ορθογώνιο 6"/>
              <p:cNvSpPr>
                <a:spLocks noRot="1" noChangeAspect="1" noMove="1" noResize="1" noEditPoints="1" noAdjustHandles="1" noChangeArrowheads="1" noChangeShapeType="1" noTextEdit="1"/>
              </p:cNvSpPr>
              <p:nvPr/>
            </p:nvSpPr>
            <p:spPr>
              <a:xfrm>
                <a:off x="2555776" y="4387263"/>
                <a:ext cx="4485658" cy="735201"/>
              </a:xfrm>
              <a:prstGeom prst="rect">
                <a:avLst/>
              </a:prstGeom>
              <a:blipFill rotWithShape="0">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965075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Μετατροπή μεταξύ εκφράσεων </a:t>
            </a:r>
            <a:r>
              <a:rPr lang="el-GR" dirty="0" smtClean="0"/>
              <a:t>συγκέντρωσης</a:t>
            </a:r>
            <a:r>
              <a:rPr lang="en-US" dirty="0" smtClean="0"/>
              <a:t> </a:t>
            </a:r>
            <a:r>
              <a:rPr lang="en-US" sz="3600" b="0" dirty="0" smtClean="0"/>
              <a:t>1/4</a:t>
            </a:r>
            <a:endParaRPr lang="el-GR" sz="3600" b="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 περιεκτικότητα σε </a:t>
            </a:r>
            <a:r>
              <a:rPr lang="el-GR" b="1" dirty="0" err="1">
                <a:solidFill>
                  <a:srgbClr val="820000"/>
                </a:solidFill>
              </a:rPr>
              <a:t>γραμμομοριακότητα</a:t>
            </a:r>
            <a:r>
              <a:rPr lang="el-GR" b="1" dirty="0">
                <a:solidFill>
                  <a:srgbClr val="820000"/>
                </a:solidFill>
              </a:rPr>
              <a:t> κατ’ όγκο</a:t>
            </a:r>
          </a:p>
          <a:p>
            <a:pPr marL="0" indent="0">
              <a:buNone/>
            </a:pPr>
            <a:r>
              <a:rPr lang="el-GR" b="1" dirty="0">
                <a:solidFill>
                  <a:srgbClr val="820000"/>
                </a:solidFill>
              </a:rPr>
              <a:t>Ερώτημα</a:t>
            </a:r>
          </a:p>
          <a:p>
            <a:pPr marL="0" indent="0">
              <a:buNone/>
            </a:pPr>
            <a:r>
              <a:rPr lang="el-GR" dirty="0"/>
              <a:t>Διάλυμα πυκνού υδροχλωρικού οξέος αποτελείται από 31% υδροχλωρικό οξύ και 69% νερό. Αν η πυκνότητά του είναι 1.16g/mL, ποια η </a:t>
            </a:r>
            <a:r>
              <a:rPr lang="el-GR" dirty="0" err="1" smtClean="0"/>
              <a:t>γραμμομοριακότητά</a:t>
            </a:r>
            <a:r>
              <a:rPr lang="el-GR" dirty="0" smtClean="0"/>
              <a:t> </a:t>
            </a:r>
            <a:r>
              <a:rPr lang="el-GR" dirty="0"/>
              <a:t>του κατ’ </a:t>
            </a:r>
            <a:r>
              <a:rPr lang="el-GR" dirty="0" smtClean="0"/>
              <a:t>όγκο</a:t>
            </a:r>
            <a:r>
              <a:rPr lang="el-GR" dirty="0" smtClean="0"/>
              <a:t>;</a:t>
            </a:r>
            <a:endParaRPr lang="el-GR" dirty="0"/>
          </a:p>
          <a:p>
            <a:pPr marL="0" indent="0">
              <a:buNone/>
            </a:pPr>
            <a:r>
              <a:rPr lang="el-GR" b="1" dirty="0">
                <a:solidFill>
                  <a:srgbClr val="820000"/>
                </a:solidFill>
              </a:rPr>
              <a:t>Απάντηση</a:t>
            </a:r>
          </a:p>
          <a:p>
            <a:pPr marL="0" indent="0">
              <a:buNone/>
            </a:pPr>
            <a:r>
              <a:rPr lang="el-GR" dirty="0"/>
              <a:t>Υποθέτουμε 100 g πυκνού υδροχλωρικού οξέος. Αυτή η ποσότητα αποτελείται από 31 g </a:t>
            </a:r>
            <a:r>
              <a:rPr lang="el-GR" dirty="0" err="1"/>
              <a:t>HCl</a:t>
            </a:r>
            <a:r>
              <a:rPr lang="el-GR" dirty="0"/>
              <a:t> και 69 g νερού. Το τυπικό βάρος του υδροχλωρικού οξέος είναι 36.46 g/</a:t>
            </a:r>
            <a:r>
              <a:rPr lang="el-GR" dirty="0" err="1"/>
              <a:t>mol</a:t>
            </a:r>
            <a:r>
              <a:rPr lang="el-GR" dirty="0"/>
              <a:t>, επομένως 31 g αντιστοιχούν σε 0.85moles. Υπολογίζουμε τον όγκο του διαλύματος.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962288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Μετατροπή μεταξύ εκφράσεων συγκέντρωσης</a:t>
            </a:r>
            <a:r>
              <a:rPr lang="en-US" dirty="0"/>
              <a:t> </a:t>
            </a:r>
            <a:r>
              <a:rPr lang="en-US" sz="3600" b="0" dirty="0" smtClean="0"/>
              <a:t>2/4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2048818" cy="1152128"/>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f>
                        <m:fPr>
                          <m:ctrlPr>
                            <a:rPr lang="el-GR" i="1" smtClean="0">
                              <a:latin typeface="Cambria Math"/>
                            </a:rPr>
                          </m:ctrlPr>
                        </m:fPr>
                        <m:num>
                          <m:r>
                            <a:rPr lang="en-US" b="0" i="1" smtClean="0">
                              <a:latin typeface="Cambria Math" panose="02040503050406030204" pitchFamily="18" charset="0"/>
                            </a:rPr>
                            <m:t>𝑀</m:t>
                          </m:r>
                        </m:num>
                        <m:den>
                          <m:r>
                            <a:rPr lang="en-US" b="0" i="1" smtClean="0">
                              <a:latin typeface="Cambria Math" panose="02040503050406030204" pitchFamily="18" charset="0"/>
                            </a:rPr>
                            <m:t>𝑉</m:t>
                          </m:r>
                        </m:den>
                      </m:f>
                    </m:oMath>
                  </m:oMathPara>
                </a14:m>
                <a:endParaRPr lang="en-US" dirty="0" smtClean="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2048818" cy="1152128"/>
              </a:xfrm>
              <a:blipFill rotWithShape="0">
                <a:blip r:embed="rId2"/>
                <a:stretch>
                  <a:fillRect/>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mc:AlternateContent xmlns:mc="http://schemas.openxmlformats.org/markup-compatibility/2006" xmlns:a14="http://schemas.microsoft.com/office/drawing/2010/main">
        <mc:Choice Requires="a14">
          <p:sp>
            <p:nvSpPr>
              <p:cNvPr id="5" name="Ορθογώνιο 4"/>
              <p:cNvSpPr/>
              <p:nvPr/>
            </p:nvSpPr>
            <p:spPr>
              <a:xfrm>
                <a:off x="1763688" y="2708920"/>
                <a:ext cx="5418022" cy="851002"/>
              </a:xfrm>
              <a:prstGeom prst="rect">
                <a:avLst/>
              </a:prstGeom>
              <a:ln>
                <a:solidFill>
                  <a:srgbClr val="004A82"/>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f>
                        <m:fPr>
                          <m:ctrlPr>
                            <a:rPr lang="el-GR" sz="2400" i="1">
                              <a:latin typeface="Cambria Math"/>
                            </a:rPr>
                          </m:ctrlPr>
                        </m:fPr>
                        <m:num>
                          <m:r>
                            <a:rPr lang="en-US" sz="2400" i="1">
                              <a:latin typeface="Cambria Math" panose="02040503050406030204" pitchFamily="18" charset="0"/>
                            </a:rPr>
                            <m:t>𝑀</m:t>
                          </m:r>
                        </m:num>
                        <m:den>
                          <m:r>
                            <a:rPr lang="en-US" sz="2400" i="1">
                              <a:latin typeface="Cambria Math" panose="02040503050406030204" pitchFamily="18" charset="0"/>
                            </a:rPr>
                            <m:t>𝐷</m:t>
                          </m:r>
                        </m:den>
                      </m:f>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100</m:t>
                          </m:r>
                          <m:r>
                            <a:rPr lang="en-US" sz="2400" i="1">
                              <a:latin typeface="Cambria Math" panose="02040503050406030204" pitchFamily="18" charset="0"/>
                            </a:rPr>
                            <m:t>𝑔</m:t>
                          </m:r>
                        </m:num>
                        <m:den>
                          <m:r>
                            <a:rPr lang="en-US" sz="2400" i="1">
                              <a:latin typeface="Cambria Math" panose="02040503050406030204" pitchFamily="18" charset="0"/>
                            </a:rPr>
                            <m:t>1.16</m:t>
                          </m:r>
                          <m:r>
                            <a:rPr lang="en-US" sz="2400" i="1">
                              <a:latin typeface="Cambria Math" panose="02040503050406030204" pitchFamily="18" charset="0"/>
                            </a:rPr>
                            <m:t>𝑔</m:t>
                          </m:r>
                          <m:r>
                            <a:rPr lang="en-US" sz="2400" i="1">
                              <a:latin typeface="Cambria Math" panose="02040503050406030204" pitchFamily="18" charset="0"/>
                            </a:rPr>
                            <m:t>/</m:t>
                          </m:r>
                          <m:r>
                            <a:rPr lang="en-US" sz="2400" i="1">
                              <a:latin typeface="Cambria Math" panose="02040503050406030204" pitchFamily="18" charset="0"/>
                            </a:rPr>
                            <m:t>𝑚𝐿</m:t>
                          </m:r>
                        </m:den>
                      </m:f>
                      <m:r>
                        <a:rPr lang="en-US" sz="2400" i="1">
                          <a:latin typeface="Cambria Math" panose="02040503050406030204" pitchFamily="18" charset="0"/>
                        </a:rPr>
                        <m:t>86.2</m:t>
                      </m:r>
                      <m:r>
                        <a:rPr lang="en-US" sz="2400" i="1">
                          <a:latin typeface="Cambria Math" panose="02040503050406030204" pitchFamily="18" charset="0"/>
                        </a:rPr>
                        <m:t>𝑚𝐿</m:t>
                      </m:r>
                      <m:r>
                        <a:rPr lang="en-US" sz="2400" i="1">
                          <a:latin typeface="Cambria Math" panose="02040503050406030204" pitchFamily="18" charset="0"/>
                        </a:rPr>
                        <m:t>=0.0862</m:t>
                      </m:r>
                      <m:r>
                        <a:rPr lang="en-US" sz="2400" i="1">
                          <a:latin typeface="Cambria Math" panose="02040503050406030204" pitchFamily="18" charset="0"/>
                        </a:rPr>
                        <m:t>𝐿</m:t>
                      </m:r>
                    </m:oMath>
                  </m:oMathPara>
                </a14:m>
                <a:endParaRPr lang="el-GR" sz="2400" dirty="0"/>
              </a:p>
            </p:txBody>
          </p:sp>
        </mc:Choice>
        <mc:Fallback xmlns="">
          <p:sp>
            <p:nvSpPr>
              <p:cNvPr id="5" name="Ορθογώνιο 4"/>
              <p:cNvSpPr>
                <a:spLocks noRot="1" noChangeAspect="1" noMove="1" noResize="1" noEditPoints="1" noAdjustHandles="1" noChangeArrowheads="1" noChangeShapeType="1" noTextEdit="1"/>
              </p:cNvSpPr>
              <p:nvPr/>
            </p:nvSpPr>
            <p:spPr>
              <a:xfrm>
                <a:off x="1763688" y="2708920"/>
                <a:ext cx="5418022" cy="851002"/>
              </a:xfrm>
              <a:prstGeom prst="rect">
                <a:avLst/>
              </a:prstGeom>
              <a:blipFill rotWithShape="0">
                <a:blip r:embed="rId3"/>
                <a:stretch>
                  <a:fillRect/>
                </a:stretch>
              </a:blipFill>
              <a:ln>
                <a:solidFill>
                  <a:srgbClr val="004A82"/>
                </a:solidFill>
              </a:ln>
            </p:spPr>
            <p:txBody>
              <a:bodyPr/>
              <a:lstStyle/>
              <a:p>
                <a:r>
                  <a:rPr lang="el-GR">
                    <a:noFill/>
                  </a:rPr>
                  <a:t> </a:t>
                </a:r>
              </a:p>
            </p:txBody>
          </p:sp>
        </mc:Fallback>
      </mc:AlternateContent>
      <p:cxnSp>
        <p:nvCxnSpPr>
          <p:cNvPr id="6" name="Straight Arrow Connector 10"/>
          <p:cNvCxnSpPr>
            <a:stCxn id="5" idx="2"/>
            <a:endCxn id="9" idx="0"/>
          </p:cNvCxnSpPr>
          <p:nvPr/>
        </p:nvCxnSpPr>
        <p:spPr>
          <a:xfrm>
            <a:off x="4472699" y="3559922"/>
            <a:ext cx="0" cy="8898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Ορθογώνιο 8"/>
              <p:cNvSpPr/>
              <p:nvPr/>
            </p:nvSpPr>
            <p:spPr>
              <a:xfrm>
                <a:off x="2691250" y="4449811"/>
                <a:ext cx="3562898" cy="793679"/>
              </a:xfrm>
              <a:prstGeom prst="rect">
                <a:avLst/>
              </a:prstGeom>
              <a:ln>
                <a:solidFill>
                  <a:srgbClr val="004A82"/>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𝑉</m:t>
                      </m:r>
                      <m:r>
                        <a:rPr lang="en-US" sz="2400" i="1">
                          <a:latin typeface="Cambria Math" panose="02040503050406030204" pitchFamily="18" charset="0"/>
                        </a:rPr>
                        <m:t>=</m:t>
                      </m:r>
                      <m:f>
                        <m:fPr>
                          <m:ctrlPr>
                            <a:rPr lang="en-US" sz="2400" i="1">
                              <a:latin typeface="Cambria Math"/>
                            </a:rPr>
                          </m:ctrlPr>
                        </m:fPr>
                        <m:num>
                          <m:r>
                            <a:rPr lang="en-US" sz="2400" b="0" i="1" smtClean="0">
                              <a:latin typeface="Cambria Math" panose="02040503050406030204" pitchFamily="18" charset="0"/>
                            </a:rPr>
                            <m:t>0.85</m:t>
                          </m:r>
                          <m:r>
                            <a:rPr lang="en-US" sz="2400" b="0" i="1" smtClean="0">
                              <a:latin typeface="Cambria Math" panose="02040503050406030204" pitchFamily="18" charset="0"/>
                            </a:rPr>
                            <m:t>𝑚𝑜𝑙</m:t>
                          </m:r>
                        </m:num>
                        <m:den>
                          <m:r>
                            <a:rPr lang="en-US" sz="2400" b="0" i="1" smtClean="0">
                              <a:latin typeface="Cambria Math" panose="02040503050406030204" pitchFamily="18" charset="0"/>
                            </a:rPr>
                            <m:t>0.0826</m:t>
                          </m:r>
                          <m:r>
                            <a:rPr lang="en-US" sz="2400" b="0" i="1" smtClean="0">
                              <a:latin typeface="Cambria Math" panose="02040503050406030204" pitchFamily="18" charset="0"/>
                            </a:rPr>
                            <m:t>𝐿</m:t>
                          </m:r>
                        </m:den>
                      </m:f>
                      <m:r>
                        <a:rPr lang="en-US" sz="2400" i="1">
                          <a:latin typeface="Cambria Math" panose="02040503050406030204" pitchFamily="18" charset="0"/>
                        </a:rPr>
                        <m:t>=</m:t>
                      </m:r>
                      <m:r>
                        <a:rPr lang="en-US" sz="2400" b="0" i="1" smtClean="0">
                          <a:latin typeface="Cambria Math" panose="02040503050406030204" pitchFamily="18" charset="0"/>
                        </a:rPr>
                        <m:t>12</m:t>
                      </m:r>
                      <m:r>
                        <a:rPr lang="en-US" sz="2400" b="0" i="1" smtClean="0">
                          <a:latin typeface="Cambria Math" panose="02040503050406030204" pitchFamily="18" charset="0"/>
                        </a:rPr>
                        <m:t>𝑚𝑜𝑙</m:t>
                      </m:r>
                      <m:r>
                        <a:rPr lang="en-US" sz="2400" b="0" i="1" smtClean="0">
                          <a:latin typeface="Cambria Math" panose="02040503050406030204" pitchFamily="18" charset="0"/>
                        </a:rPr>
                        <m:t>/</m:t>
                      </m:r>
                      <m:r>
                        <a:rPr lang="en-US" sz="2400" i="1">
                          <a:latin typeface="Cambria Math" panose="02040503050406030204" pitchFamily="18" charset="0"/>
                        </a:rPr>
                        <m:t>𝐿</m:t>
                      </m:r>
                    </m:oMath>
                  </m:oMathPara>
                </a14:m>
                <a:endParaRPr lang="el-GR" sz="2400" dirty="0"/>
              </a:p>
            </p:txBody>
          </p:sp>
        </mc:Choice>
        <mc:Fallback xmlns="">
          <p:sp>
            <p:nvSpPr>
              <p:cNvPr id="9" name="Ορθογώνιο 8"/>
              <p:cNvSpPr>
                <a:spLocks noRot="1" noChangeAspect="1" noMove="1" noResize="1" noEditPoints="1" noAdjustHandles="1" noChangeArrowheads="1" noChangeShapeType="1" noTextEdit="1"/>
              </p:cNvSpPr>
              <p:nvPr/>
            </p:nvSpPr>
            <p:spPr>
              <a:xfrm>
                <a:off x="2691250" y="4449811"/>
                <a:ext cx="3562898" cy="793679"/>
              </a:xfrm>
              <a:prstGeom prst="rect">
                <a:avLst/>
              </a:prstGeom>
              <a:blipFill rotWithShape="0">
                <a:blip r:embed="rId4"/>
                <a:stretch>
                  <a:fillRect/>
                </a:stretch>
              </a:blipFill>
              <a:ln>
                <a:solidFill>
                  <a:srgbClr val="004A82"/>
                </a:solidFill>
              </a:ln>
            </p:spPr>
            <p:txBody>
              <a:bodyPr/>
              <a:lstStyle/>
              <a:p>
                <a:r>
                  <a:rPr lang="el-GR">
                    <a:noFill/>
                  </a:rPr>
                  <a:t> </a:t>
                </a:r>
              </a:p>
            </p:txBody>
          </p:sp>
        </mc:Fallback>
      </mc:AlternateContent>
    </p:spTree>
    <p:extLst>
      <p:ext uri="{BB962C8B-B14F-4D97-AF65-F5344CB8AC3E}">
        <p14:creationId xmlns:p14="http://schemas.microsoft.com/office/powerpoint/2010/main" val="2203813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Μετατροπή μεταξύ εκφράσεων συγκέντρωσης</a:t>
            </a:r>
            <a:r>
              <a:rPr lang="en-US" dirty="0"/>
              <a:t> </a:t>
            </a:r>
            <a:r>
              <a:rPr lang="en-US" sz="3600" b="0" dirty="0" smtClean="0"/>
              <a:t>3/4</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Γραμμομοριακό κλάσμα σε </a:t>
            </a:r>
            <a:r>
              <a:rPr lang="el-GR" b="1" dirty="0" err="1">
                <a:solidFill>
                  <a:srgbClr val="820000"/>
                </a:solidFill>
              </a:rPr>
              <a:t>γραμμομοριακότητα</a:t>
            </a:r>
            <a:r>
              <a:rPr lang="el-GR" b="1" dirty="0">
                <a:solidFill>
                  <a:srgbClr val="820000"/>
                </a:solidFill>
              </a:rPr>
              <a:t> κατ’ όγκο </a:t>
            </a:r>
          </a:p>
          <a:p>
            <a:pPr marL="0" indent="0">
              <a:buNone/>
            </a:pPr>
            <a:r>
              <a:rPr lang="el-GR" b="1" dirty="0">
                <a:solidFill>
                  <a:srgbClr val="820000"/>
                </a:solidFill>
              </a:rPr>
              <a:t>Ερώτημα</a:t>
            </a:r>
          </a:p>
          <a:p>
            <a:pPr marL="0" indent="0">
              <a:buNone/>
            </a:pPr>
            <a:r>
              <a:rPr lang="el-GR" dirty="0"/>
              <a:t>Υδατικό διάλυμα </a:t>
            </a:r>
            <a:r>
              <a:rPr lang="el-GR" dirty="0" smtClean="0"/>
              <a:t>θειικού </a:t>
            </a:r>
            <a:r>
              <a:rPr lang="el-GR" dirty="0"/>
              <a:t>οξέος έχει </a:t>
            </a:r>
            <a:r>
              <a:rPr lang="el-GR" dirty="0" err="1"/>
              <a:t>γραμμομοριακότητα</a:t>
            </a:r>
            <a:r>
              <a:rPr lang="el-GR" dirty="0"/>
              <a:t> κατ’ όγκο 18 </a:t>
            </a:r>
            <a:r>
              <a:rPr lang="el-GR" dirty="0" err="1"/>
              <a:t>mol</a:t>
            </a:r>
            <a:r>
              <a:rPr lang="el-GR" dirty="0"/>
              <a:t>/L. Αν η πυκνότητά του είναι 1.84 g/</a:t>
            </a:r>
            <a:r>
              <a:rPr lang="el-GR" dirty="0" err="1"/>
              <a:t>mL</a:t>
            </a:r>
            <a:r>
              <a:rPr lang="el-GR" dirty="0"/>
              <a:t>, ποιο το γραμμομοριακό κλάσμα του νερού στο </a:t>
            </a:r>
            <a:r>
              <a:rPr lang="el-GR" dirty="0" smtClean="0"/>
              <a:t>διάλυμα;</a:t>
            </a:r>
            <a:endParaRPr lang="el-GR" dirty="0"/>
          </a:p>
          <a:p>
            <a:pPr marL="0" indent="0">
              <a:buNone/>
            </a:pPr>
            <a:r>
              <a:rPr lang="el-GR" b="1" dirty="0">
                <a:solidFill>
                  <a:srgbClr val="820000"/>
                </a:solidFill>
              </a:rPr>
              <a:t>Απάντηση</a:t>
            </a:r>
          </a:p>
          <a:p>
            <a:pPr marL="0" indent="0">
              <a:buNone/>
            </a:pPr>
            <a:r>
              <a:rPr lang="el-GR" dirty="0"/>
              <a:t>Υποθέτουμε 1L διαλύματος, το οποίο περιέχει 18 </a:t>
            </a:r>
            <a:r>
              <a:rPr lang="el-GR" dirty="0" err="1"/>
              <a:t>moles</a:t>
            </a:r>
            <a:r>
              <a:rPr lang="el-GR" dirty="0"/>
              <a:t> </a:t>
            </a:r>
            <a:r>
              <a:rPr lang="el-GR" dirty="0" smtClean="0"/>
              <a:t>θειικού </a:t>
            </a:r>
            <a:r>
              <a:rPr lang="el-GR" dirty="0"/>
              <a:t>οξέος . Το τυπικό βάρος του </a:t>
            </a:r>
            <a:r>
              <a:rPr lang="el-GR" dirty="0" smtClean="0"/>
              <a:t>θειικού </a:t>
            </a:r>
            <a:r>
              <a:rPr lang="el-GR" dirty="0"/>
              <a:t>οξέος είναι 98.08 g/</a:t>
            </a:r>
            <a:r>
              <a:rPr lang="el-GR" dirty="0" err="1"/>
              <a:t>mol</a:t>
            </a:r>
            <a:r>
              <a:rPr lang="el-GR" dirty="0"/>
              <a:t>, επομένως 18 </a:t>
            </a:r>
            <a:r>
              <a:rPr lang="el-GR" dirty="0" err="1"/>
              <a:t>moles</a:t>
            </a:r>
            <a:r>
              <a:rPr lang="el-GR" dirty="0"/>
              <a:t> έχουν μάζα ~1800 g. Με δεδομένη και την πυκνότητα υπολογίζουμε τη μάζα του διαλύματος.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711765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Μετατροπή μεταξύ εκφράσεων συγκέντρωσης</a:t>
            </a:r>
            <a:r>
              <a:rPr lang="en-US" dirty="0"/>
              <a:t> </a:t>
            </a:r>
            <a:r>
              <a:rPr lang="en-US" sz="3600" b="0" dirty="0" smtClean="0"/>
              <a:t>4/4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3080460"/>
                <a:ext cx="8229600" cy="3012836"/>
              </a:xfrm>
            </p:spPr>
            <p:txBody>
              <a:bodyPr>
                <a:normAutofit/>
              </a:bodyPr>
              <a:lstStyle/>
              <a:p>
                <a:r>
                  <a:rPr lang="el-GR" dirty="0" smtClean="0"/>
                  <a:t>Αν 1800 g διαλύματος είναι </a:t>
                </a:r>
                <a:r>
                  <a:rPr lang="el-GR" dirty="0" err="1"/>
                  <a:t>θειϊκό</a:t>
                </a:r>
                <a:r>
                  <a:rPr lang="el-GR" dirty="0"/>
                  <a:t> οξύ, 40 g θα είναι νερό. Το μοριακό βάρος του νερού είναι 18.015 g/</a:t>
                </a:r>
                <a:r>
                  <a:rPr lang="el-GR" dirty="0" err="1"/>
                  <a:t>mol</a:t>
                </a:r>
                <a:r>
                  <a:rPr lang="el-GR" dirty="0"/>
                  <a:t>, επομένως 40 g νερού αντιστοιχούν σε 2 </a:t>
                </a:r>
                <a:r>
                  <a:rPr lang="el-GR" dirty="0" err="1"/>
                  <a:t>moles</a:t>
                </a:r>
                <a:r>
                  <a:rPr lang="el-GR" dirty="0"/>
                  <a:t>. Το γραμμομοριακό κλάσμα του νερού είναι:</a:t>
                </a:r>
              </a:p>
              <a:p>
                <a:pPr marL="0" indent="0">
                  <a:buNone/>
                </a:pPr>
                <a14:m>
                  <m:oMathPara xmlns:m="http://schemas.openxmlformats.org/officeDocument/2006/math">
                    <m:oMathParaPr>
                      <m:jc m:val="center"/>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𝑋</m:t>
                          </m:r>
                        </m:e>
                        <m:sub>
                          <m:sSub>
                            <m:sSubPr>
                              <m:ctrlPr>
                                <a:rPr lang="el-GR" i="1" smtClean="0">
                                  <a:latin typeface="Cambria Math"/>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sub>
                      </m:sSub>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2</m:t>
                          </m:r>
                          <m:r>
                            <a:rPr lang="en-US" b="0" i="1" smtClean="0">
                              <a:latin typeface="Cambria Math" panose="02040503050406030204" pitchFamily="18" charset="0"/>
                            </a:rPr>
                            <m:t>𝑚𝑜𝑙</m:t>
                          </m:r>
                        </m:num>
                        <m:den>
                          <m:r>
                            <a:rPr lang="en-US" b="0" i="1" smtClean="0">
                              <a:latin typeface="Cambria Math" panose="02040503050406030204" pitchFamily="18" charset="0"/>
                            </a:rPr>
                            <m:t>18</m:t>
                          </m:r>
                          <m:r>
                            <a:rPr lang="en-US" b="0" i="1" smtClean="0">
                              <a:latin typeface="Cambria Math" panose="02040503050406030204" pitchFamily="18" charset="0"/>
                            </a:rPr>
                            <m:t>𝑚𝑜𝑙</m:t>
                          </m:r>
                          <m:r>
                            <a:rPr lang="en-US" b="0" i="1" smtClean="0">
                              <a:latin typeface="Cambria Math" panose="02040503050406030204" pitchFamily="18" charset="0"/>
                            </a:rPr>
                            <m:t>+2</m:t>
                          </m:r>
                          <m:r>
                            <a:rPr lang="en-US" b="0" i="1" smtClean="0">
                              <a:latin typeface="Cambria Math" panose="02040503050406030204" pitchFamily="18" charset="0"/>
                            </a:rPr>
                            <m:t>𝑚𝑜𝑙</m:t>
                          </m:r>
                        </m:den>
                      </m:f>
                      <m:r>
                        <a:rPr lang="en-US" b="0" i="1" smtClean="0">
                          <a:latin typeface="Cambria Math" panose="02040503050406030204" pitchFamily="18" charset="0"/>
                        </a:rPr>
                        <m:t>=0.1</m:t>
                      </m:r>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3080460"/>
                <a:ext cx="8229600" cy="3012836"/>
              </a:xfrm>
              <a:blipFill rotWithShape="0">
                <a:blip r:embed="rId2"/>
                <a:stretch>
                  <a:fillRect l="-963" t="-1616" r="-59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mc:AlternateContent xmlns:mc="http://schemas.openxmlformats.org/markup-compatibility/2006" xmlns:a14="http://schemas.microsoft.com/office/drawing/2010/main">
        <mc:Choice Requires="a14">
          <p:sp>
            <p:nvSpPr>
              <p:cNvPr id="5" name="Θέση περιεχομένου 2"/>
              <p:cNvSpPr txBox="1">
                <a:spLocks/>
              </p:cNvSpPr>
              <p:nvPr/>
            </p:nvSpPr>
            <p:spPr>
              <a:xfrm>
                <a:off x="457200" y="1196752"/>
                <a:ext cx="1306488" cy="720080"/>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𝐷</m:t>
                      </m:r>
                      <m:r>
                        <a:rPr lang="en-US" i="1" smtClean="0">
                          <a:latin typeface="Cambria Math" panose="02040503050406030204" pitchFamily="18" charset="0"/>
                        </a:rPr>
                        <m:t>=</m:t>
                      </m:r>
                      <m:f>
                        <m:fPr>
                          <m:ctrlPr>
                            <a:rPr lang="el-GR" i="1" smtClean="0">
                              <a:latin typeface="Cambria Math"/>
                            </a:rPr>
                          </m:ctrlPr>
                        </m:fPr>
                        <m:num>
                          <m:r>
                            <a:rPr lang="en-US" i="1" smtClean="0">
                              <a:latin typeface="Cambria Math" panose="02040503050406030204" pitchFamily="18" charset="0"/>
                            </a:rPr>
                            <m:t>𝑀</m:t>
                          </m:r>
                        </m:num>
                        <m:den>
                          <m:r>
                            <a:rPr lang="en-US" i="1" smtClean="0">
                              <a:latin typeface="Cambria Math" panose="02040503050406030204" pitchFamily="18" charset="0"/>
                            </a:rPr>
                            <m:t>𝑉</m:t>
                          </m:r>
                        </m:den>
                      </m:f>
                    </m:oMath>
                  </m:oMathPara>
                </a14:m>
                <a:endParaRPr lang="en-US" dirty="0" smtClean="0"/>
              </a:p>
            </p:txBody>
          </p:sp>
        </mc:Choice>
        <mc:Fallback xmlns="">
          <p:sp>
            <p:nvSpPr>
              <p:cNvPr id="5" name="Θέση περιεχομένου 2"/>
              <p:cNvSpPr txBox="1">
                <a:spLocks noRot="1" noChangeAspect="1" noMove="1" noResize="1" noEditPoints="1" noAdjustHandles="1" noChangeArrowheads="1" noChangeShapeType="1" noTextEdit="1"/>
              </p:cNvSpPr>
              <p:nvPr/>
            </p:nvSpPr>
            <p:spPr>
              <a:xfrm>
                <a:off x="457200" y="1196752"/>
                <a:ext cx="1306488" cy="720080"/>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Ορθογώνιο 5"/>
              <p:cNvSpPr/>
              <p:nvPr/>
            </p:nvSpPr>
            <p:spPr>
              <a:xfrm>
                <a:off x="467544" y="2063005"/>
                <a:ext cx="5418022" cy="851002"/>
              </a:xfrm>
              <a:prstGeom prst="rect">
                <a:avLst/>
              </a:prstGeom>
              <a:ln>
                <a:solidFill>
                  <a:srgbClr val="004A82"/>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f>
                        <m:fPr>
                          <m:ctrlPr>
                            <a:rPr lang="el-GR" sz="2400" i="1">
                              <a:latin typeface="Cambria Math"/>
                            </a:rPr>
                          </m:ctrlPr>
                        </m:fPr>
                        <m:num>
                          <m:r>
                            <a:rPr lang="en-US" sz="2400" i="1">
                              <a:latin typeface="Cambria Math" panose="02040503050406030204" pitchFamily="18" charset="0"/>
                            </a:rPr>
                            <m:t>𝑀</m:t>
                          </m:r>
                        </m:num>
                        <m:den>
                          <m:r>
                            <a:rPr lang="en-US" sz="2400" i="1">
                              <a:latin typeface="Cambria Math" panose="02040503050406030204" pitchFamily="18" charset="0"/>
                            </a:rPr>
                            <m:t>𝐷</m:t>
                          </m:r>
                        </m:den>
                      </m:f>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100</m:t>
                          </m:r>
                          <m:r>
                            <a:rPr lang="en-US" sz="2400" i="1">
                              <a:latin typeface="Cambria Math" panose="02040503050406030204" pitchFamily="18" charset="0"/>
                            </a:rPr>
                            <m:t>𝑔</m:t>
                          </m:r>
                        </m:num>
                        <m:den>
                          <m:r>
                            <a:rPr lang="en-US" sz="2400" i="1">
                              <a:latin typeface="Cambria Math" panose="02040503050406030204" pitchFamily="18" charset="0"/>
                            </a:rPr>
                            <m:t>1.16</m:t>
                          </m:r>
                          <m:r>
                            <a:rPr lang="en-US" sz="2400" i="1">
                              <a:latin typeface="Cambria Math" panose="02040503050406030204" pitchFamily="18" charset="0"/>
                            </a:rPr>
                            <m:t>𝑔</m:t>
                          </m:r>
                          <m:r>
                            <a:rPr lang="en-US" sz="2400" i="1">
                              <a:latin typeface="Cambria Math" panose="02040503050406030204" pitchFamily="18" charset="0"/>
                            </a:rPr>
                            <m:t>/</m:t>
                          </m:r>
                          <m:r>
                            <a:rPr lang="en-US" sz="2400" i="1">
                              <a:latin typeface="Cambria Math" panose="02040503050406030204" pitchFamily="18" charset="0"/>
                            </a:rPr>
                            <m:t>𝑚𝐿</m:t>
                          </m:r>
                        </m:den>
                      </m:f>
                      <m:r>
                        <a:rPr lang="en-US" sz="2400" i="1">
                          <a:latin typeface="Cambria Math" panose="02040503050406030204" pitchFamily="18" charset="0"/>
                        </a:rPr>
                        <m:t>86.2</m:t>
                      </m:r>
                      <m:r>
                        <a:rPr lang="en-US" sz="2400" i="1">
                          <a:latin typeface="Cambria Math" panose="02040503050406030204" pitchFamily="18" charset="0"/>
                        </a:rPr>
                        <m:t>𝑚𝐿</m:t>
                      </m:r>
                      <m:r>
                        <a:rPr lang="en-US" sz="2400" i="1">
                          <a:latin typeface="Cambria Math" panose="02040503050406030204" pitchFamily="18" charset="0"/>
                        </a:rPr>
                        <m:t>=0.0862</m:t>
                      </m:r>
                      <m:r>
                        <a:rPr lang="en-US" sz="2400" i="1">
                          <a:latin typeface="Cambria Math" panose="02040503050406030204" pitchFamily="18" charset="0"/>
                        </a:rPr>
                        <m:t>𝐿</m:t>
                      </m:r>
                    </m:oMath>
                  </m:oMathPara>
                </a14:m>
                <a:endParaRPr lang="el-GR" sz="2400" dirty="0"/>
              </a:p>
            </p:txBody>
          </p:sp>
        </mc:Choice>
        <mc:Fallback xmlns="">
          <p:sp>
            <p:nvSpPr>
              <p:cNvPr id="6" name="Ορθογώνιο 5"/>
              <p:cNvSpPr>
                <a:spLocks noRot="1" noChangeAspect="1" noMove="1" noResize="1" noEditPoints="1" noAdjustHandles="1" noChangeArrowheads="1" noChangeShapeType="1" noTextEdit="1"/>
              </p:cNvSpPr>
              <p:nvPr/>
            </p:nvSpPr>
            <p:spPr>
              <a:xfrm>
                <a:off x="467544" y="2063005"/>
                <a:ext cx="5418022" cy="851002"/>
              </a:xfrm>
              <a:prstGeom prst="rect">
                <a:avLst/>
              </a:prstGeom>
              <a:blipFill rotWithShape="0">
                <a:blip r:embed="rId4"/>
                <a:stretch>
                  <a:fillRect/>
                </a:stretch>
              </a:blipFill>
              <a:ln>
                <a:solidFill>
                  <a:srgbClr val="004A82"/>
                </a:solidFill>
              </a:ln>
            </p:spPr>
            <p:txBody>
              <a:bodyPr/>
              <a:lstStyle/>
              <a:p>
                <a:r>
                  <a:rPr lang="el-GR">
                    <a:noFill/>
                  </a:rPr>
                  <a:t> </a:t>
                </a:r>
              </a:p>
            </p:txBody>
          </p:sp>
        </mc:Fallback>
      </mc:AlternateContent>
    </p:spTree>
    <p:extLst>
      <p:ext uri="{BB962C8B-B14F-4D97-AF65-F5344CB8AC3E}">
        <p14:creationId xmlns:p14="http://schemas.microsoft.com/office/powerpoint/2010/main" val="172209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Αραίωση </a:t>
            </a:r>
            <a:r>
              <a:rPr lang="el-GR" dirty="0" smtClean="0"/>
              <a:t>διαλυμάτων</a:t>
            </a:r>
            <a:r>
              <a:rPr lang="en-US" dirty="0" smtClean="0"/>
              <a:t> </a:t>
            </a:r>
            <a:r>
              <a:rPr lang="en-US" sz="3200" b="0" dirty="0" smtClean="0"/>
              <a:t>1/2</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buNone/>
                </a:pPr>
                <a:r>
                  <a:rPr lang="el-GR" b="1" dirty="0" smtClean="0">
                    <a:solidFill>
                      <a:srgbClr val="820000"/>
                    </a:solidFill>
                  </a:rPr>
                  <a:t>Νόμος της Αραίωσης</a:t>
                </a:r>
                <a:r>
                  <a:rPr lang="en-US" b="1" dirty="0" smtClean="0">
                    <a:solidFill>
                      <a:srgbClr val="820000"/>
                    </a:solidFill>
                  </a:rPr>
                  <a:t> </a:t>
                </a:r>
                <a14:m>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i="1" smtClean="0">
                            <a:solidFill>
                              <a:schemeClr val="tx1"/>
                            </a:solidFill>
                            <a:latin typeface="Cambria Math"/>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i="1" smtClean="0">
                            <a:solidFill>
                              <a:schemeClr val="tx1"/>
                            </a:solidFill>
                            <a:latin typeface="Cambria Math"/>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i="1" smtClean="0">
                            <a:solidFill>
                              <a:schemeClr val="tx1"/>
                            </a:solidFill>
                            <a:latin typeface="Cambria Math"/>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2</m:t>
                        </m:r>
                      </m:sub>
                    </m:sSub>
                  </m:oMath>
                </a14:m>
                <a:endParaRPr lang="el-GR" dirty="0">
                  <a:solidFill>
                    <a:srgbClr val="820000"/>
                  </a:solidFill>
                </a:endParaRPr>
              </a:p>
              <a:p>
                <a:pPr marL="0" indent="0">
                  <a:buNone/>
                </a:pPr>
                <a:r>
                  <a:rPr lang="el-GR" b="1" dirty="0">
                    <a:solidFill>
                      <a:srgbClr val="820000"/>
                    </a:solidFill>
                  </a:rPr>
                  <a:t>Ερώτημα</a:t>
                </a:r>
              </a:p>
              <a:p>
                <a:pPr marL="0" indent="0">
                  <a:buNone/>
                </a:pPr>
                <a:r>
                  <a:rPr lang="el-GR" dirty="0"/>
                  <a:t>25mL διαλύματος </a:t>
                </a:r>
                <a:r>
                  <a:rPr lang="el-GR" dirty="0" err="1"/>
                  <a:t>NaOH</a:t>
                </a:r>
                <a:r>
                  <a:rPr lang="el-GR" dirty="0"/>
                  <a:t> συγκέντρωσης 6M αραιώνονται σε όγκο 1.3 L. Ποια είναι η νέα συγκέντρωση του διαλύματος?</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sSub>
                        <m:sSubPr>
                          <m:ctrlPr>
                            <a:rPr lang="en-US" i="1" smtClean="0">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2</m:t>
                          </m:r>
                        </m:sub>
                      </m:sSub>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l-GR" i="1" smtClean="0">
                              <a:latin typeface="Cambria Math"/>
                            </a:rPr>
                          </m:ctrlPr>
                        </m:fPr>
                        <m:num>
                          <m:sSub>
                            <m:sSubPr>
                              <m:ctrlPr>
                                <a:rPr lang="el-GR" i="1" smtClean="0">
                                  <a:latin typeface="Cambria Math"/>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sSub>
                            <m:sSubPr>
                              <m:ctrlPr>
                                <a:rPr lang="el-GR" i="1" smtClean="0">
                                  <a:latin typeface="Cambria Math"/>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num>
                        <m:den>
                          <m:sSub>
                            <m:sSubPr>
                              <m:ctrlPr>
                                <a:rPr lang="el-GR" i="1" smtClean="0">
                                  <a:latin typeface="Cambria Math"/>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l-GR" i="1" smtClean="0">
                              <a:latin typeface="Cambria Math"/>
                            </a:rPr>
                          </m:ctrlPr>
                        </m:fPr>
                        <m:num>
                          <m:r>
                            <a:rPr lang="en-US" b="0" i="1" smtClean="0">
                              <a:latin typeface="Cambria Math" panose="02040503050406030204" pitchFamily="18" charset="0"/>
                            </a:rPr>
                            <m:t>6.0</m:t>
                          </m:r>
                          <m:r>
                            <a:rPr lang="en-US" b="0" i="1" smtClean="0">
                              <a:latin typeface="Cambria Math" panose="02040503050406030204" pitchFamily="18" charset="0"/>
                            </a:rPr>
                            <m:t>𝑀</m:t>
                          </m:r>
                          <m:r>
                            <a:rPr lang="en-US" b="0" i="1" smtClean="0">
                              <a:latin typeface="Cambria Math" panose="02040503050406030204" pitchFamily="18" charset="0"/>
                            </a:rPr>
                            <m:t>(0.025</m:t>
                          </m:r>
                          <m:r>
                            <a:rPr lang="en-US" b="0" i="1" smtClean="0">
                              <a:latin typeface="Cambria Math" panose="02040503050406030204" pitchFamily="18" charset="0"/>
                            </a:rPr>
                            <m:t>𝐿</m:t>
                          </m:r>
                          <m:r>
                            <a:rPr lang="en-US" b="0" i="1" smtClean="0">
                              <a:latin typeface="Cambria Math" panose="02040503050406030204" pitchFamily="18" charset="0"/>
                            </a:rPr>
                            <m:t>)</m:t>
                          </m:r>
                        </m:num>
                        <m:den>
                          <m:r>
                            <a:rPr lang="en-US" b="0" i="1" smtClean="0">
                              <a:latin typeface="Cambria Math" panose="02040503050406030204" pitchFamily="18" charset="0"/>
                            </a:rPr>
                            <m:t>1.3</m:t>
                          </m:r>
                          <m:r>
                            <a:rPr lang="en-US" b="0" i="1" smtClean="0">
                              <a:latin typeface="Cambria Math" panose="02040503050406030204" pitchFamily="18" charset="0"/>
                            </a:rPr>
                            <m:t>𝑀</m:t>
                          </m:r>
                        </m:den>
                      </m:f>
                      <m:r>
                        <a:rPr lang="en-US" b="0" i="1" smtClean="0">
                          <a:latin typeface="Cambria Math" panose="02040503050406030204" pitchFamily="18" charset="0"/>
                        </a:rPr>
                        <m:t>=0.12</m:t>
                      </m:r>
                      <m:r>
                        <a:rPr lang="en-US" b="0" i="1" smtClean="0">
                          <a:latin typeface="Cambria Math" panose="02040503050406030204" pitchFamily="18" charset="0"/>
                        </a:rPr>
                        <m:t>𝐿</m:t>
                      </m:r>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657880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Αραίωση διαλυμάτων</a:t>
            </a:r>
            <a:r>
              <a:rPr lang="en-US" dirty="0"/>
              <a:t> </a:t>
            </a:r>
            <a:r>
              <a:rPr lang="en-US" sz="3200" b="0" dirty="0" smtClean="0"/>
              <a:t>2/2</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lstStyle/>
              <a:p>
                <a:pPr marL="0" indent="0">
                  <a:buNone/>
                </a:pPr>
                <a:r>
                  <a:rPr lang="el-GR" b="1" dirty="0" smtClean="0">
                    <a:solidFill>
                      <a:srgbClr val="820000"/>
                    </a:solidFill>
                  </a:rPr>
                  <a:t>Ερώτημα</a:t>
                </a:r>
              </a:p>
              <a:p>
                <a:pPr marL="0" indent="0">
                  <a:buNone/>
                </a:pPr>
                <a:r>
                  <a:rPr lang="el-GR" dirty="0"/>
                  <a:t>Θέλουμε να παρασκευάσουμε 0.5 L διαλύματος H2SO4 συγκέντρωσης 3.0Μ από πυκνό διάλυμα H2SO4 συγκέντρωσης 18 M. Πόση ποσότητα πυκνού διαλύματος </a:t>
                </a:r>
                <a:r>
                  <a:rPr lang="el-GR" dirty="0" smtClean="0"/>
                  <a:t>απαιτείται;</a:t>
                </a:r>
                <a:endParaRPr lang="el-GR"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2</m:t>
                          </m:r>
                        </m:sub>
                      </m:sSub>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1</m:t>
                          </m:r>
                        </m:sub>
                      </m:sSub>
                      <m:r>
                        <a:rPr lang="en-US" i="1">
                          <a:latin typeface="Cambria Math" panose="02040503050406030204" pitchFamily="18" charset="0"/>
                        </a:rPr>
                        <m:t>=</m:t>
                      </m:r>
                      <m:f>
                        <m:fPr>
                          <m:ctrlPr>
                            <a:rPr lang="el-GR" i="1">
                              <a:latin typeface="Cambria Math"/>
                            </a:rPr>
                          </m:ctrlPr>
                        </m:fPr>
                        <m:num>
                          <m:sSub>
                            <m:sSubPr>
                              <m:ctrlPr>
                                <a:rPr lang="el-GR" i="1">
                                  <a:latin typeface="Cambria Math"/>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sSub>
                            <m:sSubPr>
                              <m:ctrlPr>
                                <a:rPr lang="el-GR" i="1">
                                  <a:latin typeface="Cambria Math"/>
                                </a:rPr>
                              </m:ctrlPr>
                            </m:sSubPr>
                            <m:e>
                              <m:r>
                                <a:rPr lang="en-US" i="1">
                                  <a:latin typeface="Cambria Math" panose="02040503050406030204" pitchFamily="18" charset="0"/>
                                </a:rPr>
                                <m:t>𝑉</m:t>
                              </m:r>
                            </m:e>
                            <m:sub>
                              <m:r>
                                <a:rPr lang="en-US" b="0" i="1" smtClean="0">
                                  <a:latin typeface="Cambria Math" panose="02040503050406030204" pitchFamily="18" charset="0"/>
                                </a:rPr>
                                <m:t>2</m:t>
                              </m:r>
                            </m:sub>
                          </m:sSub>
                        </m:num>
                        <m:den>
                          <m:sSub>
                            <m:sSubPr>
                              <m:ctrlPr>
                                <a:rPr lang="el-GR" i="1">
                                  <a:latin typeface="Cambria Math"/>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den>
                      </m:f>
                      <m:r>
                        <a:rPr lang="en-US" i="1">
                          <a:latin typeface="Cambria Math" panose="02040503050406030204" pitchFamily="18" charset="0"/>
                        </a:rPr>
                        <m:t>=</m:t>
                      </m:r>
                      <m:f>
                        <m:fPr>
                          <m:ctrlPr>
                            <a:rPr lang="el-GR" i="1">
                              <a:latin typeface="Cambria Math"/>
                            </a:rPr>
                          </m:ctrlPr>
                        </m:fPr>
                        <m:num>
                          <m:r>
                            <a:rPr lang="en-US" b="0" i="1" smtClean="0">
                              <a:latin typeface="Cambria Math" panose="02040503050406030204" pitchFamily="18" charset="0"/>
                            </a:rPr>
                            <m:t>3</m:t>
                          </m:r>
                          <m:r>
                            <a:rPr lang="en-US" i="1">
                              <a:latin typeface="Cambria Math" panose="02040503050406030204" pitchFamily="18" charset="0"/>
                            </a:rPr>
                            <m:t>.0</m:t>
                          </m:r>
                          <m:r>
                            <a:rPr lang="en-US" i="1">
                              <a:latin typeface="Cambria Math" panose="02040503050406030204" pitchFamily="18" charset="0"/>
                            </a:rPr>
                            <m:t>𝑀</m:t>
                          </m:r>
                          <m:r>
                            <a:rPr lang="en-US" i="1">
                              <a:latin typeface="Cambria Math" panose="02040503050406030204" pitchFamily="18" charset="0"/>
                            </a:rPr>
                            <m:t>(0.5</m:t>
                          </m:r>
                          <m:r>
                            <a:rPr lang="en-US" i="1">
                              <a:latin typeface="Cambria Math" panose="02040503050406030204" pitchFamily="18" charset="0"/>
                            </a:rPr>
                            <m:t>𝐿</m:t>
                          </m:r>
                          <m:r>
                            <a:rPr lang="en-US" i="1">
                              <a:latin typeface="Cambria Math" panose="02040503050406030204" pitchFamily="18" charset="0"/>
                            </a:rPr>
                            <m:t>)</m:t>
                          </m:r>
                        </m:num>
                        <m:den>
                          <m:r>
                            <a:rPr lang="en-US" i="1">
                              <a:latin typeface="Cambria Math" panose="02040503050406030204" pitchFamily="18" charset="0"/>
                            </a:rPr>
                            <m:t>1</m:t>
                          </m:r>
                          <m:r>
                            <a:rPr lang="en-US" b="0" i="1" smtClean="0">
                              <a:latin typeface="Cambria Math" panose="02040503050406030204" pitchFamily="18" charset="0"/>
                            </a:rPr>
                            <m:t>8</m:t>
                          </m:r>
                          <m:r>
                            <a:rPr lang="en-US" i="1">
                              <a:latin typeface="Cambria Math" panose="02040503050406030204" pitchFamily="18" charset="0"/>
                            </a:rPr>
                            <m:t>𝑀</m:t>
                          </m:r>
                        </m:den>
                      </m:f>
                      <m:r>
                        <a:rPr lang="en-US" i="1">
                          <a:latin typeface="Cambria Math" panose="02040503050406030204" pitchFamily="18" charset="0"/>
                        </a:rPr>
                        <m:t>=0.</m:t>
                      </m:r>
                      <m:r>
                        <a:rPr lang="en-US" b="0" i="1" smtClean="0">
                          <a:latin typeface="Cambria Math" panose="02040503050406030204" pitchFamily="18" charset="0"/>
                        </a:rPr>
                        <m:t>08</m:t>
                      </m:r>
                      <m:r>
                        <a:rPr lang="en-US" i="1">
                          <a:latin typeface="Cambria Math" panose="02040503050406030204" pitchFamily="18" charset="0"/>
                        </a:rPr>
                        <m:t>𝐿</m:t>
                      </m:r>
                      <m:r>
                        <a:rPr lang="en-US" b="0" i="1" smtClean="0">
                          <a:latin typeface="Cambria Math" panose="02040503050406030204" pitchFamily="18" charset="0"/>
                        </a:rPr>
                        <m:t>=80</m:t>
                      </m:r>
                      <m:r>
                        <a:rPr lang="en-US" b="0" i="1" smtClean="0">
                          <a:latin typeface="Cambria Math" panose="02040503050406030204" pitchFamily="18" charset="0"/>
                        </a:rPr>
                        <m:t>𝑚𝐿</m:t>
                      </m:r>
                    </m:oMath>
                  </m:oMathPara>
                </a14:m>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111"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000305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Κολλοειδή Διαλύματα</a:t>
            </a:r>
          </a:p>
        </p:txBody>
      </p:sp>
      <p:sp>
        <p:nvSpPr>
          <p:cNvPr id="3" name="Θέση περιεχομένου 2"/>
          <p:cNvSpPr>
            <a:spLocks noGrp="1"/>
          </p:cNvSpPr>
          <p:nvPr>
            <p:ph idx="1"/>
          </p:nvPr>
        </p:nvSpPr>
        <p:spPr/>
        <p:txBody>
          <a:bodyPr/>
          <a:lstStyle/>
          <a:p>
            <a:r>
              <a:rPr lang="el-GR" dirty="0"/>
              <a:t>Ομογενή συστήματα διασποράς, στα οποία η διαλυμένη ουσία έχει διαστάσεις 2-1000 </a:t>
            </a:r>
            <a:r>
              <a:rPr lang="el-GR" dirty="0" err="1"/>
              <a:t>nm</a:t>
            </a:r>
            <a:r>
              <a:rPr lang="el-GR" dirty="0"/>
              <a:t>.</a:t>
            </a:r>
          </a:p>
          <a:p>
            <a:r>
              <a:rPr lang="el-GR" dirty="0"/>
              <a:t>Μακροσκοπικά ομογενή</a:t>
            </a:r>
            <a:r>
              <a:rPr lang="el-GR" dirty="0" smtClean="0"/>
              <a:t>.</a:t>
            </a:r>
          </a:p>
          <a:p>
            <a:r>
              <a:rPr lang="el-GR" dirty="0"/>
              <a:t>Οπτικά μη διαυγή.</a:t>
            </a:r>
          </a:p>
          <a:p>
            <a:r>
              <a:rPr lang="el-GR" dirty="0"/>
              <a:t>Ομίχλη, γάλα.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63296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Πορεία της </a:t>
            </a:r>
            <a:r>
              <a:rPr lang="el-GR" dirty="0" smtClean="0"/>
              <a:t>διάλυσης</a:t>
            </a:r>
            <a:r>
              <a:rPr lang="en-US" dirty="0" smtClean="0"/>
              <a:t> </a:t>
            </a:r>
            <a:r>
              <a:rPr lang="en-US" sz="3200" b="0" dirty="0" smtClean="0"/>
              <a:t>1/</a:t>
            </a:r>
            <a:r>
              <a:rPr lang="el-GR" sz="3200" b="0" smtClean="0"/>
              <a:t>4</a:t>
            </a:r>
            <a:endParaRPr lang="el-GR" sz="3200" b="0" dirty="0"/>
          </a:p>
        </p:txBody>
      </p:sp>
      <p:sp>
        <p:nvSpPr>
          <p:cNvPr id="3" name="Θέση περιεχομένου 2"/>
          <p:cNvSpPr>
            <a:spLocks noGrp="1"/>
          </p:cNvSpPr>
          <p:nvPr>
            <p:ph idx="1"/>
          </p:nvPr>
        </p:nvSpPr>
        <p:spPr>
          <a:xfrm>
            <a:off x="457200" y="1196752"/>
            <a:ext cx="3394720" cy="1224136"/>
          </a:xfrm>
        </p:spPr>
        <p:txBody>
          <a:bodyPr/>
          <a:lstStyle/>
          <a:p>
            <a:r>
              <a:rPr lang="el-GR" dirty="0"/>
              <a:t>Μεταβολή </a:t>
            </a:r>
            <a:r>
              <a:rPr lang="el-GR" dirty="0" smtClean="0"/>
              <a:t>ενθαλπίας</a:t>
            </a:r>
            <a:endParaRPr lang="el-GR" dirty="0"/>
          </a:p>
          <a:p>
            <a:r>
              <a:rPr lang="el-GR" dirty="0"/>
              <a:t>Μεταβολή εντροπίας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5" name="Right Brace 11"/>
          <p:cNvSpPr/>
          <p:nvPr/>
        </p:nvSpPr>
        <p:spPr>
          <a:xfrm>
            <a:off x="3707786" y="1268760"/>
            <a:ext cx="142875" cy="857250"/>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6" name="Ορθογώνιο 5"/>
          <p:cNvSpPr/>
          <p:nvPr/>
        </p:nvSpPr>
        <p:spPr>
          <a:xfrm>
            <a:off x="3850661" y="1466552"/>
            <a:ext cx="2430016" cy="461665"/>
          </a:xfrm>
          <a:prstGeom prst="rect">
            <a:avLst/>
          </a:prstGeom>
        </p:spPr>
        <p:txBody>
          <a:bodyPr wrap="square">
            <a:spAutoFit/>
          </a:bodyPr>
          <a:lstStyle/>
          <a:p>
            <a:r>
              <a:rPr lang="el-GR" sz="2400" dirty="0">
                <a:latin typeface="+mn-lt"/>
              </a:rPr>
              <a:t>ευκολία </a:t>
            </a:r>
            <a:r>
              <a:rPr lang="el-GR" sz="2400" dirty="0" smtClean="0">
                <a:latin typeface="+mn-lt"/>
              </a:rPr>
              <a:t>διάλυσης</a:t>
            </a:r>
            <a:endParaRPr lang="el-GR" sz="2400" dirty="0">
              <a:latin typeface="+mn-lt"/>
            </a:endParaRPr>
          </a:p>
        </p:txBody>
      </p:sp>
      <p:sp>
        <p:nvSpPr>
          <p:cNvPr id="7" name="Ορθογώνιο 6"/>
          <p:cNvSpPr/>
          <p:nvPr/>
        </p:nvSpPr>
        <p:spPr>
          <a:xfrm>
            <a:off x="467544" y="2497768"/>
            <a:ext cx="8470189" cy="3939540"/>
          </a:xfrm>
          <a:prstGeom prst="rect">
            <a:avLst/>
          </a:prstGeom>
        </p:spPr>
        <p:txBody>
          <a:bodyPr wrap="square">
            <a:spAutoFit/>
          </a:bodyPr>
          <a:lstStyle/>
          <a:p>
            <a:pPr marL="342900" indent="-342900">
              <a:spcBef>
                <a:spcPts val="1200"/>
              </a:spcBef>
              <a:buFont typeface="Arial" panose="020B0604020202020204" pitchFamily="34" charset="0"/>
              <a:buChar char="•"/>
            </a:pPr>
            <a:r>
              <a:rPr lang="el-GR" sz="2400" dirty="0">
                <a:latin typeface="+mn-lt"/>
              </a:rPr>
              <a:t>Με τον όρο </a:t>
            </a:r>
            <a:r>
              <a:rPr lang="el-GR" sz="2400" b="1" dirty="0">
                <a:latin typeface="+mn-lt"/>
              </a:rPr>
              <a:t>Ενθαλπία, </a:t>
            </a:r>
            <a:r>
              <a:rPr lang="el-GR" sz="2400" dirty="0">
                <a:latin typeface="+mn-lt"/>
              </a:rPr>
              <a:t>που προέρχεται από το ρήμα </a:t>
            </a:r>
            <a:r>
              <a:rPr lang="el-GR" sz="2400" dirty="0" err="1">
                <a:latin typeface="+mn-lt"/>
              </a:rPr>
              <a:t>ενθάλπω</a:t>
            </a:r>
            <a:r>
              <a:rPr lang="el-GR" sz="2400" dirty="0">
                <a:latin typeface="+mn-lt"/>
              </a:rPr>
              <a:t> = ζεσταίνω, κρύβω μέσα μου, περιθάλπω, χαρακτηρίζεται στη Χημεία η ενέργεια που προσφέρεται κατά τη θέρμανση ουσιών και που εγκλωβίζεται στα μόριά τους ιδίως σε εκείνα των υδρατμών τους.</a:t>
            </a:r>
          </a:p>
          <a:p>
            <a:pPr marL="342900" indent="-342900">
              <a:spcBef>
                <a:spcPts val="1200"/>
              </a:spcBef>
              <a:buFont typeface="Arial" panose="020B0604020202020204" pitchFamily="34" charset="0"/>
              <a:buChar char="•"/>
            </a:pPr>
            <a:r>
              <a:rPr lang="el-GR" sz="2400" dirty="0">
                <a:latin typeface="+mn-lt"/>
              </a:rPr>
              <a:t>Συνέπεια αυτού είναι ότι τα μόρια αυτά έχουν μεγαλύτερο ενεργειακό περιεχόμενο από τα αρχικά μόρια. Έτσι, στη γλώσσα της χημείας, η ενθαλπία αποτελεί το θερμικό περιεχόμενο κάθε χημικού συστήματος η οποία και συμβολίζεται συνήθως με το γράμμα Η.</a:t>
            </a:r>
          </a:p>
        </p:txBody>
      </p:sp>
    </p:spTree>
    <p:extLst>
      <p:ext uri="{BB962C8B-B14F-4D97-AF65-F5344CB8AC3E}">
        <p14:creationId xmlns:p14="http://schemas.microsoft.com/office/powerpoint/2010/main" val="2775470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Πορεία της διάλυσης</a:t>
            </a:r>
            <a:r>
              <a:rPr lang="en-US" dirty="0"/>
              <a:t> </a:t>
            </a:r>
            <a:r>
              <a:rPr lang="en-US" sz="3200" b="0" dirty="0" smtClean="0"/>
              <a:t>2/</a:t>
            </a:r>
            <a:r>
              <a:rPr lang="el-GR" sz="3200" b="0" dirty="0" smtClean="0"/>
              <a:t>4</a:t>
            </a:r>
            <a:endParaRPr lang="el-GR" dirty="0"/>
          </a:p>
        </p:txBody>
      </p:sp>
      <p:sp>
        <p:nvSpPr>
          <p:cNvPr id="3" name="Θέση περιεχομένου 2"/>
          <p:cNvSpPr>
            <a:spLocks noGrp="1"/>
          </p:cNvSpPr>
          <p:nvPr>
            <p:ph idx="1"/>
          </p:nvPr>
        </p:nvSpPr>
        <p:spPr/>
        <p:txBody>
          <a:bodyPr>
            <a:normAutofit fontScale="92500" lnSpcReduction="10000"/>
          </a:bodyPr>
          <a:lstStyle/>
          <a:p>
            <a:r>
              <a:rPr lang="en-US" altLang="el-GR" b="1" dirty="0"/>
              <a:t>E</a:t>
            </a:r>
            <a:r>
              <a:rPr lang="el-GR" altLang="el-GR" b="1" dirty="0" err="1"/>
              <a:t>νθαλπία</a:t>
            </a:r>
            <a:r>
              <a:rPr lang="en-US" altLang="el-GR" b="1" dirty="0"/>
              <a:t>, </a:t>
            </a:r>
            <a:r>
              <a:rPr lang="el-GR" altLang="el-GR" b="1" dirty="0" smtClean="0"/>
              <a:t>Η</a:t>
            </a:r>
            <a:endParaRPr lang="en-US" altLang="el-GR" b="1" dirty="0"/>
          </a:p>
          <a:p>
            <a:pPr marL="0" indent="0">
              <a:buNone/>
            </a:pPr>
            <a:r>
              <a:rPr lang="el-GR" altLang="el-GR" dirty="0"/>
              <a:t> Η ενθαλπία (Η) είναι ίση με το άθροισμα εσωτερικής ενέργειας Ε ενός φυσικού συστήματος και του γινόμενου του όγκου V επί την πίεση P του εξεταζόμενου συστήματος. </a:t>
            </a:r>
          </a:p>
          <a:p>
            <a:pPr marL="0" indent="0" algn="ctr">
              <a:buNone/>
            </a:pPr>
            <a:r>
              <a:rPr lang="el-GR" altLang="el-GR" b="1" dirty="0"/>
              <a:t>Η = Ε+P</a:t>
            </a:r>
            <a:r>
              <a:rPr lang="el-GR" altLang="el-GR" b="1" baseline="30000" dirty="0"/>
              <a:t>.</a:t>
            </a:r>
            <a:r>
              <a:rPr lang="el-GR" altLang="el-GR" b="1" dirty="0"/>
              <a:t>V</a:t>
            </a:r>
            <a:endParaRPr lang="en-US" altLang="el-GR" b="1" dirty="0"/>
          </a:p>
          <a:p>
            <a:pPr marL="0" indent="0">
              <a:buNone/>
            </a:pPr>
            <a:r>
              <a:rPr lang="el-GR" altLang="el-GR" dirty="0"/>
              <a:t>Εσωτερική ενέργεια ενός φυσικού συστήματος λέγεται η συνολική κινητική και δυναμική ενέργεια την οποία περικλείουν όλα τα μόρια του συστήματος. </a:t>
            </a:r>
            <a:endParaRPr lang="en-US" altLang="el-GR" dirty="0"/>
          </a:p>
          <a:p>
            <a:pPr marL="0" indent="0">
              <a:buNone/>
            </a:pPr>
            <a:r>
              <a:rPr lang="el-GR" altLang="el-GR" dirty="0"/>
              <a:t>Στη Θερμοδυναμική αποδεικνύεται πως όταν ένα σύστημα μεταβάλλεται έτσι, ώστε η πίεση να παραμένει σταθερή (π.χ. ισοβαρής μεταβολή ενός αερίου), η διαφορά της ενθαλπίας μεταξύ της αρχικής και τελικής καταστάσεως δίνει το ολικό ποσό θερμότητας το οποίο απορρόφησε ή απέδωσε το σύστημα κατά τη μεταβολή αυτή.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396987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Πορεία της διάλυσης</a:t>
            </a:r>
            <a:r>
              <a:rPr lang="en-US" dirty="0"/>
              <a:t> </a:t>
            </a:r>
            <a:r>
              <a:rPr lang="en-US" sz="3200" b="0" dirty="0" smtClean="0"/>
              <a:t>3/</a:t>
            </a:r>
            <a:r>
              <a:rPr lang="el-GR" sz="3200" b="0" dirty="0" smtClean="0"/>
              <a:t>4</a:t>
            </a:r>
            <a:endParaRPr lang="el-GR" dirty="0"/>
          </a:p>
        </p:txBody>
      </p:sp>
      <p:sp>
        <p:nvSpPr>
          <p:cNvPr id="3" name="Θέση περιεχομένου 2"/>
          <p:cNvSpPr>
            <a:spLocks noGrp="1"/>
          </p:cNvSpPr>
          <p:nvPr>
            <p:ph idx="1"/>
          </p:nvPr>
        </p:nvSpPr>
        <p:spPr>
          <a:xfrm>
            <a:off x="457200" y="1124744"/>
            <a:ext cx="8229600" cy="5733256"/>
          </a:xfrm>
        </p:spPr>
        <p:txBody>
          <a:bodyPr>
            <a:normAutofit fontScale="92500" lnSpcReduction="10000"/>
          </a:bodyPr>
          <a:lstStyle/>
          <a:p>
            <a:pPr marL="0" indent="0" algn="ctr">
              <a:buNone/>
            </a:pPr>
            <a:r>
              <a:rPr lang="en-US" b="1" dirty="0" smtClean="0">
                <a:solidFill>
                  <a:srgbClr val="820000"/>
                </a:solidFill>
              </a:rPr>
              <a:t>E</a:t>
            </a:r>
            <a:r>
              <a:rPr lang="el-GR" b="1" dirty="0" err="1" smtClean="0">
                <a:solidFill>
                  <a:srgbClr val="820000"/>
                </a:solidFill>
              </a:rPr>
              <a:t>ντροπία</a:t>
            </a:r>
            <a:r>
              <a:rPr lang="el-GR" b="1" dirty="0">
                <a:solidFill>
                  <a:srgbClr val="820000"/>
                </a:solidFill>
              </a:rPr>
              <a:t>, S</a:t>
            </a:r>
          </a:p>
          <a:p>
            <a:r>
              <a:rPr lang="el-GR" dirty="0"/>
              <a:t>H εντροπία (S) θεωρείται ότι εκφράζει μέτρο της αταξίας ενός συστήματος.</a:t>
            </a:r>
          </a:p>
          <a:p>
            <a:r>
              <a:rPr lang="el-GR" dirty="0"/>
              <a:t>Η εντροπία είναι </a:t>
            </a:r>
            <a:r>
              <a:rPr lang="el-GR" dirty="0" err="1"/>
              <a:t>εκτατική</a:t>
            </a:r>
            <a:r>
              <a:rPr lang="el-GR" dirty="0"/>
              <a:t> ιδιότητα, δηλαδή η τιμή της εξαρτάται από το μέγεθος του </a:t>
            </a:r>
            <a:r>
              <a:rPr lang="el-GR" dirty="0" err="1"/>
              <a:t>θερμοδυναμικού</a:t>
            </a:r>
            <a:r>
              <a:rPr lang="el-GR" dirty="0"/>
              <a:t> συστήματος.</a:t>
            </a:r>
          </a:p>
          <a:p>
            <a:r>
              <a:rPr lang="el-GR" dirty="0"/>
              <a:t>εκφράζει τη δυνατότητα ενός συστήματος να παράγει μηχανικό έργο (όσο μικρότερη η εντροπία, τόσο μεγαλύτερη η δυνατότητα του συστήματος να παράγει μηχανικό έργο).</a:t>
            </a:r>
          </a:p>
          <a:p>
            <a:r>
              <a:rPr lang="el-GR" dirty="0"/>
              <a:t> H ροή θερμότητας προς ένα σύστημα έχει ως αποτέλεσμα την αύξηση της εντροπίας του</a:t>
            </a:r>
            <a:r>
              <a:rPr lang="el-GR" dirty="0" smtClean="0"/>
              <a:t>.</a:t>
            </a:r>
            <a:endParaRPr lang="el-GR" dirty="0"/>
          </a:p>
          <a:p>
            <a:r>
              <a:rPr lang="el-GR" dirty="0"/>
              <a:t>“Εντροπία: είναι το μέγεθος της τάξης-αταξίας της ύλης που παρατηρείται σε ένα σύστημα. Όσο μικρότερη εντροπία έχει ένα σώμα, τόσο πιο χρήσιμη ενέργεια διαθέτει και τόσο μεγαλύτερη είναι η τάξη που εμφανίζει μικροσκοπικά η ύλη του. Στη φύση επικρατεί η πορεία προς την αύξηση της εντροπίας του Σύμπαντος.”</a:t>
            </a:r>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624718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Πορεία της διάλυσης</a:t>
            </a:r>
            <a:r>
              <a:rPr lang="en-US" dirty="0"/>
              <a:t> </a:t>
            </a:r>
            <a:r>
              <a:rPr lang="en-US" sz="3200" b="0" dirty="0" smtClean="0"/>
              <a:t>4/</a:t>
            </a:r>
            <a:r>
              <a:rPr lang="el-GR" sz="3200" b="0" dirty="0" smtClean="0"/>
              <a:t>4</a:t>
            </a:r>
            <a:endParaRPr lang="el-GR" dirty="0"/>
          </a:p>
        </p:txBody>
      </p:sp>
      <p:sp>
        <p:nvSpPr>
          <p:cNvPr id="3" name="Θέση περιεχομένου 2"/>
          <p:cNvSpPr>
            <a:spLocks noGrp="1"/>
          </p:cNvSpPr>
          <p:nvPr>
            <p:ph idx="1"/>
          </p:nvPr>
        </p:nvSpPr>
        <p:spPr>
          <a:xfrm>
            <a:off x="611560" y="1382643"/>
            <a:ext cx="2890664" cy="1584176"/>
          </a:xfrm>
        </p:spPr>
        <p:txBody>
          <a:bodyPr/>
          <a:lstStyle/>
          <a:p>
            <a:pPr marL="0" indent="0">
              <a:buNone/>
            </a:pPr>
            <a:r>
              <a:rPr lang="el-GR" dirty="0"/>
              <a:t>Τρία στάδια</a:t>
            </a:r>
          </a:p>
          <a:p>
            <a:pPr marL="0" indent="0">
              <a:buNone/>
            </a:pPr>
            <a:r>
              <a:rPr lang="el-GR" dirty="0"/>
              <a:t>α και β : </a:t>
            </a:r>
            <a:r>
              <a:rPr lang="el-GR" dirty="0" err="1"/>
              <a:t>ενδόθερμα</a:t>
            </a:r>
            <a:endParaRPr lang="el-GR" dirty="0"/>
          </a:p>
          <a:p>
            <a:pPr marL="0" indent="0">
              <a:buNone/>
            </a:pPr>
            <a:r>
              <a:rPr lang="el-GR" dirty="0"/>
              <a:t>γ </a:t>
            </a:r>
            <a:r>
              <a:rPr lang="el-GR" dirty="0" smtClean="0"/>
              <a:t>:εξώθερμο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5" name="Picture 7" descr="http://www.biology.arizona.edu/biochemistry/problem_sets/ph/graphics/nacl2.gif"/>
          <p:cNvPicPr>
            <a:picLocks noChangeAspect="1" noChangeArrowheads="1"/>
          </p:cNvPicPr>
          <p:nvPr/>
        </p:nvPicPr>
        <p:blipFill>
          <a:blip r:embed="rId3"/>
          <a:srcRect/>
          <a:stretch>
            <a:fillRect/>
          </a:stretch>
        </p:blipFill>
        <p:spPr bwMode="auto">
          <a:xfrm>
            <a:off x="4550986" y="1166669"/>
            <a:ext cx="3465512" cy="2016125"/>
          </a:xfrm>
          <a:prstGeom prst="rect">
            <a:avLst/>
          </a:prstGeom>
          <a:noFill/>
          <a:ln>
            <a:noFill/>
          </a:ln>
        </p:spPr>
      </p:pic>
      <p:sp>
        <p:nvSpPr>
          <p:cNvPr id="6" name="Ορθογώνιο 5"/>
          <p:cNvSpPr/>
          <p:nvPr/>
        </p:nvSpPr>
        <p:spPr>
          <a:xfrm>
            <a:off x="480316" y="3540085"/>
            <a:ext cx="8280920" cy="424732"/>
          </a:xfrm>
          <a:prstGeom prst="rect">
            <a:avLst/>
          </a:prstGeom>
        </p:spPr>
        <p:txBody>
          <a:bodyPr wrap="square">
            <a:spAutoFit/>
          </a:bodyPr>
          <a:lstStyle/>
          <a:p>
            <a:pPr eaLnBrk="1" hangingPunct="1">
              <a:lnSpc>
                <a:spcPct val="90000"/>
              </a:lnSpc>
              <a:buFont typeface="Wingdings" panose="05000000000000000000" pitchFamily="2" charset="2"/>
              <a:buNone/>
            </a:pPr>
            <a:r>
              <a:rPr lang="el-GR" altLang="el-GR" sz="2400" dirty="0" err="1">
                <a:latin typeface="+mn-lt"/>
                <a:sym typeface="Wingdings" panose="05000000000000000000" pitchFamily="2" charset="2"/>
              </a:rPr>
              <a:t>ΔΗ</a:t>
            </a:r>
            <a:r>
              <a:rPr lang="el-GR" altLang="el-GR" sz="2400" baseline="-25000" dirty="0" err="1">
                <a:latin typeface="+mn-lt"/>
                <a:sym typeface="Wingdings" panose="05000000000000000000" pitchFamily="2" charset="2"/>
              </a:rPr>
              <a:t>α</a:t>
            </a:r>
            <a:r>
              <a:rPr lang="el-GR" altLang="el-GR" sz="2400" baseline="-25000" dirty="0">
                <a:latin typeface="+mn-lt"/>
                <a:sym typeface="Wingdings" panose="05000000000000000000" pitchFamily="2" charset="2"/>
              </a:rPr>
              <a:t> σταδίου</a:t>
            </a:r>
            <a:r>
              <a:rPr lang="el-GR" altLang="el-GR" sz="2400" dirty="0">
                <a:latin typeface="+mn-lt"/>
                <a:sym typeface="Wingdings" panose="05000000000000000000" pitchFamily="2" charset="2"/>
              </a:rPr>
              <a:t> + </a:t>
            </a:r>
            <a:r>
              <a:rPr lang="el-GR" altLang="el-GR" sz="2400" dirty="0" err="1">
                <a:latin typeface="+mn-lt"/>
                <a:sym typeface="Wingdings" panose="05000000000000000000" pitchFamily="2" charset="2"/>
              </a:rPr>
              <a:t>ΔΗ</a:t>
            </a:r>
            <a:r>
              <a:rPr lang="el-GR" altLang="el-GR" sz="2400" baseline="-25000" dirty="0" err="1">
                <a:latin typeface="+mn-lt"/>
                <a:sym typeface="Wingdings" panose="05000000000000000000" pitchFamily="2" charset="2"/>
              </a:rPr>
              <a:t>β</a:t>
            </a:r>
            <a:r>
              <a:rPr lang="el-GR" altLang="el-GR" sz="2400" baseline="-25000" dirty="0">
                <a:latin typeface="+mn-lt"/>
                <a:sym typeface="Wingdings" panose="05000000000000000000" pitchFamily="2" charset="2"/>
              </a:rPr>
              <a:t> σταδίου</a:t>
            </a:r>
            <a:r>
              <a:rPr lang="el-GR" altLang="el-GR" sz="2400" dirty="0">
                <a:latin typeface="+mn-lt"/>
                <a:sym typeface="Wingdings" panose="05000000000000000000" pitchFamily="2" charset="2"/>
              </a:rPr>
              <a:t> &lt; </a:t>
            </a:r>
            <a:r>
              <a:rPr lang="el-GR" altLang="el-GR" sz="2400" dirty="0" err="1">
                <a:latin typeface="+mn-lt"/>
                <a:sym typeface="Wingdings" panose="05000000000000000000" pitchFamily="2" charset="2"/>
              </a:rPr>
              <a:t>ΔΗ</a:t>
            </a:r>
            <a:r>
              <a:rPr lang="el-GR" altLang="el-GR" sz="2400" baseline="-25000" dirty="0" err="1">
                <a:latin typeface="+mn-lt"/>
                <a:sym typeface="Wingdings" panose="05000000000000000000" pitchFamily="2" charset="2"/>
              </a:rPr>
              <a:t>γ</a:t>
            </a:r>
            <a:r>
              <a:rPr lang="el-GR" altLang="el-GR" sz="2400" baseline="-25000" dirty="0">
                <a:latin typeface="+mn-lt"/>
                <a:sym typeface="Wingdings" panose="05000000000000000000" pitchFamily="2" charset="2"/>
              </a:rPr>
              <a:t> σταδίου</a:t>
            </a:r>
            <a:r>
              <a:rPr lang="el-GR" altLang="el-GR" sz="2400" dirty="0">
                <a:latin typeface="+mn-lt"/>
                <a:sym typeface="Wingdings" panose="05000000000000000000" pitchFamily="2" charset="2"/>
              </a:rPr>
              <a:t> </a:t>
            </a:r>
            <a:r>
              <a:rPr lang="el-GR" altLang="el-GR" sz="2400" dirty="0" smtClean="0">
                <a:latin typeface="Calibri" panose="020F0502020204030204" pitchFamily="34" charset="0"/>
                <a:sym typeface="Wingdings" panose="05000000000000000000" pitchFamily="2" charset="2"/>
              </a:rPr>
              <a:t>→</a:t>
            </a:r>
            <a:r>
              <a:rPr lang="el-GR" altLang="el-GR" sz="2400" dirty="0" smtClean="0">
                <a:latin typeface="+mn-lt"/>
                <a:sym typeface="Wingdings" panose="05000000000000000000" pitchFamily="2" charset="2"/>
              </a:rPr>
              <a:t>    </a:t>
            </a:r>
            <a:r>
              <a:rPr lang="el-GR" altLang="el-GR" sz="2400" dirty="0" err="1">
                <a:latin typeface="+mn-lt"/>
                <a:sym typeface="Wingdings" panose="05000000000000000000" pitchFamily="2" charset="2"/>
              </a:rPr>
              <a:t>ΔΗ</a:t>
            </a:r>
            <a:r>
              <a:rPr lang="el-GR" altLang="el-GR" sz="2400" baseline="-25000" dirty="0" err="1">
                <a:latin typeface="+mn-lt"/>
                <a:sym typeface="Wingdings" panose="05000000000000000000" pitchFamily="2" charset="2"/>
              </a:rPr>
              <a:t>διάλυσης</a:t>
            </a:r>
            <a:r>
              <a:rPr lang="el-GR" altLang="el-GR" sz="2400" dirty="0">
                <a:latin typeface="+mn-lt"/>
                <a:sym typeface="Wingdings" panose="05000000000000000000" pitchFamily="2" charset="2"/>
              </a:rPr>
              <a:t>&lt;0      </a:t>
            </a:r>
            <a:r>
              <a:rPr lang="el-GR" altLang="el-GR" sz="2400" b="1" dirty="0" smtClean="0">
                <a:latin typeface="+mn-lt"/>
                <a:sym typeface="Wingdings" panose="05000000000000000000" pitchFamily="2" charset="2"/>
              </a:rPr>
              <a:t>Εξώθερμο</a:t>
            </a:r>
            <a:endParaRPr lang="el-GR" altLang="el-GR" sz="2400" b="1" dirty="0">
              <a:latin typeface="+mn-lt"/>
              <a:sym typeface="Wingdings" panose="05000000000000000000" pitchFamily="2" charset="2"/>
            </a:endParaRPr>
          </a:p>
        </p:txBody>
      </p:sp>
      <p:sp>
        <p:nvSpPr>
          <p:cNvPr id="7" name="Ορθογώνιο 6"/>
          <p:cNvSpPr/>
          <p:nvPr/>
        </p:nvSpPr>
        <p:spPr>
          <a:xfrm>
            <a:off x="452614" y="4333458"/>
            <a:ext cx="8280920" cy="424732"/>
          </a:xfrm>
          <a:prstGeom prst="rect">
            <a:avLst/>
          </a:prstGeom>
        </p:spPr>
        <p:txBody>
          <a:bodyPr wrap="square">
            <a:spAutoFit/>
          </a:bodyPr>
          <a:lstStyle/>
          <a:p>
            <a:pPr eaLnBrk="1" hangingPunct="1">
              <a:lnSpc>
                <a:spcPct val="90000"/>
              </a:lnSpc>
              <a:buFontTx/>
              <a:buNone/>
            </a:pPr>
            <a:r>
              <a:rPr lang="el-GR" altLang="el-GR" sz="2400" dirty="0" err="1" smtClean="0">
                <a:latin typeface="+mn-lt"/>
                <a:sym typeface="Wingdings" panose="05000000000000000000" pitchFamily="2" charset="2"/>
              </a:rPr>
              <a:t>ΔΗ</a:t>
            </a:r>
            <a:r>
              <a:rPr lang="el-GR" altLang="el-GR" sz="2400" baseline="-25000" dirty="0" err="1" smtClean="0">
                <a:latin typeface="+mn-lt"/>
                <a:sym typeface="Wingdings" panose="05000000000000000000" pitchFamily="2" charset="2"/>
              </a:rPr>
              <a:t>α</a:t>
            </a:r>
            <a:r>
              <a:rPr lang="el-GR" altLang="el-GR" sz="2400" baseline="-25000" dirty="0" smtClean="0">
                <a:latin typeface="+mn-lt"/>
                <a:sym typeface="Wingdings" panose="05000000000000000000" pitchFamily="2" charset="2"/>
              </a:rPr>
              <a:t> </a:t>
            </a:r>
            <a:r>
              <a:rPr lang="el-GR" altLang="el-GR" sz="2400" baseline="-25000" dirty="0">
                <a:latin typeface="+mn-lt"/>
                <a:sym typeface="Wingdings" panose="05000000000000000000" pitchFamily="2" charset="2"/>
              </a:rPr>
              <a:t>σταδίου</a:t>
            </a:r>
            <a:r>
              <a:rPr lang="el-GR" altLang="el-GR" sz="2400" dirty="0">
                <a:latin typeface="+mn-lt"/>
                <a:sym typeface="Wingdings" panose="05000000000000000000" pitchFamily="2" charset="2"/>
              </a:rPr>
              <a:t> + </a:t>
            </a:r>
            <a:r>
              <a:rPr lang="el-GR" altLang="el-GR" sz="2400" dirty="0" err="1">
                <a:latin typeface="+mn-lt"/>
                <a:sym typeface="Wingdings" panose="05000000000000000000" pitchFamily="2" charset="2"/>
              </a:rPr>
              <a:t>ΔΗ</a:t>
            </a:r>
            <a:r>
              <a:rPr lang="el-GR" altLang="el-GR" sz="2400" baseline="-25000" dirty="0" err="1">
                <a:latin typeface="+mn-lt"/>
                <a:sym typeface="Wingdings" panose="05000000000000000000" pitchFamily="2" charset="2"/>
              </a:rPr>
              <a:t>β</a:t>
            </a:r>
            <a:r>
              <a:rPr lang="el-GR" altLang="el-GR" sz="2400" baseline="-25000" dirty="0">
                <a:latin typeface="+mn-lt"/>
                <a:sym typeface="Wingdings" panose="05000000000000000000" pitchFamily="2" charset="2"/>
              </a:rPr>
              <a:t> σταδίου</a:t>
            </a:r>
            <a:r>
              <a:rPr lang="el-GR" altLang="el-GR" sz="2400" dirty="0">
                <a:latin typeface="+mn-lt"/>
                <a:sym typeface="Wingdings" panose="05000000000000000000" pitchFamily="2" charset="2"/>
              </a:rPr>
              <a:t> &gt; </a:t>
            </a:r>
            <a:r>
              <a:rPr lang="el-GR" altLang="el-GR" sz="2400" dirty="0" err="1">
                <a:latin typeface="+mn-lt"/>
                <a:sym typeface="Wingdings" panose="05000000000000000000" pitchFamily="2" charset="2"/>
              </a:rPr>
              <a:t>ΔΗ</a:t>
            </a:r>
            <a:r>
              <a:rPr lang="el-GR" altLang="el-GR" sz="2400" baseline="-25000" dirty="0" err="1">
                <a:latin typeface="+mn-lt"/>
                <a:sym typeface="Wingdings" panose="05000000000000000000" pitchFamily="2" charset="2"/>
              </a:rPr>
              <a:t>γ</a:t>
            </a:r>
            <a:r>
              <a:rPr lang="el-GR" altLang="el-GR" sz="2400" baseline="-25000" dirty="0">
                <a:latin typeface="+mn-lt"/>
                <a:sym typeface="Wingdings" panose="05000000000000000000" pitchFamily="2" charset="2"/>
              </a:rPr>
              <a:t> σταδίου</a:t>
            </a:r>
            <a:r>
              <a:rPr lang="el-GR" altLang="el-GR" sz="2400" dirty="0">
                <a:latin typeface="+mn-lt"/>
                <a:sym typeface="Wingdings" panose="05000000000000000000" pitchFamily="2" charset="2"/>
              </a:rPr>
              <a:t> </a:t>
            </a:r>
            <a:r>
              <a:rPr lang="el-GR" altLang="el-GR" sz="2400" dirty="0">
                <a:latin typeface="Calibri" panose="020F0502020204030204" pitchFamily="34" charset="0"/>
                <a:sym typeface="Wingdings" panose="05000000000000000000" pitchFamily="2" charset="2"/>
              </a:rPr>
              <a:t>→</a:t>
            </a:r>
            <a:r>
              <a:rPr lang="el-GR" altLang="el-GR" sz="2400" dirty="0" smtClean="0">
                <a:latin typeface="+mn-lt"/>
                <a:sym typeface="Wingdings" panose="05000000000000000000" pitchFamily="2" charset="2"/>
              </a:rPr>
              <a:t>   </a:t>
            </a:r>
            <a:r>
              <a:rPr lang="el-GR" altLang="el-GR" sz="2400" dirty="0" err="1">
                <a:latin typeface="+mn-lt"/>
                <a:sym typeface="Wingdings" panose="05000000000000000000" pitchFamily="2" charset="2"/>
              </a:rPr>
              <a:t>ΔΗ</a:t>
            </a:r>
            <a:r>
              <a:rPr lang="el-GR" altLang="el-GR" sz="2400" baseline="-25000" dirty="0" err="1">
                <a:latin typeface="+mn-lt"/>
                <a:sym typeface="Wingdings" panose="05000000000000000000" pitchFamily="2" charset="2"/>
              </a:rPr>
              <a:t>διάλυσης</a:t>
            </a:r>
            <a:r>
              <a:rPr lang="el-GR" altLang="el-GR" sz="2400" dirty="0">
                <a:latin typeface="+mn-lt"/>
                <a:sym typeface="Wingdings" panose="05000000000000000000" pitchFamily="2" charset="2"/>
              </a:rPr>
              <a:t>&gt;0 </a:t>
            </a:r>
            <a:r>
              <a:rPr lang="el-GR" altLang="el-GR" sz="2400" dirty="0" smtClean="0">
                <a:latin typeface="+mn-lt"/>
                <a:sym typeface="Wingdings" panose="05000000000000000000" pitchFamily="2" charset="2"/>
              </a:rPr>
              <a:t>   </a:t>
            </a:r>
            <a:r>
              <a:rPr lang="el-GR" altLang="el-GR" sz="2400" b="1" dirty="0" err="1" smtClean="0">
                <a:latin typeface="+mn-lt"/>
                <a:sym typeface="Wingdings" panose="05000000000000000000" pitchFamily="2" charset="2"/>
              </a:rPr>
              <a:t>Ενδόθερμο</a:t>
            </a:r>
            <a:endParaRPr lang="el-GR" altLang="el-GR" sz="2400" b="1" dirty="0">
              <a:latin typeface="+mn-lt"/>
              <a:sym typeface="Wingdings" panose="05000000000000000000" pitchFamily="2" charset="2"/>
            </a:endParaRPr>
          </a:p>
        </p:txBody>
      </p:sp>
      <p:pic>
        <p:nvPicPr>
          <p:cNvPr id="8" name="Picture 10" descr="exothermic.gif"/>
          <p:cNvPicPr>
            <a:picLocks noChangeAspect="1" noChangeArrowheads="1"/>
          </p:cNvPicPr>
          <p:nvPr/>
        </p:nvPicPr>
        <p:blipFill>
          <a:blip r:embed="rId4"/>
          <a:srcRect/>
          <a:stretch>
            <a:fillRect/>
          </a:stretch>
        </p:blipFill>
        <p:spPr bwMode="auto">
          <a:xfrm>
            <a:off x="1906024" y="4798192"/>
            <a:ext cx="1949301" cy="1505714"/>
          </a:xfrm>
          <a:prstGeom prst="rect">
            <a:avLst/>
          </a:prstGeom>
          <a:noFill/>
          <a:ln>
            <a:noFill/>
          </a:ln>
        </p:spPr>
      </p:pic>
      <p:pic>
        <p:nvPicPr>
          <p:cNvPr id="9" name="Picture 12" descr="Endothermic.gif"/>
          <p:cNvPicPr>
            <a:picLocks noChangeAspect="1" noChangeArrowheads="1"/>
          </p:cNvPicPr>
          <p:nvPr/>
        </p:nvPicPr>
        <p:blipFill>
          <a:blip r:embed="rId5"/>
          <a:srcRect/>
          <a:stretch>
            <a:fillRect/>
          </a:stretch>
        </p:blipFill>
        <p:spPr bwMode="auto">
          <a:xfrm>
            <a:off x="4756394" y="4832047"/>
            <a:ext cx="2107322" cy="1536189"/>
          </a:xfrm>
          <a:prstGeom prst="rect">
            <a:avLst/>
          </a:prstGeom>
          <a:noFill/>
          <a:ln>
            <a:noFill/>
          </a:ln>
        </p:spPr>
      </p:pic>
      <p:sp>
        <p:nvSpPr>
          <p:cNvPr id="10" name="Ορθογώνιο 9"/>
          <p:cNvSpPr/>
          <p:nvPr/>
        </p:nvSpPr>
        <p:spPr>
          <a:xfrm>
            <a:off x="2259127" y="6356350"/>
            <a:ext cx="1243097" cy="369332"/>
          </a:xfrm>
          <a:prstGeom prst="rect">
            <a:avLst/>
          </a:prstGeom>
        </p:spPr>
        <p:txBody>
          <a:bodyPr wrap="none">
            <a:spAutoFit/>
          </a:bodyPr>
          <a:lstStyle/>
          <a:p>
            <a:pPr eaLnBrk="1" hangingPunct="1">
              <a:lnSpc>
                <a:spcPct val="90000"/>
              </a:lnSpc>
              <a:buFont typeface="Wingdings" panose="05000000000000000000" pitchFamily="2" charset="2"/>
              <a:buNone/>
            </a:pPr>
            <a:r>
              <a:rPr lang="el-GR" altLang="el-GR" sz="2000" dirty="0" smtClean="0">
                <a:latin typeface="+mn-lt"/>
                <a:sym typeface="Wingdings" panose="05000000000000000000" pitchFamily="2" charset="2"/>
              </a:rPr>
              <a:t>Εξώθερμη</a:t>
            </a:r>
            <a:endParaRPr lang="el-GR" altLang="el-GR" sz="2000" dirty="0">
              <a:latin typeface="+mn-lt"/>
              <a:sym typeface="Wingdings" panose="05000000000000000000" pitchFamily="2" charset="2"/>
            </a:endParaRPr>
          </a:p>
        </p:txBody>
      </p:sp>
      <p:sp>
        <p:nvSpPr>
          <p:cNvPr id="11" name="Ορθογώνιο 10"/>
          <p:cNvSpPr/>
          <p:nvPr/>
        </p:nvSpPr>
        <p:spPr>
          <a:xfrm>
            <a:off x="5310103" y="6356350"/>
            <a:ext cx="1356462" cy="369332"/>
          </a:xfrm>
          <a:prstGeom prst="rect">
            <a:avLst/>
          </a:prstGeom>
        </p:spPr>
        <p:txBody>
          <a:bodyPr wrap="none">
            <a:spAutoFit/>
          </a:bodyPr>
          <a:lstStyle/>
          <a:p>
            <a:pPr eaLnBrk="1" hangingPunct="1">
              <a:lnSpc>
                <a:spcPct val="90000"/>
              </a:lnSpc>
              <a:buFont typeface="Wingdings" panose="05000000000000000000" pitchFamily="2" charset="2"/>
              <a:buNone/>
            </a:pPr>
            <a:r>
              <a:rPr lang="el-GR" altLang="el-GR" sz="2000" dirty="0" err="1" smtClean="0">
                <a:latin typeface="+mn-lt"/>
                <a:sym typeface="Wingdings" panose="05000000000000000000" pitchFamily="2" charset="2"/>
              </a:rPr>
              <a:t>Ενδόθερμη</a:t>
            </a:r>
            <a:endParaRPr lang="el-GR" altLang="el-GR" sz="2000" dirty="0">
              <a:latin typeface="+mn-lt"/>
              <a:sym typeface="Wingdings" panose="05000000000000000000" pitchFamily="2" charset="2"/>
            </a:endParaRPr>
          </a:p>
        </p:txBody>
      </p:sp>
    </p:spTree>
    <p:extLst>
      <p:ext uri="{BB962C8B-B14F-4D97-AF65-F5344CB8AC3E}">
        <p14:creationId xmlns:p14="http://schemas.microsoft.com/office/powerpoint/2010/main" val="2704961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Διάλυση στερεών σε υγρά</a:t>
            </a:r>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«Τα όμοια διαλύουν όμοια</a:t>
            </a:r>
            <a:r>
              <a:rPr lang="el-GR" b="1" dirty="0" smtClean="0">
                <a:solidFill>
                  <a:srgbClr val="820000"/>
                </a:solidFill>
              </a:rPr>
              <a:t>»</a:t>
            </a:r>
            <a:endParaRPr lang="el-GR" b="1" dirty="0">
              <a:solidFill>
                <a:srgbClr val="820000"/>
              </a:solidFill>
            </a:endParaRPr>
          </a:p>
          <a:p>
            <a:pPr marL="0" indent="0" algn="ctr">
              <a:buNone/>
            </a:pPr>
            <a:r>
              <a:rPr lang="el-GR" dirty="0" smtClean="0"/>
              <a:t>Πολικές </a:t>
            </a:r>
            <a:r>
              <a:rPr lang="el-GR" dirty="0"/>
              <a:t>ουσίες διαλύονται εύκολα σε πολικούς διαλύτες και μη πολικές ουσίες διαλύονται σε μη πολικούς διαλύτες.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923165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a:t>
            </a:r>
            <a:r>
              <a:rPr lang="el-GR" altLang="el-GR" dirty="0" smtClean="0"/>
              <a:t>τιγμιαίο</a:t>
            </a:r>
            <a:r>
              <a:rPr lang="en-US" altLang="el-GR" dirty="0" smtClean="0"/>
              <a:t> </a:t>
            </a:r>
            <a:r>
              <a:rPr lang="el-GR" altLang="el-GR" dirty="0"/>
              <a:t>ψυχρό</a:t>
            </a:r>
            <a:r>
              <a:rPr lang="en-US" altLang="el-GR" dirty="0"/>
              <a:t> </a:t>
            </a:r>
            <a:r>
              <a:rPr lang="el-GR" altLang="el-GR" dirty="0"/>
              <a:t>επίθεμα</a:t>
            </a:r>
            <a:endParaRPr lang="el-GR" dirty="0"/>
          </a:p>
        </p:txBody>
      </p:sp>
      <p:sp>
        <p:nvSpPr>
          <p:cNvPr id="3" name="Θέση περιεχομένου 2"/>
          <p:cNvSpPr>
            <a:spLocks noGrp="1"/>
          </p:cNvSpPr>
          <p:nvPr>
            <p:ph idx="1"/>
          </p:nvPr>
        </p:nvSpPr>
        <p:spPr>
          <a:xfrm>
            <a:off x="457200" y="1196752"/>
            <a:ext cx="8229600" cy="3312368"/>
          </a:xfrm>
        </p:spPr>
        <p:txBody>
          <a:bodyPr>
            <a:normAutofit lnSpcReduction="10000"/>
          </a:bodyPr>
          <a:lstStyle/>
          <a:p>
            <a:r>
              <a:rPr lang="el-GR" altLang="el-GR" dirty="0"/>
              <a:t>Το</a:t>
            </a:r>
            <a:r>
              <a:rPr lang="en-US" altLang="el-GR" dirty="0"/>
              <a:t> </a:t>
            </a:r>
            <a:r>
              <a:rPr lang="el-GR" altLang="el-GR" dirty="0"/>
              <a:t>στιγμιαίο</a:t>
            </a:r>
            <a:r>
              <a:rPr lang="en-US" altLang="el-GR" dirty="0"/>
              <a:t> </a:t>
            </a:r>
            <a:r>
              <a:rPr lang="el-GR" altLang="el-GR" dirty="0"/>
              <a:t>ψυχρό</a:t>
            </a:r>
            <a:r>
              <a:rPr lang="en-US" altLang="el-GR" dirty="0"/>
              <a:t> </a:t>
            </a:r>
            <a:r>
              <a:rPr lang="el-GR" altLang="el-GR" dirty="0"/>
              <a:t>επίθεμα</a:t>
            </a:r>
            <a:r>
              <a:rPr lang="en-US" altLang="el-GR" dirty="0"/>
              <a:t> </a:t>
            </a:r>
            <a:r>
              <a:rPr lang="el-GR" altLang="el-GR" dirty="0"/>
              <a:t>περιέχει</a:t>
            </a:r>
            <a:r>
              <a:rPr lang="en-US" altLang="el-GR" dirty="0"/>
              <a:t> </a:t>
            </a:r>
            <a:r>
              <a:rPr lang="el-GR" altLang="el-GR" dirty="0"/>
              <a:t>ένα</a:t>
            </a:r>
            <a:r>
              <a:rPr lang="en-US" altLang="el-GR" dirty="0"/>
              <a:t> </a:t>
            </a:r>
            <a:r>
              <a:rPr lang="el-GR" altLang="el-GR" dirty="0"/>
              <a:t>εσωτερικό</a:t>
            </a:r>
            <a:r>
              <a:rPr lang="en-US" altLang="el-GR" dirty="0"/>
              <a:t> </a:t>
            </a:r>
            <a:r>
              <a:rPr lang="el-GR" altLang="el-GR" dirty="0"/>
              <a:t>σακίδιο</a:t>
            </a:r>
            <a:r>
              <a:rPr lang="en-US" altLang="el-GR" dirty="0"/>
              <a:t> </a:t>
            </a:r>
            <a:r>
              <a:rPr lang="el-GR" altLang="el-GR" dirty="0"/>
              <a:t>με</a:t>
            </a:r>
            <a:r>
              <a:rPr lang="en-US" altLang="el-GR" dirty="0"/>
              <a:t> </a:t>
            </a:r>
            <a:r>
              <a:rPr lang="el-GR" altLang="el-GR" dirty="0"/>
              <a:t>νιτρικό</a:t>
            </a:r>
            <a:r>
              <a:rPr lang="en-US" altLang="el-GR" dirty="0"/>
              <a:t> </a:t>
            </a:r>
            <a:r>
              <a:rPr lang="el-GR" altLang="el-GR" dirty="0"/>
              <a:t>αμμώνιο, ΝΗ</a:t>
            </a:r>
            <a:r>
              <a:rPr lang="el-GR" altLang="el-GR" baseline="-25000" dirty="0"/>
              <a:t>4</a:t>
            </a:r>
            <a:r>
              <a:rPr lang="el-GR" altLang="el-GR" dirty="0"/>
              <a:t>ΝΟ</a:t>
            </a:r>
            <a:r>
              <a:rPr lang="el-GR" altLang="el-GR" baseline="-25000" dirty="0"/>
              <a:t>3</a:t>
            </a:r>
            <a:r>
              <a:rPr lang="el-GR" altLang="el-GR" dirty="0"/>
              <a:t>, το</a:t>
            </a:r>
            <a:r>
              <a:rPr lang="en-US" altLang="el-GR" dirty="0"/>
              <a:t> </a:t>
            </a:r>
            <a:r>
              <a:rPr lang="el-GR" altLang="el-GR" dirty="0"/>
              <a:t>οποίο</a:t>
            </a:r>
            <a:r>
              <a:rPr lang="en-US" altLang="el-GR" dirty="0"/>
              <a:t> </a:t>
            </a:r>
            <a:r>
              <a:rPr lang="el-GR" altLang="el-GR" dirty="0"/>
              <a:t>όταν</a:t>
            </a:r>
            <a:r>
              <a:rPr lang="en-US" altLang="el-GR" dirty="0"/>
              <a:t> </a:t>
            </a:r>
            <a:r>
              <a:rPr lang="el-GR" altLang="el-GR" dirty="0"/>
              <a:t>σπάσει</a:t>
            </a:r>
            <a:r>
              <a:rPr lang="en-US" altLang="el-GR" dirty="0"/>
              <a:t> </a:t>
            </a:r>
            <a:r>
              <a:rPr lang="el-GR" altLang="el-GR" dirty="0"/>
              <a:t>επιτρέπει</a:t>
            </a:r>
            <a:r>
              <a:rPr lang="en-US" altLang="el-GR" dirty="0"/>
              <a:t> </a:t>
            </a:r>
            <a:r>
              <a:rPr lang="el-GR" altLang="el-GR" dirty="0"/>
              <a:t>στο</a:t>
            </a:r>
            <a:r>
              <a:rPr lang="en-US" altLang="el-GR" dirty="0"/>
              <a:t> </a:t>
            </a:r>
            <a:r>
              <a:rPr lang="el-GR" altLang="el-GR" dirty="0"/>
              <a:t>ΝΗ4ΝΟ3</a:t>
            </a:r>
            <a:r>
              <a:rPr lang="en-US" altLang="el-GR" dirty="0"/>
              <a:t> </a:t>
            </a:r>
            <a:r>
              <a:rPr lang="el-GR" altLang="el-GR" dirty="0"/>
              <a:t>να</a:t>
            </a:r>
            <a:r>
              <a:rPr lang="en-US" altLang="el-GR" dirty="0"/>
              <a:t> </a:t>
            </a:r>
            <a:r>
              <a:rPr lang="el-GR" altLang="el-GR" dirty="0"/>
              <a:t>διαλυθεί</a:t>
            </a:r>
            <a:r>
              <a:rPr lang="en-US" altLang="el-GR" dirty="0"/>
              <a:t> </a:t>
            </a:r>
            <a:r>
              <a:rPr lang="el-GR" altLang="el-GR" dirty="0"/>
              <a:t>στο</a:t>
            </a:r>
            <a:r>
              <a:rPr lang="en-US" altLang="el-GR" dirty="0"/>
              <a:t> </a:t>
            </a:r>
            <a:r>
              <a:rPr lang="el-GR" altLang="el-GR" dirty="0"/>
              <a:t>εξωτερικό</a:t>
            </a:r>
            <a:r>
              <a:rPr lang="en-US" altLang="el-GR" dirty="0"/>
              <a:t> </a:t>
            </a:r>
            <a:r>
              <a:rPr lang="el-GR" altLang="el-GR" dirty="0"/>
              <a:t>σακίδιο</a:t>
            </a:r>
            <a:r>
              <a:rPr lang="en-US" altLang="el-GR" dirty="0"/>
              <a:t> </a:t>
            </a:r>
            <a:r>
              <a:rPr lang="el-GR" altLang="el-GR" dirty="0"/>
              <a:t>που</a:t>
            </a:r>
            <a:r>
              <a:rPr lang="en-US" altLang="el-GR" dirty="0"/>
              <a:t> </a:t>
            </a:r>
            <a:r>
              <a:rPr lang="el-GR" altLang="el-GR" dirty="0"/>
              <a:t>περιέχει</a:t>
            </a:r>
            <a:r>
              <a:rPr lang="en-US" altLang="el-GR" dirty="0"/>
              <a:t> </a:t>
            </a:r>
            <a:r>
              <a:rPr lang="el-GR" altLang="el-GR" dirty="0"/>
              <a:t>νερό. Η</a:t>
            </a:r>
            <a:r>
              <a:rPr lang="en-US" altLang="el-GR" dirty="0"/>
              <a:t> </a:t>
            </a:r>
            <a:r>
              <a:rPr lang="el-GR" altLang="el-GR" dirty="0"/>
              <a:t>διαδικασία</a:t>
            </a:r>
            <a:r>
              <a:rPr lang="en-US" altLang="el-GR" dirty="0"/>
              <a:t> </a:t>
            </a:r>
            <a:r>
              <a:rPr lang="el-GR" altLang="el-GR" dirty="0"/>
              <a:t>διάλυσης</a:t>
            </a:r>
            <a:r>
              <a:rPr lang="en-US" altLang="el-GR" dirty="0"/>
              <a:t> </a:t>
            </a:r>
            <a:r>
              <a:rPr lang="el-GR" altLang="el-GR" dirty="0"/>
              <a:t>είναι</a:t>
            </a:r>
            <a:r>
              <a:rPr lang="en-US" altLang="el-GR" dirty="0"/>
              <a:t> </a:t>
            </a:r>
            <a:r>
              <a:rPr lang="el-GR" altLang="el-GR" b="1" dirty="0" err="1">
                <a:solidFill>
                  <a:srgbClr val="820000"/>
                </a:solidFill>
              </a:rPr>
              <a:t>ενδόθερμη</a:t>
            </a:r>
            <a:r>
              <a:rPr lang="en-US" altLang="el-GR" dirty="0"/>
              <a:t> </a:t>
            </a:r>
            <a:r>
              <a:rPr lang="el-GR" altLang="el-GR" dirty="0"/>
              <a:t>(απορροφάται</a:t>
            </a:r>
            <a:r>
              <a:rPr lang="en-US" altLang="el-GR" dirty="0"/>
              <a:t> </a:t>
            </a:r>
            <a:r>
              <a:rPr lang="el-GR" altLang="el-GR" dirty="0"/>
              <a:t>θερμότητα) και</a:t>
            </a:r>
            <a:r>
              <a:rPr lang="en-US" altLang="el-GR" dirty="0"/>
              <a:t> </a:t>
            </a:r>
            <a:r>
              <a:rPr lang="el-GR" altLang="el-GR" dirty="0"/>
              <a:t>έτσι</a:t>
            </a:r>
            <a:r>
              <a:rPr lang="en-US" altLang="el-GR" dirty="0"/>
              <a:t> </a:t>
            </a:r>
            <a:r>
              <a:rPr lang="el-GR" altLang="el-GR" dirty="0"/>
              <a:t>το</a:t>
            </a:r>
            <a:r>
              <a:rPr lang="en-US" altLang="el-GR" dirty="0"/>
              <a:t> </a:t>
            </a:r>
            <a:r>
              <a:rPr lang="el-GR" altLang="el-GR" dirty="0"/>
              <a:t>σακίδιο</a:t>
            </a:r>
            <a:r>
              <a:rPr lang="en-US" altLang="el-GR" dirty="0"/>
              <a:t> </a:t>
            </a:r>
            <a:r>
              <a:rPr lang="el-GR" altLang="el-GR" dirty="0"/>
              <a:t>δημιουργεί</a:t>
            </a:r>
            <a:r>
              <a:rPr lang="en-US" altLang="el-GR" dirty="0"/>
              <a:t> </a:t>
            </a:r>
            <a:r>
              <a:rPr lang="el-GR" altLang="el-GR" dirty="0"/>
              <a:t>ψύξη</a:t>
            </a:r>
            <a:r>
              <a:rPr lang="el-GR" altLang="el-GR" dirty="0" smtClean="0"/>
              <a:t>.</a:t>
            </a:r>
            <a:endParaRPr lang="en-US" altLang="el-GR" dirty="0"/>
          </a:p>
          <a:p>
            <a:r>
              <a:rPr lang="el-GR" altLang="el-GR" dirty="0"/>
              <a:t>Το</a:t>
            </a:r>
            <a:r>
              <a:rPr lang="en-US" altLang="el-GR" dirty="0"/>
              <a:t> </a:t>
            </a:r>
            <a:r>
              <a:rPr lang="el-GR" altLang="el-GR" dirty="0"/>
              <a:t>εσωτερικό</a:t>
            </a:r>
            <a:r>
              <a:rPr lang="en-US" altLang="el-GR" dirty="0"/>
              <a:t> </a:t>
            </a:r>
            <a:r>
              <a:rPr lang="el-GR" altLang="el-GR" dirty="0"/>
              <a:t>σακίδιο</a:t>
            </a:r>
            <a:r>
              <a:rPr lang="en-US" altLang="el-GR" dirty="0"/>
              <a:t> </a:t>
            </a:r>
            <a:r>
              <a:rPr lang="el-GR" altLang="el-GR" dirty="0"/>
              <a:t>ενός</a:t>
            </a:r>
            <a:r>
              <a:rPr lang="en-US" altLang="el-GR" dirty="0"/>
              <a:t> </a:t>
            </a:r>
            <a:r>
              <a:rPr lang="el-GR" altLang="el-GR" dirty="0"/>
              <a:t>στιγμιαίου</a:t>
            </a:r>
            <a:r>
              <a:rPr lang="en-US" altLang="el-GR" dirty="0"/>
              <a:t> </a:t>
            </a:r>
            <a:r>
              <a:rPr lang="el-GR" altLang="el-GR" dirty="0"/>
              <a:t>θερμού</a:t>
            </a:r>
            <a:r>
              <a:rPr lang="en-US" altLang="el-GR" dirty="0"/>
              <a:t> </a:t>
            </a:r>
            <a:r>
              <a:rPr lang="el-GR" altLang="el-GR" dirty="0"/>
              <a:t>επιθέματος</a:t>
            </a:r>
            <a:r>
              <a:rPr lang="en-US" altLang="el-GR" dirty="0"/>
              <a:t> </a:t>
            </a:r>
            <a:r>
              <a:rPr lang="el-GR" altLang="el-GR" dirty="0"/>
              <a:t>περιέχει</a:t>
            </a:r>
            <a:r>
              <a:rPr lang="en-US" altLang="el-GR" dirty="0"/>
              <a:t> </a:t>
            </a:r>
            <a:r>
              <a:rPr lang="el-GR" altLang="el-GR" dirty="0"/>
              <a:t>χλωρίδιο</a:t>
            </a:r>
            <a:r>
              <a:rPr lang="en-US" altLang="el-GR" dirty="0"/>
              <a:t> </a:t>
            </a:r>
            <a:r>
              <a:rPr lang="el-GR" altLang="el-GR" dirty="0"/>
              <a:t>του</a:t>
            </a:r>
            <a:r>
              <a:rPr lang="en-US" altLang="el-GR" dirty="0"/>
              <a:t> </a:t>
            </a:r>
            <a:r>
              <a:rPr lang="el-GR" altLang="el-GR" dirty="0"/>
              <a:t>ασβεστίου, </a:t>
            </a:r>
            <a:r>
              <a:rPr lang="en-US" altLang="el-GR" dirty="0"/>
              <a:t>CaCl2. </a:t>
            </a:r>
            <a:r>
              <a:rPr lang="el-GR" altLang="el-GR" dirty="0"/>
              <a:t>Όταν</a:t>
            </a:r>
            <a:r>
              <a:rPr lang="en-US" altLang="el-GR" dirty="0"/>
              <a:t> </a:t>
            </a:r>
            <a:r>
              <a:rPr lang="el-GR" altLang="el-GR" dirty="0"/>
              <a:t>σπάσει</a:t>
            </a:r>
            <a:r>
              <a:rPr lang="en-US" altLang="el-GR" dirty="0"/>
              <a:t> </a:t>
            </a:r>
            <a:r>
              <a:rPr lang="el-GR" altLang="el-GR" dirty="0"/>
              <a:t>το</a:t>
            </a:r>
            <a:r>
              <a:rPr lang="en-US" altLang="el-GR" dirty="0"/>
              <a:t> </a:t>
            </a:r>
            <a:r>
              <a:rPr lang="el-GR" altLang="el-GR" dirty="0"/>
              <a:t>εσωτερικό</a:t>
            </a:r>
            <a:r>
              <a:rPr lang="en-US" altLang="el-GR" dirty="0"/>
              <a:t> </a:t>
            </a:r>
            <a:r>
              <a:rPr lang="el-GR" altLang="el-GR" dirty="0"/>
              <a:t>σακίδιο, το</a:t>
            </a:r>
            <a:r>
              <a:rPr lang="en-US" altLang="el-GR" dirty="0"/>
              <a:t> CaCl</a:t>
            </a:r>
            <a:r>
              <a:rPr lang="en-US" altLang="el-GR" baseline="-25000" dirty="0"/>
              <a:t>2</a:t>
            </a:r>
            <a:r>
              <a:rPr lang="en-US" altLang="el-GR" dirty="0"/>
              <a:t> </a:t>
            </a:r>
            <a:r>
              <a:rPr lang="el-GR" altLang="el-GR" dirty="0"/>
              <a:t>διαλύεται</a:t>
            </a:r>
            <a:r>
              <a:rPr lang="en-US" altLang="el-GR" dirty="0"/>
              <a:t> </a:t>
            </a:r>
            <a:r>
              <a:rPr lang="el-GR" altLang="el-GR" dirty="0"/>
              <a:t>στο</a:t>
            </a:r>
            <a:r>
              <a:rPr lang="en-US" altLang="el-GR" dirty="0"/>
              <a:t> </a:t>
            </a:r>
            <a:r>
              <a:rPr lang="el-GR" altLang="el-GR" dirty="0"/>
              <a:t>νερό</a:t>
            </a:r>
            <a:r>
              <a:rPr lang="en-US" altLang="el-GR" dirty="0"/>
              <a:t> </a:t>
            </a:r>
            <a:r>
              <a:rPr lang="el-GR" altLang="el-GR" b="1" dirty="0">
                <a:solidFill>
                  <a:srgbClr val="820000"/>
                </a:solidFill>
              </a:rPr>
              <a:t>εξώθερμα</a:t>
            </a:r>
            <a:r>
              <a:rPr lang="en-US" altLang="el-GR" b="1" dirty="0">
                <a:solidFill>
                  <a:srgbClr val="820000"/>
                </a:solidFill>
              </a:rPr>
              <a:t> </a:t>
            </a:r>
            <a:r>
              <a:rPr lang="el-GR" altLang="el-GR" dirty="0"/>
              <a:t>(εκλύεται</a:t>
            </a:r>
            <a:r>
              <a:rPr lang="en-US" altLang="el-GR" dirty="0"/>
              <a:t> </a:t>
            </a:r>
            <a:r>
              <a:rPr lang="el-GR" altLang="el-GR" dirty="0"/>
              <a:t>θερμότητα).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150" y="4525007"/>
            <a:ext cx="1850513" cy="1850513"/>
          </a:xfrm>
          <a:prstGeom prst="rect">
            <a:avLst/>
          </a:prstGeom>
        </p:spPr>
      </p:pic>
      <p:sp>
        <p:nvSpPr>
          <p:cNvPr id="7" name="Ορθογώνιο 6"/>
          <p:cNvSpPr/>
          <p:nvPr/>
        </p:nvSpPr>
        <p:spPr>
          <a:xfrm>
            <a:off x="2267744" y="6373109"/>
            <a:ext cx="1331326" cy="276999"/>
          </a:xfrm>
          <a:prstGeom prst="rect">
            <a:avLst/>
          </a:prstGeom>
        </p:spPr>
        <p:txBody>
          <a:bodyPr wrap="none">
            <a:spAutoFit/>
          </a:bodyPr>
          <a:lstStyle/>
          <a:p>
            <a:r>
              <a:rPr lang="en-US" sz="1200" dirty="0">
                <a:latin typeface="+mn-lt"/>
                <a:hlinkClick r:id="rId3"/>
              </a:rPr>
              <a:t>urgentfirstaid.com</a:t>
            </a:r>
            <a:endParaRPr lang="el-GR" sz="1200" dirty="0">
              <a:latin typeface="+mn-lt"/>
            </a:endParaRPr>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560" y="4726739"/>
            <a:ext cx="1905000" cy="1428750"/>
          </a:xfrm>
          <a:prstGeom prst="rect">
            <a:avLst/>
          </a:prstGeom>
        </p:spPr>
      </p:pic>
      <p:sp>
        <p:nvSpPr>
          <p:cNvPr id="9" name="Ορθογώνιο 8"/>
          <p:cNvSpPr/>
          <p:nvPr/>
        </p:nvSpPr>
        <p:spPr>
          <a:xfrm>
            <a:off x="5148064" y="6373108"/>
            <a:ext cx="1821845" cy="276999"/>
          </a:xfrm>
          <a:prstGeom prst="rect">
            <a:avLst/>
          </a:prstGeom>
        </p:spPr>
        <p:txBody>
          <a:bodyPr wrap="none">
            <a:spAutoFit/>
          </a:bodyPr>
          <a:lstStyle/>
          <a:p>
            <a:r>
              <a:rPr lang="en-US" sz="1200" dirty="0">
                <a:latin typeface="+mn-lt"/>
                <a:hlinkClick r:id="rId5"/>
              </a:rPr>
              <a:t>firstaidsuppliesonline.com</a:t>
            </a:r>
            <a:endParaRPr lang="el-GR" sz="1200" dirty="0">
              <a:latin typeface="+mn-lt"/>
            </a:endParaRPr>
          </a:p>
        </p:txBody>
      </p:sp>
    </p:spTree>
    <p:extLst>
      <p:ext uri="{BB962C8B-B14F-4D97-AF65-F5344CB8AC3E}">
        <p14:creationId xmlns:p14="http://schemas.microsoft.com/office/powerpoint/2010/main" val="685781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Διάλυση υγρών και αερίων σε υγρά</a:t>
            </a:r>
          </a:p>
        </p:txBody>
      </p:sp>
      <p:sp>
        <p:nvSpPr>
          <p:cNvPr id="3" name="Θέση περιεχομένου 2"/>
          <p:cNvSpPr>
            <a:spLocks noGrp="1"/>
          </p:cNvSpPr>
          <p:nvPr>
            <p:ph idx="1"/>
          </p:nvPr>
        </p:nvSpPr>
        <p:spPr/>
        <p:txBody>
          <a:bodyPr/>
          <a:lstStyle/>
          <a:p>
            <a:r>
              <a:rPr lang="el-GR" dirty="0"/>
              <a:t>Υγρά σε υγρά</a:t>
            </a:r>
          </a:p>
          <a:p>
            <a:pPr marL="0" indent="0">
              <a:buNone/>
            </a:pPr>
            <a:r>
              <a:rPr lang="el-GR" altLang="el-GR" dirty="0" err="1">
                <a:sym typeface="Wingdings" panose="05000000000000000000" pitchFamily="2" charset="2"/>
              </a:rPr>
              <a:t>ΔΗ</a:t>
            </a:r>
            <a:r>
              <a:rPr lang="el-GR" altLang="el-GR" baseline="-25000" dirty="0" err="1">
                <a:sym typeface="Wingdings" panose="05000000000000000000" pitchFamily="2" charset="2"/>
              </a:rPr>
              <a:t>α</a:t>
            </a:r>
            <a:r>
              <a:rPr lang="el-GR" altLang="el-GR" baseline="-25000" dirty="0">
                <a:sym typeface="Wingdings" panose="05000000000000000000" pitchFamily="2" charset="2"/>
              </a:rPr>
              <a:t> σταδίου</a:t>
            </a:r>
            <a:r>
              <a:rPr lang="el-GR" altLang="el-GR" dirty="0">
                <a:sym typeface="Wingdings" panose="05000000000000000000" pitchFamily="2" charset="2"/>
              </a:rPr>
              <a:t> + </a:t>
            </a:r>
            <a:r>
              <a:rPr lang="el-GR" altLang="el-GR" dirty="0" err="1">
                <a:sym typeface="Wingdings" panose="05000000000000000000" pitchFamily="2" charset="2"/>
              </a:rPr>
              <a:t>ΔΗ</a:t>
            </a:r>
            <a:r>
              <a:rPr lang="el-GR" altLang="el-GR" baseline="-25000" dirty="0" err="1">
                <a:sym typeface="Wingdings" panose="05000000000000000000" pitchFamily="2" charset="2"/>
              </a:rPr>
              <a:t>β</a:t>
            </a:r>
            <a:r>
              <a:rPr lang="el-GR" altLang="el-GR" baseline="-25000" dirty="0">
                <a:sym typeface="Wingdings" panose="05000000000000000000" pitchFamily="2" charset="2"/>
              </a:rPr>
              <a:t> σταδίου</a:t>
            </a:r>
            <a:r>
              <a:rPr lang="el-GR" altLang="el-GR" dirty="0">
                <a:sym typeface="Wingdings" panose="05000000000000000000" pitchFamily="2" charset="2"/>
              </a:rPr>
              <a:t> &lt; </a:t>
            </a:r>
            <a:r>
              <a:rPr lang="el-GR" altLang="el-GR" dirty="0" err="1">
                <a:sym typeface="Wingdings" panose="05000000000000000000" pitchFamily="2" charset="2"/>
              </a:rPr>
              <a:t>ΔΗ</a:t>
            </a:r>
            <a:r>
              <a:rPr lang="el-GR" altLang="el-GR" baseline="-25000" dirty="0" err="1">
                <a:sym typeface="Wingdings" panose="05000000000000000000" pitchFamily="2" charset="2"/>
              </a:rPr>
              <a:t>γ</a:t>
            </a:r>
            <a:r>
              <a:rPr lang="el-GR" altLang="el-GR" baseline="-25000" dirty="0">
                <a:sym typeface="Wingdings" panose="05000000000000000000" pitchFamily="2" charset="2"/>
              </a:rPr>
              <a:t> σταδίου</a:t>
            </a:r>
            <a:r>
              <a:rPr lang="el-GR" altLang="el-GR" dirty="0">
                <a:sym typeface="Wingdings" panose="05000000000000000000" pitchFamily="2" charset="2"/>
              </a:rPr>
              <a:t> </a:t>
            </a:r>
            <a:r>
              <a:rPr lang="el-GR" altLang="el-GR" dirty="0" smtClean="0">
                <a:latin typeface="Calibri" panose="020F0502020204030204" pitchFamily="34" charset="0"/>
                <a:sym typeface="Wingdings" panose="05000000000000000000" pitchFamily="2" charset="2"/>
              </a:rPr>
              <a:t>→</a:t>
            </a:r>
            <a:r>
              <a:rPr lang="el-GR" altLang="el-GR" dirty="0" smtClean="0">
                <a:sym typeface="Wingdings" panose="05000000000000000000" pitchFamily="2" charset="2"/>
              </a:rPr>
              <a:t> </a:t>
            </a:r>
            <a:r>
              <a:rPr lang="el-GR" altLang="el-GR" dirty="0" err="1">
                <a:sym typeface="Wingdings" panose="05000000000000000000" pitchFamily="2" charset="2"/>
              </a:rPr>
              <a:t>ΔΗ</a:t>
            </a:r>
            <a:r>
              <a:rPr lang="el-GR" altLang="el-GR" baseline="-25000" dirty="0" err="1">
                <a:sym typeface="Wingdings" panose="05000000000000000000" pitchFamily="2" charset="2"/>
              </a:rPr>
              <a:t>διάλυσης</a:t>
            </a:r>
            <a:r>
              <a:rPr lang="el-GR" altLang="el-GR" dirty="0">
                <a:sym typeface="Wingdings" panose="05000000000000000000" pitchFamily="2" charset="2"/>
              </a:rPr>
              <a:t>&lt;0   </a:t>
            </a:r>
            <a:r>
              <a:rPr lang="el-GR" altLang="el-GR" b="1" dirty="0" smtClean="0">
                <a:sym typeface="Wingdings" panose="05000000000000000000" pitchFamily="2" charset="2"/>
              </a:rPr>
              <a:t>Εξώθερμο</a:t>
            </a:r>
          </a:p>
          <a:p>
            <a:r>
              <a:rPr lang="el-GR" dirty="0"/>
              <a:t>Αέρια σε υγρά</a:t>
            </a:r>
          </a:p>
          <a:p>
            <a:pPr marL="0" indent="0">
              <a:buNone/>
            </a:pPr>
            <a:r>
              <a:rPr lang="el-GR" dirty="0"/>
              <a:t>Πολύ μικρή διαλυτότητα γιατί…</a:t>
            </a:r>
          </a:p>
          <a:p>
            <a:pPr marL="0" indent="0">
              <a:buNone/>
            </a:pPr>
            <a:r>
              <a:rPr lang="el-GR" altLang="el-GR" dirty="0" err="1">
                <a:sym typeface="Wingdings" panose="05000000000000000000" pitchFamily="2" charset="2"/>
              </a:rPr>
              <a:t>ΔΗ</a:t>
            </a:r>
            <a:r>
              <a:rPr lang="el-GR" altLang="el-GR" baseline="-25000" dirty="0" err="1">
                <a:sym typeface="Wingdings" panose="05000000000000000000" pitchFamily="2" charset="2"/>
              </a:rPr>
              <a:t>γ</a:t>
            </a:r>
            <a:r>
              <a:rPr lang="el-GR" altLang="el-GR" baseline="-25000" dirty="0">
                <a:sym typeface="Wingdings" panose="05000000000000000000" pitchFamily="2" charset="2"/>
              </a:rPr>
              <a:t> σταδίου</a:t>
            </a:r>
            <a:r>
              <a:rPr lang="el-GR" altLang="el-GR" dirty="0">
                <a:sym typeface="Wingdings" panose="05000000000000000000" pitchFamily="2" charset="2"/>
              </a:rPr>
              <a:t> &lt;&lt;&lt; </a:t>
            </a:r>
            <a:r>
              <a:rPr lang="el-GR" altLang="el-GR" dirty="0" err="1">
                <a:sym typeface="Wingdings" panose="05000000000000000000" pitchFamily="2" charset="2"/>
              </a:rPr>
              <a:t>ΔΗ</a:t>
            </a:r>
            <a:r>
              <a:rPr lang="el-GR" altLang="el-GR" baseline="-25000" dirty="0" err="1">
                <a:sym typeface="Wingdings" panose="05000000000000000000" pitchFamily="2" charset="2"/>
              </a:rPr>
              <a:t>α</a:t>
            </a:r>
            <a:r>
              <a:rPr lang="el-GR" altLang="el-GR" baseline="-25000" dirty="0">
                <a:sym typeface="Wingdings" panose="05000000000000000000" pitchFamily="2" charset="2"/>
              </a:rPr>
              <a:t> σταδίου</a:t>
            </a:r>
            <a:r>
              <a:rPr lang="el-GR" altLang="el-GR" dirty="0">
                <a:sym typeface="Wingdings" panose="05000000000000000000" pitchFamily="2" charset="2"/>
              </a:rPr>
              <a:t> + </a:t>
            </a:r>
            <a:r>
              <a:rPr lang="el-GR" altLang="el-GR" dirty="0" err="1">
                <a:sym typeface="Wingdings" panose="05000000000000000000" pitchFamily="2" charset="2"/>
              </a:rPr>
              <a:t>ΔΗ</a:t>
            </a:r>
            <a:r>
              <a:rPr lang="el-GR" altLang="el-GR" baseline="-25000" dirty="0" err="1">
                <a:sym typeface="Wingdings" panose="05000000000000000000" pitchFamily="2" charset="2"/>
              </a:rPr>
              <a:t>β</a:t>
            </a:r>
            <a:r>
              <a:rPr lang="el-GR" altLang="el-GR" baseline="-25000" dirty="0">
                <a:sym typeface="Wingdings" panose="05000000000000000000" pitchFamily="2" charset="2"/>
              </a:rPr>
              <a:t> σταδίου</a:t>
            </a:r>
            <a:r>
              <a:rPr lang="el-GR" altLang="el-GR" dirty="0">
                <a:sym typeface="Wingdings" panose="05000000000000000000" pitchFamily="2" charset="2"/>
              </a:rPr>
              <a:t>  &amp; ελάττωση εντροπίας</a:t>
            </a:r>
          </a:p>
          <a:p>
            <a:pPr marL="0" indent="0" algn="ctr">
              <a:buNone/>
            </a:pPr>
            <a:r>
              <a:rPr lang="el-GR" dirty="0"/>
              <a:t>Εξαίρεση: αν δημιουργούνται δεσμοί υδρογόνου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950918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Διάλυση αερίων σε </a:t>
            </a:r>
            <a:r>
              <a:rPr lang="el-GR" dirty="0" smtClean="0"/>
              <a:t>υγρά</a:t>
            </a:r>
            <a:r>
              <a:rPr lang="en-US" dirty="0" smtClean="0"/>
              <a:t> </a:t>
            </a:r>
            <a:r>
              <a:rPr lang="en-US" sz="3200" b="0" dirty="0" smtClean="0"/>
              <a:t>1/</a:t>
            </a:r>
            <a:r>
              <a:rPr lang="el-GR" sz="3200" b="0" dirty="0" smtClean="0"/>
              <a:t>2</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43082" y="1412776"/>
                <a:ext cx="4474840" cy="4680520"/>
              </a:xfrm>
            </p:spPr>
            <p:txBody>
              <a:bodyPr/>
              <a:lstStyle/>
              <a:p>
                <a:r>
                  <a:rPr lang="el-GR" dirty="0" smtClean="0"/>
                  <a:t>Η συγκέντρωση του διαλυμένου αερίου εξαρτάται από τη μερική πίεση του αερίου.</a:t>
                </a:r>
              </a:p>
              <a:p>
                <a:pPr marL="0" indent="0">
                  <a:buNone/>
                </a:pPr>
                <a:r>
                  <a:rPr lang="en-US" dirty="0"/>
                  <a:t>O2(g) </a:t>
                </a:r>
                <a:r>
                  <a:rPr lang="en-US" dirty="0" smtClean="0">
                    <a:latin typeface="Calibri" panose="020F0502020204030204" pitchFamily="34" charset="0"/>
                  </a:rPr>
                  <a:t>↔</a:t>
                </a:r>
                <a:r>
                  <a:rPr lang="en-US" dirty="0" smtClean="0"/>
                  <a:t>O2(</a:t>
                </a:r>
                <a:r>
                  <a:rPr lang="en-US" dirty="0" err="1" smtClean="0"/>
                  <a:t>aq</a:t>
                </a:r>
                <a:r>
                  <a:rPr lang="en-US" dirty="0"/>
                  <a:t>)</a:t>
                </a:r>
              </a:p>
              <a:p>
                <a:r>
                  <a:rPr lang="el-GR" dirty="0"/>
                  <a:t>Η σταθερά του νόμου του </a:t>
                </a:r>
                <a:r>
                  <a:rPr lang="el-GR" dirty="0" err="1"/>
                  <a:t>Henry</a:t>
                </a:r>
                <a:r>
                  <a:rPr lang="el-GR" dirty="0"/>
                  <a:t>, "k”, είναι διαφορετική ανάλογα με το αέριο, τη θερμοκρασία και το </a:t>
                </a:r>
                <a:r>
                  <a:rPr lang="el-GR" dirty="0" smtClean="0"/>
                  <a:t>διαλύτη.</a:t>
                </a:r>
                <a:endParaRPr lang="el-GR" dirty="0"/>
              </a:p>
              <a:p>
                <a:pPr marL="0" indent="0">
                  <a:buNone/>
                </a:pPr>
                <a14:m>
                  <m:oMathPara xmlns:m="http://schemas.openxmlformats.org/officeDocument/2006/math">
                    <m:oMathParaPr>
                      <m:jc m:val="center"/>
                    </m:oMathParaPr>
                    <m:oMath xmlns:m="http://schemas.openxmlformats.org/officeDocument/2006/math">
                      <m:f>
                        <m:fPr>
                          <m:ctrlPr>
                            <a:rPr lang="el-GR" i="1" smtClean="0">
                              <a:latin typeface="Cambria Math"/>
                            </a:rPr>
                          </m:ctrlPr>
                        </m:fPr>
                        <m:num>
                          <m:sSub>
                            <m:sSubPr>
                              <m:ctrlPr>
                                <a:rPr lang="el-GR" i="1" smtClean="0">
                                  <a:latin typeface="Cambria Math"/>
                                </a:rPr>
                              </m:ctrlPr>
                            </m:sSubPr>
                            <m:e>
                              <m:r>
                                <m:rPr>
                                  <m:sty m:val="p"/>
                                </m:rPr>
                                <a:rPr lang="en-US" b="0" i="0" smtClean="0">
                                  <a:latin typeface="Cambria Math" panose="02040503050406030204" pitchFamily="18" charset="0"/>
                                </a:rPr>
                                <m:t>C</m:t>
                              </m:r>
                            </m:e>
                            <m:sub>
                              <m:r>
                                <a:rPr lang="en-US" b="0" i="1" smtClean="0">
                                  <a:latin typeface="Cambria Math" panose="02040503050406030204" pitchFamily="18" charset="0"/>
                                </a:rPr>
                                <m:t>1</m:t>
                              </m:r>
                            </m:sub>
                          </m:sSub>
                        </m:num>
                        <m:den>
                          <m:sSub>
                            <m:sSubPr>
                              <m:ctrlPr>
                                <a:rPr lang="el-GR" i="1" smtClean="0">
                                  <a:latin typeface="Cambria Math"/>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den>
                      </m:f>
                      <m:r>
                        <a:rPr lang="el-GR" b="0" i="1" smtClean="0">
                          <a:latin typeface="Cambria Math" panose="02040503050406030204" pitchFamily="18" charset="0"/>
                        </a:rPr>
                        <m:t>=</m:t>
                      </m:r>
                      <m:f>
                        <m:fPr>
                          <m:ctrlPr>
                            <a:rPr lang="el-GR" b="0" i="1" smtClean="0">
                              <a:latin typeface="Cambria Math"/>
                            </a:rPr>
                          </m:ctrlPr>
                        </m:fPr>
                        <m:num>
                          <m:sSub>
                            <m:sSubPr>
                              <m:ctrlPr>
                                <a:rPr lang="el-GR" b="0" i="1" smtClean="0">
                                  <a:latin typeface="Cambria Math"/>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num>
                        <m:den>
                          <m:sSub>
                            <m:sSubPr>
                              <m:ctrlPr>
                                <a:rPr lang="el-GR" b="0" i="1" smtClean="0">
                                  <a:latin typeface="Cambria Math"/>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en>
                      </m:f>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43082" y="1412776"/>
                <a:ext cx="4474840" cy="4680520"/>
              </a:xfrm>
              <a:blipFill rotWithShape="0">
                <a:blip r:embed="rId2"/>
                <a:stretch>
                  <a:fillRect l="-2180" t="-104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pic>
        <p:nvPicPr>
          <p:cNvPr id="5" name="Picture 1" descr="http://www.800mainstreet.com/9/0009-006-lo-henry.gif"/>
          <p:cNvPicPr>
            <a:picLocks noChangeAspect="1" noChangeArrowheads="1"/>
          </p:cNvPicPr>
          <p:nvPr/>
        </p:nvPicPr>
        <p:blipFill>
          <a:blip r:embed="rId3"/>
          <a:srcRect/>
          <a:stretch>
            <a:fillRect/>
          </a:stretch>
        </p:blipFill>
        <p:spPr bwMode="auto">
          <a:xfrm>
            <a:off x="6154739" y="1104351"/>
            <a:ext cx="1609315" cy="1829537"/>
          </a:xfrm>
          <a:prstGeom prst="rect">
            <a:avLst/>
          </a:prstGeom>
          <a:noFill/>
          <a:ln>
            <a:noFill/>
          </a:ln>
        </p:spPr>
      </p:pic>
      <p:sp>
        <p:nvSpPr>
          <p:cNvPr id="6" name="Ορθογώνιο 5"/>
          <p:cNvSpPr/>
          <p:nvPr/>
        </p:nvSpPr>
        <p:spPr>
          <a:xfrm>
            <a:off x="5296367" y="2855257"/>
            <a:ext cx="3416573" cy="707886"/>
          </a:xfrm>
          <a:prstGeom prst="rect">
            <a:avLst/>
          </a:prstGeom>
        </p:spPr>
        <p:txBody>
          <a:bodyPr wrap="square">
            <a:spAutoFit/>
          </a:bodyPr>
          <a:lstStyle/>
          <a:p>
            <a:pPr algn="ctr"/>
            <a:r>
              <a:rPr lang="el-GR" sz="2000" dirty="0">
                <a:latin typeface="+mn-lt"/>
              </a:rPr>
              <a:t>Χαμηλή πίεση στην ισορροπία</a:t>
            </a:r>
          </a:p>
          <a:p>
            <a:pPr algn="ctr"/>
            <a:r>
              <a:rPr lang="el-GR" sz="2000" dirty="0">
                <a:latin typeface="+mn-lt"/>
              </a:rPr>
              <a:t>Χαμηλή συγκέντρωση</a:t>
            </a:r>
          </a:p>
        </p:txBody>
      </p:sp>
      <p:pic>
        <p:nvPicPr>
          <p:cNvPr id="7" name="Picture 2" descr="http://www.800mainstreet.com/9/0009-006-hi-henry.gif"/>
          <p:cNvPicPr>
            <a:picLocks noChangeAspect="1" noChangeArrowheads="1"/>
          </p:cNvPicPr>
          <p:nvPr/>
        </p:nvPicPr>
        <p:blipFill>
          <a:blip r:embed="rId4"/>
          <a:srcRect/>
          <a:stretch>
            <a:fillRect/>
          </a:stretch>
        </p:blipFill>
        <p:spPr bwMode="auto">
          <a:xfrm>
            <a:off x="6180858" y="3645911"/>
            <a:ext cx="1583196" cy="1483205"/>
          </a:xfrm>
          <a:prstGeom prst="rect">
            <a:avLst/>
          </a:prstGeom>
          <a:noFill/>
          <a:ln>
            <a:noFill/>
          </a:ln>
        </p:spPr>
      </p:pic>
      <p:sp>
        <p:nvSpPr>
          <p:cNvPr id="8" name="Ορθογώνιο 7"/>
          <p:cNvSpPr/>
          <p:nvPr/>
        </p:nvSpPr>
        <p:spPr>
          <a:xfrm>
            <a:off x="5172255" y="5208181"/>
            <a:ext cx="3664795" cy="1015663"/>
          </a:xfrm>
          <a:prstGeom prst="rect">
            <a:avLst/>
          </a:prstGeom>
        </p:spPr>
        <p:txBody>
          <a:bodyPr wrap="square">
            <a:spAutoFit/>
          </a:bodyPr>
          <a:lstStyle/>
          <a:p>
            <a:pPr algn="ctr"/>
            <a:r>
              <a:rPr lang="el-GR" sz="2000" dirty="0">
                <a:latin typeface="+mn-lt"/>
              </a:rPr>
              <a:t>Διπλασιασμός της πίεσης στην ισορροπία</a:t>
            </a:r>
          </a:p>
          <a:p>
            <a:pPr algn="ctr"/>
            <a:r>
              <a:rPr lang="el-GR" sz="2000" dirty="0">
                <a:latin typeface="+mn-lt"/>
              </a:rPr>
              <a:t>Διπλασιασμός της </a:t>
            </a:r>
            <a:r>
              <a:rPr lang="el-GR" sz="2000" dirty="0" smtClean="0">
                <a:latin typeface="+mn-lt"/>
              </a:rPr>
              <a:t>συγκέντρωσης</a:t>
            </a:r>
            <a:endParaRPr lang="el-GR" sz="2000" dirty="0">
              <a:latin typeface="+mn-lt"/>
            </a:endParaRPr>
          </a:p>
        </p:txBody>
      </p:sp>
    </p:spTree>
    <p:extLst>
      <p:ext uri="{BB962C8B-B14F-4D97-AF65-F5344CB8AC3E}">
        <p14:creationId xmlns:p14="http://schemas.microsoft.com/office/powerpoint/2010/main" val="1252540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Διάλυση αερίων σε υγρά</a:t>
            </a:r>
            <a:r>
              <a:rPr lang="en-US" dirty="0"/>
              <a:t> </a:t>
            </a:r>
            <a:r>
              <a:rPr lang="en-US" sz="3200" b="0" dirty="0" smtClean="0"/>
              <a:t>2/</a:t>
            </a:r>
            <a:r>
              <a:rPr lang="el-GR" sz="3200" b="0" dirty="0" smtClean="0"/>
              <a:t>2</a:t>
            </a:r>
            <a:endParaRPr lang="el-GR" dirty="0"/>
          </a:p>
        </p:txBody>
      </p:sp>
      <p:sp>
        <p:nvSpPr>
          <p:cNvPr id="3" name="Θέση περιεχομένου 2"/>
          <p:cNvSpPr>
            <a:spLocks noGrp="1"/>
          </p:cNvSpPr>
          <p:nvPr>
            <p:ph idx="1"/>
          </p:nvPr>
        </p:nvSpPr>
        <p:spPr>
          <a:xfrm>
            <a:off x="457200" y="5124190"/>
            <a:ext cx="8229600" cy="936104"/>
          </a:xfrm>
        </p:spPr>
        <p:txBody>
          <a:bodyPr/>
          <a:lstStyle/>
          <a:p>
            <a:pPr marL="0" indent="0" algn="ctr">
              <a:buNone/>
            </a:pPr>
            <a:r>
              <a:rPr lang="el-GR" altLang="el-GR" dirty="0"/>
              <a:t>Για μέγιστη </a:t>
            </a:r>
            <a:r>
              <a:rPr lang="el-GR" altLang="el-GR" dirty="0" err="1"/>
              <a:t>απαέρωση</a:t>
            </a:r>
            <a:r>
              <a:rPr lang="el-GR" altLang="el-GR" dirty="0"/>
              <a:t> το νερό πρέπει να θερμανθεί στους </a:t>
            </a:r>
            <a:r>
              <a:rPr lang="en-US" altLang="el-GR" dirty="0"/>
              <a:t>212 </a:t>
            </a:r>
            <a:r>
              <a:rPr lang="en-US" altLang="el-GR" baseline="30000" dirty="0" err="1"/>
              <a:t>o</a:t>
            </a:r>
            <a:r>
              <a:rPr lang="en-US" altLang="el-GR" dirty="0" err="1"/>
              <a:t>F</a:t>
            </a:r>
            <a:r>
              <a:rPr lang="en-US" altLang="el-GR" dirty="0"/>
              <a:t> (100 </a:t>
            </a:r>
            <a:r>
              <a:rPr lang="en-US" altLang="el-GR" baseline="30000" dirty="0" err="1"/>
              <a:t>o</a:t>
            </a:r>
            <a:r>
              <a:rPr lang="en-US" altLang="el-GR" dirty="0" err="1"/>
              <a:t>C</a:t>
            </a:r>
            <a:r>
              <a:rPr lang="en-US" altLang="el-GR" dirty="0"/>
              <a:t>) </a:t>
            </a:r>
            <a:r>
              <a:rPr lang="el-GR" altLang="el-GR" dirty="0"/>
              <a:t>σε ατμοσφαιρική πίεση</a:t>
            </a:r>
            <a:r>
              <a:rPr lang="en-US" altLang="el-GR" dirty="0"/>
              <a:t>. </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pic>
        <p:nvPicPr>
          <p:cNvPr id="5" name="Picture 2" descr="oxygen solubility in fresh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061" y="1202563"/>
            <a:ext cx="413856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155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Εξάρτηση της διαλυτότητας από τη </a:t>
            </a:r>
            <a:r>
              <a:rPr lang="el-GR" dirty="0" smtClean="0"/>
              <a:t>θερμοκρασία </a:t>
            </a:r>
            <a:r>
              <a:rPr lang="el-GR" sz="3600" b="0" dirty="0" smtClean="0"/>
              <a:t>1/</a:t>
            </a:r>
            <a:r>
              <a:rPr lang="en-US" sz="3600" b="0" dirty="0" smtClean="0"/>
              <a:t>2</a:t>
            </a:r>
            <a:endParaRPr lang="el-GR" sz="3600" b="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Εξαρτάται από τη μεταβολή της </a:t>
            </a:r>
            <a:r>
              <a:rPr lang="el-GR" b="1" dirty="0" smtClean="0">
                <a:solidFill>
                  <a:srgbClr val="820000"/>
                </a:solidFill>
              </a:rPr>
              <a:t>ενθαλπίας</a:t>
            </a:r>
            <a:endParaRPr lang="el-GR" b="1" dirty="0">
              <a:solidFill>
                <a:srgbClr val="820000"/>
              </a:solidFill>
            </a:endParaRPr>
          </a:p>
          <a:p>
            <a:r>
              <a:rPr lang="el-GR" dirty="0" smtClean="0"/>
              <a:t>Αύξηση </a:t>
            </a:r>
            <a:r>
              <a:rPr lang="el-GR" dirty="0"/>
              <a:t>της ενθαλπίας κατά τη διάλυση (φαινόμενο </a:t>
            </a:r>
            <a:r>
              <a:rPr lang="el-GR" dirty="0" err="1"/>
              <a:t>ενδόθερμο</a:t>
            </a:r>
            <a:r>
              <a:rPr lang="el-GR" dirty="0" smtClean="0"/>
              <a:t>) </a:t>
            </a:r>
            <a:r>
              <a:rPr lang="el-GR" dirty="0" smtClean="0">
                <a:latin typeface="Calibri" panose="020F0502020204030204" pitchFamily="34" charset="0"/>
              </a:rPr>
              <a:t>→ </a:t>
            </a:r>
            <a:r>
              <a:rPr lang="el-GR" dirty="0" smtClean="0"/>
              <a:t>αύξηση </a:t>
            </a:r>
            <a:r>
              <a:rPr lang="el-GR" dirty="0"/>
              <a:t>διαλυτότητας με αύξηση της θερμοκρασίας</a:t>
            </a:r>
            <a:r>
              <a:rPr lang="el-GR" dirty="0" smtClean="0"/>
              <a:t>.</a:t>
            </a:r>
            <a:endParaRPr lang="el-GR" dirty="0"/>
          </a:p>
          <a:p>
            <a:r>
              <a:rPr lang="el-GR" dirty="0" smtClean="0"/>
              <a:t>Ελάττωση </a:t>
            </a:r>
            <a:r>
              <a:rPr lang="el-GR" dirty="0"/>
              <a:t>της ενθαλπίας κατά τη διάλυση (φαινόμενο εξώθερμο)  </a:t>
            </a:r>
            <a:r>
              <a:rPr lang="el-GR" dirty="0" smtClean="0">
                <a:latin typeface="Calibri" panose="020F0502020204030204" pitchFamily="34" charset="0"/>
              </a:rPr>
              <a:t>→ </a:t>
            </a:r>
            <a:r>
              <a:rPr lang="el-GR" dirty="0" smtClean="0"/>
              <a:t>ελάττωση </a:t>
            </a:r>
            <a:r>
              <a:rPr lang="el-GR" dirty="0"/>
              <a:t>διαλυτότητας με αύξηση της θερμοκρασίας.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3715327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Αιωρήματα</a:t>
            </a:r>
          </a:p>
        </p:txBody>
      </p:sp>
      <p:sp>
        <p:nvSpPr>
          <p:cNvPr id="3" name="Θέση περιεχομένου 2"/>
          <p:cNvSpPr>
            <a:spLocks noGrp="1"/>
          </p:cNvSpPr>
          <p:nvPr>
            <p:ph idx="1"/>
          </p:nvPr>
        </p:nvSpPr>
        <p:spPr/>
        <p:txBody>
          <a:bodyPr/>
          <a:lstStyle/>
          <a:p>
            <a:r>
              <a:rPr lang="el-GR" dirty="0"/>
              <a:t>Ομογενή μίγματα με διαστάσεις σωματιδίων &gt;1000 </a:t>
            </a:r>
            <a:r>
              <a:rPr lang="el-GR" dirty="0" err="1"/>
              <a:t>nm</a:t>
            </a:r>
            <a:r>
              <a:rPr lang="el-GR" dirty="0"/>
              <a:t>.</a:t>
            </a:r>
          </a:p>
          <a:p>
            <a:r>
              <a:rPr lang="el-GR" dirty="0"/>
              <a:t>Σωματίδια ορατά με γυμνό μάτι.</a:t>
            </a:r>
          </a:p>
          <a:p>
            <a:r>
              <a:rPr lang="el-GR" dirty="0"/>
              <a:t>Αίμα, </a:t>
            </a:r>
            <a:r>
              <a:rPr lang="en-US" dirty="0"/>
              <a:t>aerosol sprays.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483407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Εξάρτηση της διαλυτότητας από τη θερμοκρασία </a:t>
            </a:r>
            <a:r>
              <a:rPr lang="el-GR" sz="3600" b="0" dirty="0" smtClean="0"/>
              <a:t>2/</a:t>
            </a:r>
            <a:r>
              <a:rPr lang="en-US"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pic>
        <p:nvPicPr>
          <p:cNvPr id="5" name="Picture 2" descr="http://www.800mainstreet.com/9/0009-004-sol-v-t.gif"/>
          <p:cNvPicPr>
            <a:picLocks noGrp="1" noChangeAspect="1" noChangeArrowheads="1"/>
          </p:cNvPicPr>
          <p:nvPr>
            <p:ph idx="1"/>
          </p:nvPr>
        </p:nvPicPr>
        <p:blipFill>
          <a:blip r:embed="rId3"/>
          <a:srcRect/>
          <a:stretch>
            <a:fillRect/>
          </a:stretch>
        </p:blipFill>
        <p:spPr bwMode="auto">
          <a:xfrm>
            <a:off x="2051720" y="1340768"/>
            <a:ext cx="4813324" cy="4516064"/>
          </a:xfrm>
          <a:prstGeom prst="rect">
            <a:avLst/>
          </a:prstGeom>
          <a:noFill/>
          <a:ln>
            <a:noFill/>
          </a:ln>
        </p:spPr>
      </p:pic>
    </p:spTree>
    <p:extLst>
      <p:ext uri="{BB962C8B-B14F-4D97-AF65-F5344CB8AC3E}">
        <p14:creationId xmlns:p14="http://schemas.microsoft.com/office/powerpoint/2010/main" val="563338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Εξάρτηση της διαλυτότητας από την πίεση</a:t>
            </a:r>
          </a:p>
        </p:txBody>
      </p:sp>
      <p:sp>
        <p:nvSpPr>
          <p:cNvPr id="3" name="Θέση περιεχομένου 2"/>
          <p:cNvSpPr>
            <a:spLocks noGrp="1"/>
          </p:cNvSpPr>
          <p:nvPr>
            <p:ph idx="1"/>
          </p:nvPr>
        </p:nvSpPr>
        <p:spPr/>
        <p:txBody>
          <a:bodyPr/>
          <a:lstStyle/>
          <a:p>
            <a:r>
              <a:rPr lang="el-GR" dirty="0"/>
              <a:t>Η μεταβολή της πίεσης επηρεάζει τη διαλυτότητα μόνο των </a:t>
            </a:r>
            <a:r>
              <a:rPr lang="el-GR" dirty="0" smtClean="0"/>
              <a:t>αερίων</a:t>
            </a:r>
            <a:r>
              <a:rPr lang="en-US" dirty="0" smtClean="0"/>
              <a:t>.</a:t>
            </a:r>
            <a:endParaRPr lang="el-GR" dirty="0"/>
          </a:p>
          <a:p>
            <a:r>
              <a:rPr lang="el-GR" dirty="0"/>
              <a:t>Η διαλυτότητα των αερίων σε υγρά αυξάνει σημαντικά με την αύξηση της πίεσης.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69512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Χριστίνα </a:t>
            </a:r>
            <a:r>
              <a:rPr lang="el-GR" sz="2000" dirty="0" err="1" smtClean="0"/>
              <a:t>Φούντζουλα</a:t>
            </a:r>
            <a:r>
              <a:rPr lang="el-GR" sz="2000" dirty="0" smtClean="0"/>
              <a:t> 2014. </a:t>
            </a:r>
            <a:r>
              <a:rPr lang="el-GR" sz="2000" dirty="0"/>
              <a:t>Χριστίνα </a:t>
            </a:r>
            <a:r>
              <a:rPr lang="el-GR" sz="2000" dirty="0" err="1" smtClean="0"/>
              <a:t>Φούντζουλα</a:t>
            </a:r>
            <a:r>
              <a:rPr lang="el-GR" sz="2000" dirty="0" smtClean="0"/>
              <a:t>. «Ανόργανη Χημεία (Θ). Ενότητα </a:t>
            </a:r>
            <a:r>
              <a:rPr lang="en-US" sz="2000" dirty="0" smtClean="0"/>
              <a:t>4:</a:t>
            </a:r>
            <a:r>
              <a:rPr lang="el-GR" sz="2000" dirty="0" smtClean="0"/>
              <a:t> </a:t>
            </a:r>
            <a:r>
              <a:rPr lang="el-GR" sz="2000" dirty="0"/>
              <a:t>Χημεία Διαλυμάτων».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439602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539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Ισορροπία σε διάλυμα</a:t>
            </a:r>
          </a:p>
        </p:txBody>
      </p:sp>
      <p:sp>
        <p:nvSpPr>
          <p:cNvPr id="3" name="Θέση περιεχομένου 2"/>
          <p:cNvSpPr>
            <a:spLocks noGrp="1"/>
          </p:cNvSpPr>
          <p:nvPr>
            <p:ph idx="1"/>
          </p:nvPr>
        </p:nvSpPr>
        <p:spPr>
          <a:xfrm>
            <a:off x="457200" y="1196752"/>
            <a:ext cx="8507288" cy="2232248"/>
          </a:xfrm>
        </p:spPr>
        <p:txBody>
          <a:bodyPr/>
          <a:lstStyle/>
          <a:p>
            <a:r>
              <a:rPr lang="el-GR" dirty="0"/>
              <a:t>Διαλυτότητα (g σε 100mL διαλύτη και ορισμένη θερμοκρασία</a:t>
            </a:r>
            <a:r>
              <a:rPr lang="el-GR" dirty="0" smtClean="0"/>
              <a:t>)</a:t>
            </a:r>
            <a:r>
              <a:rPr lang="en-US" dirty="0" smtClean="0"/>
              <a:t>.</a:t>
            </a:r>
            <a:endParaRPr lang="el-GR" dirty="0"/>
          </a:p>
          <a:p>
            <a:pPr lvl="1">
              <a:spcBef>
                <a:spcPts val="1200"/>
              </a:spcBef>
            </a:pPr>
            <a:r>
              <a:rPr lang="el-GR" dirty="0"/>
              <a:t>Ακόρεστα</a:t>
            </a:r>
          </a:p>
          <a:p>
            <a:pPr lvl="1">
              <a:spcBef>
                <a:spcPts val="1200"/>
              </a:spcBef>
            </a:pPr>
            <a:r>
              <a:rPr lang="el-GR" dirty="0" smtClean="0"/>
              <a:t>Κορεσμένα</a:t>
            </a:r>
          </a:p>
          <a:p>
            <a:pPr lvl="1">
              <a:spcBef>
                <a:spcPts val="1200"/>
              </a:spcBef>
            </a:pPr>
            <a:r>
              <a:rPr lang="el-GR" dirty="0" err="1"/>
              <a:t>Υπέρκορα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5" name="Right Brace 5"/>
          <p:cNvSpPr/>
          <p:nvPr/>
        </p:nvSpPr>
        <p:spPr>
          <a:xfrm>
            <a:off x="2699221" y="1889364"/>
            <a:ext cx="142875" cy="1071562"/>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6" name="Ορθογώνιο 5"/>
          <p:cNvSpPr/>
          <p:nvPr/>
        </p:nvSpPr>
        <p:spPr>
          <a:xfrm>
            <a:off x="2987824" y="2209701"/>
            <a:ext cx="1431289" cy="430887"/>
          </a:xfrm>
          <a:prstGeom prst="rect">
            <a:avLst/>
          </a:prstGeom>
        </p:spPr>
        <p:txBody>
          <a:bodyPr wrap="none">
            <a:spAutoFit/>
          </a:bodyPr>
          <a:lstStyle/>
          <a:p>
            <a:pPr eaLnBrk="1" hangingPunct="1"/>
            <a:r>
              <a:rPr lang="el-GR" altLang="el-GR" sz="2200" dirty="0">
                <a:latin typeface="+mn-lt"/>
                <a:sym typeface="Wingdings" panose="05000000000000000000" pitchFamily="2" charset="2"/>
              </a:rPr>
              <a:t>διαλύματα</a:t>
            </a:r>
          </a:p>
        </p:txBody>
      </p:sp>
    </p:spTree>
    <p:extLst>
      <p:ext uri="{BB962C8B-B14F-4D97-AF65-F5344CB8AC3E}">
        <p14:creationId xmlns:p14="http://schemas.microsoft.com/office/powerpoint/2010/main" val="215694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a:t>
            </a:r>
            <a:r>
              <a:rPr lang="el-GR" dirty="0" smtClean="0"/>
              <a:t>διαλυμάτων </a:t>
            </a:r>
            <a:r>
              <a:rPr lang="el-GR" sz="3200" b="0" dirty="0" smtClean="0"/>
              <a:t>1/</a:t>
            </a:r>
            <a:r>
              <a:rPr lang="en-US" sz="3200" b="0" dirty="0" smtClean="0"/>
              <a:t>10</a:t>
            </a:r>
            <a:endParaRPr lang="el-GR" sz="3200" b="0" dirty="0"/>
          </a:p>
        </p:txBody>
      </p:sp>
      <p:sp>
        <p:nvSpPr>
          <p:cNvPr id="3" name="Θέση περιεχομένου 2"/>
          <p:cNvSpPr>
            <a:spLocks noGrp="1"/>
          </p:cNvSpPr>
          <p:nvPr>
            <p:ph idx="1"/>
          </p:nvPr>
        </p:nvSpPr>
        <p:spPr/>
        <p:txBody>
          <a:bodyPr/>
          <a:lstStyle/>
          <a:p>
            <a:pPr marL="0" indent="0" algn="ctr">
              <a:lnSpc>
                <a:spcPct val="110000"/>
              </a:lnSpc>
              <a:buNone/>
            </a:pPr>
            <a:r>
              <a:rPr lang="el-GR" b="1" dirty="0"/>
              <a:t>Το γραμμομόριο ή </a:t>
            </a:r>
            <a:r>
              <a:rPr lang="en-US" b="1" dirty="0"/>
              <a:t>mole</a:t>
            </a:r>
          </a:p>
          <a:p>
            <a:pPr marL="0" indent="0">
              <a:lnSpc>
                <a:spcPct val="110000"/>
              </a:lnSpc>
              <a:buNone/>
            </a:pPr>
            <a:r>
              <a:rPr lang="el-GR" altLang="el-GR" dirty="0"/>
              <a:t>Το </a:t>
            </a:r>
            <a:r>
              <a:rPr lang="el-GR" altLang="el-GR" dirty="0" err="1"/>
              <a:t>mole</a:t>
            </a:r>
            <a:r>
              <a:rPr lang="el-GR" altLang="el-GR" dirty="0"/>
              <a:t> είναι η ποσότητα μίας ουσίας</a:t>
            </a:r>
            <a:r>
              <a:rPr lang="en-US" altLang="el-GR" dirty="0"/>
              <a:t>,</a:t>
            </a:r>
            <a:r>
              <a:rPr lang="el-GR" altLang="el-GR" dirty="0"/>
              <a:t> που περιέχει </a:t>
            </a:r>
            <a:r>
              <a:rPr lang="el-GR" altLang="el-GR" dirty="0" smtClean="0"/>
              <a:t>τόσες στοιχειώδεις </a:t>
            </a:r>
            <a:r>
              <a:rPr lang="el-GR" altLang="el-GR" dirty="0"/>
              <a:t>οντότητες</a:t>
            </a:r>
            <a:r>
              <a:rPr lang="en-US" altLang="el-GR" dirty="0"/>
              <a:t>,</a:t>
            </a:r>
            <a:r>
              <a:rPr lang="el-GR" altLang="el-GR" dirty="0"/>
              <a:t> όσα είναι τα άτομα σε 12 γραμμάρια καθαρού ισοτόπου άνθρακα-12 (</a:t>
            </a:r>
            <a:r>
              <a:rPr lang="el-GR" altLang="el-GR" baseline="30000" dirty="0"/>
              <a:t>12</a:t>
            </a:r>
            <a:r>
              <a:rPr lang="el-GR" altLang="el-GR" dirty="0"/>
              <a:t>C). Στην ποσότητα αυτή του άνθρακα-12 (</a:t>
            </a:r>
            <a:r>
              <a:rPr lang="el-GR" altLang="el-GR" baseline="30000" dirty="0"/>
              <a:t>12</a:t>
            </a:r>
            <a:r>
              <a:rPr lang="el-GR" altLang="el-GR" dirty="0"/>
              <a:t>C) περιέχονται 6,02214199×10</a:t>
            </a:r>
            <a:r>
              <a:rPr lang="el-GR" altLang="el-GR" baseline="30000" dirty="0"/>
              <a:t>23</a:t>
            </a:r>
            <a:r>
              <a:rPr lang="el-GR" altLang="el-GR" dirty="0"/>
              <a:t> άτομα άνθρακα</a:t>
            </a:r>
            <a:r>
              <a:rPr lang="el-GR" altLang="el-GR" dirty="0" smtClean="0"/>
              <a:t>.</a:t>
            </a:r>
            <a:endParaRPr lang="en-US" altLang="el-GR" dirty="0"/>
          </a:p>
          <a:p>
            <a:pPr marL="0" indent="0">
              <a:lnSpc>
                <a:spcPct val="110000"/>
              </a:lnSpc>
              <a:buNone/>
            </a:pPr>
            <a:r>
              <a:rPr lang="el-GR" altLang="el-GR" dirty="0" smtClean="0"/>
              <a:t>Ο </a:t>
            </a:r>
            <a:r>
              <a:rPr lang="el-GR" altLang="el-GR" dirty="0"/>
              <a:t>αριθμός αυτός ονομάζεται </a:t>
            </a:r>
            <a:r>
              <a:rPr lang="el-GR" altLang="el-GR" b="1" dirty="0"/>
              <a:t>αριθμός </a:t>
            </a:r>
            <a:r>
              <a:rPr lang="el-GR" altLang="el-GR" b="1" dirty="0" err="1"/>
              <a:t>Avogadro</a:t>
            </a:r>
            <a:r>
              <a:rPr lang="el-GR" altLang="el-GR" dirty="0"/>
              <a:t>, </a:t>
            </a:r>
            <a:r>
              <a:rPr lang="el-GR" altLang="el-GR" dirty="0" smtClean="0"/>
              <a:t>αποτελεί φυσική </a:t>
            </a:r>
            <a:r>
              <a:rPr lang="el-GR" altLang="el-GR" dirty="0"/>
              <a:t>σταθερά και συμβολίζεται με Ν</a:t>
            </a:r>
            <a:r>
              <a:rPr lang="el-GR" altLang="el-GR" baseline="-25000" dirty="0"/>
              <a:t>Α</a:t>
            </a:r>
            <a:r>
              <a:rPr lang="el-GR" altLang="el-GR" dirty="0"/>
              <a:t>.</a:t>
            </a:r>
            <a:endParaRPr lang="en-US" altLang="el-GR" dirty="0"/>
          </a:p>
          <a:p>
            <a:pPr marL="0" indent="0">
              <a:lnSpc>
                <a:spcPct val="110000"/>
              </a:lnSpc>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163903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διαλυμάτων </a:t>
            </a:r>
            <a:r>
              <a:rPr lang="el-GR" sz="3200" b="0" dirty="0" smtClean="0"/>
              <a:t>2/</a:t>
            </a:r>
            <a:r>
              <a:rPr lang="en-US" sz="3200" b="0" dirty="0" smtClean="0"/>
              <a:t>10</a:t>
            </a:r>
            <a:endParaRPr lang="el-GR" dirty="0"/>
          </a:p>
        </p:txBody>
      </p:sp>
      <p:sp>
        <p:nvSpPr>
          <p:cNvPr id="3" name="Θέση περιεχομένου 2"/>
          <p:cNvSpPr>
            <a:spLocks noGrp="1"/>
          </p:cNvSpPr>
          <p:nvPr>
            <p:ph idx="1"/>
          </p:nvPr>
        </p:nvSpPr>
        <p:spPr/>
        <p:txBody>
          <a:bodyPr/>
          <a:lstStyle/>
          <a:p>
            <a:pPr marL="0" indent="0">
              <a:buNone/>
            </a:pPr>
            <a:r>
              <a:rPr lang="el-GR" dirty="0"/>
              <a:t>Το </a:t>
            </a:r>
            <a:r>
              <a:rPr lang="en-US" dirty="0"/>
              <a:t>mole </a:t>
            </a:r>
            <a:r>
              <a:rPr lang="el-GR" dirty="0"/>
              <a:t>είναι η ποσότητα ΝΑ διακεκριμένων, </a:t>
            </a:r>
            <a:r>
              <a:rPr lang="el-GR" dirty="0" err="1"/>
              <a:t>ομοίων</a:t>
            </a:r>
            <a:r>
              <a:rPr lang="el-GR" dirty="0"/>
              <a:t> μεταξύ τους, στοιχειωδών οντοτήτων (ατόμων, μορίων, ιόντων, ηλεκτρονίων, στοιχειωδών φορτίων, φωτονίων </a:t>
            </a:r>
            <a:r>
              <a:rPr lang="el-GR" dirty="0" err="1"/>
              <a:t>κ.τ.λ</a:t>
            </a:r>
            <a:r>
              <a:rPr lang="el-GR" dirty="0" smtClean="0"/>
              <a:t>).</a:t>
            </a:r>
            <a:endParaRPr lang="el-GR" dirty="0"/>
          </a:p>
          <a:p>
            <a:r>
              <a:rPr lang="el-GR" dirty="0" err="1"/>
              <a:t>Γραμμοάτομο</a:t>
            </a:r>
            <a:r>
              <a:rPr lang="el-GR" dirty="0"/>
              <a:t> (</a:t>
            </a:r>
            <a:r>
              <a:rPr lang="en-US" dirty="0"/>
              <a:t>gr-at) – mole </a:t>
            </a:r>
            <a:r>
              <a:rPr lang="el-GR" dirty="0" smtClean="0"/>
              <a:t>ατόμων</a:t>
            </a:r>
            <a:r>
              <a:rPr lang="en-US" dirty="0" smtClean="0"/>
              <a:t>.</a:t>
            </a:r>
            <a:endParaRPr lang="el-GR" dirty="0"/>
          </a:p>
          <a:p>
            <a:r>
              <a:rPr lang="el-GR" dirty="0"/>
              <a:t>Γραμμομόριο (</a:t>
            </a:r>
            <a:r>
              <a:rPr lang="en-US" dirty="0"/>
              <a:t>mole) – mole </a:t>
            </a:r>
            <a:r>
              <a:rPr lang="el-GR" dirty="0" smtClean="0"/>
              <a:t>μορίων</a:t>
            </a:r>
            <a:r>
              <a:rPr lang="en-US" dirty="0" smtClean="0"/>
              <a:t>.</a:t>
            </a:r>
            <a:endParaRPr lang="el-GR" dirty="0"/>
          </a:p>
          <a:p>
            <a:r>
              <a:rPr lang="el-GR" dirty="0" err="1"/>
              <a:t>Γραμμοϊόν</a:t>
            </a:r>
            <a:r>
              <a:rPr lang="el-GR" dirty="0"/>
              <a:t> (</a:t>
            </a:r>
            <a:r>
              <a:rPr lang="en-US" dirty="0"/>
              <a:t>gr-ion) – mole </a:t>
            </a:r>
            <a:r>
              <a:rPr lang="el-GR" dirty="0" smtClean="0"/>
              <a:t>ιόντων</a:t>
            </a:r>
            <a:r>
              <a:rPr lang="en-US" dirty="0" smtClean="0"/>
              <a:t>.</a:t>
            </a:r>
            <a:endParaRPr lang="el-GR" dirty="0"/>
          </a:p>
          <a:p>
            <a:r>
              <a:rPr lang="el-GR" dirty="0" err="1"/>
              <a:t>Γραμμοϊσοδύναμο</a:t>
            </a:r>
            <a:r>
              <a:rPr lang="el-GR" dirty="0"/>
              <a:t> ή ισοδύναμο βάρος (</a:t>
            </a:r>
            <a:r>
              <a:rPr lang="en-US" dirty="0"/>
              <a:t>gr-</a:t>
            </a:r>
            <a:r>
              <a:rPr lang="en-US" dirty="0" err="1"/>
              <a:t>eq</a:t>
            </a:r>
            <a:r>
              <a:rPr lang="en-US" dirty="0"/>
              <a:t>) – mole </a:t>
            </a:r>
            <a:r>
              <a:rPr lang="el-GR" dirty="0"/>
              <a:t>στοιχειωδών φορτίων (ή ηλεκτρονίων</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64697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διαλυμάτων </a:t>
            </a:r>
            <a:r>
              <a:rPr lang="el-GR" sz="3200" b="0" dirty="0" smtClean="0"/>
              <a:t>3/</a:t>
            </a:r>
            <a:r>
              <a:rPr lang="en-US" sz="3200" b="0" dirty="0" smtClean="0"/>
              <a:t>10</a:t>
            </a:r>
            <a:endParaRPr lang="el-GR" dirty="0"/>
          </a:p>
        </p:txBody>
      </p:sp>
      <p:sp>
        <p:nvSpPr>
          <p:cNvPr id="3" name="Θέση περιεχομένου 2"/>
          <p:cNvSpPr>
            <a:spLocks noGrp="1"/>
          </p:cNvSpPr>
          <p:nvPr>
            <p:ph idx="1"/>
          </p:nvPr>
        </p:nvSpPr>
        <p:spPr/>
        <p:txBody>
          <a:bodyPr>
            <a:normAutofit/>
          </a:bodyPr>
          <a:lstStyle/>
          <a:p>
            <a:r>
              <a:rPr lang="el-GR" dirty="0"/>
              <a:t>1 </a:t>
            </a:r>
            <a:r>
              <a:rPr lang="el-GR" dirty="0" err="1"/>
              <a:t>mol</a:t>
            </a:r>
            <a:r>
              <a:rPr lang="el-GR" dirty="0"/>
              <a:t> ατόμων είναι η ποσότητα ενός στοιχείου που περιέχει 6,02214199×1023 άτομα του στοιχείου. Το </a:t>
            </a:r>
            <a:r>
              <a:rPr lang="el-GR" dirty="0" err="1"/>
              <a:t>mole</a:t>
            </a:r>
            <a:r>
              <a:rPr lang="el-GR" dirty="0"/>
              <a:t> ατόμων έχει μάζα σε γραμμάρια όσο η σχετική ατομική μάζα </a:t>
            </a:r>
            <a:r>
              <a:rPr lang="el-GR" dirty="0" err="1"/>
              <a:t>Αr</a:t>
            </a:r>
            <a:r>
              <a:rPr lang="el-GR" dirty="0"/>
              <a:t> (ατομικό βάρος) του στοιχείου</a:t>
            </a:r>
            <a:r>
              <a:rPr lang="el-GR" dirty="0" smtClean="0"/>
              <a:t>.</a:t>
            </a:r>
            <a:endParaRPr lang="el-GR" dirty="0"/>
          </a:p>
          <a:p>
            <a:r>
              <a:rPr lang="el-GR" dirty="0"/>
              <a:t>1 </a:t>
            </a:r>
            <a:r>
              <a:rPr lang="el-GR" dirty="0" err="1"/>
              <a:t>mole</a:t>
            </a:r>
            <a:r>
              <a:rPr lang="el-GR" dirty="0"/>
              <a:t> μορίων είναι η ποσότητα ενός στοιχείου ή μίας μοριακής χημικής ένωσης που περιέχει 6,02214199×1023 μόρια του στοιχείου ή της χημικής ένωσης. Στην περίπτωση των ιοντικών χημικών ενώσεων το </a:t>
            </a:r>
            <a:r>
              <a:rPr lang="el-GR" dirty="0" err="1"/>
              <a:t>mole</a:t>
            </a:r>
            <a:r>
              <a:rPr lang="el-GR" dirty="0"/>
              <a:t> της χημικής ένωσης περιέχει ν×6,02214199×1023 θετικά ή αρνητικά ιόντα, όπου (ν) ο συντελεστής αναλογίας του ιόντος στη γραφή του μοριακού τύπου της ένωσης. Το </a:t>
            </a:r>
            <a:r>
              <a:rPr lang="el-GR" dirty="0" err="1"/>
              <a:t>mole</a:t>
            </a:r>
            <a:r>
              <a:rPr lang="el-GR" dirty="0"/>
              <a:t> μορίων έχει μάζα σε γραμμάρια όσο η σχετική μοριακή μάζα </a:t>
            </a:r>
            <a:r>
              <a:rPr lang="el-GR" dirty="0" err="1"/>
              <a:t>Μr</a:t>
            </a:r>
            <a:r>
              <a:rPr lang="el-GR" dirty="0"/>
              <a:t> (μοριακό βάρος) του στοιχείου ή της χημικής ένωσης.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181211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Συγκέντρωση διαλυμάτων </a:t>
            </a:r>
            <a:r>
              <a:rPr lang="el-GR" sz="3200" b="0" dirty="0" smtClean="0"/>
              <a:t>4/</a:t>
            </a:r>
            <a:r>
              <a:rPr lang="en-US" sz="3200" b="0" dirty="0" smtClean="0"/>
              <a:t>10</a:t>
            </a:r>
            <a:endParaRPr lang="el-GR" dirty="0"/>
          </a:p>
        </p:txBody>
      </p:sp>
      <p:sp>
        <p:nvSpPr>
          <p:cNvPr id="3" name="Θέση περιεχομένου 2"/>
          <p:cNvSpPr>
            <a:spLocks noGrp="1"/>
          </p:cNvSpPr>
          <p:nvPr>
            <p:ph idx="1"/>
          </p:nvPr>
        </p:nvSpPr>
        <p:spPr/>
        <p:txBody>
          <a:bodyPr>
            <a:normAutofit/>
          </a:bodyPr>
          <a:lstStyle/>
          <a:p>
            <a:r>
              <a:rPr lang="el-GR" b="1" dirty="0"/>
              <a:t>1 </a:t>
            </a:r>
            <a:r>
              <a:rPr lang="el-GR" b="1" dirty="0" err="1"/>
              <a:t>mole</a:t>
            </a:r>
            <a:r>
              <a:rPr lang="el-GR" b="1" dirty="0"/>
              <a:t> ιόντων </a:t>
            </a:r>
            <a:r>
              <a:rPr lang="el-GR" dirty="0"/>
              <a:t>είναι η ποσότητα απλών ή σύνθετων ιόντων που περιέχει 6,02214199×1023 ιόντα. Το </a:t>
            </a:r>
            <a:r>
              <a:rPr lang="el-GR" dirty="0" err="1"/>
              <a:t>mole</a:t>
            </a:r>
            <a:r>
              <a:rPr lang="el-GR" dirty="0"/>
              <a:t> ιόντων έχει μάζα σε γραμμάρια όσο η σχετική ατομική μάζα </a:t>
            </a:r>
            <a:r>
              <a:rPr lang="el-GR" dirty="0" err="1"/>
              <a:t>Αr</a:t>
            </a:r>
            <a:r>
              <a:rPr lang="el-GR" dirty="0"/>
              <a:t> του στοιχείου (για τα απλά ιόντα) ή η σχετική μοριακή μάζα </a:t>
            </a:r>
            <a:r>
              <a:rPr lang="el-GR" dirty="0" err="1"/>
              <a:t>Μr</a:t>
            </a:r>
            <a:r>
              <a:rPr lang="el-GR" dirty="0"/>
              <a:t> του σύνθετου ιόντος</a:t>
            </a:r>
            <a:r>
              <a:rPr lang="el-GR" dirty="0" smtClean="0"/>
              <a:t>.</a:t>
            </a:r>
            <a:endParaRPr lang="el-GR" dirty="0"/>
          </a:p>
          <a:p>
            <a:r>
              <a:rPr lang="el-GR" b="1" dirty="0"/>
              <a:t>1 </a:t>
            </a:r>
            <a:r>
              <a:rPr lang="el-GR" b="1" dirty="0" err="1"/>
              <a:t>mol</a:t>
            </a:r>
            <a:r>
              <a:rPr lang="el-GR" b="1" dirty="0"/>
              <a:t> στοιχειωδών φορτίων </a:t>
            </a:r>
            <a:r>
              <a:rPr lang="el-GR" dirty="0"/>
              <a:t>είναι ποσότητα στοιχείου, χημικής ένωσης ή ιόντος ικανού να παρέχει 6,02214199×1023 στοιχειώδη θετικά ή αρνητικά φορτία κατά τη διάρκεια μίας χημικής μεταβολής. Το </a:t>
            </a:r>
            <a:r>
              <a:rPr lang="el-GR" dirty="0" err="1"/>
              <a:t>mole</a:t>
            </a:r>
            <a:r>
              <a:rPr lang="el-GR" dirty="0"/>
              <a:t> στοιχειωδών φορτίων ενός στοιχείου ή μίας χημικής ένωσης έχει μάζα σε γραμμάρια όσο η σχετική ατομική ή μοριακή μάζα, αντίστοιχα, διαιρεμένη με τον αριθμό φορτίων που το άτομο ή το μόριο παρέχει στη συγκεκριμένη χημική μεταβολή.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6334139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d27c65bf0b084dcc6511ed9e3ab9aec4bb3ea3e"/>
  <p:tag name="ISPRING_RESOURCE_PATHS_HASH_PRESENTER" val="1c874b7bca39966d1822b5b46539918c3ba4a4"/>
</p:tagLst>
</file>

<file path=ppt/theme/theme1.xml><?xml version="1.0" encoding="utf-8"?>
<a:theme xmlns:a="http://schemas.openxmlformats.org/drawingml/2006/main" name="OC_template_updated">
  <a:themeElements>
    <a:clrScheme name="Προσαρμοσμένο 1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3267</Words>
  <Application>Microsoft Office PowerPoint</Application>
  <PresentationFormat>Προβολή στην οθόνη (4:3)</PresentationFormat>
  <Paragraphs>346</Paragraphs>
  <Slides>48</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OC_template_updated</vt:lpstr>
      <vt:lpstr>Ανόργανη Χημεία (Θ)</vt:lpstr>
      <vt:lpstr>Διαλύματα</vt:lpstr>
      <vt:lpstr>Κολλοειδή Διαλύματα</vt:lpstr>
      <vt:lpstr>Αιωρήματα</vt:lpstr>
      <vt:lpstr>Ισορροπία σε διάλυμα</vt:lpstr>
      <vt:lpstr>Συγκέντρωση διαλυμάτων 1/10</vt:lpstr>
      <vt:lpstr>Συγκέντρωση διαλυμάτων 2/10</vt:lpstr>
      <vt:lpstr>Συγκέντρωση διαλυμάτων 3/10</vt:lpstr>
      <vt:lpstr>Συγκέντρωση διαλυμάτων 4/10</vt:lpstr>
      <vt:lpstr>Συγκέντρωση διαλυμάτων 5/10</vt:lpstr>
      <vt:lpstr>Συγκέντρωση διαλυμάτων 6/10</vt:lpstr>
      <vt:lpstr>Συγκέντρωση διαλυμάτων 7/10</vt:lpstr>
      <vt:lpstr>Συγκέντρωση διαλυμάτων 8/10</vt:lpstr>
      <vt:lpstr>Συγκέντρωση διαλυμάτων 9/10</vt:lpstr>
      <vt:lpstr>Συγκέντρωση διαλυμάτων 10/10</vt:lpstr>
      <vt:lpstr>% βάρος κατά βάρος (% w/w)</vt:lpstr>
      <vt:lpstr>% όγκος κατά όγκο (% v/v)</vt:lpstr>
      <vt:lpstr>Μοριακό ή γραμμομοριακό κλάσμα, x</vt:lpstr>
      <vt:lpstr>Μοριακότητα κατ’ όγκο, Molarity, M</vt:lpstr>
      <vt:lpstr>Μοριακότητα κατά βάρος, molality, m</vt:lpstr>
      <vt:lpstr>Κανονικότητα, Normality, N</vt:lpstr>
      <vt:lpstr>Συγκέντρωση διαλυμάτων 1/2</vt:lpstr>
      <vt:lpstr>Συγκέντρωση διαλυμάτων 2/2</vt:lpstr>
      <vt:lpstr>Μετατροπή μεταξύ εκφράσεων συγκέντρωσης 1/4</vt:lpstr>
      <vt:lpstr>Μετατροπή μεταξύ εκφράσεων συγκέντρωσης 2/4</vt:lpstr>
      <vt:lpstr>Μετατροπή μεταξύ εκφράσεων συγκέντρωσης 3/4</vt:lpstr>
      <vt:lpstr>Μετατροπή μεταξύ εκφράσεων συγκέντρωσης 4/4</vt:lpstr>
      <vt:lpstr>Αραίωση διαλυμάτων 1/2</vt:lpstr>
      <vt:lpstr>Αραίωση διαλυμάτων 2/2</vt:lpstr>
      <vt:lpstr>Πορεία της διάλυσης 1/4</vt:lpstr>
      <vt:lpstr>Πορεία της διάλυσης 2/4</vt:lpstr>
      <vt:lpstr>Πορεία της διάλυσης 3/4</vt:lpstr>
      <vt:lpstr>Πορεία της διάλυσης 4/4</vt:lpstr>
      <vt:lpstr>Διάλυση στερεών σε υγρά</vt:lpstr>
      <vt:lpstr>Στιγμιαίο ψυχρό επίθεμα</vt:lpstr>
      <vt:lpstr>Διάλυση υγρών και αερίων σε υγρά</vt:lpstr>
      <vt:lpstr>Διάλυση αερίων σε υγρά 1/2</vt:lpstr>
      <vt:lpstr>Διάλυση αερίων σε υγρά 2/2</vt:lpstr>
      <vt:lpstr>Εξάρτηση της διαλυτότητας από τη θερμοκρασία 1/2</vt:lpstr>
      <vt:lpstr>Εξάρτηση της διαλυτότητας από τη θερμοκρασία 2/2</vt:lpstr>
      <vt:lpstr>Εξάρτηση της διαλυτότητας από την πίεση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70</cp:revision>
  <dcterms:created xsi:type="dcterms:W3CDTF">2013-03-04T13:35:19Z</dcterms:created>
  <dcterms:modified xsi:type="dcterms:W3CDTF">2015-05-28T12:37:27Z</dcterms:modified>
</cp:coreProperties>
</file>