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7"/>
  </p:notesMasterIdLst>
  <p:handoutMasterIdLst>
    <p:handoutMasterId r:id="rId28"/>
  </p:handoutMasterIdLst>
  <p:sldIdLst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262" r:id="rId21"/>
    <p:sldId id="434" r:id="rId22"/>
    <p:sldId id="269" r:id="rId23"/>
    <p:sldId id="270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57B"/>
    <a:srgbClr val="2F5968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77557B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buSzPct val="117000"/>
              <a:defRPr/>
            </a:lvl1pPr>
            <a:lvl2pPr marL="742950" indent="-285750">
              <a:buClr>
                <a:schemeClr val="accent2">
                  <a:lumMod val="75000"/>
                </a:schemeClr>
              </a:buClr>
              <a:buSzPct val="103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2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6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0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1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4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0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4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8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 fontScale="90000"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Εκπαιδευτική Τεχνολογία &amp; Διδακτική της Πληροφορικής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Εκπαιδευτικό λογισμικό</a:t>
            </a:r>
            <a:endParaRPr lang="el-GR" sz="26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dirty="0"/>
              <a:t>Διδακτικές προσεγγίσεις στην Πληροφορική</a:t>
            </a:r>
          </a:p>
          <a:p>
            <a:pPr>
              <a:spcBef>
                <a:spcPts val="0"/>
              </a:spcBef>
            </a:pP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Κλειώ Σγουροπούλου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Μηχανικών Πληροφορικής Τ.Ε.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812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Κοινωνικο-πολιτισμική </a:t>
            </a:r>
            <a:br>
              <a:rPr lang="el-GR" altLang="el-GR" dirty="0"/>
            </a:br>
            <a:r>
              <a:rPr lang="el-GR" altLang="el-GR" dirty="0"/>
              <a:t>Προσέγγιση στη </a:t>
            </a:r>
            <a:r>
              <a:rPr lang="el-GR" altLang="el-GR" dirty="0" smtClean="0"/>
              <a:t>μάθηση</a:t>
            </a:r>
            <a:r>
              <a:rPr lang="en-US" altLang="el-GR" dirty="0" smtClean="0"/>
              <a:t> </a:t>
            </a:r>
            <a:r>
              <a:rPr lang="el-GR" altLang="el-GR" sz="3600" b="0" dirty="0"/>
              <a:t>5</a:t>
            </a:r>
            <a:r>
              <a:rPr lang="en-US" altLang="el-GR" sz="3600" b="0" dirty="0" smtClean="0"/>
              <a:t>/</a:t>
            </a:r>
            <a:r>
              <a:rPr lang="el-GR" altLang="el-GR" sz="3600" b="0" dirty="0" smtClean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 ρόλος των εργαλείων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 smtClean="0"/>
              <a:t>Εργαλεία </a:t>
            </a:r>
            <a:r>
              <a:rPr lang="el-GR" altLang="el-GR" sz="2000" dirty="0"/>
              <a:t>με τα οποία ο μαθητής κυρίως κατασκευάζει - εξερευνά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Πραγματοποίηση πολλαπλών και διασυνδεδεμένων αναπαραστάσεων κυμαινόμενης διαφάνειας, ώστε να είναι δυνατή η επίλυση και η διερεύνηση προβλήματος με πολλαπλούς τρόπους,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Εργαλεία που δίνουν intrinsic feedback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Εργαλεία </a:t>
            </a:r>
            <a:r>
              <a:rPr lang="el-GR" altLang="el-GR" sz="2000" dirty="0" smtClean="0"/>
              <a:t>ανεξάρτητα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41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Σχεδιασμός ΕΛ (πως</a:t>
            </a:r>
            <a:r>
              <a:rPr lang="el-GR" altLang="el-GR" dirty="0" smtClean="0"/>
              <a:t>) </a:t>
            </a:r>
            <a:r>
              <a:rPr lang="el-GR" alt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Διατύπωση κοινωνικών και εποικοδομιστικών προσεγγίσεων στη γνώση και τη μάθηση με τη μορφή εκπαιδευτικών προδιαγραφών ΕΛ. Απαιτήσεις για παροχή στο μαθητή δυνατοτήτων: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ενεργητικής κατασκευής της γνώσης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ανάπτυξης προσωπικών στρατηγικών επίλυσης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εικονικής αναπαράστασης των ενεργειών του μαθητή ως ανατροφοδότηση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μη διάθεση συστήματος αυτόματης αξιολόγησης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ανάπτυξης μεθόδων </a:t>
            </a:r>
            <a:r>
              <a:rPr lang="el-GR" altLang="el-GR" sz="2000" dirty="0" smtClean="0"/>
              <a:t>αυτοδιόρθωσης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64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Σχεδιασμός ΕΛ (πως</a:t>
            </a:r>
            <a:r>
              <a:rPr lang="el-GR" altLang="el-GR" dirty="0" smtClean="0"/>
              <a:t>) </a:t>
            </a:r>
            <a:r>
              <a:rPr lang="el-GR" altLang="el-GR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 smtClean="0"/>
              <a:t>Συνέχεια…</a:t>
            </a:r>
            <a:endParaRPr lang="el-GR" altLang="el-GR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διαθεσιμότητα εργαλείων που να ανταποκρίνονται στον τρόπο που μαθαίνει ο μαθητής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αλληλεπίδρασης του μαθητή με γνώση που είναι κατασκευασμένη από τον πολιτισμό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πειραματισμού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τοποθέτησης και επίλυσης προβλημάτων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κατασκευής πολλαπλών </a:t>
            </a:r>
            <a:r>
              <a:rPr lang="el-GR" altLang="el-GR" sz="2000" dirty="0" smtClean="0"/>
              <a:t>αναπαραστάσεων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57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Σχεδιασμός ΕΛ (τι και γιατί</a:t>
            </a:r>
            <a:r>
              <a:rPr lang="el-GR" altLang="el-GR" dirty="0" smtClean="0"/>
              <a:t>) </a:t>
            </a:r>
            <a:r>
              <a:rPr lang="el-GR" alt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Βασικά σημεία στην κατασκευή του μοντέλου του γνωστικού αντικειμένου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Το μέρος του γνωστικού αντικειμένου που θα υλοποιηθεί στο ηλεκτρονικό περιβάλλον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Η επιλογή της δόμησης του περιεχομένου μάθησης και η κατασκευή αντίστοιχων εργαλείων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 ρόλος και το είδος των αναπαραστάσεων που σχετίζονται με το ειδικό γνωστικό αντικείμενο και το είδος των εργαλείων για την κατασκευή των αντίστοιχων αναπαραστάσεων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 τύπος της δραστηριότητας που θα δώσει στους μαθητές ευκαιρίες για τη μάθηση του γνωστικού </a:t>
            </a:r>
            <a:r>
              <a:rPr lang="el-GR" altLang="el-GR" sz="2000" dirty="0" smtClean="0"/>
              <a:t>αντικειμένου</a:t>
            </a:r>
            <a:endParaRPr lang="en-US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33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Σχεδιασμός ΕΛ (τι και γιατί</a:t>
            </a:r>
            <a:r>
              <a:rPr lang="el-GR" altLang="el-GR" dirty="0" smtClean="0"/>
              <a:t>) </a:t>
            </a:r>
            <a:r>
              <a:rPr lang="el-GR" altLang="el-GR" sz="3600" b="0" dirty="0" smtClean="0"/>
              <a:t>2/2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 smtClean="0"/>
              <a:t>Συνέχεια….</a:t>
            </a:r>
            <a:endParaRPr lang="en-US" altLang="el-GR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Τα εργαλεία με έμφαση στην κατανόηση και όχι στο τεχνικό μέρος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Το είδος της αλληλεπίδρασης και η ελευθερία εξερεύνησης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Το είδος ανατροφοδότησης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Το είδος της βοήθειας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Οι γνωστικές απαιτήσεις των </a:t>
            </a:r>
            <a:r>
              <a:rPr lang="el-GR" altLang="el-GR" sz="2000" dirty="0" smtClean="0"/>
              <a:t>μαθητών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36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Σχεδιασμός ΕΛ (ποιος)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Μοντέλο πιθανών ενεργειών του μαθητή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Επιλογή βασικών και ουσιαστικών δραστηριοτήτων που αφορούν στις έννοιες που συγκροτούν το αντικείμενο μάθησης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Διατύπωση υποθέσεων για πιθανή πραγματοποίηση των δραστηριοτήτων από τους μαθητές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Ανατροφοδότηση </a:t>
            </a:r>
            <a:r>
              <a:rPr lang="el-GR" altLang="el-GR" sz="2000" dirty="0" smtClean="0"/>
              <a:t>σχεδίασης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43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Προδιαγραφές ποιότητας ΕΛ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Το ΕΛ πρέπει να είναι: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dirty="0">
                <a:solidFill>
                  <a:schemeClr val="accent1"/>
                </a:solidFill>
              </a:rPr>
              <a:t>Κατάλληλο</a:t>
            </a:r>
            <a:r>
              <a:rPr lang="el-GR" altLang="el-GR" sz="2000" dirty="0"/>
              <a:t>: Οι εκπαιδευτικοί στόχοι να ανταποκρίνονται στο επίπεδο των μαθητών. Η παρουσίαση των εννοιών να αντανακλά κάποια θεωρία μάθησης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100" b="1" dirty="0">
                <a:solidFill>
                  <a:schemeClr val="accent1"/>
                </a:solidFill>
              </a:rPr>
              <a:t>Φιλικό</a:t>
            </a:r>
            <a:r>
              <a:rPr lang="el-GR" altLang="el-GR" sz="2000" dirty="0"/>
              <a:t>: Εύκολη αλληλεπίδραση χωρίς </a:t>
            </a:r>
            <a:r>
              <a:rPr lang="el-GR" altLang="el-GR" sz="2000" dirty="0" smtClean="0"/>
              <a:t>συγχύσεις</a:t>
            </a:r>
            <a:endParaRPr lang="el-GR" altLang="el-GR" sz="2000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100" b="1" dirty="0">
                <a:solidFill>
                  <a:schemeClr val="accent1"/>
                </a:solidFill>
              </a:rPr>
              <a:t>Απλό</a:t>
            </a:r>
            <a:r>
              <a:rPr lang="el-GR" altLang="el-GR" sz="2000" dirty="0"/>
              <a:t>: Απλή ροή, απλοί κανόνες χρήσης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100" b="1" dirty="0">
                <a:solidFill>
                  <a:schemeClr val="accent1"/>
                </a:solidFill>
              </a:rPr>
              <a:t>Ευέλικτο</a:t>
            </a:r>
            <a:r>
              <a:rPr lang="el-GR" altLang="el-GR" sz="2000" dirty="0"/>
              <a:t>: Χρήση σε μια ποικιλία μαθησιακών καταστάσεων</a:t>
            </a:r>
            <a:endParaRPr lang="el-GR" altLang="el-GR" sz="2000" dirty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100" b="1" dirty="0">
                <a:solidFill>
                  <a:schemeClr val="accent1"/>
                </a:solidFill>
              </a:rPr>
              <a:t>Δυναμικό</a:t>
            </a:r>
            <a:r>
              <a:rPr lang="el-GR" altLang="el-GR" sz="2000" dirty="0"/>
              <a:t>: Κατάλληλη ανάδραση για οποιοδήποτε τρόπο αλληλεπίδρασης</a:t>
            </a:r>
            <a:endParaRPr lang="el-GR" altLang="el-GR" sz="2000" dirty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100" b="1" dirty="0">
                <a:solidFill>
                  <a:schemeClr val="accent1"/>
                </a:solidFill>
              </a:rPr>
              <a:t>Δομημένο</a:t>
            </a:r>
            <a:r>
              <a:rPr lang="el-GR" altLang="el-GR" sz="2000" dirty="0"/>
              <a:t>: Απαιτήσεις του εκπαιδευτικού θέματος πρέπει να ταιριάζουν με τις δυνατότητες των εργαλείων</a:t>
            </a:r>
            <a:endParaRPr lang="el-GR" altLang="el-GR" sz="2000" dirty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100" b="1" dirty="0">
                <a:solidFill>
                  <a:schemeClr val="accent1"/>
                </a:solidFill>
              </a:rPr>
              <a:t>Επαληθεύσιμο</a:t>
            </a:r>
            <a:r>
              <a:rPr lang="el-GR" altLang="el-GR" sz="2000" dirty="0"/>
              <a:t>: Προδιαγραφές λειτουργικού σχεδιασμού να ανταποκρίνονται στις προδιαγραφές του εκπαιδευτικού </a:t>
            </a:r>
            <a:r>
              <a:rPr lang="el-GR" altLang="el-GR" sz="2000" dirty="0" smtClean="0"/>
              <a:t>σχεδιασμού</a:t>
            </a:r>
            <a:endParaRPr lang="el-GR" altLang="el-GR" sz="2000" dirty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100" b="1" dirty="0">
                <a:solidFill>
                  <a:schemeClr val="accent1"/>
                </a:solidFill>
              </a:rPr>
              <a:t>Λιτό</a:t>
            </a:r>
            <a:r>
              <a:rPr lang="el-GR" altLang="el-GR" sz="2000" dirty="0"/>
              <a:t>: Οικονομία, ταχύτητα, όχι υπερβολές σε πόρους και </a:t>
            </a:r>
            <a:r>
              <a:rPr lang="el-GR" altLang="el-GR" sz="2000" dirty="0" smtClean="0"/>
              <a:t>μέσα</a:t>
            </a:r>
            <a:endParaRPr lang="el-GR" altLang="el-GR" sz="2000" dirty="0">
              <a:solidFill>
                <a:schemeClr val="accent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07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Μεθοδολογία για τη Σχεδίαση ΕΛ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l-GR" sz="2400" dirty="0"/>
              <a:t>Βασισμένη στις αρχές της Λογισμικής Μηχανικής </a:t>
            </a:r>
            <a:r>
              <a:rPr lang="en-US" altLang="el-GR" sz="2400" dirty="0"/>
              <a:t>(Software Engineering)</a:t>
            </a:r>
          </a:p>
          <a:p>
            <a:pPr lvl="1">
              <a:lnSpc>
                <a:spcPct val="110000"/>
              </a:lnSpc>
            </a:pPr>
            <a:r>
              <a:rPr lang="en-US" altLang="el-GR" sz="2100" b="1" dirty="0">
                <a:solidFill>
                  <a:schemeClr val="accent1"/>
                </a:solidFill>
              </a:rPr>
              <a:t>Identification of Educational Needs</a:t>
            </a:r>
          </a:p>
          <a:p>
            <a:pPr lvl="1">
              <a:lnSpc>
                <a:spcPct val="110000"/>
              </a:lnSpc>
            </a:pPr>
            <a:r>
              <a:rPr lang="en-US" altLang="el-GR" sz="2000" dirty="0"/>
              <a:t>Selection of life-cycle model</a:t>
            </a:r>
          </a:p>
          <a:p>
            <a:pPr lvl="1">
              <a:lnSpc>
                <a:spcPct val="110000"/>
              </a:lnSpc>
            </a:pPr>
            <a:r>
              <a:rPr lang="en-US" altLang="el-GR" sz="2000" dirty="0"/>
              <a:t>Planning, Estimation, Quality negotiation</a:t>
            </a:r>
          </a:p>
          <a:p>
            <a:pPr lvl="1">
              <a:lnSpc>
                <a:spcPct val="110000"/>
              </a:lnSpc>
            </a:pPr>
            <a:r>
              <a:rPr lang="en-US" altLang="el-GR" sz="2100" b="1" dirty="0">
                <a:solidFill>
                  <a:schemeClr val="accent1"/>
                </a:solidFill>
              </a:rPr>
              <a:t>Educational Requirements Specification</a:t>
            </a:r>
          </a:p>
          <a:p>
            <a:pPr lvl="1">
              <a:lnSpc>
                <a:spcPct val="110000"/>
              </a:lnSpc>
            </a:pPr>
            <a:r>
              <a:rPr lang="en-US" altLang="el-GR" sz="2000" dirty="0"/>
              <a:t>System and Software Requirements Specification</a:t>
            </a:r>
          </a:p>
          <a:p>
            <a:pPr lvl="1">
              <a:lnSpc>
                <a:spcPct val="110000"/>
              </a:lnSpc>
            </a:pPr>
            <a:r>
              <a:rPr lang="en-US" altLang="el-GR" sz="2000" dirty="0"/>
              <a:t>Design</a:t>
            </a:r>
          </a:p>
          <a:p>
            <a:pPr lvl="2">
              <a:lnSpc>
                <a:spcPct val="110000"/>
              </a:lnSpc>
            </a:pPr>
            <a:r>
              <a:rPr lang="en-US" altLang="el-GR" sz="2000" dirty="0"/>
              <a:t>Contents</a:t>
            </a:r>
          </a:p>
          <a:p>
            <a:pPr lvl="2">
              <a:lnSpc>
                <a:spcPct val="110000"/>
              </a:lnSpc>
            </a:pPr>
            <a:r>
              <a:rPr lang="en-US" altLang="el-GR" sz="2000" dirty="0"/>
              <a:t>Software</a:t>
            </a:r>
          </a:p>
          <a:p>
            <a:pPr lvl="1">
              <a:lnSpc>
                <a:spcPct val="110000"/>
              </a:lnSpc>
            </a:pPr>
            <a:r>
              <a:rPr lang="en-US" altLang="el-GR" sz="2000" dirty="0"/>
              <a:t>Implementation – Prototypes (iterative)</a:t>
            </a:r>
          </a:p>
          <a:p>
            <a:pPr lvl="1">
              <a:lnSpc>
                <a:spcPct val="110000"/>
              </a:lnSpc>
            </a:pPr>
            <a:r>
              <a:rPr lang="en-US" altLang="el-GR" sz="2000" dirty="0"/>
              <a:t>Verification and validation (</a:t>
            </a:r>
            <a:r>
              <a:rPr lang="en-US" altLang="el-GR" sz="2100" b="1" dirty="0">
                <a:solidFill>
                  <a:schemeClr val="accent1"/>
                </a:solidFill>
              </a:rPr>
              <a:t>evaluation in context</a:t>
            </a:r>
            <a:r>
              <a:rPr lang="en-US" altLang="el-GR" sz="20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altLang="el-GR" sz="2000" dirty="0"/>
              <a:t>Documentation</a:t>
            </a:r>
          </a:p>
          <a:p>
            <a:pPr lvl="2">
              <a:lnSpc>
                <a:spcPct val="110000"/>
              </a:lnSpc>
            </a:pPr>
            <a:r>
              <a:rPr lang="en-US" altLang="el-GR" sz="2000" dirty="0"/>
              <a:t>Technical</a:t>
            </a:r>
          </a:p>
          <a:p>
            <a:pPr lvl="2">
              <a:lnSpc>
                <a:spcPct val="110000"/>
              </a:lnSpc>
            </a:pPr>
            <a:r>
              <a:rPr lang="en-US" altLang="el-GR" sz="2100" b="1" dirty="0">
                <a:solidFill>
                  <a:schemeClr val="accent1"/>
                </a:solidFill>
              </a:rPr>
              <a:t>Didactical</a:t>
            </a:r>
            <a:endParaRPr lang="el-GR" altLang="el-GR" sz="2100" b="1" dirty="0">
              <a:solidFill>
                <a:schemeClr val="accent1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3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Κλειώ Σγουροπούλου</a:t>
            </a:r>
          </a:p>
          <a:p>
            <a:pPr marL="0" indent="0"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Κλειώ </a:t>
            </a:r>
            <a:r>
              <a:rPr lang="el-GR" sz="2000" dirty="0" smtClean="0"/>
              <a:t>Σγουροπούλου. «Εκπαιδευτική Τεχνολογία &amp; Διδακτική της Πληροφορικής. 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Εκπαιδευτικό λογισμικό».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512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O Σχεδιασμός Περιβαλλόντων Μάθησης σε υπολογιστή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Πρέπει να δίνει απάντηση στα ερωτήματα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Πώς;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Τι και γιατί; 		 μαθαίνει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Ποιος; 				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/>
              <a:t>						</a:t>
            </a:r>
            <a:r>
              <a:rPr lang="el-GR" altLang="el-GR" sz="2000" b="1" dirty="0">
                <a:solidFill>
                  <a:schemeClr val="accent1"/>
                </a:solidFill>
              </a:rPr>
              <a:t>(Laurillard, 1993)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Η δημιουργία </a:t>
            </a:r>
            <a:r>
              <a:rPr lang="el-GR" altLang="el-GR" sz="2400" b="1" dirty="0">
                <a:solidFill>
                  <a:schemeClr val="accent1"/>
                </a:solidFill>
              </a:rPr>
              <a:t>μοντέλων</a:t>
            </a:r>
            <a:r>
              <a:rPr lang="el-GR" altLang="el-GR" sz="2400" dirty="0"/>
              <a:t> στην απάντηση των ερωτημάτων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Οι σύγχρονες θεωρίες μάθησης ως απάντηση στο </a:t>
            </a:r>
            <a:r>
              <a:rPr lang="el-GR" altLang="el-GR" sz="2000" b="1" dirty="0">
                <a:solidFill>
                  <a:schemeClr val="accent1"/>
                </a:solidFill>
              </a:rPr>
              <a:t>πως</a:t>
            </a:r>
            <a:r>
              <a:rPr lang="el-GR" altLang="el-GR" sz="2000" dirty="0"/>
              <a:t> ο μαθητής μαθαίνει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Η έρευνα στο αντικείμενο μάθησης στο </a:t>
            </a:r>
            <a:r>
              <a:rPr lang="el-GR" altLang="el-GR" sz="2000" b="1" dirty="0">
                <a:solidFill>
                  <a:schemeClr val="accent1"/>
                </a:solidFill>
              </a:rPr>
              <a:t>τι</a:t>
            </a:r>
            <a:r>
              <a:rPr lang="el-GR" altLang="el-GR" sz="2000" dirty="0"/>
              <a:t> και </a:t>
            </a:r>
            <a:r>
              <a:rPr lang="el-GR" altLang="el-GR" sz="2000" b="1" dirty="0">
                <a:solidFill>
                  <a:schemeClr val="accent1"/>
                </a:solidFill>
              </a:rPr>
              <a:t>γιατί</a:t>
            </a:r>
            <a:r>
              <a:rPr lang="el-GR" altLang="el-GR" sz="2000" dirty="0"/>
              <a:t> ο μαθητής μαθαίνει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Η έρευνα για το μαθητή και τις ανάγκες του σε σχέση με τη μάθηση του αντικειμένου στο </a:t>
            </a:r>
            <a:r>
              <a:rPr lang="el-GR" altLang="el-GR" sz="2000" b="1" dirty="0">
                <a:solidFill>
                  <a:schemeClr val="accent1"/>
                </a:solidFill>
              </a:rPr>
              <a:t>ποιος</a:t>
            </a:r>
            <a:r>
              <a:rPr lang="el-GR" altLang="el-GR" sz="2000" dirty="0"/>
              <a:t> </a:t>
            </a:r>
            <a:r>
              <a:rPr lang="el-GR" altLang="el-GR" sz="2000" dirty="0" smtClean="0"/>
              <a:t>μαθαίνει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2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Θεωρίες Μάθησης &amp;</a:t>
            </a:r>
            <a:br>
              <a:rPr lang="el-GR" altLang="el-GR" dirty="0"/>
            </a:br>
            <a:r>
              <a:rPr lang="el-GR" altLang="el-GR" dirty="0"/>
              <a:t>Σχεδιασμός ΕΛ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 </a:t>
            </a:r>
            <a:r>
              <a:rPr lang="el-GR" altLang="el-GR" sz="2400" b="1" dirty="0">
                <a:solidFill>
                  <a:schemeClr val="accent1"/>
                </a:solidFill>
              </a:rPr>
              <a:t>συμπεριφορισμός</a:t>
            </a:r>
            <a:r>
              <a:rPr lang="el-GR" altLang="el-GR" sz="2400" dirty="0"/>
              <a:t> ή το μοντέλο του μηχανικού </a:t>
            </a:r>
            <a:r>
              <a:rPr lang="el-GR" altLang="el-GR" sz="2000" b="1" dirty="0">
                <a:solidFill>
                  <a:schemeClr val="accent1"/>
                </a:solidFill>
              </a:rPr>
              <a:t>(Skinner)</a:t>
            </a:r>
            <a:r>
              <a:rPr lang="el-GR" altLang="el-GR" sz="2000" i="1" dirty="0">
                <a:solidFill>
                  <a:schemeClr val="accent1"/>
                </a:solidFill>
              </a:rPr>
              <a:t/>
            </a:r>
            <a:br>
              <a:rPr lang="el-GR" altLang="el-GR" sz="2000" i="1" dirty="0">
                <a:solidFill>
                  <a:schemeClr val="accent1"/>
                </a:solidFill>
              </a:rPr>
            </a:br>
            <a:r>
              <a:rPr lang="el-GR" altLang="el-GR" sz="2400" dirty="0"/>
              <a:t>Έμφαση στην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καλή προετοιμασία και παρουσίαση του αντικειμένου, </a:t>
            </a:r>
            <a:br>
              <a:rPr lang="el-GR" altLang="el-GR" sz="2000" dirty="0"/>
            </a:br>
            <a:r>
              <a:rPr lang="el-GR" altLang="el-GR" sz="2000" dirty="0"/>
              <a:t>(όσο πιο καλή είσοδο έχουμε τόσο πιο καλή έξοδο θα πάρουμε)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δημιουργία εξωτερικών κινήτρων (επιβράβευση της επιθυμητής συμπεριφοράς)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/>
              <a:t>	Αγνοούνται 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οι νοητικές λειτουργίες των ατόμων που μαθαίνουν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οι ατομικές διαφορές,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τα εσωτερικά κίνητρα,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το πλαίσιο συμφραζομένων στο οποίο συντελείται η μάθηση </a:t>
            </a:r>
            <a:br>
              <a:rPr lang="el-GR" altLang="el-GR" sz="2000" dirty="0"/>
            </a:br>
            <a:r>
              <a:rPr lang="el-GR" altLang="el-GR" sz="2000" dirty="0"/>
              <a:t>(η δραστηριότητα)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η διεπιστημονικότητα του </a:t>
            </a:r>
            <a:r>
              <a:rPr lang="el-GR" altLang="el-GR" sz="2000" dirty="0" smtClean="0"/>
              <a:t>αντικειμένου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92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 συμπεριφορισμός και ο </a:t>
            </a:r>
            <a:br>
              <a:rPr lang="el-GR" altLang="el-GR" dirty="0"/>
            </a:br>
            <a:r>
              <a:rPr lang="el-GR" altLang="el-GR" dirty="0"/>
              <a:t>Σχεδιασμός ΕΛ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Επικράτησε στα αρχικά στάδια σχεδιασμού εκπαιδευτικού λογισμικού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Έδωσε </a:t>
            </a:r>
            <a:r>
              <a:rPr lang="el-GR" altLang="el-GR" sz="2400" dirty="0"/>
              <a:t>έμφαση: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Στην πολύ καλή παρουσίαση του αντικειμένου (εικόνες, χρώματα, υπερσύνδεσμοι, πολυμέσα, διαδίκτυο)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Τεμαχισμός του αντικειμένου μάθησης σε ενότητες που παρατίθενται κατά σειρά δυσκολίας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Εξάσκηση τύπου ασκησάρι (drill &amp; practice)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Εξωτερική διόρθωση του λάθους - προσπάθησε πάλι!!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Επιβράβευση της επιθυμητής συμπεριφοράς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b="1" dirty="0"/>
              <a:t>	</a:t>
            </a:r>
            <a:r>
              <a:rPr lang="el-GR" altLang="el-GR" sz="2000" b="1" dirty="0">
                <a:solidFill>
                  <a:schemeClr val="folHlink"/>
                </a:solidFill>
              </a:rPr>
              <a:t>μπράβο!!, συγχαρητήρια!!!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Εξωτερική αξιολόγηση (βαθμοί, επίπεδα κλπ</a:t>
            </a:r>
            <a:r>
              <a:rPr lang="el-GR" altLang="el-GR" sz="2000" dirty="0" smtClean="0"/>
              <a:t>)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51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Οι Κοινωνικές και Εποικοδομιστικές Προσεγγίσεις στη Μάθηση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/>
              <a:t>Παραδοχές: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Η μάθηση αποτελεί μια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ενεργητική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υποκειμενική και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κατασκευαστική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/>
              <a:t>	δραστηριότητα του ατόμου,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προκειμένου να προσαρμοστεί στο περιβάλλον στο οποίο ζει,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προϋπόθεση για την οποία είναι η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δημιουργία ισχυρού εσωτερικού </a:t>
            </a:r>
            <a:r>
              <a:rPr lang="el-GR" altLang="el-GR" sz="2400" dirty="0" smtClean="0"/>
              <a:t>κινήτρου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31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Κοινωνικο-πολιτισμική </a:t>
            </a:r>
            <a:br>
              <a:rPr lang="el-GR" altLang="el-GR" dirty="0"/>
            </a:br>
            <a:r>
              <a:rPr lang="el-GR" altLang="el-GR" dirty="0"/>
              <a:t>Προσέγγιση στη </a:t>
            </a:r>
            <a:r>
              <a:rPr lang="el-GR" altLang="el-GR" dirty="0" smtClean="0"/>
              <a:t>μάθηση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</a:t>
            </a:r>
            <a:r>
              <a:rPr lang="el-GR" altLang="el-GR" sz="3600" b="0" dirty="0" smtClean="0"/>
              <a:t>5</a:t>
            </a:r>
            <a:r>
              <a:rPr lang="el-GR" altLang="el-GR" dirty="0" smtClean="0"/>
              <a:t> 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1316831"/>
            <a:ext cx="5838825" cy="480060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601199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Kordaki, M. &amp; Potari, D (1998).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learning environment for the conservation of area and its measurement: a computer microworld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Computers &amp; Education 31 (4)</a:t>
            </a:r>
            <a:endParaRPr lang="el-GR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70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Κοινωνικο-πολιτισμική </a:t>
            </a:r>
            <a:br>
              <a:rPr lang="el-GR" altLang="el-GR" dirty="0"/>
            </a:br>
            <a:r>
              <a:rPr lang="el-GR" altLang="el-GR" dirty="0"/>
              <a:t>Προσέγγιση στη </a:t>
            </a:r>
            <a:r>
              <a:rPr lang="el-GR" altLang="el-GR" dirty="0" smtClean="0"/>
              <a:t>μάθηση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</a:t>
            </a:r>
            <a:r>
              <a:rPr lang="el-GR" altLang="el-GR" sz="3600" b="0" dirty="0" smtClean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Τα προβλήματα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διεπιστημονικού χαρακτήρα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δυνατότητας πολλαπλών επιλύσεων και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διερευνητικού περιεχομένου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Η ανατροφοδότηση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Δεν δίνεται εξωτερική ανατροφοδότηση με τη μορφή επιβράβευσης ή της πρότασης των σωστών απαντήσεων αλλά intrinsic </a:t>
            </a:r>
            <a:r>
              <a:rPr lang="el-GR" altLang="el-GR" sz="2000" dirty="0" smtClean="0"/>
              <a:t>feedback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4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Κοινωνικο-πολιτισμική </a:t>
            </a:r>
            <a:br>
              <a:rPr lang="el-GR" altLang="el-GR" dirty="0"/>
            </a:br>
            <a:r>
              <a:rPr lang="el-GR" altLang="el-GR" dirty="0"/>
              <a:t>Προσέγγιση στη </a:t>
            </a:r>
            <a:r>
              <a:rPr lang="el-GR" altLang="el-GR" dirty="0" smtClean="0"/>
              <a:t>μάθηση</a:t>
            </a:r>
            <a:r>
              <a:rPr lang="en-US" altLang="el-GR" dirty="0" smtClean="0"/>
              <a:t> </a:t>
            </a:r>
            <a:r>
              <a:rPr lang="el-GR" altLang="el-GR" sz="3600" b="0" dirty="0"/>
              <a:t>3</a:t>
            </a:r>
            <a:r>
              <a:rPr lang="en-US" altLang="el-GR" sz="3600" b="0" dirty="0" smtClean="0"/>
              <a:t>/</a:t>
            </a:r>
            <a:r>
              <a:rPr lang="el-GR" altLang="el-GR" sz="3600" b="0" dirty="0" smtClean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πρότερη γνώση των μαθητών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Η πολιτισμική γνώση για το αντικείμενο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Οι κοινές δυσκολίες των παιδιών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Οι δυνατότητες των Η/Υ και οι αναπαραστάσεις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οι πολλαπλές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οι διασυνδεδεμένες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οι δυναμικές </a:t>
            </a:r>
            <a:r>
              <a:rPr lang="el-GR" altLang="el-GR" sz="2000" dirty="0" smtClean="0"/>
              <a:t>αναπαραστάσεις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76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Κοινωνικο-πολιτισμική </a:t>
            </a:r>
            <a:br>
              <a:rPr lang="el-GR" altLang="el-GR" dirty="0"/>
            </a:br>
            <a:r>
              <a:rPr lang="el-GR" altLang="el-GR" dirty="0"/>
              <a:t>Προσέγγιση στη </a:t>
            </a:r>
            <a:r>
              <a:rPr lang="el-GR" altLang="el-GR" dirty="0" smtClean="0"/>
              <a:t>μάθηση</a:t>
            </a:r>
            <a:r>
              <a:rPr lang="en-US" altLang="el-GR" dirty="0" smtClean="0"/>
              <a:t> </a:t>
            </a:r>
            <a:r>
              <a:rPr lang="el-GR" altLang="el-GR" sz="3600" b="0" dirty="0"/>
              <a:t>4</a:t>
            </a:r>
            <a:r>
              <a:rPr lang="en-US" altLang="el-GR" sz="3600" b="0" dirty="0" smtClean="0"/>
              <a:t>/</a:t>
            </a:r>
            <a:r>
              <a:rPr lang="el-GR" altLang="el-GR" sz="3600" b="0" dirty="0" smtClean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 ρόλος των εργαλείων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Τα εργαλεία και ο συνδυασμός κοινωνικών και εποικοδομιστικών προσεγγίσεων στη μάθηση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 διπλός ρόλος των εργαλείων : κατασκευαστικός και εξερευνητικός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Δόμηση του αντικειμένου μάθησης εστιασμένο στις βασικές έννοιες, δημιουργία μοντέλων και ιεραρχικών δικτύων εννοιών και υπο-εννοιών τους, στόχος η δημιουργία εννοιολογικών εργαλείων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Διερεύνηση του τρόπου με τον οποίο οι βασικές έννοιες οικοδομούνται από τους </a:t>
            </a:r>
            <a:r>
              <a:rPr lang="el-GR" altLang="el-GR" sz="2000" dirty="0" smtClean="0"/>
              <a:t>μαθητές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14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Εκπαιδευτική Τεχνολογία &amp; Διδακτική της Πληροφορικής">
  <a:themeElements>
    <a:clrScheme name="Προσαρμοσμένο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85</TotalTime>
  <Words>1335</Words>
  <Application>Microsoft Office PowerPoint</Application>
  <PresentationFormat>Προβολή στην οθόνη (4:3)</PresentationFormat>
  <Paragraphs>208</Paragraphs>
  <Slides>23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template</vt:lpstr>
      <vt:lpstr>OC_template_updated</vt:lpstr>
      <vt:lpstr>Εκπαιδευτική Τεχνολογία &amp; Διδακτική της Πληροφορικής</vt:lpstr>
      <vt:lpstr>Εκπαιδευτική Τεχνολογία &amp; Διδακτική της Πληροφορικής</vt:lpstr>
      <vt:lpstr>O Σχεδιασμός Περιβαλλόντων Μάθησης σε υπολογιστή</vt:lpstr>
      <vt:lpstr>Θεωρίες Μάθησης &amp; Σχεδιασμός ΕΛ</vt:lpstr>
      <vt:lpstr>Ο συμπεριφορισμός και ο  Σχεδιασμός ΕΛ</vt:lpstr>
      <vt:lpstr>Οι Κοινωνικές και Εποικοδομιστικές Προσεγγίσεις στη Μάθηση</vt:lpstr>
      <vt:lpstr>Η Κοινωνικο-πολιτισμική  Προσέγγιση στη μάθηση 1/5 </vt:lpstr>
      <vt:lpstr>Η Κοινωνικο-πολιτισμική  Προσέγγιση στη μάθηση 2/5</vt:lpstr>
      <vt:lpstr>Η Κοινωνικο-πολιτισμική  Προσέγγιση στη μάθηση 3/5</vt:lpstr>
      <vt:lpstr>Η Κοινωνικο-πολιτισμική  Προσέγγιση στη μάθηση 4/5</vt:lpstr>
      <vt:lpstr>Η Κοινωνικο-πολιτισμική  Προσέγγιση στη μάθηση 5/5</vt:lpstr>
      <vt:lpstr>Σχεδιασμός ΕΛ (πως) 1/2</vt:lpstr>
      <vt:lpstr>Σχεδιασμός ΕΛ (πως) 2/2</vt:lpstr>
      <vt:lpstr>Σχεδιασμός ΕΛ (τι και γιατί) 1/2</vt:lpstr>
      <vt:lpstr>Σχεδιασμός ΕΛ (τι και γιατί) 2/2</vt:lpstr>
      <vt:lpstr>Σχεδιασμός ΕΛ (ποιος)</vt:lpstr>
      <vt:lpstr>Προδιαγραφές ποιότητας ΕΛ</vt:lpstr>
      <vt:lpstr>Μεθοδολογία για τη Σχεδίαση ΕΛ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9</cp:revision>
  <dcterms:created xsi:type="dcterms:W3CDTF">2015-05-11T08:50:26Z</dcterms:created>
  <dcterms:modified xsi:type="dcterms:W3CDTF">2015-05-11T10:22:22Z</dcterms:modified>
</cp:coreProperties>
</file>