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73"/>
  </p:notesMasterIdLst>
  <p:handoutMasterIdLst>
    <p:handoutMasterId r:id="rId74"/>
  </p:handoutMasterIdLst>
  <p:sldIdLst>
    <p:sldId id="256" r:id="rId3"/>
    <p:sldId id="268" r:id="rId4"/>
    <p:sldId id="324" r:id="rId5"/>
    <p:sldId id="269" r:id="rId6"/>
    <p:sldId id="270" r:id="rId7"/>
    <p:sldId id="271" r:id="rId8"/>
    <p:sldId id="325" r:id="rId9"/>
    <p:sldId id="272" r:id="rId10"/>
    <p:sldId id="273" r:id="rId11"/>
    <p:sldId id="274" r:id="rId12"/>
    <p:sldId id="326" r:id="rId13"/>
    <p:sldId id="275" r:id="rId14"/>
    <p:sldId id="276" r:id="rId15"/>
    <p:sldId id="277" r:id="rId16"/>
    <p:sldId id="278" r:id="rId17"/>
    <p:sldId id="279" r:id="rId18"/>
    <p:sldId id="280" r:id="rId19"/>
    <p:sldId id="281" r:id="rId20"/>
    <p:sldId id="282" r:id="rId21"/>
    <p:sldId id="283" r:id="rId22"/>
    <p:sldId id="284" r:id="rId23"/>
    <p:sldId id="327" r:id="rId24"/>
    <p:sldId id="285" r:id="rId25"/>
    <p:sldId id="286" r:id="rId26"/>
    <p:sldId id="287" r:id="rId27"/>
    <p:sldId id="328" r:id="rId28"/>
    <p:sldId id="288" r:id="rId29"/>
    <p:sldId id="289" r:id="rId30"/>
    <p:sldId id="290" r:id="rId31"/>
    <p:sldId id="329" r:id="rId32"/>
    <p:sldId id="291" r:id="rId33"/>
    <p:sldId id="292" r:id="rId34"/>
    <p:sldId id="293" r:id="rId35"/>
    <p:sldId id="294" r:id="rId36"/>
    <p:sldId id="295" r:id="rId37"/>
    <p:sldId id="296" r:id="rId38"/>
    <p:sldId id="297" r:id="rId39"/>
    <p:sldId id="298" r:id="rId40"/>
    <p:sldId id="299" r:id="rId41"/>
    <p:sldId id="301" r:id="rId42"/>
    <p:sldId id="302" r:id="rId43"/>
    <p:sldId id="303" r:id="rId44"/>
    <p:sldId id="304" r:id="rId45"/>
    <p:sldId id="305" r:id="rId46"/>
    <p:sldId id="331" r:id="rId47"/>
    <p:sldId id="306" r:id="rId48"/>
    <p:sldId id="308" r:id="rId49"/>
    <p:sldId id="309" r:id="rId50"/>
    <p:sldId id="310" r:id="rId51"/>
    <p:sldId id="311" r:id="rId52"/>
    <p:sldId id="312" r:id="rId53"/>
    <p:sldId id="313" r:id="rId54"/>
    <p:sldId id="314" r:id="rId55"/>
    <p:sldId id="315" r:id="rId56"/>
    <p:sldId id="330" r:id="rId57"/>
    <p:sldId id="317" r:id="rId58"/>
    <p:sldId id="318" r:id="rId59"/>
    <p:sldId id="319" r:id="rId60"/>
    <p:sldId id="320" r:id="rId61"/>
    <p:sldId id="321" r:id="rId62"/>
    <p:sldId id="322" r:id="rId63"/>
    <p:sldId id="323" r:id="rId64"/>
    <p:sldId id="257" r:id="rId65"/>
    <p:sldId id="262" r:id="rId66"/>
    <p:sldId id="264" r:id="rId67"/>
    <p:sldId id="332" r:id="rId68"/>
    <p:sldId id="333" r:id="rId69"/>
    <p:sldId id="266" r:id="rId70"/>
    <p:sldId id="267" r:id="rId71"/>
    <p:sldId id="261" r:id="rId72"/>
  </p:sldIdLst>
  <p:sldSz cx="9144000" cy="6858000" type="screen4x3"/>
  <p:notesSz cx="7104063" cy="10234613"/>
  <p:custDataLst>
    <p:tags r:id="rId7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118" d="100"/>
          <a:sy n="118" d="100"/>
        </p:scale>
        <p:origin x="-1608" y="192"/>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2815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DF845C6E-92A1-4B36-844A-0FAEE6F57E87}" type="slidenum">
              <a:rPr/>
              <a:pPr lvl="0" algn="l" hangingPunct="1"/>
              <a:t>9</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DF845C6E-92A1-4B36-844A-0FAEE6F57E87}" type="slidenum">
              <a:rPr/>
              <a:pPr lvl="0" algn="l" hangingPunct="1"/>
              <a:t>10</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77228E20-0B11-4AA9-B7B3-A2C235675EA5}" type="slidenum">
              <a:rPr/>
              <a:pPr lvl="0" algn="l" hangingPunct="1"/>
              <a:t>11</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65E98DE3-3EF6-4305-9ADC-1B29204779D8}" type="slidenum">
              <a:rPr/>
              <a:pPr lvl="0" algn="l" hangingPunct="1"/>
              <a:t>12</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AD704E4F-D209-4A63-9636-D693412F98A3}" type="slidenum">
              <a:rPr/>
              <a:pPr lvl="0" algn="l" hangingPunct="1"/>
              <a:t>13</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8E7BECF3-4436-4938-9336-E135938BA2E6}" type="slidenum">
              <a:rPr/>
              <a:pPr lvl="0" algn="l" hangingPunct="1"/>
              <a:t>14</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258FBD03-A0B8-4779-8DA1-DCC529B53288}" type="slidenum">
              <a:rPr/>
              <a:pPr lvl="0" algn="l" hangingPunct="1"/>
              <a:t>15</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6B18421F-0B08-4B70-AE44-410450AFF4BE}" type="slidenum">
              <a:rPr/>
              <a:pPr lvl="0" algn="l" hangingPunct="1"/>
              <a:t>16</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9A13A0CF-D447-4C4B-9459-914C5E1F4179}" type="slidenum">
              <a:rPr/>
              <a:pPr lvl="0" algn="l" hangingPunct="1"/>
              <a:t>17</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86428F29-F3ED-40C5-BFD8-3063E0AE8F02}" type="slidenum">
              <a:rPr/>
              <a:pPr lvl="0" algn="l" hangingPunct="1"/>
              <a:t>18</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570600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4DA23B04-34D7-423E-82CF-3DB07CEE9B18}" type="slidenum">
              <a:rPr/>
              <a:pPr lvl="0" algn="l" hangingPunct="1"/>
              <a:t>19</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BA094167-7748-4099-861C-019A26B8B54C}" type="slidenum">
              <a:rPr/>
              <a:pPr lvl="0" algn="l" hangingPunct="1"/>
              <a:t>20</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BA094167-7748-4099-861C-019A26B8B54C}" type="slidenum">
              <a:rPr/>
              <a:pPr lvl="0" algn="l" hangingPunct="1"/>
              <a:t>21</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FB8EA95E-6CE4-445B-8AA2-CD47B2154938}" type="slidenum">
              <a:rPr/>
              <a:pPr lvl="0" algn="l" hangingPunct="1"/>
              <a:t>22</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8B49764E-CEB7-4C7F-8016-60B4D5091702}" type="slidenum">
              <a:rPr/>
              <a:pPr lvl="0" algn="l" hangingPunct="1"/>
              <a:t>23</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1128077F-5D70-49D6-A51C-6CF22E670EB4}" type="slidenum">
              <a:rPr/>
              <a:pPr lvl="0" algn="l" hangingPunct="1"/>
              <a:t>26</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23925" y="909638"/>
            <a:ext cx="5981700" cy="4486275"/>
          </a:xfrm>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pPr lvl="0"/>
            <a:fld id="{D0167F1B-5EFD-44AA-A465-4CFB41BDBE70}" type="slidenum">
              <a:rPr lang="en-US" smtClean="0"/>
              <a:pPr lvl="0"/>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23925" y="909638"/>
            <a:ext cx="5981700" cy="4486275"/>
          </a:xfrm>
        </p:spPr>
      </p:sp>
      <p:sp>
        <p:nvSpPr>
          <p:cNvPr id="3" name="2 - Θέση σημειώσεων"/>
          <p:cNvSpPr>
            <a:spLocks noGrp="1"/>
          </p:cNvSpPr>
          <p:nvPr>
            <p:ph type="body" idx="1"/>
          </p:nvPr>
        </p:nvSpPr>
        <p:spPr/>
        <p:txBody>
          <a:bodyPr>
            <a:normAutofit/>
          </a:bodyPr>
          <a:lstStyle/>
          <a:p>
            <a:endParaRPr lang="en-US" dirty="0"/>
          </a:p>
        </p:txBody>
      </p:sp>
      <p:sp>
        <p:nvSpPr>
          <p:cNvPr id="4" name="3 - Θέση αριθμού διαφάνειας"/>
          <p:cNvSpPr>
            <a:spLocks noGrp="1"/>
          </p:cNvSpPr>
          <p:nvPr>
            <p:ph type="sldNum" sz="quarter" idx="10"/>
          </p:nvPr>
        </p:nvSpPr>
        <p:spPr/>
        <p:txBody>
          <a:bodyPr/>
          <a:lstStyle/>
          <a:p>
            <a:pPr lvl="0"/>
            <a:fld id="{D0167F1B-5EFD-44AA-A465-4CFB41BDBE70}" type="slidenum">
              <a:rPr lang="en-US" smtClean="0"/>
              <a:pPr lvl="0"/>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CCB0DE04-5364-4326-91AD-4BAC120089F4}" type="slidenum">
              <a:rPr/>
              <a:pPr lvl="0" algn="l" hangingPunct="1"/>
              <a:t>30</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10C9609E-46A7-4AC2-9E0A-0E8D0EF7B6FA}" type="slidenum">
              <a:rPr/>
              <a:pPr lvl="0" algn="l" hangingPunct="1"/>
              <a:t>31</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a:t>
            </a:fld>
            <a:endParaRPr lang="el-GR" dirty="0"/>
          </a:p>
        </p:txBody>
      </p:sp>
    </p:spTree>
    <p:extLst>
      <p:ext uri="{BB962C8B-B14F-4D97-AF65-F5344CB8AC3E}">
        <p14:creationId xmlns:p14="http://schemas.microsoft.com/office/powerpoint/2010/main" val="389519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F207D826-3030-4F8A-841C-3FA208C5B0D2}" type="slidenum">
              <a:rPr/>
              <a:pPr lvl="0" algn="l" hangingPunct="1"/>
              <a:t>32</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71C7F921-7843-449D-9FEE-FC56232438DD}" type="slidenum">
              <a:rPr/>
              <a:pPr lvl="0" algn="l" hangingPunct="1"/>
              <a:t>33</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ADDE0064-8FD2-45ED-A25E-742FAF30B89F}" type="slidenum">
              <a:rPr/>
              <a:pPr lvl="0" algn="l" hangingPunct="1"/>
              <a:t>34</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7EED21E3-7F5D-48BF-B117-A062BB263F04}" type="slidenum">
              <a:rPr/>
              <a:pPr lvl="0" algn="l" hangingPunct="1"/>
              <a:t>35</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E30599A2-16D3-465E-9585-6F3286CAF272}" type="slidenum">
              <a:rPr/>
              <a:pPr lvl="0" algn="l" hangingPunct="1"/>
              <a:t>36</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44117194-D283-446F-AC26-13C505398453}" type="slidenum">
              <a:rPr/>
              <a:pPr lvl="0" algn="l" hangingPunct="1"/>
              <a:t>37</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38</a:t>
            </a:fld>
            <a:endParaRPr lang="el-GR" dirty="0"/>
          </a:p>
        </p:txBody>
      </p:sp>
    </p:spTree>
    <p:extLst>
      <p:ext uri="{BB962C8B-B14F-4D97-AF65-F5344CB8AC3E}">
        <p14:creationId xmlns:p14="http://schemas.microsoft.com/office/powerpoint/2010/main" val="40613787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39</a:t>
            </a:fld>
            <a:endParaRPr lang="el-GR" dirty="0"/>
          </a:p>
        </p:txBody>
      </p:sp>
    </p:spTree>
    <p:extLst>
      <p:ext uri="{BB962C8B-B14F-4D97-AF65-F5344CB8AC3E}">
        <p14:creationId xmlns:p14="http://schemas.microsoft.com/office/powerpoint/2010/main" val="1407386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40</a:t>
            </a:fld>
            <a:endParaRPr lang="el-GR" dirty="0"/>
          </a:p>
        </p:txBody>
      </p:sp>
    </p:spTree>
    <p:extLst>
      <p:ext uri="{BB962C8B-B14F-4D97-AF65-F5344CB8AC3E}">
        <p14:creationId xmlns:p14="http://schemas.microsoft.com/office/powerpoint/2010/main" val="21138246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42</a:t>
            </a:fld>
            <a:endParaRPr lang="el-GR" dirty="0"/>
          </a:p>
        </p:txBody>
      </p:sp>
    </p:spTree>
    <p:extLst>
      <p:ext uri="{BB962C8B-B14F-4D97-AF65-F5344CB8AC3E}">
        <p14:creationId xmlns:p14="http://schemas.microsoft.com/office/powerpoint/2010/main" val="374610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23925" y="909638"/>
            <a:ext cx="5981700" cy="4486275"/>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lvl="0"/>
            <a:fld id="{D0167F1B-5EFD-44AA-A465-4CFB41BDBE70}" type="slidenum">
              <a:rPr lang="el-GR" smtClean="0"/>
              <a:pPr lvl="0"/>
              <a:t>3</a:t>
            </a:fld>
            <a:endParaRPr lang="el-GR" dirty="0"/>
          </a:p>
        </p:txBody>
      </p:sp>
    </p:spTree>
    <p:extLst>
      <p:ext uri="{BB962C8B-B14F-4D97-AF65-F5344CB8AC3E}">
        <p14:creationId xmlns:p14="http://schemas.microsoft.com/office/powerpoint/2010/main" val="2469968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43</a:t>
            </a:fld>
            <a:endParaRPr lang="el-GR" dirty="0"/>
          </a:p>
        </p:txBody>
      </p:sp>
    </p:spTree>
    <p:extLst>
      <p:ext uri="{BB962C8B-B14F-4D97-AF65-F5344CB8AC3E}">
        <p14:creationId xmlns:p14="http://schemas.microsoft.com/office/powerpoint/2010/main" val="2160272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44</a:t>
            </a:fld>
            <a:endParaRPr lang="el-GR" dirty="0"/>
          </a:p>
        </p:txBody>
      </p:sp>
    </p:spTree>
    <p:extLst>
      <p:ext uri="{BB962C8B-B14F-4D97-AF65-F5344CB8AC3E}">
        <p14:creationId xmlns:p14="http://schemas.microsoft.com/office/powerpoint/2010/main" val="2160272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46</a:t>
            </a:fld>
            <a:endParaRPr lang="el-GR" dirty="0"/>
          </a:p>
        </p:txBody>
      </p:sp>
    </p:spTree>
    <p:extLst>
      <p:ext uri="{BB962C8B-B14F-4D97-AF65-F5344CB8AC3E}">
        <p14:creationId xmlns:p14="http://schemas.microsoft.com/office/powerpoint/2010/main" val="12259470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47</a:t>
            </a:fld>
            <a:endParaRPr lang="el-GR" dirty="0"/>
          </a:p>
        </p:txBody>
      </p:sp>
    </p:spTree>
    <p:extLst>
      <p:ext uri="{BB962C8B-B14F-4D97-AF65-F5344CB8AC3E}">
        <p14:creationId xmlns:p14="http://schemas.microsoft.com/office/powerpoint/2010/main" val="39691975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48</a:t>
            </a:fld>
            <a:endParaRPr lang="el-GR" dirty="0"/>
          </a:p>
        </p:txBody>
      </p:sp>
    </p:spTree>
    <p:extLst>
      <p:ext uri="{BB962C8B-B14F-4D97-AF65-F5344CB8AC3E}">
        <p14:creationId xmlns:p14="http://schemas.microsoft.com/office/powerpoint/2010/main" val="900860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54</a:t>
            </a:fld>
            <a:endParaRPr lang="el-GR" dirty="0">
              <a:solidFill>
                <a:prstClr val="black"/>
              </a:solidFill>
            </a:endParaRPr>
          </a:p>
        </p:txBody>
      </p:sp>
    </p:spTree>
    <p:extLst>
      <p:ext uri="{BB962C8B-B14F-4D97-AF65-F5344CB8AC3E}">
        <p14:creationId xmlns:p14="http://schemas.microsoft.com/office/powerpoint/2010/main" val="570600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56</a:t>
            </a:fld>
            <a:endParaRPr lang="el-GR" dirty="0"/>
          </a:p>
        </p:txBody>
      </p:sp>
    </p:spTree>
    <p:extLst>
      <p:ext uri="{BB962C8B-B14F-4D97-AF65-F5344CB8AC3E}">
        <p14:creationId xmlns:p14="http://schemas.microsoft.com/office/powerpoint/2010/main" val="4039588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57</a:t>
            </a:fld>
            <a:endParaRPr lang="el-GR" dirty="0"/>
          </a:p>
        </p:txBody>
      </p:sp>
    </p:spTree>
    <p:extLst>
      <p:ext uri="{BB962C8B-B14F-4D97-AF65-F5344CB8AC3E}">
        <p14:creationId xmlns:p14="http://schemas.microsoft.com/office/powerpoint/2010/main" val="118857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58</a:t>
            </a:fld>
            <a:endParaRPr lang="el-GR" dirty="0"/>
          </a:p>
        </p:txBody>
      </p:sp>
    </p:spTree>
    <p:extLst>
      <p:ext uri="{BB962C8B-B14F-4D97-AF65-F5344CB8AC3E}">
        <p14:creationId xmlns:p14="http://schemas.microsoft.com/office/powerpoint/2010/main" val="1880956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59</a:t>
            </a:fld>
            <a:endParaRPr lang="el-GR" dirty="0"/>
          </a:p>
        </p:txBody>
      </p:sp>
    </p:spTree>
    <p:extLst>
      <p:ext uri="{BB962C8B-B14F-4D97-AF65-F5344CB8AC3E}">
        <p14:creationId xmlns:p14="http://schemas.microsoft.com/office/powerpoint/2010/main" val="35013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35794706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60</a:t>
            </a:fld>
            <a:endParaRPr lang="el-GR" dirty="0"/>
          </a:p>
        </p:txBody>
      </p:sp>
    </p:spTree>
    <p:extLst>
      <p:ext uri="{BB962C8B-B14F-4D97-AF65-F5344CB8AC3E}">
        <p14:creationId xmlns:p14="http://schemas.microsoft.com/office/powerpoint/2010/main" val="15213167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61</a:t>
            </a:fld>
            <a:endParaRPr lang="el-GR" dirty="0"/>
          </a:p>
        </p:txBody>
      </p:sp>
    </p:spTree>
    <p:extLst>
      <p:ext uri="{BB962C8B-B14F-4D97-AF65-F5344CB8AC3E}">
        <p14:creationId xmlns:p14="http://schemas.microsoft.com/office/powerpoint/2010/main" val="33248682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63</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64</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65</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68</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95EFE93F-BC7F-42D4-AD75-374246388AC7}" type="slidenum">
              <a:rPr/>
              <a:pPr lvl="0" algn="l" hangingPunct="1"/>
              <a:t>5</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95EFE93F-BC7F-42D4-AD75-374246388AC7}" type="slidenum">
              <a:rPr/>
              <a:pPr lvl="0" algn="l" hangingPunct="1"/>
              <a:t>6</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8D4E6DF8-1518-4D4B-9F7A-E636516008D5}" type="slidenum">
              <a:rPr/>
              <a:pPr lvl="0" algn="l" hangingPunct="1"/>
              <a:t>7</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noResize="1"/>
          </p:cNvSpPr>
          <p:nvPr>
            <p:ph type="sldImg"/>
          </p:nvPr>
        </p:nvSpPr>
        <p:spPr>
          <a:xfrm>
            <a:off x="0" y="0"/>
            <a:ext cx="0" cy="0"/>
          </a:xfrm>
          <a:solidFill>
            <a:schemeClr val="accent1"/>
          </a:solidFill>
          <a:ln w="25400">
            <a:solidFill>
              <a:schemeClr val="accent1">
                <a:shade val="50000"/>
              </a:schemeClr>
            </a:solidFill>
            <a:prstDash val="solid"/>
          </a:ln>
        </p:spPr>
      </p:sp>
      <p:sp>
        <p:nvSpPr>
          <p:cNvPr id="3" name="2 - Θέση σημειώσεων"/>
          <p:cNvSpPr txBox="1">
            <a:spLocks noGrp="1"/>
          </p:cNvSpPr>
          <p:nvPr>
            <p:ph type="body" sz="quarter" idx="1"/>
          </p:nvPr>
        </p:nvSpPr>
        <p:spPr>
          <a:xfrm>
            <a:off x="0" y="0"/>
            <a:ext cx="373" cy="403"/>
          </a:xfrm>
        </p:spPr>
        <p:txBody>
          <a:bodyPr wrap="square" lIns="97515" tIns="48758" rIns="97515" bIns="48758" anchor="t"/>
          <a:lstStyle/>
          <a:p>
            <a:pPr lvl="0"/>
            <a:endParaRPr lang="el-GR" dirty="0"/>
          </a:p>
        </p:txBody>
      </p:sp>
      <p:sp>
        <p:nvSpPr>
          <p:cNvPr id="4" name="3 - Θέση αριθμού διαφάνειας"/>
          <p:cNvSpPr txBox="1">
            <a:spLocks noGrp="1"/>
          </p:cNvSpPr>
          <p:nvPr>
            <p:ph type="sldNum" sz="quarter" idx="8"/>
          </p:nvPr>
        </p:nvSpPr>
        <p:spPr>
          <a:xfrm>
            <a:off x="0" y="0"/>
            <a:ext cx="373" cy="403"/>
          </a:xfrm>
        </p:spPr>
        <p:txBody>
          <a:bodyPr wrap="square" lIns="97515" tIns="48758" rIns="97515" bIns="48758" anchor="t"/>
          <a:lstStyle/>
          <a:p>
            <a:pPr lvl="0" algn="l" hangingPunct="1"/>
            <a:fld id="{65BBF549-9760-47CA-8F3C-2B8E81981090}" type="slidenum">
              <a:rPr/>
              <a:pPr lvl="0" algn="l" hangingPunct="1"/>
              <a:t>8</a:t>
            </a:fld>
            <a:endParaRPr lang="el-GR" sz="2000" dirty="0">
              <a:solidFill>
                <a:srgbClr val="000000"/>
              </a:solidFill>
              <a:latin typeface="+mn-lt" pitchFamily="18"/>
              <a:ea typeface="+mn-ea" pitchFamily="2"/>
              <a:cs typeface="+mn-cs"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pPr lvl="0"/>
            <a:endParaRPr lang="el-GR" dirty="0"/>
          </a:p>
        </p:txBody>
      </p:sp>
      <p:sp>
        <p:nvSpPr>
          <p:cNvPr id="3" name="2 - Θέση υποσέλιδου"/>
          <p:cNvSpPr>
            <a:spLocks noGrp="1"/>
          </p:cNvSpPr>
          <p:nvPr>
            <p:ph type="ftr" sz="quarter" idx="11"/>
          </p:nvPr>
        </p:nvSpPr>
        <p:spPr/>
        <p:txBody>
          <a:bodyPr/>
          <a:lstStyle/>
          <a:p>
            <a:pPr lvl="0"/>
            <a:endParaRPr lang="el-GR" dirty="0"/>
          </a:p>
        </p:txBody>
      </p:sp>
      <p:sp>
        <p:nvSpPr>
          <p:cNvPr id="4" name="3 - Θέση αριθμού διαφάνειας"/>
          <p:cNvSpPr>
            <a:spLocks noGrp="1"/>
          </p:cNvSpPr>
          <p:nvPr>
            <p:ph type="sldNum" sz="quarter" idx="12"/>
          </p:nvPr>
        </p:nvSpPr>
        <p:spPr/>
        <p:txBody>
          <a:bodyPr/>
          <a:lstStyle/>
          <a:p>
            <a:pPr lvl="0"/>
            <a:fld id="{E7A1698B-92B3-4DA0-9FDA-465BCE472B05}" type="slidenum">
              <a:rPr lang="en-US" smtClean="0"/>
              <a:pPr lvl="0"/>
              <a:t>‹#›</a:t>
            </a:fld>
            <a:endParaRPr lang="en-US" dirty="0"/>
          </a:p>
        </p:txBody>
      </p:sp>
    </p:spTree>
    <p:extLst>
      <p:ext uri="{BB962C8B-B14F-4D97-AF65-F5344CB8AC3E}">
        <p14:creationId xmlns:p14="http://schemas.microsoft.com/office/powerpoint/2010/main" val="68719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88035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55656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269381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57629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20973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30814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501938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20917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000"/>
              </a:spcBef>
              <a:defRPr sz="2200"/>
            </a:lvl1pPr>
            <a:lvl2pPr marL="742950" indent="-382588">
              <a:lnSpc>
                <a:spcPct val="110000"/>
              </a:lnSpc>
              <a:spcBef>
                <a:spcPts val="1000"/>
              </a:spcBef>
              <a:buFont typeface="Courier New" panose="02070309020205020404" pitchFamily="49" charset="0"/>
              <a:buChar char="o"/>
              <a:defRPr sz="2200"/>
            </a:lvl2pPr>
            <a:lvl3pPr marL="1143000" indent="-338138">
              <a:lnSpc>
                <a:spcPct val="110000"/>
              </a:lnSpc>
              <a:spcBef>
                <a:spcPts val="1000"/>
              </a:spcBef>
              <a:buFont typeface="Wingdings" panose="05000000000000000000" pitchFamily="2" charset="2"/>
              <a:buChar char="ü"/>
              <a:defRPr sz="2200"/>
            </a:lvl3pPr>
            <a:lvl4pPr>
              <a:lnSpc>
                <a:spcPct val="110000"/>
              </a:lnSpc>
              <a:spcBef>
                <a:spcPts val="1000"/>
              </a:spcBef>
              <a:defRPr sz="2200"/>
            </a:lvl4pPr>
            <a:lvl5pPr>
              <a:lnSpc>
                <a:spcPct val="110000"/>
              </a:lnSpc>
              <a:spcBef>
                <a:spcPts val="1000"/>
              </a:spcBef>
              <a:defRPr sz="22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5026484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73915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647564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Gbdivers" TargetMode="External"/><Relationship Id="rId4" Type="http://schemas.openxmlformats.org/officeDocument/2006/relationships/hyperlink" Target="http://commons.wikimedia.org/wiki/File:Ionisation_electronique.png?uselang=f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mmons.wikimedia.org/wiki/File:Wine_grape_diagram_en.sv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ethomas.web.wesleyan.edu/ees123/carboniso.ht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Mass_Spectrometer_Schematic.svg"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commons.wikimedia.org/wiki/User:Cepheiden"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5e.plantphys.net/article.php?id=480"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5e.plantphys.ne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iv.int/oiv/info/enmethodesinternationalesvin?lang=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plosone.org/article/info:doi/10.1371/journal.pone.0002843"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plosone.org/article/info:doi/10.1371/journal.pone.0002843"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plosone.org/article/info:doi/10.1371/journal.pone.0002843"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reativecommons.org/licenses/by-sa/3.0" TargetMode="External"/><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hyperlink" Target="http://www.cancer-systems-biology.net/" TargetMode="External"/><Relationship Id="rId4" Type="http://schemas.openxmlformats.org/officeDocument/2006/relationships/hyperlink" Target="http://commons.wikimedia.org/w/index.php?title=User:Phupe&amp;action=edit&amp;redlink=1"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Hazard-SJ" TargetMode="External"/><Relationship Id="rId4" Type="http://schemas.openxmlformats.org/officeDocument/2006/relationships/hyperlink" Target="Chromatography%20tan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obelprize.org/nobel_prizes/chemistry/laureates/1952/martin-bio.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commons.wikimedia.org/wiki/User:Materialscientist" TargetMode="External"/><Relationship Id="rId5" Type="http://schemas.openxmlformats.org/officeDocument/2006/relationships/hyperlink" Target="http://commons.wikimedia.org/wiki/File:Archer_John_Porter_Martin_Nobel.jpg"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Σύγχρονες μέθοδοι ενόργανης ανάλυσης</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2232248"/>
          </a:xfrm>
        </p:spPr>
        <p:txBody>
          <a:bodyPr>
            <a:normAutofit/>
          </a:bodyPr>
          <a:lstStyle/>
          <a:p>
            <a:pPr>
              <a:spcBef>
                <a:spcPts val="0"/>
              </a:spcBef>
              <a:spcAft>
                <a:spcPts val="3600"/>
              </a:spcAft>
            </a:pPr>
            <a:r>
              <a:rPr lang="el-GR" sz="2600" b="1" dirty="0" smtClean="0"/>
              <a:t>Ενότητα 4</a:t>
            </a:r>
            <a:r>
              <a:rPr lang="el-GR" sz="2600" dirty="0" smtClean="0"/>
              <a:t>:</a:t>
            </a:r>
            <a:r>
              <a:rPr lang="en-US" sz="2600" dirty="0" smtClean="0"/>
              <a:t> </a:t>
            </a:r>
            <a:r>
              <a:rPr lang="el-GR" sz="2600" dirty="0" smtClean="0"/>
              <a:t>Χρωματογραφία, Φασματογραφία μάζας, Ισοτοπική ανάλυση, </a:t>
            </a:r>
            <a:r>
              <a:rPr lang="en-US" sz="2600" dirty="0" smtClean="0"/>
              <a:t>NMR</a:t>
            </a:r>
            <a:endParaRPr lang="el-GR" sz="2600" dirty="0" smtClean="0"/>
          </a:p>
          <a:p>
            <a:pPr lvl="0">
              <a:spcBef>
                <a:spcPts val="0"/>
              </a:spcBef>
            </a:pPr>
            <a:r>
              <a:rPr lang="el-GR" sz="2200" dirty="0">
                <a:solidFill>
                  <a:prstClr val="black"/>
                </a:solidFill>
              </a:rPr>
              <a:t>Βασίλειος Ντουρτόγλου, Αρχοντούλα Χατζηλαζάρου, Ευθαλία Ντουρτόγλου</a:t>
            </a:r>
          </a:p>
          <a:p>
            <a:pPr lvl="0">
              <a:lnSpc>
                <a:spcPct val="120000"/>
              </a:lnSpc>
              <a:spcBef>
                <a:spcPts val="600"/>
              </a:spcBef>
            </a:pPr>
            <a:r>
              <a:rPr lang="el-GR" sz="2200" dirty="0">
                <a:solidFill>
                  <a:prstClr val="black"/>
                </a:solidFill>
              </a:rPr>
              <a:t>Τμήμα Οινολογίας και Τεχνολογίας Ποτών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Αέριος χρωματογράφος </a:t>
            </a:r>
            <a:r>
              <a:rPr lang="el-GR" sz="3000" b="0" dirty="0" smtClean="0"/>
              <a:t>2/8</a:t>
            </a:r>
            <a:endParaRPr lang="el-GR" dirty="0"/>
          </a:p>
        </p:txBody>
      </p:sp>
      <p:sp>
        <p:nvSpPr>
          <p:cNvPr id="6" name="Θέση περιεχομένου 5"/>
          <p:cNvSpPr>
            <a:spLocks noGrp="1"/>
          </p:cNvSpPr>
          <p:nvPr>
            <p:ph idx="1"/>
          </p:nvPr>
        </p:nvSpPr>
        <p:spPr/>
        <p:txBody>
          <a:bodyPr>
            <a:normAutofit lnSpcReduction="10000"/>
          </a:bodyPr>
          <a:lstStyle/>
          <a:p>
            <a:pPr>
              <a:lnSpc>
                <a:spcPct val="120000"/>
              </a:lnSpc>
            </a:pPr>
            <a:r>
              <a:rPr lang="el-GR" b="1" dirty="0"/>
              <a:t>Αέριος  χρωματογράφος-Ανιχνευτής ιονισμού φλογός</a:t>
            </a:r>
            <a:r>
              <a:rPr lang="el-GR" b="1" dirty="0" smtClean="0"/>
              <a:t>.</a:t>
            </a:r>
            <a:r>
              <a:rPr lang="el-GR" dirty="0"/>
              <a:t/>
            </a:r>
            <a:br>
              <a:rPr lang="el-GR" dirty="0"/>
            </a:br>
            <a:r>
              <a:rPr lang="el-GR" dirty="0"/>
              <a:t>Ο αέριος   χρωματογράφος είναι ένα όργανο με το οποίον είναι δυνατόν να διαχωριστούν οι χημικές ενώσεις των οποίων το σημείο ζέσεως είναι σχετικά χαμηλό, δηλαδή είναι πτητικές, και οι οποίες δεν είναι πολύ υδρόφιλες. Στην περίπτωση του κρασιού τα αρωματικά συστατικά , ανώτερες  αλκοόλες , μπορούν εύκολα να διαχωριστούν σε αντίθεση με τα </a:t>
            </a:r>
            <a:r>
              <a:rPr lang="el-GR" dirty="0" smtClean="0"/>
              <a:t>σάκχαρα </a:t>
            </a:r>
            <a:r>
              <a:rPr lang="el-GR" dirty="0"/>
              <a:t>και τα αμινοξέα για τα οποία απαιτούνται άλλα όργανα ή άλλες </a:t>
            </a:r>
            <a:r>
              <a:rPr lang="el-GR" dirty="0" smtClean="0"/>
              <a:t>τεχνικές (</a:t>
            </a:r>
            <a:r>
              <a:rPr lang="el-GR" dirty="0"/>
              <a:t>HPLC). Αποτελείται από το τμήμα του διαχωρισμού των χημικών ενώσεων και το τμήμα του προσδιορισμού </a:t>
            </a:r>
            <a:r>
              <a:rPr lang="el-GR" dirty="0" smtClean="0"/>
              <a:t>ή </a:t>
            </a:r>
            <a:r>
              <a:rPr lang="el-GR" dirty="0"/>
              <a:t>της ανίχνευσης αυτών. Έτσι μπορεί να λέγεται   GC-FID </a:t>
            </a:r>
            <a:r>
              <a:rPr lang="el-GR" dirty="0" smtClean="0"/>
              <a:t>ή GC- ανάλογα </a:t>
            </a:r>
            <a:r>
              <a:rPr lang="el-GR" dirty="0"/>
              <a:t>εάν η ανίχνευση γίνεται με ανιχνευτή φλογός </a:t>
            </a:r>
            <a:r>
              <a:rPr lang="el-GR" dirty="0" smtClean="0"/>
              <a:t>ή </a:t>
            </a:r>
            <a:r>
              <a:rPr lang="el-GR" dirty="0"/>
              <a:t>ανιχνευτή </a:t>
            </a:r>
            <a:r>
              <a:rPr lang="el-GR" dirty="0" smtClean="0"/>
              <a:t>αμπερομετρικό.</a:t>
            </a:r>
            <a:r>
              <a:rPr lang="el-GR" dirty="0"/>
              <a:t/>
            </a:r>
            <a:br>
              <a:rPr lang="el-GR" dirty="0"/>
            </a:br>
            <a:endParaRPr lang="el-GR"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9</a:t>
            </a:fld>
            <a:endParaRPr lang="en-US" dirty="0"/>
          </a:p>
        </p:txBody>
      </p:sp>
    </p:spTree>
    <p:extLst>
      <p:ext uri="{BB962C8B-B14F-4D97-AF65-F5344CB8AC3E}">
        <p14:creationId xmlns:p14="http://schemas.microsoft.com/office/powerpoint/2010/main" val="13995285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Αέριος χρωματογράφος </a:t>
            </a:r>
            <a:r>
              <a:rPr lang="el-GR" sz="3000" b="0" dirty="0" smtClean="0"/>
              <a:t>3/8</a:t>
            </a:r>
            <a:endParaRPr lang="el-GR"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10</a:t>
            </a:fld>
            <a:endParaRPr lang="en-US" dirty="0"/>
          </a:p>
        </p:txBody>
      </p:sp>
      <p:pic>
        <p:nvPicPr>
          <p:cNvPr id="3" name="Picture 2"/>
          <p:cNvPicPr>
            <a:picLocks noChangeAspect="1"/>
          </p:cNvPicPr>
          <p:nvPr/>
        </p:nvPicPr>
        <p:blipFill>
          <a:blip r:embed="rId3" cstate="print">
            <a:lum/>
            <a:alphaModFix/>
          </a:blip>
          <a:srcRect/>
          <a:stretch>
            <a:fillRect/>
          </a:stretch>
        </p:blipFill>
        <p:spPr>
          <a:xfrm>
            <a:off x="1502029" y="1916832"/>
            <a:ext cx="6139943" cy="3312368"/>
          </a:xfrm>
          <a:prstGeom prst="rect">
            <a:avLst/>
          </a:prstGeom>
          <a:noFill/>
          <a:ln>
            <a:solidFill>
              <a:schemeClr val="tx1"/>
            </a:solidFill>
          </a:ln>
        </p:spPr>
      </p:pic>
    </p:spTree>
    <p:extLst>
      <p:ext uri="{BB962C8B-B14F-4D97-AF65-F5344CB8AC3E}">
        <p14:creationId xmlns:p14="http://schemas.microsoft.com/office/powerpoint/2010/main" val="13751347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Θέση περιεχομένου 7"/>
          <p:cNvSpPr>
            <a:spLocks noGrp="1"/>
          </p:cNvSpPr>
          <p:nvPr>
            <p:ph idx="1"/>
          </p:nvPr>
        </p:nvSpPr>
        <p:spPr>
          <a:xfrm>
            <a:off x="251520" y="1124744"/>
            <a:ext cx="4859202" cy="5661248"/>
          </a:xfrm>
        </p:spPr>
        <p:txBody>
          <a:bodyPr>
            <a:noAutofit/>
          </a:bodyPr>
          <a:lstStyle/>
          <a:p>
            <a:r>
              <a:rPr lang="el-GR" b="1" dirty="0"/>
              <a:t>Εισαγωγέας</a:t>
            </a:r>
            <a:r>
              <a:rPr lang="el-GR" dirty="0"/>
              <a:t/>
            </a:r>
            <a:br>
              <a:rPr lang="el-GR" dirty="0"/>
            </a:br>
            <a:r>
              <a:rPr lang="el-GR" dirty="0"/>
              <a:t>Ο εισαγωγέας είναι μια διάταξη η οποία επιτρέπει την είσοδο του μείγματος που πρόκειται να διαχωριστεί στα συστατικά του, μέσα στον αέριο χρωματογράφο. Αποτελεί  την αρχή του συστήματος η οποία έχει τις παρακάτω ιδιότητες. Αναμειγνύει το αέριο με το μείγμα των χημικών ενώσεων, το οδηγεί στην στήλη διαχωρισμού, εάν είναι μεγάλος ο όγκος του ( η ποσότητα εισαγωγής ) μπορεί να το απορρίπτει με ένα σύστημα που ονομάζεται split splitless</a:t>
            </a:r>
            <a:r>
              <a:rPr lang="el-GR" dirty="0" smtClean="0"/>
              <a:t>.</a:t>
            </a:r>
            <a:endParaRPr lang="el-GR"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11</a:t>
            </a:fld>
            <a:endParaRPr lang="en-US" dirty="0"/>
          </a:p>
        </p:txBody>
      </p:sp>
      <p:grpSp>
        <p:nvGrpSpPr>
          <p:cNvPr id="15" name="Ομάδα 14"/>
          <p:cNvGrpSpPr/>
          <p:nvPr/>
        </p:nvGrpSpPr>
        <p:grpSpPr>
          <a:xfrm>
            <a:off x="5110722" y="1628800"/>
            <a:ext cx="3853768" cy="3528393"/>
            <a:chOff x="2771800" y="2327400"/>
            <a:chExt cx="3456386" cy="3058116"/>
          </a:xfrm>
        </p:grpSpPr>
        <p:pic>
          <p:nvPicPr>
            <p:cNvPr id="3" name="Picture 2"/>
            <p:cNvPicPr>
              <a:picLocks noChangeAspect="1"/>
            </p:cNvPicPr>
            <p:nvPr/>
          </p:nvPicPr>
          <p:blipFill>
            <a:blip r:embed="rId3" cstate="print">
              <a:lum/>
              <a:alphaModFix/>
            </a:blip>
            <a:srcRect/>
            <a:stretch>
              <a:fillRect/>
            </a:stretch>
          </p:blipFill>
          <p:spPr>
            <a:xfrm>
              <a:off x="3067920" y="2327400"/>
              <a:ext cx="2971440" cy="2971440"/>
            </a:xfrm>
            <a:prstGeom prst="rect">
              <a:avLst/>
            </a:prstGeom>
            <a:noFill/>
            <a:ln>
              <a:noFill/>
            </a:ln>
          </p:spPr>
        </p:pic>
        <p:sp>
          <p:nvSpPr>
            <p:cNvPr id="6" name="5 - Ορθογώνιο"/>
            <p:cNvSpPr/>
            <p:nvPr/>
          </p:nvSpPr>
          <p:spPr>
            <a:xfrm>
              <a:off x="5004049" y="3284983"/>
              <a:ext cx="122413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Έξοδος διαρροών</a:t>
              </a:r>
              <a:endParaRPr lang="en-US" sz="1400" dirty="0"/>
            </a:p>
          </p:txBody>
        </p:sp>
        <p:sp>
          <p:nvSpPr>
            <p:cNvPr id="7" name="6 - Ορθογώνιο"/>
            <p:cNvSpPr/>
            <p:nvPr/>
          </p:nvSpPr>
          <p:spPr>
            <a:xfrm>
              <a:off x="3923928" y="5013176"/>
              <a:ext cx="1368152" cy="372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Στήλη διαχωρισμού</a:t>
              </a:r>
              <a:endParaRPr lang="en-US" sz="1400" dirty="0"/>
            </a:p>
          </p:txBody>
        </p:sp>
        <p:sp>
          <p:nvSpPr>
            <p:cNvPr id="9" name="8 - Ορθογώνιο"/>
            <p:cNvSpPr/>
            <p:nvPr/>
          </p:nvSpPr>
          <p:spPr>
            <a:xfrm>
              <a:off x="3131840" y="3429000"/>
              <a:ext cx="79208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Φέρων αέριο</a:t>
              </a:r>
              <a:endParaRPr lang="en-US" sz="1400" dirty="0"/>
            </a:p>
          </p:txBody>
        </p:sp>
        <p:sp>
          <p:nvSpPr>
            <p:cNvPr id="10" name="9 - Ορθογώνιο"/>
            <p:cNvSpPr/>
            <p:nvPr/>
          </p:nvSpPr>
          <p:spPr>
            <a:xfrm>
              <a:off x="4716016" y="2492896"/>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Σύριγγα εισαγωγής</a:t>
              </a:r>
              <a:endParaRPr lang="en-US" sz="1400" dirty="0"/>
            </a:p>
          </p:txBody>
        </p:sp>
        <p:sp>
          <p:nvSpPr>
            <p:cNvPr id="11" name="10 - Ορθογώνιο"/>
            <p:cNvSpPr/>
            <p:nvPr/>
          </p:nvSpPr>
          <p:spPr>
            <a:xfrm>
              <a:off x="5076056" y="4437112"/>
              <a:ext cx="115212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Βαλβίδα  </a:t>
              </a:r>
              <a:r>
                <a:rPr lang="en-US" sz="1400" dirty="0" smtClean="0"/>
                <a:t>split-splitless</a:t>
              </a:r>
              <a:endParaRPr lang="en-US" sz="1400" dirty="0"/>
            </a:p>
          </p:txBody>
        </p:sp>
        <p:sp>
          <p:nvSpPr>
            <p:cNvPr id="12" name="11 - Ορθογώνιο"/>
            <p:cNvSpPr/>
            <p:nvPr/>
          </p:nvSpPr>
          <p:spPr>
            <a:xfrm>
              <a:off x="3131840" y="4005064"/>
              <a:ext cx="10081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Σωλήνας μεταφοράς</a:t>
              </a:r>
              <a:endParaRPr lang="en-US" sz="1400" dirty="0"/>
            </a:p>
          </p:txBody>
        </p:sp>
        <p:sp>
          <p:nvSpPr>
            <p:cNvPr id="13" name="12 - Ορθογώνιο"/>
            <p:cNvSpPr/>
            <p:nvPr/>
          </p:nvSpPr>
          <p:spPr>
            <a:xfrm>
              <a:off x="2771800" y="2348880"/>
              <a:ext cx="136815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400" dirty="0" smtClean="0"/>
                <a:t>Μεμβράνη στεγανοποίησης</a:t>
              </a:r>
              <a:endParaRPr lang="en-US" sz="1400" dirty="0"/>
            </a:p>
          </p:txBody>
        </p:sp>
      </p:grpSp>
      <p:sp>
        <p:nvSpPr>
          <p:cNvPr id="14" name="Τίτλος 13"/>
          <p:cNvSpPr>
            <a:spLocks noGrp="1"/>
          </p:cNvSpPr>
          <p:nvPr>
            <p:ph type="title"/>
          </p:nvPr>
        </p:nvSpPr>
        <p:spPr/>
        <p:txBody>
          <a:bodyPr/>
          <a:lstStyle/>
          <a:p>
            <a:r>
              <a:rPr lang="el-GR" dirty="0"/>
              <a:t>Αέριος χρωματογράφος </a:t>
            </a:r>
            <a:r>
              <a:rPr lang="el-GR" sz="3000" b="0" dirty="0" smtClean="0"/>
              <a:t>4/8</a:t>
            </a:r>
            <a:endParaRPr lang="el-GR" dirty="0"/>
          </a:p>
        </p:txBody>
      </p:sp>
    </p:spTree>
    <p:extLst>
      <p:ext uri="{BB962C8B-B14F-4D97-AF65-F5344CB8AC3E}">
        <p14:creationId xmlns:p14="http://schemas.microsoft.com/office/powerpoint/2010/main" val="16897345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Αέριος χρωματογράφος </a:t>
            </a:r>
            <a:r>
              <a:rPr lang="el-GR" sz="3000" b="0" dirty="0" smtClean="0"/>
              <a:t>5/8</a:t>
            </a:r>
            <a:endParaRPr lang="el-GR" dirty="0"/>
          </a:p>
        </p:txBody>
      </p:sp>
      <p:sp>
        <p:nvSpPr>
          <p:cNvPr id="3" name="Θέση περιεχομένου 2"/>
          <p:cNvSpPr>
            <a:spLocks noGrp="1"/>
          </p:cNvSpPr>
          <p:nvPr>
            <p:ph idx="1"/>
          </p:nvPr>
        </p:nvSpPr>
        <p:spPr>
          <a:xfrm>
            <a:off x="179512" y="1196998"/>
            <a:ext cx="3456384" cy="3227294"/>
          </a:xfrm>
        </p:spPr>
        <p:txBody>
          <a:bodyPr>
            <a:noAutofit/>
          </a:bodyPr>
          <a:lstStyle/>
          <a:p>
            <a:r>
              <a:rPr lang="el-GR" dirty="0"/>
              <a:t>Διάφορα είδη στηλών που χρησιμοποιούνται στους αέριους χρωματογράφους</a:t>
            </a:r>
            <a:r>
              <a:rPr lang="el-GR" dirty="0" smtClean="0"/>
              <a:t>.</a:t>
            </a:r>
          </a:p>
          <a:p>
            <a:r>
              <a:rPr lang="el-GR" dirty="0">
                <a:solidFill>
                  <a:prstClr val="black"/>
                </a:solidFill>
              </a:rPr>
              <a:t>Η στήλη είναι μια μεγάλου μήκους σωλήνα η οποία έχει μια συγκεκριμένη διάμετρο,</a:t>
            </a:r>
            <a:endParaRPr lang="en-US" dirty="0"/>
          </a:p>
        </p:txBody>
      </p:sp>
      <p:sp>
        <p:nvSpPr>
          <p:cNvPr id="6" name="5 - Θέση αριθμού διαφάνειας"/>
          <p:cNvSpPr>
            <a:spLocks noGrp="1"/>
          </p:cNvSpPr>
          <p:nvPr>
            <p:ph type="sldNum" sz="quarter" idx="12"/>
          </p:nvPr>
        </p:nvSpPr>
        <p:spPr/>
        <p:txBody>
          <a:bodyPr/>
          <a:lstStyle/>
          <a:p>
            <a:pPr lvl="0"/>
            <a:fld id="{172E84C9-4D61-440C-8D0C-AA93639B9BB6}" type="slidenum">
              <a:rPr lang="en-US" smtClean="0"/>
              <a:pPr lvl="0"/>
              <a:t>12</a:t>
            </a:fld>
            <a:endParaRPr lang="en-US" dirty="0"/>
          </a:p>
        </p:txBody>
      </p:sp>
      <p:grpSp>
        <p:nvGrpSpPr>
          <p:cNvPr id="10" name="Ομάδα 9"/>
          <p:cNvGrpSpPr/>
          <p:nvPr/>
        </p:nvGrpSpPr>
        <p:grpSpPr>
          <a:xfrm>
            <a:off x="3897298" y="1196752"/>
            <a:ext cx="5022422" cy="2808314"/>
            <a:chOff x="611560" y="2132856"/>
            <a:chExt cx="7056785" cy="3611159"/>
          </a:xfrm>
        </p:grpSpPr>
        <p:pic>
          <p:nvPicPr>
            <p:cNvPr id="4" name="Picture 2"/>
            <p:cNvPicPr>
              <a:picLocks noChangeAspect="1"/>
            </p:cNvPicPr>
            <p:nvPr/>
          </p:nvPicPr>
          <p:blipFill>
            <a:blip r:embed="rId3" cstate="print">
              <a:lum/>
              <a:alphaModFix/>
            </a:blip>
            <a:srcRect/>
            <a:stretch>
              <a:fillRect/>
            </a:stretch>
          </p:blipFill>
          <p:spPr>
            <a:xfrm>
              <a:off x="611560" y="2132856"/>
              <a:ext cx="6756479" cy="3611159"/>
            </a:xfrm>
            <a:prstGeom prst="rect">
              <a:avLst/>
            </a:prstGeom>
            <a:noFill/>
            <a:ln>
              <a:solidFill>
                <a:schemeClr val="tx1"/>
              </a:solidFill>
            </a:ln>
          </p:spPr>
        </p:pic>
        <p:sp>
          <p:nvSpPr>
            <p:cNvPr id="7" name="6 - Ορθογώνιο"/>
            <p:cNvSpPr/>
            <p:nvPr/>
          </p:nvSpPr>
          <p:spPr>
            <a:xfrm>
              <a:off x="683566" y="3140966"/>
              <a:ext cx="1897327" cy="943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Τριχοειδής στήλη</a:t>
              </a:r>
              <a:endParaRPr lang="en-US" b="1" dirty="0"/>
            </a:p>
          </p:txBody>
        </p:sp>
        <p:sp>
          <p:nvSpPr>
            <p:cNvPr id="8" name="7 - Ορθογώνιο"/>
            <p:cNvSpPr/>
            <p:nvPr/>
          </p:nvSpPr>
          <p:spPr>
            <a:xfrm>
              <a:off x="5863120" y="3861048"/>
              <a:ext cx="1805225" cy="864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Συμπαγής στήλη</a:t>
              </a:r>
              <a:endParaRPr lang="en-US" b="1" dirty="0"/>
            </a:p>
          </p:txBody>
        </p:sp>
      </p:grpSp>
      <p:sp>
        <p:nvSpPr>
          <p:cNvPr id="11" name="Ορθογώνιο 10"/>
          <p:cNvSpPr/>
          <p:nvPr/>
        </p:nvSpPr>
        <p:spPr>
          <a:xfrm>
            <a:off x="467544" y="4293096"/>
            <a:ext cx="8452176" cy="2326791"/>
          </a:xfrm>
          <a:prstGeom prst="rect">
            <a:avLst/>
          </a:prstGeom>
        </p:spPr>
        <p:txBody>
          <a:bodyPr wrap="square">
            <a:spAutoFit/>
          </a:bodyPr>
          <a:lstStyle/>
          <a:p>
            <a:pPr lvl="0" fontAlgn="auto">
              <a:lnSpc>
                <a:spcPct val="110000"/>
              </a:lnSpc>
              <a:spcBef>
                <a:spcPts val="1000"/>
              </a:spcBef>
              <a:spcAft>
                <a:spcPts val="0"/>
              </a:spcAft>
            </a:pPr>
            <a:r>
              <a:rPr lang="el-GR" sz="2200" dirty="0" smtClean="0">
                <a:solidFill>
                  <a:prstClr val="black"/>
                </a:solidFill>
                <a:latin typeface="Calibri"/>
              </a:rPr>
              <a:t>και </a:t>
            </a:r>
            <a:r>
              <a:rPr lang="el-GR" sz="2200" dirty="0">
                <a:solidFill>
                  <a:prstClr val="black"/>
                </a:solidFill>
                <a:latin typeface="Calibri"/>
              </a:rPr>
              <a:t>στην εσωτερική της επιφάνεια υπάρχει μια επικάλυψη με ένα πολυμερές του  οποίου η χημική σύνθεση καθορίζει και το ποσοστό κατακράτησης των χημικών ενώσεων, οι οποίες  παρασύρονται από το ρεύμα αέρος προς την έξοδο της. Παλαιότερα οι στήλες είχαν μεγαλύτερες διαστάσεις και η  είχαν σαν υλικό πλήρωσης οξείδιο του πυριτίου.</a:t>
            </a:r>
            <a:endParaRPr lang="en-US" sz="2200" dirty="0">
              <a:solidFill>
                <a:prstClr val="black"/>
              </a:solidFill>
              <a:latin typeface="Calibri"/>
            </a:endParaRPr>
          </a:p>
        </p:txBody>
      </p:sp>
    </p:spTree>
    <p:extLst>
      <p:ext uri="{BB962C8B-B14F-4D97-AF65-F5344CB8AC3E}">
        <p14:creationId xmlns:p14="http://schemas.microsoft.com/office/powerpoint/2010/main" val="27408299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p:txBody>
          <a:bodyPr>
            <a:normAutofit/>
          </a:bodyPr>
          <a:lstStyle/>
          <a:p>
            <a:r>
              <a:rPr lang="el-GR" dirty="0"/>
              <a:t>Το πολυμερές το οποίον εμφανίζεται στην παρακάτω εικόνα είναι ένα συνηθισμένο υλικό πλήρωσης της εσωτερικής επιφάνειας των στηλών</a:t>
            </a:r>
            <a:r>
              <a:rPr lang="en-US" dirty="0"/>
              <a:t>.</a:t>
            </a:r>
            <a:r>
              <a:rPr lang="el-GR" dirty="0"/>
              <a:t>Φέρει κάποιους υποκατάστατες  </a:t>
            </a:r>
            <a:r>
              <a:rPr lang="fr-FR" b="1" dirty="0"/>
              <a:t>R </a:t>
            </a:r>
            <a:r>
              <a:rPr lang="el-GR" dirty="0"/>
              <a:t>και ένα </a:t>
            </a:r>
            <a:r>
              <a:rPr lang="el-GR" dirty="0" smtClean="0"/>
              <a:t>μήκος</a:t>
            </a:r>
            <a:r>
              <a:rPr lang="en-US" dirty="0" smtClean="0"/>
              <a:t> </a:t>
            </a:r>
            <a:r>
              <a:rPr lang="el-GR" dirty="0" smtClean="0"/>
              <a:t> </a:t>
            </a:r>
            <a:r>
              <a:rPr lang="en-US" b="1" dirty="0"/>
              <a:t>n</a:t>
            </a:r>
            <a:r>
              <a:rPr lang="el-GR" dirty="0"/>
              <a:t>   τα οποίοι μπορεί να μεταβάλλονται από τον έναν τύπο της στήλης στον άλλο τύπο και έτσι να αλλάζουν οι  υδρόφιλες ή υδρόφοβες  ιδιότητες </a:t>
            </a:r>
            <a:r>
              <a:rPr lang="el-GR" dirty="0" smtClean="0"/>
              <a:t>ή </a:t>
            </a:r>
            <a:r>
              <a:rPr lang="el-GR" dirty="0"/>
              <a:t>γενικότερα η πολιτικότητα </a:t>
            </a:r>
            <a:r>
              <a:rPr lang="el-GR" dirty="0" smtClean="0"/>
              <a:t>της.</a:t>
            </a:r>
            <a:r>
              <a:rPr lang="el-GR" dirty="0"/>
              <a:t/>
            </a:r>
            <a:br>
              <a:rPr lang="el-GR" dirty="0"/>
            </a:br>
            <a:r>
              <a:rPr lang="el-GR" dirty="0" smtClean="0"/>
              <a:t>Πχ </a:t>
            </a:r>
            <a:r>
              <a:rPr lang="en-US" b="1" dirty="0"/>
              <a:t>Poly methyl siloxane</a:t>
            </a:r>
            <a:r>
              <a:rPr lang="el-GR" dirty="0"/>
              <a:t/>
            </a:r>
            <a:br>
              <a:rPr lang="el-GR" dirty="0"/>
            </a:br>
            <a:r>
              <a:rPr lang="el-GR" dirty="0"/>
              <a:t>Εδώ παρουσιάζεται η δομή μιας ένωσης η οποία χρησιμοποιείται για την επικάλυψη της εσωτερικής πλευράς μιας τριχοειδούς στήλης της </a:t>
            </a:r>
            <a:r>
              <a:rPr lang="el-GR" dirty="0" smtClean="0"/>
              <a:t>χρωματογραφίας.</a:t>
            </a:r>
            <a:r>
              <a:rPr lang="en-US" dirty="0"/>
              <a:t/>
            </a:r>
            <a:br>
              <a:rPr lang="en-US" dirty="0"/>
            </a:br>
            <a:endParaRPr lang="el-GR"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13</a:t>
            </a:fld>
            <a:endParaRPr lang="en-US" dirty="0"/>
          </a:p>
        </p:txBody>
      </p:sp>
      <p:pic>
        <p:nvPicPr>
          <p:cNvPr id="3" name="Picture 2"/>
          <p:cNvPicPr>
            <a:picLocks noChangeAspect="1"/>
          </p:cNvPicPr>
          <p:nvPr/>
        </p:nvPicPr>
        <p:blipFill>
          <a:blip r:embed="rId3" cstate="print">
            <a:lum/>
            <a:alphaModFix/>
          </a:blip>
          <a:srcRect/>
          <a:stretch>
            <a:fillRect/>
          </a:stretch>
        </p:blipFill>
        <p:spPr>
          <a:xfrm>
            <a:off x="2123728" y="4945563"/>
            <a:ext cx="5688632" cy="1867813"/>
          </a:xfrm>
          <a:prstGeom prst="rect">
            <a:avLst/>
          </a:prstGeom>
          <a:noFill/>
          <a:ln>
            <a:noFill/>
          </a:ln>
        </p:spPr>
      </p:pic>
      <p:sp>
        <p:nvSpPr>
          <p:cNvPr id="7" name="Τίτλος 6"/>
          <p:cNvSpPr>
            <a:spLocks noGrp="1"/>
          </p:cNvSpPr>
          <p:nvPr>
            <p:ph type="title"/>
          </p:nvPr>
        </p:nvSpPr>
        <p:spPr/>
        <p:txBody>
          <a:bodyPr/>
          <a:lstStyle/>
          <a:p>
            <a:r>
              <a:rPr lang="el-GR" dirty="0"/>
              <a:t>Αέριος χρωματογράφος </a:t>
            </a:r>
            <a:r>
              <a:rPr lang="el-GR" sz="3000" b="0" dirty="0" smtClean="0"/>
              <a:t>6/8</a:t>
            </a:r>
            <a:endParaRPr lang="el-GR" dirty="0"/>
          </a:p>
        </p:txBody>
      </p:sp>
    </p:spTree>
    <p:extLst>
      <p:ext uri="{BB962C8B-B14F-4D97-AF65-F5344CB8AC3E}">
        <p14:creationId xmlns:p14="http://schemas.microsoft.com/office/powerpoint/2010/main" val="264132182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457200" y="1196752"/>
            <a:ext cx="8363272" cy="5328592"/>
          </a:xfrm>
        </p:spPr>
        <p:txBody>
          <a:bodyPr>
            <a:normAutofit/>
          </a:bodyPr>
          <a:lstStyle/>
          <a:p>
            <a:r>
              <a:rPr lang="el-GR" sz="2100" b="1" dirty="0" smtClean="0"/>
              <a:t>Αρχή λειτουργίας</a:t>
            </a:r>
            <a:r>
              <a:rPr lang="el-GR" sz="2100" dirty="0"/>
              <a:t/>
            </a:r>
            <a:br>
              <a:rPr lang="el-GR" sz="2100" dirty="0"/>
            </a:br>
            <a:r>
              <a:rPr lang="el-GR" sz="2000" dirty="0"/>
              <a:t>Η λειτουργία της χρωματογραφίας του βασίζεται στην ιδιότητα των μορίων να συγκρατούνται με δυνάμεις επιφάνειας, τύπου</a:t>
            </a:r>
            <a:r>
              <a:rPr lang="en-US" sz="2000" dirty="0"/>
              <a:t>Van der Waals </a:t>
            </a:r>
            <a:r>
              <a:rPr lang="el-GR" sz="2000" dirty="0" smtClean="0"/>
              <a:t>πάνω </a:t>
            </a:r>
            <a:r>
              <a:rPr lang="el-GR" sz="2000" dirty="0"/>
              <a:t>στην επιφάνεια του υλικού πλήρωσης  τη</a:t>
            </a:r>
            <a:r>
              <a:rPr lang="en-US" sz="2000" dirty="0"/>
              <a:t>s</a:t>
            </a:r>
            <a:r>
              <a:rPr lang="el-GR" sz="2000" dirty="0"/>
              <a:t> στήλης της.</a:t>
            </a:r>
            <a:br>
              <a:rPr lang="el-GR" sz="2000" dirty="0"/>
            </a:br>
            <a:r>
              <a:rPr lang="el-GR" sz="2000" dirty="0" smtClean="0"/>
              <a:t>Η </a:t>
            </a:r>
            <a:r>
              <a:rPr lang="el-GR" sz="2000" dirty="0"/>
              <a:t>δύναμη με την οποία συγκρατούνται είναι συνάρτηση του μεγέθους των, της χημικής δομής των, αλλά και άλλων φυσικών παραμέτρων, όπως η θερμοκρασία, στην οποία ευρίσκεται η στήλη, οι ροή του αερίου, και τέλος η φύση του αερίου. </a:t>
            </a:r>
            <a:br>
              <a:rPr lang="el-GR" sz="2000" dirty="0"/>
            </a:br>
            <a:r>
              <a:rPr lang="el-GR" sz="2000" dirty="0"/>
              <a:t>Αυτή η δύναμη συγκράτησης αντισταθμίζεται από την  ροη του αερίου και έχει σαν αποτέλεσμα, την διαφορετική ταχύτητα ροής , η οποία μεταφράζεται σε διαφορετικό χρόνο εκροής  πού είναι χαρακτηριστικός  για κάθε μόριο, στις συνθήκες λειτουργίας της στήλης</a:t>
            </a:r>
            <a:r>
              <a:rPr lang="el-GR" sz="2000" dirty="0" smtClean="0"/>
              <a:t>.</a:t>
            </a:r>
            <a:endParaRPr lang="el-GR" sz="2000"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14</a:t>
            </a:fld>
            <a:endParaRPr lang="en-US" dirty="0"/>
          </a:p>
        </p:txBody>
      </p:sp>
      <p:pic>
        <p:nvPicPr>
          <p:cNvPr id="3" name="Picture 2"/>
          <p:cNvPicPr>
            <a:picLocks noChangeAspect="1"/>
          </p:cNvPicPr>
          <p:nvPr/>
        </p:nvPicPr>
        <p:blipFill>
          <a:blip r:embed="rId3" cstate="print">
            <a:lum/>
            <a:alphaModFix/>
          </a:blip>
          <a:srcRect/>
          <a:stretch>
            <a:fillRect/>
          </a:stretch>
        </p:blipFill>
        <p:spPr>
          <a:xfrm>
            <a:off x="1979712" y="5373216"/>
            <a:ext cx="5381279" cy="1333080"/>
          </a:xfrm>
          <a:prstGeom prst="rect">
            <a:avLst/>
          </a:prstGeom>
          <a:noFill/>
          <a:ln>
            <a:noFill/>
          </a:ln>
        </p:spPr>
      </p:pic>
      <p:sp>
        <p:nvSpPr>
          <p:cNvPr id="7" name="Τίτλος 6"/>
          <p:cNvSpPr>
            <a:spLocks noGrp="1"/>
          </p:cNvSpPr>
          <p:nvPr>
            <p:ph type="title"/>
          </p:nvPr>
        </p:nvSpPr>
        <p:spPr/>
        <p:txBody>
          <a:bodyPr/>
          <a:lstStyle/>
          <a:p>
            <a:r>
              <a:rPr lang="el-GR" dirty="0"/>
              <a:t>Αέριος χρωματογράφος </a:t>
            </a:r>
            <a:r>
              <a:rPr lang="el-GR" sz="3000" b="0" dirty="0" smtClean="0"/>
              <a:t>7/8</a:t>
            </a:r>
            <a:endParaRPr lang="el-GR" dirty="0"/>
          </a:p>
        </p:txBody>
      </p:sp>
    </p:spTree>
    <p:extLst>
      <p:ext uri="{BB962C8B-B14F-4D97-AF65-F5344CB8AC3E}">
        <p14:creationId xmlns:p14="http://schemas.microsoft.com/office/powerpoint/2010/main" val="2945629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Θέση περιεχομένου"/>
          <p:cNvSpPr>
            <a:spLocks noGrp="1"/>
          </p:cNvSpPr>
          <p:nvPr>
            <p:ph idx="1"/>
          </p:nvPr>
        </p:nvSpPr>
        <p:spPr>
          <a:xfrm>
            <a:off x="457200" y="1124744"/>
            <a:ext cx="8229600" cy="5112568"/>
          </a:xfrm>
        </p:spPr>
        <p:txBody>
          <a:bodyPr>
            <a:normAutofit/>
          </a:bodyPr>
          <a:lstStyle/>
          <a:p>
            <a:r>
              <a:rPr lang="el-GR" dirty="0" smtClean="0"/>
              <a:t>Αυτή η συγκράτηση η οποία γίνεται από το υλικό πλήρωσης μπορεί να περιγραφεί σαν μια μικρή φυσικό- χημική ισορροπία. Η ισορροπία αυτή ορίζει η ένα πατάρι. Ο όρος  αυτός προέρχεται από την χημική βιομηχανία και ιδιαίτερα από τη βιομηχανία των πετρελαιοειδών, όπου οι μεγάλες στήλες απόσταξης είχαν εσωτερικά πατάρια στα οποία επικρατούσε διαφορετική θερμοκρασία και έτσι επιτυγχάνεται ο διαχωρισμός των διαφόρων κλασμάτων του πετρελαίου. Στην δική μας τους περίπτωση το πατάρι είναι ένα μέγεθος φυσικοχημικής ισορροπίας.</a:t>
            </a:r>
            <a:endParaRPr lang="en-US" dirty="0" smtClean="0"/>
          </a:p>
          <a:p>
            <a:endParaRPr lang="en-US" dirty="0">
              <a:latin typeface="Bookman Old Style" pitchFamily="18" charset="0"/>
            </a:endParaRPr>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15</a:t>
            </a:fld>
            <a:endParaRPr lang="en-US" dirty="0"/>
          </a:p>
        </p:txBody>
      </p:sp>
      <p:grpSp>
        <p:nvGrpSpPr>
          <p:cNvPr id="2" name="Ομάδα 1"/>
          <p:cNvGrpSpPr/>
          <p:nvPr/>
        </p:nvGrpSpPr>
        <p:grpSpPr>
          <a:xfrm>
            <a:off x="1979712" y="4595191"/>
            <a:ext cx="5333760" cy="2199473"/>
            <a:chOff x="1886760" y="3317759"/>
            <a:chExt cx="5333760" cy="2199473"/>
          </a:xfrm>
        </p:grpSpPr>
        <p:pic>
          <p:nvPicPr>
            <p:cNvPr id="3" name="Picture 2"/>
            <p:cNvPicPr>
              <a:picLocks noChangeAspect="1"/>
            </p:cNvPicPr>
            <p:nvPr/>
          </p:nvPicPr>
          <p:blipFill>
            <a:blip r:embed="rId3" cstate="print">
              <a:lum/>
              <a:alphaModFix/>
            </a:blip>
            <a:srcRect/>
            <a:stretch>
              <a:fillRect/>
            </a:stretch>
          </p:blipFill>
          <p:spPr>
            <a:xfrm>
              <a:off x="1886760" y="3317759"/>
              <a:ext cx="5333760" cy="990360"/>
            </a:xfrm>
            <a:prstGeom prst="rect">
              <a:avLst/>
            </a:prstGeom>
            <a:noFill/>
            <a:ln>
              <a:noFill/>
            </a:ln>
          </p:spPr>
        </p:pic>
        <p:sp>
          <p:nvSpPr>
            <p:cNvPr id="7" name="6 - Ορθογώνιο"/>
            <p:cNvSpPr/>
            <p:nvPr/>
          </p:nvSpPr>
          <p:spPr>
            <a:xfrm>
              <a:off x="2051720" y="4653136"/>
              <a:ext cx="26642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Πατάρια λειτουργίας =μοριακή προσρόφηση απορρόφηση</a:t>
              </a:r>
              <a:endParaRPr lang="en-US" sz="1600" b="1" dirty="0"/>
            </a:p>
          </p:txBody>
        </p:sp>
        <p:cxnSp>
          <p:nvCxnSpPr>
            <p:cNvPr id="9" name="8 - Ευθύγραμμο βέλος σύνδεσης"/>
            <p:cNvCxnSpPr/>
            <p:nvPr/>
          </p:nvCxnSpPr>
          <p:spPr>
            <a:xfrm flipH="1" flipV="1">
              <a:off x="2699792" y="4185084"/>
              <a:ext cx="72008" cy="4680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 Ευθύγραμμο βέλος σύνδεσης"/>
            <p:cNvCxnSpPr/>
            <p:nvPr/>
          </p:nvCxnSpPr>
          <p:spPr>
            <a:xfrm flipV="1">
              <a:off x="2843808" y="4077072"/>
              <a:ext cx="1512168"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flipV="1">
              <a:off x="2843808" y="3717032"/>
              <a:ext cx="72008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Τίτλος 7"/>
          <p:cNvSpPr>
            <a:spLocks noGrp="1"/>
          </p:cNvSpPr>
          <p:nvPr>
            <p:ph type="title"/>
          </p:nvPr>
        </p:nvSpPr>
        <p:spPr/>
        <p:txBody>
          <a:bodyPr/>
          <a:lstStyle/>
          <a:p>
            <a:r>
              <a:rPr lang="el-GR" dirty="0"/>
              <a:t>Αέριος χρωματογράφος </a:t>
            </a:r>
            <a:r>
              <a:rPr lang="el-GR" sz="3000" b="0" dirty="0" smtClean="0"/>
              <a:t>8/8</a:t>
            </a:r>
            <a:endParaRPr lang="el-GR" dirty="0"/>
          </a:p>
        </p:txBody>
      </p:sp>
    </p:spTree>
    <p:extLst>
      <p:ext uri="{BB962C8B-B14F-4D97-AF65-F5344CB8AC3E}">
        <p14:creationId xmlns:p14="http://schemas.microsoft.com/office/powerpoint/2010/main" val="418550810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91436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compatLnSpc="0">
            <a:spAutoFit/>
          </a:bodyPr>
          <a:lstStyle/>
          <a:p>
            <a:pPr marL="0" marR="0" lvl="0" indent="0" rtl="0" hangingPunct="0">
              <a:lnSpc>
                <a:spcPct val="100000"/>
              </a:lnSpc>
              <a:spcBef>
                <a:spcPts val="0"/>
              </a:spcBef>
              <a:spcAft>
                <a:spcPts val="0"/>
              </a:spcAft>
              <a:buNone/>
              <a:tabLst/>
            </a:pPr>
            <a:endParaRPr lang="el-GR" sz="1800" b="0" i="0" u="none" strike="noStrike" kern="1200" dirty="0">
              <a:ln>
                <a:noFill/>
              </a:ln>
              <a:latin typeface="Arial" pitchFamily="18"/>
              <a:ea typeface="Lucida Sans Unicode" pitchFamily="2"/>
              <a:cs typeface="Mangal" pitchFamily="2"/>
            </a:endParaRPr>
          </a:p>
        </p:txBody>
      </p:sp>
      <p:sp>
        <p:nvSpPr>
          <p:cNvPr id="2" name="Τίτλος 1"/>
          <p:cNvSpPr>
            <a:spLocks noGrp="1"/>
          </p:cNvSpPr>
          <p:nvPr>
            <p:ph type="title"/>
          </p:nvPr>
        </p:nvSpPr>
        <p:spPr/>
        <p:txBody>
          <a:bodyPr/>
          <a:lstStyle/>
          <a:p>
            <a:r>
              <a:rPr lang="el-GR" dirty="0" smtClean="0"/>
              <a:t>Μερικά χαρακτηριστικά των στηλών</a:t>
            </a:r>
            <a:r>
              <a:rPr lang="en-US" dirty="0" smtClean="0"/>
              <a:t> </a:t>
            </a:r>
            <a:r>
              <a:rPr lang="en-US" sz="3000" b="0" dirty="0" smtClean="0"/>
              <a:t>1/2</a:t>
            </a:r>
            <a:endParaRPr lang="el-GR" sz="3000" b="0" dirty="0"/>
          </a:p>
        </p:txBody>
      </p:sp>
      <p:sp>
        <p:nvSpPr>
          <p:cNvPr id="5" name="4 - Θέση αριθμού διαφάνειας"/>
          <p:cNvSpPr>
            <a:spLocks noGrp="1"/>
          </p:cNvSpPr>
          <p:nvPr>
            <p:ph type="sldNum" sz="quarter" idx="12"/>
          </p:nvPr>
        </p:nvSpPr>
        <p:spPr/>
        <p:txBody>
          <a:bodyPr/>
          <a:lstStyle/>
          <a:p>
            <a:pPr lvl="0"/>
            <a:fld id="{59B5541E-1BB3-4971-A7BB-CDE74AA00507}" type="slidenum">
              <a:rPr lang="en-US" smtClean="0"/>
              <a:pPr lvl="0"/>
              <a:t>16</a:t>
            </a:fld>
            <a:endParaRPr lang="en-US" dirty="0"/>
          </a:p>
        </p:txBody>
      </p:sp>
      <p:graphicFrame>
        <p:nvGraphicFramePr>
          <p:cNvPr id="7" name="Πίνακας 6"/>
          <p:cNvGraphicFramePr>
            <a:graphicFrameLocks noGrp="1"/>
          </p:cNvGraphicFramePr>
          <p:nvPr>
            <p:extLst>
              <p:ext uri="{D42A27DB-BD31-4B8C-83A1-F6EECF244321}">
                <p14:modId xmlns:p14="http://schemas.microsoft.com/office/powerpoint/2010/main" val="1021245052"/>
              </p:ext>
            </p:extLst>
          </p:nvPr>
        </p:nvGraphicFramePr>
        <p:xfrm>
          <a:off x="1380977" y="1844824"/>
          <a:ext cx="6381686" cy="3169920"/>
        </p:xfrm>
        <a:graphic>
          <a:graphicData uri="http://schemas.openxmlformats.org/drawingml/2006/table">
            <a:tbl>
              <a:tblPr firstRow="1"/>
              <a:tblGrid>
                <a:gridCol w="1435100"/>
                <a:gridCol w="1899983"/>
                <a:gridCol w="1416050"/>
                <a:gridCol w="1630553"/>
              </a:tblGrid>
              <a:tr h="685800">
                <a:tc>
                  <a:txBody>
                    <a:bodyPr/>
                    <a:lstStyle/>
                    <a:p>
                      <a:pPr algn="l">
                        <a:lnSpc>
                          <a:spcPct val="100000"/>
                        </a:lnSpc>
                        <a:spcAft>
                          <a:spcPts val="0"/>
                        </a:spcAft>
                      </a:pPr>
                      <a:r>
                        <a:rPr lang="el-GR" sz="2200" b="1" spc="0" dirty="0">
                          <a:solidFill>
                            <a:srgbClr val="000000"/>
                          </a:solidFill>
                          <a:effectLst/>
                          <a:latin typeface="+mn-lt"/>
                          <a:ea typeface="Georgia"/>
                          <a:cs typeface="Georgia"/>
                        </a:rPr>
                        <a:t>ΕΣΩΤΕΡΙΚΗ</a:t>
                      </a:r>
                      <a:endParaRPr lang="el-GR" sz="2200" b="1" dirty="0">
                        <a:effectLst/>
                        <a:latin typeface="+mn-lt"/>
                        <a:ea typeface="Georgia"/>
                        <a:cs typeface="Georgia"/>
                      </a:endParaRPr>
                    </a:p>
                    <a:p>
                      <a:pPr algn="l">
                        <a:lnSpc>
                          <a:spcPct val="100000"/>
                        </a:lnSpc>
                        <a:spcAft>
                          <a:spcPts val="0"/>
                        </a:spcAft>
                      </a:pPr>
                      <a:r>
                        <a:rPr lang="el-GR" sz="2200" b="1" spc="0" dirty="0">
                          <a:solidFill>
                            <a:srgbClr val="000000"/>
                          </a:solidFill>
                          <a:effectLst/>
                          <a:latin typeface="+mn-lt"/>
                          <a:ea typeface="Georgia"/>
                          <a:cs typeface="Georgia"/>
                        </a:rPr>
                        <a:t>ΔΙΑΜΕΤΡΟΣ</a:t>
                      </a:r>
                      <a:endParaRPr lang="el-GR" sz="2200" b="1" dirty="0">
                        <a:effectLst/>
                        <a:latin typeface="+mn-lt"/>
                        <a:ea typeface="Georgia"/>
                        <a:cs typeface="Georgia"/>
                      </a:endParaRPr>
                    </a:p>
                    <a:p>
                      <a:pPr algn="ctr">
                        <a:lnSpc>
                          <a:spcPct val="100000"/>
                        </a:lnSpc>
                        <a:spcAft>
                          <a:spcPts val="0"/>
                        </a:spcAft>
                      </a:pPr>
                      <a:r>
                        <a:rPr lang="en-US" sz="2200" b="1" spc="0" dirty="0">
                          <a:solidFill>
                            <a:srgbClr val="000000"/>
                          </a:solidFill>
                          <a:effectLst/>
                          <a:latin typeface="+mn-lt"/>
                          <a:ea typeface="Georgia"/>
                          <a:cs typeface="Georgia"/>
                        </a:rPr>
                        <a:t>(mm)</a:t>
                      </a:r>
                      <a:endParaRPr lang="el-GR" sz="2200" b="1"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300"/>
                        </a:spcAft>
                      </a:pPr>
                      <a:r>
                        <a:rPr lang="el-GR" sz="2200" b="1" spc="0" dirty="0">
                          <a:solidFill>
                            <a:srgbClr val="000000"/>
                          </a:solidFill>
                          <a:effectLst/>
                          <a:latin typeface="+mn-lt"/>
                          <a:ea typeface="Georgia"/>
                          <a:cs typeface="Georgia"/>
                        </a:rPr>
                        <a:t>ΔΥΝΑΜΙΚΟΤΗΤΑ</a:t>
                      </a:r>
                      <a:endParaRPr lang="el-GR" sz="2200" b="1" dirty="0">
                        <a:effectLst/>
                        <a:latin typeface="+mn-lt"/>
                        <a:ea typeface="Georgia"/>
                        <a:cs typeface="Georgia"/>
                      </a:endParaRPr>
                    </a:p>
                    <a:p>
                      <a:pPr algn="ctr">
                        <a:lnSpc>
                          <a:spcPct val="100000"/>
                        </a:lnSpc>
                        <a:spcBef>
                          <a:spcPts val="300"/>
                        </a:spcBef>
                        <a:spcAft>
                          <a:spcPts val="0"/>
                        </a:spcAft>
                      </a:pPr>
                      <a:r>
                        <a:rPr lang="en-US" sz="2200" b="1" spc="0" dirty="0">
                          <a:solidFill>
                            <a:srgbClr val="000000"/>
                          </a:solidFill>
                          <a:effectLst/>
                          <a:latin typeface="+mn-lt"/>
                          <a:ea typeface="Georgia"/>
                          <a:cs typeface="Georgia"/>
                        </a:rPr>
                        <a:t>(ng)</a:t>
                      </a:r>
                      <a:endParaRPr lang="el-GR" sz="2200" b="1"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300"/>
                        </a:spcAft>
                      </a:pPr>
                      <a:r>
                        <a:rPr lang="el-GR" sz="2200" b="1" spc="0" dirty="0">
                          <a:solidFill>
                            <a:srgbClr val="000000"/>
                          </a:solidFill>
                          <a:effectLst/>
                          <a:latin typeface="+mn-lt"/>
                          <a:ea typeface="Georgia"/>
                          <a:cs typeface="Georgia"/>
                        </a:rPr>
                        <a:t>ΘΕΩΡΗΤΙΚΑ</a:t>
                      </a:r>
                      <a:endParaRPr lang="el-GR" sz="2200" b="1" dirty="0">
                        <a:effectLst/>
                        <a:latin typeface="+mn-lt"/>
                        <a:ea typeface="Georgia"/>
                        <a:cs typeface="Georgia"/>
                      </a:endParaRPr>
                    </a:p>
                    <a:p>
                      <a:pPr algn="ctr">
                        <a:lnSpc>
                          <a:spcPct val="100000"/>
                        </a:lnSpc>
                        <a:spcBef>
                          <a:spcPts val="300"/>
                        </a:spcBef>
                        <a:spcAft>
                          <a:spcPts val="0"/>
                        </a:spcAft>
                      </a:pPr>
                      <a:r>
                        <a:rPr lang="el-GR" sz="2200" b="1" spc="0" dirty="0">
                          <a:solidFill>
                            <a:srgbClr val="000000"/>
                          </a:solidFill>
                          <a:effectLst/>
                          <a:latin typeface="+mn-lt"/>
                          <a:ea typeface="Georgia"/>
                          <a:cs typeface="Georgia"/>
                        </a:rPr>
                        <a:t>ΠΑΤΑΡΙΑ</a:t>
                      </a:r>
                      <a:endParaRPr lang="el-GR" sz="2200" b="1"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R="114300" algn="r">
                        <a:lnSpc>
                          <a:spcPct val="100000"/>
                        </a:lnSpc>
                        <a:spcAft>
                          <a:spcPts val="0"/>
                        </a:spcAft>
                      </a:pPr>
                      <a:r>
                        <a:rPr lang="el-GR" sz="2200" b="1" spc="0" dirty="0">
                          <a:solidFill>
                            <a:srgbClr val="000000"/>
                          </a:solidFill>
                          <a:effectLst/>
                          <a:latin typeface="+mn-lt"/>
                          <a:ea typeface="Georgia"/>
                          <a:cs typeface="Georgia"/>
                        </a:rPr>
                        <a:t>ΒΕΛΤΙΣΤΗ</a:t>
                      </a:r>
                      <a:endParaRPr lang="el-GR" sz="2200" b="1" dirty="0">
                        <a:effectLst/>
                        <a:latin typeface="+mn-lt"/>
                        <a:ea typeface="Georgia"/>
                        <a:cs typeface="Georgia"/>
                      </a:endParaRPr>
                    </a:p>
                    <a:p>
                      <a:pPr marL="673100" algn="l">
                        <a:lnSpc>
                          <a:spcPct val="100000"/>
                        </a:lnSpc>
                        <a:spcAft>
                          <a:spcPts val="0"/>
                        </a:spcAft>
                      </a:pPr>
                      <a:r>
                        <a:rPr lang="el-GR" sz="2200" b="1" spc="0" dirty="0">
                          <a:solidFill>
                            <a:srgbClr val="000000"/>
                          </a:solidFill>
                          <a:effectLst/>
                          <a:latin typeface="+mn-lt"/>
                          <a:ea typeface="Georgia"/>
                          <a:cs typeface="Georgia"/>
                        </a:rPr>
                        <a:t>ΡΟΗ</a:t>
                      </a:r>
                      <a:endParaRPr lang="el-GR" sz="2200" b="1" dirty="0">
                        <a:effectLst/>
                        <a:latin typeface="+mn-lt"/>
                        <a:ea typeface="Georgia"/>
                        <a:cs typeface="Georgia"/>
                      </a:endParaRPr>
                    </a:p>
                    <a:p>
                      <a:pPr algn="r">
                        <a:lnSpc>
                          <a:spcPct val="100000"/>
                        </a:lnSpc>
                        <a:spcAft>
                          <a:spcPts val="0"/>
                        </a:spcAft>
                      </a:pPr>
                      <a:r>
                        <a:rPr lang="en-US" sz="2200" b="1" spc="0" dirty="0">
                          <a:solidFill>
                            <a:srgbClr val="000000"/>
                          </a:solidFill>
                          <a:effectLst/>
                          <a:latin typeface="+mn-lt"/>
                          <a:ea typeface="Georgia"/>
                          <a:cs typeface="Georgia"/>
                        </a:rPr>
                        <a:t>(mL </a:t>
                      </a:r>
                      <a:r>
                        <a:rPr lang="el-GR" sz="2200" b="1" spc="0" dirty="0">
                          <a:solidFill>
                            <a:srgbClr val="000000"/>
                          </a:solidFill>
                          <a:effectLst/>
                          <a:latin typeface="+mn-lt"/>
                          <a:ea typeface="Georgia"/>
                          <a:cs typeface="Georgia"/>
                        </a:rPr>
                        <a:t>/ </a:t>
                      </a:r>
                      <a:r>
                        <a:rPr lang="en-US" sz="2200" b="1" spc="0" dirty="0">
                          <a:solidFill>
                            <a:srgbClr val="000000"/>
                          </a:solidFill>
                          <a:effectLst/>
                          <a:latin typeface="+mn-lt"/>
                          <a:ea typeface="Georgia"/>
                          <a:cs typeface="Georgia"/>
                        </a:rPr>
                        <a:t>minute)</a:t>
                      </a:r>
                      <a:endParaRPr lang="el-GR" sz="2200" b="1"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84810">
                <a:tc>
                  <a:txBody>
                    <a:bodyPr/>
                    <a:lstStyle/>
                    <a:p>
                      <a:pPr algn="ctr">
                        <a:lnSpc>
                          <a:spcPct val="100000"/>
                        </a:lnSpc>
                        <a:spcAft>
                          <a:spcPts val="0"/>
                        </a:spcAft>
                      </a:pPr>
                      <a:r>
                        <a:rPr lang="el-GR" sz="2200" b="0" spc="0" dirty="0">
                          <a:solidFill>
                            <a:srgbClr val="000000"/>
                          </a:solidFill>
                          <a:effectLst/>
                          <a:latin typeface="+mn-lt"/>
                          <a:ea typeface="Georgia"/>
                          <a:cs typeface="Georgia"/>
                        </a:rPr>
                        <a:t>0,20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spc="100" dirty="0">
                          <a:solidFill>
                            <a:srgbClr val="000000"/>
                          </a:solidFill>
                          <a:effectLst/>
                          <a:latin typeface="+mn-lt"/>
                          <a:ea typeface="Franklin Gothic Heavy"/>
                          <a:cs typeface="Franklin Gothic Heavy"/>
                        </a:rPr>
                        <a:t>5-30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5000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73100" algn="l">
                        <a:lnSpc>
                          <a:spcPct val="100000"/>
                        </a:lnSpc>
                        <a:spcAft>
                          <a:spcPts val="0"/>
                        </a:spcAft>
                      </a:pPr>
                      <a:r>
                        <a:rPr lang="el-GR" sz="2200" b="0" spc="0" dirty="0">
                          <a:solidFill>
                            <a:srgbClr val="000000"/>
                          </a:solidFill>
                          <a:effectLst/>
                          <a:latin typeface="+mn-lt"/>
                          <a:ea typeface="Georgia"/>
                          <a:cs typeface="Georgia"/>
                        </a:rPr>
                        <a:t>0,40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0990">
                <a:tc>
                  <a:txBody>
                    <a:bodyPr/>
                    <a:lstStyle/>
                    <a:p>
                      <a:pPr algn="ctr">
                        <a:lnSpc>
                          <a:spcPct val="100000"/>
                        </a:lnSpc>
                        <a:spcAft>
                          <a:spcPts val="0"/>
                        </a:spcAft>
                      </a:pPr>
                      <a:r>
                        <a:rPr lang="el-GR" sz="2200" b="0" spc="0" dirty="0">
                          <a:solidFill>
                            <a:srgbClr val="000000"/>
                          </a:solidFill>
                          <a:effectLst/>
                          <a:latin typeface="+mn-lt"/>
                          <a:ea typeface="Georgia"/>
                          <a:cs typeface="Georgia"/>
                        </a:rPr>
                        <a:t>0,25</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50-100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4170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73100" algn="l">
                        <a:lnSpc>
                          <a:spcPct val="100000"/>
                        </a:lnSpc>
                        <a:spcAft>
                          <a:spcPts val="0"/>
                        </a:spcAft>
                      </a:pPr>
                      <a:r>
                        <a:rPr lang="el-GR" sz="2200" b="0" spc="0" dirty="0">
                          <a:solidFill>
                            <a:srgbClr val="000000"/>
                          </a:solidFill>
                          <a:effectLst/>
                          <a:latin typeface="+mn-lt"/>
                          <a:ea typeface="Georgia"/>
                          <a:cs typeface="Georgia"/>
                        </a:rPr>
                        <a:t>0,70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04800">
                <a:tc>
                  <a:txBody>
                    <a:bodyPr/>
                    <a:lstStyle/>
                    <a:p>
                      <a:pPr algn="ctr">
                        <a:lnSpc>
                          <a:spcPct val="100000"/>
                        </a:lnSpc>
                        <a:spcAft>
                          <a:spcPts val="0"/>
                        </a:spcAft>
                      </a:pPr>
                      <a:r>
                        <a:rPr lang="el-GR" sz="2200" spc="100" dirty="0">
                          <a:solidFill>
                            <a:srgbClr val="000000"/>
                          </a:solidFill>
                          <a:effectLst/>
                          <a:latin typeface="+mn-lt"/>
                          <a:ea typeface="Franklin Gothic Heavy"/>
                          <a:cs typeface="Franklin Gothic Heavy"/>
                        </a:rPr>
                        <a:t>0,32</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400-500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spc="100" dirty="0">
                          <a:solidFill>
                            <a:srgbClr val="000000"/>
                          </a:solidFill>
                          <a:effectLst/>
                          <a:latin typeface="+mn-lt"/>
                          <a:ea typeface="Franklin Gothic Heavy"/>
                          <a:cs typeface="Franklin Gothic Heavy"/>
                        </a:rPr>
                        <a:t>3330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73100" algn="l">
                        <a:lnSpc>
                          <a:spcPct val="100000"/>
                        </a:lnSpc>
                        <a:spcAft>
                          <a:spcPts val="0"/>
                        </a:spcAft>
                      </a:pPr>
                      <a:r>
                        <a:rPr lang="el-GR" sz="2200" b="0" spc="0" dirty="0">
                          <a:solidFill>
                            <a:srgbClr val="000000"/>
                          </a:solidFill>
                          <a:effectLst/>
                          <a:latin typeface="+mn-lt"/>
                          <a:ea typeface="Georgia"/>
                          <a:cs typeface="Georgia"/>
                        </a:rPr>
                        <a:t>1,40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58140">
                <a:tc>
                  <a:txBody>
                    <a:bodyPr/>
                    <a:lstStyle/>
                    <a:p>
                      <a:pPr algn="ctr">
                        <a:lnSpc>
                          <a:spcPct val="100000"/>
                        </a:lnSpc>
                        <a:spcAft>
                          <a:spcPts val="0"/>
                        </a:spcAft>
                      </a:pPr>
                      <a:r>
                        <a:rPr lang="el-GR" sz="2200" spc="100" dirty="0">
                          <a:solidFill>
                            <a:srgbClr val="000000"/>
                          </a:solidFill>
                          <a:effectLst/>
                          <a:latin typeface="+mn-lt"/>
                          <a:ea typeface="Franklin Gothic Heavy"/>
                          <a:cs typeface="Franklin Gothic Heavy"/>
                        </a:rPr>
                        <a:t>ο,53</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1000-2000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1670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73100" algn="l">
                        <a:lnSpc>
                          <a:spcPct val="100000"/>
                        </a:lnSpc>
                        <a:spcAft>
                          <a:spcPts val="0"/>
                        </a:spcAft>
                      </a:pPr>
                      <a:r>
                        <a:rPr lang="el-GR" sz="2200" b="0" spc="0" dirty="0">
                          <a:solidFill>
                            <a:srgbClr val="000000"/>
                          </a:solidFill>
                          <a:effectLst/>
                          <a:latin typeface="+mn-lt"/>
                          <a:ea typeface="Georgia"/>
                          <a:cs typeface="Georgia"/>
                        </a:rPr>
                        <a:t>2,50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15290">
                <a:tc>
                  <a:txBody>
                    <a:bodyPr/>
                    <a:lstStyle/>
                    <a:p>
                      <a:pPr algn="ctr">
                        <a:lnSpc>
                          <a:spcPct val="100000"/>
                        </a:lnSpc>
                        <a:spcAft>
                          <a:spcPts val="0"/>
                        </a:spcAft>
                      </a:pPr>
                      <a:r>
                        <a:rPr lang="el-GR" sz="2200" spc="100" dirty="0">
                          <a:solidFill>
                            <a:srgbClr val="000000"/>
                          </a:solidFill>
                          <a:effectLst/>
                          <a:latin typeface="+mn-lt"/>
                          <a:ea typeface="Franklin Gothic Heavy"/>
                          <a:cs typeface="Franklin Gothic Heavy"/>
                        </a:rPr>
                        <a:t>ο,75</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10000-15000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1170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673100" algn="l">
                        <a:lnSpc>
                          <a:spcPct val="100000"/>
                        </a:lnSpc>
                        <a:spcAft>
                          <a:spcPts val="0"/>
                        </a:spcAft>
                      </a:pPr>
                      <a:r>
                        <a:rPr lang="el-GR" sz="2200" b="0" spc="0" dirty="0">
                          <a:solidFill>
                            <a:srgbClr val="000000"/>
                          </a:solidFill>
                          <a:effectLst/>
                          <a:latin typeface="+mn-lt"/>
                          <a:ea typeface="Georgia"/>
                          <a:cs typeface="Georgia"/>
                        </a:rPr>
                        <a:t>5,00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93370">
                <a:tc>
                  <a:txBody>
                    <a:bodyPr/>
                    <a:lstStyle/>
                    <a:p>
                      <a:pPr algn="ctr">
                        <a:lnSpc>
                          <a:spcPct val="100000"/>
                        </a:lnSpc>
                        <a:spcAft>
                          <a:spcPts val="0"/>
                        </a:spcAft>
                      </a:pPr>
                      <a:r>
                        <a:rPr lang="en-US" sz="2200" b="0" spc="0" dirty="0">
                          <a:solidFill>
                            <a:srgbClr val="000000"/>
                          </a:solidFill>
                          <a:effectLst/>
                          <a:latin typeface="+mn-lt"/>
                          <a:ea typeface="Georgia"/>
                          <a:cs typeface="Georgia"/>
                        </a:rPr>
                        <a:t>2,00b</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20000-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200" b="0" spc="0" dirty="0">
                          <a:solidFill>
                            <a:srgbClr val="000000"/>
                          </a:solidFill>
                          <a:effectLst/>
                          <a:latin typeface="+mn-lt"/>
                          <a:ea typeface="Georgia"/>
                          <a:cs typeface="Georgia"/>
                        </a:rPr>
                        <a:t>2000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96900" algn="l">
                        <a:lnSpc>
                          <a:spcPct val="100000"/>
                        </a:lnSpc>
                        <a:spcAft>
                          <a:spcPts val="0"/>
                        </a:spcAft>
                      </a:pPr>
                      <a:r>
                        <a:rPr lang="el-GR" sz="2200" b="0" spc="0" dirty="0">
                          <a:solidFill>
                            <a:srgbClr val="000000"/>
                          </a:solidFill>
                          <a:effectLst/>
                          <a:latin typeface="+mn-lt"/>
                          <a:ea typeface="Georgia"/>
                          <a:cs typeface="Georgia"/>
                        </a:rPr>
                        <a:t>20,00</a:t>
                      </a:r>
                      <a:endParaRPr lang="el-GR" sz="220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2608545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0" y="0"/>
            <a:ext cx="9143640" cy="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1440" tIns="45720" rIns="91440" bIns="45720" anchor="ctr" compatLnSpc="0">
            <a:spAutoFit/>
          </a:bodyPr>
          <a:lstStyle/>
          <a:p>
            <a:pPr marL="0" marR="0" lvl="0" indent="0" rtl="0" hangingPunct="0">
              <a:lnSpc>
                <a:spcPct val="100000"/>
              </a:lnSpc>
              <a:spcBef>
                <a:spcPts val="0"/>
              </a:spcBef>
              <a:spcAft>
                <a:spcPts val="0"/>
              </a:spcAft>
              <a:buNone/>
              <a:tabLst/>
            </a:pPr>
            <a:endParaRPr lang="el-GR" sz="1800" b="0" i="0" u="none" strike="noStrike" kern="1200" dirty="0">
              <a:ln>
                <a:noFill/>
              </a:ln>
              <a:latin typeface="Arial" pitchFamily="18"/>
              <a:ea typeface="Lucida Sans Unicode" pitchFamily="2"/>
              <a:cs typeface="Mangal" pitchFamily="2"/>
            </a:endParaRPr>
          </a:p>
        </p:txBody>
      </p:sp>
      <p:sp>
        <p:nvSpPr>
          <p:cNvPr id="2" name="Τίτλος 1"/>
          <p:cNvSpPr>
            <a:spLocks noGrp="1"/>
          </p:cNvSpPr>
          <p:nvPr>
            <p:ph type="title"/>
          </p:nvPr>
        </p:nvSpPr>
        <p:spPr/>
        <p:txBody>
          <a:bodyPr/>
          <a:lstStyle/>
          <a:p>
            <a:r>
              <a:rPr lang="el-GR" dirty="0"/>
              <a:t>Μερικά χαρακτηριστικά των στηλών</a:t>
            </a:r>
            <a:r>
              <a:rPr lang="en-US" dirty="0"/>
              <a:t> </a:t>
            </a:r>
            <a:r>
              <a:rPr lang="el-GR" sz="3000" b="0" dirty="0" smtClean="0"/>
              <a:t>2</a:t>
            </a:r>
            <a:r>
              <a:rPr lang="en-US" sz="3000" b="0" dirty="0" smtClean="0"/>
              <a:t>/2</a:t>
            </a:r>
            <a:endParaRPr lang="el-GR" dirty="0"/>
          </a:p>
        </p:txBody>
      </p:sp>
      <p:sp>
        <p:nvSpPr>
          <p:cNvPr id="5" name="4 - Θέση αριθμού διαφάνειας"/>
          <p:cNvSpPr>
            <a:spLocks noGrp="1"/>
          </p:cNvSpPr>
          <p:nvPr>
            <p:ph type="sldNum" sz="quarter" idx="12"/>
          </p:nvPr>
        </p:nvSpPr>
        <p:spPr/>
        <p:txBody>
          <a:bodyPr/>
          <a:lstStyle/>
          <a:p>
            <a:pPr lvl="0"/>
            <a:fld id="{59B5541E-1BB3-4971-A7BB-CDE74AA00507}" type="slidenum">
              <a:rPr lang="en-US" smtClean="0"/>
              <a:pPr lvl="0"/>
              <a:t>17</a:t>
            </a:fld>
            <a:endParaRPr lang="en-US" dirty="0"/>
          </a:p>
        </p:txBody>
      </p:sp>
      <p:graphicFrame>
        <p:nvGraphicFramePr>
          <p:cNvPr id="7" name="Πίνακας 6"/>
          <p:cNvGraphicFramePr>
            <a:graphicFrameLocks noGrp="1"/>
          </p:cNvGraphicFramePr>
          <p:nvPr>
            <p:extLst>
              <p:ext uri="{D42A27DB-BD31-4B8C-83A1-F6EECF244321}">
                <p14:modId xmlns:p14="http://schemas.microsoft.com/office/powerpoint/2010/main" val="2573899389"/>
              </p:ext>
            </p:extLst>
          </p:nvPr>
        </p:nvGraphicFramePr>
        <p:xfrm>
          <a:off x="616593" y="1484784"/>
          <a:ext cx="7910453" cy="4138488"/>
        </p:xfrm>
        <a:graphic>
          <a:graphicData uri="http://schemas.openxmlformats.org/drawingml/2006/table">
            <a:tbl>
              <a:tblPr firstRow="1"/>
              <a:tblGrid>
                <a:gridCol w="2428875"/>
                <a:gridCol w="2294255"/>
                <a:gridCol w="3187323"/>
              </a:tblGrid>
              <a:tr h="329758">
                <a:tc>
                  <a:txBody>
                    <a:bodyPr/>
                    <a:lstStyle/>
                    <a:p>
                      <a:pPr algn="ctr">
                        <a:lnSpc>
                          <a:spcPct val="100000"/>
                        </a:lnSpc>
                        <a:spcAft>
                          <a:spcPts val="0"/>
                        </a:spcAft>
                      </a:pPr>
                      <a:r>
                        <a:rPr lang="el-GR" sz="2000" b="1" spc="0" noProof="0" dirty="0" smtClean="0">
                          <a:solidFill>
                            <a:srgbClr val="000000"/>
                          </a:solidFill>
                          <a:effectLst/>
                          <a:latin typeface="+mn-lt"/>
                          <a:ea typeface="Georgia"/>
                          <a:cs typeface="Georgia"/>
                        </a:rPr>
                        <a:t>ΜΟΡΙΑ</a:t>
                      </a:r>
                      <a:endParaRPr lang="el-GR" sz="2000" b="1"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27000" algn="l">
                        <a:lnSpc>
                          <a:spcPct val="100000"/>
                        </a:lnSpc>
                        <a:spcAft>
                          <a:spcPts val="0"/>
                        </a:spcAft>
                      </a:pPr>
                      <a:r>
                        <a:rPr lang="el-GR" sz="2000" b="1" spc="0" noProof="0" dirty="0" smtClean="0">
                          <a:solidFill>
                            <a:srgbClr val="000000"/>
                          </a:solidFill>
                          <a:effectLst/>
                          <a:latin typeface="+mn-lt"/>
                          <a:ea typeface="Georgia"/>
                          <a:cs typeface="Georgia"/>
                        </a:rPr>
                        <a:t>ΠΑΡΑΔΕΙΓΜATA</a:t>
                      </a:r>
                      <a:endParaRPr lang="el-GR" sz="2000" b="1"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152400" algn="l">
                        <a:lnSpc>
                          <a:spcPct val="100000"/>
                        </a:lnSpc>
                        <a:spcAft>
                          <a:spcPts val="0"/>
                        </a:spcAft>
                      </a:pPr>
                      <a:r>
                        <a:rPr lang="el-GR" sz="2000" b="1" spc="0" noProof="0" dirty="0" smtClean="0">
                          <a:solidFill>
                            <a:srgbClr val="000000"/>
                          </a:solidFill>
                          <a:effectLst/>
                          <a:latin typeface="+mn-lt"/>
                          <a:ea typeface="Georgia"/>
                          <a:cs typeface="Georgia"/>
                        </a:rPr>
                        <a:t>ΣΤΑΘΕΡΗ ΦΑΣΗ</a:t>
                      </a:r>
                      <a:endParaRPr lang="el-GR" sz="2000" b="1"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819150">
                <a:tc>
                  <a:txBody>
                    <a:bodyPr/>
                    <a:lstStyle/>
                    <a:p>
                      <a:pPr algn="ctr">
                        <a:lnSpc>
                          <a:spcPct val="100000"/>
                        </a:lnSpc>
                        <a:spcAft>
                          <a:spcPts val="0"/>
                        </a:spcAft>
                      </a:pPr>
                      <a:r>
                        <a:rPr lang="el-GR" sz="2000" b="0" spc="0" noProof="0" dirty="0" smtClean="0">
                          <a:solidFill>
                            <a:srgbClr val="000000"/>
                          </a:solidFill>
                          <a:effectLst/>
                          <a:latin typeface="+mn-lt"/>
                          <a:ea typeface="Georgia"/>
                          <a:cs typeface="Georgia"/>
                        </a:rPr>
                        <a:t>Μη</a:t>
                      </a:r>
                      <a:r>
                        <a:rPr lang="el-GR" sz="2000" b="0" spc="0" baseline="0" noProof="0" dirty="0" smtClean="0">
                          <a:solidFill>
                            <a:srgbClr val="000000"/>
                          </a:solidFill>
                          <a:effectLst/>
                          <a:latin typeface="+mn-lt"/>
                          <a:ea typeface="Georgia"/>
                          <a:cs typeface="Georgia"/>
                        </a:rPr>
                        <a:t> πολικά μόρια</a:t>
                      </a:r>
                      <a:r>
                        <a:rPr lang="el-GR" sz="2000" b="0" spc="0" noProof="0" dirty="0" smtClean="0">
                          <a:solidFill>
                            <a:srgbClr val="000000"/>
                          </a:solidFill>
                          <a:effectLst/>
                          <a:latin typeface="+mn-lt"/>
                          <a:ea typeface="Georgia"/>
                          <a:cs typeface="Georgia"/>
                        </a:rPr>
                        <a:t> δεσμοί C-Η et C-C</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l-GR" sz="2000" b="0" spc="0" noProof="0" dirty="0" smtClean="0">
                          <a:solidFill>
                            <a:srgbClr val="000000"/>
                          </a:solidFill>
                          <a:effectLst/>
                          <a:latin typeface="+mn-lt"/>
                          <a:ea typeface="Georgia"/>
                          <a:cs typeface="Georgia"/>
                        </a:rPr>
                        <a:t>( n –αλκάνια)</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0" spc="0" noProof="0" dirty="0" smtClean="0">
                          <a:solidFill>
                            <a:srgbClr val="000000"/>
                          </a:solidFill>
                          <a:effectLst/>
                          <a:latin typeface="+mn-lt"/>
                          <a:ea typeface="Georgia"/>
                          <a:cs typeface="Georgia"/>
                        </a:rPr>
                        <a:t>SPB-octyl</a:t>
                      </a:r>
                      <a:endParaRPr lang="el-GR" sz="2000" b="0" noProof="0" dirty="0" smtClean="0">
                        <a:effectLst/>
                        <a:latin typeface="+mn-lt"/>
                        <a:ea typeface="Georgia"/>
                        <a:cs typeface="Georgia"/>
                      </a:endParaRPr>
                    </a:p>
                    <a:p>
                      <a:pPr marL="0" algn="l">
                        <a:lnSpc>
                          <a:spcPct val="100000"/>
                        </a:lnSpc>
                        <a:spcBef>
                          <a:spcPts val="0"/>
                        </a:spcBef>
                        <a:spcAft>
                          <a:spcPts val="0"/>
                        </a:spcAft>
                      </a:pPr>
                      <a:r>
                        <a:rPr lang="en-US" sz="2000" b="0" spc="0" noProof="0" dirty="0" smtClean="0">
                          <a:solidFill>
                            <a:srgbClr val="000000"/>
                          </a:solidFill>
                          <a:effectLst/>
                          <a:latin typeface="+mn-lt"/>
                          <a:ea typeface="Georgia"/>
                          <a:cs typeface="Georgia"/>
                        </a:rPr>
                        <a:t>p</a:t>
                      </a:r>
                      <a:r>
                        <a:rPr lang="el-GR" sz="2000" b="0" spc="0" noProof="0" dirty="0" smtClean="0">
                          <a:solidFill>
                            <a:srgbClr val="000000"/>
                          </a:solidFill>
                          <a:effectLst/>
                          <a:latin typeface="+mn-lt"/>
                          <a:ea typeface="Georgia"/>
                          <a:cs typeface="Georgia"/>
                        </a:rPr>
                        <a:t>oly</a:t>
                      </a:r>
                      <a:r>
                        <a:rPr lang="en-US" sz="2000" b="0" spc="0" noProof="0" dirty="0" smtClean="0">
                          <a:solidFill>
                            <a:srgbClr val="000000"/>
                          </a:solidFill>
                          <a:effectLst/>
                          <a:latin typeface="+mn-lt"/>
                          <a:ea typeface="Georgia"/>
                          <a:cs typeface="Georgia"/>
                        </a:rPr>
                        <a:t> </a:t>
                      </a:r>
                      <a:r>
                        <a:rPr lang="el-GR" sz="2000" b="0" spc="0" noProof="0" dirty="0" smtClean="0">
                          <a:solidFill>
                            <a:srgbClr val="000000"/>
                          </a:solidFill>
                          <a:effectLst/>
                          <a:latin typeface="+mn-lt"/>
                          <a:ea typeface="Georgia"/>
                          <a:cs typeface="Georgia"/>
                        </a:rPr>
                        <a:t>(</a:t>
                      </a:r>
                      <a:r>
                        <a:rPr lang="el-GR" sz="2000" b="0" spc="0" noProof="0" dirty="0" smtClean="0">
                          <a:solidFill>
                            <a:srgbClr val="000000"/>
                          </a:solidFill>
                          <a:effectLst/>
                          <a:latin typeface="+mn-lt"/>
                          <a:ea typeface="Georgia"/>
                          <a:cs typeface="Georgia"/>
                        </a:rPr>
                        <a:t>methylsiloxane), SE-30</a:t>
                      </a:r>
                      <a:endParaRPr lang="el-GR" sz="2000" b="0" noProof="0" dirty="0" smtClean="0">
                        <a:effectLst/>
                        <a:latin typeface="+mn-lt"/>
                        <a:ea typeface="Georgia"/>
                        <a:cs typeface="Georgia"/>
                      </a:endParaRPr>
                    </a:p>
                    <a:p>
                      <a:pPr marL="0" algn="l">
                        <a:lnSpc>
                          <a:spcPct val="100000"/>
                        </a:lnSpc>
                        <a:spcBef>
                          <a:spcPts val="0"/>
                        </a:spcBef>
                        <a:spcAft>
                          <a:spcPts val="0"/>
                        </a:spcAft>
                      </a:pPr>
                      <a:r>
                        <a:rPr lang="el-GR" sz="2000" b="0" spc="0" noProof="0" dirty="0" smtClean="0">
                          <a:solidFill>
                            <a:srgbClr val="000000"/>
                          </a:solidFill>
                          <a:effectLst/>
                          <a:latin typeface="+mn-lt"/>
                          <a:ea typeface="Georgia"/>
                          <a:cs typeface="Georgia"/>
                        </a:rPr>
                        <a:t>SPB-5, PTE-5, SE-54</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598295">
                <a:tc>
                  <a:txBody>
                    <a:bodyPr/>
                    <a:lstStyle/>
                    <a:p>
                      <a:pPr algn="ctr">
                        <a:lnSpc>
                          <a:spcPct val="100000"/>
                        </a:lnSpc>
                        <a:spcAft>
                          <a:spcPts val="0"/>
                        </a:spcAft>
                      </a:pPr>
                      <a:r>
                        <a:rPr lang="el-GR" sz="2000" b="0" spc="0" noProof="0" dirty="0" smtClean="0">
                          <a:solidFill>
                            <a:srgbClr val="000000"/>
                          </a:solidFill>
                          <a:effectLst/>
                          <a:latin typeface="+mn-lt"/>
                          <a:ea typeface="Georgia"/>
                          <a:cs typeface="Georgia"/>
                        </a:rPr>
                        <a:t>Πολικά</a:t>
                      </a:r>
                      <a:endParaRPr lang="el-GR" sz="2000" b="0" noProof="0" dirty="0" smtClean="0">
                        <a:effectLst/>
                        <a:latin typeface="+mn-lt"/>
                        <a:ea typeface="Georgia"/>
                        <a:cs typeface="Georgia"/>
                      </a:endParaRPr>
                    </a:p>
                    <a:p>
                      <a:pPr algn="ctr">
                        <a:lnSpc>
                          <a:spcPct val="100000"/>
                        </a:lnSpc>
                        <a:spcAft>
                          <a:spcPts val="0"/>
                        </a:spcAft>
                      </a:pPr>
                      <a:r>
                        <a:rPr lang="el-GR" sz="2000" b="0" spc="0" noProof="0" dirty="0" smtClean="0">
                          <a:solidFill>
                            <a:srgbClr val="000000"/>
                          </a:solidFill>
                          <a:effectLst/>
                          <a:latin typeface="+mn-lt"/>
                          <a:ea typeface="Georgia"/>
                          <a:cs typeface="Georgia"/>
                        </a:rPr>
                        <a:t>δεσμοί C-Η et C-C </a:t>
                      </a:r>
                    </a:p>
                    <a:p>
                      <a:pPr algn="ctr">
                        <a:lnSpc>
                          <a:spcPct val="100000"/>
                        </a:lnSpc>
                        <a:spcAft>
                          <a:spcPts val="0"/>
                        </a:spcAft>
                      </a:pPr>
                      <a:r>
                        <a:rPr lang="el-GR" sz="2000" b="0" spc="0" noProof="0" dirty="0" smtClean="0">
                          <a:solidFill>
                            <a:srgbClr val="000000"/>
                          </a:solidFill>
                          <a:effectLst/>
                          <a:latin typeface="+mn-lt"/>
                          <a:ea typeface="Georgia"/>
                          <a:cs typeface="Georgia"/>
                        </a:rPr>
                        <a:t>δεσμοί C-Cl, -Br, -F</a:t>
                      </a:r>
                      <a:endParaRPr lang="el-GR" sz="2000" b="0" noProof="0" dirty="0" smtClean="0">
                        <a:effectLst/>
                        <a:latin typeface="+mn-lt"/>
                        <a:ea typeface="Georgia"/>
                        <a:cs typeface="Georgia"/>
                      </a:endParaRPr>
                    </a:p>
                    <a:p>
                      <a:pPr algn="ctr">
                        <a:lnSpc>
                          <a:spcPct val="100000"/>
                        </a:lnSpc>
                        <a:spcAft>
                          <a:spcPts val="0"/>
                        </a:spcAft>
                      </a:pPr>
                      <a:r>
                        <a:rPr lang="el-GR" sz="2000" b="0" spc="0" noProof="0" dirty="0" smtClean="0">
                          <a:solidFill>
                            <a:srgbClr val="000000"/>
                          </a:solidFill>
                          <a:effectLst/>
                          <a:latin typeface="+mn-lt"/>
                          <a:ea typeface="Georgia"/>
                          <a:cs typeface="Georgia"/>
                        </a:rPr>
                        <a:t>Δεσμοί C-N, -Ο, -Ρ, -S</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0"/>
                        </a:spcAft>
                      </a:pPr>
                      <a:r>
                        <a:rPr lang="el-GR" sz="2000" b="0" spc="0" noProof="0" dirty="0" smtClean="0">
                          <a:solidFill>
                            <a:srgbClr val="000000"/>
                          </a:solidFill>
                          <a:effectLst/>
                          <a:latin typeface="+mn-lt"/>
                          <a:ea typeface="Georgia"/>
                          <a:cs typeface="Georgia"/>
                        </a:rPr>
                        <a:t>Αλκοόλες αιθέρες θειόλες αμίνες, οξέα καρβοξυλικά, εστέρες και κετόνες</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lnSpc>
                          <a:spcPct val="100000"/>
                        </a:lnSpc>
                        <a:spcBef>
                          <a:spcPts val="0"/>
                        </a:spcBef>
                        <a:spcAft>
                          <a:spcPts val="0"/>
                        </a:spcAft>
                      </a:pPr>
                      <a:r>
                        <a:rPr lang="el-GR" sz="2000" b="0" spc="0" noProof="0" dirty="0" smtClean="0">
                          <a:solidFill>
                            <a:srgbClr val="000000"/>
                          </a:solidFill>
                          <a:effectLst/>
                          <a:latin typeface="+mn-lt"/>
                          <a:ea typeface="Georgia"/>
                          <a:cs typeface="Georgia"/>
                        </a:rPr>
                        <a:t>poly ( met</a:t>
                      </a:r>
                      <a:r>
                        <a:rPr lang="en-US" sz="2000" b="0" spc="0" noProof="0" dirty="0" smtClean="0">
                          <a:solidFill>
                            <a:srgbClr val="000000"/>
                          </a:solidFill>
                          <a:effectLst/>
                          <a:latin typeface="+mn-lt"/>
                          <a:ea typeface="Georgia"/>
                          <a:cs typeface="Georgia"/>
                        </a:rPr>
                        <a:t>h</a:t>
                      </a:r>
                      <a:r>
                        <a:rPr lang="el-GR" sz="2000" b="0" spc="0" noProof="0" dirty="0" smtClean="0">
                          <a:solidFill>
                            <a:srgbClr val="000000"/>
                          </a:solidFill>
                          <a:effectLst/>
                          <a:latin typeface="+mn-lt"/>
                          <a:ea typeface="Georgia"/>
                          <a:cs typeface="Georgia"/>
                        </a:rPr>
                        <a:t>ylp</a:t>
                      </a:r>
                      <a:r>
                        <a:rPr lang="en-US" sz="2000" b="0" spc="0" noProof="0" dirty="0" smtClean="0">
                          <a:solidFill>
                            <a:srgbClr val="000000"/>
                          </a:solidFill>
                          <a:effectLst/>
                          <a:latin typeface="+mn-lt"/>
                          <a:ea typeface="Georgia"/>
                          <a:cs typeface="Georgia"/>
                        </a:rPr>
                        <a:t>h</a:t>
                      </a:r>
                      <a:r>
                        <a:rPr lang="el-GR" sz="2000" b="0" spc="0" noProof="0" dirty="0" smtClean="0">
                          <a:solidFill>
                            <a:srgbClr val="000000"/>
                          </a:solidFill>
                          <a:effectLst/>
                          <a:latin typeface="+mn-lt"/>
                          <a:ea typeface="Georgia"/>
                          <a:cs typeface="Georgia"/>
                        </a:rPr>
                        <a:t>enyl siloxane)</a:t>
                      </a:r>
                      <a:endParaRPr lang="el-GR" sz="2000" b="0" noProof="0" dirty="0" smtClean="0">
                        <a:effectLst/>
                        <a:latin typeface="+mn-lt"/>
                        <a:ea typeface="Georgia"/>
                        <a:cs typeface="Georgia"/>
                      </a:endParaRPr>
                    </a:p>
                    <a:p>
                      <a:pPr algn="l">
                        <a:lnSpc>
                          <a:spcPct val="100000"/>
                        </a:lnSpc>
                        <a:spcBef>
                          <a:spcPts val="0"/>
                        </a:spcBef>
                        <a:spcAft>
                          <a:spcPts val="0"/>
                        </a:spcAft>
                      </a:pPr>
                      <a:r>
                        <a:rPr lang="en-US" sz="2000" b="0" spc="0" noProof="0" dirty="0" smtClean="0">
                          <a:solidFill>
                            <a:srgbClr val="000000"/>
                          </a:solidFill>
                          <a:effectLst/>
                          <a:latin typeface="+mn-lt"/>
                          <a:ea typeface="Georgia"/>
                          <a:cs typeface="Georgia"/>
                        </a:rPr>
                        <a:t>p</a:t>
                      </a:r>
                      <a:r>
                        <a:rPr lang="el-GR" sz="2000" b="0" spc="0" noProof="0" dirty="0" smtClean="0">
                          <a:solidFill>
                            <a:srgbClr val="000000"/>
                          </a:solidFill>
                          <a:effectLst/>
                          <a:latin typeface="+mn-lt"/>
                          <a:ea typeface="Georgia"/>
                          <a:cs typeface="Georgia"/>
                        </a:rPr>
                        <a:t>oly</a:t>
                      </a:r>
                      <a:r>
                        <a:rPr lang="en-US" sz="2000" b="0" spc="0" noProof="0" dirty="0" smtClean="0">
                          <a:solidFill>
                            <a:srgbClr val="000000"/>
                          </a:solidFill>
                          <a:effectLst/>
                          <a:latin typeface="+mn-lt"/>
                          <a:ea typeface="Georgia"/>
                          <a:cs typeface="Georgia"/>
                        </a:rPr>
                        <a:t> </a:t>
                      </a:r>
                      <a:r>
                        <a:rPr lang="el-GR" sz="2000" b="0" spc="0" noProof="0" dirty="0" smtClean="0">
                          <a:solidFill>
                            <a:srgbClr val="000000"/>
                          </a:solidFill>
                          <a:effectLst/>
                          <a:latin typeface="+mn-lt"/>
                          <a:ea typeface="Georgia"/>
                          <a:cs typeface="Georgia"/>
                        </a:rPr>
                        <a:t>(</a:t>
                      </a:r>
                      <a:r>
                        <a:rPr lang="el-GR" sz="2000" b="0" spc="0" noProof="0" dirty="0" err="1" smtClean="0">
                          <a:solidFill>
                            <a:srgbClr val="000000"/>
                          </a:solidFill>
                          <a:effectLst/>
                          <a:latin typeface="+mn-lt"/>
                          <a:ea typeface="Georgia"/>
                          <a:cs typeface="Georgia"/>
                        </a:rPr>
                        <a:t>cyanoprop</a:t>
                      </a:r>
                      <a:r>
                        <a:rPr lang="en-US" sz="2000" b="0" spc="0" noProof="0" dirty="0" smtClean="0">
                          <a:solidFill>
                            <a:srgbClr val="000000"/>
                          </a:solidFill>
                          <a:effectLst/>
                          <a:latin typeface="+mn-lt"/>
                          <a:ea typeface="Georgia"/>
                          <a:cs typeface="Georgia"/>
                        </a:rPr>
                        <a:t>y</a:t>
                      </a:r>
                      <a:r>
                        <a:rPr lang="el-GR" sz="2000" b="0" spc="0" noProof="0" dirty="0" smtClean="0">
                          <a:solidFill>
                            <a:srgbClr val="000000"/>
                          </a:solidFill>
                          <a:effectLst/>
                          <a:latin typeface="+mn-lt"/>
                          <a:ea typeface="Georgia"/>
                          <a:cs typeface="Georgia"/>
                        </a:rPr>
                        <a:t>l</a:t>
                      </a:r>
                      <a:endParaRPr lang="en-US" sz="2000" b="0" spc="0" noProof="0" dirty="0" smtClean="0">
                        <a:solidFill>
                          <a:srgbClr val="000000"/>
                        </a:solidFill>
                        <a:effectLst/>
                        <a:latin typeface="+mn-lt"/>
                        <a:ea typeface="Georgia"/>
                        <a:cs typeface="Georgia"/>
                      </a:endParaRPr>
                    </a:p>
                    <a:p>
                      <a:pPr algn="l">
                        <a:lnSpc>
                          <a:spcPct val="100000"/>
                        </a:lnSpc>
                        <a:spcBef>
                          <a:spcPts val="0"/>
                        </a:spcBef>
                        <a:spcAft>
                          <a:spcPts val="0"/>
                        </a:spcAft>
                      </a:pPr>
                      <a:r>
                        <a:rPr lang="el-GR" sz="2000" b="0" spc="0" noProof="0" dirty="0" smtClean="0">
                          <a:solidFill>
                            <a:srgbClr val="000000"/>
                          </a:solidFill>
                          <a:effectLst/>
                          <a:latin typeface="+mn-lt"/>
                          <a:ea typeface="Georgia"/>
                          <a:cs typeface="Georgia"/>
                        </a:rPr>
                        <a:t>met</a:t>
                      </a:r>
                      <a:r>
                        <a:rPr lang="en-US" sz="2000" b="0" spc="0" noProof="0" dirty="0" smtClean="0">
                          <a:solidFill>
                            <a:srgbClr val="000000"/>
                          </a:solidFill>
                          <a:effectLst/>
                          <a:latin typeface="+mn-lt"/>
                          <a:ea typeface="Georgia"/>
                          <a:cs typeface="Georgia"/>
                        </a:rPr>
                        <a:t>h</a:t>
                      </a:r>
                      <a:r>
                        <a:rPr lang="el-GR" sz="2000" b="0" spc="0" noProof="0" dirty="0" smtClean="0">
                          <a:solidFill>
                            <a:srgbClr val="000000"/>
                          </a:solidFill>
                          <a:effectLst/>
                          <a:latin typeface="+mn-lt"/>
                          <a:ea typeface="Georgia"/>
                          <a:cs typeface="Georgia"/>
                        </a:rPr>
                        <a:t>ylsiloxane)</a:t>
                      </a:r>
                      <a:endParaRPr lang="el-GR" sz="2000" b="0" noProof="0" dirty="0" smtClean="0">
                        <a:effectLst/>
                        <a:latin typeface="+mn-lt"/>
                        <a:ea typeface="Georgia"/>
                        <a:cs typeface="Georgia"/>
                      </a:endParaRPr>
                    </a:p>
                    <a:p>
                      <a:pPr algn="l">
                        <a:lnSpc>
                          <a:spcPct val="100000"/>
                        </a:lnSpc>
                        <a:spcBef>
                          <a:spcPts val="0"/>
                        </a:spcBef>
                        <a:spcAft>
                          <a:spcPts val="0"/>
                        </a:spcAft>
                      </a:pPr>
                      <a:r>
                        <a:rPr lang="el-GR" sz="2000" b="0" spc="0" noProof="0" dirty="0" smtClean="0">
                          <a:solidFill>
                            <a:srgbClr val="000000"/>
                          </a:solidFill>
                          <a:effectLst/>
                          <a:latin typeface="+mn-lt"/>
                          <a:ea typeface="Georgia"/>
                          <a:cs typeface="Georgia"/>
                        </a:rPr>
                        <a:t>PEG, Carbowax 10, 20M</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296035">
                <a:tc>
                  <a:txBody>
                    <a:bodyPr/>
                    <a:lstStyle/>
                    <a:p>
                      <a:pPr algn="ctr">
                        <a:lnSpc>
                          <a:spcPct val="100000"/>
                        </a:lnSpc>
                        <a:spcAft>
                          <a:spcPts val="0"/>
                        </a:spcAft>
                      </a:pPr>
                      <a:r>
                        <a:rPr lang="el-GR" sz="2000" b="0" spc="0" noProof="0" dirty="0" smtClean="0">
                          <a:solidFill>
                            <a:srgbClr val="000000"/>
                          </a:solidFill>
                          <a:effectLst/>
                          <a:latin typeface="+mn-lt"/>
                          <a:ea typeface="Georgia"/>
                          <a:cs typeface="Georgia"/>
                        </a:rPr>
                        <a:t>Πολικοί</a:t>
                      </a:r>
                      <a:endParaRPr lang="el-GR" sz="2000" b="0" noProof="0" dirty="0" smtClean="0">
                        <a:effectLst/>
                        <a:latin typeface="+mn-lt"/>
                        <a:ea typeface="Georgia"/>
                        <a:cs typeface="Georgia"/>
                      </a:endParaRPr>
                    </a:p>
                    <a:p>
                      <a:pPr algn="ctr">
                        <a:lnSpc>
                          <a:spcPct val="100000"/>
                        </a:lnSpc>
                        <a:spcAft>
                          <a:spcPts val="0"/>
                        </a:spcAft>
                      </a:pPr>
                      <a:r>
                        <a:rPr lang="el-GR" sz="2000" b="0" spc="0" noProof="0" dirty="0" smtClean="0">
                          <a:solidFill>
                            <a:srgbClr val="000000"/>
                          </a:solidFill>
                          <a:effectLst/>
                          <a:latin typeface="+mn-lt"/>
                          <a:ea typeface="Georgia"/>
                          <a:cs typeface="Georgia"/>
                        </a:rPr>
                        <a:t>δέσμιοι C-H et C=C και ακετυλενικά παράγωγα</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300"/>
                        </a:spcAft>
                      </a:pPr>
                      <a:r>
                        <a:rPr lang="el-GR" sz="2000" b="0" spc="0" noProof="0" dirty="0" smtClean="0">
                          <a:solidFill>
                            <a:srgbClr val="000000"/>
                          </a:solidFill>
                          <a:effectLst/>
                          <a:latin typeface="+mn-lt"/>
                          <a:ea typeface="Georgia"/>
                          <a:cs typeface="Georgia"/>
                        </a:rPr>
                        <a:t>Αρωματικά</a:t>
                      </a:r>
                      <a:endParaRPr lang="el-GR" sz="2000" b="0" noProof="0" dirty="0" smtClean="0">
                        <a:effectLst/>
                        <a:latin typeface="+mn-lt"/>
                        <a:ea typeface="Georgia"/>
                        <a:cs typeface="Georgia"/>
                      </a:endParaRPr>
                    </a:p>
                    <a:p>
                      <a:pPr algn="ctr">
                        <a:lnSpc>
                          <a:spcPct val="100000"/>
                        </a:lnSpc>
                        <a:spcBef>
                          <a:spcPts val="300"/>
                        </a:spcBef>
                        <a:spcAft>
                          <a:spcPts val="0"/>
                        </a:spcAft>
                      </a:pPr>
                      <a:r>
                        <a:rPr lang="el-GR" sz="2000" b="0" spc="0" noProof="0" dirty="0" smtClean="0">
                          <a:solidFill>
                            <a:srgbClr val="000000"/>
                          </a:solidFill>
                          <a:effectLst/>
                          <a:latin typeface="+mn-lt"/>
                          <a:ea typeface="Georgia"/>
                          <a:cs typeface="Georgia"/>
                        </a:rPr>
                        <a:t>αλκένια</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a:lnSpc>
                          <a:spcPct val="100000"/>
                        </a:lnSpc>
                        <a:spcBef>
                          <a:spcPts val="0"/>
                        </a:spcBef>
                        <a:spcAft>
                          <a:spcPts val="0"/>
                        </a:spcAft>
                      </a:pPr>
                      <a:r>
                        <a:rPr lang="en-US" sz="2000" b="0" spc="0" noProof="0" dirty="0" smtClean="0">
                          <a:solidFill>
                            <a:srgbClr val="000000"/>
                          </a:solidFill>
                          <a:effectLst/>
                          <a:latin typeface="+mn-lt"/>
                          <a:ea typeface="Georgia"/>
                          <a:cs typeface="Georgia"/>
                        </a:rPr>
                        <a:t>p</a:t>
                      </a:r>
                      <a:r>
                        <a:rPr lang="el-GR" sz="2000" b="0" spc="0" noProof="0" dirty="0" smtClean="0">
                          <a:solidFill>
                            <a:srgbClr val="000000"/>
                          </a:solidFill>
                          <a:effectLst/>
                          <a:latin typeface="+mn-lt"/>
                          <a:ea typeface="Georgia"/>
                          <a:cs typeface="Georgia"/>
                        </a:rPr>
                        <a:t>oly</a:t>
                      </a:r>
                      <a:r>
                        <a:rPr lang="en-US" sz="2000" b="0" spc="0" noProof="0" dirty="0" smtClean="0">
                          <a:solidFill>
                            <a:srgbClr val="000000"/>
                          </a:solidFill>
                          <a:effectLst/>
                          <a:latin typeface="+mn-lt"/>
                          <a:ea typeface="Georgia"/>
                          <a:cs typeface="Georgia"/>
                        </a:rPr>
                        <a:t> </a:t>
                      </a:r>
                      <a:r>
                        <a:rPr lang="el-GR" sz="2000" b="0" spc="0" noProof="0" dirty="0" smtClean="0">
                          <a:solidFill>
                            <a:srgbClr val="000000"/>
                          </a:solidFill>
                          <a:effectLst/>
                          <a:latin typeface="+mn-lt"/>
                          <a:ea typeface="Georgia"/>
                          <a:cs typeface="Georgia"/>
                        </a:rPr>
                        <a:t>(</a:t>
                      </a:r>
                      <a:r>
                        <a:rPr lang="el-GR" sz="2000" b="0" spc="0" noProof="0" dirty="0" smtClean="0">
                          <a:solidFill>
                            <a:srgbClr val="000000"/>
                          </a:solidFill>
                          <a:effectLst/>
                          <a:latin typeface="+mn-lt"/>
                          <a:ea typeface="Georgia"/>
                          <a:cs typeface="Georgia"/>
                        </a:rPr>
                        <a:t>cyanopropyls</a:t>
                      </a:r>
                      <a:endParaRPr lang="el-GR" sz="2000" b="0" noProof="0" dirty="0" smtClean="0">
                        <a:effectLst/>
                        <a:latin typeface="+mn-lt"/>
                        <a:ea typeface="Georgia"/>
                        <a:cs typeface="Georgia"/>
                      </a:endParaRPr>
                    </a:p>
                    <a:p>
                      <a:pPr marL="0" algn="l">
                        <a:lnSpc>
                          <a:spcPct val="100000"/>
                        </a:lnSpc>
                        <a:spcBef>
                          <a:spcPts val="0"/>
                        </a:spcBef>
                        <a:spcAft>
                          <a:spcPts val="0"/>
                        </a:spcAft>
                      </a:pPr>
                      <a:r>
                        <a:rPr lang="el-GR" sz="2000" b="0" spc="0" noProof="0" dirty="0" smtClean="0">
                          <a:solidFill>
                            <a:srgbClr val="000000"/>
                          </a:solidFill>
                          <a:effectLst/>
                          <a:latin typeface="+mn-lt"/>
                          <a:ea typeface="Georgia"/>
                          <a:cs typeface="Georgia"/>
                        </a:rPr>
                        <a:t>iloxane)</a:t>
                      </a:r>
                      <a:endParaRPr lang="el-GR" sz="2000" b="0" noProof="0" dirty="0" smtClean="0">
                        <a:effectLst/>
                        <a:latin typeface="+mn-lt"/>
                        <a:ea typeface="Georgia"/>
                        <a:cs typeface="Georgia"/>
                      </a:endParaRPr>
                    </a:p>
                    <a:p>
                      <a:pPr marL="0" algn="l">
                        <a:lnSpc>
                          <a:spcPct val="100000"/>
                        </a:lnSpc>
                        <a:spcBef>
                          <a:spcPts val="0"/>
                        </a:spcBef>
                        <a:spcAft>
                          <a:spcPts val="0"/>
                        </a:spcAft>
                      </a:pPr>
                      <a:r>
                        <a:rPr lang="en-US" sz="2000" b="0" spc="0" noProof="0" dirty="0" smtClean="0">
                          <a:solidFill>
                            <a:srgbClr val="000000"/>
                          </a:solidFill>
                          <a:effectLst/>
                          <a:latin typeface="+mn-lt"/>
                          <a:ea typeface="Georgia"/>
                          <a:cs typeface="Georgia"/>
                        </a:rPr>
                        <a:t>p</a:t>
                      </a:r>
                      <a:r>
                        <a:rPr lang="el-GR" sz="2000" b="0" spc="0" noProof="0" dirty="0" smtClean="0">
                          <a:solidFill>
                            <a:srgbClr val="000000"/>
                          </a:solidFill>
                          <a:effectLst/>
                          <a:latin typeface="+mn-lt"/>
                          <a:ea typeface="Georgia"/>
                          <a:cs typeface="Georgia"/>
                        </a:rPr>
                        <a:t>oly</a:t>
                      </a:r>
                      <a:r>
                        <a:rPr lang="en-US" sz="2000" b="0" spc="0" noProof="0" dirty="0" smtClean="0">
                          <a:solidFill>
                            <a:srgbClr val="000000"/>
                          </a:solidFill>
                          <a:effectLst/>
                          <a:latin typeface="+mn-lt"/>
                          <a:ea typeface="Georgia"/>
                          <a:cs typeface="Georgia"/>
                        </a:rPr>
                        <a:t> </a:t>
                      </a:r>
                      <a:r>
                        <a:rPr lang="el-GR" sz="2000" b="0" spc="0" noProof="0" dirty="0" smtClean="0">
                          <a:solidFill>
                            <a:srgbClr val="000000"/>
                          </a:solidFill>
                          <a:effectLst/>
                          <a:latin typeface="+mn-lt"/>
                          <a:ea typeface="Georgia"/>
                          <a:cs typeface="Georgia"/>
                        </a:rPr>
                        <a:t>(</a:t>
                      </a:r>
                      <a:r>
                        <a:rPr lang="el-GR" sz="2000" b="0" spc="0" noProof="0" dirty="0" smtClean="0">
                          <a:solidFill>
                            <a:srgbClr val="000000"/>
                          </a:solidFill>
                          <a:effectLst/>
                          <a:latin typeface="+mn-lt"/>
                          <a:ea typeface="Georgia"/>
                          <a:cs typeface="Georgia"/>
                        </a:rPr>
                        <a:t>cya</a:t>
                      </a:r>
                      <a:r>
                        <a:rPr lang="en-US" sz="2000" b="0" spc="0" noProof="0" dirty="0" smtClean="0">
                          <a:solidFill>
                            <a:srgbClr val="000000"/>
                          </a:solidFill>
                          <a:effectLst/>
                          <a:latin typeface="+mn-lt"/>
                          <a:ea typeface="Georgia"/>
                          <a:cs typeface="Georgia"/>
                        </a:rPr>
                        <a:t>n</a:t>
                      </a:r>
                      <a:r>
                        <a:rPr lang="el-GR" sz="2000" b="0" spc="0" noProof="0" dirty="0" smtClean="0">
                          <a:solidFill>
                            <a:srgbClr val="000000"/>
                          </a:solidFill>
                          <a:effectLst/>
                          <a:latin typeface="+mn-lt"/>
                          <a:ea typeface="Georgia"/>
                          <a:cs typeface="Georgia"/>
                        </a:rPr>
                        <a:t>oprop</a:t>
                      </a:r>
                      <a:r>
                        <a:rPr lang="en-US" sz="2000" b="0" spc="0" noProof="0" dirty="0" smtClean="0">
                          <a:solidFill>
                            <a:srgbClr val="000000"/>
                          </a:solidFill>
                          <a:effectLst/>
                          <a:latin typeface="+mn-lt"/>
                          <a:ea typeface="Georgia"/>
                          <a:cs typeface="Georgia"/>
                        </a:rPr>
                        <a:t>y</a:t>
                      </a:r>
                      <a:r>
                        <a:rPr lang="el-GR" sz="2000" b="0" spc="0" noProof="0" dirty="0" smtClean="0">
                          <a:solidFill>
                            <a:srgbClr val="000000"/>
                          </a:solidFill>
                          <a:effectLst/>
                          <a:latin typeface="+mn-lt"/>
                          <a:ea typeface="Georgia"/>
                          <a:cs typeface="Georgia"/>
                        </a:rPr>
                        <a:t>lp</a:t>
                      </a:r>
                      <a:endParaRPr lang="el-GR" sz="2000" b="0" noProof="0" dirty="0" smtClean="0">
                        <a:effectLst/>
                        <a:latin typeface="+mn-lt"/>
                        <a:ea typeface="Georgia"/>
                        <a:cs typeface="Georgia"/>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2000" b="0" spc="0" noProof="0" dirty="0" smtClean="0">
                          <a:solidFill>
                            <a:srgbClr val="000000"/>
                          </a:solidFill>
                          <a:effectLst/>
                          <a:latin typeface="+mn-lt"/>
                          <a:ea typeface="Georgia"/>
                          <a:cs typeface="Georgia"/>
                        </a:rPr>
                        <a:t>henylsiloxane)</a:t>
                      </a:r>
                      <a:r>
                        <a:rPr lang="en-US" sz="2000" b="0" spc="0" baseline="0" noProof="0" dirty="0" smtClean="0">
                          <a:solidFill>
                            <a:schemeClr val="tx1"/>
                          </a:solidFill>
                          <a:effectLst/>
                          <a:latin typeface="+mn-lt"/>
                          <a:ea typeface="Georgia"/>
                          <a:cs typeface="Georgia"/>
                        </a:rPr>
                        <a:t> </a:t>
                      </a:r>
                      <a:r>
                        <a:rPr lang="el-GR" sz="2000" b="0" spc="0" noProof="0" dirty="0" smtClean="0">
                          <a:solidFill>
                            <a:srgbClr val="000000"/>
                          </a:solidFill>
                          <a:effectLst/>
                          <a:latin typeface="+mn-lt"/>
                          <a:ea typeface="Georgia"/>
                          <a:cs typeface="Georgia"/>
                        </a:rPr>
                        <a:t>TC</a:t>
                      </a:r>
                      <a:endParaRPr lang="el-GR" sz="2000" b="0" noProof="0" dirty="0">
                        <a:effectLst/>
                        <a:latin typeface="+mn-lt"/>
                        <a:ea typeface="Georgia"/>
                        <a:cs typeface="Georgia"/>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5102913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18</a:t>
            </a:fld>
            <a:endParaRPr lang="en-US" dirty="0"/>
          </a:p>
        </p:txBody>
      </p:sp>
      <p:pic>
        <p:nvPicPr>
          <p:cNvPr id="3" name="Picture 2"/>
          <p:cNvPicPr>
            <a:picLocks noChangeAspect="1"/>
          </p:cNvPicPr>
          <p:nvPr/>
        </p:nvPicPr>
        <p:blipFill>
          <a:blip r:embed="rId3" cstate="print">
            <a:lum/>
            <a:alphaModFix/>
          </a:blip>
          <a:srcRect/>
          <a:stretch>
            <a:fillRect/>
          </a:stretch>
        </p:blipFill>
        <p:spPr>
          <a:xfrm>
            <a:off x="1691573" y="1628800"/>
            <a:ext cx="5760854" cy="4320480"/>
          </a:xfrm>
          <a:prstGeom prst="rect">
            <a:avLst/>
          </a:prstGeom>
          <a:noFill/>
          <a:ln>
            <a:solidFill>
              <a:schemeClr val="tx1"/>
            </a:solidFill>
          </a:ln>
        </p:spPr>
      </p:pic>
      <p:sp>
        <p:nvSpPr>
          <p:cNvPr id="7" name="Τίτλος 6"/>
          <p:cNvSpPr>
            <a:spLocks noGrp="1"/>
          </p:cNvSpPr>
          <p:nvPr>
            <p:ph type="title"/>
          </p:nvPr>
        </p:nvSpPr>
        <p:spPr/>
        <p:txBody>
          <a:bodyPr/>
          <a:lstStyle/>
          <a:p>
            <a:r>
              <a:rPr lang="el-GR" dirty="0"/>
              <a:t>Αέρια  ροής</a:t>
            </a:r>
          </a:p>
        </p:txBody>
      </p:sp>
    </p:spTree>
    <p:extLst>
      <p:ext uri="{BB962C8B-B14F-4D97-AF65-F5344CB8AC3E}">
        <p14:creationId xmlns:p14="http://schemas.microsoft.com/office/powerpoint/2010/main" val="2295050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Χρωματογραφικές τεχνικές</a:t>
            </a:r>
            <a:endParaRPr lang="el-GR" dirty="0"/>
          </a:p>
        </p:txBody>
      </p:sp>
      <p:sp>
        <p:nvSpPr>
          <p:cNvPr id="7" name="Θέση περιεχομένου 6"/>
          <p:cNvSpPr>
            <a:spLocks noGrp="1"/>
          </p:cNvSpPr>
          <p:nvPr>
            <p:ph idx="1"/>
          </p:nvPr>
        </p:nvSpPr>
        <p:spPr/>
        <p:txBody>
          <a:bodyPr>
            <a:normAutofit/>
          </a:bodyPr>
          <a:lstStyle/>
          <a:p>
            <a:r>
              <a:rPr lang="el-GR" b="1" dirty="0"/>
              <a:t>Χρωματογρατογραφία λεπτής </a:t>
            </a:r>
            <a:r>
              <a:rPr lang="el-GR" b="1" dirty="0" smtClean="0"/>
              <a:t>στοιβάδας</a:t>
            </a:r>
            <a:r>
              <a:rPr lang="el-GR" b="1" dirty="0"/>
              <a:t> </a:t>
            </a:r>
            <a:r>
              <a:rPr lang="el-GR" b="1" dirty="0" smtClean="0"/>
              <a:t>(TLC </a:t>
            </a:r>
            <a:r>
              <a:rPr lang="el-GR" b="1" dirty="0"/>
              <a:t>η CCM</a:t>
            </a:r>
            <a:r>
              <a:rPr lang="el-GR" b="1" dirty="0" smtClean="0"/>
              <a:t>).</a:t>
            </a:r>
            <a:endParaRPr lang="el-GR" b="1" dirty="0"/>
          </a:p>
          <a:p>
            <a:r>
              <a:rPr lang="el-GR" b="1" dirty="0"/>
              <a:t>Χρωματογραφία </a:t>
            </a:r>
            <a:r>
              <a:rPr lang="el-GR" b="1" dirty="0" smtClean="0"/>
              <a:t>Στήλης.</a:t>
            </a:r>
            <a:endParaRPr lang="el-GR" b="1" dirty="0"/>
          </a:p>
          <a:p>
            <a:r>
              <a:rPr lang="el-GR" b="1" dirty="0"/>
              <a:t>Αέριος χρωματογράφος-Ανιχνευτής ιονισμού </a:t>
            </a:r>
            <a:r>
              <a:rPr lang="el-GR" b="1" dirty="0" smtClean="0"/>
              <a:t>φλογός.</a:t>
            </a:r>
            <a:endParaRPr lang="el-GR" b="1" dirty="0"/>
          </a:p>
          <a:p>
            <a:r>
              <a:rPr lang="el-GR" b="1" dirty="0"/>
              <a:t>Φασματογραφία μάζης </a:t>
            </a:r>
            <a:r>
              <a:rPr lang="el-GR" b="1" dirty="0" smtClean="0"/>
              <a:t>GC-MS</a:t>
            </a:r>
            <a:r>
              <a:rPr lang="el-GR" b="1" dirty="0"/>
              <a:t>:</a:t>
            </a:r>
          </a:p>
          <a:p>
            <a:pPr marL="914400" lvl="1" indent="-457200">
              <a:buFont typeface="+mj-lt"/>
              <a:buAutoNum type="arabicPeriod"/>
            </a:pPr>
            <a:r>
              <a:rPr lang="el-GR" dirty="0"/>
              <a:t>Οι βασικές αρχές της φασματογραφίας </a:t>
            </a:r>
            <a:r>
              <a:rPr lang="el-GR" dirty="0" smtClean="0"/>
              <a:t>μάζας.</a:t>
            </a:r>
            <a:endParaRPr lang="el-GR" dirty="0"/>
          </a:p>
          <a:p>
            <a:pPr marL="914400" lvl="1" indent="-457200">
              <a:buFont typeface="+mj-lt"/>
              <a:buAutoNum type="arabicPeriod"/>
            </a:pPr>
            <a:r>
              <a:rPr lang="el-GR" dirty="0"/>
              <a:t>Εφαρμογές-Ισοτοπική ανάλυση </a:t>
            </a:r>
            <a:r>
              <a:rPr lang="el-GR" dirty="0" smtClean="0"/>
              <a:t>GC-IRMS.</a:t>
            </a:r>
            <a:endParaRPr lang="el-GR" dirty="0"/>
          </a:p>
          <a:p>
            <a:pPr marL="914400" lvl="1" indent="-457200">
              <a:buFont typeface="+mj-lt"/>
              <a:buAutoNum type="arabicPeriod"/>
            </a:pPr>
            <a:r>
              <a:rPr lang="el-GR" dirty="0"/>
              <a:t>Πρωτεόμικη ανάλυση</a:t>
            </a:r>
            <a:r>
              <a:rPr lang="el-GR" dirty="0" smtClean="0"/>
              <a:t>.</a:t>
            </a:r>
            <a:endParaRPr lang="el-GR" dirty="0"/>
          </a:p>
          <a:p>
            <a:pPr marL="914400" lvl="1" indent="-457200">
              <a:buFont typeface="+mj-lt"/>
              <a:buAutoNum type="arabicPeriod"/>
            </a:pPr>
            <a:r>
              <a:rPr lang="el-GR" dirty="0" smtClean="0"/>
              <a:t>Metabolomics.</a:t>
            </a:r>
            <a:endParaRPr lang="el-GR" dirty="0"/>
          </a:p>
        </p:txBody>
      </p:sp>
      <p:sp>
        <p:nvSpPr>
          <p:cNvPr id="6" name="Θέση αριθμού διαφάνειας 5"/>
          <p:cNvSpPr>
            <a:spLocks noGrp="1"/>
          </p:cNvSpPr>
          <p:nvPr>
            <p:ph type="sldNum" sz="quarter" idx="12"/>
          </p:nvPr>
        </p:nvSpPr>
        <p:spPr/>
        <p:txBody>
          <a:bodyPr/>
          <a:lstStyle/>
          <a:p>
            <a:pPr lvl="0"/>
            <a:fld id="{E7A1698B-92B3-4DA0-9FDA-465BCE472B05}" type="slidenum">
              <a:rPr lang="en-US" smtClean="0"/>
              <a:pPr lvl="0"/>
              <a:t>1</a:t>
            </a:fld>
            <a:endParaRPr lang="en-US" dirty="0"/>
          </a:p>
        </p:txBody>
      </p:sp>
    </p:spTree>
    <p:extLst>
      <p:ext uri="{BB962C8B-B14F-4D97-AF65-F5344CB8AC3E}">
        <p14:creationId xmlns:p14="http://schemas.microsoft.com/office/powerpoint/2010/main" val="744030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457200" y="1124744"/>
            <a:ext cx="8229600" cy="5112568"/>
          </a:xfrm>
        </p:spPr>
        <p:txBody>
          <a:bodyPr>
            <a:normAutofit/>
          </a:bodyPr>
          <a:lstStyle/>
          <a:p>
            <a:r>
              <a:rPr lang="el-GR" dirty="0" smtClean="0"/>
              <a:t> </a:t>
            </a:r>
            <a:r>
              <a:rPr lang="el-GR" dirty="0"/>
              <a:t>Οι χημικές ενώσεις στην αερίου φάση όταν καίγονται δημιουργούν ιόντα τα οποία αλλάζουν την αγωγιμότητας  του αέρα και συνεπώς επηρεάζουν το δυναμικό ενός ηλεκτρόδιου που βρίσκεται γύρω από την φλόγα καύσης του μείγματος στην έξοδο της </a:t>
            </a:r>
            <a:r>
              <a:rPr lang="el-GR" dirty="0" smtClean="0"/>
              <a:t>στήλης.</a:t>
            </a:r>
            <a:endParaRPr lang="el-GR"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19</a:t>
            </a:fld>
            <a:endParaRPr lang="en-US" dirty="0"/>
          </a:p>
        </p:txBody>
      </p:sp>
      <p:sp>
        <p:nvSpPr>
          <p:cNvPr id="10" name="9 - Ορθογώνιο"/>
          <p:cNvSpPr/>
          <p:nvPr/>
        </p:nvSpPr>
        <p:spPr>
          <a:xfrm>
            <a:off x="395536" y="3354400"/>
            <a:ext cx="3096348" cy="23814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l-GR" sz="2200" dirty="0" smtClean="0"/>
              <a:t>Μέτρηση της αγωγιμότητας που προκύπτει από την καύση της ένωσης που φτάνει στον ανιχνευτή</a:t>
            </a:r>
            <a:endParaRPr lang="en-US" sz="2200" dirty="0"/>
          </a:p>
        </p:txBody>
      </p:sp>
      <p:grpSp>
        <p:nvGrpSpPr>
          <p:cNvPr id="8" name="Ομάδα 7"/>
          <p:cNvGrpSpPr/>
          <p:nvPr/>
        </p:nvGrpSpPr>
        <p:grpSpPr>
          <a:xfrm>
            <a:off x="3491884" y="2924944"/>
            <a:ext cx="5400604" cy="3456384"/>
            <a:chOff x="1835692" y="1700808"/>
            <a:chExt cx="5400604" cy="3456384"/>
          </a:xfrm>
        </p:grpSpPr>
        <p:pic>
          <p:nvPicPr>
            <p:cNvPr id="3" name="Picture 2"/>
            <p:cNvPicPr>
              <a:picLocks noChangeAspect="1"/>
            </p:cNvPicPr>
            <p:nvPr/>
          </p:nvPicPr>
          <p:blipFill>
            <a:blip r:embed="rId3" cstate="print">
              <a:lum/>
              <a:alphaModFix/>
            </a:blip>
            <a:srcRect/>
            <a:stretch>
              <a:fillRect/>
            </a:stretch>
          </p:blipFill>
          <p:spPr>
            <a:xfrm>
              <a:off x="2123728" y="1700808"/>
              <a:ext cx="5112568" cy="3456384"/>
            </a:xfrm>
            <a:prstGeom prst="rect">
              <a:avLst/>
            </a:prstGeom>
            <a:noFill/>
            <a:ln>
              <a:solidFill>
                <a:schemeClr val="tx1"/>
              </a:solidFill>
            </a:ln>
          </p:spPr>
        </p:pic>
        <p:sp>
          <p:nvSpPr>
            <p:cNvPr id="9" name="8 - Δεξιό βέλος"/>
            <p:cNvSpPr/>
            <p:nvPr/>
          </p:nvSpPr>
          <p:spPr>
            <a:xfrm>
              <a:off x="1835692" y="2348880"/>
              <a:ext cx="1440164" cy="72008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11" name="10 - Ορθογώνιο"/>
            <p:cNvSpPr/>
            <p:nvPr/>
          </p:nvSpPr>
          <p:spPr>
            <a:xfrm>
              <a:off x="2699792" y="3140968"/>
              <a:ext cx="864096" cy="3600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Φλόγα</a:t>
              </a:r>
              <a:endParaRPr lang="en-US" sz="1600" b="1" dirty="0"/>
            </a:p>
          </p:txBody>
        </p:sp>
        <p:sp>
          <p:nvSpPr>
            <p:cNvPr id="12" name="11 - Ορθογώνιο"/>
            <p:cNvSpPr/>
            <p:nvPr/>
          </p:nvSpPr>
          <p:spPr>
            <a:xfrm>
              <a:off x="2915816" y="3861048"/>
              <a:ext cx="122413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Καυστήρας</a:t>
              </a:r>
              <a:endParaRPr lang="en-US" sz="1600" b="1" dirty="0"/>
            </a:p>
          </p:txBody>
        </p:sp>
        <p:sp>
          <p:nvSpPr>
            <p:cNvPr id="13" name="12 - Ορθογώνιο"/>
            <p:cNvSpPr/>
            <p:nvPr/>
          </p:nvSpPr>
          <p:spPr>
            <a:xfrm>
              <a:off x="6156176" y="4149080"/>
              <a:ext cx="1080120" cy="288032"/>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Υδρογόνο</a:t>
              </a:r>
              <a:endParaRPr lang="en-US" sz="1600" b="1" dirty="0"/>
            </a:p>
          </p:txBody>
        </p:sp>
        <p:sp>
          <p:nvSpPr>
            <p:cNvPr id="14" name="13 - Ορθογώνιο"/>
            <p:cNvSpPr/>
            <p:nvPr/>
          </p:nvSpPr>
          <p:spPr>
            <a:xfrm>
              <a:off x="3707904" y="4725144"/>
              <a:ext cx="18722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Τριχοειδής στήλη</a:t>
              </a:r>
              <a:endParaRPr lang="en-US" sz="1600" b="1" dirty="0"/>
            </a:p>
          </p:txBody>
        </p:sp>
        <p:sp>
          <p:nvSpPr>
            <p:cNvPr id="15" name="14 - Στρογγυλεμένο ορθογώνιο"/>
            <p:cNvSpPr/>
            <p:nvPr/>
          </p:nvSpPr>
          <p:spPr>
            <a:xfrm>
              <a:off x="5868144" y="3789040"/>
              <a:ext cx="828092" cy="288032"/>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Αέρας</a:t>
              </a:r>
              <a:endParaRPr lang="en-US" sz="1600" b="1" dirty="0"/>
            </a:p>
          </p:txBody>
        </p:sp>
        <p:sp>
          <p:nvSpPr>
            <p:cNvPr id="16" name="11 - Ορθογώνιο"/>
            <p:cNvSpPr/>
            <p:nvPr/>
          </p:nvSpPr>
          <p:spPr>
            <a:xfrm>
              <a:off x="2915816" y="3861048"/>
              <a:ext cx="1260140" cy="36004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Καυστήρας</a:t>
              </a:r>
              <a:endParaRPr lang="en-US" sz="1600" b="1" dirty="0"/>
            </a:p>
          </p:txBody>
        </p:sp>
        <p:sp>
          <p:nvSpPr>
            <p:cNvPr id="17" name="13 - Ορθογώνιο"/>
            <p:cNvSpPr/>
            <p:nvPr/>
          </p:nvSpPr>
          <p:spPr>
            <a:xfrm>
              <a:off x="3707904" y="4725144"/>
              <a:ext cx="1908212" cy="432048"/>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Τριχοειδής στήλη</a:t>
              </a:r>
              <a:endParaRPr lang="en-US" sz="1600" b="1" dirty="0"/>
            </a:p>
          </p:txBody>
        </p:sp>
      </p:grpSp>
      <p:sp>
        <p:nvSpPr>
          <p:cNvPr id="7" name="Τίτλος 6"/>
          <p:cNvSpPr>
            <a:spLocks noGrp="1"/>
          </p:cNvSpPr>
          <p:nvPr>
            <p:ph type="title"/>
          </p:nvPr>
        </p:nvSpPr>
        <p:spPr/>
        <p:txBody>
          <a:bodyPr/>
          <a:lstStyle/>
          <a:p>
            <a:r>
              <a:rPr lang="el-GR" dirty="0"/>
              <a:t>Ανιχνευτής </a:t>
            </a:r>
            <a:r>
              <a:rPr lang="el-GR" dirty="0" smtClean="0"/>
              <a:t>ιονισμού </a:t>
            </a:r>
            <a:r>
              <a:rPr lang="el-GR" dirty="0"/>
              <a:t>φλογός</a:t>
            </a:r>
          </a:p>
        </p:txBody>
      </p:sp>
    </p:spTree>
    <p:extLst>
      <p:ext uri="{BB962C8B-B14F-4D97-AF65-F5344CB8AC3E}">
        <p14:creationId xmlns:p14="http://schemas.microsoft.com/office/powerpoint/2010/main" val="390905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p:nvPr/>
        </p:nvSpPr>
        <p:spPr>
          <a:xfrm>
            <a:off x="0" y="1060560"/>
            <a:ext cx="9143640" cy="731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compatLnSpc="0">
            <a:spAutoFit/>
          </a:bodyPr>
          <a:lstStyle/>
          <a:p>
            <a:pPr marL="0" marR="0" lvl="0" indent="0" algn="ctr" rtl="0" hangingPunct="1">
              <a:lnSpc>
                <a:spcPct val="100000"/>
              </a:lnSpc>
              <a:spcBef>
                <a:spcPts val="0"/>
              </a:spcBef>
              <a:spcAft>
                <a:spcPts val="0"/>
              </a:spcAft>
              <a:buNone/>
              <a:tabLst/>
              <a:defRPr sz="1800"/>
            </a:pPr>
            <a:r>
              <a:rPr lang="el-GR" sz="1400" b="0" i="0" u="none" strike="noStrike" kern="1200" spc="0" dirty="0">
                <a:ln>
                  <a:noFill/>
                </a:ln>
                <a:solidFill>
                  <a:srgbClr val="000000"/>
                </a:solidFill>
                <a:latin typeface="Arial" pitchFamily="34"/>
                <a:ea typeface="Lucida Sans Unicode" pitchFamily="2"/>
                <a:cs typeface="Mangal" pitchFamily="2"/>
              </a:rPr>
              <a:t/>
            </a:r>
            <a:br>
              <a:rPr lang="el-GR" sz="1400" b="0" i="0" u="none" strike="noStrike" kern="1200" spc="0" dirty="0">
                <a:ln>
                  <a:noFill/>
                </a:ln>
                <a:solidFill>
                  <a:srgbClr val="000000"/>
                </a:solidFill>
                <a:latin typeface="Arial" pitchFamily="34"/>
                <a:ea typeface="Lucida Sans Unicode" pitchFamily="2"/>
                <a:cs typeface="Mangal" pitchFamily="2"/>
              </a:rPr>
            </a:br>
            <a:endParaRPr lang="el-GR" sz="1400" b="0" i="0" u="none" strike="noStrike" kern="1200" spc="0" dirty="0">
              <a:ln>
                <a:noFill/>
              </a:ln>
              <a:solidFill>
                <a:srgbClr val="000000"/>
              </a:solidFill>
              <a:latin typeface="Arial" pitchFamily="34"/>
              <a:ea typeface="Lucida Sans Unicode" pitchFamily="2"/>
              <a:cs typeface="Mangal" pitchFamily="2"/>
            </a:endParaRPr>
          </a:p>
          <a:p>
            <a:pPr marL="0" marR="0" lvl="0" indent="0" algn="ctr" rtl="0" hangingPunct="0">
              <a:lnSpc>
                <a:spcPct val="100000"/>
              </a:lnSpc>
              <a:spcBef>
                <a:spcPts val="0"/>
              </a:spcBef>
              <a:spcAft>
                <a:spcPts val="0"/>
              </a:spcAft>
              <a:buNone/>
              <a:tabLst/>
              <a:defRPr sz="1800"/>
            </a:pPr>
            <a:r>
              <a:rPr lang="el-GR" sz="1400" b="0" i="0" u="none" strike="noStrike" kern="1200" spc="0" dirty="0">
                <a:ln>
                  <a:noFill/>
                </a:ln>
                <a:solidFill>
                  <a:srgbClr val="000000"/>
                </a:solidFill>
                <a:latin typeface="Arial" pitchFamily="34"/>
                <a:ea typeface="Lucida Sans Unicode" pitchFamily="2"/>
                <a:cs typeface="Mangal" pitchFamily="2"/>
              </a:rPr>
              <a:t>  </a:t>
            </a:r>
          </a:p>
        </p:txBody>
      </p:sp>
      <p:sp>
        <p:nvSpPr>
          <p:cNvPr id="13" name="Τίτλος 12"/>
          <p:cNvSpPr>
            <a:spLocks noGrp="1"/>
          </p:cNvSpPr>
          <p:nvPr>
            <p:ph type="title"/>
          </p:nvPr>
        </p:nvSpPr>
        <p:spPr/>
        <p:txBody>
          <a:bodyPr>
            <a:normAutofit/>
          </a:bodyPr>
          <a:lstStyle/>
          <a:p>
            <a:r>
              <a:rPr lang="el-GR" dirty="0"/>
              <a:t>Ανιχνευτής </a:t>
            </a:r>
            <a:r>
              <a:rPr lang="el-GR" dirty="0" smtClean="0"/>
              <a:t>θερμικής </a:t>
            </a:r>
            <a:r>
              <a:rPr lang="el-GR" dirty="0"/>
              <a:t>α</a:t>
            </a:r>
            <a:r>
              <a:rPr lang="el-GR" dirty="0" smtClean="0"/>
              <a:t>γωγιμότητας </a:t>
            </a:r>
            <a:r>
              <a:rPr lang="el-GR" sz="3000" b="0" dirty="0" smtClean="0"/>
              <a:t>1/2</a:t>
            </a:r>
            <a:endParaRPr lang="el-GR" sz="3000" b="0" dirty="0"/>
          </a:p>
        </p:txBody>
      </p:sp>
      <p:sp>
        <p:nvSpPr>
          <p:cNvPr id="6" name="5 - Θέση αριθμού διαφάνειας"/>
          <p:cNvSpPr>
            <a:spLocks noGrp="1"/>
          </p:cNvSpPr>
          <p:nvPr>
            <p:ph type="sldNum" sz="quarter" idx="12"/>
          </p:nvPr>
        </p:nvSpPr>
        <p:spPr/>
        <p:txBody>
          <a:bodyPr/>
          <a:lstStyle/>
          <a:p>
            <a:pPr lvl="0"/>
            <a:fld id="{59B5541E-1BB3-4971-A7BB-CDE74AA00507}" type="slidenum">
              <a:rPr lang="en-US" smtClean="0"/>
              <a:pPr lvl="0"/>
              <a:t>20</a:t>
            </a:fld>
            <a:endParaRPr lang="en-US" dirty="0"/>
          </a:p>
        </p:txBody>
      </p:sp>
      <p:sp>
        <p:nvSpPr>
          <p:cNvPr id="15" name="Θέση περιεχομένου 14"/>
          <p:cNvSpPr>
            <a:spLocks noGrp="1"/>
          </p:cNvSpPr>
          <p:nvPr>
            <p:ph idx="1"/>
          </p:nvPr>
        </p:nvSpPr>
        <p:spPr>
          <a:xfrm>
            <a:off x="457200" y="1196752"/>
            <a:ext cx="8507288" cy="5544616"/>
          </a:xfrm>
        </p:spPr>
        <p:txBody>
          <a:bodyPr>
            <a:normAutofit/>
          </a:bodyPr>
          <a:lstStyle/>
          <a:p>
            <a:r>
              <a:rPr lang="el-GR" dirty="0"/>
              <a:t>Αντίσταση ευαίσθητη στην θερμοκρασία – (βολφράμιο, η πλατίνα ή θερμίστορ) - τοποθετείται σε ένα ρεύμα </a:t>
            </a:r>
            <a:r>
              <a:rPr lang="el-GR" dirty="0" smtClean="0"/>
              <a:t>αερίου.</a:t>
            </a:r>
          </a:p>
          <a:p>
            <a:r>
              <a:rPr lang="el-GR" dirty="0" smtClean="0"/>
              <a:t>Θερμική </a:t>
            </a:r>
            <a:r>
              <a:rPr lang="el-GR" dirty="0"/>
              <a:t>ισορροπία επιτυγχάνεται όταν ψύξη της αντίστασης που προκαλείται από το πέρασμα του φέροντος αερίου εξισορροπείται από την άνοδο της θερμοκρασίας που επιτυγχάνεται από μια ηλεκτρική αντίσταση που την διατρέχει ένα </a:t>
            </a:r>
            <a:r>
              <a:rPr lang="el-GR" dirty="0" smtClean="0"/>
              <a:t>ηλεκτρικό </a:t>
            </a:r>
            <a:r>
              <a:rPr lang="el-GR" dirty="0" smtClean="0"/>
              <a:t>ρεύμα.</a:t>
            </a:r>
          </a:p>
          <a:p>
            <a:r>
              <a:rPr lang="el-GR" dirty="0" smtClean="0"/>
              <a:t>Αυτή </a:t>
            </a:r>
            <a:r>
              <a:rPr lang="el-GR" dirty="0"/>
              <a:t>η ισορροπία αλλάζει με την άφιξη μιας διαλυμένης ουσίας που  οδηγείται από το φέρον αέριο (υπό την προϋπόθεση ότι η αγωγιμότητα της διαλυμένης ουσίας είναι διαφορετική από εκείνη του φέροντος αερίου) ως ψυκτική ικανότητα του μείγματος, διαφορετική από το φέρον αέριο μόνο οδηγεί μια αλλαγή στην </a:t>
            </a:r>
            <a:r>
              <a:rPr lang="el-GR" dirty="0" smtClean="0"/>
              <a:t>αντίσταση.</a:t>
            </a:r>
          </a:p>
        </p:txBody>
      </p:sp>
    </p:spTree>
    <p:extLst>
      <p:ext uri="{BB962C8B-B14F-4D97-AF65-F5344CB8AC3E}">
        <p14:creationId xmlns:p14="http://schemas.microsoft.com/office/powerpoint/2010/main" val="31437907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p:nvPr/>
        </p:nvSpPr>
        <p:spPr>
          <a:xfrm>
            <a:off x="0" y="1060560"/>
            <a:ext cx="9143640" cy="73115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1440" tIns="45720" rIns="91440" bIns="45720" anchor="ctr" compatLnSpc="0">
            <a:spAutoFit/>
          </a:bodyPr>
          <a:lstStyle/>
          <a:p>
            <a:pPr marL="0" marR="0" lvl="0" indent="0" algn="ctr" rtl="0" hangingPunct="1">
              <a:lnSpc>
                <a:spcPct val="100000"/>
              </a:lnSpc>
              <a:spcBef>
                <a:spcPts val="0"/>
              </a:spcBef>
              <a:spcAft>
                <a:spcPts val="0"/>
              </a:spcAft>
              <a:buNone/>
              <a:tabLst/>
              <a:defRPr sz="1800"/>
            </a:pPr>
            <a:r>
              <a:rPr lang="el-GR" sz="1400" b="0" i="0" u="none" strike="noStrike" kern="1200" spc="0" dirty="0">
                <a:ln>
                  <a:noFill/>
                </a:ln>
                <a:solidFill>
                  <a:srgbClr val="000000"/>
                </a:solidFill>
                <a:latin typeface="Arial" pitchFamily="34"/>
                <a:ea typeface="Lucida Sans Unicode" pitchFamily="2"/>
                <a:cs typeface="Mangal" pitchFamily="2"/>
              </a:rPr>
              <a:t/>
            </a:r>
            <a:br>
              <a:rPr lang="el-GR" sz="1400" b="0" i="0" u="none" strike="noStrike" kern="1200" spc="0" dirty="0">
                <a:ln>
                  <a:noFill/>
                </a:ln>
                <a:solidFill>
                  <a:srgbClr val="000000"/>
                </a:solidFill>
                <a:latin typeface="Arial" pitchFamily="34"/>
                <a:ea typeface="Lucida Sans Unicode" pitchFamily="2"/>
                <a:cs typeface="Mangal" pitchFamily="2"/>
              </a:rPr>
            </a:br>
            <a:endParaRPr lang="el-GR" sz="1400" b="0" i="0" u="none" strike="noStrike" kern="1200" spc="0" dirty="0">
              <a:ln>
                <a:noFill/>
              </a:ln>
              <a:solidFill>
                <a:srgbClr val="000000"/>
              </a:solidFill>
              <a:latin typeface="Arial" pitchFamily="34"/>
              <a:ea typeface="Lucida Sans Unicode" pitchFamily="2"/>
              <a:cs typeface="Mangal" pitchFamily="2"/>
            </a:endParaRPr>
          </a:p>
          <a:p>
            <a:pPr marL="0" marR="0" lvl="0" indent="0" algn="ctr" rtl="0" hangingPunct="0">
              <a:lnSpc>
                <a:spcPct val="100000"/>
              </a:lnSpc>
              <a:spcBef>
                <a:spcPts val="0"/>
              </a:spcBef>
              <a:spcAft>
                <a:spcPts val="0"/>
              </a:spcAft>
              <a:buNone/>
              <a:tabLst/>
              <a:defRPr sz="1800"/>
            </a:pPr>
            <a:r>
              <a:rPr lang="el-GR" sz="1400" b="0" i="0" u="none" strike="noStrike" kern="1200" spc="0" dirty="0">
                <a:ln>
                  <a:noFill/>
                </a:ln>
                <a:solidFill>
                  <a:srgbClr val="000000"/>
                </a:solidFill>
                <a:latin typeface="Arial" pitchFamily="34"/>
                <a:ea typeface="Lucida Sans Unicode" pitchFamily="2"/>
                <a:cs typeface="Mangal" pitchFamily="2"/>
              </a:rPr>
              <a:t>  </a:t>
            </a:r>
          </a:p>
        </p:txBody>
      </p:sp>
      <p:sp>
        <p:nvSpPr>
          <p:cNvPr id="13" name="Τίτλος 12"/>
          <p:cNvSpPr>
            <a:spLocks noGrp="1"/>
          </p:cNvSpPr>
          <p:nvPr>
            <p:ph type="title"/>
          </p:nvPr>
        </p:nvSpPr>
        <p:spPr/>
        <p:txBody>
          <a:bodyPr>
            <a:normAutofit/>
          </a:bodyPr>
          <a:lstStyle/>
          <a:p>
            <a:r>
              <a:rPr lang="el-GR" dirty="0" smtClean="0"/>
              <a:t>Ανιχνευτής θερμικής </a:t>
            </a:r>
            <a:r>
              <a:rPr lang="el-GR" dirty="0"/>
              <a:t>α</a:t>
            </a:r>
            <a:r>
              <a:rPr lang="el-GR" dirty="0" smtClean="0"/>
              <a:t>γωγιμότητας </a:t>
            </a:r>
            <a:r>
              <a:rPr lang="el-GR" sz="3000" b="0" dirty="0"/>
              <a:t>2</a:t>
            </a:r>
            <a:r>
              <a:rPr lang="el-GR" sz="3000" b="0" dirty="0" smtClean="0"/>
              <a:t>/2</a:t>
            </a:r>
            <a:endParaRPr lang="el-GR" sz="3000" b="0" dirty="0"/>
          </a:p>
        </p:txBody>
      </p:sp>
      <p:sp>
        <p:nvSpPr>
          <p:cNvPr id="6" name="5 - Θέση αριθμού διαφάνειας"/>
          <p:cNvSpPr>
            <a:spLocks noGrp="1"/>
          </p:cNvSpPr>
          <p:nvPr>
            <p:ph type="sldNum" sz="quarter" idx="12"/>
          </p:nvPr>
        </p:nvSpPr>
        <p:spPr/>
        <p:txBody>
          <a:bodyPr/>
          <a:lstStyle/>
          <a:p>
            <a:pPr lvl="0"/>
            <a:fld id="{59B5541E-1BB3-4971-A7BB-CDE74AA00507}" type="slidenum">
              <a:rPr lang="en-US" smtClean="0"/>
              <a:pPr lvl="0"/>
              <a:t>21</a:t>
            </a:fld>
            <a:endParaRPr lang="en-US" dirty="0"/>
          </a:p>
        </p:txBody>
      </p:sp>
      <p:grpSp>
        <p:nvGrpSpPr>
          <p:cNvPr id="5" name="Ομάδα 4"/>
          <p:cNvGrpSpPr/>
          <p:nvPr/>
        </p:nvGrpSpPr>
        <p:grpSpPr>
          <a:xfrm>
            <a:off x="939532" y="3212976"/>
            <a:ext cx="7592908" cy="3028680"/>
            <a:chOff x="939532" y="3212976"/>
            <a:chExt cx="7592908" cy="3028680"/>
          </a:xfrm>
        </p:grpSpPr>
        <p:pic>
          <p:nvPicPr>
            <p:cNvPr id="3" name="Picture 9"/>
            <p:cNvPicPr>
              <a:picLocks noChangeAspect="1"/>
            </p:cNvPicPr>
            <p:nvPr/>
          </p:nvPicPr>
          <p:blipFill>
            <a:blip r:embed="rId3" cstate="print">
              <a:lum/>
              <a:alphaModFix/>
            </a:blip>
            <a:srcRect/>
            <a:stretch>
              <a:fillRect/>
            </a:stretch>
          </p:blipFill>
          <p:spPr>
            <a:xfrm>
              <a:off x="1331640" y="3212976"/>
              <a:ext cx="6686280" cy="3028680"/>
            </a:xfrm>
            <a:prstGeom prst="rect">
              <a:avLst/>
            </a:prstGeom>
            <a:noFill/>
            <a:ln>
              <a:noFill/>
            </a:ln>
          </p:spPr>
        </p:pic>
        <p:sp>
          <p:nvSpPr>
            <p:cNvPr id="7" name="6 - Ορθογώνιο"/>
            <p:cNvSpPr/>
            <p:nvPr/>
          </p:nvSpPr>
          <p:spPr>
            <a:xfrm>
              <a:off x="3203848" y="3501008"/>
              <a:ext cx="108012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Μέτρηση</a:t>
              </a:r>
              <a:endParaRPr lang="en-US" sz="1600" b="1" dirty="0"/>
            </a:p>
          </p:txBody>
        </p:sp>
        <p:sp>
          <p:nvSpPr>
            <p:cNvPr id="8" name="7 - Ορθογώνιο"/>
            <p:cNvSpPr/>
            <p:nvPr/>
          </p:nvSpPr>
          <p:spPr>
            <a:xfrm>
              <a:off x="3131840" y="5229200"/>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Αναφορά</a:t>
              </a:r>
              <a:endParaRPr lang="en-US" sz="1600" b="1" dirty="0"/>
            </a:p>
          </p:txBody>
        </p:sp>
        <p:sp>
          <p:nvSpPr>
            <p:cNvPr id="9" name="8 - Ορθογώνιο"/>
            <p:cNvSpPr/>
            <p:nvPr/>
          </p:nvSpPr>
          <p:spPr>
            <a:xfrm>
              <a:off x="971600" y="4670157"/>
              <a:ext cx="122413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Φέρον αέριο</a:t>
              </a:r>
              <a:endParaRPr lang="en-US" sz="1600" b="1" dirty="0"/>
            </a:p>
          </p:txBody>
        </p:sp>
        <p:sp>
          <p:nvSpPr>
            <p:cNvPr id="10" name="9 - Ορθογώνιο"/>
            <p:cNvSpPr/>
            <p:nvPr/>
          </p:nvSpPr>
          <p:spPr>
            <a:xfrm>
              <a:off x="939532" y="3717032"/>
              <a:ext cx="1800200" cy="61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Φέρον αέριο και διαλυμενη ουσία</a:t>
              </a:r>
              <a:endParaRPr lang="en-US" sz="1600" b="1" dirty="0"/>
            </a:p>
          </p:txBody>
        </p:sp>
        <p:sp>
          <p:nvSpPr>
            <p:cNvPr id="11" name="10 - Ορθογώνιο"/>
            <p:cNvSpPr/>
            <p:nvPr/>
          </p:nvSpPr>
          <p:spPr>
            <a:xfrm>
              <a:off x="5868144" y="6021288"/>
              <a:ext cx="1368152"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Τροφοδοσία</a:t>
              </a:r>
              <a:endParaRPr lang="en-US" sz="1600" b="1" dirty="0"/>
            </a:p>
          </p:txBody>
        </p:sp>
        <p:sp>
          <p:nvSpPr>
            <p:cNvPr id="12" name="11 - Ορθογώνιο"/>
            <p:cNvSpPr/>
            <p:nvPr/>
          </p:nvSpPr>
          <p:spPr>
            <a:xfrm>
              <a:off x="7524328" y="3645024"/>
              <a:ext cx="100811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t>έξοδος</a:t>
              </a:r>
              <a:endParaRPr lang="en-US" sz="1600" b="1" dirty="0"/>
            </a:p>
          </p:txBody>
        </p:sp>
      </p:grpSp>
      <p:sp>
        <p:nvSpPr>
          <p:cNvPr id="4" name="Θέση περιεχομένου 3"/>
          <p:cNvSpPr>
            <a:spLocks noGrp="1"/>
          </p:cNvSpPr>
          <p:nvPr>
            <p:ph idx="1"/>
          </p:nvPr>
        </p:nvSpPr>
        <p:spPr>
          <a:xfrm>
            <a:off x="457200" y="1196752"/>
            <a:ext cx="8229600" cy="1728192"/>
          </a:xfrm>
        </p:spPr>
        <p:txBody>
          <a:bodyPr>
            <a:normAutofit/>
          </a:bodyPr>
          <a:lstStyle/>
          <a:p>
            <a:pPr>
              <a:lnSpc>
                <a:spcPct val="115000"/>
              </a:lnSpc>
            </a:pPr>
            <a:r>
              <a:rPr lang="el-GR" dirty="0">
                <a:solidFill>
                  <a:prstClr val="black"/>
                </a:solidFill>
              </a:rPr>
              <a:t>Αυτή η αντίσταση είναι μέρος μιας γέφυρας Wheatstone (Σχήμα) απέναντι από την άλλη αντίσταση που τρέχει μόνο το φέρον αέριο. Η ανισορροπία της γέφυρας δημιουργεί ένα σήμα που δείχνει την παρουσία μιας διαλυμένης ουσίας</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145835357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lvl="0"/>
            <a:fld id="{59B5541E-1BB3-4971-A7BB-CDE74AA00507}" type="slidenum">
              <a:rPr lang="en-US" smtClean="0"/>
              <a:pPr lvl="0"/>
              <a:t>22</a:t>
            </a:fld>
            <a:endParaRPr lang="en-US" dirty="0"/>
          </a:p>
        </p:txBody>
      </p:sp>
      <p:grpSp>
        <p:nvGrpSpPr>
          <p:cNvPr id="19" name="Ομάδα 18"/>
          <p:cNvGrpSpPr/>
          <p:nvPr/>
        </p:nvGrpSpPr>
        <p:grpSpPr>
          <a:xfrm>
            <a:off x="323528" y="1242504"/>
            <a:ext cx="8496720" cy="4660512"/>
            <a:chOff x="323528" y="1216248"/>
            <a:chExt cx="8496720" cy="4660512"/>
          </a:xfrm>
        </p:grpSpPr>
        <p:pic>
          <p:nvPicPr>
            <p:cNvPr id="2" name="Picture 2"/>
            <p:cNvPicPr>
              <a:picLocks noChangeAspect="1"/>
            </p:cNvPicPr>
            <p:nvPr/>
          </p:nvPicPr>
          <p:blipFill>
            <a:blip r:embed="rId3" cstate="print">
              <a:lum/>
              <a:alphaModFix/>
            </a:blip>
            <a:srcRect/>
            <a:stretch>
              <a:fillRect/>
            </a:stretch>
          </p:blipFill>
          <p:spPr>
            <a:xfrm>
              <a:off x="323528" y="1268760"/>
              <a:ext cx="8496720" cy="4608000"/>
            </a:xfrm>
            <a:prstGeom prst="rect">
              <a:avLst/>
            </a:prstGeom>
            <a:noFill/>
            <a:ln>
              <a:noFill/>
            </a:ln>
          </p:spPr>
        </p:pic>
        <p:sp>
          <p:nvSpPr>
            <p:cNvPr id="5" name="4 - Ορθογώνιο"/>
            <p:cNvSpPr/>
            <p:nvPr/>
          </p:nvSpPr>
          <p:spPr>
            <a:xfrm>
              <a:off x="6876256" y="3016448"/>
              <a:ext cx="1872208"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ΦΕΡΟΝ ΑΕΡΙΟ</a:t>
              </a:r>
              <a:endParaRPr lang="en-US" b="1" dirty="0"/>
            </a:p>
          </p:txBody>
        </p:sp>
        <p:sp>
          <p:nvSpPr>
            <p:cNvPr id="6" name="5 - Ορθογώνιο"/>
            <p:cNvSpPr/>
            <p:nvPr/>
          </p:nvSpPr>
          <p:spPr>
            <a:xfrm>
              <a:off x="5148064" y="2584400"/>
              <a:ext cx="1512168"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ΜΟΝΩΤΗΣ</a:t>
              </a:r>
              <a:endParaRPr lang="en-US" b="1" dirty="0"/>
            </a:p>
          </p:txBody>
        </p:sp>
        <p:sp>
          <p:nvSpPr>
            <p:cNvPr id="7" name="6 - Ορθογώνιο"/>
            <p:cNvSpPr/>
            <p:nvPr/>
          </p:nvSpPr>
          <p:spPr>
            <a:xfrm>
              <a:off x="3707904" y="2296368"/>
              <a:ext cx="1440160"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ΗΛΕΚΤΡΟΔΙΟ</a:t>
              </a:r>
              <a:endParaRPr lang="en-US" b="1" dirty="0"/>
            </a:p>
          </p:txBody>
        </p:sp>
        <p:sp>
          <p:nvSpPr>
            <p:cNvPr id="8" name="7 - Ορθογώνιο"/>
            <p:cNvSpPr/>
            <p:nvPr/>
          </p:nvSpPr>
          <p:spPr>
            <a:xfrm>
              <a:off x="2195736" y="4528616"/>
              <a:ext cx="1080120" cy="50405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ΦΛΟΓΑ</a:t>
              </a:r>
              <a:endParaRPr lang="en-US" b="1" dirty="0"/>
            </a:p>
          </p:txBody>
        </p:sp>
        <p:sp>
          <p:nvSpPr>
            <p:cNvPr id="9" name="8 - Ορθογώνιο"/>
            <p:cNvSpPr/>
            <p:nvPr/>
          </p:nvSpPr>
          <p:spPr>
            <a:xfrm>
              <a:off x="3707904" y="1576288"/>
              <a:ext cx="165618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ΕΞΟΔΟΣ</a:t>
              </a:r>
              <a:endParaRPr lang="en-US" b="1" dirty="0"/>
            </a:p>
          </p:txBody>
        </p:sp>
        <p:sp>
          <p:nvSpPr>
            <p:cNvPr id="10" name="9 - Ορθογώνιο"/>
            <p:cNvSpPr/>
            <p:nvPr/>
          </p:nvSpPr>
          <p:spPr>
            <a:xfrm>
              <a:off x="5076056" y="5104680"/>
              <a:ext cx="864096"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ΑΕΡΑΣ</a:t>
              </a:r>
              <a:endParaRPr lang="en-US" b="1" dirty="0"/>
            </a:p>
          </p:txBody>
        </p:sp>
        <p:sp>
          <p:nvSpPr>
            <p:cNvPr id="11" name="10 - Ορθογώνιο"/>
            <p:cNvSpPr/>
            <p:nvPr/>
          </p:nvSpPr>
          <p:spPr>
            <a:xfrm>
              <a:off x="5868144" y="4744640"/>
              <a:ext cx="1656184" cy="43204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ΕΠΑΦΗ</a:t>
              </a:r>
              <a:endParaRPr lang="en-US" b="1" dirty="0"/>
            </a:p>
          </p:txBody>
        </p:sp>
        <p:sp>
          <p:nvSpPr>
            <p:cNvPr id="12" name="11 - Αριστερό βέλος"/>
            <p:cNvSpPr/>
            <p:nvPr/>
          </p:nvSpPr>
          <p:spPr>
            <a:xfrm>
              <a:off x="5004048" y="4888656"/>
              <a:ext cx="43204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12 - Ορθογώνιο"/>
            <p:cNvSpPr/>
            <p:nvPr/>
          </p:nvSpPr>
          <p:spPr>
            <a:xfrm>
              <a:off x="3347864" y="4652624"/>
              <a:ext cx="504056" cy="122413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Η2</a:t>
              </a:r>
              <a:endParaRPr lang="en-US" b="1" strike="sngStrike" dirty="0"/>
            </a:p>
          </p:txBody>
        </p:sp>
        <p:sp>
          <p:nvSpPr>
            <p:cNvPr id="14" name="13 - Ορθογώνιο"/>
            <p:cNvSpPr/>
            <p:nvPr/>
          </p:nvSpPr>
          <p:spPr>
            <a:xfrm>
              <a:off x="323528" y="1216248"/>
              <a:ext cx="3096344" cy="57606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l-GR" b="1" dirty="0" smtClean="0"/>
                <a:t>ΗΛΕΚΤΡΟΔΙΟ ΠΡΟΣΔΙΟΡΙΣΜΟΥ</a:t>
              </a:r>
              <a:endParaRPr lang="en-US" b="1" dirty="0"/>
            </a:p>
          </p:txBody>
        </p:sp>
      </p:grpSp>
      <p:sp>
        <p:nvSpPr>
          <p:cNvPr id="18" name="Τίτλος 17"/>
          <p:cNvSpPr>
            <a:spLocks noGrp="1"/>
          </p:cNvSpPr>
          <p:nvPr>
            <p:ph type="title"/>
          </p:nvPr>
        </p:nvSpPr>
        <p:spPr/>
        <p:txBody>
          <a:bodyPr/>
          <a:lstStyle/>
          <a:p>
            <a:r>
              <a:rPr lang="el-GR" dirty="0" smtClean="0"/>
              <a:t>Τυπικός ανιχνευτής φλογός</a:t>
            </a:r>
            <a:endParaRPr lang="el-GR" dirty="0"/>
          </a:p>
        </p:txBody>
      </p:sp>
    </p:spTree>
    <p:extLst>
      <p:ext uri="{BB962C8B-B14F-4D97-AF65-F5344CB8AC3E}">
        <p14:creationId xmlns:p14="http://schemas.microsoft.com/office/powerpoint/2010/main" val="230512026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txBox="1">
            <a:spLocks noGrp="1"/>
          </p:cNvSpPr>
          <p:nvPr>
            <p:ph type="title"/>
          </p:nvPr>
        </p:nvSpPr>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l-GR" dirty="0" smtClean="0"/>
              <a:t>Φασματογραφία μάζας </a:t>
            </a:r>
            <a:r>
              <a:rPr lang="el-GR" sz="3000" b="0" dirty="0" smtClean="0"/>
              <a:t>1/12</a:t>
            </a:r>
            <a:endParaRPr lang="el-GR" sz="3000" b="0" dirty="0"/>
          </a:p>
        </p:txBody>
      </p:sp>
      <p:sp>
        <p:nvSpPr>
          <p:cNvPr id="3" name="2 - Θέση περιεχομένου"/>
          <p:cNvSpPr txBox="1">
            <a:spLocks noGrp="1"/>
          </p:cNvSpPr>
          <p:nvPr>
            <p:ph idx="1"/>
          </p:nvPr>
        </p:nvSpPr>
        <p:spPr/>
        <p:txBody>
          <a:bodyPr>
            <a:normAutofit/>
          </a:bodyPr>
          <a:lstStyle>
            <a:defPPr marL="432000" lvl="0" indent="-324000" algn="l" hangingPunct="1">
              <a:spcBef>
                <a:spcPts val="0"/>
              </a:spcBef>
              <a:spcAft>
                <a:spcPts val="1417"/>
              </a:spcAft>
              <a:buSzPct val="45000"/>
              <a:buFont typeface="StarSymbol"/>
              <a:buNone/>
              <a:defRPr lang="en-US" sz="2700" b="0" i="0" u="none" strike="noStrike" kern="1200" spc="0">
                <a:ln>
                  <a:noFill/>
                </a:ln>
                <a:solidFill>
                  <a:srgbClr val="000000"/>
                </a:solidFill>
                <a:latin typeface="Georgia"/>
                <a:ea typeface="Lucida Sans Unicode" pitchFamily="2"/>
                <a:cs typeface="Mangal" pitchFamily="2"/>
              </a:defRPr>
            </a:defPPr>
            <a:lvl1pPr marL="432000" lvl="0" indent="-324000" algn="l" hangingPunct="1">
              <a:spcBef>
                <a:spcPts val="0"/>
              </a:spcBef>
              <a:spcAft>
                <a:spcPts val="1417"/>
              </a:spcAft>
              <a:buSzPct val="45000"/>
              <a:buFont typeface="StarSymbol"/>
              <a:buChar char="●"/>
              <a:defRPr lang="en-US" sz="2700" b="0" i="0" u="none" strike="noStrike" kern="1200" spc="0">
                <a:ln>
                  <a:noFill/>
                </a:ln>
                <a:solidFill>
                  <a:srgbClr val="000000"/>
                </a:solidFill>
                <a:latin typeface="Georgia"/>
                <a:ea typeface="Lucida Sans Unicode" pitchFamily="2"/>
                <a:cs typeface="Mangal" pitchFamily="2"/>
              </a:defRPr>
            </a:lvl1pPr>
            <a:lvl2pPr marL="864000" lvl="1" indent="-324000" algn="l" hangingPunct="1">
              <a:spcBef>
                <a:spcPts val="0"/>
              </a:spcBef>
              <a:spcAft>
                <a:spcPts val="1134"/>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646B86"/>
                </a:solidFill>
                <a:latin typeface="Georgia"/>
                <a:ea typeface="Lucida Sans Unicode" pitchFamily="2"/>
                <a:cs typeface="Mangal" pitchFamily="2"/>
              </a:defRPr>
            </a:lvl3pPr>
            <a:lvl4pPr marL="1728000" lvl="3" indent="-216000" algn="l" hangingPunct="1">
              <a:spcBef>
                <a:spcPts val="0"/>
              </a:spcBef>
              <a:spcAft>
                <a:spcPts val="567"/>
              </a:spcAft>
              <a:buSzPct val="45000"/>
              <a:buFont typeface="StarSymbol"/>
              <a:buChar char="●"/>
              <a:defRPr lang="en-US" sz="1800" b="0" i="0" u="none" strike="noStrike" kern="1200" spc="0">
                <a:ln>
                  <a:noFill/>
                </a:ln>
                <a:solidFill>
                  <a:srgbClr val="000000"/>
                </a:solidFill>
                <a:latin typeface="Georgia"/>
                <a:ea typeface="Lucida Sans Unicode"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Georgia"/>
                <a:ea typeface="Lucida Sans Unicode"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9pPr>
          </a:lstStyle>
          <a:p>
            <a:pPr marL="342900" indent="-342900">
              <a:spcBef>
                <a:spcPts val="539"/>
              </a:spcBef>
              <a:spcAft>
                <a:spcPts val="9000"/>
              </a:spcAft>
            </a:pPr>
            <a:r>
              <a:rPr lang="el-GR" sz="2400" b="1" dirty="0">
                <a:latin typeface="+mn-lt"/>
              </a:rPr>
              <a:t>Τι είναι η φασματογραφία </a:t>
            </a:r>
            <a:r>
              <a:rPr lang="el-GR" sz="2400" b="1" dirty="0" smtClean="0">
                <a:latin typeface="+mn-lt"/>
              </a:rPr>
              <a:t>μάζας</a:t>
            </a:r>
            <a:r>
              <a:rPr lang="el-GR" sz="2400" b="1" dirty="0">
                <a:latin typeface="+mn-lt"/>
              </a:rPr>
              <a:t>;</a:t>
            </a:r>
          </a:p>
          <a:p>
            <a:pPr marL="355600" lvl="0" indent="0">
              <a:spcBef>
                <a:spcPts val="539"/>
              </a:spcBef>
              <a:buNone/>
            </a:pPr>
            <a:r>
              <a:rPr lang="el-GR" sz="2400" dirty="0">
                <a:latin typeface="+mn-lt"/>
              </a:rPr>
              <a:t>Είναι μια μέθοδος μέτρησης της σχέσης μάζας ανά φορτίο (m/z)  ανεξάρτητων και ιονισμένων μορίων καθώς επίσης και των προϊόντων της διάσπασης </a:t>
            </a:r>
            <a:r>
              <a:rPr lang="el-GR" sz="2400" dirty="0" smtClean="0">
                <a:latin typeface="+mn-lt"/>
              </a:rPr>
              <a:t>των.</a:t>
            </a:r>
            <a:endParaRPr lang="el-GR" sz="2400" dirty="0">
              <a:latin typeface="+mn-lt"/>
            </a:endParaRPr>
          </a:p>
        </p:txBody>
      </p:sp>
      <p:sp>
        <p:nvSpPr>
          <p:cNvPr id="6" name="5 - Θέση αριθμού διαφάνειας"/>
          <p:cNvSpPr>
            <a:spLocks noGrp="1"/>
          </p:cNvSpPr>
          <p:nvPr>
            <p:ph type="sldNum" sz="quarter" idx="12"/>
          </p:nvPr>
        </p:nvSpPr>
        <p:spPr/>
        <p:txBody>
          <a:bodyPr/>
          <a:lstStyle/>
          <a:p>
            <a:pPr lvl="0"/>
            <a:fld id="{172E84C9-4D61-440C-8D0C-AA93639B9BB6}" type="slidenum">
              <a:rPr lang="en-US" smtClean="0"/>
              <a:pPr lvl="0"/>
              <a:t>23</a:t>
            </a:fld>
            <a:endParaRPr lang="en-US" dirty="0"/>
          </a:p>
        </p:txBody>
      </p:sp>
      <p:sp>
        <p:nvSpPr>
          <p:cNvPr id="4" name="4 - Βέλος προς τα κάτω"/>
          <p:cNvSpPr/>
          <p:nvPr/>
        </p:nvSpPr>
        <p:spPr>
          <a:xfrm>
            <a:off x="2747673" y="1839418"/>
            <a:ext cx="791640" cy="79164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004A82"/>
          </a:solidFill>
          <a:ln w="11520">
            <a:solidFill>
              <a:schemeClr val="tx1"/>
            </a:solidFill>
            <a:custDash>
              <a:ds d="300000" sp="100000"/>
            </a:custDash>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l-GR" sz="1800" b="0" i="0" u="none" strike="noStrike" kern="1200" dirty="0">
              <a:ln>
                <a:noFill/>
              </a:ln>
              <a:solidFill>
                <a:srgbClr val="004A82"/>
              </a:solidFill>
              <a:latin typeface="Arial" pitchFamily="18"/>
              <a:ea typeface="Lucida Sans Unicode" pitchFamily="2"/>
              <a:cs typeface="Mangal" pitchFamily="2"/>
            </a:endParaRPr>
          </a:p>
        </p:txBody>
      </p:sp>
    </p:spTree>
    <p:extLst>
      <p:ext uri="{BB962C8B-B14F-4D97-AF65-F5344CB8AC3E}">
        <p14:creationId xmlns:p14="http://schemas.microsoft.com/office/powerpoint/2010/main" val="18570195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Φασματογραφία μάζας </a:t>
            </a:r>
            <a:r>
              <a:rPr lang="el-GR" sz="3000" b="0" dirty="0" smtClean="0"/>
              <a:t>2/12</a:t>
            </a:r>
            <a:endParaRPr lang="el-GR" dirty="0"/>
          </a:p>
        </p:txBody>
      </p:sp>
      <p:sp>
        <p:nvSpPr>
          <p:cNvPr id="6" name="Θέση περιεχομένου 5"/>
          <p:cNvSpPr>
            <a:spLocks noGrp="1"/>
          </p:cNvSpPr>
          <p:nvPr>
            <p:ph idx="1"/>
          </p:nvPr>
        </p:nvSpPr>
        <p:spPr/>
        <p:txBody>
          <a:bodyPr>
            <a:noAutofit/>
          </a:bodyPr>
          <a:lstStyle/>
          <a:p>
            <a:pPr>
              <a:spcBef>
                <a:spcPts val="1200"/>
              </a:spcBef>
            </a:pPr>
            <a:r>
              <a:rPr lang="el-GR" b="1" dirty="0" smtClean="0"/>
              <a:t>Ορισμοί</a:t>
            </a:r>
            <a:endParaRPr lang="el-GR" dirty="0" smtClean="0"/>
          </a:p>
          <a:p>
            <a:pPr marL="804863" lvl="1" indent="-457200">
              <a:spcBef>
                <a:spcPts val="1200"/>
              </a:spcBef>
              <a:buFont typeface="+mj-lt"/>
              <a:buAutoNum type="arabicPeriod"/>
            </a:pPr>
            <a:r>
              <a:rPr lang="el-GR" dirty="0" smtClean="0"/>
              <a:t>Παρουσίαση </a:t>
            </a:r>
            <a:r>
              <a:rPr lang="el-GR" dirty="0"/>
              <a:t>του ένα φάσματος </a:t>
            </a:r>
            <a:r>
              <a:rPr lang="el-GR" dirty="0" smtClean="0"/>
              <a:t>μάζας.</a:t>
            </a:r>
          </a:p>
          <a:p>
            <a:pPr marL="804863" lvl="1" indent="-457200">
              <a:spcBef>
                <a:spcPts val="1200"/>
              </a:spcBef>
              <a:buFont typeface="+mj-lt"/>
              <a:buAutoNum type="arabicPeriod"/>
            </a:pPr>
            <a:r>
              <a:rPr lang="el-GR" dirty="0" smtClean="0"/>
              <a:t>Μονάδα </a:t>
            </a:r>
            <a:r>
              <a:rPr lang="el-GR" dirty="0"/>
              <a:t>μέτρησης: </a:t>
            </a:r>
            <a:r>
              <a:rPr lang="el-GR" dirty="0" smtClean="0"/>
              <a:t>Dalton.</a:t>
            </a:r>
          </a:p>
          <a:p>
            <a:pPr marL="804863" lvl="1" indent="-457200">
              <a:spcBef>
                <a:spcPts val="1200"/>
              </a:spcBef>
              <a:buFont typeface="+mj-lt"/>
              <a:buAutoNum type="arabicPeriod"/>
            </a:pPr>
            <a:r>
              <a:rPr lang="en-US" dirty="0" smtClean="0"/>
              <a:t>M</a:t>
            </a:r>
            <a:r>
              <a:rPr lang="el-GR" dirty="0" smtClean="0"/>
              <a:t>ονο</a:t>
            </a:r>
            <a:r>
              <a:rPr lang="el-GR" dirty="0"/>
              <a:t>ϊ</a:t>
            </a:r>
            <a:r>
              <a:rPr lang="el-GR" dirty="0" smtClean="0"/>
              <a:t>σοτοπικές </a:t>
            </a:r>
            <a:r>
              <a:rPr lang="el-GR" dirty="0"/>
              <a:t>μοριακή </a:t>
            </a:r>
            <a:r>
              <a:rPr lang="el-GR" dirty="0" smtClean="0"/>
              <a:t>μάζα.</a:t>
            </a:r>
          </a:p>
          <a:p>
            <a:pPr marL="804863" lvl="1" indent="-457200">
              <a:spcBef>
                <a:spcPts val="1200"/>
              </a:spcBef>
              <a:buFont typeface="+mj-lt"/>
              <a:buAutoNum type="arabicPeriod"/>
            </a:pPr>
            <a:r>
              <a:rPr lang="en-US" dirty="0" smtClean="0"/>
              <a:t>M</a:t>
            </a:r>
            <a:r>
              <a:rPr lang="el-GR" dirty="0"/>
              <a:t>έσο μοριακό βάρος (ή χημικά</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24</a:t>
            </a:fld>
            <a:endParaRPr lang="en-US" dirty="0"/>
          </a:p>
        </p:txBody>
      </p:sp>
    </p:spTree>
    <p:extLst>
      <p:ext uri="{BB962C8B-B14F-4D97-AF65-F5344CB8AC3E}">
        <p14:creationId xmlns:p14="http://schemas.microsoft.com/office/powerpoint/2010/main" val="161096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Φασματογραφία μάζας </a:t>
            </a:r>
            <a:r>
              <a:rPr lang="el-GR" sz="3000" b="0" dirty="0" smtClean="0"/>
              <a:t>3/12</a:t>
            </a:r>
            <a:endParaRPr lang="el-GR" dirty="0"/>
          </a:p>
        </p:txBody>
      </p:sp>
      <p:sp>
        <p:nvSpPr>
          <p:cNvPr id="6" name="Θέση περιεχομένου 5"/>
          <p:cNvSpPr>
            <a:spLocks noGrp="1"/>
          </p:cNvSpPr>
          <p:nvPr>
            <p:ph idx="1"/>
          </p:nvPr>
        </p:nvSpPr>
        <p:spPr/>
        <p:txBody>
          <a:bodyPr>
            <a:noAutofit/>
          </a:bodyPr>
          <a:lstStyle/>
          <a:p>
            <a:pPr>
              <a:spcBef>
                <a:spcPts val="1200"/>
              </a:spcBef>
            </a:pPr>
            <a:r>
              <a:rPr lang="el-GR" b="1" dirty="0" smtClean="0"/>
              <a:t>Η </a:t>
            </a:r>
            <a:r>
              <a:rPr lang="el-GR" b="1" dirty="0"/>
              <a:t>δομή </a:t>
            </a:r>
            <a:r>
              <a:rPr lang="el-GR" b="1" dirty="0" smtClean="0"/>
              <a:t>οργάνου </a:t>
            </a:r>
            <a:r>
              <a:rPr lang="el-GR" b="1" dirty="0"/>
              <a:t>μιας συσκευής για φασματομετρία </a:t>
            </a:r>
            <a:r>
              <a:rPr lang="el-GR" b="1" dirty="0" smtClean="0"/>
              <a:t>μάζας</a:t>
            </a:r>
            <a:endParaRPr lang="el-GR" dirty="0" smtClean="0"/>
          </a:p>
          <a:p>
            <a:pPr marL="811213" indent="-457200">
              <a:spcBef>
                <a:spcPts val="1200"/>
              </a:spcBef>
              <a:buFont typeface="+mj-lt"/>
              <a:buAutoNum type="arabicPeriod"/>
            </a:pPr>
            <a:r>
              <a:rPr lang="el-GR" dirty="0" smtClean="0"/>
              <a:t>Δομή </a:t>
            </a:r>
            <a:r>
              <a:rPr lang="el-GR" dirty="0"/>
              <a:t>ενός οργάνου: πηγή και </a:t>
            </a:r>
            <a:r>
              <a:rPr lang="el-GR" dirty="0" smtClean="0"/>
              <a:t>αναλυτή.</a:t>
            </a:r>
          </a:p>
          <a:p>
            <a:pPr marL="811213" indent="-457200">
              <a:spcBef>
                <a:spcPts val="1200"/>
              </a:spcBef>
              <a:buFont typeface="+mj-lt"/>
              <a:buAutoNum type="arabicPeriod"/>
            </a:pPr>
            <a:r>
              <a:rPr lang="el-GR" dirty="0" smtClean="0"/>
              <a:t>Ρόλος </a:t>
            </a:r>
            <a:r>
              <a:rPr lang="el-GR" dirty="0"/>
              <a:t>των ηλεκτροστατικών </a:t>
            </a:r>
            <a:r>
              <a:rPr lang="el-GR" dirty="0" smtClean="0"/>
              <a:t>πεδίων.</a:t>
            </a:r>
          </a:p>
          <a:p>
            <a:pPr marL="811213" indent="-457200">
              <a:spcBef>
                <a:spcPts val="1200"/>
              </a:spcBef>
              <a:buFont typeface="+mj-lt"/>
              <a:buAutoNum type="arabicPeriod"/>
            </a:pPr>
            <a:r>
              <a:rPr lang="el-GR" dirty="0" smtClean="0"/>
              <a:t>Ρόλος </a:t>
            </a:r>
            <a:r>
              <a:rPr lang="el-GR" dirty="0"/>
              <a:t>και κενού συστήματα </a:t>
            </a:r>
            <a:r>
              <a:rPr lang="el-GR" dirty="0" smtClean="0"/>
              <a:t>παραγωγής.</a:t>
            </a:r>
          </a:p>
          <a:p>
            <a:pPr marL="811213" indent="-457200">
              <a:spcBef>
                <a:spcPts val="1200"/>
              </a:spcBef>
              <a:buFont typeface="+mj-lt"/>
              <a:buAutoNum type="arabicPeriod"/>
            </a:pPr>
            <a:r>
              <a:rPr lang="el-GR" dirty="0" smtClean="0"/>
              <a:t>Παρουσίαση </a:t>
            </a:r>
            <a:r>
              <a:rPr lang="el-GR" dirty="0"/>
              <a:t>των κύριων </a:t>
            </a:r>
            <a:r>
              <a:rPr lang="el-GR" dirty="0" smtClean="0"/>
              <a:t>πηγών ΕΙ</a:t>
            </a:r>
            <a:r>
              <a:rPr lang="el-GR" dirty="0"/>
              <a:t>, FAB, MALDI, </a:t>
            </a:r>
            <a:r>
              <a:rPr lang="el-GR" dirty="0" smtClean="0"/>
              <a:t>ESI.</a:t>
            </a:r>
          </a:p>
          <a:p>
            <a:pPr marL="811213" indent="-457200">
              <a:spcBef>
                <a:spcPts val="1200"/>
              </a:spcBef>
              <a:buFont typeface="+mj-lt"/>
              <a:buAutoNum type="arabicPeriod"/>
            </a:pPr>
            <a:r>
              <a:rPr lang="el-GR" dirty="0" smtClean="0"/>
              <a:t>Παρουσίαση </a:t>
            </a:r>
            <a:r>
              <a:rPr lang="el-GR" dirty="0"/>
              <a:t>των κύριων αναλυτών Μαγνητικό τετραπολικό, παγίδα ιόντων, TOF, </a:t>
            </a:r>
            <a:r>
              <a:rPr lang="el-GR" dirty="0" smtClean="0"/>
              <a:t>FT-ICR.</a:t>
            </a:r>
          </a:p>
          <a:p>
            <a:pPr marL="811213" indent="-457200">
              <a:spcBef>
                <a:spcPts val="1200"/>
              </a:spcBef>
              <a:buFont typeface="+mj-lt"/>
              <a:buAutoNum type="arabicPeriod"/>
            </a:pPr>
            <a:r>
              <a:rPr lang="el-GR" dirty="0" smtClean="0"/>
              <a:t>Το MS-MS.</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25</a:t>
            </a:fld>
            <a:endParaRPr lang="en-US" dirty="0"/>
          </a:p>
        </p:txBody>
      </p:sp>
    </p:spTree>
    <p:extLst>
      <p:ext uri="{BB962C8B-B14F-4D97-AF65-F5344CB8AC3E}">
        <p14:creationId xmlns:p14="http://schemas.microsoft.com/office/powerpoint/2010/main" val="1437997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αριθμού διαφάνειας"/>
          <p:cNvSpPr>
            <a:spLocks noGrp="1"/>
          </p:cNvSpPr>
          <p:nvPr>
            <p:ph type="sldNum" sz="quarter" idx="12"/>
          </p:nvPr>
        </p:nvSpPr>
        <p:spPr/>
        <p:txBody>
          <a:bodyPr/>
          <a:lstStyle/>
          <a:p>
            <a:pPr lvl="0"/>
            <a:fld id="{E7A1698B-92B3-4DA0-9FDA-465BCE472B05}" type="slidenum">
              <a:rPr lang="en-US" smtClean="0"/>
              <a:pPr lvl="0"/>
              <a:t>26</a:t>
            </a:fld>
            <a:endParaRPr lang="en-US" dirty="0"/>
          </a:p>
        </p:txBody>
      </p:sp>
      <p:pic>
        <p:nvPicPr>
          <p:cNvPr id="3" name="Picture 4"/>
          <p:cNvPicPr>
            <a:picLocks noChangeAspect="1"/>
          </p:cNvPicPr>
          <p:nvPr/>
        </p:nvPicPr>
        <p:blipFill>
          <a:blip r:embed="rId3">
            <a:lum/>
            <a:alphaModFix/>
          </a:blip>
          <a:srcRect/>
          <a:stretch>
            <a:fillRect/>
          </a:stretch>
        </p:blipFill>
        <p:spPr>
          <a:xfrm>
            <a:off x="0" y="0"/>
            <a:ext cx="360" cy="360"/>
          </a:xfrm>
          <a:prstGeom prst="rect">
            <a:avLst/>
          </a:prstGeom>
          <a:noFill/>
          <a:ln>
            <a:noFill/>
          </a:ln>
        </p:spPr>
      </p:pic>
      <p:sp>
        <p:nvSpPr>
          <p:cNvPr id="9" name="Τίτλος 8"/>
          <p:cNvSpPr>
            <a:spLocks noGrp="1"/>
          </p:cNvSpPr>
          <p:nvPr>
            <p:ph type="title"/>
          </p:nvPr>
        </p:nvSpPr>
        <p:spPr/>
        <p:txBody>
          <a:bodyPr/>
          <a:lstStyle/>
          <a:p>
            <a:r>
              <a:rPr lang="el-GR" dirty="0"/>
              <a:t>Φασματογραφία μάζας </a:t>
            </a:r>
            <a:r>
              <a:rPr lang="el-GR" sz="3000" b="0" dirty="0" smtClean="0"/>
              <a:t>4/12</a:t>
            </a:r>
            <a:endParaRPr lang="el-GR" dirty="0"/>
          </a:p>
        </p:txBody>
      </p:sp>
      <p:sp>
        <p:nvSpPr>
          <p:cNvPr id="10" name="Θέση περιεχομένου 9"/>
          <p:cNvSpPr>
            <a:spLocks noGrp="1"/>
          </p:cNvSpPr>
          <p:nvPr>
            <p:ph idx="1"/>
          </p:nvPr>
        </p:nvSpPr>
        <p:spPr>
          <a:xfrm>
            <a:off x="457200" y="1196752"/>
            <a:ext cx="8229600" cy="5040560"/>
          </a:xfrm>
        </p:spPr>
        <p:txBody>
          <a:bodyPr>
            <a:normAutofit/>
          </a:bodyPr>
          <a:lstStyle/>
          <a:p>
            <a:pPr>
              <a:spcBef>
                <a:spcPts val="6000"/>
              </a:spcBef>
            </a:pPr>
            <a:r>
              <a:rPr lang="el-GR" sz="2400" b="1" dirty="0"/>
              <a:t>Οι βασικές αρχές της φασματογραφίας μάζας</a:t>
            </a:r>
          </a:p>
          <a:p>
            <a:pPr marL="0" indent="0" algn="ctr">
              <a:spcBef>
                <a:spcPts val="6000"/>
              </a:spcBef>
              <a:buNone/>
            </a:pPr>
            <a:r>
              <a:rPr lang="el-GR" sz="2800" b="1" dirty="0">
                <a:solidFill>
                  <a:srgbClr val="004A82"/>
                </a:solidFill>
                <a:ea typeface="Lucida Sans Unicode" pitchFamily="2"/>
                <a:cs typeface="Mangal" pitchFamily="2"/>
              </a:rPr>
              <a:t>M + </a:t>
            </a:r>
            <a:r>
              <a:rPr lang="el-GR" sz="2800" b="1" dirty="0" smtClean="0">
                <a:solidFill>
                  <a:srgbClr val="004A82"/>
                </a:solidFill>
                <a:ea typeface="Lucida Sans Unicode" pitchFamily="2"/>
                <a:cs typeface="Mangal" pitchFamily="2"/>
              </a:rPr>
              <a:t>e- </a:t>
            </a:r>
            <a:r>
              <a:rPr lang="el-GR" sz="2800" b="1" dirty="0" smtClean="0">
                <a:solidFill>
                  <a:srgbClr val="004A82"/>
                </a:solidFill>
                <a:ea typeface="Lucida Sans Unicode" pitchFamily="2"/>
                <a:cs typeface="Mangal" pitchFamily="2"/>
                <a:sym typeface="Wingdings" panose="05000000000000000000" pitchFamily="2" charset="2"/>
              </a:rPr>
              <a:t> </a:t>
            </a:r>
            <a:r>
              <a:rPr lang="el-GR" sz="2800" b="1" dirty="0">
                <a:solidFill>
                  <a:srgbClr val="004A82"/>
                </a:solidFill>
                <a:ea typeface="Lucida Sans Unicode" pitchFamily="2"/>
                <a:cs typeface="Mangal" pitchFamily="2"/>
              </a:rPr>
              <a:t>M+  +2 </a:t>
            </a:r>
            <a:r>
              <a:rPr lang="el-GR" sz="2800" b="1" dirty="0" smtClean="0">
                <a:solidFill>
                  <a:srgbClr val="004A82"/>
                </a:solidFill>
                <a:ea typeface="Lucida Sans Unicode" pitchFamily="2"/>
                <a:cs typeface="Mangal" pitchFamily="2"/>
              </a:rPr>
              <a:t>e-</a:t>
            </a:r>
          </a:p>
          <a:p>
            <a:pPr>
              <a:spcBef>
                <a:spcPts val="6000"/>
              </a:spcBef>
            </a:pPr>
            <a:r>
              <a:rPr lang="el-GR" sz="2400" b="1" dirty="0" smtClean="0">
                <a:solidFill>
                  <a:srgbClr val="004A82"/>
                </a:solidFill>
              </a:rPr>
              <a:t>Εξαέρωση ιονισμός και μέτρηση Μ/Ζ</a:t>
            </a:r>
            <a:endParaRPr lang="el-GR" sz="2400" b="1" dirty="0">
              <a:solidFill>
                <a:srgbClr val="004A82"/>
              </a:solidFill>
            </a:endParaRPr>
          </a:p>
        </p:txBody>
      </p:sp>
    </p:spTree>
    <p:extLst>
      <p:ext uri="{BB962C8B-B14F-4D97-AF65-F5344CB8AC3E}">
        <p14:creationId xmlns:p14="http://schemas.microsoft.com/office/powerpoint/2010/main" val="35370544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Φασματογραφία μάζας </a:t>
            </a:r>
            <a:r>
              <a:rPr lang="el-GR" sz="3000" b="0" dirty="0" smtClean="0"/>
              <a:t>5/12</a:t>
            </a:r>
            <a:endParaRPr lang="el-GR" dirty="0"/>
          </a:p>
        </p:txBody>
      </p:sp>
      <p:sp>
        <p:nvSpPr>
          <p:cNvPr id="6" name="Θέση περιεχομένου 5"/>
          <p:cNvSpPr>
            <a:spLocks noGrp="1"/>
          </p:cNvSpPr>
          <p:nvPr>
            <p:ph idx="1"/>
          </p:nvPr>
        </p:nvSpPr>
        <p:spPr/>
        <p:txBody>
          <a:bodyPr/>
          <a:lstStyle/>
          <a:p>
            <a:r>
              <a:rPr lang="el-GR" dirty="0"/>
              <a:t>Ένα φασματόμετρο μάζας είναι </a:t>
            </a:r>
            <a:r>
              <a:rPr lang="el-GR" dirty="0" smtClean="0"/>
              <a:t>ένα </a:t>
            </a:r>
            <a:r>
              <a:rPr lang="el-GR" dirty="0"/>
              <a:t>όργανο  μέτρησης της μάζας των μεμονωμένων μορίων. Για το σκοπό αυτό, ο φασματογράφος μάζας πρέπει να εξασφαλίζει τα ακόλουθα</a:t>
            </a:r>
            <a:r>
              <a:rPr lang="el-GR" dirty="0" smtClean="0"/>
              <a:t>:</a:t>
            </a:r>
            <a:endParaRPr lang="el-GR" dirty="0"/>
          </a:p>
          <a:p>
            <a:pPr lvl="1"/>
            <a:r>
              <a:rPr lang="el-GR" dirty="0"/>
              <a:t>Εξάτμιση των </a:t>
            </a:r>
            <a:r>
              <a:rPr lang="el-GR" dirty="0" smtClean="0"/>
              <a:t>μορίων </a:t>
            </a:r>
            <a:r>
              <a:rPr lang="el-GR" dirty="0"/>
              <a:t>ξεχωριστά το  ένα από </a:t>
            </a:r>
            <a:r>
              <a:rPr lang="el-GR" dirty="0" smtClean="0"/>
              <a:t>το </a:t>
            </a:r>
            <a:r>
              <a:rPr lang="el-GR" dirty="0"/>
              <a:t>άλλο: Τα </a:t>
            </a:r>
            <a:r>
              <a:rPr lang="el-GR" dirty="0" smtClean="0"/>
              <a:t>μόρια </a:t>
            </a:r>
            <a:r>
              <a:rPr lang="el-GR" dirty="0"/>
              <a:t>περνάνε από την συμπυκνωμένη κατάσταση της ύλης σε </a:t>
            </a:r>
            <a:r>
              <a:rPr lang="el-GR" dirty="0" smtClean="0"/>
              <a:t>αέρια</a:t>
            </a:r>
            <a:r>
              <a:rPr lang="el-GR" dirty="0"/>
              <a:t>.</a:t>
            </a:r>
          </a:p>
          <a:p>
            <a:pPr lvl="1"/>
            <a:r>
              <a:rPr lang="el-GR" dirty="0" smtClean="0"/>
              <a:t>Μετασχηματισμός </a:t>
            </a:r>
            <a:r>
              <a:rPr lang="el-GR" dirty="0"/>
              <a:t>των  μορίων σε ιόντα, γιατί ένα φασματόμετρο μάζας εργάζεται με ηλεκτρικά πεδία. </a:t>
            </a:r>
            <a:r>
              <a:rPr lang="el-GR" dirty="0" smtClean="0"/>
              <a:t>(Ιονισμός)</a:t>
            </a:r>
            <a:endParaRPr lang="el-GR" dirty="0"/>
          </a:p>
          <a:p>
            <a:pPr lvl="1"/>
            <a:r>
              <a:rPr lang="el-GR" dirty="0"/>
              <a:t>Μέτρηση m / z αναλογίες</a:t>
            </a:r>
            <a:r>
              <a:rPr lang="el-GR" dirty="0" smtClean="0"/>
              <a:t>. Το </a:t>
            </a:r>
            <a:r>
              <a:rPr lang="el-GR" dirty="0"/>
              <a:t>μοριακό βάρος υπολογίζεται από τον λόγο της μάζας (m) / nb των φορτίων (z</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27</a:t>
            </a:fld>
            <a:endParaRPr lang="en-US" dirty="0"/>
          </a:p>
        </p:txBody>
      </p:sp>
    </p:spTree>
    <p:extLst>
      <p:ext uri="{BB962C8B-B14F-4D97-AF65-F5344CB8AC3E}">
        <p14:creationId xmlns:p14="http://schemas.microsoft.com/office/powerpoint/2010/main" val="989926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363272" cy="5040560"/>
          </a:xfrm>
        </p:spPr>
        <p:txBody>
          <a:bodyPr>
            <a:noAutofit/>
          </a:bodyPr>
          <a:lstStyle/>
          <a:p>
            <a:pPr marL="0" indent="0">
              <a:lnSpc>
                <a:spcPct val="130000"/>
              </a:lnSpc>
              <a:spcBef>
                <a:spcPts val="1200"/>
              </a:spcBef>
              <a:buNone/>
            </a:pPr>
            <a:r>
              <a:rPr lang="el-GR" dirty="0" smtClean="0"/>
              <a:t>Το φασματόμετρο μάζας αποτελείται από </a:t>
            </a:r>
            <a:r>
              <a:rPr lang="en-US" b="1" dirty="0"/>
              <a:t>4</a:t>
            </a:r>
            <a:r>
              <a:rPr lang="el-GR" b="1" dirty="0" smtClean="0"/>
              <a:t> μέρη:</a:t>
            </a:r>
          </a:p>
          <a:p>
            <a:pPr>
              <a:lnSpc>
                <a:spcPct val="130000"/>
              </a:lnSpc>
              <a:spcBef>
                <a:spcPts val="1200"/>
              </a:spcBef>
              <a:buFont typeface="+mj-lt"/>
              <a:buAutoNum type="arabicPeriod"/>
            </a:pPr>
            <a:r>
              <a:rPr lang="el-GR" dirty="0" smtClean="0"/>
              <a:t>Την πηγή ιονισμού  που εξασφαλίζει τη δημιουργία ιόντων  από τον βομβαρδισμό</a:t>
            </a:r>
            <a:r>
              <a:rPr lang="en-US" dirty="0" smtClean="0"/>
              <a:t> </a:t>
            </a:r>
            <a:r>
              <a:rPr lang="el-GR" dirty="0" smtClean="0"/>
              <a:t>του διαλύτη και της αναλυόμενης ένωσης που εξαχνώνονται υπό κενό στο θάλαμο ιονισμού. Εκεί βομβαρδίζονται</a:t>
            </a:r>
            <a:br>
              <a:rPr lang="el-GR" dirty="0" smtClean="0"/>
            </a:br>
            <a:r>
              <a:rPr lang="el-GR" dirty="0" smtClean="0"/>
              <a:t>από γρήγορα ηλεκτρόνια. Η ροή των ηλεκτρονίων επιταχύνεται από διαφορά δυναμικού των 70 eV.</a:t>
            </a:r>
          </a:p>
          <a:p>
            <a:pPr>
              <a:lnSpc>
                <a:spcPct val="130000"/>
              </a:lnSpc>
              <a:spcBef>
                <a:spcPts val="1200"/>
              </a:spcBef>
              <a:buFont typeface="+mj-lt"/>
              <a:buAutoNum type="arabicPeriod"/>
            </a:pPr>
            <a:r>
              <a:rPr lang="el-GR" dirty="0" smtClean="0"/>
              <a:t>Τον βομβαρδισμός με ηλεκτρόνια των μορίων του αναλυτή που προκαλεί τον σχηματισμό ριζών ιόντων ή μοριακών  ιόντων  που παρουσιάζονται με την εξίσωση:</a:t>
            </a:r>
          </a:p>
          <a:p>
            <a:pPr marL="0" indent="0" algn="ctr">
              <a:lnSpc>
                <a:spcPct val="130000"/>
              </a:lnSpc>
              <a:spcBef>
                <a:spcPts val="1200"/>
              </a:spcBef>
              <a:buNone/>
            </a:pPr>
            <a:r>
              <a:rPr lang="el-GR" sz="2600" dirty="0" smtClean="0"/>
              <a:t> </a:t>
            </a:r>
            <a:r>
              <a:rPr lang="el-GR" sz="2600" b="1" dirty="0" smtClean="0">
                <a:solidFill>
                  <a:srgbClr val="004A82"/>
                </a:solidFill>
                <a:ea typeface="Lucida Sans Unicode" pitchFamily="2"/>
                <a:cs typeface="Mangal" pitchFamily="2"/>
              </a:rPr>
              <a:t>M </a:t>
            </a:r>
            <a:r>
              <a:rPr lang="el-GR" sz="2600" b="1" dirty="0">
                <a:solidFill>
                  <a:srgbClr val="004A82"/>
                </a:solidFill>
                <a:ea typeface="Lucida Sans Unicode" pitchFamily="2"/>
                <a:cs typeface="Mangal" pitchFamily="2"/>
              </a:rPr>
              <a:t>+ e- </a:t>
            </a:r>
            <a:r>
              <a:rPr lang="el-GR" sz="2600" b="1" dirty="0">
                <a:solidFill>
                  <a:srgbClr val="004A82"/>
                </a:solidFill>
                <a:ea typeface="Lucida Sans Unicode" pitchFamily="2"/>
                <a:cs typeface="Mangal" pitchFamily="2"/>
                <a:sym typeface="Wingdings" panose="05000000000000000000" pitchFamily="2" charset="2"/>
              </a:rPr>
              <a:t> </a:t>
            </a:r>
            <a:r>
              <a:rPr lang="el-GR" sz="2600" b="1" dirty="0">
                <a:solidFill>
                  <a:srgbClr val="004A82"/>
                </a:solidFill>
                <a:ea typeface="Lucida Sans Unicode" pitchFamily="2"/>
                <a:cs typeface="Mangal" pitchFamily="2"/>
              </a:rPr>
              <a:t>M+  +2 </a:t>
            </a:r>
            <a:r>
              <a:rPr lang="el-GR" sz="2600" b="1" dirty="0" smtClean="0">
                <a:solidFill>
                  <a:srgbClr val="004A82"/>
                </a:solidFill>
                <a:ea typeface="Lucida Sans Unicode" pitchFamily="2"/>
                <a:cs typeface="Mangal" pitchFamily="2"/>
              </a:rPr>
              <a:t>e-</a:t>
            </a:r>
            <a:endParaRPr lang="el-GR" sz="2600" b="1" dirty="0">
              <a:solidFill>
                <a:srgbClr val="004A82"/>
              </a:solidFill>
              <a:ea typeface="Lucida Sans Unicode" pitchFamily="2"/>
              <a:cs typeface="Mangal" pitchFamily="2"/>
            </a:endParaRPr>
          </a:p>
        </p:txBody>
      </p:sp>
      <p:sp>
        <p:nvSpPr>
          <p:cNvPr id="5" name="4 - Θέση αριθμού διαφάνειας"/>
          <p:cNvSpPr>
            <a:spLocks noGrp="1"/>
          </p:cNvSpPr>
          <p:nvPr>
            <p:ph type="sldNum" sz="quarter" idx="12"/>
          </p:nvPr>
        </p:nvSpPr>
        <p:spPr/>
        <p:txBody>
          <a:bodyPr/>
          <a:lstStyle/>
          <a:p>
            <a:pPr lvl="0"/>
            <a:fld id="{E7A1698B-92B3-4DA0-9FDA-465BCE472B05}" type="slidenum">
              <a:rPr lang="en-US" smtClean="0"/>
              <a:pPr lvl="0"/>
              <a:t>28</a:t>
            </a:fld>
            <a:endParaRPr lang="en-US" dirty="0"/>
          </a:p>
        </p:txBody>
      </p:sp>
      <p:sp>
        <p:nvSpPr>
          <p:cNvPr id="6" name="Τίτλος 5"/>
          <p:cNvSpPr>
            <a:spLocks noGrp="1"/>
          </p:cNvSpPr>
          <p:nvPr>
            <p:ph type="title"/>
          </p:nvPr>
        </p:nvSpPr>
        <p:spPr/>
        <p:txBody>
          <a:bodyPr/>
          <a:lstStyle/>
          <a:p>
            <a:r>
              <a:rPr lang="el-GR" dirty="0"/>
              <a:t>Φασματογραφία μάζας </a:t>
            </a:r>
            <a:r>
              <a:rPr lang="el-GR" sz="3000" b="0" dirty="0" smtClean="0"/>
              <a:t>6/12</a:t>
            </a:r>
            <a:endParaRPr lang="el-GR" dirty="0"/>
          </a:p>
        </p:txBody>
      </p:sp>
    </p:spTree>
    <p:extLst>
      <p:ext uri="{BB962C8B-B14F-4D97-AF65-F5344CB8AC3E}">
        <p14:creationId xmlns:p14="http://schemas.microsoft.com/office/powerpoint/2010/main" val="366440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Στόχος των χρωματογραφικών αναλύσεων </a:t>
            </a:r>
            <a:r>
              <a:rPr lang="el-GR" sz="3000" b="0" dirty="0" smtClean="0"/>
              <a:t>1/2</a:t>
            </a:r>
            <a:endParaRPr lang="el-GR" sz="30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b="1" dirty="0" smtClean="0"/>
              <a:t>Στόχος η ανάλυση των ενώσεων του σταφυλιού και του κρασιού.</a:t>
            </a:r>
            <a:endParaRPr lang="el-GR" b="1" dirty="0"/>
          </a:p>
        </p:txBody>
      </p:sp>
      <p:sp>
        <p:nvSpPr>
          <p:cNvPr id="6" name="Θέση αριθμού διαφάνειας 5"/>
          <p:cNvSpPr>
            <a:spLocks noGrp="1"/>
          </p:cNvSpPr>
          <p:nvPr>
            <p:ph type="sldNum" sz="quarter" idx="12"/>
          </p:nvPr>
        </p:nvSpPr>
        <p:spPr/>
        <p:txBody>
          <a:bodyPr/>
          <a:lstStyle/>
          <a:p>
            <a:pPr lvl="0"/>
            <a:fld id="{E7A1698B-92B3-4DA0-9FDA-465BCE472B05}" type="slidenum">
              <a:rPr lang="en-US" smtClean="0"/>
              <a:pPr lvl="0"/>
              <a:t>2</a:t>
            </a:fld>
            <a:endParaRPr lang="en-US" dirty="0"/>
          </a:p>
        </p:txBody>
      </p:sp>
      <p:pic>
        <p:nvPicPr>
          <p:cNvPr id="3074" name="Picture 2" descr="C:\Users\VASSILIS\Desktop\ENOCH &amp; FAYE\Μεταφρασεις\RErip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659626"/>
            <a:ext cx="4253130" cy="49513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499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96752"/>
            <a:ext cx="8579296" cy="5400600"/>
          </a:xfrm>
        </p:spPr>
        <p:txBody>
          <a:bodyPr>
            <a:noAutofit/>
          </a:bodyPr>
          <a:lstStyle/>
          <a:p>
            <a:pPr>
              <a:lnSpc>
                <a:spcPct val="130000"/>
              </a:lnSpc>
              <a:spcBef>
                <a:spcPts val="1200"/>
              </a:spcBef>
              <a:buFont typeface="+mj-lt"/>
              <a:buAutoNum type="arabicPeriod" startAt="3"/>
            </a:pPr>
            <a:r>
              <a:rPr lang="el-GR" dirty="0" smtClean="0"/>
              <a:t>Τον αναλυτή που χωρίζει τα ιόντα σύμφωνα με m / z (όπου m είναι η μάζα του φορτισμένου σωματιδίου του όποιου το φορτίο είναι z). Ο αναλυτής είναι ένας τετραπολικός. Πρόκειται για ένα σύνολο τεσσάρων στηλών που έχουν  ανά δύο  δύο ίσα δυναμικά σε απόλυτη τιμή, αλλά διαφορετικού φορτίου (+,-) διαφορετικά.</a:t>
            </a:r>
          </a:p>
          <a:p>
            <a:pPr marL="355600" indent="0">
              <a:lnSpc>
                <a:spcPct val="130000"/>
              </a:lnSpc>
              <a:spcBef>
                <a:spcPts val="300"/>
              </a:spcBef>
              <a:buNone/>
            </a:pPr>
            <a:r>
              <a:rPr lang="el-GR" dirty="0" smtClean="0"/>
              <a:t>Ο ανιχνευτής δίνει την ένταση της δέσμης ιόντων που αντιστοιχεί σε κάθε χημική ουσία.</a:t>
            </a:r>
            <a:endParaRPr lang="el-GR" dirty="0"/>
          </a:p>
          <a:p>
            <a:pPr>
              <a:lnSpc>
                <a:spcPct val="130000"/>
              </a:lnSpc>
              <a:spcBef>
                <a:spcPts val="1200"/>
              </a:spcBef>
              <a:buFont typeface="+mj-lt"/>
              <a:buAutoNum type="arabicPeriod" startAt="4"/>
            </a:pPr>
            <a:r>
              <a:rPr lang="el-GR" dirty="0" smtClean="0"/>
              <a:t>Έχουμε</a:t>
            </a:r>
            <a:r>
              <a:rPr lang="en-US" dirty="0" smtClean="0"/>
              <a:t> </a:t>
            </a:r>
            <a:r>
              <a:rPr lang="el-GR" dirty="0" smtClean="0"/>
              <a:t>επίσης </a:t>
            </a:r>
            <a:r>
              <a:rPr lang="en-US" dirty="0" smtClean="0"/>
              <a:t> </a:t>
            </a:r>
            <a:r>
              <a:rPr lang="el-GR" dirty="0" smtClean="0"/>
              <a:t>ένα σύστημα</a:t>
            </a:r>
            <a:r>
              <a:rPr lang="en-US" dirty="0" smtClean="0"/>
              <a:t> </a:t>
            </a:r>
            <a:r>
              <a:rPr lang="el-GR" dirty="0" smtClean="0"/>
              <a:t>πρωτοβάθμιας και δευτεροβάθμιας</a:t>
            </a:r>
            <a:r>
              <a:rPr lang="en-US" dirty="0" smtClean="0"/>
              <a:t> </a:t>
            </a:r>
            <a:r>
              <a:rPr lang="el-GR" dirty="0" smtClean="0"/>
              <a:t>αντλίας,</a:t>
            </a:r>
            <a:r>
              <a:rPr lang="en-US" dirty="0" smtClean="0"/>
              <a:t> </a:t>
            </a:r>
            <a:r>
              <a:rPr lang="el-GR" dirty="0" smtClean="0"/>
              <a:t>που μας επιτρέπει να</a:t>
            </a:r>
            <a:r>
              <a:rPr lang="en-US" dirty="0" smtClean="0"/>
              <a:t> </a:t>
            </a:r>
            <a:r>
              <a:rPr lang="el-GR" dirty="0" smtClean="0"/>
              <a:t>επιτυγχάνουμε  κενά  σε πολύ</a:t>
            </a:r>
            <a:r>
              <a:rPr lang="en-US" dirty="0" smtClean="0"/>
              <a:t> </a:t>
            </a:r>
            <a:r>
              <a:rPr lang="el-GR" dirty="0" smtClean="0"/>
              <a:t>χαμηλές πιέσεις</a:t>
            </a:r>
            <a:r>
              <a:rPr lang="en-US" dirty="0" smtClean="0"/>
              <a:t> </a:t>
            </a:r>
            <a:r>
              <a:rPr lang="el-GR" dirty="0" smtClean="0"/>
              <a:t>της τάξης</a:t>
            </a:r>
            <a:r>
              <a:rPr lang="en-US" dirty="0" smtClean="0"/>
              <a:t> </a:t>
            </a:r>
            <a:r>
              <a:rPr lang="el-GR" dirty="0" smtClean="0"/>
              <a:t>των λίγων</a:t>
            </a:r>
            <a:r>
              <a:rPr lang="en-US" dirty="0" smtClean="0"/>
              <a:t> mbar</a:t>
            </a:r>
            <a:r>
              <a:rPr lang="el-GR" dirty="0" smtClean="0"/>
              <a:t>.</a:t>
            </a:r>
            <a:endParaRPr lang="en-US" dirty="0">
              <a:latin typeface="Bookman Old Style" pitchFamily="18" charset="0"/>
            </a:endParaRPr>
          </a:p>
        </p:txBody>
      </p:sp>
      <p:sp>
        <p:nvSpPr>
          <p:cNvPr id="5" name="4 - Θέση αριθμού διαφάνειας"/>
          <p:cNvSpPr>
            <a:spLocks noGrp="1"/>
          </p:cNvSpPr>
          <p:nvPr>
            <p:ph type="sldNum" sz="quarter" idx="12"/>
          </p:nvPr>
        </p:nvSpPr>
        <p:spPr/>
        <p:txBody>
          <a:bodyPr/>
          <a:lstStyle/>
          <a:p>
            <a:pPr lvl="0"/>
            <a:fld id="{E7A1698B-92B3-4DA0-9FDA-465BCE472B05}" type="slidenum">
              <a:rPr lang="en-US" smtClean="0"/>
              <a:pPr lvl="0"/>
              <a:t>29</a:t>
            </a:fld>
            <a:endParaRPr lang="en-US" dirty="0"/>
          </a:p>
        </p:txBody>
      </p:sp>
      <p:sp>
        <p:nvSpPr>
          <p:cNvPr id="6" name="Τίτλος 5"/>
          <p:cNvSpPr>
            <a:spLocks noGrp="1"/>
          </p:cNvSpPr>
          <p:nvPr>
            <p:ph type="title"/>
          </p:nvPr>
        </p:nvSpPr>
        <p:spPr/>
        <p:txBody>
          <a:bodyPr/>
          <a:lstStyle/>
          <a:p>
            <a:r>
              <a:rPr lang="el-GR" dirty="0"/>
              <a:t>Φασματογραφία μάζας </a:t>
            </a:r>
            <a:r>
              <a:rPr lang="el-GR" sz="3000" b="0" dirty="0" smtClean="0"/>
              <a:t>7/12</a:t>
            </a:r>
            <a:endParaRPr lang="el-GR" dirty="0"/>
          </a:p>
        </p:txBody>
      </p:sp>
    </p:spTree>
    <p:extLst>
      <p:ext uri="{BB962C8B-B14F-4D97-AF65-F5344CB8AC3E}">
        <p14:creationId xmlns:p14="http://schemas.microsoft.com/office/powerpoint/2010/main" val="2324646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457200" y="1196752"/>
            <a:ext cx="8229600" cy="504056"/>
          </a:xfrm>
        </p:spPr>
        <p:txBody>
          <a:bodyPr/>
          <a:lstStyle/>
          <a:p>
            <a:r>
              <a:rPr lang="el-GR" b="1" dirty="0"/>
              <a:t>Αρχή Φασματογράφου </a:t>
            </a:r>
            <a:r>
              <a:rPr lang="el-GR" b="1" dirty="0" smtClean="0"/>
              <a:t>Μάζας</a:t>
            </a:r>
            <a:endParaRPr lang="el-GR" b="1"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30</a:t>
            </a:fld>
            <a:endParaRPr lang="en-US" dirty="0"/>
          </a:p>
        </p:txBody>
      </p:sp>
      <p:pic>
        <p:nvPicPr>
          <p:cNvPr id="3" name="3 - Θέση περιεχομένου"/>
          <p:cNvPicPr>
            <a:picLocks noChangeAspect="1"/>
          </p:cNvPicPr>
          <p:nvPr/>
        </p:nvPicPr>
        <p:blipFill>
          <a:blip r:embed="rId3" cstate="print">
            <a:lum/>
            <a:alphaModFix/>
          </a:blip>
          <a:srcRect/>
          <a:stretch>
            <a:fillRect/>
          </a:stretch>
        </p:blipFill>
        <p:spPr>
          <a:xfrm>
            <a:off x="1547664" y="1772816"/>
            <a:ext cx="6062302" cy="4041280"/>
          </a:xfrm>
          <a:prstGeom prst="rect">
            <a:avLst/>
          </a:prstGeom>
          <a:noFill/>
          <a:ln>
            <a:solidFill>
              <a:schemeClr val="tx1"/>
            </a:solidFill>
          </a:ln>
        </p:spPr>
      </p:pic>
      <p:sp>
        <p:nvSpPr>
          <p:cNvPr id="7" name="Τίτλος 6"/>
          <p:cNvSpPr>
            <a:spLocks noGrp="1"/>
          </p:cNvSpPr>
          <p:nvPr>
            <p:ph type="title"/>
          </p:nvPr>
        </p:nvSpPr>
        <p:spPr/>
        <p:txBody>
          <a:bodyPr/>
          <a:lstStyle/>
          <a:p>
            <a:r>
              <a:rPr lang="el-GR" dirty="0"/>
              <a:t>Φασματογραφία μάζας </a:t>
            </a:r>
            <a:r>
              <a:rPr lang="el-GR" sz="3000" b="0" dirty="0" smtClean="0"/>
              <a:t>8/12</a:t>
            </a:r>
            <a:endParaRPr lang="el-GR" dirty="0"/>
          </a:p>
        </p:txBody>
      </p:sp>
      <p:sp>
        <p:nvSpPr>
          <p:cNvPr id="8" name="Rectangle 6"/>
          <p:cNvSpPr/>
          <p:nvPr/>
        </p:nvSpPr>
        <p:spPr>
          <a:xfrm>
            <a:off x="2410550" y="5975766"/>
            <a:ext cx="4336529"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rPr>
              <a:t>Ionisation </a:t>
            </a:r>
            <a:r>
              <a:rPr lang="en-US" sz="1200" dirty="0" smtClean="0">
                <a:latin typeface="+mn-lt"/>
                <a:hlinkClick r:id="rId4"/>
              </a:rPr>
              <a:t>electronique</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Gbdivers"/>
              </a:rPr>
              <a:t>Gbdivers</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92177427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Θέση αριθμού διαφάνειας"/>
          <p:cNvSpPr>
            <a:spLocks noGrp="1"/>
          </p:cNvSpPr>
          <p:nvPr>
            <p:ph type="sldNum" sz="quarter" idx="12"/>
          </p:nvPr>
        </p:nvSpPr>
        <p:spPr/>
        <p:txBody>
          <a:bodyPr/>
          <a:lstStyle/>
          <a:p>
            <a:pPr lvl="0"/>
            <a:fld id="{172E84C9-4D61-440C-8D0C-AA93639B9BB6}" type="slidenum">
              <a:rPr lang="en-US" smtClean="0"/>
              <a:pPr lvl="0"/>
              <a:t>31</a:t>
            </a:fld>
            <a:endParaRPr lang="en-US" dirty="0"/>
          </a:p>
        </p:txBody>
      </p:sp>
      <p:sp>
        <p:nvSpPr>
          <p:cNvPr id="4" name="3 - Βέλος προς τα κάτω"/>
          <p:cNvSpPr/>
          <p:nvPr/>
        </p:nvSpPr>
        <p:spPr>
          <a:xfrm>
            <a:off x="3996360" y="1700808"/>
            <a:ext cx="791664" cy="742224"/>
          </a:xfrm>
          <a:custGeom>
            <a:avLst>
              <a:gd name="f0" fmla="val 15056"/>
              <a:gd name="f1" fmla="val 5696"/>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004A82"/>
          </a:solidFill>
          <a:ln w="11520">
            <a:solidFill>
              <a:schemeClr val="tx1"/>
            </a:solidFill>
            <a:custDash>
              <a:ds d="300000" sp="100000"/>
            </a:custDash>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l-GR" sz="1800" b="0" i="0" u="none" strike="noStrike" kern="1200" dirty="0">
              <a:ln>
                <a:noFill/>
              </a:ln>
              <a:latin typeface="Arial" pitchFamily="18"/>
              <a:ea typeface="Lucida Sans Unicode" pitchFamily="2"/>
              <a:cs typeface="Mangal" pitchFamily="2"/>
            </a:endParaRPr>
          </a:p>
        </p:txBody>
      </p:sp>
      <p:sp>
        <p:nvSpPr>
          <p:cNvPr id="5" name="4 - Ορθογώνιο"/>
          <p:cNvSpPr/>
          <p:nvPr/>
        </p:nvSpPr>
        <p:spPr>
          <a:xfrm>
            <a:off x="179328" y="2542808"/>
            <a:ext cx="8856983" cy="4352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50">
            <a:solidFill>
              <a:srgbClr val="004A82"/>
            </a:solidFill>
            <a:custDash>
              <a:ds d="300000" sp="100000"/>
            </a:custDash>
          </a:ln>
        </p:spPr>
        <p:txBody>
          <a:bodyPr vert="horz" wrap="square" lIns="90000" tIns="45000" rIns="90000" bIns="45000" anchor="t" compatLnSpc="0">
            <a:spAutoFit/>
          </a:bodyPr>
          <a:lstStyle/>
          <a:p>
            <a:pPr marL="0" marR="0" lvl="0" indent="0" algn="ctr" rtl="0" hangingPunct="1">
              <a:lnSpc>
                <a:spcPct val="100000"/>
              </a:lnSpc>
              <a:spcBef>
                <a:spcPts val="0"/>
              </a:spcBef>
              <a:spcAft>
                <a:spcPts val="0"/>
              </a:spcAft>
              <a:buNone/>
              <a:tabLst/>
              <a:defRPr sz="1800"/>
            </a:pPr>
            <a:r>
              <a:rPr lang="el-GR" sz="2200" b="0" i="0" u="none" strike="noStrike" kern="1200" spc="0" dirty="0">
                <a:ln>
                  <a:noFill/>
                </a:ln>
                <a:solidFill>
                  <a:srgbClr val="000000"/>
                </a:solidFill>
                <a:latin typeface="+mn-lt"/>
                <a:ea typeface="Lucida Sans Unicode" pitchFamily="2"/>
                <a:cs typeface="Mangal" pitchFamily="2"/>
              </a:rPr>
              <a:t>Την μοριακή μάζα μιας ουσίας, την μάζα των κλασμάτων, και την </a:t>
            </a:r>
            <a:r>
              <a:rPr lang="el-GR" sz="2200" b="0" i="0" u="none" strike="noStrike" kern="1200" spc="0" dirty="0" smtClean="0">
                <a:ln>
                  <a:noFill/>
                </a:ln>
                <a:solidFill>
                  <a:srgbClr val="000000"/>
                </a:solidFill>
                <a:latin typeface="+mn-lt"/>
                <a:ea typeface="Lucida Sans Unicode" pitchFamily="2"/>
                <a:cs typeface="Mangal" pitchFamily="2"/>
              </a:rPr>
              <a:t>ποσότητα.</a:t>
            </a:r>
            <a:endParaRPr lang="el-GR" sz="2200" b="0" i="0" u="none" strike="noStrike" kern="1200" spc="0" dirty="0">
              <a:ln>
                <a:noFill/>
              </a:ln>
              <a:solidFill>
                <a:srgbClr val="000000"/>
              </a:solidFill>
              <a:latin typeface="+mn-lt"/>
              <a:ea typeface="Lucida Sans Unicode" pitchFamily="2"/>
              <a:cs typeface="Mangal" pitchFamily="2"/>
            </a:endParaRPr>
          </a:p>
        </p:txBody>
      </p:sp>
      <p:grpSp>
        <p:nvGrpSpPr>
          <p:cNvPr id="14" name="Ομάδα 13"/>
          <p:cNvGrpSpPr/>
          <p:nvPr/>
        </p:nvGrpSpPr>
        <p:grpSpPr>
          <a:xfrm>
            <a:off x="1655159" y="3068960"/>
            <a:ext cx="5609880" cy="3328560"/>
            <a:chOff x="1619640" y="2996640"/>
            <a:chExt cx="5609880" cy="3328560"/>
          </a:xfrm>
        </p:grpSpPr>
        <p:pic>
          <p:nvPicPr>
            <p:cNvPr id="6" name="Picture 3"/>
            <p:cNvPicPr>
              <a:picLocks noChangeAspect="1"/>
            </p:cNvPicPr>
            <p:nvPr/>
          </p:nvPicPr>
          <p:blipFill>
            <a:blip r:embed="rId3" cstate="print">
              <a:lum/>
              <a:alphaModFix/>
            </a:blip>
            <a:srcRect/>
            <a:stretch>
              <a:fillRect/>
            </a:stretch>
          </p:blipFill>
          <p:spPr>
            <a:xfrm>
              <a:off x="1619640" y="3573000"/>
              <a:ext cx="5609880" cy="2752200"/>
            </a:xfrm>
            <a:prstGeom prst="rect">
              <a:avLst/>
            </a:prstGeom>
            <a:noFill/>
            <a:ln>
              <a:noFill/>
            </a:ln>
          </p:spPr>
        </p:pic>
        <p:cxnSp>
          <p:nvCxnSpPr>
            <p:cNvPr id="7" name="8 - Ευθύγραμμο βέλος σύνδεσης"/>
            <p:cNvCxnSpPr/>
            <p:nvPr/>
          </p:nvCxnSpPr>
          <p:spPr>
            <a:xfrm>
              <a:off x="2627640" y="3212640"/>
              <a:ext cx="3960360" cy="2160360"/>
            </a:xfrm>
            <a:prstGeom prst="bentConnector3">
              <a:avLst/>
            </a:prstGeom>
            <a:noFill/>
            <a:ln w="9360">
              <a:solidFill>
                <a:srgbClr val="D16349"/>
              </a:solidFill>
              <a:prstDash val="solid"/>
              <a:tailEnd type="arrow"/>
            </a:ln>
          </p:spPr>
        </p:cxnSp>
        <p:cxnSp>
          <p:nvCxnSpPr>
            <p:cNvPr id="8" name="11 - Ευθύγραμμο βέλος σύνδεσης"/>
            <p:cNvCxnSpPr/>
            <p:nvPr/>
          </p:nvCxnSpPr>
          <p:spPr>
            <a:xfrm>
              <a:off x="5580000" y="2996640"/>
              <a:ext cx="360000" cy="2448360"/>
            </a:xfrm>
            <a:prstGeom prst="bentConnector3">
              <a:avLst/>
            </a:prstGeom>
            <a:noFill/>
            <a:ln w="9360">
              <a:solidFill>
                <a:srgbClr val="D16349"/>
              </a:solidFill>
              <a:prstDash val="solid"/>
              <a:tailEnd type="arrow"/>
            </a:ln>
          </p:spPr>
        </p:cxnSp>
        <p:cxnSp>
          <p:nvCxnSpPr>
            <p:cNvPr id="9" name="13 - Ευθύγραμμο βέλος σύνδεσης"/>
            <p:cNvCxnSpPr/>
            <p:nvPr/>
          </p:nvCxnSpPr>
          <p:spPr>
            <a:xfrm flipH="1">
              <a:off x="2339640" y="3356640"/>
              <a:ext cx="2304360" cy="1080360"/>
            </a:xfrm>
            <a:prstGeom prst="bentConnector3">
              <a:avLst/>
            </a:prstGeom>
            <a:noFill/>
            <a:ln w="9360">
              <a:solidFill>
                <a:srgbClr val="D16349"/>
              </a:solidFill>
              <a:prstDash val="solid"/>
              <a:tailEnd type="arrow"/>
            </a:ln>
          </p:spPr>
        </p:cxnSp>
      </p:grpSp>
      <p:sp>
        <p:nvSpPr>
          <p:cNvPr id="12" name="Τίτλος 11"/>
          <p:cNvSpPr>
            <a:spLocks noGrp="1"/>
          </p:cNvSpPr>
          <p:nvPr>
            <p:ph type="title"/>
          </p:nvPr>
        </p:nvSpPr>
        <p:spPr/>
        <p:txBody>
          <a:bodyPr/>
          <a:lstStyle/>
          <a:p>
            <a:r>
              <a:rPr lang="el-GR" dirty="0"/>
              <a:t>Φασματογραφία μάζας </a:t>
            </a:r>
            <a:r>
              <a:rPr lang="el-GR" sz="3000" b="0" dirty="0" smtClean="0"/>
              <a:t>9/12</a:t>
            </a:r>
            <a:endParaRPr lang="el-GR" dirty="0"/>
          </a:p>
        </p:txBody>
      </p:sp>
      <p:sp>
        <p:nvSpPr>
          <p:cNvPr id="13" name="Θέση περιεχομένου 12"/>
          <p:cNvSpPr>
            <a:spLocks noGrp="1"/>
          </p:cNvSpPr>
          <p:nvPr>
            <p:ph idx="1"/>
          </p:nvPr>
        </p:nvSpPr>
        <p:spPr>
          <a:xfrm>
            <a:off x="457200" y="1196752"/>
            <a:ext cx="8507288" cy="875168"/>
          </a:xfrm>
        </p:spPr>
        <p:txBody>
          <a:bodyPr>
            <a:noAutofit/>
          </a:bodyPr>
          <a:lstStyle/>
          <a:p>
            <a:r>
              <a:rPr lang="el-GR" b="1" dirty="0"/>
              <a:t>Ποιες πληροφορίες μπορεί να μας δώσει η φασματογραφία </a:t>
            </a:r>
            <a:r>
              <a:rPr lang="el-GR" b="1" dirty="0" smtClean="0"/>
              <a:t>μάζας;</a:t>
            </a:r>
            <a:endParaRPr lang="el-GR" b="1" dirty="0"/>
          </a:p>
        </p:txBody>
      </p:sp>
    </p:spTree>
    <p:extLst>
      <p:ext uri="{BB962C8B-B14F-4D97-AF65-F5344CB8AC3E}">
        <p14:creationId xmlns:p14="http://schemas.microsoft.com/office/powerpoint/2010/main" val="416538899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Θέση κειμένου"/>
          <p:cNvSpPr txBox="1">
            <a:spLocks noGrp="1"/>
          </p:cNvSpPr>
          <p:nvPr>
            <p:ph idx="1"/>
          </p:nvPr>
        </p:nvSpPr>
        <p:spPr/>
        <p:txBody>
          <a:bodyPr anchor="t">
            <a:noAutofit/>
          </a:bodyPr>
          <a:lstStyle>
            <a:defPPr marL="432000" lvl="0" indent="-324000" algn="l" hangingPunct="1">
              <a:spcBef>
                <a:spcPts val="0"/>
              </a:spcBef>
              <a:spcAft>
                <a:spcPts val="1417"/>
              </a:spcAft>
              <a:buSzPct val="45000"/>
              <a:buFont typeface="StarSymbol"/>
              <a:buNone/>
              <a:defRPr lang="en-US" sz="2700" b="0" i="0" u="none" strike="noStrike" kern="1200" spc="0">
                <a:ln>
                  <a:noFill/>
                </a:ln>
                <a:solidFill>
                  <a:srgbClr val="000000"/>
                </a:solidFill>
                <a:latin typeface="Georgia"/>
                <a:ea typeface="Lucida Sans Unicode" pitchFamily="2"/>
                <a:cs typeface="Mangal" pitchFamily="2"/>
              </a:defRPr>
            </a:defPPr>
            <a:lvl1pPr marL="432000" lvl="0" indent="-324000" algn="l" hangingPunct="1">
              <a:spcBef>
                <a:spcPts val="0"/>
              </a:spcBef>
              <a:spcAft>
                <a:spcPts val="1417"/>
              </a:spcAft>
              <a:buSzPct val="45000"/>
              <a:buFont typeface="StarSymbol"/>
              <a:buChar char="●"/>
              <a:defRPr lang="en-US" sz="2700" b="0" i="0" u="none" strike="noStrike" kern="1200" spc="0">
                <a:ln>
                  <a:noFill/>
                </a:ln>
                <a:solidFill>
                  <a:srgbClr val="000000"/>
                </a:solidFill>
                <a:latin typeface="Georgia"/>
                <a:ea typeface="Lucida Sans Unicode" pitchFamily="2"/>
                <a:cs typeface="Mangal" pitchFamily="2"/>
              </a:defRPr>
            </a:lvl1pPr>
            <a:lvl2pPr marL="864000" lvl="1" indent="-324000" algn="l" hangingPunct="1">
              <a:spcBef>
                <a:spcPts val="0"/>
              </a:spcBef>
              <a:spcAft>
                <a:spcPts val="1134"/>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646B86"/>
                </a:solidFill>
                <a:latin typeface="Georgia"/>
                <a:ea typeface="Lucida Sans Unicode" pitchFamily="2"/>
                <a:cs typeface="Mangal" pitchFamily="2"/>
              </a:defRPr>
            </a:lvl3pPr>
            <a:lvl4pPr marL="1728000" lvl="3" indent="-216000" algn="l" hangingPunct="1">
              <a:spcBef>
                <a:spcPts val="0"/>
              </a:spcBef>
              <a:spcAft>
                <a:spcPts val="567"/>
              </a:spcAft>
              <a:buSzPct val="45000"/>
              <a:buFont typeface="StarSymbol"/>
              <a:buChar char="●"/>
              <a:defRPr lang="en-US" sz="1800" b="0" i="0" u="none" strike="noStrike" kern="1200" spc="0">
                <a:ln>
                  <a:noFill/>
                </a:ln>
                <a:solidFill>
                  <a:srgbClr val="000000"/>
                </a:solidFill>
                <a:latin typeface="Georgia"/>
                <a:ea typeface="Lucida Sans Unicode"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Georgia"/>
                <a:ea typeface="Lucida Sans Unicode"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9pPr>
          </a:lstStyle>
          <a:p>
            <a:pPr marL="0" indent="0">
              <a:spcBef>
                <a:spcPts val="600"/>
              </a:spcBef>
              <a:spcAft>
                <a:spcPts val="0"/>
              </a:spcAft>
              <a:buSzPct val="100000"/>
              <a:buNone/>
            </a:pPr>
            <a:r>
              <a:rPr lang="el-GR" sz="2200" dirty="0" smtClean="0">
                <a:latin typeface="+mn-lt"/>
              </a:rPr>
              <a:t>Οι πληροφορίες που αντλούνται από τη φασματογραφία μάζας</a:t>
            </a:r>
          </a:p>
          <a:p>
            <a:pPr marL="0" indent="0">
              <a:spcBef>
                <a:spcPts val="600"/>
              </a:spcBef>
              <a:spcAft>
                <a:spcPts val="0"/>
              </a:spcAft>
              <a:buSzPct val="100000"/>
              <a:buNone/>
            </a:pPr>
            <a:r>
              <a:rPr lang="el-GR" sz="2200" b="1" dirty="0" smtClean="0">
                <a:latin typeface="+mn-lt"/>
              </a:rPr>
              <a:t>Μοριακό βάρος και δομή</a:t>
            </a:r>
          </a:p>
          <a:p>
            <a:pPr marL="0" lvl="0" indent="0">
              <a:spcBef>
                <a:spcPts val="600"/>
              </a:spcBef>
              <a:spcAft>
                <a:spcPts val="1200"/>
              </a:spcAft>
              <a:buClr>
                <a:srgbClr val="D16349"/>
              </a:buClr>
              <a:buSzPct val="85000"/>
              <a:buNone/>
            </a:pPr>
            <a:r>
              <a:rPr lang="el-GR" sz="2200" dirty="0" smtClean="0">
                <a:latin typeface="+mn-lt"/>
              </a:rPr>
              <a:t>Η μοριακή μάζα υπολογίζεται από την τιμή της σχέσης m/z της μοριακής γραμμής (pic) του φάσματος. Αυτό αντιστοιχεί σε ένα ίον που περιέχει όλα τα άτομα του μορίου  χωρίς να υπάρχει σπάσιμο  των δεσμών του μορίου. Λέμε ότι το μόριο είναι ιονισμένο χάρις στην απώλεια η την απόκτηση ενός ηλεκτρικού φορτίου.</a:t>
            </a:r>
          </a:p>
          <a:p>
            <a:pPr marL="0" lvl="0" indent="0">
              <a:spcBef>
                <a:spcPts val="600"/>
              </a:spcBef>
              <a:spcAft>
                <a:spcPts val="0"/>
              </a:spcAft>
              <a:buClr>
                <a:srgbClr val="D16349"/>
              </a:buClr>
              <a:buSzPct val="85000"/>
              <a:buNone/>
            </a:pPr>
            <a:r>
              <a:rPr lang="el-GR" sz="2200" dirty="0" smtClean="0">
                <a:latin typeface="+mn-lt"/>
              </a:rPr>
              <a:t>πχ ο παλμιτικός αιθυλεστέρας.</a:t>
            </a:r>
          </a:p>
          <a:p>
            <a:pPr marL="0" lvl="0" indent="0">
              <a:spcBef>
                <a:spcPts val="600"/>
              </a:spcBef>
              <a:spcAft>
                <a:spcPts val="0"/>
              </a:spcAft>
              <a:buClr>
                <a:srgbClr val="D16349"/>
              </a:buClr>
              <a:buSzPct val="85000"/>
              <a:buNone/>
            </a:pPr>
            <a:r>
              <a:rPr lang="el-GR" sz="2200" dirty="0" smtClean="0">
                <a:latin typeface="+mn-lt"/>
              </a:rPr>
              <a:t>Mοριακός τύποςC</a:t>
            </a:r>
            <a:r>
              <a:rPr lang="el-GR" sz="2200" baseline="-25000" dirty="0" smtClean="0">
                <a:latin typeface="+mn-lt"/>
              </a:rPr>
              <a:t>18</a:t>
            </a:r>
            <a:r>
              <a:rPr lang="el-GR" sz="2200" dirty="0" smtClean="0">
                <a:latin typeface="+mn-lt"/>
              </a:rPr>
              <a:t>H</a:t>
            </a:r>
            <a:r>
              <a:rPr lang="el-GR" sz="2200" baseline="-25000" dirty="0" smtClean="0">
                <a:latin typeface="+mn-lt"/>
              </a:rPr>
              <a:t>36</a:t>
            </a:r>
            <a:r>
              <a:rPr lang="el-GR" sz="2200" dirty="0" smtClean="0">
                <a:latin typeface="+mn-lt"/>
              </a:rPr>
              <a:t>O</a:t>
            </a:r>
            <a:r>
              <a:rPr lang="el-GR" sz="2200" baseline="-25000" dirty="0" smtClean="0">
                <a:latin typeface="+mn-lt"/>
              </a:rPr>
              <a:t>2</a:t>
            </a:r>
          </a:p>
          <a:p>
            <a:pPr marL="0" lvl="0" indent="0">
              <a:spcBef>
                <a:spcPts val="600"/>
              </a:spcBef>
              <a:spcAft>
                <a:spcPts val="0"/>
              </a:spcAft>
              <a:buClr>
                <a:srgbClr val="D16349"/>
              </a:buClr>
              <a:buSzPct val="85000"/>
              <a:buNone/>
            </a:pPr>
            <a:r>
              <a:rPr lang="el-GR" sz="2200" dirty="0">
                <a:latin typeface="+mn-lt"/>
              </a:rPr>
              <a:t>Μ</a:t>
            </a:r>
            <a:r>
              <a:rPr lang="el-GR" sz="2200" dirty="0" smtClean="0">
                <a:latin typeface="+mn-lt"/>
              </a:rPr>
              <a:t>oριακό βάρος 284.48</a:t>
            </a:r>
            <a:endParaRPr lang="el-GR" sz="2200" dirty="0">
              <a:latin typeface="+mn-lt"/>
            </a:endParaRPr>
          </a:p>
        </p:txBody>
      </p:sp>
      <p:sp>
        <p:nvSpPr>
          <p:cNvPr id="8" name="7 - Θέση αριθμού διαφάνειας"/>
          <p:cNvSpPr>
            <a:spLocks noGrp="1"/>
          </p:cNvSpPr>
          <p:nvPr>
            <p:ph type="sldNum" sz="quarter" idx="12"/>
          </p:nvPr>
        </p:nvSpPr>
        <p:spPr/>
        <p:txBody>
          <a:bodyPr/>
          <a:lstStyle/>
          <a:p>
            <a:pPr lvl="0"/>
            <a:fld id="{DA068470-B5D4-4D52-88BE-AE2D8CC4260A}" type="slidenum">
              <a:rPr lang="en-US" smtClean="0"/>
              <a:pPr lvl="0"/>
              <a:t>32</a:t>
            </a:fld>
            <a:endParaRPr lang="en-US" dirty="0"/>
          </a:p>
        </p:txBody>
      </p:sp>
      <p:pic>
        <p:nvPicPr>
          <p:cNvPr id="5" name="Picture 3"/>
          <p:cNvPicPr>
            <a:picLocks noChangeAspect="1"/>
          </p:cNvPicPr>
          <p:nvPr/>
        </p:nvPicPr>
        <p:blipFill>
          <a:blip r:embed="rId3" cstate="print">
            <a:lum/>
            <a:alphaModFix/>
          </a:blip>
          <a:srcRect/>
          <a:stretch>
            <a:fillRect/>
          </a:stretch>
        </p:blipFill>
        <p:spPr>
          <a:xfrm>
            <a:off x="4139952" y="4114810"/>
            <a:ext cx="4550085" cy="2232248"/>
          </a:xfrm>
          <a:prstGeom prst="rect">
            <a:avLst/>
          </a:prstGeom>
          <a:noFill/>
          <a:ln>
            <a:solidFill>
              <a:schemeClr val="tx1"/>
            </a:solidFill>
          </a:ln>
        </p:spPr>
      </p:pic>
      <p:sp>
        <p:nvSpPr>
          <p:cNvPr id="9" name="Τίτλος 8"/>
          <p:cNvSpPr>
            <a:spLocks noGrp="1"/>
          </p:cNvSpPr>
          <p:nvPr>
            <p:ph type="title"/>
          </p:nvPr>
        </p:nvSpPr>
        <p:spPr/>
        <p:txBody>
          <a:bodyPr/>
          <a:lstStyle/>
          <a:p>
            <a:r>
              <a:rPr lang="el-GR" dirty="0"/>
              <a:t>Φασματογραφία μάζας </a:t>
            </a:r>
            <a:r>
              <a:rPr lang="el-GR" sz="3000" b="0" dirty="0" smtClean="0"/>
              <a:t>10/12</a:t>
            </a:r>
            <a:endParaRPr lang="el-GR" dirty="0"/>
          </a:p>
        </p:txBody>
      </p:sp>
    </p:spTree>
    <p:extLst>
      <p:ext uri="{BB962C8B-B14F-4D97-AF65-F5344CB8AC3E}">
        <p14:creationId xmlns:p14="http://schemas.microsoft.com/office/powerpoint/2010/main" val="193161467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Φασματογραφία μάζας </a:t>
            </a:r>
            <a:r>
              <a:rPr lang="el-GR" sz="3000" b="0" dirty="0" smtClean="0"/>
              <a:t>11/12</a:t>
            </a:r>
            <a:endParaRPr lang="el-GR"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33</a:t>
            </a:fld>
            <a:endParaRPr lang="en-US" dirty="0"/>
          </a:p>
        </p:txBody>
      </p:sp>
      <p:sp>
        <p:nvSpPr>
          <p:cNvPr id="6" name="Θέση περιεχομένου 5"/>
          <p:cNvSpPr>
            <a:spLocks noGrp="1"/>
          </p:cNvSpPr>
          <p:nvPr>
            <p:ph idx="1"/>
          </p:nvPr>
        </p:nvSpPr>
        <p:spPr/>
        <p:txBody>
          <a:bodyPr/>
          <a:lstStyle/>
          <a:p>
            <a:r>
              <a:rPr lang="el-GR" dirty="0" smtClean="0"/>
              <a:t>Η </a:t>
            </a:r>
            <a:r>
              <a:rPr lang="el-GR" dirty="0"/>
              <a:t>μόνο-ισοτοπική μάζα. Είναι η μάζα της πρώτης γραμμής του προφίλ των ισοτόπων δηλαδή η πιο σταθερά (C</a:t>
            </a:r>
            <a:r>
              <a:rPr lang="el-GR" baseline="-25000" dirty="0"/>
              <a:t>12</a:t>
            </a:r>
            <a:r>
              <a:rPr lang="el-GR" dirty="0"/>
              <a:t>, H</a:t>
            </a:r>
            <a:r>
              <a:rPr lang="el-GR" baseline="-25000" dirty="0"/>
              <a:t>1</a:t>
            </a:r>
            <a:r>
              <a:rPr lang="el-GR" dirty="0"/>
              <a:t>, O</a:t>
            </a:r>
            <a:r>
              <a:rPr lang="el-GR" baseline="-25000" dirty="0"/>
              <a:t>16</a:t>
            </a:r>
            <a:r>
              <a:rPr lang="el-GR" dirty="0"/>
              <a:t>, N</a:t>
            </a:r>
            <a:r>
              <a:rPr lang="el-GR" baseline="-25000" dirty="0"/>
              <a:t>14</a:t>
            </a:r>
            <a:r>
              <a:rPr lang="el-GR" dirty="0"/>
              <a:t> κλπ</a:t>
            </a:r>
            <a:r>
              <a:rPr lang="el-GR" dirty="0" smtClean="0"/>
              <a:t>).</a:t>
            </a:r>
            <a:endParaRPr lang="el-GR" dirty="0"/>
          </a:p>
          <a:p>
            <a:r>
              <a:rPr lang="el-GR" dirty="0" smtClean="0"/>
              <a:t>Η </a:t>
            </a:r>
            <a:r>
              <a:rPr lang="el-GR" dirty="0"/>
              <a:t>χημική μάζα η μέση μάζα είναι αυτή που λαμβάνει υπ’ όψη της  το </a:t>
            </a:r>
            <a:r>
              <a:rPr lang="el-GR" dirty="0" smtClean="0"/>
              <a:t>βαρύκεντρο </a:t>
            </a:r>
            <a:r>
              <a:rPr lang="el-GR" dirty="0"/>
              <a:t>των μαζών που αποτελούν το ισοτοπικό προφίλ των στοιχείων του περιοδικού </a:t>
            </a:r>
            <a:r>
              <a:rPr lang="el-GR" dirty="0" smtClean="0"/>
              <a:t>πίνακα (C=12,011).</a:t>
            </a:r>
            <a:endParaRPr lang="el-GR" dirty="0"/>
          </a:p>
        </p:txBody>
      </p:sp>
    </p:spTree>
    <p:extLst>
      <p:ext uri="{BB962C8B-B14F-4D97-AF65-F5344CB8AC3E}">
        <p14:creationId xmlns:p14="http://schemas.microsoft.com/office/powerpoint/2010/main" val="23218484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a:t>Φασματογραφία μάζας </a:t>
            </a:r>
            <a:r>
              <a:rPr lang="el-GR" sz="3000" b="0" dirty="0" smtClean="0"/>
              <a:t>12/12</a:t>
            </a:r>
            <a:endParaRPr lang="el-GR" dirty="0"/>
          </a:p>
        </p:txBody>
      </p:sp>
      <p:sp>
        <p:nvSpPr>
          <p:cNvPr id="8" name="Θέση περιεχομένου 7"/>
          <p:cNvSpPr>
            <a:spLocks noGrp="1"/>
          </p:cNvSpPr>
          <p:nvPr>
            <p:ph idx="1"/>
          </p:nvPr>
        </p:nvSpPr>
        <p:spPr>
          <a:xfrm>
            <a:off x="457200" y="1196752"/>
            <a:ext cx="8363272" cy="5040560"/>
          </a:xfrm>
        </p:spPr>
        <p:txBody>
          <a:bodyPr>
            <a:normAutofit/>
          </a:bodyPr>
          <a:lstStyle/>
          <a:p>
            <a:r>
              <a:rPr lang="el-GR" dirty="0"/>
              <a:t>Η μάζα εκφράζεται σε </a:t>
            </a:r>
            <a:r>
              <a:rPr lang="fr-FR" dirty="0"/>
              <a:t> Dalton (Da)</a:t>
            </a:r>
          </a:p>
          <a:p>
            <a:pPr marL="444500" indent="0">
              <a:buNone/>
            </a:pPr>
            <a:r>
              <a:rPr lang="pt-BR" b="1" dirty="0"/>
              <a:t>1 Da = 1/12 .12 . 10-3 kgmole</a:t>
            </a:r>
            <a:r>
              <a:rPr lang="pt-BR" b="1" baseline="30000" dirty="0"/>
              <a:t>-1</a:t>
            </a:r>
            <a:r>
              <a:rPr lang="pt-BR" b="1" dirty="0"/>
              <a:t> / N </a:t>
            </a:r>
            <a:r>
              <a:rPr lang="pt-BR" dirty="0"/>
              <a:t>(N = 6, 022045 . 1023)</a:t>
            </a:r>
            <a:endParaRPr lang="el-GR" dirty="0"/>
          </a:p>
          <a:p>
            <a:pPr marL="444500" indent="0">
              <a:buNone/>
            </a:pPr>
            <a:r>
              <a:rPr lang="fr-FR" b="1" dirty="0" smtClean="0"/>
              <a:t>1 </a:t>
            </a:r>
            <a:r>
              <a:rPr lang="fr-FR" b="1" dirty="0"/>
              <a:t>Da = 1,66 . 10-27 kg</a:t>
            </a:r>
          </a:p>
          <a:p>
            <a:pPr marL="355600" indent="0">
              <a:buNone/>
            </a:pPr>
            <a:r>
              <a:rPr lang="el-GR" b="1" dirty="0">
                <a:solidFill>
                  <a:srgbClr val="004A82"/>
                </a:solidFill>
              </a:rPr>
              <a:t>Μονάδες </a:t>
            </a:r>
            <a:r>
              <a:rPr lang="el-GR" b="1" dirty="0" smtClean="0">
                <a:solidFill>
                  <a:srgbClr val="004A82"/>
                </a:solidFill>
              </a:rPr>
              <a:t>μέτρησης</a:t>
            </a:r>
            <a:endParaRPr lang="el-GR" b="1" dirty="0">
              <a:solidFill>
                <a:srgbClr val="004A82"/>
              </a:solidFill>
            </a:endParaRPr>
          </a:p>
          <a:p>
            <a:pPr marL="355600" indent="0">
              <a:buNone/>
            </a:pPr>
            <a:r>
              <a:rPr lang="fr-FR" baseline="30000" dirty="0"/>
              <a:t>12</a:t>
            </a:r>
            <a:r>
              <a:rPr lang="fr-FR" dirty="0"/>
              <a:t>C = 12,000000000</a:t>
            </a:r>
          </a:p>
          <a:p>
            <a:pPr marL="355600" indent="0">
              <a:buNone/>
            </a:pPr>
            <a:r>
              <a:rPr lang="fr-FR" baseline="30000" dirty="0"/>
              <a:t>13</a:t>
            </a:r>
            <a:r>
              <a:rPr lang="fr-FR" dirty="0"/>
              <a:t>C = 13,003354839</a:t>
            </a:r>
          </a:p>
          <a:p>
            <a:pPr marL="355600" indent="0">
              <a:buNone/>
            </a:pPr>
            <a:r>
              <a:rPr lang="el-GR" dirty="0"/>
              <a:t> </a:t>
            </a:r>
            <a:r>
              <a:rPr lang="el-GR" baseline="30000" dirty="0"/>
              <a:t>1</a:t>
            </a:r>
            <a:r>
              <a:rPr lang="el-GR" dirty="0"/>
              <a:t> </a:t>
            </a:r>
            <a:r>
              <a:rPr lang="fr-FR" dirty="0"/>
              <a:t>H = 1,0078250</a:t>
            </a:r>
          </a:p>
          <a:p>
            <a:pPr marL="355600" indent="0">
              <a:buNone/>
            </a:pPr>
            <a:r>
              <a:rPr lang="el-GR" dirty="0"/>
              <a:t> </a:t>
            </a:r>
            <a:r>
              <a:rPr lang="el-GR" baseline="30000" dirty="0"/>
              <a:t>2</a:t>
            </a:r>
            <a:r>
              <a:rPr lang="el-GR" dirty="0"/>
              <a:t> </a:t>
            </a:r>
            <a:r>
              <a:rPr lang="fr-FR" dirty="0"/>
              <a:t>H = 2,0141018</a:t>
            </a:r>
          </a:p>
          <a:p>
            <a:pPr marL="355600" indent="0">
              <a:buNone/>
            </a:pPr>
            <a:r>
              <a:rPr lang="fr-FR" baseline="30000" dirty="0"/>
              <a:t>16</a:t>
            </a:r>
            <a:r>
              <a:rPr lang="fr-FR" dirty="0"/>
              <a:t>O = 15,9949146</a:t>
            </a:r>
          </a:p>
          <a:p>
            <a:pPr marL="0" indent="0">
              <a:buNone/>
            </a:pPr>
            <a:endParaRPr lang="el-GR" dirty="0"/>
          </a:p>
        </p:txBody>
      </p:sp>
      <p:sp>
        <p:nvSpPr>
          <p:cNvPr id="4" name="3 - Θέση αριθμού διαφάνειας"/>
          <p:cNvSpPr>
            <a:spLocks noGrp="1"/>
          </p:cNvSpPr>
          <p:nvPr>
            <p:ph type="sldNum" sz="quarter" idx="12"/>
          </p:nvPr>
        </p:nvSpPr>
        <p:spPr/>
        <p:txBody>
          <a:bodyPr/>
          <a:lstStyle/>
          <a:p>
            <a:pPr lvl="0"/>
            <a:fld id="{59B5541E-1BB3-4971-A7BB-CDE74AA00507}" type="slidenum">
              <a:rPr lang="en-US" smtClean="0"/>
              <a:pPr lvl="0"/>
              <a:t>34</a:t>
            </a:fld>
            <a:endParaRPr lang="en-US" dirty="0"/>
          </a:p>
        </p:txBody>
      </p:sp>
      <p:sp>
        <p:nvSpPr>
          <p:cNvPr id="9" name="Ορθογώνιο 8"/>
          <p:cNvSpPr/>
          <p:nvPr/>
        </p:nvSpPr>
        <p:spPr>
          <a:xfrm>
            <a:off x="4139952" y="3212976"/>
            <a:ext cx="4572000" cy="1966692"/>
          </a:xfrm>
          <a:prstGeom prst="rect">
            <a:avLst/>
          </a:prstGeom>
        </p:spPr>
        <p:txBody>
          <a:bodyPr>
            <a:spAutoFit/>
          </a:bodyPr>
          <a:lstStyle/>
          <a:p>
            <a:pPr lvl="0" fontAlgn="auto">
              <a:lnSpc>
                <a:spcPct val="110000"/>
              </a:lnSpc>
              <a:spcBef>
                <a:spcPts val="1000"/>
              </a:spcBef>
              <a:spcAft>
                <a:spcPts val="0"/>
              </a:spcAft>
            </a:pPr>
            <a:r>
              <a:rPr lang="el-GR" sz="2200" dirty="0">
                <a:solidFill>
                  <a:prstClr val="black"/>
                </a:solidFill>
                <a:latin typeface="Calibri"/>
              </a:rPr>
              <a:t> </a:t>
            </a:r>
            <a:r>
              <a:rPr lang="el-GR" sz="2200" baseline="30000" dirty="0">
                <a:solidFill>
                  <a:prstClr val="black"/>
                </a:solidFill>
                <a:latin typeface="Calibri"/>
              </a:rPr>
              <a:t>32</a:t>
            </a:r>
            <a:r>
              <a:rPr lang="el-GR" sz="2200" dirty="0">
                <a:solidFill>
                  <a:prstClr val="black"/>
                </a:solidFill>
                <a:latin typeface="Calibri"/>
              </a:rPr>
              <a:t> </a:t>
            </a:r>
            <a:r>
              <a:rPr lang="fr-FR" sz="2200" dirty="0">
                <a:solidFill>
                  <a:prstClr val="black"/>
                </a:solidFill>
                <a:latin typeface="Calibri"/>
              </a:rPr>
              <a:t>S = 31,9720718</a:t>
            </a:r>
          </a:p>
          <a:p>
            <a:pPr lvl="0" fontAlgn="auto">
              <a:lnSpc>
                <a:spcPct val="110000"/>
              </a:lnSpc>
              <a:spcBef>
                <a:spcPts val="1000"/>
              </a:spcBef>
              <a:spcAft>
                <a:spcPts val="0"/>
              </a:spcAft>
            </a:pPr>
            <a:r>
              <a:rPr lang="el-GR" sz="2200" dirty="0">
                <a:solidFill>
                  <a:prstClr val="black"/>
                </a:solidFill>
                <a:latin typeface="Calibri"/>
              </a:rPr>
              <a:t> </a:t>
            </a:r>
            <a:r>
              <a:rPr lang="fr-FR" sz="2200" baseline="30000" dirty="0">
                <a:solidFill>
                  <a:prstClr val="black"/>
                </a:solidFill>
                <a:latin typeface="Calibri"/>
              </a:rPr>
              <a:t>14</a:t>
            </a:r>
            <a:r>
              <a:rPr lang="el-GR" sz="2200" dirty="0">
                <a:solidFill>
                  <a:prstClr val="black"/>
                </a:solidFill>
                <a:latin typeface="Calibri"/>
              </a:rPr>
              <a:t> </a:t>
            </a:r>
            <a:r>
              <a:rPr lang="fr-FR" sz="2200" dirty="0">
                <a:solidFill>
                  <a:prstClr val="black"/>
                </a:solidFill>
                <a:latin typeface="Calibri"/>
              </a:rPr>
              <a:t>N = 14,0030740</a:t>
            </a:r>
          </a:p>
          <a:p>
            <a:pPr lvl="0" fontAlgn="auto">
              <a:lnSpc>
                <a:spcPct val="110000"/>
              </a:lnSpc>
              <a:spcBef>
                <a:spcPts val="1000"/>
              </a:spcBef>
              <a:spcAft>
                <a:spcPts val="0"/>
              </a:spcAft>
            </a:pPr>
            <a:r>
              <a:rPr lang="fr-FR" sz="2200" baseline="30000" dirty="0">
                <a:solidFill>
                  <a:prstClr val="black"/>
                </a:solidFill>
                <a:latin typeface="Calibri"/>
              </a:rPr>
              <a:t>35</a:t>
            </a:r>
            <a:r>
              <a:rPr lang="fr-FR" sz="2200" dirty="0">
                <a:solidFill>
                  <a:prstClr val="black"/>
                </a:solidFill>
                <a:latin typeface="Calibri"/>
              </a:rPr>
              <a:t>Cl = 34,968852729</a:t>
            </a:r>
          </a:p>
          <a:p>
            <a:pPr lvl="0" fontAlgn="auto">
              <a:lnSpc>
                <a:spcPct val="110000"/>
              </a:lnSpc>
              <a:spcBef>
                <a:spcPts val="1000"/>
              </a:spcBef>
              <a:spcAft>
                <a:spcPts val="0"/>
              </a:spcAft>
            </a:pPr>
            <a:r>
              <a:rPr lang="fr-FR" sz="2200" baseline="30000" dirty="0">
                <a:solidFill>
                  <a:prstClr val="black"/>
                </a:solidFill>
                <a:latin typeface="Calibri"/>
              </a:rPr>
              <a:t>37</a:t>
            </a:r>
            <a:r>
              <a:rPr lang="fr-FR" sz="2200" dirty="0">
                <a:solidFill>
                  <a:prstClr val="black"/>
                </a:solidFill>
                <a:latin typeface="Calibri"/>
              </a:rPr>
              <a:t>Cl = 36,965902624</a:t>
            </a:r>
            <a:endParaRPr lang="el-GR" dirty="0"/>
          </a:p>
        </p:txBody>
      </p:sp>
      <p:cxnSp>
        <p:nvCxnSpPr>
          <p:cNvPr id="11" name="Ευθεία γραμμή σύνδεσης 10"/>
          <p:cNvCxnSpPr/>
          <p:nvPr/>
        </p:nvCxnSpPr>
        <p:spPr>
          <a:xfrm>
            <a:off x="3779912" y="3212976"/>
            <a:ext cx="0" cy="2304256"/>
          </a:xfrm>
          <a:prstGeom prst="line">
            <a:avLst/>
          </a:prstGeom>
          <a:ln w="28575">
            <a:solidFill>
              <a:srgbClr val="004A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64653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idx="1"/>
          </p:nvPr>
        </p:nvPicPr>
        <p:blipFill>
          <a:blip r:embed="rId3" cstate="print">
            <a:lum/>
            <a:alphaModFix/>
          </a:blip>
          <a:stretch>
            <a:fillRect/>
          </a:stretch>
        </p:blipFill>
        <p:spPr>
          <a:xfrm>
            <a:off x="5989340" y="1124744"/>
            <a:ext cx="3024336" cy="2016224"/>
          </a:xfrm>
        </p:spPr>
      </p:pic>
      <p:sp>
        <p:nvSpPr>
          <p:cNvPr id="8" name="7 - Θέση αριθμού διαφάνειας"/>
          <p:cNvSpPr>
            <a:spLocks noGrp="1"/>
          </p:cNvSpPr>
          <p:nvPr>
            <p:ph type="sldNum" sz="quarter" idx="12"/>
          </p:nvPr>
        </p:nvSpPr>
        <p:spPr/>
        <p:txBody>
          <a:bodyPr/>
          <a:lstStyle/>
          <a:p>
            <a:pPr lvl="0"/>
            <a:fld id="{2ACBE37F-D83B-45E2-80CC-99210FDA4A7A}" type="slidenum">
              <a:rPr lang="en-US" smtClean="0"/>
              <a:pPr lvl="0"/>
              <a:t>35</a:t>
            </a:fld>
            <a:endParaRPr lang="en-US" dirty="0"/>
          </a:p>
        </p:txBody>
      </p:sp>
      <p:pic>
        <p:nvPicPr>
          <p:cNvPr id="4" name="Picture Placeholder 3"/>
          <p:cNvPicPr>
            <a:picLocks noGrp="1" noChangeAspect="1"/>
          </p:cNvPicPr>
          <p:nvPr>
            <p:ph type="pic" idx="4294967295"/>
          </p:nvPr>
        </p:nvPicPr>
        <p:blipFill>
          <a:blip r:embed="rId4" cstate="print">
            <a:lum/>
            <a:alphaModFix/>
          </a:blip>
          <a:srcRect/>
          <a:stretch>
            <a:fillRect/>
          </a:stretch>
        </p:blipFill>
        <p:spPr>
          <a:xfrm>
            <a:off x="6732240" y="3861048"/>
            <a:ext cx="1872208" cy="1890260"/>
          </a:xfrm>
        </p:spPr>
      </p:pic>
      <p:sp>
        <p:nvSpPr>
          <p:cNvPr id="5" name="Subtitle 4"/>
          <p:cNvSpPr txBox="1">
            <a:spLocks noGrp="1"/>
          </p:cNvSpPr>
          <p:nvPr>
            <p:ph type="subTitle" idx="4294967295"/>
          </p:nvPr>
        </p:nvSpPr>
        <p:spPr>
          <a:xfrm>
            <a:off x="323528" y="1133091"/>
            <a:ext cx="6192688" cy="5552802"/>
          </a:xfrm>
        </p:spPr>
        <p:txBody>
          <a:bodyPr wrap="square"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spcBef>
                <a:spcPts val="539"/>
              </a:spcBef>
              <a:buSzPct val="100000"/>
              <a:buFont typeface="Arial" panose="020B0604020202020204" pitchFamily="34" charset="0"/>
              <a:buChar char="•"/>
            </a:pPr>
            <a:r>
              <a:rPr lang="el-GR" sz="2000" dirty="0"/>
              <a:t>Εδώ φαίνεται το φάσμα της </a:t>
            </a:r>
            <a:r>
              <a:rPr lang="el-GR" sz="2000" dirty="0" smtClean="0"/>
              <a:t>μεθανόλης, CH</a:t>
            </a:r>
            <a:r>
              <a:rPr lang="el-GR" sz="2000" baseline="-25000" dirty="0" smtClean="0"/>
              <a:t>3</a:t>
            </a:r>
            <a:r>
              <a:rPr lang="el-GR" sz="2000" dirty="0" smtClean="0"/>
              <a:t>OH</a:t>
            </a:r>
            <a:r>
              <a:rPr lang="el-GR" sz="2000" dirty="0"/>
              <a:t>.</a:t>
            </a:r>
          </a:p>
          <a:p>
            <a:pPr>
              <a:spcBef>
                <a:spcPts val="539"/>
              </a:spcBef>
              <a:buSzPct val="100000"/>
              <a:buFont typeface="Arial" panose="020B0604020202020204" pitchFamily="34" charset="0"/>
              <a:buChar char="•"/>
            </a:pPr>
            <a:r>
              <a:rPr lang="el-GR" sz="2000" dirty="0"/>
              <a:t>Το μοριακό ιόν και τα επί μέρους ιόντα που εμφανίζονται σε αυτό το φάσμα. </a:t>
            </a:r>
            <a:r>
              <a:rPr lang="el-GR" sz="2000" dirty="0" smtClean="0"/>
              <a:t>Μεγάλες </a:t>
            </a:r>
            <a:r>
              <a:rPr lang="el-GR" sz="2000" dirty="0"/>
              <a:t>κορυφές εμφανίζονται στον πίνακα δίπλα στο φάσμα.   </a:t>
            </a:r>
          </a:p>
          <a:p>
            <a:pPr>
              <a:spcBef>
                <a:spcPts val="539"/>
              </a:spcBef>
              <a:buSzPct val="100000"/>
              <a:buFont typeface="Arial" panose="020B0604020202020204" pitchFamily="34" charset="0"/>
              <a:buChar char="•"/>
            </a:pPr>
            <a:r>
              <a:rPr lang="el-GR" sz="2000" dirty="0"/>
              <a:t>Στο πίνακα στο διάγραμμα  φαίνεται αυξανόμενη αναλογία m/z.</a:t>
            </a:r>
          </a:p>
          <a:p>
            <a:pPr>
              <a:spcBef>
                <a:spcPts val="539"/>
              </a:spcBef>
              <a:buSzPct val="100000"/>
              <a:buFont typeface="Arial" panose="020B0604020202020204" pitchFamily="34" charset="0"/>
              <a:buChar char="•"/>
            </a:pPr>
            <a:r>
              <a:rPr lang="el-GR" sz="2000" dirty="0" smtClean="0"/>
              <a:t>Ο </a:t>
            </a:r>
            <a:r>
              <a:rPr lang="el-GR" sz="2000" dirty="0"/>
              <a:t>άξονας y   στο φάσμα δείχνει  το  σχετικό  πληθυσμό κάθε ιόντων, η οποία σχετίζεται με τον αριθμό των φορών που τα  ιόντων των όποιων  ο λόγος αυτός m/z ανιχνεύεται από των ανιχνευτή.  Ο καθορισμός της σχετικής </a:t>
            </a:r>
            <a:r>
              <a:rPr lang="el-GR" sz="2000" dirty="0" smtClean="0"/>
              <a:t>αφθονίας </a:t>
            </a:r>
            <a:r>
              <a:rPr lang="el-GR" sz="2000" dirty="0"/>
              <a:t>αρχίζει, εκχωρώντας το πιο άφθονο των  ιόντων  μια σχετική τιμή  100% (CH</a:t>
            </a:r>
            <a:r>
              <a:rPr lang="el-GR" sz="2000" baseline="-25000" dirty="0"/>
              <a:t>2</a:t>
            </a:r>
            <a:r>
              <a:rPr lang="el-GR" sz="2000" dirty="0"/>
              <a:t>OH σε αυτό το φάσμα).  Όλες οι άλλες ιόντα εμφανίζονται </a:t>
            </a:r>
            <a:r>
              <a:rPr lang="el-GR" sz="2000" dirty="0" smtClean="0"/>
              <a:t>ως ποσοστό  </a:t>
            </a:r>
            <a:r>
              <a:rPr lang="el-GR" sz="2000" dirty="0"/>
              <a:t>σε σύγκριση   με το πιο άφθονο ιόντων.  </a:t>
            </a:r>
          </a:p>
          <a:p>
            <a:pPr>
              <a:spcBef>
                <a:spcPts val="539"/>
              </a:spcBef>
              <a:buSzPct val="100000"/>
              <a:buFont typeface="Arial" panose="020B0604020202020204" pitchFamily="34" charset="0"/>
              <a:buChar char="•"/>
            </a:pPr>
            <a:r>
              <a:rPr lang="el-GR" sz="2000" dirty="0"/>
              <a:t>Για παράδειγμα, το πληθος των  ιόντων CHO είναι  64% σε σύγκριση με τα ιόντα CH</a:t>
            </a:r>
            <a:r>
              <a:rPr lang="el-GR" sz="2000" baseline="-25000" dirty="0"/>
              <a:t>2</a:t>
            </a:r>
            <a:r>
              <a:rPr lang="el-GR" sz="2000" dirty="0"/>
              <a:t>OH σε αυτό το </a:t>
            </a:r>
            <a:r>
              <a:rPr lang="el-GR" sz="2000" dirty="0" smtClean="0"/>
              <a:t>φάσμα.</a:t>
            </a:r>
            <a:endParaRPr lang="el-GR" sz="2000" dirty="0"/>
          </a:p>
          <a:p>
            <a:pPr>
              <a:spcBef>
                <a:spcPts val="539"/>
              </a:spcBef>
              <a:buSzPct val="100000"/>
              <a:buFont typeface="Arial" panose="020B0604020202020204" pitchFamily="34" charset="0"/>
              <a:buChar char="•"/>
            </a:pPr>
            <a:endParaRPr lang="el-GR" sz="2000" dirty="0"/>
          </a:p>
        </p:txBody>
      </p:sp>
      <p:sp>
        <p:nvSpPr>
          <p:cNvPr id="9" name="Τίτλος 8"/>
          <p:cNvSpPr>
            <a:spLocks noGrp="1"/>
          </p:cNvSpPr>
          <p:nvPr>
            <p:ph type="title"/>
          </p:nvPr>
        </p:nvSpPr>
        <p:spPr/>
        <p:txBody>
          <a:bodyPr/>
          <a:lstStyle/>
          <a:p>
            <a:r>
              <a:rPr lang="el-GR" dirty="0"/>
              <a:t> </a:t>
            </a:r>
            <a:r>
              <a:rPr lang="el-GR" dirty="0" smtClean="0"/>
              <a:t>Παράδειγμα </a:t>
            </a:r>
            <a:r>
              <a:rPr lang="el-GR" dirty="0"/>
              <a:t>1: Φάσμα  </a:t>
            </a:r>
            <a:r>
              <a:rPr lang="en-US" dirty="0"/>
              <a:t>CH</a:t>
            </a:r>
            <a:r>
              <a:rPr lang="en-US" baseline="-25000" dirty="0"/>
              <a:t>3</a:t>
            </a:r>
            <a:r>
              <a:rPr lang="en-US" dirty="0"/>
              <a:t>OH</a:t>
            </a:r>
            <a:endParaRPr lang="el-GR" dirty="0"/>
          </a:p>
        </p:txBody>
      </p:sp>
    </p:spTree>
    <p:extLst>
      <p:ext uri="{BB962C8B-B14F-4D97-AF65-F5344CB8AC3E}">
        <p14:creationId xmlns:p14="http://schemas.microsoft.com/office/powerpoint/2010/main" val="103533184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36</a:t>
            </a:fld>
            <a:endParaRPr lang="en-US" dirty="0"/>
          </a:p>
        </p:txBody>
      </p:sp>
      <p:sp>
        <p:nvSpPr>
          <p:cNvPr id="6" name="Τίτλος 5"/>
          <p:cNvSpPr>
            <a:spLocks noGrp="1"/>
          </p:cNvSpPr>
          <p:nvPr>
            <p:ph type="title"/>
          </p:nvPr>
        </p:nvSpPr>
        <p:spPr/>
        <p:txBody>
          <a:bodyPr/>
          <a:lstStyle/>
          <a:p>
            <a:r>
              <a:rPr lang="el-GR" dirty="0"/>
              <a:t>Βρωμιούχο μεθύλιο </a:t>
            </a:r>
            <a:r>
              <a:rPr lang="en-US" dirty="0" smtClean="0"/>
              <a:t>CH</a:t>
            </a:r>
            <a:r>
              <a:rPr lang="en-US" baseline="-25000" dirty="0" smtClean="0"/>
              <a:t>3</a:t>
            </a:r>
            <a:r>
              <a:rPr lang="en-US" dirty="0" smtClean="0"/>
              <a:t>Br</a:t>
            </a:r>
            <a:r>
              <a:rPr lang="el-GR" dirty="0" smtClean="0"/>
              <a:t> </a:t>
            </a:r>
            <a:r>
              <a:rPr lang="el-GR" sz="3000" b="0" dirty="0" smtClean="0"/>
              <a:t>1/2</a:t>
            </a:r>
            <a:endParaRPr lang="el-GR" sz="3000" b="0" dirty="0"/>
          </a:p>
        </p:txBody>
      </p:sp>
      <p:sp>
        <p:nvSpPr>
          <p:cNvPr id="7" name="Θέση περιεχομένου 6"/>
          <p:cNvSpPr>
            <a:spLocks noGrp="1"/>
          </p:cNvSpPr>
          <p:nvPr>
            <p:ph idx="1"/>
          </p:nvPr>
        </p:nvSpPr>
        <p:spPr/>
        <p:txBody>
          <a:bodyPr>
            <a:normAutofit/>
          </a:bodyPr>
          <a:lstStyle/>
          <a:p>
            <a:pPr>
              <a:spcBef>
                <a:spcPts val="1800"/>
              </a:spcBef>
            </a:pPr>
            <a:r>
              <a:rPr lang="el-GR" sz="2400" b="1" dirty="0" smtClean="0"/>
              <a:t>Πως </a:t>
            </a:r>
            <a:r>
              <a:rPr lang="el-GR" sz="2400" b="1" dirty="0"/>
              <a:t>τα ισότοπα μας βοηθούν να βρούμε την δομή του </a:t>
            </a:r>
            <a:r>
              <a:rPr lang="el-GR" sz="2400" b="1" dirty="0" smtClean="0"/>
              <a:t>μορίου;</a:t>
            </a:r>
          </a:p>
          <a:p>
            <a:pPr marL="355600" indent="0">
              <a:spcBef>
                <a:spcPts val="1800"/>
              </a:spcBef>
              <a:buNone/>
            </a:pPr>
            <a:r>
              <a:rPr lang="el-GR" sz="2400" dirty="0" smtClean="0"/>
              <a:t>Η </a:t>
            </a:r>
            <a:r>
              <a:rPr lang="el-GR" sz="2400" dirty="0"/>
              <a:t>σχέση των κορυφών που περιέχουν 79Br και το ισότοπο του 81Br (100/98) επιβεβαιώνουν την παρουσία του βρωμίου στο </a:t>
            </a:r>
            <a:r>
              <a:rPr lang="el-GR" sz="2400" dirty="0" smtClean="0"/>
              <a:t>μόριο.</a:t>
            </a:r>
            <a:endParaRPr lang="el-GR" sz="2400" dirty="0"/>
          </a:p>
        </p:txBody>
      </p:sp>
    </p:spTree>
    <p:extLst>
      <p:ext uri="{BB962C8B-B14F-4D97-AF65-F5344CB8AC3E}">
        <p14:creationId xmlns:p14="http://schemas.microsoft.com/office/powerpoint/2010/main" val="304154352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lum/>
            <a:alphaModFix/>
          </a:blip>
          <a:srcRect/>
          <a:stretch>
            <a:fillRect/>
          </a:stretch>
        </p:blipFill>
        <p:spPr>
          <a:xfrm>
            <a:off x="1835640" y="1772983"/>
            <a:ext cx="5256360" cy="3334320"/>
          </a:xfrm>
          <a:prstGeom prst="rect">
            <a:avLst/>
          </a:prstGeom>
          <a:solidFill>
            <a:srgbClr val="C5D1D7"/>
          </a:solidFill>
          <a:ln w="9360">
            <a:solidFill>
              <a:srgbClr val="8CADAE"/>
            </a:solidFill>
            <a:prstDash val="solid"/>
          </a:ln>
        </p:spPr>
      </p:pic>
      <p:pic>
        <p:nvPicPr>
          <p:cNvPr id="3" name="Picture 3"/>
          <p:cNvPicPr>
            <a:picLocks noChangeAspect="1"/>
          </p:cNvPicPr>
          <p:nvPr/>
        </p:nvPicPr>
        <p:blipFill>
          <a:blip r:embed="rId4" cstate="print">
            <a:lum/>
            <a:alphaModFix/>
          </a:blip>
          <a:srcRect/>
          <a:stretch>
            <a:fillRect/>
          </a:stretch>
        </p:blipFill>
        <p:spPr>
          <a:xfrm>
            <a:off x="3276000" y="5373704"/>
            <a:ext cx="2520000" cy="1151640"/>
          </a:xfrm>
          <a:prstGeom prst="rect">
            <a:avLst/>
          </a:prstGeom>
          <a:noFill/>
          <a:ln>
            <a:noFill/>
          </a:ln>
        </p:spPr>
      </p:pic>
      <p:sp>
        <p:nvSpPr>
          <p:cNvPr id="4" name="3 - Βέλος προς τα κάτω"/>
          <p:cNvSpPr/>
          <p:nvPr/>
        </p:nvSpPr>
        <p:spPr>
          <a:xfrm>
            <a:off x="2915780" y="1053343"/>
            <a:ext cx="863639" cy="719640"/>
          </a:xfrm>
          <a:custGeom>
            <a:avLst>
              <a:gd name="f0" fmla="val 16200"/>
              <a:gd name="f1" fmla="val 5400"/>
            </a:avLst>
            <a:gdLst>
              <a:gd name="f2" fmla="val w"/>
              <a:gd name="f3" fmla="val h"/>
              <a:gd name="f4" fmla="val 0"/>
              <a:gd name="f5" fmla="val 21600"/>
              <a:gd name="f6" fmla="val 10800"/>
              <a:gd name="f7" fmla="*/ f2 1 21600"/>
              <a:gd name="f8" fmla="*/ f3 1 21600"/>
              <a:gd name="f9" fmla="pin 0 f1 10800"/>
              <a:gd name="f10" fmla="pin 0 f0 21600"/>
              <a:gd name="f11" fmla="val f9"/>
              <a:gd name="f12" fmla="val f10"/>
              <a:gd name="f13" fmla="+- 21600 0 f9"/>
              <a:gd name="f14" fmla="*/ f9 f7 1"/>
              <a:gd name="f15" fmla="*/ f10 f8 1"/>
              <a:gd name="f16" fmla="*/ 0 f8 1"/>
              <a:gd name="f17" fmla="+- 21600 0 f12"/>
              <a:gd name="f18" fmla="*/ f11 f7 1"/>
              <a:gd name="f19" fmla="*/ f13 f7 1"/>
              <a:gd name="f20" fmla="*/ f17 f11 1"/>
              <a:gd name="f21" fmla="*/ f20 1 10800"/>
              <a:gd name="f22" fmla="+- f12 f21 0"/>
              <a:gd name="f23" fmla="*/ f22 f8 1"/>
            </a:gdLst>
            <a:ahLst>
              <a:ahXY gdRefX="f1" minX="f4" maxX="f6" gdRefY="f0" minY="f4" maxY="f5">
                <a:pos x="f14" y="f15"/>
              </a:ahXY>
            </a:ahLst>
            <a:cxnLst>
              <a:cxn ang="3cd4">
                <a:pos x="hc" y="t"/>
              </a:cxn>
              <a:cxn ang="0">
                <a:pos x="r" y="vc"/>
              </a:cxn>
              <a:cxn ang="cd4">
                <a:pos x="hc" y="b"/>
              </a:cxn>
              <a:cxn ang="cd2">
                <a:pos x="l" y="vc"/>
              </a:cxn>
            </a:cxnLst>
            <a:rect l="f18" t="f16" r="f19" b="f23"/>
            <a:pathLst>
              <a:path w="21600" h="21600">
                <a:moveTo>
                  <a:pt x="f11" y="f4"/>
                </a:moveTo>
                <a:lnTo>
                  <a:pt x="f11" y="f12"/>
                </a:lnTo>
                <a:lnTo>
                  <a:pt x="f4" y="f12"/>
                </a:lnTo>
                <a:lnTo>
                  <a:pt x="f6" y="f5"/>
                </a:lnTo>
                <a:lnTo>
                  <a:pt x="f5" y="f12"/>
                </a:lnTo>
                <a:lnTo>
                  <a:pt x="f13" y="f12"/>
                </a:lnTo>
                <a:lnTo>
                  <a:pt x="f13" y="f4"/>
                </a:lnTo>
                <a:close/>
              </a:path>
            </a:pathLst>
          </a:custGeom>
          <a:solidFill>
            <a:srgbClr val="D16349"/>
          </a:solidFill>
          <a:ln w="11520">
            <a:solidFill>
              <a:srgbClr val="9A4936"/>
            </a:solidFill>
            <a:custDash>
              <a:ds d="300000" sp="100000"/>
            </a:custDash>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l-GR" sz="1800" b="0" i="0" u="none" strike="noStrike" kern="1200" dirty="0">
              <a:ln>
                <a:noFill/>
              </a:ln>
              <a:latin typeface="Arial" pitchFamily="18"/>
              <a:ea typeface="Lucida Sans Unicode" pitchFamily="2"/>
              <a:cs typeface="Mangal" pitchFamily="2"/>
            </a:endParaRPr>
          </a:p>
        </p:txBody>
      </p:sp>
      <p:sp>
        <p:nvSpPr>
          <p:cNvPr id="5" name="4 - Αστέρι 5 ακτινών"/>
          <p:cNvSpPr/>
          <p:nvPr/>
        </p:nvSpPr>
        <p:spPr>
          <a:xfrm>
            <a:off x="2123640" y="5517704"/>
            <a:ext cx="503640" cy="503640"/>
          </a:xfrm>
          <a:custGeom>
            <a:avLst/>
            <a:gdLst>
              <a:gd name="f0" fmla="val w"/>
              <a:gd name="f1" fmla="val h"/>
              <a:gd name="f2" fmla="val 0"/>
              <a:gd name="f3" fmla="val 21600"/>
              <a:gd name="f4" fmla="val 10797"/>
              <a:gd name="f5" fmla="val 8278"/>
              <a:gd name="f6" fmla="val 8256"/>
              <a:gd name="f7" fmla="val 6722"/>
              <a:gd name="f8" fmla="val 13405"/>
              <a:gd name="f9" fmla="val 4198"/>
              <a:gd name="f10" fmla="val 16580"/>
              <a:gd name="f11" fmla="val 17401"/>
              <a:gd name="f12" fmla="val 14878"/>
              <a:gd name="f13" fmla="val 13321"/>
              <a:gd name="f14" fmla="*/ f0 1 21600"/>
              <a:gd name="f15" fmla="*/ f1 1 21600"/>
              <a:gd name="f16" fmla="*/ 6722 f14 1"/>
              <a:gd name="f17" fmla="*/ 14878 f14 1"/>
              <a:gd name="f18" fmla="*/ 15460 f15 1"/>
              <a:gd name="f19" fmla="*/ 8256 f15 1"/>
            </a:gdLst>
            <a:ahLst/>
            <a:cxnLst>
              <a:cxn ang="3cd4">
                <a:pos x="hc" y="t"/>
              </a:cxn>
              <a:cxn ang="0">
                <a:pos x="r" y="vc"/>
              </a:cxn>
              <a:cxn ang="cd4">
                <a:pos x="hc" y="b"/>
              </a:cxn>
              <a:cxn ang="cd2">
                <a:pos x="l" y="vc"/>
              </a:cxn>
            </a:cxnLst>
            <a:rect l="f16" t="f19" r="f17" b="f18"/>
            <a:pathLst>
              <a:path w="21600" h="21600">
                <a:moveTo>
                  <a:pt x="f4" y="f2"/>
                </a:moveTo>
                <a:lnTo>
                  <a:pt x="f5" y="f6"/>
                </a:lnTo>
                <a:lnTo>
                  <a:pt x="f2" y="f6"/>
                </a:lnTo>
                <a:lnTo>
                  <a:pt x="f7" y="f8"/>
                </a:lnTo>
                <a:lnTo>
                  <a:pt x="f9" y="f3"/>
                </a:lnTo>
                <a:lnTo>
                  <a:pt x="f4" y="f10"/>
                </a:lnTo>
                <a:lnTo>
                  <a:pt x="f11" y="f3"/>
                </a:lnTo>
                <a:lnTo>
                  <a:pt x="f12" y="f8"/>
                </a:lnTo>
                <a:lnTo>
                  <a:pt x="f3" y="f6"/>
                </a:lnTo>
                <a:lnTo>
                  <a:pt x="f13" y="f6"/>
                </a:lnTo>
                <a:lnTo>
                  <a:pt x="f4" y="f2"/>
                </a:lnTo>
                <a:close/>
              </a:path>
            </a:pathLst>
          </a:custGeom>
          <a:solidFill>
            <a:srgbClr val="D16349"/>
          </a:solidFill>
          <a:ln w="11520">
            <a:solidFill>
              <a:srgbClr val="9A4936"/>
            </a:solidFill>
            <a:custDash>
              <a:ds d="300000" sp="100000"/>
            </a:custDash>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el-GR" sz="1800" b="0" i="0" u="none" strike="noStrike" kern="1200" dirty="0">
              <a:ln>
                <a:noFill/>
              </a:ln>
              <a:latin typeface="Arial" pitchFamily="18"/>
              <a:ea typeface="Lucida Sans Unicode" pitchFamily="2"/>
              <a:cs typeface="Mangal" pitchFamily="2"/>
            </a:endParaRPr>
          </a:p>
        </p:txBody>
      </p:sp>
      <p:sp>
        <p:nvSpPr>
          <p:cNvPr id="8" name="Τίτλος 7"/>
          <p:cNvSpPr>
            <a:spLocks noGrp="1"/>
          </p:cNvSpPr>
          <p:nvPr>
            <p:ph type="title"/>
          </p:nvPr>
        </p:nvSpPr>
        <p:spPr/>
        <p:txBody>
          <a:bodyPr/>
          <a:lstStyle/>
          <a:p>
            <a:r>
              <a:rPr lang="el-GR" dirty="0"/>
              <a:t>Βρωμιούχο μεθύλιο </a:t>
            </a:r>
            <a:r>
              <a:rPr lang="en-US" dirty="0"/>
              <a:t>CH</a:t>
            </a:r>
            <a:r>
              <a:rPr lang="en-US" baseline="-25000" dirty="0"/>
              <a:t>3</a:t>
            </a:r>
            <a:r>
              <a:rPr lang="en-US" dirty="0"/>
              <a:t>Br</a:t>
            </a:r>
            <a:r>
              <a:rPr lang="el-GR" dirty="0"/>
              <a:t> </a:t>
            </a:r>
            <a:r>
              <a:rPr lang="el-GR" sz="3000" b="0" dirty="0" smtClean="0"/>
              <a:t>2/2</a:t>
            </a:r>
            <a:endParaRPr lang="el-GR" dirty="0"/>
          </a:p>
        </p:txBody>
      </p:sp>
      <p:sp>
        <p:nvSpPr>
          <p:cNvPr id="7" name="6 - Θέση αριθμού διαφάνειας"/>
          <p:cNvSpPr>
            <a:spLocks noGrp="1"/>
          </p:cNvSpPr>
          <p:nvPr>
            <p:ph type="sldNum" sz="quarter" idx="12"/>
          </p:nvPr>
        </p:nvSpPr>
        <p:spPr/>
        <p:txBody>
          <a:bodyPr/>
          <a:lstStyle/>
          <a:p>
            <a:pPr lvl="0"/>
            <a:fld id="{59B5541E-1BB3-4971-A7BB-CDE74AA00507}" type="slidenum">
              <a:rPr lang="en-US" smtClean="0"/>
              <a:pPr lvl="0"/>
              <a:t>37</a:t>
            </a:fld>
            <a:endParaRPr lang="en-US" dirty="0"/>
          </a:p>
        </p:txBody>
      </p:sp>
    </p:spTree>
    <p:extLst>
      <p:ext uri="{BB962C8B-B14F-4D97-AF65-F5344CB8AC3E}">
        <p14:creationId xmlns:p14="http://schemas.microsoft.com/office/powerpoint/2010/main" val="160538920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38</a:t>
            </a:fld>
            <a:endParaRPr lang="en-US" dirty="0"/>
          </a:p>
        </p:txBody>
      </p:sp>
      <p:sp>
        <p:nvSpPr>
          <p:cNvPr id="6" name="Θέση περιεχομένου 5"/>
          <p:cNvSpPr>
            <a:spLocks noGrp="1"/>
          </p:cNvSpPr>
          <p:nvPr>
            <p:ph idx="1"/>
          </p:nvPr>
        </p:nvSpPr>
        <p:spPr/>
        <p:txBody>
          <a:bodyPr/>
          <a:lstStyle/>
          <a:p>
            <a:r>
              <a:rPr lang="fr-FR" b="1" dirty="0" smtClean="0"/>
              <a:t>OIV </a:t>
            </a:r>
            <a:r>
              <a:rPr lang="el-GR" dirty="0" smtClean="0"/>
              <a:t>(βιβλιογραφικές αναφορές των μεθόδων)</a:t>
            </a:r>
            <a:r>
              <a:rPr lang="fr-FR" dirty="0"/>
              <a:t/>
            </a:r>
            <a:br>
              <a:rPr lang="fr-FR" dirty="0"/>
            </a:br>
            <a:r>
              <a:rPr lang="fr-FR" dirty="0"/>
              <a:t>Rapport isotopique 13C/12C du CO2 dans les vins mousseux </a:t>
            </a:r>
            <a:br>
              <a:rPr lang="fr-FR" dirty="0"/>
            </a:br>
            <a:r>
              <a:rPr lang="fr-FR" dirty="0"/>
              <a:t>OIV-MA-AS314-03 : R2005 1</a:t>
            </a:r>
            <a:br>
              <a:rPr lang="fr-FR" dirty="0"/>
            </a:br>
            <a:r>
              <a:rPr lang="fr-FR" dirty="0"/>
              <a:t>Méthode OIV-MA-AS314-03 Méthode Type II </a:t>
            </a:r>
            <a:br>
              <a:rPr lang="fr-FR" dirty="0"/>
            </a:br>
            <a:r>
              <a:rPr lang="fr-FR" dirty="0"/>
              <a:t>Détermination du rapport isotopique 13C/12C du CO2 dans les </a:t>
            </a:r>
            <a:br>
              <a:rPr lang="fr-FR" dirty="0"/>
            </a:br>
            <a:r>
              <a:rPr lang="fr-FR" dirty="0"/>
              <a:t>vins mousseux - Méthode employant la spectrométrie de </a:t>
            </a:r>
            <a:br>
              <a:rPr lang="fr-FR" dirty="0"/>
            </a:br>
            <a:r>
              <a:rPr lang="fr-FR" dirty="0"/>
              <a:t>masse de rapport isotopique (SMRI</a:t>
            </a:r>
            <a:r>
              <a:rPr lang="fr-FR" dirty="0" smtClean="0"/>
              <a:t>)</a:t>
            </a:r>
            <a:endParaRPr lang="el-GR" dirty="0"/>
          </a:p>
        </p:txBody>
      </p:sp>
      <p:sp>
        <p:nvSpPr>
          <p:cNvPr id="7" name="Τίτλος 6"/>
          <p:cNvSpPr>
            <a:spLocks noGrp="1"/>
          </p:cNvSpPr>
          <p:nvPr>
            <p:ph type="title"/>
          </p:nvPr>
        </p:nvSpPr>
        <p:spPr/>
        <p:txBody>
          <a:bodyPr/>
          <a:lstStyle/>
          <a:p>
            <a:r>
              <a:rPr lang="el-GR" dirty="0" smtClean="0"/>
              <a:t>Εφαρμογές</a:t>
            </a:r>
            <a:endParaRPr lang="el-GR" dirty="0"/>
          </a:p>
        </p:txBody>
      </p:sp>
    </p:spTree>
    <p:extLst>
      <p:ext uri="{BB962C8B-B14F-4D97-AF65-F5344CB8AC3E}">
        <p14:creationId xmlns:p14="http://schemas.microsoft.com/office/powerpoint/2010/main" val="120042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Στόχος των χρωματογραφικών αναλύσεων </a:t>
            </a:r>
            <a:r>
              <a:rPr lang="el-GR" sz="3000" b="0" dirty="0" smtClean="0"/>
              <a:t>2/2</a:t>
            </a:r>
            <a:endParaRPr lang="el-GR" dirty="0"/>
          </a:p>
        </p:txBody>
      </p:sp>
      <p:sp>
        <p:nvSpPr>
          <p:cNvPr id="3" name="Θέση περιεχομένου 2"/>
          <p:cNvSpPr>
            <a:spLocks noGrp="1"/>
          </p:cNvSpPr>
          <p:nvPr>
            <p:ph idx="1"/>
          </p:nvPr>
        </p:nvSpPr>
        <p:spPr>
          <a:xfrm>
            <a:off x="6300192" y="1850546"/>
            <a:ext cx="2843808" cy="2088232"/>
          </a:xfrm>
        </p:spPr>
        <p:txBody>
          <a:bodyPr>
            <a:normAutofit fontScale="92500" lnSpcReduction="10000"/>
          </a:bodyPr>
          <a:lstStyle/>
          <a:p>
            <a:pPr marL="355600" indent="-266700">
              <a:buFont typeface="+mj-lt"/>
              <a:buAutoNum type="arabicPeriod" startAt="2"/>
            </a:pPr>
            <a:r>
              <a:rPr lang="el-GR" b="1" dirty="0"/>
              <a:t>Ενώσεις  ανά μέρος σταφυλιού</a:t>
            </a:r>
          </a:p>
          <a:p>
            <a:pPr marL="355600" indent="0">
              <a:buNone/>
            </a:pPr>
            <a:r>
              <a:rPr lang="el-GR" dirty="0" smtClean="0"/>
              <a:t>πχ</a:t>
            </a:r>
            <a:r>
              <a:rPr lang="el-GR" dirty="0"/>
              <a:t>. Ανθοκυάνες σε φλοιό, αρωματικές σε </a:t>
            </a:r>
            <a:r>
              <a:rPr lang="el-GR" dirty="0" smtClean="0"/>
              <a:t>σύνολο, </a:t>
            </a:r>
            <a:r>
              <a:rPr lang="el-GR" dirty="0" smtClean="0"/>
              <a:t>ελαιώδεις </a:t>
            </a:r>
            <a:r>
              <a:rPr lang="el-GR" dirty="0"/>
              <a:t>σε </a:t>
            </a:r>
            <a:r>
              <a:rPr lang="el-GR" dirty="0" smtClean="0"/>
              <a:t>γήγερτα.</a:t>
            </a:r>
            <a:endParaRPr lang="el-GR" dirty="0"/>
          </a:p>
        </p:txBody>
      </p:sp>
      <p:sp>
        <p:nvSpPr>
          <p:cNvPr id="6" name="Θέση αριθμού διαφάνειας 5"/>
          <p:cNvSpPr>
            <a:spLocks noGrp="1"/>
          </p:cNvSpPr>
          <p:nvPr>
            <p:ph type="sldNum" sz="quarter" idx="12"/>
          </p:nvPr>
        </p:nvSpPr>
        <p:spPr/>
        <p:txBody>
          <a:bodyPr/>
          <a:lstStyle/>
          <a:p>
            <a:pPr lvl="0"/>
            <a:fld id="{E7A1698B-92B3-4DA0-9FDA-465BCE472B05}" type="slidenum">
              <a:rPr lang="en-US" smtClean="0"/>
              <a:pPr lvl="0"/>
              <a:t>3</a:t>
            </a:fld>
            <a:endParaRPr lang="en-US" dirty="0"/>
          </a:p>
        </p:txBody>
      </p:sp>
      <p:pic>
        <p:nvPicPr>
          <p:cNvPr id="4099" name="Picture 3" descr="C:\Users\VASSILIS\Desktop\ENOCH &amp; FAYE\Μεταφρασεις\REberry.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24744"/>
            <a:ext cx="6192688" cy="56236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Rectangle 10"/>
          <p:cNvSpPr/>
          <p:nvPr/>
        </p:nvSpPr>
        <p:spPr>
          <a:xfrm>
            <a:off x="6084168" y="6279703"/>
            <a:ext cx="2232248" cy="461665"/>
          </a:xfrm>
          <a:prstGeom prst="rect">
            <a:avLst/>
          </a:prstGeom>
        </p:spPr>
        <p:txBody>
          <a:bodyPr wrap="square">
            <a:spAutoFit/>
          </a:bodyPr>
          <a:lstStyle/>
          <a:p>
            <a:pPr algn="ctr">
              <a:defRPr/>
            </a:pPr>
            <a:r>
              <a:rPr lang="en-US" sz="1200" dirty="0" smtClean="0">
                <a:solidFill>
                  <a:prstClr val="black">
                    <a:lumMod val="75000"/>
                    <a:lumOff val="25000"/>
                  </a:prstClr>
                </a:solidFill>
                <a:latin typeface="+mn-lt"/>
                <a:cs typeface="Arial" charset="0"/>
              </a:rPr>
              <a:t>“</a:t>
            </a:r>
            <a:r>
              <a:rPr lang="en-US" sz="1200" dirty="0">
                <a:latin typeface="+mn-lt"/>
                <a:hlinkClick r:id="rId4"/>
              </a:rPr>
              <a:t>Wine grape diagram </a:t>
            </a:r>
            <a:r>
              <a:rPr lang="en-US" sz="1200" dirty="0" smtClean="0">
                <a:latin typeface="+mn-lt"/>
                <a:hlinkClick r:id="rId4"/>
              </a:rPr>
              <a:t>en</a:t>
            </a:r>
            <a:r>
              <a:rPr lang="en-US" sz="1200" dirty="0" smtClean="0">
                <a:solidFill>
                  <a:prstClr val="black">
                    <a:lumMod val="75000"/>
                    <a:lumOff val="25000"/>
                  </a:prstClr>
                </a:solidFill>
                <a:latin typeface="+mn-lt"/>
                <a:cs typeface="Arial" charset="0"/>
              </a:rPr>
              <a:t>”, </a:t>
            </a:r>
            <a:r>
              <a:rPr lang="el-GR" sz="1200" dirty="0" smtClean="0">
                <a:solidFill>
                  <a:prstClr val="black">
                    <a:lumMod val="75000"/>
                    <a:lumOff val="25000"/>
                  </a:prstClr>
                </a:solidFill>
                <a:latin typeface="+mn-lt"/>
                <a:cs typeface="Arial" charset="0"/>
              </a:rPr>
              <a:t>διαθέσιμο </a:t>
            </a:r>
            <a:r>
              <a:rPr lang="el-GR" sz="1200" dirty="0">
                <a:solidFill>
                  <a:prstClr val="black">
                    <a:lumMod val="75000"/>
                    <a:lumOff val="25000"/>
                  </a:prstClr>
                </a:solidFill>
                <a:latin typeface="+mn-lt"/>
                <a:cs typeface="Arial" charset="0"/>
              </a:rPr>
              <a:t>ως κοινό κτήμα</a:t>
            </a:r>
            <a:endParaRPr lang="en-US" sz="1200" dirty="0">
              <a:solidFill>
                <a:prstClr val="black"/>
              </a:solidFill>
              <a:latin typeface="+mn-lt"/>
              <a:cs typeface="Arial" charset="0"/>
            </a:endParaRPr>
          </a:p>
        </p:txBody>
      </p:sp>
    </p:spTree>
    <p:extLst>
      <p:ext uri="{BB962C8B-B14F-4D97-AF65-F5344CB8AC3E}">
        <p14:creationId xmlns:p14="http://schemas.microsoft.com/office/powerpoint/2010/main" val="178619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Ο κύκλος του άνθρακα</a:t>
            </a:r>
            <a:endParaRPr lang="el-GR"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088" t="10598"/>
          <a:stretch/>
        </p:blipFill>
        <p:spPr bwMode="auto">
          <a:xfrm>
            <a:off x="1914613" y="1232026"/>
            <a:ext cx="5314775" cy="5005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39</a:t>
            </a:fld>
            <a:endParaRPr lang="en-US" dirty="0"/>
          </a:p>
        </p:txBody>
      </p:sp>
      <p:sp>
        <p:nvSpPr>
          <p:cNvPr id="6" name="Ορθογώνιο 5"/>
          <p:cNvSpPr/>
          <p:nvPr/>
        </p:nvSpPr>
        <p:spPr>
          <a:xfrm>
            <a:off x="1907704" y="6348229"/>
            <a:ext cx="5328592" cy="276999"/>
          </a:xfrm>
          <a:prstGeom prst="rect">
            <a:avLst/>
          </a:prstGeom>
        </p:spPr>
        <p:txBody>
          <a:bodyPr wrap="square">
            <a:spAutoFit/>
          </a:bodyPr>
          <a:lstStyle/>
          <a:p>
            <a:pPr algn="ctr"/>
            <a:r>
              <a:rPr lang="en-US" sz="1200" dirty="0" smtClean="0">
                <a:latin typeface="+mn-lt"/>
                <a:hlinkClick r:id="rId4"/>
              </a:rPr>
              <a:t>ethomas.web.wesleyan.edu</a:t>
            </a:r>
            <a:endParaRPr lang="el-GR" sz="1200" dirty="0">
              <a:latin typeface="+mn-lt"/>
            </a:endParaRPr>
          </a:p>
        </p:txBody>
      </p:sp>
    </p:spTree>
    <p:extLst>
      <p:ext uri="{BB962C8B-B14F-4D97-AF65-F5344CB8AC3E}">
        <p14:creationId xmlns:p14="http://schemas.microsoft.com/office/powerpoint/2010/main" val="1573912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0" y="116632"/>
            <a:ext cx="9144000" cy="908720"/>
          </a:xfrm>
        </p:spPr>
        <p:txBody>
          <a:bodyPr>
            <a:noAutofit/>
          </a:bodyPr>
          <a:lstStyle/>
          <a:p>
            <a:r>
              <a:rPr lang="el-GR" sz="3200" dirty="0" smtClean="0"/>
              <a:t>Ποσοστό [</a:t>
            </a:r>
            <a:r>
              <a:rPr lang="el-GR" sz="3200" baseline="30000" dirty="0" smtClean="0"/>
              <a:t>0</a:t>
            </a:r>
            <a:r>
              <a:rPr lang="el-GR" sz="3200" dirty="0" smtClean="0"/>
              <a:t>/</a:t>
            </a:r>
            <a:r>
              <a:rPr lang="el-GR" sz="3200" baseline="-25000" dirty="0" smtClean="0"/>
              <a:t>00</a:t>
            </a:r>
            <a:r>
              <a:rPr lang="el-GR" sz="3200" dirty="0" smtClean="0"/>
              <a:t>] δ</a:t>
            </a:r>
            <a:r>
              <a:rPr lang="el-GR" sz="3200" baseline="30000" dirty="0" smtClean="0"/>
              <a:t>13</a:t>
            </a:r>
            <a:r>
              <a:rPr lang="en-US" sz="3200" dirty="0" smtClean="0"/>
              <a:t>C vs PDB</a:t>
            </a:r>
            <a:r>
              <a:rPr lang="en-US" dirty="0" smtClean="0"/>
              <a:t/>
            </a:r>
            <a:br>
              <a:rPr lang="en-US" dirty="0" smtClean="0"/>
            </a:br>
            <a:r>
              <a:rPr lang="el-GR" sz="2600" b="0" dirty="0" smtClean="0"/>
              <a:t>σε διάφορες ενώσεις του άνθρακα από διάφορες </a:t>
            </a:r>
            <a:r>
              <a:rPr lang="el-GR" sz="2600" b="0" dirty="0" smtClean="0"/>
              <a:t>προελεύσεις</a:t>
            </a:r>
            <a:endParaRPr lang="el-GR" sz="2600" b="0"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40</a:t>
            </a:fld>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24744"/>
            <a:ext cx="7344816" cy="56098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98569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r>
              <a:rPr lang="el-GR" dirty="0" smtClean="0"/>
              <a:t>Φασματοσκοπία</a:t>
            </a:r>
            <a:r>
              <a:rPr lang="en-US" dirty="0" smtClean="0"/>
              <a:t> (IRMS) </a:t>
            </a:r>
            <a:r>
              <a:rPr lang="en-US" sz="3000" b="0" dirty="0" smtClean="0"/>
              <a:t>1/</a:t>
            </a:r>
            <a:r>
              <a:rPr lang="el-GR" sz="3000" b="0" dirty="0" smtClean="0"/>
              <a:t>4</a:t>
            </a:r>
            <a:endParaRPr lang="el-GR" sz="3000" b="0"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41</a:t>
            </a:fld>
            <a:endParaRPr lang="en-US" dirty="0"/>
          </a:p>
        </p:txBody>
      </p:sp>
      <p:pic>
        <p:nvPicPr>
          <p:cNvPr id="5" name="Picture 2" descr="File:Mass Spectrometer Schematic.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043" y="980728"/>
            <a:ext cx="5051914" cy="53285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6"/>
          <p:cNvSpPr/>
          <p:nvPr/>
        </p:nvSpPr>
        <p:spPr>
          <a:xfrm>
            <a:off x="2933608" y="6380620"/>
            <a:ext cx="327678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3"/>
              </a:rPr>
              <a:t>Mass Spectrometer </a:t>
            </a:r>
            <a:r>
              <a:rPr lang="en-US" sz="1200" dirty="0" smtClean="0">
                <a:latin typeface="+mn-lt"/>
                <a:hlinkClick r:id="rId3"/>
              </a:rPr>
              <a:t>Schematic</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4" tooltip="User:Cepheiden"/>
              </a:rPr>
              <a:t>Cepheiden</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6422774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Φασματοσκοπία</a:t>
            </a:r>
            <a:r>
              <a:rPr lang="en-US" dirty="0"/>
              <a:t> (IRMS) </a:t>
            </a:r>
            <a:r>
              <a:rPr lang="el-GR" sz="3000" b="0" dirty="0"/>
              <a:t>2</a:t>
            </a:r>
            <a:r>
              <a:rPr lang="en-US" sz="3000" b="0" dirty="0" smtClean="0"/>
              <a:t>/</a:t>
            </a:r>
            <a:r>
              <a:rPr lang="el-GR" sz="3000" b="0" dirty="0" smtClean="0"/>
              <a:t>4</a:t>
            </a:r>
            <a:endParaRPr lang="el-GR" dirty="0"/>
          </a:p>
        </p:txBody>
      </p:sp>
      <p:sp>
        <p:nvSpPr>
          <p:cNvPr id="6" name="Θέση περιεχομένου 5"/>
          <p:cNvSpPr>
            <a:spLocks noGrp="1"/>
          </p:cNvSpPr>
          <p:nvPr>
            <p:ph idx="1"/>
          </p:nvPr>
        </p:nvSpPr>
        <p:spPr>
          <a:xfrm>
            <a:off x="457200" y="1196752"/>
            <a:ext cx="8291264" cy="5328592"/>
          </a:xfrm>
        </p:spPr>
        <p:txBody>
          <a:bodyPr>
            <a:noAutofit/>
          </a:bodyPr>
          <a:lstStyle/>
          <a:p>
            <a:r>
              <a:rPr lang="el-GR" dirty="0"/>
              <a:t>Ένα φάσμα μάζας μιας οργανικής </a:t>
            </a:r>
            <a:r>
              <a:rPr lang="el-GR" dirty="0" smtClean="0"/>
              <a:t>ένωσης </a:t>
            </a:r>
            <a:r>
              <a:rPr lang="el-GR" dirty="0"/>
              <a:t>περιέχει συνήθως μια μικρή κορυφή </a:t>
            </a:r>
            <a:r>
              <a:rPr lang="el-GR" dirty="0" smtClean="0"/>
              <a:t>μιας μονάδας </a:t>
            </a:r>
            <a:r>
              <a:rPr lang="el-GR" dirty="0"/>
              <a:t>μάζας </a:t>
            </a:r>
            <a:r>
              <a:rPr lang="el-GR" dirty="0" smtClean="0"/>
              <a:t>μεγαλύτερη </a:t>
            </a:r>
            <a:r>
              <a:rPr lang="el-GR" dirty="0"/>
              <a:t>από την προφανή κορυφή μοριακού ιόντος (Μ) του συνόλου του </a:t>
            </a:r>
            <a:r>
              <a:rPr lang="el-GR" dirty="0" smtClean="0"/>
              <a:t>μορίου</a:t>
            </a:r>
            <a:r>
              <a:rPr lang="el-GR" dirty="0" smtClean="0"/>
              <a:t>. Αυτή </a:t>
            </a:r>
            <a:r>
              <a:rPr lang="el-GR" dirty="0"/>
              <a:t>είναι </a:t>
            </a:r>
            <a:r>
              <a:rPr lang="el-GR" dirty="0" smtClean="0"/>
              <a:t>γνωστή ως </a:t>
            </a:r>
            <a:r>
              <a:rPr lang="el-GR" dirty="0"/>
              <a:t>Μ + 1 </a:t>
            </a:r>
            <a:r>
              <a:rPr lang="el-GR" dirty="0" smtClean="0"/>
              <a:t>κορυφή </a:t>
            </a:r>
            <a:r>
              <a:rPr lang="el-GR" dirty="0"/>
              <a:t>και προέρχεται από </a:t>
            </a:r>
            <a:r>
              <a:rPr lang="el-GR" dirty="0" smtClean="0"/>
              <a:t>την ομάδα των </a:t>
            </a:r>
            <a:r>
              <a:rPr lang="el-GR" dirty="0"/>
              <a:t>μορίων που περιέχουν ένα άτομο 13C στη θέση του </a:t>
            </a:r>
            <a:r>
              <a:rPr lang="el-GR" dirty="0" smtClean="0"/>
              <a:t>12C.</a:t>
            </a:r>
          </a:p>
          <a:p>
            <a:r>
              <a:rPr lang="el-GR" dirty="0" smtClean="0"/>
              <a:t>Ένα </a:t>
            </a:r>
            <a:r>
              <a:rPr lang="el-GR" dirty="0"/>
              <a:t>μόριο που περιέχει ένα άτομο άνθρακα, θα πρέπει να αναμένεται να έχει ένα Μ + 1 κορυφή περίπου 1,1% του μεγέθους της κορυφής Μ, όπως 1,1% των μορίων θα έχουν 13C αντί για ένα </a:t>
            </a:r>
            <a:r>
              <a:rPr lang="el-GR" dirty="0" smtClean="0"/>
              <a:t>12C.</a:t>
            </a:r>
          </a:p>
          <a:p>
            <a:r>
              <a:rPr lang="el-GR" dirty="0" smtClean="0"/>
              <a:t>Ομοίως</a:t>
            </a:r>
            <a:r>
              <a:rPr lang="el-GR" dirty="0"/>
              <a:t>, ένα μόριο που περιέχει δύο άτομα άνθρακα, θα πρέπει να αναμένεται να έχει </a:t>
            </a:r>
            <a:r>
              <a:rPr lang="el-GR" dirty="0" smtClean="0"/>
              <a:t>μια </a:t>
            </a:r>
            <a:r>
              <a:rPr lang="el-GR" dirty="0"/>
              <a:t>Μ + 1 κορυφή περίπου 2,2% του μεγέθους της κορυφής Μ, καθώς υπάρχει </a:t>
            </a:r>
            <a:r>
              <a:rPr lang="el-GR" dirty="0" smtClean="0"/>
              <a:t>η διπλάσια προηγούμενη </a:t>
            </a:r>
            <a:r>
              <a:rPr lang="el-GR" dirty="0"/>
              <a:t>πιθανότητα ότι οποιοδήποτε μόριο θα περιέχει ένα άτομο 13C</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42</a:t>
            </a:fld>
            <a:endParaRPr lang="en-US" dirty="0"/>
          </a:p>
        </p:txBody>
      </p:sp>
    </p:spTree>
    <p:extLst>
      <p:ext uri="{BB962C8B-B14F-4D97-AF65-F5344CB8AC3E}">
        <p14:creationId xmlns:p14="http://schemas.microsoft.com/office/powerpoint/2010/main" val="38190145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Φασματοσκοπία</a:t>
            </a:r>
            <a:r>
              <a:rPr lang="en-US" dirty="0"/>
              <a:t> (IRMS) </a:t>
            </a:r>
            <a:r>
              <a:rPr lang="el-GR" sz="3000" b="0" dirty="0" smtClean="0"/>
              <a:t>3</a:t>
            </a:r>
            <a:r>
              <a:rPr lang="en-US" sz="3000" b="0" dirty="0" smtClean="0"/>
              <a:t>/</a:t>
            </a:r>
            <a:r>
              <a:rPr lang="el-GR" sz="3000" b="0" dirty="0" smtClean="0"/>
              <a:t>4</a:t>
            </a:r>
            <a:endParaRPr lang="el-GR" dirty="0"/>
          </a:p>
        </p:txBody>
      </p:sp>
      <p:sp>
        <p:nvSpPr>
          <p:cNvPr id="6" name="Θέση περιεχομένου 5"/>
          <p:cNvSpPr>
            <a:spLocks noGrp="1"/>
          </p:cNvSpPr>
          <p:nvPr>
            <p:ph idx="1"/>
          </p:nvPr>
        </p:nvSpPr>
        <p:spPr>
          <a:xfrm>
            <a:off x="457200" y="1196752"/>
            <a:ext cx="8363272" cy="5328592"/>
          </a:xfrm>
        </p:spPr>
        <p:txBody>
          <a:bodyPr>
            <a:noAutofit/>
          </a:bodyPr>
          <a:lstStyle/>
          <a:p>
            <a:r>
              <a:rPr lang="el-GR" dirty="0"/>
              <a:t>Όπως εξηγείται στην εγγραφής επάνω σε ισότοπα οξυγόνου, ένα μόριο CO</a:t>
            </a:r>
            <a:r>
              <a:rPr lang="el-GR" baseline="-25000" dirty="0"/>
              <a:t>2</a:t>
            </a:r>
            <a:r>
              <a:rPr lang="el-GR" dirty="0"/>
              <a:t> μπορεί να έχουν διαφορετικά μοριακά βάρη (την παράμετρο που μετράται σε ένα φασματόμετρο μάζας), ως αποτέλεσμα της παρουσίας μιας από τις τρεις σταθερών ισοτόπων οξυγόνου και ένα από τα δύο του άνθρακα ισότοπα. Οι πιο κοινές διαμορφώσεις του CO</a:t>
            </a:r>
            <a:r>
              <a:rPr lang="el-GR" baseline="-25000" dirty="0"/>
              <a:t>2</a:t>
            </a:r>
            <a:r>
              <a:rPr lang="el-GR" dirty="0"/>
              <a:t> είναι: </a:t>
            </a:r>
            <a:r>
              <a:rPr lang="el-GR" dirty="0" smtClean="0"/>
              <a:t>C</a:t>
            </a:r>
            <a:r>
              <a:rPr lang="en-US" baseline="-25000" dirty="0" smtClean="0"/>
              <a:t>12</a:t>
            </a:r>
            <a:r>
              <a:rPr lang="el-GR" dirty="0" smtClean="0"/>
              <a:t>O</a:t>
            </a:r>
            <a:r>
              <a:rPr lang="el-GR" baseline="-25000" dirty="0" smtClean="0"/>
              <a:t>16</a:t>
            </a:r>
            <a:r>
              <a:rPr lang="el-GR" dirty="0" smtClean="0"/>
              <a:t>O</a:t>
            </a:r>
            <a:r>
              <a:rPr lang="en-US" baseline="-25000" dirty="0" smtClean="0"/>
              <a:t>16</a:t>
            </a:r>
            <a:r>
              <a:rPr lang="el-GR" dirty="0" smtClean="0"/>
              <a:t> </a:t>
            </a:r>
            <a:r>
              <a:rPr lang="el-GR" dirty="0"/>
              <a:t>με μοριακό βάρος 44, </a:t>
            </a:r>
            <a:r>
              <a:rPr lang="el-GR" b="1" dirty="0"/>
              <a:t>μακράν η πιο κοινή </a:t>
            </a:r>
            <a:r>
              <a:rPr lang="el-GR" b="1" dirty="0" smtClean="0"/>
              <a:t>μόριο</a:t>
            </a:r>
            <a:r>
              <a:rPr lang="en-US" b="1" dirty="0" smtClean="0"/>
              <a:t> </a:t>
            </a:r>
            <a:r>
              <a:rPr lang="el-GR" b="1" dirty="0" smtClean="0"/>
              <a:t>C</a:t>
            </a:r>
            <a:r>
              <a:rPr lang="en-US" b="1" baseline="-25000" dirty="0" smtClean="0"/>
              <a:t>13</a:t>
            </a:r>
            <a:r>
              <a:rPr lang="el-GR" b="1" dirty="0" smtClean="0"/>
              <a:t>O</a:t>
            </a:r>
            <a:r>
              <a:rPr lang="en-US" b="1" baseline="-25000" dirty="0" smtClean="0"/>
              <a:t>16</a:t>
            </a:r>
            <a:r>
              <a:rPr lang="el-GR" b="1" dirty="0" smtClean="0"/>
              <a:t>O</a:t>
            </a:r>
            <a:r>
              <a:rPr lang="en-US" b="1" baseline="-25000" dirty="0" smtClean="0"/>
              <a:t>16</a:t>
            </a:r>
            <a:r>
              <a:rPr lang="el-GR" b="1" dirty="0" smtClean="0"/>
              <a:t>, </a:t>
            </a:r>
            <a:r>
              <a:rPr lang="el-GR" dirty="0"/>
              <a:t>με μοριακό βάρος 45, και </a:t>
            </a:r>
            <a:r>
              <a:rPr lang="el-GR" dirty="0" smtClean="0"/>
              <a:t>C</a:t>
            </a:r>
            <a:r>
              <a:rPr lang="en-US" baseline="-25000" dirty="0" smtClean="0"/>
              <a:t>12</a:t>
            </a:r>
            <a:r>
              <a:rPr lang="el-GR" dirty="0" smtClean="0"/>
              <a:t>O</a:t>
            </a:r>
            <a:r>
              <a:rPr lang="en-US" dirty="0" smtClean="0"/>
              <a:t>1</a:t>
            </a:r>
            <a:r>
              <a:rPr lang="en-US" baseline="-25000" dirty="0" smtClean="0"/>
              <a:t>8</a:t>
            </a:r>
            <a:r>
              <a:rPr lang="el-GR" dirty="0" smtClean="0"/>
              <a:t>O</a:t>
            </a:r>
            <a:r>
              <a:rPr lang="en-US" baseline="-25000" dirty="0" smtClean="0"/>
              <a:t>16</a:t>
            </a:r>
            <a:r>
              <a:rPr lang="el-GR" dirty="0" smtClean="0"/>
              <a:t> </a:t>
            </a:r>
            <a:r>
              <a:rPr lang="el-GR" dirty="0"/>
              <a:t>με μοριακό βάρος 46. </a:t>
            </a:r>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43</a:t>
            </a:fld>
            <a:endParaRPr lang="en-US" dirty="0"/>
          </a:p>
        </p:txBody>
      </p:sp>
    </p:spTree>
    <p:extLst>
      <p:ext uri="{BB962C8B-B14F-4D97-AF65-F5344CB8AC3E}">
        <p14:creationId xmlns:p14="http://schemas.microsoft.com/office/powerpoint/2010/main" val="1370920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Φασματοσκοπία</a:t>
            </a:r>
            <a:r>
              <a:rPr lang="en-US" dirty="0"/>
              <a:t> (IRMS) </a:t>
            </a:r>
            <a:r>
              <a:rPr lang="el-GR" sz="3000" b="0" dirty="0"/>
              <a:t>4</a:t>
            </a:r>
            <a:r>
              <a:rPr lang="en-US" sz="3000" b="0" dirty="0" smtClean="0"/>
              <a:t>/</a:t>
            </a:r>
            <a:r>
              <a:rPr lang="el-GR" sz="3000" b="0" dirty="0" smtClean="0"/>
              <a:t>4</a:t>
            </a:r>
            <a:endParaRPr lang="el-GR" dirty="0"/>
          </a:p>
        </p:txBody>
      </p:sp>
      <p:sp>
        <p:nvSpPr>
          <p:cNvPr id="6" name="Θέση περιεχομένου 5"/>
          <p:cNvSpPr>
            <a:spLocks noGrp="1"/>
          </p:cNvSpPr>
          <p:nvPr>
            <p:ph idx="1"/>
          </p:nvPr>
        </p:nvSpPr>
        <p:spPr>
          <a:xfrm>
            <a:off x="457200" y="1196752"/>
            <a:ext cx="8363272" cy="5328592"/>
          </a:xfrm>
        </p:spPr>
        <p:txBody>
          <a:bodyPr>
            <a:noAutofit/>
          </a:bodyPr>
          <a:lstStyle/>
          <a:p>
            <a:r>
              <a:rPr lang="el-GR" dirty="0" smtClean="0"/>
              <a:t>Μόρια </a:t>
            </a:r>
            <a:r>
              <a:rPr lang="el-GR" dirty="0"/>
              <a:t>στα οποία δύο σπάνια ισότοπα είναι παρόντες είναι εξαιρετικά σπάνια, επειδή η πιθανότητα του ζευγαρώματος (για παράδειγμα) 18O δύο άτομα σε ένα μόριο CO</a:t>
            </a:r>
            <a:r>
              <a:rPr lang="el-GR" baseline="-25000" dirty="0"/>
              <a:t>2</a:t>
            </a:r>
            <a:r>
              <a:rPr lang="el-GR" dirty="0"/>
              <a:t> κατά τυχαία μετακίνηση άτομα είναι απειροελάχιστα μικρή. Τα δεδομένα των ισοτόπων του άνθρακα από ανθρακικά άλατα που συνήθως αναφέρεται με το πρότυπο ΠΣΠ (ένα belemnite, Belemnitella americana, από την Ύστερη Κρητιδική Σχηματισμός PeeDee στη Νότια Καρολίνα), όπως είναι τα δεδομένα των ισοτόπων οξυγόνου από ανθρακικά άλατα</a:t>
            </a:r>
            <a:r>
              <a:rPr lang="el-GR" dirty="0" smtClean="0"/>
              <a:t>.</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44</a:t>
            </a:fld>
            <a:endParaRPr lang="en-US" dirty="0"/>
          </a:p>
        </p:txBody>
      </p:sp>
    </p:spTree>
    <p:extLst>
      <p:ext uri="{BB962C8B-B14F-4D97-AF65-F5344CB8AC3E}">
        <p14:creationId xmlns:p14="http://schemas.microsoft.com/office/powerpoint/2010/main" val="2023639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88087" y="1196752"/>
            <a:ext cx="6720417" cy="5040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45</a:t>
            </a:fld>
            <a:endParaRPr lang="en-US" dirty="0"/>
          </a:p>
        </p:txBody>
      </p:sp>
      <p:sp>
        <p:nvSpPr>
          <p:cNvPr id="6" name="Τίτλος 5"/>
          <p:cNvSpPr>
            <a:spLocks noGrp="1"/>
          </p:cNvSpPr>
          <p:nvPr>
            <p:ph type="title"/>
          </p:nvPr>
        </p:nvSpPr>
        <p:spPr>
          <a:xfrm>
            <a:off x="0" y="116632"/>
            <a:ext cx="9144000" cy="908720"/>
          </a:xfrm>
        </p:spPr>
        <p:txBody>
          <a:bodyPr>
            <a:normAutofit/>
          </a:bodyPr>
          <a:lstStyle/>
          <a:p>
            <a:r>
              <a:rPr lang="el-GR" dirty="0" smtClean="0"/>
              <a:t>Εισαγωγικές έννοιες στη φωτοσύνθεση </a:t>
            </a:r>
            <a:r>
              <a:rPr lang="el-GR" sz="3000" b="0" dirty="0" smtClean="0"/>
              <a:t>1/2</a:t>
            </a:r>
            <a:endParaRPr lang="el-GR" sz="3000" b="0" dirty="0"/>
          </a:p>
        </p:txBody>
      </p:sp>
      <p:sp>
        <p:nvSpPr>
          <p:cNvPr id="7" name="Ορθογώνιο 6"/>
          <p:cNvSpPr/>
          <p:nvPr/>
        </p:nvSpPr>
        <p:spPr>
          <a:xfrm>
            <a:off x="4860032" y="6301748"/>
            <a:ext cx="1229696" cy="276999"/>
          </a:xfrm>
          <a:prstGeom prst="rect">
            <a:avLst/>
          </a:prstGeom>
        </p:spPr>
        <p:txBody>
          <a:bodyPr wrap="none">
            <a:spAutoFit/>
          </a:bodyPr>
          <a:lstStyle/>
          <a:p>
            <a:r>
              <a:rPr lang="en-US" sz="1200" dirty="0" smtClean="0">
                <a:latin typeface="+mn-lt"/>
                <a:hlinkClick r:id="rId3"/>
              </a:rPr>
              <a:t>5e.plantphys.net</a:t>
            </a:r>
            <a:endParaRPr lang="el-GR" sz="1200" dirty="0">
              <a:latin typeface="+mn-l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517232"/>
            <a:ext cx="2818912" cy="10615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07504" y="1196752"/>
            <a:ext cx="2287036" cy="400110"/>
          </a:xfrm>
          <a:prstGeom prst="rect">
            <a:avLst/>
          </a:prstGeom>
          <a:noFill/>
        </p:spPr>
        <p:txBody>
          <a:bodyPr wrap="none" rtlCol="0">
            <a:spAutoFit/>
          </a:bodyPr>
          <a:lstStyle/>
          <a:p>
            <a:r>
              <a:rPr lang="el-GR" sz="2000" b="1" dirty="0" smtClean="0">
                <a:latin typeface="+mn-lt"/>
              </a:rPr>
              <a:t>Προέλευση του </a:t>
            </a:r>
            <a:r>
              <a:rPr lang="en-US" sz="2000" b="1" dirty="0" smtClean="0">
                <a:latin typeface="+mn-lt"/>
              </a:rPr>
              <a:t>CO</a:t>
            </a:r>
            <a:r>
              <a:rPr lang="en-US" sz="2000" b="1" baseline="-25000" dirty="0" smtClean="0">
                <a:latin typeface="+mn-lt"/>
              </a:rPr>
              <a:t>2</a:t>
            </a:r>
            <a:endParaRPr lang="el-GR" sz="2000" b="1" baseline="-25000" dirty="0">
              <a:latin typeface="+mn-lt"/>
            </a:endParaRPr>
          </a:p>
        </p:txBody>
      </p:sp>
    </p:spTree>
    <p:extLst>
      <p:ext uri="{BB962C8B-B14F-4D97-AF65-F5344CB8AC3E}">
        <p14:creationId xmlns:p14="http://schemas.microsoft.com/office/powerpoint/2010/main" val="34385920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55576" y="1412776"/>
            <a:ext cx="6912438" cy="518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46</a:t>
            </a:fld>
            <a:endParaRPr lang="en-US" dirty="0"/>
          </a:p>
        </p:txBody>
      </p:sp>
      <p:sp>
        <p:nvSpPr>
          <p:cNvPr id="3" name="Τίτλος 2"/>
          <p:cNvSpPr>
            <a:spLocks noGrp="1"/>
          </p:cNvSpPr>
          <p:nvPr>
            <p:ph type="title"/>
          </p:nvPr>
        </p:nvSpPr>
        <p:spPr>
          <a:xfrm>
            <a:off x="0" y="116632"/>
            <a:ext cx="9144000" cy="908720"/>
          </a:xfrm>
        </p:spPr>
        <p:txBody>
          <a:bodyPr/>
          <a:lstStyle/>
          <a:p>
            <a:r>
              <a:rPr lang="el-GR" dirty="0"/>
              <a:t>Εισαγωγικές έννοιες στη φωτοσύνθεση </a:t>
            </a:r>
            <a:r>
              <a:rPr lang="el-GR" sz="3000" b="0" dirty="0" smtClean="0"/>
              <a:t>2/2</a:t>
            </a:r>
            <a:endParaRPr lang="el-GR" dirty="0"/>
          </a:p>
        </p:txBody>
      </p:sp>
      <p:sp>
        <p:nvSpPr>
          <p:cNvPr id="6" name="Ορθογώνιο 5"/>
          <p:cNvSpPr/>
          <p:nvPr/>
        </p:nvSpPr>
        <p:spPr>
          <a:xfrm>
            <a:off x="4139952" y="6511024"/>
            <a:ext cx="1229696" cy="276999"/>
          </a:xfrm>
          <a:prstGeom prst="rect">
            <a:avLst/>
          </a:prstGeom>
        </p:spPr>
        <p:txBody>
          <a:bodyPr wrap="none">
            <a:spAutoFit/>
          </a:bodyPr>
          <a:lstStyle/>
          <a:p>
            <a:pPr algn="ctr"/>
            <a:r>
              <a:rPr lang="en-US" sz="1200" dirty="0" smtClean="0">
                <a:latin typeface="+mn-lt"/>
                <a:hlinkClick r:id="rId4"/>
              </a:rPr>
              <a:t>5e.plantphys.net</a:t>
            </a:r>
            <a:endParaRPr lang="el-GR" sz="1200" dirty="0">
              <a:latin typeface="+mn-lt"/>
            </a:endParaRPr>
          </a:p>
        </p:txBody>
      </p:sp>
      <p:sp>
        <p:nvSpPr>
          <p:cNvPr id="7" name="TextBox 6"/>
          <p:cNvSpPr txBox="1"/>
          <p:nvPr/>
        </p:nvSpPr>
        <p:spPr>
          <a:xfrm>
            <a:off x="6300192" y="1628800"/>
            <a:ext cx="2520280" cy="1015663"/>
          </a:xfrm>
          <a:prstGeom prst="rect">
            <a:avLst/>
          </a:prstGeom>
          <a:noFill/>
        </p:spPr>
        <p:txBody>
          <a:bodyPr wrap="square" rtlCol="0">
            <a:spAutoFit/>
          </a:bodyPr>
          <a:lstStyle/>
          <a:p>
            <a:r>
              <a:rPr lang="el-GR" sz="2000" b="1" dirty="0" smtClean="0">
                <a:latin typeface="+mn-lt"/>
              </a:rPr>
              <a:t>Προέλευση του </a:t>
            </a:r>
            <a:r>
              <a:rPr lang="en-US" sz="2000" b="1" dirty="0" smtClean="0">
                <a:latin typeface="+mn-lt"/>
              </a:rPr>
              <a:t>CO</a:t>
            </a:r>
            <a:r>
              <a:rPr lang="en-US" sz="2000" b="1" baseline="-25000" dirty="0" smtClean="0">
                <a:latin typeface="+mn-lt"/>
              </a:rPr>
              <a:t>2 </a:t>
            </a:r>
            <a:r>
              <a:rPr lang="el-GR" sz="2000" b="1" dirty="0" smtClean="0">
                <a:latin typeface="+mn-lt"/>
              </a:rPr>
              <a:t>και κατανομή του ισοτοπικού λόγου</a:t>
            </a:r>
            <a:endParaRPr lang="el-GR" sz="2000" b="1" dirty="0">
              <a:latin typeface="+mn-lt"/>
            </a:endParaRPr>
          </a:p>
        </p:txBody>
      </p:sp>
    </p:spTree>
    <p:extLst>
      <p:ext uri="{BB962C8B-B14F-4D97-AF65-F5344CB8AC3E}">
        <p14:creationId xmlns:p14="http://schemas.microsoft.com/office/powerpoint/2010/main" val="35197197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Ισοτοπική ανάλυση αιθανόλης</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556792"/>
            <a:ext cx="7735234" cy="39604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394300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Ισοτοπική ανάλυση καφεΐνης</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48</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0354" y="1340768"/>
            <a:ext cx="6923292" cy="45001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Ορθογώνιο 5"/>
          <p:cNvSpPr/>
          <p:nvPr/>
        </p:nvSpPr>
        <p:spPr>
          <a:xfrm>
            <a:off x="873712" y="6021288"/>
            <a:ext cx="7396576" cy="461665"/>
          </a:xfrm>
          <a:prstGeom prst="rect">
            <a:avLst/>
          </a:prstGeom>
        </p:spPr>
        <p:txBody>
          <a:bodyPr wrap="square">
            <a:spAutoFit/>
          </a:bodyPr>
          <a:lstStyle/>
          <a:p>
            <a:r>
              <a:rPr lang="en-US" sz="1200" dirty="0">
                <a:latin typeface="+mn-lt"/>
              </a:rPr>
              <a:t>Lijun Zhang , Dorothea M. Kujawinski, Eugen Federherr , Torsten C. Schmidt, and Maik A. Jochmann </a:t>
            </a:r>
            <a:r>
              <a:rPr lang="el-GR" sz="1200" dirty="0" smtClean="0">
                <a:latin typeface="+mn-lt"/>
              </a:rPr>
              <a:t>. </a:t>
            </a:r>
            <a:r>
              <a:rPr lang="en-US" sz="1200" dirty="0" smtClean="0">
                <a:latin typeface="+mn-lt"/>
              </a:rPr>
              <a:t>Instrumental </a:t>
            </a:r>
            <a:r>
              <a:rPr lang="en-US" sz="1200" dirty="0">
                <a:latin typeface="+mn-lt"/>
              </a:rPr>
              <a:t>Analytical Chemistry, University of Duisburg-Essen, 45141 Essen, Germany </a:t>
            </a:r>
            <a:r>
              <a:rPr lang="en-US" sz="1200" i="1" dirty="0">
                <a:latin typeface="+mn-lt"/>
              </a:rPr>
              <a:t>Anal. Chem.,</a:t>
            </a:r>
            <a:r>
              <a:rPr lang="en-US" sz="1200" dirty="0">
                <a:latin typeface="+mn-lt"/>
              </a:rPr>
              <a:t> </a:t>
            </a:r>
            <a:r>
              <a:rPr lang="en-US" sz="1200" b="1" dirty="0">
                <a:latin typeface="+mn-lt"/>
              </a:rPr>
              <a:t>2012</a:t>
            </a:r>
            <a:r>
              <a:rPr lang="en-US" sz="1200" dirty="0">
                <a:latin typeface="+mn-lt"/>
              </a:rPr>
              <a:t>, </a:t>
            </a:r>
            <a:r>
              <a:rPr lang="en-US" sz="1200" i="1" dirty="0">
                <a:latin typeface="+mn-lt"/>
              </a:rPr>
              <a:t>84</a:t>
            </a:r>
            <a:r>
              <a:rPr lang="en-US" sz="1200" dirty="0">
                <a:latin typeface="+mn-lt"/>
              </a:rPr>
              <a:t> (6), pp 2805-2810</a:t>
            </a:r>
            <a:endParaRPr lang="el-GR" sz="1200" dirty="0">
              <a:latin typeface="+mn-lt"/>
            </a:endParaRPr>
          </a:p>
        </p:txBody>
      </p:sp>
    </p:spTree>
    <p:extLst>
      <p:ext uri="{BB962C8B-B14F-4D97-AF65-F5344CB8AC3E}">
        <p14:creationId xmlns:p14="http://schemas.microsoft.com/office/powerpoint/2010/main" val="970438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Τεχνικές χημικής ανάλυση κατά </a:t>
            </a:r>
            <a:r>
              <a:rPr lang="en-US" dirty="0" smtClean="0"/>
              <a:t>OIV</a:t>
            </a:r>
            <a:endParaRPr lang="el-GR" dirty="0"/>
          </a:p>
        </p:txBody>
      </p:sp>
      <p:sp>
        <p:nvSpPr>
          <p:cNvPr id="4" name="Θέση περιεχομένου 3"/>
          <p:cNvSpPr>
            <a:spLocks noGrp="1"/>
          </p:cNvSpPr>
          <p:nvPr>
            <p:ph idx="1"/>
          </p:nvPr>
        </p:nvSpPr>
        <p:spPr>
          <a:xfrm>
            <a:off x="467544" y="2996952"/>
            <a:ext cx="8229600" cy="864096"/>
          </a:xfrm>
        </p:spPr>
        <p:txBody>
          <a:bodyPr>
            <a:normAutofit/>
          </a:bodyPr>
          <a:lstStyle/>
          <a:p>
            <a:pPr marL="627063" indent="-538163" algn="ctr">
              <a:buFont typeface="Wingdings" panose="05000000000000000000" pitchFamily="2" charset="2"/>
              <a:buChar char="Ø"/>
            </a:pPr>
            <a:r>
              <a:rPr lang="en-US" sz="2400" b="1" dirty="0" smtClean="0">
                <a:hlinkClick r:id="rId3"/>
              </a:rPr>
              <a:t>International Organisation of Vine and wine</a:t>
            </a:r>
            <a:endParaRPr lang="el-GR" sz="2400" b="1" dirty="0"/>
          </a:p>
        </p:txBody>
      </p:sp>
      <p:sp>
        <p:nvSpPr>
          <p:cNvPr id="6" name="Θέση αριθμού διαφάνειας 5"/>
          <p:cNvSpPr>
            <a:spLocks noGrp="1"/>
          </p:cNvSpPr>
          <p:nvPr>
            <p:ph type="sldNum" sz="quarter" idx="12"/>
          </p:nvPr>
        </p:nvSpPr>
        <p:spPr/>
        <p:txBody>
          <a:bodyPr/>
          <a:lstStyle/>
          <a:p>
            <a:pPr lvl="0"/>
            <a:fld id="{E7A1698B-92B3-4DA0-9FDA-465BCE472B05}" type="slidenum">
              <a:rPr lang="en-US" smtClean="0"/>
              <a:pPr lvl="0"/>
              <a:t>4</a:t>
            </a:fld>
            <a:endParaRPr lang="en-US" dirty="0"/>
          </a:p>
        </p:txBody>
      </p:sp>
    </p:spTree>
    <p:extLst>
      <p:ext uri="{BB962C8B-B14F-4D97-AF65-F5344CB8AC3E}">
        <p14:creationId xmlns:p14="http://schemas.microsoft.com/office/powerpoint/2010/main" val="1011609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0" y="116632"/>
            <a:ext cx="9144000" cy="908720"/>
          </a:xfrm>
        </p:spPr>
        <p:txBody>
          <a:bodyPr>
            <a:normAutofit fontScale="90000"/>
          </a:bodyPr>
          <a:lstStyle/>
          <a:p>
            <a:r>
              <a:rPr lang="el-GR" dirty="0" smtClean="0"/>
              <a:t>Εφαρμογή της φασματοσκοπίας μάζας στο διαχωρισμό και την ταυτοποίηση βακτηρίων </a:t>
            </a:r>
            <a:r>
              <a:rPr lang="el-GR" sz="3100" b="0" dirty="0" smtClean="0"/>
              <a:t>1/3</a:t>
            </a:r>
            <a:endParaRPr lang="el-GR" sz="3100" b="0"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49</a:t>
            </a:fld>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18" y="1175305"/>
            <a:ext cx="4572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4729821" y="5445224"/>
            <a:ext cx="3802619" cy="1015663"/>
          </a:xfrm>
          <a:prstGeom prst="rect">
            <a:avLst/>
          </a:prstGeom>
        </p:spPr>
        <p:txBody>
          <a:bodyPr wrap="square">
            <a:spAutoFit/>
          </a:bodyPr>
          <a:lstStyle/>
          <a:p>
            <a:pPr eaLnBrk="1" hangingPunct="1"/>
            <a:r>
              <a:rPr lang="en-US" altLang="el-GR" sz="1200" dirty="0">
                <a:latin typeface="+mn-lt"/>
              </a:rPr>
              <a:t>Sauer S, </a:t>
            </a:r>
            <a:r>
              <a:rPr lang="en-US" altLang="el-GR" sz="1200" dirty="0">
                <a:latin typeface="+mn-lt"/>
              </a:rPr>
              <a:t>Frei</a:t>
            </a:r>
            <a:r>
              <a:rPr lang="el-GR" altLang="el-GR" sz="1200" dirty="0">
                <a:latin typeface="+mn-lt"/>
              </a:rPr>
              <a:t>α</a:t>
            </a:r>
            <a:r>
              <a:rPr lang="en-US" altLang="el-GR" sz="1200" dirty="0">
                <a:latin typeface="+mn-lt"/>
              </a:rPr>
              <a:t>wald</a:t>
            </a:r>
            <a:r>
              <a:rPr lang="en-US" altLang="el-GR" sz="1200" dirty="0">
                <a:latin typeface="+mn-lt"/>
              </a:rPr>
              <a:t> A, Maier T, Kube M, et al. (2008) </a:t>
            </a:r>
            <a:r>
              <a:rPr lang="en-US" altLang="el-GR" sz="1200" dirty="0">
                <a:latin typeface="+mn-lt"/>
                <a:hlinkClick r:id="rId3"/>
              </a:rPr>
              <a:t>Classification and Identification of Bacteria by Mass Spectrometry and Computational Analysis</a:t>
            </a:r>
            <a:r>
              <a:rPr lang="en-US" altLang="el-GR" sz="1200" dirty="0">
                <a:latin typeface="+mn-lt"/>
              </a:rPr>
              <a:t>. PLoS ONE 3(7): e2843. </a:t>
            </a:r>
            <a:r>
              <a:rPr lang="en-US" altLang="el-GR" sz="1200" dirty="0" smtClean="0">
                <a:latin typeface="+mn-lt"/>
              </a:rPr>
              <a:t>doi:10.1371/journal.pone.0002843</a:t>
            </a:r>
            <a:r>
              <a:rPr lang="el-GR" altLang="el-GR" sz="1200" dirty="0" smtClean="0">
                <a:latin typeface="+mn-lt"/>
              </a:rPr>
              <a:t>, διαθέσιμο με άδεια </a:t>
            </a:r>
            <a:r>
              <a:rPr lang="en-US" sz="1200" dirty="0">
                <a:latin typeface="+mn-lt"/>
              </a:rPr>
              <a:t>Creative Commons Attribution </a:t>
            </a:r>
            <a:r>
              <a:rPr lang="en-US" sz="1200" dirty="0" smtClean="0">
                <a:latin typeface="+mn-lt"/>
              </a:rPr>
              <a:t>License</a:t>
            </a:r>
            <a:r>
              <a:rPr lang="el-GR" sz="1200" dirty="0" smtClean="0">
                <a:latin typeface="+mn-lt"/>
              </a:rPr>
              <a:t>.</a:t>
            </a:r>
            <a:endParaRPr lang="en-US" altLang="el-GR" sz="1200" dirty="0">
              <a:latin typeface="+mn-lt"/>
            </a:endParaRPr>
          </a:p>
        </p:txBody>
      </p:sp>
    </p:spTree>
    <p:extLst>
      <p:ext uri="{BB962C8B-B14F-4D97-AF65-F5344CB8AC3E}">
        <p14:creationId xmlns:p14="http://schemas.microsoft.com/office/powerpoint/2010/main" val="3884802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1927412"/>
            <a:ext cx="8659091" cy="2498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0" y="116632"/>
            <a:ext cx="9144000" cy="908720"/>
          </a:xfrm>
        </p:spPr>
        <p:txBody>
          <a:bodyPr>
            <a:normAutofit fontScale="90000"/>
          </a:bodyPr>
          <a:lstStyle/>
          <a:p>
            <a:r>
              <a:rPr lang="el-GR" dirty="0"/>
              <a:t>Εφαρμογή της φασματοσκοπίας μάζας στο διαχωρισμό και την ταυτοποίηση βακτηρίων </a:t>
            </a:r>
            <a:r>
              <a:rPr lang="el-GR" sz="3100" b="0" dirty="0" smtClean="0"/>
              <a:t>2/3</a:t>
            </a:r>
            <a:endParaRPr lang="el-GR" dirty="0"/>
          </a:p>
        </p:txBody>
      </p:sp>
      <p:sp>
        <p:nvSpPr>
          <p:cNvPr id="4100" name="Text Box 4"/>
          <p:cNvSpPr txBox="1">
            <a:spLocks noChangeArrowheads="1"/>
          </p:cNvSpPr>
          <p:nvPr/>
        </p:nvSpPr>
        <p:spPr bwMode="auto">
          <a:xfrm>
            <a:off x="262239" y="4653136"/>
            <a:ext cx="8632405" cy="45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58" tIns="41029" rIns="82058" bIns="41029">
            <a:spAutoFit/>
          </a:bodyPr>
          <a:lstStyle/>
          <a:p>
            <a:r>
              <a:rPr lang="en-US" altLang="el-GR" sz="1200" dirty="0">
                <a:latin typeface="+mn-lt"/>
              </a:rPr>
              <a:t>Sauer S, </a:t>
            </a:r>
            <a:r>
              <a:rPr lang="en-US" altLang="el-GR" sz="1200" dirty="0">
                <a:latin typeface="+mn-lt"/>
              </a:rPr>
              <a:t>Freiwald</a:t>
            </a:r>
            <a:r>
              <a:rPr lang="en-US" altLang="el-GR" sz="1200" dirty="0">
                <a:latin typeface="+mn-lt"/>
              </a:rPr>
              <a:t> A, Maier T, Kube M, et al. (2008) </a:t>
            </a:r>
            <a:r>
              <a:rPr lang="en-US" altLang="el-GR" sz="1200" dirty="0">
                <a:latin typeface="+mn-lt"/>
                <a:hlinkClick r:id="rId3"/>
              </a:rPr>
              <a:t>Classification and Identification of Bacteria by Mass Spectrometry and Computational Analysis</a:t>
            </a:r>
            <a:r>
              <a:rPr lang="en-US" altLang="el-GR" sz="1200" dirty="0">
                <a:latin typeface="+mn-lt"/>
              </a:rPr>
              <a:t>. PLoS ONE 3(7): e2843. </a:t>
            </a:r>
            <a:r>
              <a:rPr lang="en-US" altLang="el-GR" sz="1200" dirty="0" smtClean="0">
                <a:latin typeface="+mn-lt"/>
              </a:rPr>
              <a:t>doi:10.1371/journal.pone.0002843</a:t>
            </a:r>
            <a:r>
              <a:rPr lang="el-GR" altLang="el-GR" sz="1200" dirty="0" smtClean="0">
                <a:latin typeface="+mn-lt"/>
              </a:rPr>
              <a:t>, </a:t>
            </a:r>
            <a:r>
              <a:rPr lang="el-GR" altLang="el-GR" sz="1200" dirty="0">
                <a:latin typeface="+mn-lt"/>
              </a:rPr>
              <a:t>διαθέσιμο με άδεια </a:t>
            </a:r>
            <a:r>
              <a:rPr lang="en-US" sz="1200" dirty="0">
                <a:latin typeface="+mn-lt"/>
              </a:rPr>
              <a:t>Creative Commons Attribution License</a:t>
            </a:r>
            <a:r>
              <a:rPr lang="el-GR" sz="1200" dirty="0" smtClean="0">
                <a:latin typeface="+mn-lt"/>
              </a:rPr>
              <a:t>.</a:t>
            </a:r>
            <a:endParaRPr lang="en-US" alt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Tree>
    <p:extLst>
      <p:ext uri="{BB962C8B-B14F-4D97-AF65-F5344CB8AC3E}">
        <p14:creationId xmlns:p14="http://schemas.microsoft.com/office/powerpoint/2010/main" val="2712315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52355"/>
            <a:ext cx="6569364" cy="484094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title"/>
          </p:nvPr>
        </p:nvSpPr>
        <p:spPr>
          <a:xfrm>
            <a:off x="0" y="116632"/>
            <a:ext cx="9144000" cy="908720"/>
          </a:xfrm>
        </p:spPr>
        <p:txBody>
          <a:bodyPr>
            <a:normAutofit fontScale="90000"/>
          </a:bodyPr>
          <a:lstStyle/>
          <a:p>
            <a:r>
              <a:rPr lang="el-GR" dirty="0"/>
              <a:t>Εφαρμογή της φασματοσκοπίας μάζας στο διαχωρισμό και την ταυτοποίηση βακτηρίων </a:t>
            </a:r>
            <a:r>
              <a:rPr lang="el-GR" sz="3100" b="0" dirty="0" smtClean="0"/>
              <a:t>3/3</a:t>
            </a:r>
            <a:endParaRPr lang="el-GR" dirty="0"/>
          </a:p>
        </p:txBody>
      </p:sp>
      <p:sp>
        <p:nvSpPr>
          <p:cNvPr id="4100" name="Text Box 4"/>
          <p:cNvSpPr txBox="1">
            <a:spLocks noChangeArrowheads="1"/>
          </p:cNvSpPr>
          <p:nvPr/>
        </p:nvSpPr>
        <p:spPr bwMode="auto">
          <a:xfrm>
            <a:off x="1187625" y="6148792"/>
            <a:ext cx="6552728" cy="63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058" tIns="41029" rIns="82058" bIns="41029">
            <a:spAutoFit/>
          </a:bodyPr>
          <a:lstStyle/>
          <a:p>
            <a:r>
              <a:rPr lang="en-US" altLang="el-GR" sz="1200" dirty="0">
                <a:latin typeface="+mn-lt"/>
              </a:rPr>
              <a:t>Sauer S, </a:t>
            </a:r>
            <a:r>
              <a:rPr lang="en-US" altLang="el-GR" sz="1200" dirty="0">
                <a:latin typeface="+mn-lt"/>
              </a:rPr>
              <a:t>Freiwald</a:t>
            </a:r>
            <a:r>
              <a:rPr lang="en-US" altLang="el-GR" sz="1200" dirty="0">
                <a:latin typeface="+mn-lt"/>
              </a:rPr>
              <a:t> A, Maier T, Kube M, et al. (2008) </a:t>
            </a:r>
            <a:r>
              <a:rPr lang="en-US" altLang="el-GR" sz="1200" dirty="0">
                <a:latin typeface="+mn-lt"/>
                <a:hlinkClick r:id="rId3"/>
              </a:rPr>
              <a:t>Classification and Identification of Bacteria by Mass Spectrometry and Computational Analysis</a:t>
            </a:r>
            <a:r>
              <a:rPr lang="en-US" altLang="el-GR" sz="1200" dirty="0">
                <a:latin typeface="+mn-lt"/>
              </a:rPr>
              <a:t>. PLoS ONE 3(7): e2843. </a:t>
            </a:r>
            <a:r>
              <a:rPr lang="en-US" altLang="el-GR" sz="1200" dirty="0" smtClean="0">
                <a:latin typeface="+mn-lt"/>
              </a:rPr>
              <a:t>doi:10.1371/journal.pone.0002843</a:t>
            </a:r>
            <a:r>
              <a:rPr lang="el-GR" altLang="el-GR" sz="1200" dirty="0">
                <a:latin typeface="+mn-lt"/>
              </a:rPr>
              <a:t>, διαθέσιμο με άδεια </a:t>
            </a:r>
            <a:r>
              <a:rPr lang="en-US" sz="1200" dirty="0">
                <a:latin typeface="+mn-lt"/>
              </a:rPr>
              <a:t>Creative Commons Attribution License</a:t>
            </a:r>
            <a:r>
              <a:rPr lang="el-GR" sz="1200" dirty="0">
                <a:latin typeface="+mn-lt"/>
              </a:rPr>
              <a:t>.</a:t>
            </a:r>
            <a:endParaRPr lang="en-US" alt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Tree>
    <p:extLst>
      <p:ext uri="{BB962C8B-B14F-4D97-AF65-F5344CB8AC3E}">
        <p14:creationId xmlns:p14="http://schemas.microsoft.com/office/powerpoint/2010/main" val="28447607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07704" y="1140044"/>
            <a:ext cx="5253746" cy="50403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52</a:t>
            </a:fld>
            <a:endParaRPr lang="en-US" dirty="0"/>
          </a:p>
        </p:txBody>
      </p:sp>
      <p:sp>
        <p:nvSpPr>
          <p:cNvPr id="5" name="Ορθογώνιο 4"/>
          <p:cNvSpPr/>
          <p:nvPr/>
        </p:nvSpPr>
        <p:spPr>
          <a:xfrm>
            <a:off x="827584" y="6165304"/>
            <a:ext cx="7614592" cy="646331"/>
          </a:xfrm>
          <a:prstGeom prst="rect">
            <a:avLst/>
          </a:prstGeom>
        </p:spPr>
        <p:txBody>
          <a:bodyPr wrap="square">
            <a:spAutoFit/>
          </a:bodyPr>
          <a:lstStyle/>
          <a:p>
            <a:r>
              <a:rPr lang="en-US" sz="1200" dirty="0">
                <a:solidFill>
                  <a:srgbClr val="333333"/>
                </a:solidFill>
                <a:latin typeface="+mn-lt"/>
              </a:rPr>
              <a:t>Mass spectrometry </a:t>
            </a:r>
            <a:r>
              <a:rPr lang="en-US" sz="1200" dirty="0" smtClean="0">
                <a:solidFill>
                  <a:srgbClr val="333333"/>
                </a:solidFill>
                <a:latin typeface="+mn-lt"/>
              </a:rPr>
              <a:t>protocol</a:t>
            </a:r>
            <a:r>
              <a:rPr lang="el-GR" sz="1200" dirty="0" smtClean="0">
                <a:solidFill>
                  <a:srgbClr val="333333"/>
                </a:solidFill>
                <a:latin typeface="+mn-lt"/>
              </a:rPr>
              <a:t> </a:t>
            </a:r>
            <a:r>
              <a:rPr lang="en-US" sz="1200" dirty="0" smtClean="0">
                <a:solidFill>
                  <a:srgbClr val="0B0080"/>
                </a:solidFill>
                <a:latin typeface="+mn-lt"/>
                <a:hlinkClick r:id="rId3"/>
              </a:rPr>
              <a:t>CC </a:t>
            </a:r>
            <a:r>
              <a:rPr lang="en-US" sz="1200" dirty="0">
                <a:solidFill>
                  <a:srgbClr val="0B0080"/>
                </a:solidFill>
                <a:latin typeface="+mn-lt"/>
                <a:hlinkClick r:id="rId3"/>
              </a:rPr>
              <a:t>BY-SA 3.0</a:t>
            </a:r>
            <a:r>
              <a:rPr lang="en-US" sz="1200" dirty="0">
                <a:solidFill>
                  <a:srgbClr val="333333"/>
                </a:solidFill>
                <a:latin typeface="+mn-lt"/>
              </a:rPr>
              <a:t/>
            </a:r>
            <a:br>
              <a:rPr lang="en-US" sz="1200" dirty="0">
                <a:solidFill>
                  <a:srgbClr val="333333"/>
                </a:solidFill>
                <a:latin typeface="+mn-lt"/>
              </a:rPr>
            </a:br>
            <a:r>
              <a:rPr lang="en-US" sz="1200" dirty="0">
                <a:solidFill>
                  <a:srgbClr val="A55858"/>
                </a:solidFill>
                <a:latin typeface="+mn-lt"/>
                <a:hlinkClick r:id="rId4" tooltip="User:Phupe (page does not exist)"/>
              </a:rPr>
              <a:t>Philippe Hupé</a:t>
            </a:r>
            <a:r>
              <a:rPr lang="en-US" sz="1200" dirty="0">
                <a:solidFill>
                  <a:srgbClr val="333333"/>
                </a:solidFill>
                <a:latin typeface="+mn-lt"/>
              </a:rPr>
              <a:t> - Emmanuel Barillot, Laurence Calzone, Philippe Hupé, Jean-Philippe Vert, Andrei Zinovyev, </a:t>
            </a:r>
            <a:r>
              <a:rPr lang="en-US" sz="1200" dirty="0">
                <a:solidFill>
                  <a:srgbClr val="0B0080"/>
                </a:solidFill>
                <a:latin typeface="+mn-lt"/>
                <a:hlinkClick r:id="rId5"/>
              </a:rPr>
              <a:t>Computational Systems Biology of Cancer</a:t>
            </a:r>
            <a:r>
              <a:rPr lang="en-US" sz="1200" dirty="0">
                <a:solidFill>
                  <a:srgbClr val="333333"/>
                </a:solidFill>
                <a:latin typeface="+mn-lt"/>
              </a:rPr>
              <a:t> Chapman &amp; Hall/CRC Mathematical &amp; Computational Biology , 2012</a:t>
            </a:r>
            <a:endParaRPr lang="el-GR" sz="1200" dirty="0">
              <a:latin typeface="+mn-lt"/>
            </a:endParaRPr>
          </a:p>
        </p:txBody>
      </p:sp>
      <p:sp>
        <p:nvSpPr>
          <p:cNvPr id="6" name="Τίτλος 5"/>
          <p:cNvSpPr>
            <a:spLocks noGrp="1"/>
          </p:cNvSpPr>
          <p:nvPr>
            <p:ph type="title"/>
          </p:nvPr>
        </p:nvSpPr>
        <p:spPr/>
        <p:txBody>
          <a:bodyPr/>
          <a:lstStyle/>
          <a:p>
            <a:r>
              <a:rPr lang="el-GR" dirty="0" smtClean="0"/>
              <a:t>Εισαγωγή στην πρωτεομική </a:t>
            </a:r>
            <a:r>
              <a:rPr lang="el-GR" sz="3000" b="0" dirty="0" smtClean="0"/>
              <a:t>1/2</a:t>
            </a:r>
            <a:endParaRPr lang="el-GR" sz="3000" b="0" dirty="0"/>
          </a:p>
        </p:txBody>
      </p:sp>
    </p:spTree>
    <p:extLst>
      <p:ext uri="{BB962C8B-B14F-4D97-AF65-F5344CB8AC3E}">
        <p14:creationId xmlns:p14="http://schemas.microsoft.com/office/powerpoint/2010/main" val="26261336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Εισαγωγή στην πρωτεομική </a:t>
            </a:r>
            <a:r>
              <a:rPr lang="el-GR" sz="3000" b="0" dirty="0" smtClean="0"/>
              <a:t>2/2</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1560" y="1196752"/>
            <a:ext cx="7952204" cy="5472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53</a:t>
            </a:fld>
            <a:endParaRPr lang="en-US" dirty="0"/>
          </a:p>
        </p:txBody>
      </p:sp>
    </p:spTree>
    <p:extLst>
      <p:ext uri="{BB962C8B-B14F-4D97-AF65-F5344CB8AC3E}">
        <p14:creationId xmlns:p14="http://schemas.microsoft.com/office/powerpoint/2010/main" val="42582461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Άλλες τεχνικές ανάλυσης</a:t>
            </a:r>
            <a:endParaRPr lang="el-GR" dirty="0"/>
          </a:p>
        </p:txBody>
      </p:sp>
      <p:sp>
        <p:nvSpPr>
          <p:cNvPr id="7" name="Θέση περιεχομένου 6"/>
          <p:cNvSpPr>
            <a:spLocks noGrp="1"/>
          </p:cNvSpPr>
          <p:nvPr>
            <p:ph idx="1"/>
          </p:nvPr>
        </p:nvSpPr>
        <p:spPr/>
        <p:txBody>
          <a:bodyPr>
            <a:normAutofit/>
          </a:bodyPr>
          <a:lstStyle/>
          <a:p>
            <a:r>
              <a:rPr lang="el-GR" b="1" dirty="0" smtClean="0"/>
              <a:t>ΝΜR</a:t>
            </a:r>
          </a:p>
          <a:p>
            <a:pPr lvl="1"/>
            <a:r>
              <a:rPr lang="el-GR" dirty="0" smtClean="0"/>
              <a:t>Βασικές </a:t>
            </a:r>
            <a:r>
              <a:rPr lang="el-GR" dirty="0"/>
              <a:t>αρχές και δυνατότητες </a:t>
            </a:r>
            <a:r>
              <a:rPr lang="el-GR" dirty="0" smtClean="0"/>
              <a:t>εφαρμογή</a:t>
            </a:r>
          </a:p>
          <a:p>
            <a:pPr lvl="1"/>
            <a:r>
              <a:rPr lang="el-GR" dirty="0" smtClean="0"/>
              <a:t>Εφαρμογές </a:t>
            </a:r>
            <a:r>
              <a:rPr lang="el-GR" dirty="0"/>
              <a:t>στην πιστοποίησης προέλευσης αλκοόλης</a:t>
            </a:r>
          </a:p>
          <a:p>
            <a:r>
              <a:rPr lang="el-GR" dirty="0" smtClean="0"/>
              <a:t>“</a:t>
            </a:r>
            <a:r>
              <a:rPr lang="el-GR" b="1" dirty="0" smtClean="0"/>
              <a:t>Γλυκομική </a:t>
            </a:r>
            <a:r>
              <a:rPr lang="el-GR" b="1" dirty="0"/>
              <a:t>ανάλυση: ο ρόλος των σάκχαρο στη βιολογία και πως αναλύονται</a:t>
            </a:r>
            <a:r>
              <a:rPr lang="el-GR" b="1" dirty="0" smtClean="0"/>
              <a:t>”.</a:t>
            </a:r>
            <a:endParaRPr lang="el-GR" dirty="0"/>
          </a:p>
          <a:p>
            <a:endParaRPr lang="el-GR" dirty="0"/>
          </a:p>
          <a:p>
            <a:endParaRPr lang="el-GR" dirty="0"/>
          </a:p>
        </p:txBody>
      </p:sp>
      <p:sp>
        <p:nvSpPr>
          <p:cNvPr id="6" name="Θέση αριθμού διαφάνειας 5"/>
          <p:cNvSpPr>
            <a:spLocks noGrp="1"/>
          </p:cNvSpPr>
          <p:nvPr>
            <p:ph type="sldNum" sz="quarter" idx="12"/>
          </p:nvPr>
        </p:nvSpPr>
        <p:spPr/>
        <p:txBody>
          <a:bodyPr/>
          <a:lstStyle/>
          <a:p>
            <a:fld id="{E7A1698B-92B3-4DA0-9FDA-465BCE472B05}"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580138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052736"/>
            <a:ext cx="8507288" cy="5688632"/>
          </a:xfrm>
        </p:spPr>
        <p:txBody>
          <a:bodyPr>
            <a:noAutofit/>
          </a:bodyPr>
          <a:lstStyle/>
          <a:p>
            <a:pPr marL="0" indent="0">
              <a:buNone/>
            </a:pPr>
            <a:r>
              <a:rPr lang="el-GR" sz="2100" dirty="0" smtClean="0">
                <a:solidFill>
                  <a:prstClr val="black"/>
                </a:solidFill>
                <a:ea typeface="+mj-ea"/>
                <a:cs typeface="+mj-cs"/>
              </a:rPr>
              <a:t>Τα </a:t>
            </a:r>
            <a:r>
              <a:rPr lang="el-GR" sz="2100" dirty="0">
                <a:solidFill>
                  <a:prstClr val="black"/>
                </a:solidFill>
                <a:ea typeface="+mj-ea"/>
                <a:cs typeface="+mj-cs"/>
              </a:rPr>
              <a:t>ηλεκτρόνια κοντά σε ένα πυρήνα υδρογόνου </a:t>
            </a:r>
            <a:r>
              <a:rPr lang="el-GR" sz="2100" dirty="0" smtClean="0">
                <a:solidFill>
                  <a:prstClr val="black"/>
                </a:solidFill>
                <a:ea typeface="+mj-ea"/>
                <a:cs typeface="+mj-cs"/>
              </a:rPr>
              <a:t>δημιουργούν μια </a:t>
            </a:r>
            <a:r>
              <a:rPr lang="el-GR" sz="2100" dirty="0">
                <a:solidFill>
                  <a:prstClr val="black"/>
                </a:solidFill>
                <a:ea typeface="+mj-ea"/>
                <a:cs typeface="+mj-cs"/>
              </a:rPr>
              <a:t> </a:t>
            </a:r>
            <a:r>
              <a:rPr lang="el-GR" sz="2100" dirty="0" smtClean="0">
                <a:solidFill>
                  <a:prstClr val="black"/>
                </a:solidFill>
                <a:ea typeface="+mj-ea"/>
                <a:cs typeface="+mj-cs"/>
              </a:rPr>
              <a:t>ελάττωση  της  τιμής του </a:t>
            </a:r>
            <a:r>
              <a:rPr lang="el-GR" sz="2100" dirty="0">
                <a:solidFill>
                  <a:prstClr val="black"/>
                </a:solidFill>
                <a:ea typeface="+mj-ea"/>
                <a:cs typeface="+mj-cs"/>
              </a:rPr>
              <a:t>μαγνητικού πεδίου, η οποία μειώνει τοπικά το μαγνητικό πεδίο (ασπίδα) και </a:t>
            </a:r>
            <a:r>
              <a:rPr lang="el-GR" sz="2100" dirty="0" smtClean="0">
                <a:solidFill>
                  <a:prstClr val="black"/>
                </a:solidFill>
                <a:ea typeface="+mj-ea"/>
                <a:cs typeface="+mj-cs"/>
              </a:rPr>
              <a:t>κατά συνέπεια </a:t>
            </a:r>
            <a:r>
              <a:rPr lang="el-GR" sz="2100" dirty="0">
                <a:solidFill>
                  <a:prstClr val="black"/>
                </a:solidFill>
                <a:ea typeface="+mj-ea"/>
                <a:cs typeface="+mj-cs"/>
              </a:rPr>
              <a:t>τη συχνότητα συντονισμού</a:t>
            </a:r>
            <a:r>
              <a:rPr lang="el-GR" sz="2100" dirty="0" smtClean="0">
                <a:solidFill>
                  <a:prstClr val="black"/>
                </a:solidFill>
                <a:ea typeface="+mj-ea"/>
                <a:cs typeface="+mj-cs"/>
              </a:rPr>
              <a:t>.</a:t>
            </a:r>
          </a:p>
          <a:p>
            <a:pPr marL="0" indent="0">
              <a:buNone/>
            </a:pPr>
            <a:r>
              <a:rPr lang="el-GR" sz="2100" dirty="0" smtClean="0">
                <a:solidFill>
                  <a:prstClr val="black"/>
                </a:solidFill>
                <a:ea typeface="+mj-ea"/>
                <a:cs typeface="+mj-cs"/>
              </a:rPr>
              <a:t> </a:t>
            </a:r>
            <a:r>
              <a:rPr lang="el-GR" sz="2100" dirty="0">
                <a:solidFill>
                  <a:prstClr val="black"/>
                </a:solidFill>
                <a:ea typeface="+mj-ea"/>
                <a:cs typeface="+mj-cs"/>
              </a:rPr>
              <a:t>Τ</a:t>
            </a:r>
            <a:r>
              <a:rPr lang="el-GR" sz="2100" dirty="0" smtClean="0">
                <a:solidFill>
                  <a:prstClr val="black"/>
                </a:solidFill>
                <a:ea typeface="+mj-ea"/>
                <a:cs typeface="+mj-cs"/>
              </a:rPr>
              <a:t>α </a:t>
            </a:r>
            <a:r>
              <a:rPr lang="el-GR" sz="2100" dirty="0">
                <a:solidFill>
                  <a:prstClr val="black"/>
                </a:solidFill>
                <a:ea typeface="+mj-ea"/>
                <a:cs typeface="+mj-cs"/>
              </a:rPr>
              <a:t>φάσματα είναι ανεξάρτητα κομμάτια του μαγνητικού πεδίου, η συχνότητα μετατρέπεται σε μία ποσότητα που ονομάζεται χημική μετατόπιση. Αυτή η χημική μετατόπιση, συμβολίζεται δ, </a:t>
            </a:r>
            <a:r>
              <a:rPr lang="en-US" sz="2100" dirty="0" smtClean="0">
                <a:solidFill>
                  <a:prstClr val="black"/>
                </a:solidFill>
                <a:ea typeface="+mj-ea"/>
                <a:cs typeface="+mj-cs"/>
              </a:rPr>
              <a:t>x</a:t>
            </a:r>
            <a:r>
              <a:rPr lang="el-GR" sz="2100" dirty="0" smtClean="0">
                <a:solidFill>
                  <a:prstClr val="black"/>
                </a:solidFill>
                <a:ea typeface="+mj-ea"/>
                <a:cs typeface="+mj-cs"/>
              </a:rPr>
              <a:t>-άξονας </a:t>
            </a:r>
            <a:r>
              <a:rPr lang="el-GR" sz="2100" dirty="0">
                <a:solidFill>
                  <a:prstClr val="black"/>
                </a:solidFill>
                <a:ea typeface="+mj-ea"/>
                <a:cs typeface="+mj-cs"/>
              </a:rPr>
              <a:t>είναι το μέγεθος του φάσματος NMR. Εκφράζεται σε μέρη ανά εκατομμύριο ppm </a:t>
            </a:r>
            <a:r>
              <a:rPr lang="el-GR" sz="2100" dirty="0" smtClean="0">
                <a:solidFill>
                  <a:prstClr val="black"/>
                </a:solidFill>
                <a:ea typeface="+mj-ea"/>
                <a:cs typeface="+mj-cs"/>
              </a:rPr>
              <a:t>σημειώνεται με δ.</a:t>
            </a:r>
            <a:r>
              <a:rPr lang="el-GR" sz="2100" dirty="0">
                <a:solidFill>
                  <a:prstClr val="black"/>
                </a:solidFill>
                <a:ea typeface="+mj-ea"/>
                <a:cs typeface="+mj-cs"/>
              </a:rPr>
              <a:t/>
            </a:r>
            <a:br>
              <a:rPr lang="el-GR" sz="2100" dirty="0">
                <a:solidFill>
                  <a:prstClr val="black"/>
                </a:solidFill>
                <a:ea typeface="+mj-ea"/>
                <a:cs typeface="+mj-cs"/>
              </a:rPr>
            </a:br>
            <a:r>
              <a:rPr lang="el-GR" sz="2100" dirty="0">
                <a:solidFill>
                  <a:prstClr val="black"/>
                </a:solidFill>
                <a:ea typeface="+mj-ea"/>
                <a:cs typeface="+mj-cs"/>
              </a:rPr>
              <a:t>Το μαγνητικό πεδίο που </a:t>
            </a:r>
            <a:r>
              <a:rPr lang="el-GR" sz="2100" dirty="0" smtClean="0">
                <a:solidFill>
                  <a:prstClr val="black"/>
                </a:solidFill>
                <a:ea typeface="+mj-ea"/>
                <a:cs typeface="+mj-cs"/>
              </a:rPr>
              <a:t>υφίσταται </a:t>
            </a:r>
            <a:r>
              <a:rPr lang="el-GR" sz="2100" dirty="0">
                <a:solidFill>
                  <a:prstClr val="black"/>
                </a:solidFill>
                <a:ea typeface="+mj-ea"/>
                <a:cs typeface="+mj-cs"/>
              </a:rPr>
              <a:t>το πρωτόνιο εξαρτάται συνεπώς από το χημικό περιβάλλον λόγω των άλλων ατόμων του μορίου. Για παράδειγμα, </a:t>
            </a:r>
            <a:r>
              <a:rPr lang="el-GR" sz="2100" dirty="0" smtClean="0">
                <a:solidFill>
                  <a:prstClr val="black"/>
                </a:solidFill>
                <a:ea typeface="+mj-ea"/>
                <a:cs typeface="+mj-cs"/>
              </a:rPr>
              <a:t>σε </a:t>
            </a:r>
            <a:r>
              <a:rPr lang="el-GR" sz="2100" dirty="0">
                <a:solidFill>
                  <a:prstClr val="black"/>
                </a:solidFill>
                <a:ea typeface="+mj-ea"/>
                <a:cs typeface="+mj-cs"/>
              </a:rPr>
              <a:t>έναν πυρήνα </a:t>
            </a:r>
            <a:r>
              <a:rPr lang="el-GR" sz="2100" dirty="0" smtClean="0">
                <a:solidFill>
                  <a:prstClr val="black"/>
                </a:solidFill>
                <a:ea typeface="+mj-ea"/>
                <a:cs typeface="+mj-cs"/>
              </a:rPr>
              <a:t> που είναι </a:t>
            </a:r>
            <a:r>
              <a:rPr lang="el-GR" sz="2100" dirty="0">
                <a:solidFill>
                  <a:prstClr val="black"/>
                </a:solidFill>
                <a:ea typeface="+mj-ea"/>
                <a:cs typeface="+mj-cs"/>
              </a:rPr>
              <a:t>κοντά σε ηλεκτραρνητικό άτομα, περισσότερο εξασθενημένο </a:t>
            </a:r>
            <a:r>
              <a:rPr lang="el-GR" sz="2100" dirty="0" smtClean="0">
                <a:solidFill>
                  <a:prstClr val="black"/>
                </a:solidFill>
                <a:ea typeface="+mj-ea"/>
                <a:cs typeface="+mj-cs"/>
              </a:rPr>
              <a:t> από το ηλεκτρονικό </a:t>
            </a:r>
            <a:r>
              <a:rPr lang="el-GR" sz="2100" dirty="0">
                <a:solidFill>
                  <a:prstClr val="black"/>
                </a:solidFill>
                <a:ea typeface="+mj-ea"/>
                <a:cs typeface="+mj-cs"/>
              </a:rPr>
              <a:t>σύννεφο η</a:t>
            </a:r>
            <a:r>
              <a:rPr lang="el-GR" sz="2100" dirty="0" smtClean="0">
                <a:solidFill>
                  <a:prstClr val="black"/>
                </a:solidFill>
                <a:ea typeface="+mj-ea"/>
                <a:cs typeface="+mj-cs"/>
              </a:rPr>
              <a:t> </a:t>
            </a:r>
            <a:r>
              <a:rPr lang="el-GR" sz="2100" dirty="0">
                <a:solidFill>
                  <a:prstClr val="black"/>
                </a:solidFill>
                <a:ea typeface="+mj-ea"/>
                <a:cs typeface="+mj-cs"/>
              </a:rPr>
              <a:t>συχνότητα συντονισμού του είναι υψηλή (αποπροστασία) και η χημική μετατόπιση του είναι μεγάλη.</a:t>
            </a:r>
            <a:br>
              <a:rPr lang="el-GR" sz="2100" dirty="0">
                <a:solidFill>
                  <a:prstClr val="black"/>
                </a:solidFill>
                <a:ea typeface="+mj-ea"/>
                <a:cs typeface="+mj-cs"/>
              </a:rPr>
            </a:br>
            <a:r>
              <a:rPr lang="el-GR" sz="2100" dirty="0">
                <a:solidFill>
                  <a:prstClr val="black"/>
                </a:solidFill>
                <a:ea typeface="+mj-ea"/>
                <a:cs typeface="+mj-cs"/>
              </a:rPr>
              <a:t>Ως εκ τούτου, η συχνότητα συντονισμού, και έτσι η χημική μετατόπιση κάθε πρωτόνιο, εξαρτώνται από άλλα άτομα του μορίου.</a:t>
            </a:r>
            <a:endParaRPr lang="el-GR" sz="2100" dirty="0"/>
          </a:p>
        </p:txBody>
      </p:sp>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55</a:t>
            </a:fld>
            <a:endParaRPr lang="en-US" dirty="0"/>
          </a:p>
        </p:txBody>
      </p:sp>
      <p:sp>
        <p:nvSpPr>
          <p:cNvPr id="6" name="Τίτλος 5"/>
          <p:cNvSpPr>
            <a:spLocks noGrp="1"/>
          </p:cNvSpPr>
          <p:nvPr>
            <p:ph type="title"/>
          </p:nvPr>
        </p:nvSpPr>
        <p:spPr/>
        <p:txBody>
          <a:bodyPr/>
          <a:lstStyle/>
          <a:p>
            <a:r>
              <a:rPr lang="en-US" dirty="0" smtClean="0"/>
              <a:t>NMR </a:t>
            </a:r>
            <a:r>
              <a:rPr lang="el-GR" sz="3000" b="0" dirty="0"/>
              <a:t>1</a:t>
            </a:r>
            <a:r>
              <a:rPr lang="en-US" sz="3000" b="0" dirty="0" smtClean="0"/>
              <a:t>/</a:t>
            </a:r>
            <a:r>
              <a:rPr lang="el-GR" sz="3000" b="0" dirty="0" smtClean="0"/>
              <a:t>7</a:t>
            </a:r>
            <a:endParaRPr lang="el-GR" sz="3000" b="0" dirty="0"/>
          </a:p>
        </p:txBody>
      </p:sp>
    </p:spTree>
    <p:extLst>
      <p:ext uri="{BB962C8B-B14F-4D97-AF65-F5344CB8AC3E}">
        <p14:creationId xmlns:p14="http://schemas.microsoft.com/office/powerpoint/2010/main" val="1007104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753772" y="3392790"/>
            <a:ext cx="5344405" cy="2988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56</a:t>
            </a:fld>
            <a:endParaRPr lang="en-US" dirty="0"/>
          </a:p>
        </p:txBody>
      </p:sp>
      <p:sp>
        <p:nvSpPr>
          <p:cNvPr id="3" name="Τίτλος 2"/>
          <p:cNvSpPr>
            <a:spLocks noGrp="1"/>
          </p:cNvSpPr>
          <p:nvPr>
            <p:ph type="title"/>
          </p:nvPr>
        </p:nvSpPr>
        <p:spPr/>
        <p:txBody>
          <a:bodyPr/>
          <a:lstStyle/>
          <a:p>
            <a:r>
              <a:rPr lang="en-US" dirty="0"/>
              <a:t>NMR </a:t>
            </a:r>
            <a:r>
              <a:rPr lang="el-GR" sz="3000" b="0" dirty="0" smtClean="0"/>
              <a:t>2</a:t>
            </a:r>
            <a:r>
              <a:rPr lang="en-US" sz="3000" b="0" dirty="0" smtClean="0"/>
              <a:t>/</a:t>
            </a:r>
            <a:r>
              <a:rPr lang="el-GR" sz="3000" b="0" dirty="0"/>
              <a:t>7</a:t>
            </a:r>
            <a:endParaRPr lang="el-GR" dirty="0"/>
          </a:p>
        </p:txBody>
      </p:sp>
      <p:sp>
        <p:nvSpPr>
          <p:cNvPr id="6" name="Ορθογώνιο 5"/>
          <p:cNvSpPr/>
          <p:nvPr/>
        </p:nvSpPr>
        <p:spPr>
          <a:xfrm>
            <a:off x="467544" y="1166843"/>
            <a:ext cx="8424936" cy="2123658"/>
          </a:xfrm>
          <a:prstGeom prst="rect">
            <a:avLst/>
          </a:prstGeom>
        </p:spPr>
        <p:txBody>
          <a:bodyPr wrap="square">
            <a:spAutoFit/>
          </a:bodyPr>
          <a:lstStyle/>
          <a:p>
            <a:pPr>
              <a:lnSpc>
                <a:spcPct val="110000"/>
              </a:lnSpc>
            </a:pPr>
            <a:r>
              <a:rPr lang="en-US" sz="2000" dirty="0" smtClean="0">
                <a:latin typeface="+mn-lt"/>
              </a:rPr>
              <a:t>NMR </a:t>
            </a:r>
            <a:r>
              <a:rPr lang="el-GR" sz="2000" dirty="0" smtClean="0">
                <a:latin typeface="+mn-lt"/>
              </a:rPr>
              <a:t> Πυρηνικού </a:t>
            </a:r>
            <a:r>
              <a:rPr lang="el-GR" sz="2000" dirty="0">
                <a:latin typeface="+mn-lt"/>
              </a:rPr>
              <a:t>Μαγνητικού Συντονισμού: Ένας πυρήνας άτομο ενός μορίου τοποθετείται σε ένα μαγνητικό πεδίο μπορεί να απορροφήσει ένα κβαντικό ενέργειας (φωτονίων) όταν εκτίθενται σε ορισμένα ηλεκτρομαγνητικά κύματα: η συχνότητα που συνδέεται με αυτήν την κβαντική ονομάζεται συχνότητα συντονισμού. Αυτή η συχνότητα είναι μεγαλύτερη όταν το μαγνητικό πεδίο είναι σημαντικό. Θα είναι της τάξεως των εκατό </a:t>
            </a:r>
            <a:r>
              <a:rPr lang="el-GR" sz="2000" dirty="0" smtClean="0">
                <a:latin typeface="+mn-lt"/>
              </a:rPr>
              <a:t>MHz.</a:t>
            </a:r>
            <a:endParaRPr lang="el-GR" sz="2000" dirty="0">
              <a:latin typeface="+mn-lt"/>
            </a:endParaRPr>
          </a:p>
        </p:txBody>
      </p:sp>
      <p:sp>
        <p:nvSpPr>
          <p:cNvPr id="7" name="Ορθογώνιο 6"/>
          <p:cNvSpPr/>
          <p:nvPr/>
        </p:nvSpPr>
        <p:spPr>
          <a:xfrm>
            <a:off x="467544" y="3428999"/>
            <a:ext cx="3240360" cy="2800767"/>
          </a:xfrm>
          <a:prstGeom prst="rect">
            <a:avLst/>
          </a:prstGeom>
        </p:spPr>
        <p:txBody>
          <a:bodyPr wrap="square">
            <a:spAutoFit/>
          </a:bodyPr>
          <a:lstStyle/>
          <a:p>
            <a:pPr lvl="0">
              <a:lnSpc>
                <a:spcPct val="110000"/>
              </a:lnSpc>
            </a:pPr>
            <a:r>
              <a:rPr lang="el-GR" sz="2000" dirty="0">
                <a:solidFill>
                  <a:prstClr val="black"/>
                </a:solidFill>
                <a:latin typeface="Calibri"/>
              </a:rPr>
              <a:t>Η φασματοσκοπία πυρηνικού μαγνητικού συντονισμού NMR </a:t>
            </a:r>
            <a:r>
              <a:rPr lang="el-GR" sz="2000" dirty="0" smtClean="0">
                <a:solidFill>
                  <a:prstClr val="black"/>
                </a:solidFill>
                <a:latin typeface="Calibri"/>
              </a:rPr>
              <a:t>. </a:t>
            </a:r>
            <a:r>
              <a:rPr lang="el-GR" sz="2000" dirty="0">
                <a:solidFill>
                  <a:prstClr val="black"/>
                </a:solidFill>
                <a:latin typeface="Calibri"/>
              </a:rPr>
              <a:t>βασίζεται σε αυτή την αρχή. Η μελέτη θα περιοριστεί εδώ στον πυρήνα του NMR άτομο υδρογόνου ή </a:t>
            </a:r>
            <a:r>
              <a:rPr lang="el-GR" sz="2000" dirty="0" smtClean="0">
                <a:solidFill>
                  <a:prstClr val="black"/>
                </a:solidFill>
                <a:latin typeface="Calibri"/>
              </a:rPr>
              <a:t>1Η </a:t>
            </a:r>
            <a:r>
              <a:rPr lang="el-GR" sz="2000" dirty="0">
                <a:solidFill>
                  <a:prstClr val="black"/>
                </a:solidFill>
                <a:latin typeface="Calibri"/>
              </a:rPr>
              <a:t>NMR πρωτονίου.</a:t>
            </a:r>
          </a:p>
        </p:txBody>
      </p:sp>
    </p:spTree>
    <p:extLst>
      <p:ext uri="{BB962C8B-B14F-4D97-AF65-F5344CB8AC3E}">
        <p14:creationId xmlns:p14="http://schemas.microsoft.com/office/powerpoint/2010/main" val="3936368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dirty="0"/>
              <a:t>NMR </a:t>
            </a:r>
            <a:r>
              <a:rPr lang="el-GR" sz="3000" b="0" dirty="0" smtClean="0"/>
              <a:t>3</a:t>
            </a:r>
            <a:r>
              <a:rPr lang="en-US" sz="3000" b="0" dirty="0" smtClean="0"/>
              <a:t>/</a:t>
            </a:r>
            <a:r>
              <a:rPr lang="el-GR" sz="3000" b="0" dirty="0"/>
              <a:t>7</a:t>
            </a:r>
            <a:endParaRPr lang="el-GR" dirty="0"/>
          </a:p>
        </p:txBody>
      </p:sp>
      <p:sp>
        <p:nvSpPr>
          <p:cNvPr id="3" name="Θέση περιεχομένου 2"/>
          <p:cNvSpPr>
            <a:spLocks noGrp="1"/>
          </p:cNvSpPr>
          <p:nvPr>
            <p:ph idx="1"/>
          </p:nvPr>
        </p:nvSpPr>
        <p:spPr/>
        <p:txBody>
          <a:bodyPr>
            <a:normAutofit/>
          </a:bodyPr>
          <a:lstStyle/>
          <a:p>
            <a:r>
              <a:rPr lang="el-GR" b="1" dirty="0" smtClean="0"/>
              <a:t>Μέθοδος </a:t>
            </a:r>
            <a:r>
              <a:rPr lang="el-GR" b="1" dirty="0"/>
              <a:t>για την ανάλυση ενός φάσματος </a:t>
            </a:r>
            <a:r>
              <a:rPr lang="el-GR" b="1" dirty="0" smtClean="0"/>
              <a:t>NMR.</a:t>
            </a:r>
            <a:r>
              <a:rPr lang="el-GR" dirty="0"/>
              <a:t/>
            </a:r>
            <a:br>
              <a:rPr lang="el-GR" dirty="0"/>
            </a:br>
            <a:r>
              <a:rPr lang="el-GR" dirty="0" smtClean="0"/>
              <a:t>Μετρώντας </a:t>
            </a:r>
            <a:r>
              <a:rPr lang="el-GR" dirty="0"/>
              <a:t>τον αριθμό των </a:t>
            </a:r>
            <a:r>
              <a:rPr lang="el-GR" dirty="0" smtClean="0"/>
              <a:t>σημάτων</a:t>
            </a:r>
            <a:r>
              <a:rPr lang="en-US" dirty="0" smtClean="0"/>
              <a:t> </a:t>
            </a:r>
            <a:r>
              <a:rPr lang="el-GR" dirty="0" smtClean="0"/>
              <a:t> </a:t>
            </a:r>
            <a:r>
              <a:rPr lang="el-GR" dirty="0"/>
              <a:t>για να προσδιοριστεί ο αριθμός των ομάδων των ισοδύναμων </a:t>
            </a:r>
            <a:r>
              <a:rPr lang="el-GR" dirty="0" smtClean="0"/>
              <a:t>πρωτονίων.</a:t>
            </a:r>
            <a:r>
              <a:rPr lang="el-GR" dirty="0"/>
              <a:t/>
            </a:r>
            <a:br>
              <a:rPr lang="el-GR" dirty="0"/>
            </a:br>
            <a:r>
              <a:rPr lang="el-GR" dirty="0" smtClean="0"/>
              <a:t>Χρησιμοποιήστε </a:t>
            </a:r>
            <a:r>
              <a:rPr lang="el-GR" dirty="0"/>
              <a:t>την καμπύλη για τον προσδιορισμό της αναλογίας ενσωμάτωσης των πρωτονίων που συνδέονται με κάθε σήμα.</a:t>
            </a:r>
            <a:br>
              <a:rPr lang="el-GR" dirty="0"/>
            </a:br>
            <a:r>
              <a:rPr lang="el-GR" dirty="0" smtClean="0"/>
              <a:t>Αναλύστε </a:t>
            </a:r>
            <a:r>
              <a:rPr lang="el-GR" dirty="0"/>
              <a:t>την πολλαπλότητα ενός σήματος για την καταμέτρηση των ισοδυνάμων γειτονικών πρωτονίων </a:t>
            </a:r>
            <a:r>
              <a:rPr lang="el-GR" dirty="0" smtClean="0"/>
              <a:t>μιας </a:t>
            </a:r>
            <a:r>
              <a:rPr lang="el-GR" dirty="0"/>
              <a:t>υπεύθυνης σήματος.</a:t>
            </a:r>
            <a:br>
              <a:rPr lang="el-GR" dirty="0"/>
            </a:br>
            <a:r>
              <a:rPr lang="el-GR" dirty="0" smtClean="0"/>
              <a:t>Χρησιμοποιήστε </a:t>
            </a:r>
            <a:r>
              <a:rPr lang="el-GR" dirty="0"/>
              <a:t>έναν πίνακα των χημικών τιμών μετατόπισης για την επαλήθευση του λαμβανόμενου τύπου του μορίου στο τέλος της προηγούμενης βήματα για να προσδιορίσει τον τύπο ή του μορίου εάν αφεθούν ασάφεια.</a:t>
            </a:r>
          </a:p>
        </p:txBody>
      </p:sp>
      <p:sp>
        <p:nvSpPr>
          <p:cNvPr id="5" name="Θέση αριθμού διαφάνειας 4"/>
          <p:cNvSpPr>
            <a:spLocks noGrp="1"/>
          </p:cNvSpPr>
          <p:nvPr>
            <p:ph type="sldNum" sz="quarter" idx="12"/>
          </p:nvPr>
        </p:nvSpPr>
        <p:spPr/>
        <p:txBody>
          <a:bodyPr/>
          <a:lstStyle/>
          <a:p>
            <a:pPr lvl="0"/>
            <a:fld id="{E7A1698B-92B3-4DA0-9FDA-465BCE472B05}" type="slidenum">
              <a:rPr lang="en-US" smtClean="0"/>
              <a:pPr lvl="0"/>
              <a:t>57</a:t>
            </a:fld>
            <a:endParaRPr lang="en-US" dirty="0"/>
          </a:p>
        </p:txBody>
      </p:sp>
    </p:spTree>
    <p:extLst>
      <p:ext uri="{BB962C8B-B14F-4D97-AF65-F5344CB8AC3E}">
        <p14:creationId xmlns:p14="http://schemas.microsoft.com/office/powerpoint/2010/main" val="18559687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NMR </a:t>
            </a:r>
            <a:r>
              <a:rPr lang="el-GR" sz="3000" b="0" dirty="0" smtClean="0"/>
              <a:t>4</a:t>
            </a:r>
            <a:r>
              <a:rPr lang="en-US" sz="3000" b="0" dirty="0" smtClean="0"/>
              <a:t>/</a:t>
            </a:r>
            <a:r>
              <a:rPr lang="el-GR" sz="3000" b="0" dirty="0"/>
              <a:t>7</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58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34988"/>
            <a:ext cx="6848475" cy="4686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2810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 Θέση αριθμού διαφάνειας"/>
          <p:cNvSpPr>
            <a:spLocks noGrp="1"/>
          </p:cNvSpPr>
          <p:nvPr>
            <p:ph type="sldNum" sz="quarter" idx="12"/>
          </p:nvPr>
        </p:nvSpPr>
        <p:spPr/>
        <p:txBody>
          <a:bodyPr/>
          <a:lstStyle/>
          <a:p>
            <a:pPr lvl="0"/>
            <a:fld id="{E7A1698B-92B3-4DA0-9FDA-465BCE472B05}" type="slidenum">
              <a:rPr lang="en-US" smtClean="0"/>
              <a:pPr lvl="0"/>
              <a:t>5</a:t>
            </a:fld>
            <a:endParaRPr lang="en-US" dirty="0"/>
          </a:p>
        </p:txBody>
      </p:sp>
      <p:sp>
        <p:nvSpPr>
          <p:cNvPr id="6" name="Τίτλος 5"/>
          <p:cNvSpPr>
            <a:spLocks noGrp="1"/>
          </p:cNvSpPr>
          <p:nvPr>
            <p:ph type="title"/>
          </p:nvPr>
        </p:nvSpPr>
        <p:spPr>
          <a:xfrm>
            <a:off x="467544" y="116632"/>
            <a:ext cx="8229600" cy="1008112"/>
          </a:xfrm>
        </p:spPr>
        <p:txBody>
          <a:bodyPr>
            <a:noAutofit/>
          </a:bodyPr>
          <a:lstStyle/>
          <a:p>
            <a:r>
              <a:rPr lang="el-GR" dirty="0"/>
              <a:t> Χρωματογρατογραφία λεπτής </a:t>
            </a:r>
            <a:r>
              <a:rPr lang="el-GR" dirty="0" smtClean="0"/>
              <a:t>στοιβάδας</a:t>
            </a:r>
            <a:br>
              <a:rPr lang="el-GR" dirty="0" smtClean="0"/>
            </a:br>
            <a:r>
              <a:rPr lang="el-GR" sz="3000" b="0" dirty="0" smtClean="0"/>
              <a:t>(TLC ή </a:t>
            </a:r>
            <a:r>
              <a:rPr lang="el-GR" sz="3000" b="0" dirty="0"/>
              <a:t>CCM</a:t>
            </a:r>
            <a:r>
              <a:rPr lang="el-GR" sz="3000" b="0" dirty="0" smtClean="0"/>
              <a:t>) 1/2</a:t>
            </a:r>
            <a:endParaRPr lang="el-GR" sz="3000" b="0" dirty="0"/>
          </a:p>
        </p:txBody>
      </p:sp>
      <p:sp>
        <p:nvSpPr>
          <p:cNvPr id="7" name="Θέση περιεχομένου 6"/>
          <p:cNvSpPr>
            <a:spLocks noGrp="1"/>
          </p:cNvSpPr>
          <p:nvPr>
            <p:ph idx="1"/>
          </p:nvPr>
        </p:nvSpPr>
        <p:spPr>
          <a:xfrm>
            <a:off x="457200" y="1484784"/>
            <a:ext cx="8147248" cy="4752528"/>
          </a:xfrm>
        </p:spPr>
        <p:txBody>
          <a:bodyPr>
            <a:normAutofit/>
          </a:bodyPr>
          <a:lstStyle/>
          <a:p>
            <a:r>
              <a:rPr lang="el-GR" dirty="0"/>
              <a:t>Η χρωματογραφία  λεπτής στοιβάδας  όπως και κάθε τεχνική χρωματογραφίας βασίζεται στο γεγονός ότι μια ένωση μπορεί να διαχωριστεί από μια άλλη λόγω της  διαφορετικής συγγένειας  που παρουσιάζει ως προς ένα διαλύτη  είναι ένα στέρεο υλικό. </a:t>
            </a:r>
          </a:p>
          <a:p>
            <a:r>
              <a:rPr lang="el-GR" dirty="0"/>
              <a:t>Έτσι ο διαλύτης</a:t>
            </a:r>
            <a:r>
              <a:rPr lang="en-US" dirty="0"/>
              <a:t> </a:t>
            </a:r>
            <a:r>
              <a:rPr lang="en-US" b="1" dirty="0"/>
              <a:t>S</a:t>
            </a:r>
            <a:r>
              <a:rPr lang="en-US" dirty="0"/>
              <a:t> o</a:t>
            </a:r>
            <a:r>
              <a:rPr lang="el-GR" dirty="0"/>
              <a:t>ποίος βρίσκεται μέσα σε ένα κλειστό δοχείο</a:t>
            </a:r>
            <a:r>
              <a:rPr lang="en-US" dirty="0"/>
              <a:t> </a:t>
            </a:r>
            <a:r>
              <a:rPr lang="en-US" b="1" dirty="0"/>
              <a:t>C</a:t>
            </a:r>
            <a:r>
              <a:rPr lang="el-GR" b="1" dirty="0"/>
              <a:t> </a:t>
            </a:r>
            <a:r>
              <a:rPr lang="el-GR" dirty="0"/>
              <a:t>ανεβαίνει κατά μήκος μιας πλάκας από </a:t>
            </a:r>
            <a:r>
              <a:rPr lang="el-GR" dirty="0" smtClean="0"/>
              <a:t>γυαλί</a:t>
            </a:r>
            <a:r>
              <a:rPr lang="en-US" dirty="0" smtClean="0"/>
              <a:t> </a:t>
            </a:r>
            <a:r>
              <a:rPr lang="en-US" b="1" dirty="0"/>
              <a:t>P</a:t>
            </a:r>
            <a:r>
              <a:rPr lang="en-US" dirty="0"/>
              <a:t> </a:t>
            </a:r>
            <a:r>
              <a:rPr lang="el-GR" dirty="0"/>
              <a:t>ή άλλο υλικό η οποία επικαλύπτεται από ένα υλικό, αδρανές, το </a:t>
            </a:r>
            <a:r>
              <a:rPr lang="el-GR" b="1" dirty="0"/>
              <a:t>Ν</a:t>
            </a:r>
            <a:r>
              <a:rPr lang="en-US" b="1" dirty="0"/>
              <a:t>S</a:t>
            </a:r>
            <a:r>
              <a:rPr lang="el-GR" dirty="0"/>
              <a:t> παρασύροντας από το μείγμα των ενώσεων με διαφορετική ταχύτητα κάποιες από αυτές ανάλογα της συγγένειας που παρουσιάζουν προς αυτόν η το αδρανές υπόστρωμα </a:t>
            </a:r>
            <a:r>
              <a:rPr lang="el-GR" dirty="0" smtClean="0"/>
              <a:t>του.</a:t>
            </a:r>
            <a:endParaRPr lang="el-GR" dirty="0"/>
          </a:p>
        </p:txBody>
      </p:sp>
    </p:spTree>
    <p:extLst>
      <p:ext uri="{BB962C8B-B14F-4D97-AF65-F5344CB8AC3E}">
        <p14:creationId xmlns:p14="http://schemas.microsoft.com/office/powerpoint/2010/main" val="370398605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NMR </a:t>
            </a:r>
            <a:r>
              <a:rPr lang="el-GR" sz="3000" b="0" dirty="0" smtClean="0"/>
              <a:t>5</a:t>
            </a:r>
            <a:r>
              <a:rPr lang="en-US" sz="3000" b="0" dirty="0" smtClean="0"/>
              <a:t>/</a:t>
            </a:r>
            <a:r>
              <a:rPr lang="el-GR" sz="3000" b="0" dirty="0"/>
              <a:t>7</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59</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87" y="1236677"/>
            <a:ext cx="7670626" cy="49688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041284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NMR </a:t>
            </a:r>
            <a:r>
              <a:rPr lang="el-GR" sz="3000" b="0" dirty="0" smtClean="0"/>
              <a:t>6</a:t>
            </a:r>
            <a:r>
              <a:rPr lang="en-US" sz="3000" b="0" dirty="0" smtClean="0"/>
              <a:t>/</a:t>
            </a:r>
            <a:r>
              <a:rPr lang="el-GR" sz="3000" b="0" dirty="0"/>
              <a:t>7</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60</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169368"/>
            <a:ext cx="7200800" cy="54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68422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NMR </a:t>
            </a:r>
            <a:r>
              <a:rPr lang="el-GR" sz="3000" b="0" dirty="0" smtClean="0"/>
              <a:t>7</a:t>
            </a:r>
            <a:r>
              <a:rPr lang="en-US" sz="3000" b="0" dirty="0" smtClean="0"/>
              <a:t>/</a:t>
            </a:r>
            <a:r>
              <a:rPr lang="el-GR" sz="3000" b="0" dirty="0"/>
              <a:t>7</a:t>
            </a:r>
            <a:endParaRPr lang="el-GR" dirty="0"/>
          </a:p>
        </p:txBody>
      </p:sp>
      <p:sp>
        <p:nvSpPr>
          <p:cNvPr id="3" name="Θέση αριθμού διαφάνειας 2"/>
          <p:cNvSpPr>
            <a:spLocks noGrp="1"/>
          </p:cNvSpPr>
          <p:nvPr>
            <p:ph type="sldNum" sz="quarter" idx="12"/>
          </p:nvPr>
        </p:nvSpPr>
        <p:spPr/>
        <p:txBody>
          <a:bodyPr/>
          <a:lstStyle/>
          <a:p>
            <a:pPr lvl="0"/>
            <a:fld id="{E7A1698B-92B3-4DA0-9FDA-465BCE472B05}" type="slidenum">
              <a:rPr lang="en-US" smtClean="0"/>
              <a:pPr lvl="0"/>
              <a:t>61</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268760"/>
            <a:ext cx="6048672" cy="52272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031396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Βασίλειος Ντουρτόγλου, Αρχοντούλα Χατζηλαζάρου, Ευθαλία Ντουρτόγλου 2014. </a:t>
            </a:r>
            <a:r>
              <a:rPr lang="el-GR" sz="2000" dirty="0"/>
              <a:t>Βασίλειος Ντουρτόγλου, Αρχοντούλα Χατζηλαζάρου, Ευθαλία </a:t>
            </a:r>
            <a:r>
              <a:rPr lang="el-GR" sz="2000" dirty="0" smtClean="0"/>
              <a:t>Ντουρτόγλου. </a:t>
            </a:r>
            <a:r>
              <a:rPr lang="el-GR" sz="2000" dirty="0"/>
              <a:t>«Σύγχρονες μέθοδοι ενόργανης ανάλυσης. </a:t>
            </a:r>
            <a:r>
              <a:rPr lang="el-GR" sz="2000" dirty="0" smtClean="0"/>
              <a:t>Ενότητα </a:t>
            </a:r>
            <a:r>
              <a:rPr lang="en-US" sz="2000" dirty="0" smtClean="0"/>
              <a:t>4:</a:t>
            </a:r>
            <a:r>
              <a:rPr lang="el-GR" sz="2000" dirty="0"/>
              <a:t> Χρωματογραφία, Φασματογραφία μάζας, Ισοτοπική ανάλυση, </a:t>
            </a:r>
            <a:r>
              <a:rPr lang="en-US" sz="2000" dirty="0"/>
              <a:t>NMR</a:t>
            </a:r>
            <a:r>
              <a:rPr lang="el-GR" sz="2000" dirty="0" smtClean="0"/>
              <a:t>».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7923225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7852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solidFill>
                  <a:schemeClr val="tx1"/>
                </a:solidFill>
              </a:rPr>
              <a:t>Σημείωμα Χρήσης Έργων </a:t>
            </a:r>
            <a:r>
              <a:rPr lang="el-GR" dirty="0" smtClean="0">
                <a:solidFill>
                  <a:schemeClr val="tx1"/>
                </a:solidFill>
              </a:rPr>
              <a:t>Τρίτων</a:t>
            </a:r>
            <a:endParaRPr lang="el-GR" dirty="0">
              <a:solidFill>
                <a:schemeClr val="tx1"/>
              </a:solidFill>
            </a:endParaRPr>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r>
              <a:rPr lang="en-US" sz="2000" dirty="0"/>
              <a:t>Lijun Zhang , Dorothea M. Kujawinski, Eugen Federherr , Torsten C. Schmidt, and Maik A. Jochmann </a:t>
            </a:r>
            <a:r>
              <a:rPr lang="el-GR" sz="2000" dirty="0"/>
              <a:t>. </a:t>
            </a:r>
            <a:r>
              <a:rPr lang="en-US" sz="2000" dirty="0"/>
              <a:t>Instrumental Analytical Chemistry, University of Duisburg-Essen, 45141 Essen, Germany Anal. Chem., </a:t>
            </a:r>
            <a:r>
              <a:rPr lang="en-US" sz="2000" b="1" dirty="0"/>
              <a:t>2012</a:t>
            </a:r>
            <a:r>
              <a:rPr lang="en-US" sz="2000" dirty="0"/>
              <a:t>, 84 (6), pp </a:t>
            </a:r>
            <a:r>
              <a:rPr lang="en-US" sz="2000" dirty="0" smtClean="0"/>
              <a:t>2805-2810</a:t>
            </a:r>
            <a:r>
              <a:rPr lang="el-GR" sz="2000" dirty="0" smtClean="0"/>
              <a:t> (</a:t>
            </a:r>
            <a:r>
              <a:rPr lang="el-GR" sz="2000" dirty="0"/>
              <a:t>δ</a:t>
            </a:r>
            <a:r>
              <a:rPr lang="el-GR" sz="2000" dirty="0" smtClean="0"/>
              <a:t>ιάγραμμα διαφάνεια 47)</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 Υπότιτλος"/>
          <p:cNvSpPr txBox="1">
            <a:spLocks noGrp="1"/>
          </p:cNvSpPr>
          <p:nvPr>
            <p:ph idx="1"/>
          </p:nvPr>
        </p:nvSpPr>
        <p:spPr>
          <a:xfrm>
            <a:off x="4932040" y="1768958"/>
            <a:ext cx="3960440" cy="4468353"/>
          </a:xfrm>
        </p:spPr>
        <p:txBody>
          <a:bodyPr wrap="square" lIns="90000" tIns="45000" rIns="90000" bIns="45000" anchor="t">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lvl="0" indent="0">
              <a:spcAft>
                <a:spcPts val="0"/>
              </a:spcAft>
              <a:buNone/>
            </a:pPr>
            <a:r>
              <a:rPr lang="en-US" dirty="0" smtClean="0"/>
              <a:t>S: </a:t>
            </a:r>
            <a:r>
              <a:rPr lang="el-GR" dirty="0" smtClean="0"/>
              <a:t>διαλύτης η κινητή φάση</a:t>
            </a:r>
          </a:p>
          <a:p>
            <a:pPr marL="0" lvl="0" indent="0">
              <a:spcAft>
                <a:spcPts val="0"/>
              </a:spcAft>
              <a:buNone/>
            </a:pPr>
            <a:r>
              <a:rPr lang="en-US" dirty="0" smtClean="0"/>
              <a:t>C:</a:t>
            </a:r>
            <a:r>
              <a:rPr lang="el-GR" dirty="0" smtClean="0"/>
              <a:t> κλειστό δοχείο ανάπτυξης</a:t>
            </a:r>
          </a:p>
          <a:p>
            <a:pPr marL="0" lvl="0" indent="0">
              <a:spcAft>
                <a:spcPts val="0"/>
              </a:spcAft>
              <a:buNone/>
            </a:pPr>
            <a:r>
              <a:rPr lang="en-US" dirty="0" smtClean="0"/>
              <a:t>P:</a:t>
            </a:r>
            <a:r>
              <a:rPr lang="el-GR" dirty="0" smtClean="0"/>
              <a:t>πλάκα από γυαλί η αλουμίνιο</a:t>
            </a:r>
            <a:endParaRPr lang="el-GR" dirty="0"/>
          </a:p>
          <a:p>
            <a:pPr marL="0" lvl="0" indent="0">
              <a:spcAft>
                <a:spcPts val="0"/>
              </a:spcAft>
              <a:buNone/>
            </a:pPr>
            <a:r>
              <a:rPr lang="en-US" dirty="0" smtClean="0"/>
              <a:t>NS:</a:t>
            </a:r>
            <a:r>
              <a:rPr lang="el-GR" dirty="0" smtClean="0"/>
              <a:t>αδρανές υπόστρωμα </a:t>
            </a:r>
            <a:endParaRPr lang="el-GR" dirty="0"/>
          </a:p>
        </p:txBody>
      </p:sp>
      <p:sp>
        <p:nvSpPr>
          <p:cNvPr id="22" name="21 - Θέση αριθμού διαφάνειας"/>
          <p:cNvSpPr>
            <a:spLocks noGrp="1"/>
          </p:cNvSpPr>
          <p:nvPr>
            <p:ph type="sldNum" sz="quarter" idx="12"/>
          </p:nvPr>
        </p:nvSpPr>
        <p:spPr/>
        <p:txBody>
          <a:bodyPr/>
          <a:lstStyle/>
          <a:p>
            <a:pPr lvl="0"/>
            <a:fld id="{E7A1698B-92B3-4DA0-9FDA-465BCE472B05}" type="slidenum">
              <a:rPr lang="en-US" smtClean="0"/>
              <a:pPr lvl="0"/>
              <a:t>6</a:t>
            </a:fld>
            <a:endParaRPr lang="en-US" dirty="0"/>
          </a:p>
        </p:txBody>
      </p:sp>
      <p:grpSp>
        <p:nvGrpSpPr>
          <p:cNvPr id="5" name="Ομάδα 4"/>
          <p:cNvGrpSpPr/>
          <p:nvPr/>
        </p:nvGrpSpPr>
        <p:grpSpPr>
          <a:xfrm>
            <a:off x="467544" y="1556792"/>
            <a:ext cx="4408537" cy="4202912"/>
            <a:chOff x="755576" y="1749090"/>
            <a:chExt cx="4408537" cy="4202912"/>
          </a:xfrm>
        </p:grpSpPr>
        <p:pic>
          <p:nvPicPr>
            <p:cNvPr id="2050" name="Picture 2" descr="File:Chromatography ta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49090"/>
              <a:ext cx="4336529" cy="42029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17 - Ορθογώνιο"/>
            <p:cNvSpPr/>
            <p:nvPr/>
          </p:nvSpPr>
          <p:spPr>
            <a:xfrm>
              <a:off x="1979712" y="1749090"/>
              <a:ext cx="469700" cy="289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9" name="18 - Ορθογώνιο"/>
            <p:cNvSpPr/>
            <p:nvPr/>
          </p:nvSpPr>
          <p:spPr>
            <a:xfrm>
              <a:off x="4283968" y="5249698"/>
              <a:ext cx="696805" cy="411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20" name="19 - Ορθογώνιο"/>
            <p:cNvSpPr/>
            <p:nvPr/>
          </p:nvSpPr>
          <p:spPr>
            <a:xfrm>
              <a:off x="4427984" y="3853892"/>
              <a:ext cx="657580" cy="386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1" name="20 - Ορθογώνιο"/>
            <p:cNvSpPr/>
            <p:nvPr/>
          </p:nvSpPr>
          <p:spPr>
            <a:xfrm>
              <a:off x="755576" y="3367558"/>
              <a:ext cx="657580" cy="482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Ν</a:t>
              </a:r>
              <a:r>
                <a:rPr lang="en-US" dirty="0" smtClean="0"/>
                <a:t>S</a:t>
              </a:r>
              <a:endParaRPr lang="en-US" dirty="0"/>
            </a:p>
          </p:txBody>
        </p:sp>
      </p:grpSp>
      <p:sp>
        <p:nvSpPr>
          <p:cNvPr id="6" name="Τίτλος 5"/>
          <p:cNvSpPr>
            <a:spLocks noGrp="1"/>
          </p:cNvSpPr>
          <p:nvPr>
            <p:ph type="title"/>
          </p:nvPr>
        </p:nvSpPr>
        <p:spPr>
          <a:xfrm>
            <a:off x="467544" y="116632"/>
            <a:ext cx="8229600" cy="1008112"/>
          </a:xfrm>
        </p:spPr>
        <p:txBody>
          <a:bodyPr>
            <a:noAutofit/>
          </a:bodyPr>
          <a:lstStyle/>
          <a:p>
            <a:r>
              <a:rPr lang="el-GR" dirty="0"/>
              <a:t> Χρωματογρατογραφία λεπτής </a:t>
            </a:r>
            <a:r>
              <a:rPr lang="el-GR" dirty="0" smtClean="0"/>
              <a:t>στοιβάδας</a:t>
            </a:r>
            <a:br>
              <a:rPr lang="el-GR" dirty="0" smtClean="0"/>
            </a:br>
            <a:r>
              <a:rPr lang="el-GR" sz="3000" b="0" dirty="0" smtClean="0"/>
              <a:t>(TLC ή </a:t>
            </a:r>
            <a:r>
              <a:rPr lang="el-GR" sz="3000" b="0" dirty="0"/>
              <a:t>CCM</a:t>
            </a:r>
            <a:r>
              <a:rPr lang="el-GR" sz="3000" b="0" dirty="0" smtClean="0"/>
              <a:t>) 2/2</a:t>
            </a:r>
            <a:endParaRPr lang="el-GR" sz="3000" b="0" dirty="0"/>
          </a:p>
        </p:txBody>
      </p:sp>
      <p:sp>
        <p:nvSpPr>
          <p:cNvPr id="14" name="Rectangle 6"/>
          <p:cNvSpPr/>
          <p:nvPr/>
        </p:nvSpPr>
        <p:spPr>
          <a:xfrm>
            <a:off x="539551" y="5969885"/>
            <a:ext cx="4336529" cy="276999"/>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4" action="ppaction://hlinkfile"/>
              </a:rPr>
              <a:t>Chromatography </a:t>
            </a:r>
            <a:r>
              <a:rPr lang="en-US" sz="1200" dirty="0" smtClean="0">
                <a:latin typeface="+mn-lt"/>
                <a:hlinkClick r:id="rId4" action="ppaction://hlinkfile"/>
              </a:rPr>
              <a:t>tank</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5" tooltip="User:Hazard-SJ"/>
              </a:rPr>
              <a:t>Hazard-SJ</a:t>
            </a:r>
            <a:r>
              <a:rPr lang="el-GR" sz="1200" dirty="0" smtClean="0">
                <a:solidFill>
                  <a:prstClr val="black"/>
                </a:solidFill>
                <a:latin typeface="+mn-lt"/>
              </a:rPr>
              <a:t> </a:t>
            </a:r>
            <a:r>
              <a:rPr lang="el-GR" sz="1200" dirty="0" smtClean="0">
                <a:solidFill>
                  <a:prstClr val="black">
                    <a:lumMod val="65000"/>
                    <a:lumOff val="35000"/>
                  </a:prstClr>
                </a:solidFill>
                <a:latin typeface="+mn-lt"/>
              </a:rPr>
              <a:t>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08690894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txBox="1">
            <a:spLocks noGrp="1"/>
          </p:cNvSpPr>
          <p:nvPr>
            <p:ph idx="1"/>
          </p:nvPr>
        </p:nvSpPr>
        <p:spPr>
          <a:xfrm>
            <a:off x="5552498" y="1196752"/>
            <a:ext cx="3483998" cy="5040560"/>
          </a:xfrm>
        </p:spPr>
        <p:txBody>
          <a:bodyPr>
            <a:noAutofit/>
          </a:bodyPr>
          <a:lstStyle>
            <a:defPPr marL="432000" lvl="0" indent="-324000" algn="l" hangingPunct="1">
              <a:spcBef>
                <a:spcPts val="0"/>
              </a:spcBef>
              <a:spcAft>
                <a:spcPts val="1417"/>
              </a:spcAft>
              <a:buSzPct val="45000"/>
              <a:buFont typeface="StarSymbol"/>
              <a:buNone/>
              <a:defRPr lang="en-US" sz="2700" b="0" i="0" u="none" strike="noStrike" kern="1200" spc="0">
                <a:ln>
                  <a:noFill/>
                </a:ln>
                <a:solidFill>
                  <a:srgbClr val="000000"/>
                </a:solidFill>
                <a:latin typeface="Georgia"/>
                <a:ea typeface="Lucida Sans Unicode" pitchFamily="2"/>
                <a:cs typeface="Mangal" pitchFamily="2"/>
              </a:defRPr>
            </a:defPPr>
            <a:lvl1pPr marL="432000" lvl="0" indent="-324000" algn="l" hangingPunct="1">
              <a:spcBef>
                <a:spcPts val="0"/>
              </a:spcBef>
              <a:spcAft>
                <a:spcPts val="1417"/>
              </a:spcAft>
              <a:buSzPct val="45000"/>
              <a:buFont typeface="StarSymbol"/>
              <a:buChar char="●"/>
              <a:defRPr lang="en-US" sz="2700" b="0" i="0" u="none" strike="noStrike" kern="1200" spc="0">
                <a:ln>
                  <a:noFill/>
                </a:ln>
                <a:solidFill>
                  <a:srgbClr val="000000"/>
                </a:solidFill>
                <a:latin typeface="Georgia"/>
                <a:ea typeface="Lucida Sans Unicode" pitchFamily="2"/>
                <a:cs typeface="Mangal" pitchFamily="2"/>
              </a:defRPr>
            </a:lvl1pPr>
            <a:lvl2pPr marL="864000" lvl="1" indent="-324000" algn="l" hangingPunct="1">
              <a:spcBef>
                <a:spcPts val="0"/>
              </a:spcBef>
              <a:spcAft>
                <a:spcPts val="1134"/>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646B86"/>
                </a:solidFill>
                <a:latin typeface="Georgia"/>
                <a:ea typeface="Lucida Sans Unicode" pitchFamily="2"/>
                <a:cs typeface="Mangal" pitchFamily="2"/>
              </a:defRPr>
            </a:lvl3pPr>
            <a:lvl4pPr marL="1728000" lvl="3" indent="-216000" algn="l" hangingPunct="1">
              <a:spcBef>
                <a:spcPts val="0"/>
              </a:spcBef>
              <a:spcAft>
                <a:spcPts val="567"/>
              </a:spcAft>
              <a:buSzPct val="45000"/>
              <a:buFont typeface="StarSymbol"/>
              <a:buChar char="●"/>
              <a:defRPr lang="en-US" sz="1800" b="0" i="0" u="none" strike="noStrike" kern="1200" spc="0">
                <a:ln>
                  <a:noFill/>
                </a:ln>
                <a:solidFill>
                  <a:srgbClr val="000000"/>
                </a:solidFill>
                <a:latin typeface="Georgia"/>
                <a:ea typeface="Lucida Sans Unicode"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Georgia"/>
                <a:ea typeface="Lucida Sans Unicode"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9pPr>
          </a:lstStyle>
          <a:p>
            <a:pPr marL="0" indent="0">
              <a:spcBef>
                <a:spcPts val="539"/>
              </a:spcBef>
              <a:buClr>
                <a:srgbClr val="D16349"/>
              </a:buClr>
              <a:buSzPct val="85000"/>
              <a:buNone/>
            </a:pPr>
            <a:r>
              <a:rPr lang="el-GR" sz="2200" dirty="0">
                <a:latin typeface="+mn-lt"/>
              </a:rPr>
              <a:t> </a:t>
            </a:r>
            <a:r>
              <a:rPr lang="el-GR" sz="2200" dirty="0" smtClean="0">
                <a:latin typeface="+mn-lt"/>
              </a:rPr>
              <a:t>Η χρωματογραφία στήλης βασίζεται στο γεγονός ότι μια ένωση μπορεί να παρουσιάζει μεγάλη συγγένεια προς ένα υδρόφιλο η υδρόφοβο διαλύτη και συνεπώς να παρασύρεται από αυτόν και να μην συγκρατείται από το υλικό πλήρωσης της στήλης. Το υλικό πλήρωσης της στήλης  μπορεί να είναι πυρίτιο η κυτταρίνη.</a:t>
            </a:r>
            <a:endParaRPr lang="en-US" sz="2200" dirty="0" smtClean="0">
              <a:latin typeface="+mn-lt"/>
            </a:endParaRPr>
          </a:p>
          <a:p>
            <a:pPr marL="0" lvl="0" indent="0">
              <a:spcBef>
                <a:spcPts val="539"/>
              </a:spcBef>
              <a:buClr>
                <a:srgbClr val="D16349"/>
              </a:buClr>
              <a:buSzPct val="85000"/>
              <a:buFont typeface="Wingdings 2"/>
              <a:buChar char=""/>
            </a:pPr>
            <a:endParaRPr lang="el-GR" sz="2200" dirty="0">
              <a:latin typeface="+mn-lt"/>
            </a:endParaRPr>
          </a:p>
        </p:txBody>
      </p:sp>
      <p:sp>
        <p:nvSpPr>
          <p:cNvPr id="11" name="10 - Θέση αριθμού διαφάνειας"/>
          <p:cNvSpPr>
            <a:spLocks noGrp="1"/>
          </p:cNvSpPr>
          <p:nvPr>
            <p:ph type="sldNum" sz="quarter" idx="12"/>
          </p:nvPr>
        </p:nvSpPr>
        <p:spPr/>
        <p:txBody>
          <a:bodyPr/>
          <a:lstStyle/>
          <a:p>
            <a:pPr lvl="0"/>
            <a:fld id="{2ACBE37F-D83B-45E2-80CC-99210FDA4A7A}" type="slidenum">
              <a:rPr lang="en-US" smtClean="0"/>
              <a:pPr lvl="0"/>
              <a:t>7</a:t>
            </a:fld>
            <a:endParaRPr lang="en-US" dirty="0"/>
          </a:p>
        </p:txBody>
      </p:sp>
      <p:sp>
        <p:nvSpPr>
          <p:cNvPr id="4" name="3 - Θέση περιεχομένου"/>
          <p:cNvSpPr txBox="1">
            <a:spLocks noGrp="1"/>
          </p:cNvSpPr>
          <p:nvPr>
            <p:ph type="body" idx="4294967295"/>
          </p:nvPr>
        </p:nvSpPr>
        <p:spPr>
          <a:xfrm>
            <a:off x="5105400" y="1371600"/>
            <a:ext cx="4038600" cy="4681538"/>
          </a:xfrm>
        </p:spPr>
        <p:txBody>
          <a:bodyPr/>
          <a:lstStyle>
            <a:defPPr marL="432000" lvl="0" indent="-324000" algn="l" hangingPunct="1">
              <a:spcBef>
                <a:spcPts val="0"/>
              </a:spcBef>
              <a:spcAft>
                <a:spcPts val="1417"/>
              </a:spcAft>
              <a:buSzPct val="45000"/>
              <a:buFont typeface="StarSymbol"/>
              <a:buNone/>
              <a:defRPr lang="en-US" sz="2700" b="0" i="0" u="none" strike="noStrike" kern="1200" spc="0">
                <a:ln>
                  <a:noFill/>
                </a:ln>
                <a:solidFill>
                  <a:srgbClr val="000000"/>
                </a:solidFill>
                <a:latin typeface="Georgia"/>
                <a:ea typeface="Lucida Sans Unicode" pitchFamily="2"/>
                <a:cs typeface="Mangal" pitchFamily="2"/>
              </a:defRPr>
            </a:defPPr>
            <a:lvl1pPr marL="432000" lvl="0" indent="-324000" algn="l" hangingPunct="1">
              <a:spcBef>
                <a:spcPts val="0"/>
              </a:spcBef>
              <a:spcAft>
                <a:spcPts val="1417"/>
              </a:spcAft>
              <a:buSzPct val="45000"/>
              <a:buFont typeface="StarSymbol"/>
              <a:buChar char="●"/>
              <a:defRPr lang="en-US" sz="2700" b="0" i="0" u="none" strike="noStrike" kern="1200" spc="0">
                <a:ln>
                  <a:noFill/>
                </a:ln>
                <a:solidFill>
                  <a:srgbClr val="000000"/>
                </a:solidFill>
                <a:latin typeface="Georgia"/>
                <a:ea typeface="Lucida Sans Unicode" pitchFamily="2"/>
                <a:cs typeface="Mangal" pitchFamily="2"/>
              </a:defRPr>
            </a:lvl1pPr>
            <a:lvl2pPr marL="864000" lvl="1" indent="-324000" algn="l" hangingPunct="1">
              <a:spcBef>
                <a:spcPts val="0"/>
              </a:spcBef>
              <a:spcAft>
                <a:spcPts val="1134"/>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2pPr>
            <a:lvl3pPr marL="1295999" lvl="2" indent="-288000" algn="l" hangingPunct="1">
              <a:spcBef>
                <a:spcPts val="0"/>
              </a:spcBef>
              <a:spcAft>
                <a:spcPts val="850"/>
              </a:spcAft>
              <a:buSzPct val="75000"/>
              <a:buFont typeface="StarSymbol"/>
              <a:buChar char="–"/>
              <a:defRPr lang="en-US" sz="2000" b="0" i="0" u="none" strike="noStrike" kern="1200" spc="0">
                <a:ln>
                  <a:noFill/>
                </a:ln>
                <a:solidFill>
                  <a:srgbClr val="646B86"/>
                </a:solidFill>
                <a:latin typeface="Georgia"/>
                <a:ea typeface="Lucida Sans Unicode" pitchFamily="2"/>
                <a:cs typeface="Mangal" pitchFamily="2"/>
              </a:defRPr>
            </a:lvl3pPr>
            <a:lvl4pPr marL="1728000" lvl="3" indent="-216000" algn="l" hangingPunct="1">
              <a:spcBef>
                <a:spcPts val="0"/>
              </a:spcBef>
              <a:spcAft>
                <a:spcPts val="567"/>
              </a:spcAft>
              <a:buSzPct val="45000"/>
              <a:buFont typeface="StarSymbol"/>
              <a:buChar char="●"/>
              <a:defRPr lang="en-US" sz="1800" b="0" i="0" u="none" strike="noStrike" kern="1200" spc="0">
                <a:ln>
                  <a:noFill/>
                </a:ln>
                <a:solidFill>
                  <a:srgbClr val="000000"/>
                </a:solidFill>
                <a:latin typeface="Georgia"/>
                <a:ea typeface="Lucida Sans Unicode" pitchFamily="2"/>
                <a:cs typeface="Mangal" pitchFamily="2"/>
              </a:defRPr>
            </a:lvl4pPr>
            <a:lvl5pPr marL="2160000" lvl="4" indent="-216000" algn="l" hangingPunct="1">
              <a:spcBef>
                <a:spcPts val="0"/>
              </a:spcBef>
              <a:spcAft>
                <a:spcPts val="283"/>
              </a:spcAft>
              <a:buSzPct val="75000"/>
              <a:buFont typeface="StarSymbol"/>
              <a:buChar char="–"/>
              <a:defRPr lang="en-US" sz="2000" b="0" i="0" u="none" strike="noStrike" kern="1200" spc="0">
                <a:ln>
                  <a:noFill/>
                </a:ln>
                <a:solidFill>
                  <a:srgbClr val="000000"/>
                </a:solidFill>
                <a:latin typeface="Georgia"/>
                <a:ea typeface="Lucida Sans Unicode" pitchFamily="2"/>
                <a:cs typeface="Mangal" pitchFamily="2"/>
              </a:defRPr>
            </a:lvl5pPr>
            <a:lvl6pPr marL="2592000" lvl="5"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6pPr>
            <a:lvl7pPr marL="3024000" lvl="6"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7pPr>
            <a:lvl8pPr marL="3456000" lvl="7"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8pPr>
            <a:lvl9pPr marL="3887999" lvl="8" indent="-216000" algn="l" hangingPunct="1">
              <a:spcBef>
                <a:spcPts val="0"/>
              </a:spcBef>
              <a:spcAft>
                <a:spcPts val="283"/>
              </a:spcAft>
              <a:buSzPct val="45000"/>
              <a:buFont typeface="StarSymbol"/>
              <a:buChar char="●"/>
              <a:defRPr lang="en-US" sz="2000" b="0" i="0" u="none" strike="noStrike" kern="1200" spc="0">
                <a:ln>
                  <a:noFill/>
                </a:ln>
                <a:solidFill>
                  <a:srgbClr val="000000"/>
                </a:solidFill>
                <a:latin typeface="Georgia"/>
                <a:ea typeface="Lucida Sans Unicode" pitchFamily="2"/>
                <a:cs typeface="Mangal" pitchFamily="2"/>
              </a:defRPr>
            </a:lvl9pPr>
          </a:lstStyle>
          <a:p>
            <a:pPr marL="0" lvl="0" indent="0">
              <a:spcBef>
                <a:spcPts val="539"/>
              </a:spcBef>
              <a:buClr>
                <a:srgbClr val="D16349"/>
              </a:buClr>
              <a:buSzPct val="85000"/>
              <a:buFont typeface="Wingdings 2"/>
              <a:buChar char=""/>
            </a:pPr>
            <a:r>
              <a:rPr lang="el-GR" dirty="0">
                <a:latin typeface="Georgia" pitchFamily="18"/>
              </a:rPr>
              <a:t> </a:t>
            </a:r>
          </a:p>
        </p:txBody>
      </p:sp>
      <p:grpSp>
        <p:nvGrpSpPr>
          <p:cNvPr id="10" name="Ομάδα 9"/>
          <p:cNvGrpSpPr/>
          <p:nvPr/>
        </p:nvGrpSpPr>
        <p:grpSpPr>
          <a:xfrm>
            <a:off x="195272" y="1299839"/>
            <a:ext cx="5215168" cy="4442296"/>
            <a:chOff x="2699792" y="1124744"/>
            <a:chExt cx="5215168" cy="4442296"/>
          </a:xfrm>
        </p:grpSpPr>
        <p:pic>
          <p:nvPicPr>
            <p:cNvPr id="5" name="Picture 2"/>
            <p:cNvPicPr>
              <a:picLocks noChangeAspect="1"/>
            </p:cNvPicPr>
            <p:nvPr/>
          </p:nvPicPr>
          <p:blipFill>
            <a:blip r:embed="rId3" cstate="print">
              <a:lum/>
              <a:alphaModFix/>
            </a:blip>
            <a:srcRect/>
            <a:stretch>
              <a:fillRect/>
            </a:stretch>
          </p:blipFill>
          <p:spPr>
            <a:xfrm>
              <a:off x="2699792" y="1124744"/>
              <a:ext cx="5215168" cy="4442296"/>
            </a:xfrm>
            <a:prstGeom prst="rect">
              <a:avLst/>
            </a:prstGeom>
            <a:noFill/>
            <a:ln>
              <a:noFill/>
            </a:ln>
          </p:spPr>
        </p:pic>
        <p:sp>
          <p:nvSpPr>
            <p:cNvPr id="8" name="7 - Ορθογώνιο"/>
            <p:cNvSpPr/>
            <p:nvPr/>
          </p:nvSpPr>
          <p:spPr>
            <a:xfrm>
              <a:off x="7164288" y="2060848"/>
              <a:ext cx="576064" cy="1440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800" dirty="0" smtClean="0">
                  <a:latin typeface="Verdana" pitchFamily="34" charset="0"/>
                </a:rPr>
                <a:t>υλικό πλήρωσης</a:t>
              </a:r>
              <a:r>
                <a:rPr lang="en-US" sz="800" dirty="0" smtClean="0">
                  <a:latin typeface="Verdana" pitchFamily="34" charset="0"/>
                </a:rPr>
                <a:t> </a:t>
              </a:r>
              <a:r>
                <a:rPr lang="el-GR" sz="800" dirty="0" smtClean="0">
                  <a:latin typeface="Verdana" pitchFamily="34" charset="0"/>
                </a:rPr>
                <a:t>, οξείδιο του πυριτίου η κυτταρίνη </a:t>
              </a:r>
              <a:endParaRPr lang="en-US" sz="800" dirty="0">
                <a:latin typeface="Verdana" pitchFamily="34" charset="0"/>
              </a:endParaRPr>
            </a:p>
          </p:txBody>
        </p:sp>
        <p:sp>
          <p:nvSpPr>
            <p:cNvPr id="9" name="8 - Ορθογώνιο"/>
            <p:cNvSpPr/>
            <p:nvPr/>
          </p:nvSpPr>
          <p:spPr>
            <a:xfrm>
              <a:off x="4932040" y="1700808"/>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ενώσεις</a:t>
              </a:r>
              <a:endParaRPr lang="en-US" dirty="0"/>
            </a:p>
          </p:txBody>
        </p:sp>
      </p:grpSp>
      <p:sp>
        <p:nvSpPr>
          <p:cNvPr id="7" name="Τίτλος 6"/>
          <p:cNvSpPr>
            <a:spLocks noGrp="1"/>
          </p:cNvSpPr>
          <p:nvPr>
            <p:ph type="title"/>
          </p:nvPr>
        </p:nvSpPr>
        <p:spPr/>
        <p:txBody>
          <a:bodyPr/>
          <a:lstStyle/>
          <a:p>
            <a:r>
              <a:rPr lang="el-GR" dirty="0"/>
              <a:t> Χρωματογραφία </a:t>
            </a:r>
            <a:r>
              <a:rPr lang="el-GR" dirty="0" smtClean="0"/>
              <a:t>στήλης</a:t>
            </a:r>
            <a:endParaRPr lang="el-GR" dirty="0"/>
          </a:p>
        </p:txBody>
      </p:sp>
    </p:spTree>
    <p:extLst>
      <p:ext uri="{BB962C8B-B14F-4D97-AF65-F5344CB8AC3E}">
        <p14:creationId xmlns:p14="http://schemas.microsoft.com/office/powerpoint/2010/main" val="102432487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p:cNvSpPr>
            <a:spLocks noGrp="1"/>
          </p:cNvSpPr>
          <p:nvPr>
            <p:ph idx="1"/>
          </p:nvPr>
        </p:nvSpPr>
        <p:spPr>
          <a:xfrm>
            <a:off x="457200" y="1196752"/>
            <a:ext cx="3466728" cy="3888432"/>
          </a:xfrm>
        </p:spPr>
        <p:txBody>
          <a:bodyPr/>
          <a:lstStyle/>
          <a:p>
            <a:r>
              <a:rPr lang="en-US" b="1" dirty="0">
                <a:hlinkClick r:id="rId3"/>
              </a:rPr>
              <a:t>John Porter </a:t>
            </a:r>
            <a:r>
              <a:rPr lang="en-US" b="1" dirty="0" smtClean="0">
                <a:hlinkClick r:id="rId3"/>
              </a:rPr>
              <a:t>Martin</a:t>
            </a:r>
            <a:endParaRPr lang="el-GR" b="1" dirty="0"/>
          </a:p>
        </p:txBody>
      </p:sp>
      <p:sp>
        <p:nvSpPr>
          <p:cNvPr id="5" name="4 - Θέση αριθμού διαφάνειας"/>
          <p:cNvSpPr>
            <a:spLocks noGrp="1"/>
          </p:cNvSpPr>
          <p:nvPr>
            <p:ph type="sldNum" sz="quarter" idx="12"/>
          </p:nvPr>
        </p:nvSpPr>
        <p:spPr/>
        <p:txBody>
          <a:bodyPr/>
          <a:lstStyle/>
          <a:p>
            <a:pPr lvl="0"/>
            <a:fld id="{172E84C9-4D61-440C-8D0C-AA93639B9BB6}" type="slidenum">
              <a:rPr lang="en-US" smtClean="0"/>
              <a:pPr lvl="0"/>
              <a:t>8</a:t>
            </a:fld>
            <a:endParaRPr lang="en-US" dirty="0"/>
          </a:p>
        </p:txBody>
      </p:sp>
      <p:sp>
        <p:nvSpPr>
          <p:cNvPr id="7" name="Τίτλος 6"/>
          <p:cNvSpPr>
            <a:spLocks noGrp="1"/>
          </p:cNvSpPr>
          <p:nvPr>
            <p:ph type="title"/>
          </p:nvPr>
        </p:nvSpPr>
        <p:spPr/>
        <p:txBody>
          <a:bodyPr/>
          <a:lstStyle/>
          <a:p>
            <a:r>
              <a:rPr lang="el-GR" dirty="0" smtClean="0"/>
              <a:t>Αέριος χρωματογράφος </a:t>
            </a:r>
            <a:r>
              <a:rPr lang="el-GR" sz="3000" b="0" dirty="0" smtClean="0"/>
              <a:t>1/8</a:t>
            </a:r>
            <a:endParaRPr lang="el-GR" sz="3000" b="0" dirty="0"/>
          </a:p>
        </p:txBody>
      </p:sp>
      <p:pic>
        <p:nvPicPr>
          <p:cNvPr id="3074" name="Picture 2" descr="File:Archer John Porter Martin Nob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268760"/>
            <a:ext cx="2667000" cy="37719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6"/>
          <p:cNvSpPr/>
          <p:nvPr/>
        </p:nvSpPr>
        <p:spPr>
          <a:xfrm>
            <a:off x="4771164" y="5157192"/>
            <a:ext cx="327678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latin typeface="+mn-lt"/>
                <a:hlinkClick r:id="rId5"/>
              </a:rPr>
              <a:t>Archer John Porter Martin </a:t>
            </a:r>
            <a:r>
              <a:rPr lang="en-US" sz="1200" dirty="0" smtClean="0">
                <a:latin typeface="+mn-lt"/>
                <a:hlinkClick r:id="rId5"/>
              </a:rPr>
              <a:t>Nobel</a:t>
            </a:r>
            <a:r>
              <a:rPr lang="en-US" sz="1200" dirty="0" smtClean="0">
                <a:solidFill>
                  <a:prstClr val="black">
                    <a:lumMod val="65000"/>
                    <a:lumOff val="35000"/>
                  </a:prstClr>
                </a:solidFill>
                <a:latin typeface="+mn-lt"/>
              </a:rPr>
              <a:t>”, </a:t>
            </a:r>
            <a:r>
              <a:rPr lang="el-GR" sz="1200" dirty="0" smtClean="0">
                <a:solidFill>
                  <a:prstClr val="black">
                    <a:lumMod val="65000"/>
                    <a:lumOff val="35000"/>
                  </a:prstClr>
                </a:solidFill>
                <a:latin typeface="+mn-lt"/>
              </a:rPr>
              <a:t>από</a:t>
            </a:r>
            <a:r>
              <a:rPr lang="en-US" sz="1200" dirty="0">
                <a:solidFill>
                  <a:prstClr val="black">
                    <a:lumMod val="65000"/>
                    <a:lumOff val="35000"/>
                  </a:prstClr>
                </a:solidFill>
                <a:latin typeface="+mn-lt"/>
              </a:rPr>
              <a:t> </a:t>
            </a:r>
            <a:r>
              <a:rPr lang="en-US" sz="1200" dirty="0">
                <a:latin typeface="+mn-lt"/>
                <a:hlinkClick r:id="rId6" tooltip="User:Materialscientist"/>
              </a:rPr>
              <a:t>Materialscientist</a:t>
            </a:r>
            <a:r>
              <a:rPr lang="el-GR" sz="1200" dirty="0" smtClean="0">
                <a:solidFill>
                  <a:prstClr val="black">
                    <a:lumMod val="65000"/>
                    <a:lumOff val="35000"/>
                  </a:prstClr>
                </a:solidFill>
                <a:latin typeface="+mn-lt"/>
              </a:rPr>
              <a:t> διαθέσιμο ως κοινό κτήμα</a:t>
            </a:r>
            <a:endParaRPr lang="en-US" sz="1200" dirty="0">
              <a:solidFill>
                <a:prstClr val="black">
                  <a:lumMod val="65000"/>
                  <a:lumOff val="35000"/>
                </a:prstClr>
              </a:solidFill>
              <a:latin typeface="+mn-lt"/>
            </a:endParaRPr>
          </a:p>
        </p:txBody>
      </p:sp>
    </p:spTree>
    <p:extLst>
      <p:ext uri="{BB962C8B-B14F-4D97-AF65-F5344CB8AC3E}">
        <p14:creationId xmlns:p14="http://schemas.microsoft.com/office/powerpoint/2010/main" val="200810423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Προσαρμοσμένο 19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431</TotalTime>
  <Words>3349</Words>
  <Application>Microsoft Office PowerPoint</Application>
  <PresentationFormat>Προβολή στην οθόνη (4:3)</PresentationFormat>
  <Paragraphs>471</Paragraphs>
  <Slides>70</Slides>
  <Notes>58</Notes>
  <HiddenSlides>0</HiddenSlides>
  <MMClips>0</MMClips>
  <ScaleCrop>false</ScaleCrop>
  <HeadingPairs>
    <vt:vector size="4" baseType="variant">
      <vt:variant>
        <vt:lpstr>Θέμα</vt:lpstr>
      </vt:variant>
      <vt:variant>
        <vt:i4>2</vt:i4>
      </vt:variant>
      <vt:variant>
        <vt:lpstr>Τίτλοι διαφανειών</vt:lpstr>
      </vt:variant>
      <vt:variant>
        <vt:i4>70</vt:i4>
      </vt:variant>
    </vt:vector>
  </HeadingPairs>
  <TitlesOfParts>
    <vt:vector size="72" baseType="lpstr">
      <vt:lpstr>exo-opistho_simeiomata</vt:lpstr>
      <vt:lpstr>OC_template_updated</vt:lpstr>
      <vt:lpstr>Σύγχρονες μέθοδοι ενόργανης ανάλυσης</vt:lpstr>
      <vt:lpstr>Χρωματογραφικές τεχνικές</vt:lpstr>
      <vt:lpstr>Στόχος των χρωματογραφικών αναλύσεων 1/2</vt:lpstr>
      <vt:lpstr>Στόχος των χρωματογραφικών αναλύσεων 2/2</vt:lpstr>
      <vt:lpstr>Τεχνικές χημικής ανάλυση κατά OIV</vt:lpstr>
      <vt:lpstr> Χρωματογρατογραφία λεπτής στοιβάδας (TLC ή CCM) 1/2</vt:lpstr>
      <vt:lpstr> Χρωματογρατογραφία λεπτής στοιβάδας (TLC ή CCM) 2/2</vt:lpstr>
      <vt:lpstr> Χρωματογραφία στήλης</vt:lpstr>
      <vt:lpstr>Αέριος χρωματογράφος 1/8</vt:lpstr>
      <vt:lpstr>Αέριος χρωματογράφος 2/8</vt:lpstr>
      <vt:lpstr>Αέριος χρωματογράφος 3/8</vt:lpstr>
      <vt:lpstr>Αέριος χρωματογράφος 4/8</vt:lpstr>
      <vt:lpstr>Αέριος χρωματογράφος 5/8</vt:lpstr>
      <vt:lpstr>Αέριος χρωματογράφος 6/8</vt:lpstr>
      <vt:lpstr>Αέριος χρωματογράφος 7/8</vt:lpstr>
      <vt:lpstr>Αέριος χρωματογράφος 8/8</vt:lpstr>
      <vt:lpstr>Μερικά χαρακτηριστικά των στηλών 1/2</vt:lpstr>
      <vt:lpstr>Μερικά χαρακτηριστικά των στηλών 2/2</vt:lpstr>
      <vt:lpstr>Αέρια  ροής</vt:lpstr>
      <vt:lpstr>Ανιχνευτής ιονισμού φλογός</vt:lpstr>
      <vt:lpstr>Ανιχνευτής θερμικής αγωγιμότητας 1/2</vt:lpstr>
      <vt:lpstr>Ανιχνευτής θερμικής αγωγιμότητας 2/2</vt:lpstr>
      <vt:lpstr>Τυπικός ανιχνευτής φλογός</vt:lpstr>
      <vt:lpstr>Φασματογραφία μάζας 1/12</vt:lpstr>
      <vt:lpstr>Φασματογραφία μάζας 2/12</vt:lpstr>
      <vt:lpstr>Φασματογραφία μάζας 3/12</vt:lpstr>
      <vt:lpstr>Φασματογραφία μάζας 4/12</vt:lpstr>
      <vt:lpstr>Φασματογραφία μάζας 5/12</vt:lpstr>
      <vt:lpstr>Φασματογραφία μάζας 6/12</vt:lpstr>
      <vt:lpstr>Φασματογραφία μάζας 7/12</vt:lpstr>
      <vt:lpstr>Φασματογραφία μάζας 8/12</vt:lpstr>
      <vt:lpstr>Φασματογραφία μάζας 9/12</vt:lpstr>
      <vt:lpstr>Φασματογραφία μάζας 10/12</vt:lpstr>
      <vt:lpstr>Φασματογραφία μάζας 11/12</vt:lpstr>
      <vt:lpstr>Φασματογραφία μάζας 12/12</vt:lpstr>
      <vt:lpstr> Παράδειγμα 1: Φάσμα  CH3OH</vt:lpstr>
      <vt:lpstr>Βρωμιούχο μεθύλιο CH3Br 1/2</vt:lpstr>
      <vt:lpstr>Βρωμιούχο μεθύλιο CH3Br 2/2</vt:lpstr>
      <vt:lpstr>Εφαρμογές</vt:lpstr>
      <vt:lpstr>Ο κύκλος του άνθρακα</vt:lpstr>
      <vt:lpstr>Ποσοστό [0/00] δ13C vs PDB σε διάφορες ενώσεις του άνθρακα από διάφορες προελεύσεις</vt:lpstr>
      <vt:lpstr>Φασματοσκοπία (IRMS) 1/4</vt:lpstr>
      <vt:lpstr>Φασματοσκοπία (IRMS) 2/4</vt:lpstr>
      <vt:lpstr>Φασματοσκοπία (IRMS) 3/4</vt:lpstr>
      <vt:lpstr>Φασματοσκοπία (IRMS) 4/4</vt:lpstr>
      <vt:lpstr>Εισαγωγικές έννοιες στη φωτοσύνθεση 1/2</vt:lpstr>
      <vt:lpstr>Εισαγωγικές έννοιες στη φωτοσύνθεση 2/2</vt:lpstr>
      <vt:lpstr>Ισοτοπική ανάλυση αιθανόλης</vt:lpstr>
      <vt:lpstr>Ισοτοπική ανάλυση καφεΐνης</vt:lpstr>
      <vt:lpstr>Εφαρμογή της φασματοσκοπίας μάζας στο διαχωρισμό και την ταυτοποίηση βακτηρίων 1/3</vt:lpstr>
      <vt:lpstr>Εφαρμογή της φασματοσκοπίας μάζας στο διαχωρισμό και την ταυτοποίηση βακτηρίων 2/3</vt:lpstr>
      <vt:lpstr>Εφαρμογή της φασματοσκοπίας μάζας στο διαχωρισμό και την ταυτοποίηση βακτηρίων 3/3</vt:lpstr>
      <vt:lpstr>Εισαγωγή στην πρωτεομική 1/2</vt:lpstr>
      <vt:lpstr>Εισαγωγή στην πρωτεομική 2/2</vt:lpstr>
      <vt:lpstr>Άλλες τεχνικές ανάλυσης</vt:lpstr>
      <vt:lpstr>NMR 1/7</vt:lpstr>
      <vt:lpstr>NMR 2/7</vt:lpstr>
      <vt:lpstr>NMR 3/7</vt:lpstr>
      <vt:lpstr>NMR 4/7</vt:lpstr>
      <vt:lpstr>NMR 5/7</vt:lpstr>
      <vt:lpstr>NMR 6/7</vt:lpstr>
      <vt:lpstr>NMR 7/7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Σύγχρονες μέθοδοι ενόργανης ανάλυσης</dc:title>
  <dc:creator>opencourses@teiath.gr</dc:creator>
  <cp:lastModifiedBy>natasakar new</cp:lastModifiedBy>
  <cp:revision>51</cp:revision>
  <dcterms:created xsi:type="dcterms:W3CDTF">2014-12-24T07:28:18Z</dcterms:created>
  <dcterms:modified xsi:type="dcterms:W3CDTF">2015-03-23T12:51:02Z</dcterms:modified>
</cp:coreProperties>
</file>