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47"/>
  </p:notesMasterIdLst>
  <p:handoutMasterIdLst>
    <p:handoutMasterId r:id="rId48"/>
  </p:handoutMasterIdLst>
  <p:sldIdLst>
    <p:sldId id="256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  <p:sldId id="302" r:id="rId35"/>
    <p:sldId id="303" r:id="rId36"/>
    <p:sldId id="304" r:id="rId37"/>
    <p:sldId id="305" r:id="rId38"/>
    <p:sldId id="306" r:id="rId39"/>
    <p:sldId id="257" r:id="rId40"/>
    <p:sldId id="262" r:id="rId41"/>
    <p:sldId id="264" r:id="rId42"/>
    <p:sldId id="269" r:id="rId43"/>
    <p:sldId id="270" r:id="rId44"/>
    <p:sldId id="266" r:id="rId45"/>
    <p:sldId id="261" r:id="rId46"/>
  </p:sldIdLst>
  <p:sldSz cx="9144000" cy="6858000" type="screen4x3"/>
  <p:notesSz cx="7104063" cy="10234613"/>
  <p:custDataLst>
    <p:tags r:id="rId4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185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viewProps" Target="viewProp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27/11/2015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40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37710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972393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66682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925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638139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bg>
      <p:bgPr>
        <a:gradFill>
          <a:gsLst>
            <a:gs pos="0">
              <a:schemeClr val="tx1">
                <a:lumMod val="75000"/>
                <a:lumOff val="25000"/>
              </a:schemeClr>
            </a:gs>
            <a:gs pos="50000">
              <a:schemeClr val="tx1">
                <a:lumMod val="75000"/>
                <a:lumOff val="25000"/>
              </a:schemeClr>
            </a:gs>
            <a:gs pos="100000">
              <a:schemeClr val="tx1">
                <a:lumMod val="65000"/>
                <a:lumOff val="3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008112"/>
          </a:xfrm>
        </p:spPr>
        <p:txBody>
          <a:bodyPr>
            <a:normAutofit/>
          </a:bodyPr>
          <a:lstStyle>
            <a:lvl1pPr marL="268288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340768"/>
            <a:ext cx="8424936" cy="525658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>
                <a:solidFill>
                  <a:schemeClr val="bg1"/>
                </a:solidFill>
              </a:defRPr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>
                <a:solidFill>
                  <a:schemeClr val="bg1"/>
                </a:solidFill>
              </a:defRPr>
            </a:lvl2pPr>
            <a:lvl3pPr marL="1143000" indent="-338138">
              <a:lnSpc>
                <a:spcPct val="110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400">
                <a:solidFill>
                  <a:schemeClr val="bg1"/>
                </a:solidFill>
              </a:defRPr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14864" y="6448251"/>
            <a:ext cx="2133600" cy="365125"/>
          </a:xfrm>
        </p:spPr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116632"/>
            <a:ext cx="61785" cy="67413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Ορθογώνιο 6"/>
          <p:cNvSpPr/>
          <p:nvPr userDrawn="1"/>
        </p:nvSpPr>
        <p:spPr>
          <a:xfrm>
            <a:off x="0" y="0"/>
            <a:ext cx="9144000" cy="1166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ur.org/esur-guidelines/contrast-media-70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sur.org/Contrast-media.51.0.html?&amp;lang=gr&amp;no_cache=1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hyperlink" Target="http://brighamrad.harvard.edu/Cases/bwh/hcache/56/full.html" TargetMode="External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png"/><Relationship Id="rId4" Type="http://schemas.openxmlformats.org/officeDocument/2006/relationships/hyperlink" Target="http://www.mricenter.com/physicians/mri_clinical.htm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ochestermedicalcenter.com/CT%20Angiography.htm" TargetMode="External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hyperlink" Target="https://en.wikipedia.org/wiki/Seldinger_technique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raun.com/cps/rde/xchg/bbraun-com/hs.xsl/products.html?prid=PRID00002579" TargetMode="External"/><Relationship Id="rId5" Type="http://schemas.openxmlformats.org/officeDocument/2006/relationships/image" Target="../media/image58.jpeg"/><Relationship Id="rId4" Type="http://schemas.openxmlformats.org/officeDocument/2006/relationships/hyperlink" Target="http://www.procedureproducts.com/cat/2kx-p14.html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clinicalgate.com/carotid-artery-stenting-2/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://www.syringes.cn/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584176"/>
          </a:xfrm>
        </p:spPr>
        <p:txBody>
          <a:bodyPr>
            <a:normAutofit/>
          </a:bodyPr>
          <a:lstStyle/>
          <a:p>
            <a:pPr lvl="1" algn="ctr"/>
            <a:r>
              <a:rPr kumimoji="0" lang="el-GR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Ακτινολογική Νοσηλευτική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2"/>
            <a:ext cx="9144000" cy="1916633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600" b="1" dirty="0" smtClean="0"/>
              <a:t>Ενότητα </a:t>
            </a:r>
            <a:r>
              <a:rPr lang="en-US" sz="2600" b="1" dirty="0" smtClean="0"/>
              <a:t>5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/>
              <a:t>Απεικόνιση με σκιαγραφικά μέσα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smtClean="0"/>
              <a:t>Γεωργία Οικονόμου, Αναπληρώτρια Καθηγήτρια</a:t>
            </a:r>
          </a:p>
          <a:p>
            <a:pPr>
              <a:spcBef>
                <a:spcPts val="0"/>
              </a:spcBef>
            </a:pPr>
            <a:r>
              <a:rPr lang="el-GR" sz="2200"/>
              <a:t>Τμήμα Ραδιολογίας - Ακτινολογίας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Διάβαση </a:t>
            </a:r>
            <a:br>
              <a:rPr lang="el-GR" sz="4000" dirty="0" smtClean="0"/>
            </a:br>
            <a:r>
              <a:rPr lang="el-GR" sz="4000" dirty="0" smtClean="0"/>
              <a:t>λεπτού εντέρου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556792"/>
            <a:ext cx="3816424" cy="5112568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Απλή αντίθεση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Κατάποση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Νηστικός ασθενής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Ήπιο καθαρτικό για απελευθέρωση του ειλεού και διευκόλυνση προώθησης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Χρόνος στόμα – </a:t>
            </a:r>
            <a:r>
              <a:rPr lang="el-GR" dirty="0" err="1" smtClean="0"/>
              <a:t>ειλεοτυφλική</a:t>
            </a:r>
            <a:r>
              <a:rPr lang="el-GR" dirty="0" smtClean="0"/>
              <a:t> βαλβίδα περίπου 1.5-2</a:t>
            </a:r>
            <a:r>
              <a:rPr lang="en-US" dirty="0" smtClean="0"/>
              <a:t> </a:t>
            </a:r>
            <a:r>
              <a:rPr lang="el-GR" dirty="0" smtClean="0"/>
              <a:t>ώρες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2656"/>
            <a:ext cx="4894263" cy="5949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3" name="Text Box 6"/>
          <p:cNvSpPr txBox="1">
            <a:spLocks noChangeArrowheads="1"/>
          </p:cNvSpPr>
          <p:nvPr/>
        </p:nvSpPr>
        <p:spPr bwMode="auto">
          <a:xfrm>
            <a:off x="4139952" y="6173108"/>
            <a:ext cx="4248150" cy="6413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Παρατήρηση: Ο ειλεός δεν έχει πτυχές. Στο κάτω δεξιό τμήμα της κοιλίας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789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err="1" smtClean="0"/>
              <a:t>Εντερόκλυση</a:t>
            </a:r>
            <a:endParaRPr lang="el-GR" dirty="0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392488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Διάταση ελίκων από προώθηση του σκιαγραφικού μέσω καθετήρα από το στόμα με το άκρο στην αρχή της νήστιδας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Μπορεί να γίνει σαν 2πλή σκιαγραφική αντίθεση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Χρήση καθαρτικού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5" y="2276475"/>
            <a:ext cx="4054475" cy="4581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8" name="AutoShape 6"/>
          <p:cNvSpPr>
            <a:spLocks noChangeArrowheads="1"/>
          </p:cNvSpPr>
          <p:nvPr/>
        </p:nvSpPr>
        <p:spPr bwMode="auto">
          <a:xfrm rot="2092318" flipV="1">
            <a:off x="4732338" y="1931988"/>
            <a:ext cx="1663700" cy="241300"/>
          </a:xfrm>
          <a:prstGeom prst="rightArrow">
            <a:avLst>
              <a:gd name="adj1" fmla="val 50000"/>
              <a:gd name="adj2" fmla="val 17236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l-GR">
              <a:latin typeface="+mn-lt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427538" y="1341438"/>
            <a:ext cx="1295400" cy="36671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Καθετήρας</a:t>
            </a: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3" cstate="print">
            <a:lum bright="18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86619"/>
            <a:ext cx="3132137" cy="16462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6012722" y="188640"/>
            <a:ext cx="313127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Οδηγός                Καθετήρας </a:t>
            </a:r>
            <a:endParaRPr lang="el-GR" altLang="el-GR" b="1" dirty="0">
              <a:latin typeface="+mn-lt"/>
            </a:endParaRP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723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CT</a:t>
            </a:r>
            <a:r>
              <a:rPr lang="el-GR" dirty="0" smtClean="0"/>
              <a:t> </a:t>
            </a:r>
            <a:r>
              <a:rPr lang="el-GR" dirty="0" err="1" smtClean="0"/>
              <a:t>Εντερόκλυση</a:t>
            </a:r>
            <a:endParaRPr lang="el-GR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10445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Ίδια προετοιμασία</a:t>
            </a:r>
          </a:p>
          <a:p>
            <a:pPr eaLnBrk="1" hangingPunct="1">
              <a:defRPr/>
            </a:pPr>
            <a:r>
              <a:rPr lang="el-GR" dirty="0" smtClean="0"/>
              <a:t>Σκιαγραφικό </a:t>
            </a:r>
          </a:p>
          <a:p>
            <a:pPr lvl="1" eaLnBrk="1" hangingPunct="1">
              <a:defRPr/>
            </a:pPr>
            <a:r>
              <a:rPr lang="el-GR" dirty="0" smtClean="0"/>
              <a:t>Ιωδιούχο από το στόμα</a:t>
            </a:r>
          </a:p>
          <a:p>
            <a:pPr lvl="1" eaLnBrk="1" hangingPunct="1">
              <a:buFont typeface="Wingdings" pitchFamily="2" charset="2"/>
              <a:buNone/>
              <a:defRPr/>
            </a:pPr>
            <a:r>
              <a:rPr lang="el-GR" dirty="0" smtClean="0"/>
              <a:t>ή</a:t>
            </a:r>
          </a:p>
          <a:p>
            <a:pPr lvl="1" eaLnBrk="1" hangingPunct="1">
              <a:defRPr/>
            </a:pPr>
            <a:r>
              <a:rPr lang="el-GR" dirty="0" smtClean="0"/>
              <a:t>Νερό / μαννιτόλη από το στόμα (πλήρωση του αυλού)  </a:t>
            </a:r>
            <a:r>
              <a:rPr lang="el-GR" b="1" dirty="0" smtClean="0"/>
              <a:t>και </a:t>
            </a:r>
          </a:p>
          <a:p>
            <a:pPr lvl="1" eaLnBrk="1" hangingPunct="1">
              <a:defRPr/>
            </a:pPr>
            <a:r>
              <a:rPr lang="el-GR" dirty="0" smtClean="0"/>
              <a:t>Ενδοφλέβιο </a:t>
            </a:r>
            <a:endParaRPr lang="en-US" dirty="0" smtClean="0"/>
          </a:p>
          <a:p>
            <a:pPr marL="722313" lvl="1" indent="0" eaLnBrk="1" hangingPunct="1">
              <a:spcBef>
                <a:spcPts val="200"/>
              </a:spcBef>
              <a:buNone/>
              <a:defRPr/>
            </a:pPr>
            <a:r>
              <a:rPr lang="el-GR" dirty="0" smtClean="0"/>
              <a:t>( για ενίσχυση τοιχώματος εντέρου)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endParaRPr lang="el-GR" dirty="0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2636838"/>
            <a:ext cx="3275012" cy="414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93272"/>
            <a:ext cx="3995737" cy="249752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2" name="Line 7"/>
          <p:cNvSpPr>
            <a:spLocks noChangeShapeType="1"/>
          </p:cNvSpPr>
          <p:nvPr/>
        </p:nvSpPr>
        <p:spPr bwMode="auto">
          <a:xfrm flipV="1">
            <a:off x="2411761" y="1124744"/>
            <a:ext cx="3096343" cy="15120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>
            <a:off x="3491880" y="4005065"/>
            <a:ext cx="3240360" cy="864096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2771800" y="5229200"/>
            <a:ext cx="4306528" cy="360288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4345" name="Rectangle 10"/>
          <p:cNvSpPr>
            <a:spLocks noChangeArrowheads="1"/>
          </p:cNvSpPr>
          <p:nvPr/>
        </p:nvSpPr>
        <p:spPr bwMode="auto">
          <a:xfrm>
            <a:off x="323850" y="6492081"/>
            <a:ext cx="27444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December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2007 </a:t>
            </a:r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Radiology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245, 661-671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28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ΜΤ </a:t>
            </a:r>
            <a:r>
              <a:rPr lang="el-GR" dirty="0" err="1"/>
              <a:t>Ε</a:t>
            </a:r>
            <a:r>
              <a:rPr lang="el-GR" dirty="0" err="1" smtClean="0"/>
              <a:t>ντερόκλυση</a:t>
            </a:r>
            <a:endParaRPr lang="el-GR" dirty="0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968552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Ίδια προετοιμασία</a:t>
            </a:r>
            <a:r>
              <a:rPr lang="en-US" dirty="0" smtClean="0"/>
              <a:t>.</a:t>
            </a:r>
            <a:r>
              <a:rPr lang="el-GR" dirty="0" smtClean="0"/>
              <a:t> </a:t>
            </a:r>
          </a:p>
          <a:p>
            <a:pPr eaLnBrk="1" hangingPunct="1">
              <a:defRPr/>
            </a:pPr>
            <a:r>
              <a:rPr lang="el-GR" dirty="0" smtClean="0"/>
              <a:t>Στη ΜΤ μεταβάλλονται οι σχετικές πυκνότητες των ιστών ανάλογα με τη διαδικασία απεικόνισης (αυλός εντέρου φωτεινός - υψηλό σήμα ή σκοτεινός – χαμηλό σήμα)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15364" name="Rectangle 6"/>
          <p:cNvSpPr>
            <a:spLocks noChangeArrowheads="1"/>
          </p:cNvSpPr>
          <p:nvPr/>
        </p:nvSpPr>
        <p:spPr bwMode="auto">
          <a:xfrm>
            <a:off x="323528" y="6479534"/>
            <a:ext cx="30008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October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2001 </a:t>
            </a:r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, 21, S161-S172.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3679825"/>
            <a:ext cx="3352800" cy="30781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8"/>
          <p:cNvPicPr>
            <a:picLocks noChangeAspect="1" noChangeArrowheads="1"/>
          </p:cNvPicPr>
          <p:nvPr/>
        </p:nvPicPr>
        <p:blipFill>
          <a:blip r:embed="rId3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9" y="148117"/>
            <a:ext cx="3324224" cy="34653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8993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Διάβαση λεπτού εντέρου </a:t>
            </a:r>
            <a:br>
              <a:rPr lang="el-GR" sz="4000" dirty="0" smtClean="0"/>
            </a:br>
            <a:r>
              <a:rPr lang="el-GR" sz="4000" dirty="0" smtClean="0"/>
              <a:t>ιωδιούχο σκιαγραφικό </a:t>
            </a:r>
            <a:r>
              <a:rPr lang="el-GR" sz="3300" b="0" dirty="0" smtClean="0"/>
              <a:t>1/2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928992" cy="5256584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Συνήθως σε επείγοντα περιστατικά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Μόνο αδρές πληροφορίες, ιδιαίτερα περιφερικά λόγω αραίωσης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29" y="2286000"/>
            <a:ext cx="3878263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286000"/>
            <a:ext cx="3878262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5529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1784" y="116632"/>
            <a:ext cx="9082215" cy="1224136"/>
          </a:xfrm>
        </p:spPr>
        <p:txBody>
          <a:bodyPr>
            <a:normAutofit/>
          </a:bodyPr>
          <a:lstStyle/>
          <a:p>
            <a:r>
              <a:rPr lang="el-GR" dirty="0">
                <a:solidFill>
                  <a:prstClr val="white"/>
                </a:solidFill>
              </a:rPr>
              <a:t>Διάβαση λεπτού εντέρου </a:t>
            </a:r>
            <a:br>
              <a:rPr lang="el-GR" dirty="0">
                <a:solidFill>
                  <a:prstClr val="white"/>
                </a:solidFill>
              </a:rPr>
            </a:br>
            <a:r>
              <a:rPr lang="el-GR" dirty="0">
                <a:solidFill>
                  <a:prstClr val="white"/>
                </a:solidFill>
              </a:rPr>
              <a:t>ιωδιούχο </a:t>
            </a:r>
            <a:r>
              <a:rPr lang="el-GR" dirty="0" smtClean="0">
                <a:solidFill>
                  <a:prstClr val="white"/>
                </a:solidFill>
              </a:rPr>
              <a:t>σκιαγραφικό </a:t>
            </a:r>
            <a:r>
              <a:rPr lang="el-GR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Κυρίως για διερεύνηση απόφραξης – διαφυγής</a:t>
            </a:r>
          </a:p>
          <a:p>
            <a:pPr eaLnBrk="1" hangingPunct="1">
              <a:defRPr/>
            </a:pPr>
            <a:r>
              <a:rPr lang="el-GR" dirty="0" smtClean="0"/>
              <a:t>Διάταση ελίκων</a:t>
            </a:r>
          </a:p>
        </p:txBody>
      </p:sp>
      <p:pic>
        <p:nvPicPr>
          <p:cNvPr id="17411" name="Picture 4"/>
          <p:cNvPicPr>
            <a:picLocks noChangeAspect="1" noChangeArrowheads="1"/>
          </p:cNvPicPr>
          <p:nvPr/>
        </p:nvPicPr>
        <p:blipFill>
          <a:blip r:embed="rId2" cstate="print">
            <a:lum bright="-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3878263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5"/>
          <p:cNvPicPr>
            <a:picLocks noChangeAspect="1" noChangeArrowheads="1"/>
          </p:cNvPicPr>
          <p:nvPr/>
        </p:nvPicPr>
        <p:blipFill>
          <a:blip r:embed="rId3" cstate="print">
            <a:lum bright="-6000" contrast="6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916113"/>
            <a:ext cx="3878262" cy="4572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118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dirty="0" smtClean="0"/>
              <a:t>Έλεγχος παχέος εντέρου - Βαριούχος υποκλυσμός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248472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2πλή σκιαγραφική αντίθεση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Πλήρης προετοιμασία με καθαρτικό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Δεν γίνεται εάν υπάρχει υπόνοια ή κίνδυνος διάτρησης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Τοποθέτηση σωλήνα στο ορθό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Προώθηση βαρίου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Εισαγωγή αέρα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18436" name="Picture 8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766" y="1309452"/>
            <a:ext cx="4198938" cy="5040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9635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/>
          <p:cNvPicPr>
            <a:picLocks noChangeAspect="1" noChangeArrowheads="1"/>
          </p:cNvPicPr>
          <p:nvPr/>
        </p:nvPicPr>
        <p:blipFill>
          <a:blip r:embed="rId2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49275"/>
            <a:ext cx="2800350" cy="4248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6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54313"/>
            <a:ext cx="2705100" cy="4103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0" name="Rectangle 7"/>
          <p:cNvSpPr>
            <a:spLocks noChangeArrowheads="1"/>
          </p:cNvSpPr>
          <p:nvPr/>
        </p:nvSpPr>
        <p:spPr bwMode="auto">
          <a:xfrm>
            <a:off x="2732882" y="6027003"/>
            <a:ext cx="230346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Radiology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2002;223:620-624</a:t>
            </a:r>
            <a:endParaRPr lang="en-GB" altLang="el-GR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  <a:p>
            <a:pPr eaLnBrk="1" hangingPunct="1"/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Diagnostic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Yield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of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Barium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Enema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Examination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after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Incomplete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Colonoscopy1 </a:t>
            </a:r>
          </a:p>
        </p:txBody>
      </p:sp>
      <p:pic>
        <p:nvPicPr>
          <p:cNvPr id="19461" name="Picture 8"/>
          <p:cNvPicPr>
            <a:picLocks noChangeAspect="1" noChangeArrowheads="1"/>
          </p:cNvPicPr>
          <p:nvPr/>
        </p:nvPicPr>
        <p:blipFill>
          <a:blip r:embed="rId4" cstate="print">
            <a:lum bright="18000" contras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696" y="137317"/>
            <a:ext cx="3916808" cy="500300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393700" y="1052513"/>
            <a:ext cx="1441450" cy="77946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Καρκίνος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Πολύποδας </a:t>
            </a:r>
          </a:p>
        </p:txBody>
      </p:sp>
      <p:sp>
        <p:nvSpPr>
          <p:cNvPr id="19463" name="Line 10"/>
          <p:cNvSpPr>
            <a:spLocks noChangeShapeType="1"/>
          </p:cNvSpPr>
          <p:nvPr/>
        </p:nvSpPr>
        <p:spPr bwMode="auto">
          <a:xfrm>
            <a:off x="1835150" y="1442244"/>
            <a:ext cx="1944688" cy="1339056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4" name="Line 11"/>
          <p:cNvSpPr>
            <a:spLocks noChangeShapeType="1"/>
          </p:cNvSpPr>
          <p:nvPr/>
        </p:nvSpPr>
        <p:spPr bwMode="auto">
          <a:xfrm>
            <a:off x="1042988" y="1831975"/>
            <a:ext cx="792162" cy="296545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19465" name="Text Box 12"/>
          <p:cNvSpPr txBox="1">
            <a:spLocks noChangeArrowheads="1"/>
          </p:cNvSpPr>
          <p:nvPr/>
        </p:nvSpPr>
        <p:spPr bwMode="auto">
          <a:xfrm>
            <a:off x="5191697" y="5140325"/>
            <a:ext cx="3340744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b="1">
                <a:latin typeface="+mn-lt"/>
              </a:rPr>
              <a:t> Τυφλό, 2. Ανιόν, 3. Εγκάρσιο, 4. Κατιόν, 5. Ορθό, 6. Δεξιά κολική καμπή, 7. Αριστερά κολική καμπή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10955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Ε/Φ ουρογραφία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896172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Σκιαγράφηση ουροφόρων οδών μετά από Ενδοφλέβια χορήγηση ιωδιούχου σκιαγραφικού μέσου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Ήπιο καθαρτικό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Ουροφόρες οδοί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err="1" smtClean="0"/>
              <a:t>Πυελοκαλυκικά</a:t>
            </a:r>
            <a:r>
              <a:rPr lang="el-GR" dirty="0" smtClean="0"/>
              <a:t> συστήματα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Ουρητήρες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Ουροδόχος κύστη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676692"/>
            <a:ext cx="3924300" cy="58531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23528" y="6420643"/>
            <a:ext cx="2246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2001;21:799-824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658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2"/>
            <a:ext cx="5564188" cy="45529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3" cstate="print">
            <a:lum bright="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704" y="3306217"/>
            <a:ext cx="3352800" cy="2803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3425564" y="6518980"/>
            <a:ext cx="2246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 2001;21:799-824 </a:t>
            </a:r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1414017" y="1190079"/>
            <a:ext cx="2951162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ουρητήρες</a:t>
            </a:r>
          </a:p>
        </p:txBody>
      </p:sp>
      <p:sp>
        <p:nvSpPr>
          <p:cNvPr id="21510" name="Text Box 8"/>
          <p:cNvSpPr txBox="1">
            <a:spLocks noChangeArrowheads="1"/>
          </p:cNvSpPr>
          <p:nvPr/>
        </p:nvSpPr>
        <p:spPr bwMode="auto">
          <a:xfrm>
            <a:off x="6855841" y="2939505"/>
            <a:ext cx="1152525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κύστη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3227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ESUR</a:t>
            </a:r>
            <a:endParaRPr lang="el-GR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Δείτε οδηγίες για τη χορήγηση σκιαγραφικών στη διεύθυνση </a:t>
            </a:r>
          </a:p>
          <a:p>
            <a:pPr marL="355600" indent="0" eaLnBrk="1" hangingPunct="1">
              <a:buNone/>
              <a:defRPr/>
            </a:pPr>
            <a:r>
              <a:rPr lang="en-US" dirty="0" smtClean="0">
                <a:hlinkClick r:id="rId2"/>
              </a:rPr>
              <a:t>European Society of Urogenital Radiology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Εστιάστε στο ερωτηματολόγιο</a:t>
            </a: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3921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242681" y="548680"/>
            <a:ext cx="8424936" cy="1152128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Λίθος στον ουρητήρα (βέλος) στην α/α ΝΟΚ</a:t>
            </a:r>
          </a:p>
          <a:p>
            <a:pPr eaLnBrk="1" hangingPunct="1">
              <a:defRPr/>
            </a:pPr>
            <a:r>
              <a:rPr lang="el-GR" dirty="0" smtClean="0"/>
              <a:t>Προκαλεί απόφραξη - διάταση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799" y="1773238"/>
            <a:ext cx="3718925" cy="4608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5"/>
          <p:cNvPicPr>
            <a:picLocks noChangeAspect="1" noChangeArrowheads="1"/>
          </p:cNvPicPr>
          <p:nvPr/>
        </p:nvPicPr>
        <p:blipFill>
          <a:blip r:embed="rId3" cstate="print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28" y="1773238"/>
            <a:ext cx="3822700" cy="46085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3" name="Rectangle 6"/>
          <p:cNvSpPr>
            <a:spLocks noChangeArrowheads="1"/>
          </p:cNvSpPr>
          <p:nvPr/>
        </p:nvSpPr>
        <p:spPr bwMode="auto">
          <a:xfrm>
            <a:off x="3563888" y="6536143"/>
            <a:ext cx="22461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i="1" dirty="0" err="1">
                <a:solidFill>
                  <a:schemeClr val="bg1">
                    <a:lumMod val="75000"/>
                  </a:schemeClr>
                </a:solidFill>
                <a:latin typeface="+mn-lt"/>
              </a:rPr>
              <a:t>Radiographics</a:t>
            </a:r>
            <a:r>
              <a:rPr lang="el-GR" altLang="el-GR" sz="1200" i="1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. 2001;21:799-824 </a:t>
            </a:r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 flipH="1" flipV="1">
            <a:off x="6660232" y="4653136"/>
            <a:ext cx="865187" cy="287337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511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Ιωδιούχα σκιαγραφικά χορήγηση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7416824" cy="864096"/>
          </a:xfrm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l-GR" dirty="0" smtClean="0"/>
              <a:t>Αναφορά στο </a:t>
            </a:r>
            <a:r>
              <a:rPr lang="en-US" dirty="0" smtClean="0">
                <a:hlinkClick r:id="rId2"/>
              </a:rPr>
              <a:t>European Society of Urogenital Radiology </a:t>
            </a:r>
            <a:r>
              <a:rPr lang="el-GR" dirty="0" smtClean="0"/>
              <a:t>Ερωτηματολόγιο </a:t>
            </a:r>
            <a:endParaRPr lang="el-GR" sz="22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5004048" y="2204864"/>
            <a:ext cx="4104456" cy="2923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prstClr val="white"/>
                </a:solidFill>
                <a:latin typeface="Calibri"/>
              </a:rPr>
              <a:t>Ιδιαίτερες προφυλάξεις: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Σοβαρή αλλεργική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προδιάθεση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Καρδιακή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ανεπάρκεια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Σακχαρώδης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διαβήτης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 err="1">
                <a:solidFill>
                  <a:prstClr val="white"/>
                </a:solidFill>
                <a:latin typeface="Calibri"/>
              </a:rPr>
              <a:t>Πολλαπλούν</a:t>
            </a:r>
            <a:r>
              <a:rPr lang="el-GR" sz="2200" dirty="0">
                <a:solidFill>
                  <a:prstClr val="white"/>
                </a:solidFill>
                <a:latin typeface="Calibri"/>
              </a:rPr>
              <a:t> </a:t>
            </a:r>
            <a:r>
              <a:rPr lang="el-GR" sz="2200" dirty="0" err="1" smtClean="0">
                <a:solidFill>
                  <a:prstClr val="white"/>
                </a:solidFill>
                <a:latin typeface="Calibri"/>
              </a:rPr>
              <a:t>μυέλωμα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323528" y="2204864"/>
            <a:ext cx="4572000" cy="32961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200" b="1" dirty="0">
                <a:solidFill>
                  <a:prstClr val="white"/>
                </a:solidFill>
                <a:latin typeface="Calibri"/>
              </a:rPr>
              <a:t>Απαγορεύεται επί:</a:t>
            </a: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Γνωστής αλλεργίας στο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σκιαγραφικό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Άσθμα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Νεφρικής ανεπάρκειας χωρίς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κάθαρση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  <a:p>
            <a:pPr marL="742950" lvl="1" indent="-382588" fontAlgn="auto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l-GR" sz="2200" dirty="0">
                <a:solidFill>
                  <a:prstClr val="white"/>
                </a:solidFill>
                <a:latin typeface="Calibri"/>
              </a:rPr>
              <a:t>Ενεργό </a:t>
            </a:r>
            <a:r>
              <a:rPr lang="el-GR" sz="2200" dirty="0" smtClean="0">
                <a:solidFill>
                  <a:prstClr val="white"/>
                </a:solidFill>
                <a:latin typeface="Calibri"/>
              </a:rPr>
              <a:t>θυρεοτοξίκωση</a:t>
            </a:r>
            <a:r>
              <a:rPr lang="en-US" sz="2200" dirty="0" smtClean="0">
                <a:solidFill>
                  <a:prstClr val="white"/>
                </a:solidFill>
                <a:latin typeface="Calibri"/>
              </a:rPr>
              <a:t>.</a:t>
            </a:r>
            <a:endParaRPr lang="el-GR" sz="2200" dirty="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Ευθεία γραμμή σύνδεσης 6"/>
          <p:cNvCxnSpPr/>
          <p:nvPr/>
        </p:nvCxnSpPr>
        <p:spPr>
          <a:xfrm>
            <a:off x="4895528" y="2348880"/>
            <a:ext cx="0" cy="315214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5496" y="5805264"/>
            <a:ext cx="9108504" cy="430887"/>
          </a:xfrm>
          <a:prstGeom prst="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l-GR" sz="2200" dirty="0" smtClean="0">
                <a:solidFill>
                  <a:schemeClr val="bg1"/>
                </a:solidFill>
                <a:latin typeface="+mn-lt"/>
              </a:rPr>
              <a:t>Σημαντική  προφύλαξη των νεφρών: η καλή ενυδάτωση του ασθενούς</a:t>
            </a:r>
            <a:endParaRPr lang="en-US" sz="2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6772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" y="116632"/>
            <a:ext cx="6012160" cy="10081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sz="4000" dirty="0" smtClean="0"/>
              <a:t>Υστεροσαλπιγγογραφία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4847332"/>
            <a:ext cx="8424936" cy="2038052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l-GR" sz="2100" dirty="0" smtClean="0"/>
              <a:t>Καθετηριασμός τραχηλικού στομίου μήτρας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100" dirty="0" smtClean="0"/>
              <a:t>Σκιαγράφηση με ιωδιούχο σκιαγραφικό </a:t>
            </a:r>
            <a:endParaRPr lang="en-US" sz="2100" dirty="0" smtClean="0"/>
          </a:p>
          <a:p>
            <a:pPr marL="355600" indent="0" eaLnBrk="1" hangingPunct="1">
              <a:lnSpc>
                <a:spcPct val="80000"/>
              </a:lnSpc>
              <a:spcBef>
                <a:spcPts val="200"/>
              </a:spcBef>
              <a:buNone/>
              <a:defRPr/>
            </a:pPr>
            <a:r>
              <a:rPr lang="el-GR" sz="2100" dirty="0" smtClean="0"/>
              <a:t>της κοιλότητας της μήτρας, των σαλπίγγων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100" dirty="0" smtClean="0"/>
              <a:t>Έλεγχος της διάχυσης του σκιαγραφικού στην </a:t>
            </a:r>
            <a:r>
              <a:rPr lang="el-GR" sz="2100" dirty="0" err="1" smtClean="0"/>
              <a:t>περιτονα</a:t>
            </a:r>
            <a:r>
              <a:rPr lang="ru-RU" sz="2100" dirty="0" smtClean="0"/>
              <a:t>ї</a:t>
            </a:r>
            <a:r>
              <a:rPr lang="el-GR" sz="2100" dirty="0" err="1" smtClean="0"/>
              <a:t>κή</a:t>
            </a:r>
            <a:r>
              <a:rPr lang="el-GR" sz="2100" dirty="0" smtClean="0"/>
              <a:t> κοιλότητα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sz="2100" dirty="0" smtClean="0"/>
              <a:t>Απαγορεύεται σε ενδεχόμενο εγκυμοσύνης, τοπικής φλεγμονής</a:t>
            </a:r>
          </a:p>
        </p:txBody>
      </p:sp>
      <p:pic>
        <p:nvPicPr>
          <p:cNvPr id="24580" name="Picture 5"/>
          <p:cNvPicPr>
            <a:picLocks noChangeAspect="1" noChangeArrowheads="1"/>
          </p:cNvPicPr>
          <p:nvPr/>
        </p:nvPicPr>
        <p:blipFill>
          <a:blip r:embed="rId2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0" y="1066126"/>
            <a:ext cx="3017838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4140" y="1700808"/>
            <a:ext cx="3153260" cy="285849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538" y="2348880"/>
            <a:ext cx="3573462" cy="31924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3" name="Rectangle 8"/>
          <p:cNvSpPr>
            <a:spLocks noChangeArrowheads="1"/>
          </p:cNvSpPr>
          <p:nvPr/>
        </p:nvSpPr>
        <p:spPr bwMode="auto">
          <a:xfrm>
            <a:off x="7199933" y="5613400"/>
            <a:ext cx="19440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r" eaLnBrk="1" hangingPunct="1"/>
            <a:r>
              <a:rPr lang="el-GR" altLang="el-GR" sz="1200">
                <a:latin typeface="+mn-lt"/>
                <a:hlinkClick r:id="rId5"/>
              </a:rPr>
              <a:t>brighamrad.harvard.edu/</a:t>
            </a:r>
            <a:r>
              <a:rPr lang="el-GR" altLang="el-GR" sz="1200">
                <a:latin typeface="+mn-lt"/>
              </a:rPr>
              <a:t> </a:t>
            </a:r>
          </a:p>
        </p:txBody>
      </p:sp>
      <p:pic>
        <p:nvPicPr>
          <p:cNvPr id="24584" name="Picture 11"/>
          <p:cNvPicPr>
            <a:picLocks noChangeAspect="1" noChangeArrowheads="1"/>
          </p:cNvPicPr>
          <p:nvPr/>
        </p:nvPicPr>
        <p:blipFill>
          <a:blip r:embed="rId6" cstate="print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116632"/>
            <a:ext cx="2195512" cy="219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5488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Μυελογραφία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88095" y="1052381"/>
            <a:ext cx="8424936" cy="5256584"/>
          </a:xfrm>
        </p:spPr>
        <p:txBody>
          <a:bodyPr>
            <a:normAutofit/>
          </a:bodyPr>
          <a:lstStyle/>
          <a:p>
            <a:pPr eaLnBrk="1" hangingPunct="1">
              <a:lnSpc>
                <a:spcPct val="105000"/>
              </a:lnSpc>
              <a:defRPr/>
            </a:pPr>
            <a:r>
              <a:rPr lang="el-GR" dirty="0" smtClean="0"/>
              <a:t>Εισαγωγή σκιαγραφικού στο υπαραχνοειδή χώρο και σκιαγράφηση του ΕΝΥ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lnSpc>
                <a:spcPct val="105000"/>
              </a:lnSpc>
              <a:defRPr/>
            </a:pPr>
            <a:r>
              <a:rPr lang="el-GR" dirty="0" smtClean="0"/>
              <a:t>Γίνεται πλέον σπανιότατα όταν δεν επιτρέπεται η μαγνητική τομογραφία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4" t="5692" r="3101" b="3204"/>
          <a:stretch>
            <a:fillRect/>
          </a:stretch>
        </p:blipFill>
        <p:spPr bwMode="auto">
          <a:xfrm>
            <a:off x="0" y="3284538"/>
            <a:ext cx="4321175" cy="30241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5" name="Picture 6"/>
          <p:cNvPicPr>
            <a:picLocks noChangeAspect="1" noChangeArrowheads="1"/>
          </p:cNvPicPr>
          <p:nvPr/>
        </p:nvPicPr>
        <p:blipFill>
          <a:blip r:embed="rId4" cstate="print">
            <a:lum bright="-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6088" y="2849563"/>
            <a:ext cx="4887912" cy="40084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4256088" y="2539491"/>
            <a:ext cx="4887912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l-GR" altLang="el-GR" b="1" dirty="0">
                <a:latin typeface="+mn-lt"/>
              </a:rPr>
              <a:t>Κλασσική μυελογραφία                      </a:t>
            </a:r>
          </a:p>
          <a:p>
            <a:pPr eaLnBrk="1" hangingPunct="1">
              <a:spcBef>
                <a:spcPts val="0"/>
              </a:spcBef>
            </a:pPr>
            <a:r>
              <a:rPr lang="el-GR" altLang="el-GR" b="1" dirty="0">
                <a:latin typeface="+mn-lt"/>
              </a:rPr>
              <a:t>Όγκος (βέλος) </a:t>
            </a:r>
            <a:r>
              <a:rPr lang="el-GR" altLang="el-GR" b="1" dirty="0" smtClean="0">
                <a:latin typeface="+mn-lt"/>
              </a:rPr>
              <a:t>                                       ΜΤ</a:t>
            </a:r>
            <a:endParaRPr lang="el-GR" altLang="el-GR" b="1" dirty="0">
              <a:latin typeface="+mn-lt"/>
            </a:endParaRP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755650" y="2924175"/>
            <a:ext cx="2808238" cy="36933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Κλασσική </a:t>
            </a:r>
            <a:r>
              <a:rPr lang="el-GR" altLang="el-GR" b="1" dirty="0" err="1">
                <a:latin typeface="+mn-lt"/>
              </a:rPr>
              <a:t>μυελογραφία</a:t>
            </a:r>
            <a:r>
              <a:rPr lang="el-GR" altLang="el-GR" b="1" dirty="0">
                <a:latin typeface="+mn-lt"/>
              </a:rPr>
              <a:t>  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913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Αρθογραφία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129614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Εισαγωγή σκιαγραφικού σε αρθρώσεις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Κλασσική, ΑΤ, ΜΤ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26628" name="Picture 5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9"/>
          <a:stretch>
            <a:fillRect/>
          </a:stretch>
        </p:blipFill>
        <p:spPr bwMode="auto">
          <a:xfrm>
            <a:off x="1476375" y="2974975"/>
            <a:ext cx="4248150" cy="3854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013" y="0"/>
            <a:ext cx="3074987" cy="3074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9450" y="3470275"/>
            <a:ext cx="3384550" cy="33845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1" name="Text Box 9"/>
          <p:cNvSpPr txBox="1">
            <a:spLocks noChangeArrowheads="1"/>
          </p:cNvSpPr>
          <p:nvPr/>
        </p:nvSpPr>
        <p:spPr bwMode="auto">
          <a:xfrm>
            <a:off x="5824538" y="3097213"/>
            <a:ext cx="3348037" cy="366712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Αξονική αρθρογραφία γόνατος</a:t>
            </a:r>
          </a:p>
        </p:txBody>
      </p:sp>
      <p:sp>
        <p:nvSpPr>
          <p:cNvPr id="26632" name="Text Box 10"/>
          <p:cNvSpPr txBox="1">
            <a:spLocks noChangeArrowheads="1"/>
          </p:cNvSpPr>
          <p:nvPr/>
        </p:nvSpPr>
        <p:spPr bwMode="auto">
          <a:xfrm>
            <a:off x="0" y="2997200"/>
            <a:ext cx="3348038" cy="36671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Κλασσική αρθρογραφία γόνατος</a:t>
            </a:r>
          </a:p>
        </p:txBody>
      </p:sp>
      <p:sp>
        <p:nvSpPr>
          <p:cNvPr id="26633" name="Text Box 11"/>
          <p:cNvSpPr txBox="1">
            <a:spLocks noChangeArrowheads="1"/>
          </p:cNvSpPr>
          <p:nvPr/>
        </p:nvSpPr>
        <p:spPr bwMode="auto">
          <a:xfrm>
            <a:off x="107504" y="4365625"/>
            <a:ext cx="1584771" cy="923330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Βελόνα ένεσης σκιαγραφικού</a:t>
            </a:r>
          </a:p>
        </p:txBody>
      </p:sp>
      <p:sp>
        <p:nvSpPr>
          <p:cNvPr id="26634" name="Line 12"/>
          <p:cNvSpPr>
            <a:spLocks noChangeShapeType="1"/>
          </p:cNvSpPr>
          <p:nvPr/>
        </p:nvSpPr>
        <p:spPr bwMode="auto">
          <a:xfrm flipV="1">
            <a:off x="1662113" y="4767263"/>
            <a:ext cx="461962" cy="433387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7687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Αρθογραφία</a:t>
            </a:r>
            <a:r>
              <a:rPr lang="en-US" dirty="0"/>
              <a:t> </a:t>
            </a:r>
            <a:r>
              <a:rPr lang="en-US" sz="3000" b="0" dirty="0" smtClean="0"/>
              <a:t>2/2</a:t>
            </a:r>
            <a:endParaRPr lang="el-GR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248472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Μαγνητική αρθρογραφία ώμου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defRPr/>
            </a:pPr>
            <a:r>
              <a:rPr lang="el-GR" dirty="0" smtClean="0"/>
              <a:t>Γαδολίνιο σε αραιό διάλυμα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024" y="3573016"/>
            <a:ext cx="3492500" cy="291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708524" y="4738662"/>
            <a:ext cx="5327972" cy="147732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Χορήγηση σκιαγραφικού γίνεται υπό ακτινοσκόπηση 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Μείγμα </a:t>
            </a:r>
            <a:r>
              <a:rPr lang="el-GR" altLang="el-GR" b="1" dirty="0">
                <a:latin typeface="+mn-lt"/>
              </a:rPr>
              <a:t>ιωδιούχου σκιαγραφικού  (ορατό στην ακτινοσκόπηση) και γαδολινίου (ορατό στη ΜΤ)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Βελόνα, καθετήρας χορήγησης</a:t>
            </a:r>
          </a:p>
        </p:txBody>
      </p:sp>
      <p:sp>
        <p:nvSpPr>
          <p:cNvPr id="27655" name="Line 7"/>
          <p:cNvSpPr>
            <a:spLocks noChangeShapeType="1"/>
          </p:cNvSpPr>
          <p:nvPr/>
        </p:nvSpPr>
        <p:spPr bwMode="auto">
          <a:xfrm flipH="1" flipV="1">
            <a:off x="755774" y="5746301"/>
            <a:ext cx="3024138" cy="288131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217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Αγγειογραφία</a:t>
            </a:r>
            <a:r>
              <a:rPr lang="en-US" dirty="0" smtClean="0"/>
              <a:t> </a:t>
            </a:r>
            <a:r>
              <a:rPr lang="en-US" sz="3000" b="0" dirty="0" smtClean="0"/>
              <a:t>1/4</a:t>
            </a:r>
            <a:endParaRPr lang="el-GR" sz="3000" b="0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Σκιαγράφηση αυλού των αγγείων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Διάγνωση παθήσεων αγγείων - θεραπεία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Αξονική αγγειογραφία (ΕΦ, ιωδιούχο σκιαγραφικό)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Διάγνωση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Μαγνητική Αγγειογραφία (ΕΦ, γαδολίνιο)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Διάγνωση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dirty="0" smtClean="0"/>
              <a:t>Συμβατική αγγειογραφία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Ιωδιούχο σκιαγραφικό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smtClean="0"/>
              <a:t>Ενδοφλέβια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err="1" smtClean="0"/>
              <a:t>Ενδαρτηριακά</a:t>
            </a:r>
            <a:r>
              <a:rPr lang="el-GR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Επεμβατική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Κυρίως για θεραπευτικές πράξεις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972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Αγγειογραφία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2/4</a:t>
            </a:r>
            <a:endParaRPr lang="el-GR" dirty="0"/>
          </a:p>
        </p:txBody>
      </p:sp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780" y="116632"/>
            <a:ext cx="4670425" cy="64087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701" name="Text Box 6"/>
          <p:cNvSpPr txBox="1">
            <a:spLocks noChangeArrowheads="1"/>
          </p:cNvSpPr>
          <p:nvPr/>
        </p:nvSpPr>
        <p:spPr bwMode="auto">
          <a:xfrm>
            <a:off x="899008" y="5463541"/>
            <a:ext cx="3529186" cy="1061829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ΜΤ αγγειογραφία (κέντρο)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>
                <a:latin typeface="+mn-lt"/>
              </a:rPr>
              <a:t>Κλασσική ΕΑ αγγειογραφία (εκατέρωθεν)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3817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l-GR" dirty="0">
                <a:solidFill>
                  <a:prstClr val="white"/>
                </a:solidFill>
              </a:rPr>
              <a:t>Αγγειογραφία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3/4</a:t>
            </a:r>
            <a:endParaRPr lang="el-GR" dirty="0" smtClean="0"/>
          </a:p>
        </p:txBody>
      </p:sp>
      <p:pic>
        <p:nvPicPr>
          <p:cNvPr id="307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832630"/>
            <a:ext cx="2500312" cy="4098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32630"/>
            <a:ext cx="2667000" cy="4899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7"/>
          <p:cNvSpPr>
            <a:spLocks noChangeArrowheads="1"/>
          </p:cNvSpPr>
          <p:nvPr/>
        </p:nvSpPr>
        <p:spPr bwMode="auto">
          <a:xfrm>
            <a:off x="3031091" y="6454656"/>
            <a:ext cx="108978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/>
            <a:r>
              <a:rPr lang="el-GR" altLang="el-GR" sz="1200" dirty="0" smtClean="0">
                <a:latin typeface="+mn-lt"/>
                <a:hlinkClick r:id="rId4"/>
              </a:rPr>
              <a:t>mricenter.com</a:t>
            </a:r>
            <a:endParaRPr lang="el-GR" altLang="el-GR" sz="1200" dirty="0">
              <a:latin typeface="+mn-lt"/>
            </a:endParaRPr>
          </a:p>
        </p:txBody>
      </p:sp>
      <p:pic>
        <p:nvPicPr>
          <p:cNvPr id="30726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57" r="15857"/>
          <a:stretch>
            <a:fillRect/>
          </a:stretch>
        </p:blipFill>
        <p:spPr bwMode="auto">
          <a:xfrm>
            <a:off x="5724525" y="1832630"/>
            <a:ext cx="3235325" cy="39338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27</a:t>
            </a:fld>
            <a:endParaRPr lang="el-GR"/>
          </a:p>
        </p:txBody>
      </p:sp>
      <p:sp>
        <p:nvSpPr>
          <p:cNvPr id="4" name="Ορθογώνιο 3"/>
          <p:cNvSpPr/>
          <p:nvPr/>
        </p:nvSpPr>
        <p:spPr>
          <a:xfrm>
            <a:off x="1281197" y="1370965"/>
            <a:ext cx="6062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ΜΤ</a:t>
            </a:r>
            <a:endParaRPr lang="el-GR" sz="2400" dirty="0"/>
          </a:p>
        </p:txBody>
      </p:sp>
      <p:sp>
        <p:nvSpPr>
          <p:cNvPr id="6" name="Ορθογώνιο 5"/>
          <p:cNvSpPr/>
          <p:nvPr/>
        </p:nvSpPr>
        <p:spPr>
          <a:xfrm>
            <a:off x="3576312" y="1370964"/>
            <a:ext cx="14659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κλασσική </a:t>
            </a:r>
            <a:endParaRPr lang="el-GR" sz="2400" dirty="0"/>
          </a:p>
        </p:txBody>
      </p:sp>
      <p:sp>
        <p:nvSpPr>
          <p:cNvPr id="8" name="Ορθογώνιο 7"/>
          <p:cNvSpPr/>
          <p:nvPr/>
        </p:nvSpPr>
        <p:spPr>
          <a:xfrm>
            <a:off x="7093497" y="1370963"/>
            <a:ext cx="4973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prstClr val="white"/>
                </a:solidFill>
                <a:latin typeface="Calibri"/>
                <a:ea typeface="+mj-ea"/>
                <a:cs typeface="+mj-cs"/>
              </a:rPr>
              <a:t>ΑΤ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9993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Αγγειογραφία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4/4</a:t>
            </a:r>
            <a:endParaRPr lang="el-GR" dirty="0"/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2" cstate="print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40" r="2417" b="1476"/>
          <a:stretch>
            <a:fillRect/>
          </a:stretch>
        </p:blipFill>
        <p:spPr bwMode="auto">
          <a:xfrm>
            <a:off x="107504" y="1171219"/>
            <a:ext cx="583247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6028939" y="1171219"/>
            <a:ext cx="2303462" cy="1338828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l-GR" altLang="el-GR" b="1" dirty="0" smtClean="0">
                <a:latin typeface="+mn-lt"/>
              </a:rPr>
              <a:t>Αξονική </a:t>
            </a:r>
            <a:r>
              <a:rPr lang="el-GR" altLang="el-GR" b="1" dirty="0">
                <a:latin typeface="+mn-lt"/>
              </a:rPr>
              <a:t>αγγειογραφία κάτω άκρων</a:t>
            </a:r>
          </a:p>
          <a:p>
            <a:pPr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Επεξεργασία εικόνας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367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Πεπτικό σύστημα</a:t>
            </a:r>
            <a:r>
              <a:rPr lang="en-US" dirty="0" smtClean="0"/>
              <a:t> </a:t>
            </a:r>
            <a:r>
              <a:rPr lang="en-US" sz="3000" b="0" dirty="0" smtClean="0"/>
              <a:t>1/2</a:t>
            </a:r>
            <a:endParaRPr lang="el-GR" sz="3000" b="0" dirty="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8424936" cy="532859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sz="2400" b="1" dirty="0" smtClean="0"/>
              <a:t>Βάριο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Εναιώρημα διαφόρων πυκνοτήτων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Βελτιωτικό γεύσης για χορήγηση από το στόμα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Απαγορεύεται η χρήση του όταν</a:t>
            </a:r>
            <a:r>
              <a:rPr lang="en-US" sz="2400" dirty="0" smtClean="0"/>
              <a:t> </a:t>
            </a:r>
            <a:r>
              <a:rPr lang="el-GR" sz="2400" dirty="0" smtClean="0"/>
              <a:t>υπάρχει: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smtClean="0"/>
              <a:t>Πιθανότητα διαφυγής από τον πεπτικό σωλήνα (πρόσφατη επέμβαση, πιθανότητα διάτρησης)</a:t>
            </a:r>
            <a:r>
              <a:rPr lang="en-US" dirty="0" smtClean="0"/>
              <a:t>.</a:t>
            </a:r>
            <a:endParaRPr lang="el-GR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smtClean="0"/>
              <a:t>Πριν από άμεση ενδοσκόπηση</a:t>
            </a:r>
            <a:r>
              <a:rPr lang="en-US" dirty="0" smtClean="0"/>
              <a:t>.</a:t>
            </a:r>
            <a:endParaRPr lang="el-GR" dirty="0" smtClean="0"/>
          </a:p>
          <a:p>
            <a:pPr lvl="2" eaLnBrk="1" hangingPunct="1">
              <a:lnSpc>
                <a:spcPct val="90000"/>
              </a:lnSpc>
              <a:defRPr/>
            </a:pPr>
            <a:r>
              <a:rPr lang="el-GR" dirty="0" smtClean="0"/>
              <a:t>Σε χαμηλή απόφραξη του </a:t>
            </a:r>
            <a:r>
              <a:rPr lang="el-GR" dirty="0" err="1" smtClean="0"/>
              <a:t>παχέος</a:t>
            </a:r>
            <a:r>
              <a:rPr lang="el-GR" dirty="0" smtClean="0"/>
              <a:t> εντέρου</a:t>
            </a:r>
            <a:r>
              <a:rPr lang="en-US" dirty="0" smtClean="0"/>
              <a:t>.</a:t>
            </a:r>
            <a:endParaRPr lang="el-GR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l-GR" sz="2400" b="1" dirty="0" smtClean="0"/>
              <a:t>Ιωδιούχα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Εναλλακτικά όπου απαγορεύεται το βάριο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l-GR" sz="2400" dirty="0" smtClean="0"/>
              <a:t>Στην αξονική τομογραφία</a:t>
            </a:r>
            <a:r>
              <a:rPr lang="en-US" sz="2400" dirty="0" smtClean="0"/>
              <a:t>.</a:t>
            </a:r>
            <a:endParaRPr lang="el-GR" sz="2400" dirty="0" smtClean="0"/>
          </a:p>
          <a:p>
            <a:pPr lvl="1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l-GR" sz="2400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680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Αξονική αγγειογραφία</a:t>
            </a:r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2" cstate="print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982" y="1038087"/>
            <a:ext cx="6654494" cy="552687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44607" y="3429447"/>
            <a:ext cx="2303462" cy="779463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l-GR" b="1" dirty="0" smtClean="0">
                <a:latin typeface="+mn-lt"/>
              </a:rPr>
              <a:t>CT</a:t>
            </a:r>
            <a:r>
              <a:rPr lang="el-GR" altLang="el-GR" b="1" dirty="0" smtClean="0">
                <a:latin typeface="+mn-lt"/>
              </a:rPr>
              <a:t> </a:t>
            </a:r>
            <a:r>
              <a:rPr lang="el-GR" altLang="el-GR" b="1" dirty="0" err="1">
                <a:latin typeface="+mn-lt"/>
              </a:rPr>
              <a:t>στεφανιογραφία</a:t>
            </a:r>
            <a:endParaRPr lang="el-GR" altLang="el-GR" b="1" dirty="0">
              <a:latin typeface="+mn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l-GR" altLang="el-GR" b="1" dirty="0">
                <a:latin typeface="+mn-lt"/>
              </a:rPr>
              <a:t>Επεξεργασία εικόνας</a:t>
            </a:r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801704" y="6581001"/>
            <a:ext cx="19610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dirty="0" smtClean="0">
                <a:latin typeface="+mn-lt"/>
                <a:hlinkClick r:id="rId3"/>
              </a:rPr>
              <a:t>rochestermedicalcenter.com</a:t>
            </a:r>
            <a:endParaRPr lang="el-GR" altLang="el-GR" sz="1200" dirty="0">
              <a:latin typeface="+mn-lt"/>
            </a:endParaRPr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1480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84" y="116632"/>
            <a:ext cx="9082215" cy="115212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l-GR" sz="4000" dirty="0" smtClean="0"/>
              <a:t>Κλασσική αγγειογραφία </a:t>
            </a:r>
            <a:br>
              <a:rPr lang="el-GR" sz="4000" dirty="0" smtClean="0"/>
            </a:br>
            <a:r>
              <a:rPr lang="el-GR" sz="3300" b="0" dirty="0" smtClean="0"/>
              <a:t>Τεχνική </a:t>
            </a:r>
            <a:r>
              <a:rPr lang="en-US" sz="3300" b="0" dirty="0" smtClean="0"/>
              <a:t>Seldinger</a:t>
            </a:r>
            <a:endParaRPr lang="el-GR" sz="3300" b="0" dirty="0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256584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Sven-Ivar Seldinger</a:t>
            </a:r>
            <a:r>
              <a:rPr lang="el-GR" dirty="0" smtClean="0"/>
              <a:t> (1921–1998) </a:t>
            </a:r>
          </a:p>
          <a:p>
            <a:pPr eaLnBrk="1" hangingPunct="1">
              <a:defRPr/>
            </a:pPr>
            <a:r>
              <a:rPr lang="el-GR" dirty="0" smtClean="0"/>
              <a:t>Μέθοδος καθετηριασμού αγγείων (</a:t>
            </a:r>
            <a:r>
              <a:rPr lang="en-US" dirty="0" smtClean="0"/>
              <a:t>1953</a:t>
            </a:r>
            <a:r>
              <a:rPr lang="el-GR" dirty="0" smtClean="0"/>
              <a:t>)</a:t>
            </a:r>
          </a:p>
          <a:p>
            <a:pPr lvl="1" eaLnBrk="1" hangingPunct="1">
              <a:defRPr/>
            </a:pPr>
            <a:r>
              <a:rPr lang="el-GR" dirty="0" smtClean="0"/>
              <a:t>Εισαγωγή βελόνας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l-GR" dirty="0" smtClean="0"/>
              <a:t>Τοποθέτηση της βελόνας στον αυλό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l-GR" dirty="0" smtClean="0"/>
              <a:t>Εισαγωγή σύρματος, προώθηση για περίπου 10εκ.</a:t>
            </a:r>
            <a:endParaRPr lang="en-US" dirty="0" smtClean="0"/>
          </a:p>
          <a:p>
            <a:pPr lvl="1" eaLnBrk="1" hangingPunct="1">
              <a:defRPr/>
            </a:pPr>
            <a:r>
              <a:rPr lang="el-GR" dirty="0" smtClean="0"/>
              <a:t>Αφαίρεση της βελόνας – παραμένει το σύρμα στη θέση του</a:t>
            </a:r>
            <a:r>
              <a:rPr lang="en-US" dirty="0" smtClean="0"/>
              <a:t>.</a:t>
            </a:r>
          </a:p>
          <a:p>
            <a:pPr lvl="1" eaLnBrk="1" hangingPunct="1">
              <a:defRPr/>
            </a:pPr>
            <a:r>
              <a:rPr lang="el-GR" dirty="0" smtClean="0"/>
              <a:t>Προώθηση καθετήρα και σύρματος στην περιοχή ενδιαφέροντος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Αφαίρεση του σύρματος – παραμένει ο καθετήρας</a:t>
            </a:r>
            <a:r>
              <a:rPr lang="en-US" dirty="0" smtClean="0"/>
              <a:t>.</a:t>
            </a:r>
            <a:endParaRPr lang="el-GR" dirty="0" smtClean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5730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Seldinger Technique</a:t>
            </a:r>
            <a:endParaRPr lang="el-GR" dirty="0" smtClean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31</a:t>
            </a:fld>
            <a:endParaRPr lang="el-GR"/>
          </a:p>
        </p:txBody>
      </p:sp>
      <p:grpSp>
        <p:nvGrpSpPr>
          <p:cNvPr id="4" name="Ομάδα 3"/>
          <p:cNvGrpSpPr/>
          <p:nvPr/>
        </p:nvGrpSpPr>
        <p:grpSpPr>
          <a:xfrm>
            <a:off x="107504" y="1008112"/>
            <a:ext cx="8928992" cy="5805264"/>
            <a:chOff x="395536" y="1124744"/>
            <a:chExt cx="8840586" cy="5545922"/>
          </a:xfrm>
        </p:grpSpPr>
        <p:pic>
          <p:nvPicPr>
            <p:cNvPr id="1026" name="Picture 2" descr="File:Catheter Schema 1 pose de l'aiguille.sv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1124744"/>
              <a:ext cx="3587552" cy="1793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1028" name="Picture 4" descr="File:Catheter Schema 2 pose du fil.sv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2996952"/>
              <a:ext cx="3587552" cy="1793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1030" name="Picture 6" descr="File:Catheter Schema 3 retrait de l'aiguille.sv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4876890"/>
              <a:ext cx="3587552" cy="1793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1032" name="Picture 8" descr="File:Catheter Schema 4 entree et sortie du dilatateur.sv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784" y="1124744"/>
              <a:ext cx="3587552" cy="1793776"/>
            </a:xfrm>
            <a:prstGeom prst="rect">
              <a:avLst/>
            </a:prstGeom>
            <a:solidFill>
              <a:schemeClr val="bg1"/>
            </a:solidFill>
          </p:spPr>
        </p:pic>
        <p:pic>
          <p:nvPicPr>
            <p:cNvPr id="1034" name="Picture 10" descr="File:Catheter Schema 5 pose du catheter.sv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12201" y="2998660"/>
              <a:ext cx="3584135" cy="179206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pic>
          <p:nvPicPr>
            <p:cNvPr id="1036" name="Picture 12" descr="File:Catheter Schema 6 catheter en place.sv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8784" y="4876890"/>
              <a:ext cx="3587552" cy="17937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395536" y="1124744"/>
              <a:ext cx="3587552" cy="8526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1</a:t>
              </a:r>
              <a:r>
                <a:rPr lang="el-GR" b="1" dirty="0" smtClean="0"/>
                <a:t> </a:t>
              </a:r>
              <a:r>
                <a:rPr lang="en-US" sz="1600" dirty="0" err="1">
                  <a:latin typeface="+mn-lt"/>
                </a:rPr>
                <a:t>Punction</a:t>
              </a:r>
              <a:r>
                <a:rPr lang="en-US" sz="1600" dirty="0">
                  <a:latin typeface="+mn-lt"/>
                </a:rPr>
                <a:t> with a sharp hollow needle called a trocar.</a:t>
              </a:r>
            </a:p>
            <a:p>
              <a:r>
                <a:rPr lang="el-GR" b="1" dirty="0" smtClean="0"/>
                <a:t> </a:t>
              </a:r>
              <a:endParaRPr lang="el-GR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03920" y="4869160"/>
              <a:ext cx="3579168" cy="58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3</a:t>
              </a:r>
              <a:r>
                <a:rPr lang="el-GR" b="1" dirty="0" smtClean="0"/>
                <a:t> </a:t>
              </a:r>
              <a:r>
                <a:rPr lang="en-US" sz="1600" dirty="0" smtClean="0">
                  <a:latin typeface="+mn-lt"/>
                </a:rPr>
                <a:t>The </a:t>
              </a:r>
              <a:r>
                <a:rPr lang="en-US" sz="1600" dirty="0">
                  <a:latin typeface="+mn-lt"/>
                </a:rPr>
                <a:t>trocar is withdrawn, guidewire is maintained.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5536" y="2996952"/>
              <a:ext cx="3587552" cy="58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2</a:t>
              </a:r>
              <a:r>
                <a:rPr lang="en-US" b="1" dirty="0">
                  <a:latin typeface="+mn-lt"/>
                </a:rPr>
                <a:t> </a:t>
              </a:r>
              <a:r>
                <a:rPr lang="en-US" sz="1600" dirty="0">
                  <a:latin typeface="+mn-lt"/>
                </a:rPr>
                <a:t>A round-tipped guidewire is advanced through the lumen of the trocar.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012201" y="1124744"/>
              <a:ext cx="3584135" cy="588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4</a:t>
              </a:r>
              <a:r>
                <a:rPr lang="el-GR" b="1" dirty="0" smtClean="0"/>
                <a:t> </a:t>
              </a:r>
              <a:r>
                <a:rPr lang="en-US" sz="1600" dirty="0">
                  <a:latin typeface="+mn-lt"/>
                </a:rPr>
                <a:t>Dilatator can be inserted in and out to enlarge the hole.</a:t>
              </a:r>
              <a:r>
                <a:rPr lang="el-GR" sz="1600" dirty="0" smtClean="0">
                  <a:latin typeface="+mn-lt"/>
                </a:rPr>
                <a:t> </a:t>
              </a:r>
              <a:endParaRPr lang="el-GR" sz="1600" dirty="0">
                <a:latin typeface="+mn-lt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012201" y="2998660"/>
              <a:ext cx="5223921" cy="5586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5</a:t>
              </a:r>
              <a:r>
                <a:rPr lang="el-GR" sz="1400" b="1" dirty="0" smtClean="0">
                  <a:latin typeface="+mn-lt"/>
                </a:rPr>
                <a:t> </a:t>
              </a:r>
              <a:r>
                <a:rPr lang="en-US" sz="1400" dirty="0">
                  <a:latin typeface="+mn-lt"/>
                </a:rPr>
                <a:t>A "sheath" or blunt cannula can now be passed over the guidewire into the cavity or vessel. The guidewire is then withdrawn.</a:t>
              </a:r>
              <a:endParaRPr lang="el-GR" sz="1400" dirty="0">
                <a:latin typeface="+mn-lt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012201" y="4869160"/>
              <a:ext cx="5081331" cy="55865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l-GR" b="1" dirty="0" smtClean="0">
                  <a:latin typeface="+mn-lt"/>
                </a:rPr>
                <a:t>6 </a:t>
              </a:r>
              <a:r>
                <a:rPr lang="en-US" sz="1400" dirty="0">
                  <a:latin typeface="+mn-lt"/>
                </a:rPr>
                <a:t>End of </a:t>
              </a:r>
              <a:r>
                <a:rPr lang="en-US" sz="1400" dirty="0" smtClean="0">
                  <a:latin typeface="+mn-lt"/>
                </a:rPr>
                <a:t>procedure. Catheters and wires can be advanced through the sheath in order to perform the angiogram.</a:t>
              </a:r>
              <a:endParaRPr lang="el-GR" sz="1600" dirty="0">
                <a:latin typeface="+mn-lt"/>
              </a:endParaRPr>
            </a:p>
          </p:txBody>
        </p:sp>
      </p:grpSp>
      <p:sp>
        <p:nvSpPr>
          <p:cNvPr id="6" name="Ορθογώνιο 5"/>
          <p:cNvSpPr/>
          <p:nvPr/>
        </p:nvSpPr>
        <p:spPr>
          <a:xfrm>
            <a:off x="7496394" y="6152504"/>
            <a:ext cx="1174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Από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wikipedia</a:t>
            </a:r>
            <a:r>
              <a:rPr 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9"/>
              </a:rPr>
              <a:t>Seldinger technique</a:t>
            </a:r>
            <a:endParaRPr lang="en-US" sz="12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534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Βελόνα - Σύρματα</a:t>
            </a:r>
            <a:endParaRPr lang="el-GR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32</a:t>
            </a:fld>
            <a:endParaRPr lang="el-GR"/>
          </a:p>
        </p:txBody>
      </p:sp>
      <p:pic>
        <p:nvPicPr>
          <p:cNvPr id="1026" name="Picture 2" descr="http://www.procedureproducts.com/cat/images/Cour-potts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81" y="1421236"/>
            <a:ext cx="4714105" cy="265583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227433" y="4149080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procedureproducts.com</a:t>
            </a:r>
            <a:endParaRPr lang="el-GR" sz="1200" dirty="0">
              <a:latin typeface="+mn-lt"/>
            </a:endParaRPr>
          </a:p>
        </p:txBody>
      </p:sp>
      <p:pic>
        <p:nvPicPr>
          <p:cNvPr id="1028" name="Picture 4" descr="http://www.bbraun.com/service-layer-core/res/public/thumbnail/BPG000000000000000100002010000000/52780A89B63312F0E1008000D400106F52780A8BB63312F0E1008000D400106F?vc=CORPORATE_WEBSITE_COM&amp;s=81aaa2171a2214f113c924cc755624ca&amp;max=40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68" y="1408167"/>
            <a:ext cx="3810000" cy="3810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5045968" y="5301208"/>
            <a:ext cx="381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6"/>
              </a:rPr>
              <a:t>bbraun.com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7483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mtClean="0"/>
              <a:t>Καθετήρες 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23528" y="1196752"/>
            <a:ext cx="3312368" cy="5256584"/>
          </a:xfrm>
        </p:spPr>
        <p:txBody>
          <a:bodyPr/>
          <a:lstStyle/>
          <a:p>
            <a:r>
              <a:rPr lang="el-GR" dirty="0" smtClean="0"/>
              <a:t>Τα άκρα των καθετήρων έχουν διαφορετικά σχήματα ώστε ανάλογα με την ανατομία να εισέρχονται  εύκολα σε κλάδους αγγείων</a:t>
            </a:r>
          </a:p>
          <a:p>
            <a:r>
              <a:rPr lang="el-GR" dirty="0" smtClean="0"/>
              <a:t>Το εύρος και το μήκος των καθετήρων ποικίλλει ανάλογα με το αγεείο που πρέπει να καθετηριασθεί </a:t>
            </a:r>
            <a:endParaRPr lang="en-US" dirty="0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33</a:t>
            </a:fld>
            <a:endParaRPr lang="el-GR"/>
          </a:p>
        </p:txBody>
      </p:sp>
      <p:pic>
        <p:nvPicPr>
          <p:cNvPr id="2050" name="Picture 2" descr="http://clinicalgate.com/wp-content/uploads/2015/06/B978143772930600032X_f32-12-9781437729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60648"/>
            <a:ext cx="4248472" cy="648600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Ορθογώνιο 1"/>
          <p:cNvSpPr/>
          <p:nvPr/>
        </p:nvSpPr>
        <p:spPr>
          <a:xfrm>
            <a:off x="1979712" y="6469651"/>
            <a:ext cx="26642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latin typeface="+mn-lt"/>
                <a:hlinkClick r:id="rId4"/>
              </a:rPr>
              <a:t>clinicalgate.com</a:t>
            </a:r>
            <a:endParaRPr lang="el-G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500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85" y="116632"/>
            <a:ext cx="4798248" cy="1008112"/>
          </a:xfrm>
        </p:spPr>
        <p:txBody>
          <a:bodyPr>
            <a:noAutofit/>
          </a:bodyPr>
          <a:lstStyle/>
          <a:p>
            <a:pPr algn="l" eaLnBrk="1" hangingPunct="1">
              <a:defRPr/>
            </a:pP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Μονάδες μέτρησης </a:t>
            </a:r>
            <a:br>
              <a:rPr lang="el-GR" dirty="0" smtClean="0"/>
            </a:br>
            <a:r>
              <a:rPr lang="el-GR" dirty="0" smtClean="0"/>
              <a:t>εύρους - </a:t>
            </a:r>
            <a:r>
              <a:rPr lang="en-US" dirty="0" smtClean="0"/>
              <a:t>French</a:t>
            </a:r>
            <a:endParaRPr lang="el-GR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04864"/>
            <a:ext cx="4464496" cy="3384376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l-GR" dirty="0" smtClean="0"/>
              <a:t>Μετρά την εξωτερική διάμετρο των καθετήρων.</a:t>
            </a:r>
          </a:p>
          <a:p>
            <a:pPr eaLnBrk="1" hangingPunct="1">
              <a:defRPr/>
            </a:pPr>
            <a:r>
              <a:rPr lang="el-GR" dirty="0" smtClean="0"/>
              <a:t>Διάμετρος σε χιλ = </a:t>
            </a:r>
            <a:r>
              <a:rPr lang="en-US" dirty="0" smtClean="0"/>
              <a:t>French/3</a:t>
            </a:r>
            <a:r>
              <a:rPr lang="el-GR" dirty="0" smtClean="0"/>
              <a:t>.</a:t>
            </a:r>
            <a:endParaRPr lang="en-US" dirty="0" smtClean="0"/>
          </a:p>
          <a:p>
            <a:pPr>
              <a:defRPr/>
            </a:pPr>
            <a:r>
              <a:rPr lang="el-GR" dirty="0" smtClean="0"/>
              <a:t>Στην αγγειογραφία συνήθως χρησιμοποιούνται καθετήρες 5-7</a:t>
            </a:r>
            <a:r>
              <a:rPr lang="en-US" dirty="0" smtClean="0"/>
              <a:t>F</a:t>
            </a:r>
            <a:r>
              <a:rPr lang="el-GR" dirty="0" smtClean="0"/>
              <a:t>.</a:t>
            </a: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8" t="10004" r="5181" b="9959"/>
          <a:stretch/>
        </p:blipFill>
        <p:spPr bwMode="auto">
          <a:xfrm>
            <a:off x="5004048" y="332656"/>
            <a:ext cx="3817398" cy="34001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4" cstate="print">
            <a:lum bright="-30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921" y="3861048"/>
            <a:ext cx="2807865" cy="280786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44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784" y="116632"/>
            <a:ext cx="9082216" cy="100811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l-GR" sz="4000" dirty="0" smtClean="0"/>
              <a:t>Μονάδες μέτρησης εύρους - </a:t>
            </a:r>
            <a:r>
              <a:rPr lang="en-US" sz="4000" dirty="0" smtClean="0"/>
              <a:t>Gauge</a:t>
            </a:r>
            <a:endParaRPr lang="el-GR" sz="4000" dirty="0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Χρησιμοποιείται στις βελόνες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l-GR" dirty="0" smtClean="0"/>
              <a:t>Όσο μεγαλύτερο το </a:t>
            </a:r>
            <a:r>
              <a:rPr lang="en-US" dirty="0" smtClean="0"/>
              <a:t>G</a:t>
            </a:r>
            <a:r>
              <a:rPr lang="el-GR" dirty="0" smtClean="0"/>
              <a:t>, τόσο μικρότερη η διάμετρος του αυλού</a:t>
            </a:r>
          </a:p>
          <a:p>
            <a:pPr eaLnBrk="1" hangingPunct="1">
              <a:lnSpc>
                <a:spcPct val="80000"/>
              </a:lnSpc>
              <a:defRPr/>
            </a:pPr>
            <a:endParaRPr lang="el-GR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 smtClean="0"/>
              <a:t>14 </a:t>
            </a:r>
            <a:r>
              <a:rPr lang="el-GR" sz="2400" dirty="0" err="1" smtClean="0"/>
              <a:t>gauge</a:t>
            </a:r>
            <a:r>
              <a:rPr lang="el-GR" sz="2400" dirty="0" smtClean="0"/>
              <a:t>  =  2.108 mm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 smtClean="0"/>
              <a:t>16                 1.651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 smtClean="0"/>
              <a:t>18                 1.270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 smtClean="0"/>
              <a:t>21                 0.813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 smtClean="0"/>
              <a:t>23                 0.635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 smtClean="0"/>
              <a:t>25                 0.508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l-GR" sz="2400" dirty="0" smtClean="0"/>
              <a:t>27                 0.406</a:t>
            </a:r>
          </a:p>
        </p:txBody>
      </p:sp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4991319" y="6212323"/>
            <a:ext cx="204440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r>
              <a:rPr lang="el-GR" alt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©</a:t>
            </a:r>
            <a:r>
              <a:rPr lang="el-GR" altLang="el-GR" sz="1200" dirty="0" err="1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2"/>
              </a:rPr>
              <a:t>Disposable</a:t>
            </a:r>
            <a:r>
              <a:rPr lang="el-GR" altLang="el-GR" sz="1200" dirty="0" smtClean="0">
                <a:solidFill>
                  <a:schemeClr val="bg1">
                    <a:lumMod val="75000"/>
                  </a:schemeClr>
                </a:solidFill>
                <a:latin typeface="+mn-lt"/>
                <a:hlinkClick r:id="rId2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  <a:hlinkClick r:id="rId2"/>
              </a:rPr>
              <a:t>Syringes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  <a:hlinkClick r:id="rId2"/>
              </a:rPr>
              <a:t> </a:t>
            </a:r>
            <a:r>
              <a:rPr lang="el-GR" altLang="el-GR" sz="1200" dirty="0" err="1">
                <a:solidFill>
                  <a:schemeClr val="bg1">
                    <a:lumMod val="75000"/>
                  </a:schemeClr>
                </a:solidFill>
                <a:latin typeface="+mn-lt"/>
                <a:hlinkClick r:id="rId2"/>
              </a:rPr>
              <a:t>Co.,Ltd</a:t>
            </a:r>
            <a:r>
              <a:rPr lang="el-GR" altLang="el-GR" sz="12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 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4998219" y="2461581"/>
            <a:ext cx="3961134" cy="3750742"/>
            <a:chOff x="4859338" y="2786063"/>
            <a:chExt cx="3457575" cy="3457575"/>
          </a:xfrm>
        </p:grpSpPr>
        <p:pic>
          <p:nvPicPr>
            <p:cNvPr id="38916" name="Picture 4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24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2786063"/>
              <a:ext cx="3457575" cy="3457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918" name="Text Box 7"/>
            <p:cNvSpPr txBox="1">
              <a:spLocks noChangeArrowheads="1"/>
            </p:cNvSpPr>
            <p:nvPr/>
          </p:nvSpPr>
          <p:spPr bwMode="auto">
            <a:xfrm>
              <a:off x="5003800" y="5734050"/>
              <a:ext cx="3097213" cy="3404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b="1" dirty="0" smtClean="0">
                  <a:latin typeface="+mn-lt"/>
                </a:rPr>
                <a:t>Το χρώμα ένδειξη του </a:t>
              </a:r>
              <a:r>
                <a:rPr lang="en-US" altLang="el-GR" b="1" dirty="0" smtClean="0">
                  <a:latin typeface="+mn-lt"/>
                </a:rPr>
                <a:t>G</a:t>
              </a:r>
              <a:endParaRPr lang="el-GR" altLang="el-GR" b="1" dirty="0">
                <a:latin typeface="+mn-lt"/>
              </a:endParaRP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1469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Σύριγγες</a:t>
            </a:r>
            <a:endParaRPr lang="el-GR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Μιας χρήσεως.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Αποστειρωμένες μόνο εάν το χάρτινο περίβλημα είναι ακέραιο και άβρεχτο.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l-GR" dirty="0" smtClean="0"/>
              <a:t>Ημερομηνία λήξεως.</a:t>
            </a:r>
          </a:p>
          <a:p>
            <a:pPr eaLnBrk="1" hangingPunct="1">
              <a:lnSpc>
                <a:spcPct val="90000"/>
              </a:lnSpc>
              <a:defRPr/>
            </a:pPr>
            <a:endParaRPr lang="el-GR" dirty="0" smtClean="0"/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780928"/>
            <a:ext cx="3384376" cy="36271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580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Πεπτικό σύστημα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2/2</a:t>
            </a:r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4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94"/>
          <a:stretch>
            <a:fillRect/>
          </a:stretch>
        </p:blipFill>
        <p:spPr bwMode="auto">
          <a:xfrm>
            <a:off x="6429375" y="-1"/>
            <a:ext cx="2714625" cy="269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AutoShape 5"/>
          <p:cNvSpPr>
            <a:spLocks noChangeArrowheads="1"/>
          </p:cNvSpPr>
          <p:nvPr/>
        </p:nvSpPr>
        <p:spPr bwMode="auto">
          <a:xfrm>
            <a:off x="5040313" y="1435625"/>
            <a:ext cx="1079500" cy="360362"/>
          </a:xfrm>
          <a:prstGeom prst="righ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900" y="2754313"/>
            <a:ext cx="2705100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AutoShape 7"/>
          <p:cNvSpPr>
            <a:spLocks noChangeArrowheads="1"/>
          </p:cNvSpPr>
          <p:nvPr/>
        </p:nvSpPr>
        <p:spPr bwMode="auto">
          <a:xfrm>
            <a:off x="5076676" y="3573016"/>
            <a:ext cx="1079500" cy="360363"/>
          </a:xfrm>
          <a:prstGeom prst="rightArrow">
            <a:avLst>
              <a:gd name="adj1" fmla="val 50000"/>
              <a:gd name="adj2" fmla="val 748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/>
            <a:endParaRPr lang="en-US" altLang="el-GR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 flipV="1">
            <a:off x="4283968" y="3860799"/>
            <a:ext cx="3601145" cy="8636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 flipV="1">
            <a:off x="4211961" y="4724400"/>
            <a:ext cx="3168328" cy="108086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 flipV="1">
            <a:off x="3923929" y="692150"/>
            <a:ext cx="3816722" cy="2232794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23528" y="1340768"/>
            <a:ext cx="4608512" cy="5256584"/>
          </a:xfrm>
        </p:spPr>
        <p:txBody>
          <a:bodyPr>
            <a:normAutofit lnSpcReduction="10000"/>
          </a:bodyPr>
          <a:lstStyle/>
          <a:p>
            <a:r>
              <a:rPr lang="el-GR" b="1" dirty="0"/>
              <a:t>Απλή σκιαγραφική αντίθεση</a:t>
            </a:r>
          </a:p>
          <a:p>
            <a:pPr lvl="1"/>
            <a:r>
              <a:rPr lang="el-GR" dirty="0"/>
              <a:t>Πλήρωση του αυλού με αραιό διάλυμα σκιαγραφικού, εικόνα </a:t>
            </a:r>
            <a:r>
              <a:rPr lang="el-GR" dirty="0" smtClean="0"/>
              <a:t>εκμαγείου .</a:t>
            </a:r>
            <a:endParaRPr lang="el-GR" dirty="0"/>
          </a:p>
          <a:p>
            <a:r>
              <a:rPr lang="el-GR" b="1" dirty="0"/>
              <a:t>Διπλή σκιαγραφική αντίθεση</a:t>
            </a:r>
          </a:p>
          <a:p>
            <a:pPr lvl="1"/>
            <a:r>
              <a:rPr lang="el-GR" dirty="0"/>
              <a:t>Επάλειψη τοιχώματος με λεπτή στρώση </a:t>
            </a:r>
            <a:r>
              <a:rPr lang="el-GR" dirty="0" smtClean="0"/>
              <a:t>παχύρρευστου </a:t>
            </a:r>
            <a:r>
              <a:rPr lang="el-GR" dirty="0"/>
              <a:t>βαρίου (</a:t>
            </a:r>
            <a:r>
              <a:rPr lang="el-GR" dirty="0" smtClean="0"/>
              <a:t>λευκό)</a:t>
            </a:r>
            <a:r>
              <a:rPr lang="en-US" dirty="0" smtClean="0"/>
              <a:t>.</a:t>
            </a:r>
            <a:endParaRPr lang="el-GR" dirty="0"/>
          </a:p>
          <a:p>
            <a:pPr lvl="1"/>
            <a:r>
              <a:rPr lang="el-GR" dirty="0"/>
              <a:t>Διάταση αυλού με αέρα (σκοτεινό</a:t>
            </a:r>
            <a:r>
              <a:rPr lang="el-GR" dirty="0" smtClean="0"/>
              <a:t>)</a:t>
            </a:r>
            <a:r>
              <a:rPr lang="en-US" dirty="0" smtClean="0"/>
              <a:t>.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48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Οικονόμου </a:t>
            </a:r>
            <a:r>
              <a:rPr lang="el-GR" sz="2000" dirty="0" smtClean="0"/>
              <a:t>2014. </a:t>
            </a:r>
            <a:r>
              <a:rPr lang="el-GR" sz="2000" dirty="0"/>
              <a:t>Γεωργία Οικονόμου. </a:t>
            </a:r>
            <a:r>
              <a:rPr lang="el-GR" sz="2000"/>
              <a:t>«Ακτινολογική Νοσηλευτική. </a:t>
            </a:r>
            <a:r>
              <a:rPr lang="el-GR" sz="2000" dirty="0" smtClean="0"/>
              <a:t>Ενότητα </a:t>
            </a:r>
            <a:r>
              <a:rPr lang="en-US" sz="2000" dirty="0" smtClean="0"/>
              <a:t>5:</a:t>
            </a:r>
            <a:r>
              <a:rPr lang="el-GR" sz="2000" dirty="0" smtClean="0"/>
              <a:t> </a:t>
            </a:r>
            <a:r>
              <a:rPr lang="el-GR" sz="2000" dirty="0"/>
              <a:t>Απεικόνιση με σκιαγραφικά μέσα».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dirty="0" smtClean="0"/>
              <a:t>Βαριούχο γεύμα</a:t>
            </a:r>
            <a:r>
              <a:rPr lang="en-US" dirty="0" smtClean="0"/>
              <a:t> </a:t>
            </a:r>
            <a:r>
              <a:rPr lang="en-US" sz="3000" b="0" dirty="0" smtClean="0"/>
              <a:t>1/5</a:t>
            </a:r>
            <a:endParaRPr lang="el-GR" sz="3000" b="0" dirty="0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554461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Έλεγχος οισοφάγου</a:t>
            </a:r>
          </a:p>
          <a:p>
            <a:pPr lvl="1" eaLnBrk="1" hangingPunct="1">
              <a:defRPr/>
            </a:pPr>
            <a:r>
              <a:rPr lang="el-GR" dirty="0" smtClean="0"/>
              <a:t>Νηστικός ασθενής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Κατάποση και παρακολούθηση σκιαγραφικού (ακτινοσκόπηση)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Χρήση – εξουδετέρωση της βαρύτητας για σωστή επάλειψη και διάταση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Όρθια – ύπτια θέση – λοξή – πλάγια τοποθέτηση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Λήψη ενδεικτικών εικόνων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>
            <a:lum bright="-6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06" t="1785" r="2612"/>
          <a:stretch>
            <a:fillRect/>
          </a:stretch>
        </p:blipFill>
        <p:spPr bwMode="auto">
          <a:xfrm>
            <a:off x="6300788" y="260648"/>
            <a:ext cx="2519684" cy="647987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4860032" y="5272088"/>
            <a:ext cx="2591693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600"/>
              </a:spcBef>
              <a:buFontTx/>
              <a:buAutoNum type="arabicPeriod"/>
            </a:pPr>
            <a:r>
              <a:rPr lang="el-GR" altLang="el-GR" sz="2000" b="1" dirty="0">
                <a:latin typeface="+mn-lt"/>
              </a:rPr>
              <a:t>Αυλός</a:t>
            </a:r>
          </a:p>
          <a:p>
            <a:pPr eaLnBrk="1" hangingPunct="1">
              <a:spcBef>
                <a:spcPts val="600"/>
              </a:spcBef>
              <a:buFontTx/>
              <a:buAutoNum type="arabicPeriod"/>
            </a:pPr>
            <a:r>
              <a:rPr lang="el-GR" altLang="el-GR" sz="2000" b="1" dirty="0">
                <a:latin typeface="+mn-lt"/>
              </a:rPr>
              <a:t>Οισοφάγειο τρήμα</a:t>
            </a:r>
          </a:p>
          <a:p>
            <a:pPr eaLnBrk="1" hangingPunct="1">
              <a:spcBef>
                <a:spcPts val="600"/>
              </a:spcBef>
              <a:buFontTx/>
              <a:buAutoNum type="arabicPeriod"/>
            </a:pPr>
            <a:r>
              <a:rPr lang="el-GR" altLang="el-GR" sz="2000" b="1" dirty="0" err="1">
                <a:latin typeface="+mn-lt"/>
              </a:rPr>
              <a:t>Γαστροοισοφαγική</a:t>
            </a:r>
            <a:r>
              <a:rPr lang="el-GR" altLang="el-GR" sz="2000" b="1" dirty="0">
                <a:latin typeface="+mn-lt"/>
              </a:rPr>
              <a:t> συμβολή</a:t>
            </a:r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  <p:sp>
        <p:nvSpPr>
          <p:cNvPr id="7" name="TextBox 6"/>
          <p:cNvSpPr txBox="1"/>
          <p:nvPr/>
        </p:nvSpPr>
        <p:spPr>
          <a:xfrm>
            <a:off x="8172400" y="2420888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206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Βαριούχο γεύμα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2/5</a:t>
            </a:r>
            <a:endParaRPr lang="el-GR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319910" cy="3024336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Έλεγχος στομάχου</a:t>
            </a:r>
          </a:p>
          <a:p>
            <a:pPr lvl="1" eaLnBrk="1" hangingPunct="1">
              <a:defRPr/>
            </a:pPr>
            <a:r>
              <a:rPr lang="el-GR" dirty="0" smtClean="0"/>
              <a:t>Αλλαγή θέσης για απεικόνιση όλων των μοιρών με 2πλή σκιαγραφική αντίθεση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Λήψη εικόνων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8196" name="Picture 7"/>
          <p:cNvPicPr>
            <a:picLocks noChangeAspect="1" noChangeArrowheads="1"/>
          </p:cNvPicPr>
          <p:nvPr/>
        </p:nvPicPr>
        <p:blipFill>
          <a:blip r:embed="rId2" cstate="print">
            <a:lum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82635"/>
            <a:ext cx="4403725" cy="481471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 Box 8"/>
          <p:cNvSpPr txBox="1">
            <a:spLocks noChangeArrowheads="1"/>
          </p:cNvSpPr>
          <p:nvPr/>
        </p:nvSpPr>
        <p:spPr bwMode="auto">
          <a:xfrm>
            <a:off x="2195736" y="4273639"/>
            <a:ext cx="2376264" cy="232371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3. Μείζον τόξο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4. Έλασσον τόξο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5. Θόλος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6. Σώμα 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7. Πυλωρός</a:t>
            </a:r>
          </a:p>
          <a:p>
            <a:pPr eaLnBrk="1" hangingPunct="1">
              <a:spcBef>
                <a:spcPts val="600"/>
              </a:spcBef>
            </a:pPr>
            <a:r>
              <a:rPr lang="el-GR" altLang="el-GR" sz="2000" b="1" dirty="0">
                <a:latin typeface="+mn-lt"/>
              </a:rPr>
              <a:t>8. 12δάκτυλο</a:t>
            </a:r>
          </a:p>
        </p:txBody>
      </p:sp>
      <p:sp>
        <p:nvSpPr>
          <p:cNvPr id="8198" name="Line 9"/>
          <p:cNvSpPr>
            <a:spLocks noChangeShapeType="1"/>
          </p:cNvSpPr>
          <p:nvPr/>
        </p:nvSpPr>
        <p:spPr bwMode="auto">
          <a:xfrm>
            <a:off x="5651500" y="4581525"/>
            <a:ext cx="360363" cy="142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10822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Βαριούχο γεύμα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3/5</a:t>
            </a:r>
            <a:endParaRPr lang="el-GR" dirty="0"/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1475656" y="2564904"/>
            <a:ext cx="2808287" cy="30162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1pPr>
            <a:lvl2pPr marL="800100" indent="-3429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Garamond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b="1">
                <a:latin typeface="+mn-lt"/>
              </a:rPr>
              <a:t>Πυλωρικό άντρο στομάχου</a:t>
            </a:r>
          </a:p>
          <a:p>
            <a:pPr eaLnBrk="1" hangingPunct="1">
              <a:spcBef>
                <a:spcPct val="50000"/>
              </a:spcBef>
              <a:buFontTx/>
              <a:buAutoNum type="arabicPeriod"/>
            </a:pPr>
            <a:r>
              <a:rPr lang="el-GR" altLang="el-GR" sz="2000" b="1">
                <a:latin typeface="+mn-lt"/>
              </a:rPr>
              <a:t>Μοίρες 12δακτύλου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Βολβός 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Κατιούσα 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Οριζοντία </a:t>
            </a:r>
          </a:p>
          <a:p>
            <a:pPr lvl="1" eaLnBrk="1" hangingPunct="1">
              <a:spcBef>
                <a:spcPct val="50000"/>
              </a:spcBef>
            </a:pPr>
            <a:r>
              <a:rPr lang="el-GR" altLang="el-GR" sz="2000" b="1">
                <a:latin typeface="+mn-lt"/>
              </a:rPr>
              <a:t>Ανιούσα 4</a:t>
            </a:r>
            <a:r>
              <a:rPr lang="el-GR" altLang="el-GR" sz="2000" b="1" baseline="30000">
                <a:latin typeface="+mn-lt"/>
              </a:rPr>
              <a:t>η</a:t>
            </a:r>
            <a:r>
              <a:rPr lang="el-GR" altLang="el-GR" sz="2000" b="1">
                <a:latin typeface="+mn-lt"/>
              </a:rPr>
              <a:t> μοίρα</a:t>
            </a:r>
          </a:p>
        </p:txBody>
      </p:sp>
      <p:grpSp>
        <p:nvGrpSpPr>
          <p:cNvPr id="4" name="Ομάδα 3"/>
          <p:cNvGrpSpPr/>
          <p:nvPr/>
        </p:nvGrpSpPr>
        <p:grpSpPr>
          <a:xfrm>
            <a:off x="2987750" y="1700213"/>
            <a:ext cx="5106987" cy="3889375"/>
            <a:chOff x="3779838" y="1700213"/>
            <a:chExt cx="5106987" cy="3889375"/>
          </a:xfrm>
        </p:grpSpPr>
        <p:pic>
          <p:nvPicPr>
            <p:cNvPr id="9220" name="Picture 5"/>
            <p:cNvPicPr>
              <a:picLocks noChangeAspect="1" noChangeArrowheads="1"/>
            </p:cNvPicPr>
            <p:nvPr/>
          </p:nvPicPr>
          <p:blipFill>
            <a:blip r:embed="rId2" cstate="print">
              <a:lum bright="-24000" contrast="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9700" y="1700213"/>
              <a:ext cx="3667125" cy="3889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2" name="Line 8"/>
            <p:cNvSpPr>
              <a:spLocks noChangeShapeType="1"/>
            </p:cNvSpPr>
            <p:nvPr/>
          </p:nvSpPr>
          <p:spPr bwMode="auto">
            <a:xfrm flipV="1">
              <a:off x="3779838" y="3429000"/>
              <a:ext cx="2808287" cy="576064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3" name="Line 9"/>
            <p:cNvSpPr>
              <a:spLocks noChangeShapeType="1"/>
            </p:cNvSpPr>
            <p:nvPr/>
          </p:nvSpPr>
          <p:spPr bwMode="auto">
            <a:xfrm flipV="1">
              <a:off x="3924300" y="3860800"/>
              <a:ext cx="2087563" cy="57631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4" name="Line 10"/>
            <p:cNvSpPr>
              <a:spLocks noChangeShapeType="1"/>
            </p:cNvSpPr>
            <p:nvPr/>
          </p:nvSpPr>
          <p:spPr bwMode="auto">
            <a:xfrm flipV="1">
              <a:off x="3924300" y="4581525"/>
              <a:ext cx="2735263" cy="287338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9225" name="Line 11"/>
            <p:cNvSpPr>
              <a:spLocks noChangeShapeType="1"/>
            </p:cNvSpPr>
            <p:nvPr/>
          </p:nvSpPr>
          <p:spPr bwMode="auto">
            <a:xfrm flipV="1">
              <a:off x="4788024" y="4797424"/>
              <a:ext cx="2376364" cy="575791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274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Βαριούχο γεύμα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4/5</a:t>
            </a:r>
            <a:endParaRPr lang="el-GR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340768"/>
            <a:ext cx="4319910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Εγγύς λεπτό έντερο - Νήστιδα</a:t>
            </a:r>
          </a:p>
          <a:p>
            <a:pPr lvl="1" eaLnBrk="1" hangingPunct="1">
              <a:defRPr/>
            </a:pPr>
            <a:r>
              <a:rPr lang="el-GR" dirty="0" smtClean="0"/>
              <a:t>Στο αριστερό άνω τμήμα της κοιλίας</a:t>
            </a:r>
            <a:r>
              <a:rPr lang="en-US" dirty="0" smtClean="0"/>
              <a:t>.</a:t>
            </a:r>
            <a:endParaRPr lang="el-GR" dirty="0" smtClean="0"/>
          </a:p>
          <a:p>
            <a:pPr lvl="1" eaLnBrk="1" hangingPunct="1">
              <a:defRPr/>
            </a:pPr>
            <a:r>
              <a:rPr lang="el-GR" dirty="0" smtClean="0"/>
              <a:t>Κυκλοτερείς πτυχές</a:t>
            </a:r>
            <a:r>
              <a:rPr lang="en-US" dirty="0" smtClean="0"/>
              <a:t>.</a:t>
            </a:r>
            <a:endParaRPr lang="el-GR" dirty="0" smtClean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85238"/>
            <a:ext cx="4010025" cy="4092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Ομάδα 3"/>
          <p:cNvGrpSpPr/>
          <p:nvPr/>
        </p:nvGrpSpPr>
        <p:grpSpPr>
          <a:xfrm>
            <a:off x="346808" y="3879850"/>
            <a:ext cx="4009168" cy="2861518"/>
            <a:chOff x="684213" y="4302125"/>
            <a:chExt cx="3627197" cy="2555875"/>
          </a:xfrm>
        </p:grpSpPr>
        <p:pic>
          <p:nvPicPr>
            <p:cNvPr id="10245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24000" contras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4213" y="4302125"/>
              <a:ext cx="3527425" cy="2555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46" name="Text Box 6"/>
            <p:cNvSpPr txBox="1">
              <a:spLocks noChangeArrowheads="1"/>
            </p:cNvSpPr>
            <p:nvPr/>
          </p:nvSpPr>
          <p:spPr bwMode="auto">
            <a:xfrm>
              <a:off x="814388" y="4581525"/>
              <a:ext cx="1008062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el-GR" sz="1400" b="1" dirty="0">
                  <a:latin typeface="+mn-lt"/>
                </a:rPr>
                <a:t>12δάκτυλο</a:t>
              </a:r>
            </a:p>
          </p:txBody>
        </p:sp>
        <p:sp>
          <p:nvSpPr>
            <p:cNvPr id="10247" name="Text Box 7"/>
            <p:cNvSpPr txBox="1">
              <a:spLocks noChangeArrowheads="1"/>
            </p:cNvSpPr>
            <p:nvPr/>
          </p:nvSpPr>
          <p:spPr bwMode="auto">
            <a:xfrm>
              <a:off x="900113" y="6381750"/>
              <a:ext cx="1008062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>
                  <a:latin typeface="+mn-lt"/>
                </a:rPr>
                <a:t>Ειλεός</a:t>
              </a:r>
            </a:p>
          </p:txBody>
        </p:sp>
        <p:sp>
          <p:nvSpPr>
            <p:cNvPr id="10248" name="Text Box 8"/>
            <p:cNvSpPr txBox="1">
              <a:spLocks noChangeArrowheads="1"/>
            </p:cNvSpPr>
            <p:nvPr/>
          </p:nvSpPr>
          <p:spPr bwMode="auto">
            <a:xfrm>
              <a:off x="3132138" y="5876925"/>
              <a:ext cx="1008062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>
                  <a:latin typeface="+mn-lt"/>
                </a:rPr>
                <a:t>Νήστις</a:t>
              </a:r>
            </a:p>
          </p:txBody>
        </p:sp>
        <p:sp>
          <p:nvSpPr>
            <p:cNvPr id="10249" name="Text Box 9"/>
            <p:cNvSpPr txBox="1">
              <a:spLocks noChangeArrowheads="1"/>
            </p:cNvSpPr>
            <p:nvPr/>
          </p:nvSpPr>
          <p:spPr bwMode="auto">
            <a:xfrm>
              <a:off x="3203575" y="5157788"/>
              <a:ext cx="1107835" cy="27490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  <a:extLst/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l-GR" altLang="el-GR" sz="1400" b="1">
                  <a:latin typeface="+mn-lt"/>
                </a:rPr>
                <a:t>Παχύ έντερο</a:t>
              </a:r>
            </a:p>
          </p:txBody>
        </p:sp>
      </p:grpSp>
      <p:sp>
        <p:nvSpPr>
          <p:cNvPr id="10250" name="Line 10"/>
          <p:cNvSpPr>
            <a:spLocks noChangeShapeType="1"/>
          </p:cNvSpPr>
          <p:nvPr/>
        </p:nvSpPr>
        <p:spPr bwMode="auto">
          <a:xfrm flipH="1">
            <a:off x="2814638" y="5300663"/>
            <a:ext cx="360362" cy="215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63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prstClr val="white"/>
                </a:solidFill>
              </a:rPr>
              <a:t>Βαριούχο γεύμα</a:t>
            </a:r>
            <a:r>
              <a:rPr lang="en-US" dirty="0">
                <a:solidFill>
                  <a:prstClr val="white"/>
                </a:solidFill>
              </a:rPr>
              <a:t> </a:t>
            </a:r>
            <a:r>
              <a:rPr lang="en-US" sz="3000" b="0" dirty="0" smtClean="0">
                <a:solidFill>
                  <a:prstClr val="white"/>
                </a:solidFill>
              </a:rPr>
              <a:t>5/5</a:t>
            </a:r>
            <a:endParaRPr lang="el-G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305556" y="1195016"/>
            <a:ext cx="8424936" cy="5256584"/>
          </a:xfrm>
        </p:spPr>
        <p:txBody>
          <a:bodyPr/>
          <a:lstStyle/>
          <a:p>
            <a:pPr eaLnBrk="1" hangingPunct="1">
              <a:defRPr/>
            </a:pPr>
            <a:r>
              <a:rPr lang="el-GR" dirty="0" smtClean="0"/>
              <a:t>Καρκίνος στομάχου (μπλε βέλος)</a:t>
            </a:r>
          </a:p>
        </p:txBody>
      </p:sp>
      <p:grpSp>
        <p:nvGrpSpPr>
          <p:cNvPr id="6" name="Ομάδα 5"/>
          <p:cNvGrpSpPr/>
          <p:nvPr/>
        </p:nvGrpSpPr>
        <p:grpSpPr>
          <a:xfrm>
            <a:off x="395287" y="2238077"/>
            <a:ext cx="4122737" cy="4359275"/>
            <a:chOff x="395288" y="1989138"/>
            <a:chExt cx="4122737" cy="4359275"/>
          </a:xfrm>
        </p:grpSpPr>
        <p:pic>
          <p:nvPicPr>
            <p:cNvPr id="2" name="Picture 4"/>
            <p:cNvPicPr>
              <a:picLocks noChangeAspect="1" noChangeArrowheads="1"/>
            </p:cNvPicPr>
            <p:nvPr/>
          </p:nvPicPr>
          <p:blipFill>
            <a:blip r:embed="rId2" cstate="print">
              <a:lum bright="-12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288" y="1989138"/>
              <a:ext cx="4122737" cy="4359275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69" name="AutoShape 7"/>
            <p:cNvSpPr>
              <a:spLocks noChangeArrowheads="1"/>
            </p:cNvSpPr>
            <p:nvPr/>
          </p:nvSpPr>
          <p:spPr bwMode="auto">
            <a:xfrm rot="3382250">
              <a:off x="1421606" y="4131469"/>
              <a:ext cx="865188" cy="323850"/>
            </a:xfrm>
            <a:prstGeom prst="rightArrow">
              <a:avLst>
                <a:gd name="adj1" fmla="val 50000"/>
                <a:gd name="adj2" fmla="val 667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</p:grpSp>
      <p:grpSp>
        <p:nvGrpSpPr>
          <p:cNvPr id="7" name="Ομάδα 6"/>
          <p:cNvGrpSpPr/>
          <p:nvPr/>
        </p:nvGrpSpPr>
        <p:grpSpPr>
          <a:xfrm>
            <a:off x="5076825" y="1918990"/>
            <a:ext cx="3756025" cy="4678362"/>
            <a:chOff x="5076825" y="1773238"/>
            <a:chExt cx="3756025" cy="4678362"/>
          </a:xfrm>
        </p:grpSpPr>
        <p:pic>
          <p:nvPicPr>
            <p:cNvPr id="11268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contrast="3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825" y="1773238"/>
              <a:ext cx="3756025" cy="4678362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70" name="AutoShape 8"/>
            <p:cNvSpPr>
              <a:spLocks noChangeArrowheads="1"/>
            </p:cNvSpPr>
            <p:nvPr/>
          </p:nvSpPr>
          <p:spPr bwMode="auto">
            <a:xfrm rot="4629444">
              <a:off x="5957094" y="3844132"/>
              <a:ext cx="865187" cy="323850"/>
            </a:xfrm>
            <a:prstGeom prst="rightArrow">
              <a:avLst>
                <a:gd name="adj1" fmla="val 50000"/>
                <a:gd name="adj2" fmla="val 66789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Garamond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Garamond" pitchFamily="18" charset="0"/>
                </a:defRPr>
              </a:lvl9pPr>
            </a:lstStyle>
            <a:p>
              <a:pPr eaLnBrk="1" hangingPunct="1"/>
              <a:endParaRPr lang="en-US" altLang="el-GR"/>
            </a:p>
          </p:txBody>
        </p:sp>
        <p:sp>
          <p:nvSpPr>
            <p:cNvPr id="11273" name="Text Box 9"/>
            <p:cNvSpPr txBox="1">
              <a:spLocks noChangeArrowheads="1"/>
            </p:cNvSpPr>
            <p:nvPr/>
          </p:nvSpPr>
          <p:spPr bwMode="auto">
            <a:xfrm>
              <a:off x="5076825" y="1989138"/>
              <a:ext cx="1727200" cy="64633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itchFamily="2" charset="2"/>
                <a:buNone/>
                <a:defRPr/>
              </a:pPr>
              <a:r>
                <a:rPr lang="el-GR" b="1" dirty="0">
                  <a:latin typeface="+mn-lt"/>
                </a:rPr>
                <a:t>επίπεδα λόγω βαρύτητας</a:t>
              </a:r>
            </a:p>
          </p:txBody>
        </p:sp>
        <p:sp>
          <p:nvSpPr>
            <p:cNvPr id="11272" name="Line 10"/>
            <p:cNvSpPr>
              <a:spLocks noChangeShapeType="1"/>
            </p:cNvSpPr>
            <p:nvPr/>
          </p:nvSpPr>
          <p:spPr bwMode="auto">
            <a:xfrm flipV="1">
              <a:off x="6804025" y="2205038"/>
              <a:ext cx="1008063" cy="71437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  <p:sp>
          <p:nvSpPr>
            <p:cNvPr id="3" name="Line 11"/>
            <p:cNvSpPr>
              <a:spLocks noChangeShapeType="1"/>
            </p:cNvSpPr>
            <p:nvPr/>
          </p:nvSpPr>
          <p:spPr bwMode="auto">
            <a:xfrm>
              <a:off x="6227763" y="2636838"/>
              <a:ext cx="1008062" cy="1223962"/>
            </a:xfrm>
            <a:prstGeom prst="line">
              <a:avLst/>
            </a:prstGeom>
            <a:noFill/>
            <a:ln w="28575">
              <a:solidFill>
                <a:srgbClr val="C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l-GR"/>
            </a:p>
          </p:txBody>
        </p:sp>
      </p:grp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  <p:sp>
        <p:nvSpPr>
          <p:cNvPr id="8" name="Ορθογώνιο 7"/>
          <p:cNvSpPr/>
          <p:nvPr/>
        </p:nvSpPr>
        <p:spPr>
          <a:xfrm>
            <a:off x="1493675" y="1776411"/>
            <a:ext cx="19259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dirty="0">
                <a:solidFill>
                  <a:prstClr val="white"/>
                </a:solidFill>
                <a:latin typeface="Calibri"/>
              </a:rPr>
              <a:t> Ύπτια </a:t>
            </a:r>
            <a:r>
              <a:rPr lang="el-GR" sz="2200" b="1" dirty="0" smtClean="0">
                <a:solidFill>
                  <a:prstClr val="white"/>
                </a:solidFill>
                <a:latin typeface="Calibri"/>
              </a:rPr>
              <a:t>θέση</a:t>
            </a:r>
            <a:endParaRPr lang="el-GR" sz="2200" b="1" dirty="0"/>
          </a:p>
        </p:txBody>
      </p:sp>
      <p:sp>
        <p:nvSpPr>
          <p:cNvPr id="9" name="Ορθογώνιο 8"/>
          <p:cNvSpPr/>
          <p:nvPr/>
        </p:nvSpPr>
        <p:spPr>
          <a:xfrm>
            <a:off x="6166127" y="1457325"/>
            <a:ext cx="15774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2200" b="1" dirty="0">
                <a:solidFill>
                  <a:prstClr val="white"/>
                </a:solidFill>
                <a:latin typeface="Calibri"/>
              </a:rPr>
              <a:t>Όρθια θέση</a:t>
            </a:r>
            <a:endParaRPr lang="el-GR" sz="2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11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exo-opistho_simeiomata">
  <a:themeElements>
    <a:clrScheme name="Προσαρμοσμένο 30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Προσαρμοσμένο 285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BFBFBF"/>
      </a:hlink>
      <a:folHlink>
        <a:srgbClr val="B2A1C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exo-opistho_simeiomata</Template>
  <TotalTime>87</TotalTime>
  <Words>1735</Words>
  <Application>Microsoft Office PowerPoint</Application>
  <PresentationFormat>Προβολή στην οθόνη (4:3)</PresentationFormat>
  <Paragraphs>338</Paragraphs>
  <Slides>44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44</vt:i4>
      </vt:variant>
    </vt:vector>
  </HeadingPairs>
  <TitlesOfParts>
    <vt:vector size="46" baseType="lpstr">
      <vt:lpstr>exo-opistho_simeiomata</vt:lpstr>
      <vt:lpstr>OC_template_updated</vt:lpstr>
      <vt:lpstr>Ακτινολογική Νοσηλευτική</vt:lpstr>
      <vt:lpstr>ESUR</vt:lpstr>
      <vt:lpstr>Πεπτικό σύστημα 1/2</vt:lpstr>
      <vt:lpstr>Πεπτικό σύστημα 2/2</vt:lpstr>
      <vt:lpstr>Βαριούχο γεύμα 1/5</vt:lpstr>
      <vt:lpstr>Βαριούχο γεύμα 2/5</vt:lpstr>
      <vt:lpstr>Βαριούχο γεύμα 3/5</vt:lpstr>
      <vt:lpstr>Βαριούχο γεύμα 4/5</vt:lpstr>
      <vt:lpstr>Βαριούχο γεύμα 5/5</vt:lpstr>
      <vt:lpstr>Διάβαση  λεπτού εντέρου</vt:lpstr>
      <vt:lpstr>Εντερόκλυση</vt:lpstr>
      <vt:lpstr>CT Εντερόκλυση</vt:lpstr>
      <vt:lpstr>ΜΤ Εντερόκλυση</vt:lpstr>
      <vt:lpstr>Διάβαση λεπτού εντέρου  ιωδιούχο σκιαγραφικό 1/2</vt:lpstr>
      <vt:lpstr>Διάβαση λεπτού εντέρου  ιωδιούχο σκιαγραφικό 2/2</vt:lpstr>
      <vt:lpstr>Έλεγχος παχέος εντέρου - Βαριούχος υποκλυσμός</vt:lpstr>
      <vt:lpstr>Παρουσίαση του PowerPoint</vt:lpstr>
      <vt:lpstr>Ε/Φ ουρογραφία</vt:lpstr>
      <vt:lpstr>Παρουσίαση του PowerPoint</vt:lpstr>
      <vt:lpstr>Παρουσίαση του PowerPoint</vt:lpstr>
      <vt:lpstr>Ιωδιούχα σκιαγραφικά χορήγηση</vt:lpstr>
      <vt:lpstr>Υστεροσαλπιγγογραφία</vt:lpstr>
      <vt:lpstr>Μυελογραφία</vt:lpstr>
      <vt:lpstr>Αρθογραφία 1/2</vt:lpstr>
      <vt:lpstr>Αρθογραφία 2/2</vt:lpstr>
      <vt:lpstr>Αγγειογραφία 1/4</vt:lpstr>
      <vt:lpstr>Αγγειογραφία 2/4</vt:lpstr>
      <vt:lpstr>Αγγειογραφία 3/4</vt:lpstr>
      <vt:lpstr>Αγγειογραφία 4/4</vt:lpstr>
      <vt:lpstr>Αξονική αγγειογραφία</vt:lpstr>
      <vt:lpstr>Κλασσική αγγειογραφία  Τεχνική Seldinger</vt:lpstr>
      <vt:lpstr>Seldinger Technique</vt:lpstr>
      <vt:lpstr>Βελόνα - Σύρματα</vt:lpstr>
      <vt:lpstr>Καθετήρες </vt:lpstr>
      <vt:lpstr> Μονάδες μέτρησης  εύρους - French</vt:lpstr>
      <vt:lpstr>Μονάδες μέτρησης εύρους - Gauge</vt:lpstr>
      <vt:lpstr>Σύριγγες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Διαχείριση εξεταζόμενων στα τμήματα ιατρικών απεικονίσεων</dc:title>
  <cp:lastModifiedBy>fkaram2</cp:lastModifiedBy>
  <cp:revision>15</cp:revision>
  <dcterms:created xsi:type="dcterms:W3CDTF">2015-10-29T10:08:50Z</dcterms:created>
  <dcterms:modified xsi:type="dcterms:W3CDTF">2015-11-27T14:52:00Z</dcterms:modified>
</cp:coreProperties>
</file>