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60"/>
  </p:notesMasterIdLst>
  <p:handoutMasterIdLst>
    <p:handoutMasterId r:id="rId61"/>
  </p:handoutMasterIdLst>
  <p:sldIdLst>
    <p:sldId id="256" r:id="rId3"/>
    <p:sldId id="268" r:id="rId4"/>
    <p:sldId id="269" r:id="rId5"/>
    <p:sldId id="348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7" r:id="rId18"/>
    <p:sldId id="289" r:id="rId19"/>
    <p:sldId id="292" r:id="rId20"/>
    <p:sldId id="293" r:id="rId21"/>
    <p:sldId id="295" r:id="rId22"/>
    <p:sldId id="296" r:id="rId23"/>
    <p:sldId id="297" r:id="rId24"/>
    <p:sldId id="300" r:id="rId25"/>
    <p:sldId id="301" r:id="rId26"/>
    <p:sldId id="303" r:id="rId27"/>
    <p:sldId id="305" r:id="rId28"/>
    <p:sldId id="307" r:id="rId29"/>
    <p:sldId id="309" r:id="rId30"/>
    <p:sldId id="308" r:id="rId31"/>
    <p:sldId id="313" r:id="rId32"/>
    <p:sldId id="314" r:id="rId33"/>
    <p:sldId id="315" r:id="rId34"/>
    <p:sldId id="317" r:id="rId35"/>
    <p:sldId id="319" r:id="rId36"/>
    <p:sldId id="321" r:id="rId37"/>
    <p:sldId id="323" r:id="rId38"/>
    <p:sldId id="324" r:id="rId39"/>
    <p:sldId id="328" r:id="rId40"/>
    <p:sldId id="329" r:id="rId41"/>
    <p:sldId id="330" r:id="rId42"/>
    <p:sldId id="331" r:id="rId43"/>
    <p:sldId id="334" r:id="rId44"/>
    <p:sldId id="336" r:id="rId45"/>
    <p:sldId id="337" r:id="rId46"/>
    <p:sldId id="339" r:id="rId47"/>
    <p:sldId id="349" r:id="rId48"/>
    <p:sldId id="350" r:id="rId49"/>
    <p:sldId id="351" r:id="rId50"/>
    <p:sldId id="352" r:id="rId51"/>
    <p:sldId id="346" r:id="rId52"/>
    <p:sldId id="257" r:id="rId53"/>
    <p:sldId id="262" r:id="rId54"/>
    <p:sldId id="264" r:id="rId55"/>
    <p:sldId id="353" r:id="rId56"/>
    <p:sldId id="354" r:id="rId57"/>
    <p:sldId id="266" r:id="rId58"/>
    <p:sldId id="261" r:id="rId59"/>
  </p:sldIdLst>
  <p:sldSz cx="9144000" cy="6858000" type="screen4x3"/>
  <p:notesSz cx="7104063" cy="10234613"/>
  <p:custDataLst>
    <p:tags r:id="rId6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EB9E0-47A8-4E5B-A83A-968A5C86D1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169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2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86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72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04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4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mad.com/master.html?http://www.biologymad.com/immunology/immunology.ht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sdrugstore.blog.com/inflammation-learn-about-signs-types-diseases-and-how-are-inflammation-treated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OgreBot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://commons.wikimedia.org/wiki/File:Opsoni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File:Phagocytosis_in_three_steps.p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hagocytosis2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File_Upload_Bot_(Magnus_Manske)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Kauczuk" TargetMode="External"/><Relationship Id="rId3" Type="http://schemas.openxmlformats.org/officeDocument/2006/relationships/hyperlink" Target="http://commons.wikimedia.org/wiki/User:Arcadian" TargetMode="External"/><Relationship Id="rId7" Type="http://schemas.openxmlformats.org/officeDocument/2006/relationships/hyperlink" Target="http://commons.wikimedia.org/wiki/File:SMCpolyhydroxysmall.jpg" TargetMode="External"/><Relationship Id="rId2" Type="http://schemas.openxmlformats.org/officeDocument/2006/relationships/hyperlink" Target="http://commons.wikimedia.org/wiki/File:Mast_cell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://creativecommons.org/licenses/by-sa/3.0/deed.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User:BruceBlaus" TargetMode="External"/><Relationship Id="rId2" Type="http://schemas.openxmlformats.org/officeDocument/2006/relationships/hyperlink" Target="http://commons.wikimedia.org/wiki/File:Blausen_0352_Eosinophil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creativecommons.org/licenses/by/3.0/deed.e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Arcadian" TargetMode="External"/><Relationship Id="rId5" Type="http://schemas.openxmlformats.org/officeDocument/2006/relationships/hyperlink" Target="http://commons.wikimedia.org/wiki/File:Macrophage.png" TargetMode="External"/><Relationship Id="rId4" Type="http://schemas.openxmlformats.org/officeDocument/2006/relationships/hyperlink" Target="http://imagebank.hematology.org/AssetDetail.aspx?AssetID=4247&amp;AssetType=Asse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Nephron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commons.wikimedia.org/wiki/File:Kupffer_cells_high_mag_cropped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5/deed.en" TargetMode="External"/><Relationship Id="rId5" Type="http://schemas.openxmlformats.org/officeDocument/2006/relationships/hyperlink" Target="http://commons.wikimedia.org/w/index.php?title=User:Eug&amp;action=edit&amp;redlink=1" TargetMode="External"/><Relationship Id="rId4" Type="http://schemas.openxmlformats.org/officeDocument/2006/relationships/hyperlink" Target="http://commons.wikimedia.org/wiki/File:Hepatic_structure2.svg" TargetMode="External"/><Relationship Id="rId9" Type="http://schemas.openxmlformats.org/officeDocument/2006/relationships/hyperlink" Target="http://creativecommons.org/licenses/by-sa/3.0/deed.en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steoclast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User:Cellpath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hyperlink" Target="http://commons.wikimedia.org/wiki/User:Haymanj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Dendritic_cells.jpg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Dendritic_cell_revealed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909_WhiteBloodCell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Dendritic_cell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5/deed.en" TargetMode="External"/><Relationship Id="rId4" Type="http://schemas.openxmlformats.org/officeDocument/2006/relationships/hyperlink" Target="http://commons.wikimedia.org/wiki/User:DO11.1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ntigen_presentation_by_dendritic_cell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File_Upload_Bot_(Magnus_Manske)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://commons.wikimedia.org/wiki/File:T_cell_activation.sv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625_Lymphocyte_T_cell.pn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ymphocyte_activation_simple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ikael_H%C3%A4ggstr%C3%B6m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lausen_0624_Lymphocyte_B_cell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riginal_antigenic_sin.sv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Hazmat2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_cell_activation.sv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Fred_the_Oyster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-dependent_B_cell_activation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Altaileopar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Arcadian" TargetMode="External"/><Relationship Id="rId3" Type="http://schemas.openxmlformats.org/officeDocument/2006/relationships/hyperlink" Target="Blausen%200676%20Neutrophil" TargetMode="External"/><Relationship Id="rId7" Type="http://schemas.openxmlformats.org/officeDocument/2006/relationships/hyperlink" Target="http://commons.wikimedia.org/wiki/File:NeutrophilerAktio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BruceBlaus" TargetMode="External"/><Relationship Id="rId9" Type="http://schemas.openxmlformats.org/officeDocument/2006/relationships/hyperlink" Target="http://creativecommons.org/licenses/by-sa/3.0/deed.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 </a:t>
            </a:r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 Δομή και Λειτουργία των Λευκών Αιμοσφαιρίων 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Κοκκία</a:t>
            </a:r>
            <a:br>
              <a:rPr lang="el-GR" dirty="0"/>
            </a:br>
            <a:r>
              <a:rPr lang="el-GR" sz="3000" b="0" dirty="0"/>
              <a:t>Ουδετερόφιλα κοκκιοκύτταρα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Πρωτογενή (</a:t>
            </a:r>
            <a:r>
              <a:rPr lang="el-GR" dirty="0" err="1" smtClean="0"/>
              <a:t>αζουρόφιλα</a:t>
            </a:r>
            <a:r>
              <a:rPr lang="el-GR" dirty="0" smtClean="0"/>
              <a:t>)</a:t>
            </a:r>
          </a:p>
          <a:p>
            <a:pPr lvl="1" indent="-387350"/>
            <a:r>
              <a:rPr lang="en-US" dirty="0" err="1" smtClean="0"/>
              <a:t>Azzure</a:t>
            </a:r>
            <a:r>
              <a:rPr lang="en-US" dirty="0" smtClean="0"/>
              <a:t> A</a:t>
            </a:r>
            <a:r>
              <a:rPr lang="el-GR" dirty="0" smtClean="0"/>
              <a:t>,</a:t>
            </a:r>
            <a:endParaRPr lang="en-US" dirty="0" smtClean="0"/>
          </a:p>
          <a:p>
            <a:pPr lvl="1" indent="-387350"/>
            <a:r>
              <a:rPr lang="el-GR" dirty="0" err="1" smtClean="0"/>
              <a:t>Μυελοϋπεροξειδάση</a:t>
            </a:r>
            <a:r>
              <a:rPr lang="el-GR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Δευτερογενή (ειδικά).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Τριτογενή (κοκκία </a:t>
            </a:r>
            <a:r>
              <a:rPr lang="el-GR" dirty="0" err="1" smtClean="0"/>
              <a:t>ζελατινάσης</a:t>
            </a:r>
            <a:r>
              <a:rPr lang="el-GR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Εκκριτικά </a:t>
            </a:r>
            <a:r>
              <a:rPr lang="el-GR" dirty="0" err="1" smtClean="0"/>
              <a:t>κυστίδια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3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Ρόλος των κοκκίων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76064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l-GR" dirty="0" smtClean="0"/>
              <a:t>Πρωτεΐνες που καταστρέφουν μικροοργανισμούς/στόχους.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56598"/>
              </p:ext>
            </p:extLst>
          </p:nvPr>
        </p:nvGraphicFramePr>
        <p:xfrm>
          <a:off x="323528" y="1687404"/>
          <a:ext cx="8712968" cy="50292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216624"/>
                <a:gridCol w="2082284"/>
                <a:gridCol w="2286433"/>
                <a:gridCol w="2127627"/>
              </a:tblGrid>
              <a:tr h="728980">
                <a:tc>
                  <a:txBody>
                    <a:bodyPr/>
                    <a:lstStyle/>
                    <a:p>
                      <a:pPr marL="203200" algn="ctr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en-US" sz="2000" b="1" u="none" strike="noStrike" spc="0" dirty="0" err="1">
                          <a:effectLst/>
                          <a:latin typeface="+mn-lt"/>
                        </a:rPr>
                        <a:t>Azurophil</a:t>
                      </a:r>
                      <a:r>
                        <a:rPr lang="en-US" sz="2000" b="1" u="none" strike="noStrike" spc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b="1" u="none" strike="noStrike" spc="0" dirty="0" smtClean="0">
                          <a:effectLst/>
                          <a:latin typeface="+mn-lt"/>
                        </a:rPr>
                        <a:t>granules</a:t>
                      </a:r>
                      <a:endParaRPr lang="el-GR" sz="2000" b="1" dirty="0"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none" strike="noStrike" spc="0" dirty="0">
                          <a:effectLst/>
                          <a:latin typeface="+mn-lt"/>
                        </a:rPr>
                        <a:t>Specific </a:t>
                      </a:r>
                      <a:r>
                        <a:rPr lang="en-US" sz="2000" b="1" u="none" strike="noStrike" spc="0" dirty="0" smtClean="0">
                          <a:effectLst/>
                          <a:latin typeface="+mn-lt"/>
                        </a:rPr>
                        <a:t>qranules</a:t>
                      </a:r>
                      <a:endParaRPr lang="el-GR" sz="2000" b="1" dirty="0"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+mn-lt"/>
                        </a:rPr>
                        <a:t>Gelatinase</a:t>
                      </a:r>
                      <a:r>
                        <a:rPr lang="en-US" sz="2000" b="1" dirty="0" smtClean="0">
                          <a:effectLst/>
                          <a:latin typeface="+mn-lt"/>
                        </a:rPr>
                        <a:t> granules </a:t>
                      </a:r>
                      <a:endParaRPr lang="el-GR" sz="2000" b="1" dirty="0"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</a:rPr>
                        <a:t>Secretory granules</a:t>
                      </a:r>
                      <a:endParaRPr lang="el-GR" sz="2000" b="1" dirty="0">
                        <a:effectLst/>
                        <a:latin typeface="+mn-lt"/>
                      </a:endParaRPr>
                    </a:p>
                  </a:txBody>
                  <a:tcPr marL="6350" marR="635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8381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 smtClean="0">
                          <a:effectLst/>
                          <a:latin typeface="+mn-lt"/>
                        </a:rPr>
                        <a:t>Myeloperoxidase</a:t>
                      </a:r>
                      <a:endParaRPr lang="el-GR" sz="2000" u="none" strike="noStrike" spc="0" dirty="0" smtClean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 err="1" smtClean="0">
                          <a:effectLst/>
                          <a:latin typeface="+mn-lt"/>
                        </a:rPr>
                        <a:t>Neurophil</a:t>
                      </a:r>
                      <a:r>
                        <a:rPr lang="en-US" sz="2000" u="none" strike="noStrike" spc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u="none" strike="noStrike" spc="0" dirty="0" err="1" smtClean="0">
                          <a:effectLst/>
                          <a:latin typeface="+mn-lt"/>
                        </a:rPr>
                        <a:t>elastase</a:t>
                      </a:r>
                      <a:endParaRPr lang="el-GR" sz="2000" u="none" strike="noStrike" spc="0" dirty="0" smtClean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 err="1" smtClean="0">
                          <a:effectLst/>
                          <a:latin typeface="+mn-lt"/>
                        </a:rPr>
                        <a:t>Cathepsin</a:t>
                      </a:r>
                      <a:r>
                        <a:rPr lang="en-US" sz="2000" u="none" strike="noStrike" spc="0" dirty="0" smtClean="0">
                          <a:effectLst/>
                          <a:latin typeface="+mn-lt"/>
                        </a:rPr>
                        <a:t> G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 smtClean="0">
                          <a:effectLst/>
                          <a:latin typeface="+mn-lt"/>
                        </a:rPr>
                        <a:t>Proteinase 3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 err="1" smtClean="0">
                          <a:effectLst/>
                          <a:latin typeface="+mn-lt"/>
                        </a:rPr>
                        <a:t>Azurocidin</a:t>
                      </a:r>
                      <a:endParaRPr lang="el-GR" sz="2000" dirty="0"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>
                          <a:effectLst/>
                          <a:latin typeface="+mn-lt"/>
                        </a:rPr>
                        <a:t>Bacterial </a:t>
                      </a:r>
                      <a:r>
                        <a:rPr lang="en-US" sz="2000" u="none" strike="noStrike" spc="0" dirty="0" smtClean="0">
                          <a:effectLst/>
                          <a:latin typeface="+mn-lt"/>
                        </a:rPr>
                        <a:t>permeability-increasing protein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 err="1" smtClean="0">
                          <a:effectLst/>
                          <a:latin typeface="+mn-lt"/>
                        </a:rPr>
                        <a:t>Defensins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0" algn="l">
                        <a:lnSpc>
                          <a:spcPct val="150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strike="noStrike" spc="0" dirty="0" err="1" smtClean="0">
                          <a:effectLst/>
                          <a:latin typeface="+mn-lt"/>
                        </a:rPr>
                        <a:t>Lactoferrin</a:t>
                      </a:r>
                      <a:endParaRPr lang="el-GR" sz="2000" dirty="0">
                        <a:effectLst/>
                        <a:latin typeface="+mn-lt"/>
                      </a:endParaRP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 err="1">
                          <a:effectLst/>
                          <a:latin typeface="+mn-lt"/>
                        </a:rPr>
                        <a:t>Cathelicidin</a:t>
                      </a:r>
                      <a:endParaRPr lang="el-GR" sz="2000" dirty="0">
                        <a:effectLst/>
                        <a:latin typeface="+mn-lt"/>
                      </a:endParaRP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>
                          <a:effectLst/>
                          <a:latin typeface="+mn-lt"/>
                        </a:rPr>
                        <a:t>Lysozyme</a:t>
                      </a:r>
                      <a:endParaRPr lang="el-GR" sz="2000" dirty="0">
                        <a:effectLst/>
                        <a:latin typeface="+mn-lt"/>
                      </a:endParaRP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>
                          <a:effectLst/>
                          <a:latin typeface="+mn-lt"/>
                        </a:rPr>
                        <a:t>Collagenase</a:t>
                      </a:r>
                      <a:endParaRPr lang="el-GR" sz="2000" dirty="0">
                        <a:effectLst/>
                        <a:latin typeface="+mn-lt"/>
                      </a:endParaRP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 err="1">
                          <a:effectLst/>
                          <a:latin typeface="+mn-lt"/>
                        </a:rPr>
                        <a:t>Leukolysin</a:t>
                      </a:r>
                      <a:endParaRPr lang="el-GR" sz="2000" dirty="0">
                        <a:effectLst/>
                        <a:latin typeface="+mn-lt"/>
                      </a:endParaRP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>
                          <a:effectLst/>
                          <a:latin typeface="+mn-lt"/>
                        </a:rPr>
                        <a:t>Cytochrome b558</a:t>
                      </a:r>
                      <a:endParaRPr lang="el-GR" sz="2000" dirty="0">
                        <a:effectLst/>
                        <a:latin typeface="+mn-lt"/>
                      </a:endParaRP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0" dirty="0">
                          <a:effectLst/>
                          <a:latin typeface="+mn-lt"/>
                        </a:rPr>
                        <a:t>NGAL</a:t>
                      </a: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Gelatinase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Leukolysin</a:t>
                      </a:r>
                      <a:endParaRPr lang="en-US" sz="2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Lysozyme</a:t>
                      </a:r>
                    </a:p>
                    <a:p>
                      <a:pPr marL="25400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spc="100" dirty="0" smtClean="0">
                          <a:effectLst/>
                          <a:latin typeface="+mn-lt"/>
                        </a:rPr>
                        <a:t>NRAMP1</a:t>
                      </a:r>
                      <a:endParaRPr lang="el-GR" sz="20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80975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10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CR1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100" dirty="0" smtClean="0">
                          <a:effectLst/>
                          <a:latin typeface="+mn-lt"/>
                        </a:rPr>
                        <a:t>CR3 (CD11b-CD18)</a:t>
                      </a:r>
                    </a:p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100" dirty="0" smtClean="0">
                          <a:effectLst/>
                          <a:latin typeface="+mn-lt"/>
                        </a:rPr>
                        <a:t>FPR</a:t>
                      </a:r>
                      <a:endParaRPr lang="en-US" sz="2000" u="none" strike="noStrike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u="none" strike="noStrike" spc="100" dirty="0" smtClean="0">
                          <a:effectLst/>
                          <a:latin typeface="+mn-lt"/>
                        </a:rPr>
                        <a:t>CD14</a:t>
                      </a:r>
                      <a:endParaRPr lang="en-US" sz="2000" u="none" strike="noStrike" spc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809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CD16</a:t>
                      </a:r>
                    </a:p>
                    <a:p>
                      <a:pPr marL="254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l-GR" sz="2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6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Ουδετερόφιλα και άμυνα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Κυκλοφορούσα</a:t>
            </a:r>
            <a:r>
              <a:rPr lang="el-GR" b="1" dirty="0"/>
              <a:t> </a:t>
            </a:r>
            <a:r>
              <a:rPr lang="el-GR" b="1" dirty="0" smtClean="0"/>
              <a:t>δεξαμενή</a:t>
            </a:r>
          </a:p>
          <a:p>
            <a:pPr marL="541338" indent="0">
              <a:buNone/>
            </a:pPr>
            <a:r>
              <a:rPr lang="el-GR" dirty="0" smtClean="0"/>
              <a:t>Ουδετερόφιλα στα μεγάλα και μικρά αγγεία</a:t>
            </a:r>
            <a:r>
              <a:rPr lang="en-US" dirty="0" smtClean="0"/>
              <a:t>.</a:t>
            </a:r>
            <a:endParaRPr lang="el-GR" dirty="0" smtClean="0"/>
          </a:p>
          <a:p>
            <a:endParaRPr lang="el-GR" dirty="0"/>
          </a:p>
          <a:p>
            <a:pPr marL="0" indent="0">
              <a:buNone/>
            </a:pPr>
            <a:r>
              <a:rPr lang="el-GR" b="1" dirty="0" smtClean="0"/>
              <a:t>2. Περιφερική δεξαμενή </a:t>
            </a:r>
          </a:p>
          <a:p>
            <a:pPr marL="541338" indent="0">
              <a:buNone/>
            </a:pPr>
            <a:r>
              <a:rPr lang="el-GR" dirty="0" smtClean="0"/>
              <a:t>Προσκολλημένα στα τοίχωμα των τροχοειδών και κυρίως των πνευμόνων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6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Φλεγμονή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96136" y="1196752"/>
            <a:ext cx="2890664" cy="5040560"/>
          </a:xfrm>
        </p:spPr>
        <p:txBody>
          <a:bodyPr/>
          <a:lstStyle/>
          <a:p>
            <a:r>
              <a:rPr lang="el-GR" dirty="0" err="1" smtClean="0"/>
              <a:t>Κυτταροκίνες</a:t>
            </a:r>
            <a:r>
              <a:rPr lang="el-GR" dirty="0" smtClean="0"/>
              <a:t> (Ι</a:t>
            </a:r>
            <a:r>
              <a:rPr lang="en-US" dirty="0" smtClean="0"/>
              <a:t>L-8).</a:t>
            </a:r>
            <a:endParaRPr lang="el-GR" dirty="0" smtClean="0"/>
          </a:p>
          <a:p>
            <a:r>
              <a:rPr lang="el-GR" dirty="0" smtClean="0"/>
              <a:t>Μόρια προσκόλλησης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Συσσώρευση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dirty="0" smtClean="0"/>
              <a:t>Πρόσδεση </a:t>
            </a:r>
            <a:r>
              <a:rPr lang="en-US" dirty="0" smtClean="0"/>
              <a:t>(</a:t>
            </a:r>
            <a:r>
              <a:rPr lang="el-GR" dirty="0" err="1" smtClean="0"/>
              <a:t>σελεκτίνη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2" descr="http://www.biologymad.com/immunology/inflam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5481836" cy="455095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706438" y="585179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biologymad.com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10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Φλεγμονή και Ουδετερόφιλα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Παραγωγή ελευθέρων ριζών </a:t>
            </a:r>
            <a:r>
              <a:rPr lang="el-GR" dirty="0" smtClean="0"/>
              <a:t>οξυγόνου.</a:t>
            </a:r>
            <a:endParaRPr lang="el-GR" dirty="0"/>
          </a:p>
          <a:p>
            <a:r>
              <a:rPr lang="el-GR" dirty="0"/>
              <a:t>Απελευθέρωση στο </a:t>
            </a:r>
            <a:r>
              <a:rPr lang="el-GR" dirty="0" err="1"/>
              <a:t>κενοτόπιο</a:t>
            </a:r>
            <a:r>
              <a:rPr lang="el-GR" dirty="0"/>
              <a:t> των κατιονικών πρωτεϊνών των </a:t>
            </a:r>
            <a:r>
              <a:rPr lang="el-GR" dirty="0" smtClean="0"/>
              <a:t>κοκκίων.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pic>
        <p:nvPicPr>
          <p:cNvPr id="6" name="Picture 2" descr="Inflam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32809"/>
            <a:ext cx="4231653" cy="3240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241586" y="612505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usdrugstore.blog.com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34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Φαγοκυττάρωση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" name="Picture 2" descr="File:Phagocytosis in three ste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8" y="1340768"/>
            <a:ext cx="5663541" cy="46805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Opson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3234014" cy="21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2316" y="6093296"/>
            <a:ext cx="4356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Phagocytosis in three </a:t>
            </a:r>
            <a:r>
              <a:rPr lang="en-US" sz="1200" dirty="0" smtClean="0">
                <a:latin typeface="+mn-lt"/>
                <a:hlinkClick r:id="rId4"/>
              </a:rPr>
              <a:t>steps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5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5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6225011" y="4647457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Opsonin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8" tooltip="User:OgreBot"/>
              </a:rPr>
              <a:t>OgreBot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19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Φαγοκυττάρωση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pic>
        <p:nvPicPr>
          <p:cNvPr id="6146" name="Picture 2" descr="File:Phagocytosi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340768"/>
            <a:ext cx="6840760" cy="48056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393758" y="6237312"/>
            <a:ext cx="4356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Phagocytosis2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4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4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8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Όμοια </a:t>
            </a:r>
            <a:r>
              <a:rPr lang="el-GR" sz="4000" dirty="0"/>
              <a:t>κύτταρα;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 err="1"/>
              <a:t>Βασεόφιλα</a:t>
            </a:r>
            <a:r>
              <a:rPr lang="el-GR" sz="3300" b="0" dirty="0"/>
              <a:t> – </a:t>
            </a:r>
            <a:r>
              <a:rPr lang="el-GR" sz="3300" b="0" dirty="0" err="1"/>
              <a:t>Μαστοκύτταρα</a:t>
            </a:r>
            <a:r>
              <a:rPr lang="el-GR" sz="3300" b="0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l-GR" dirty="0" smtClean="0"/>
              <a:t>Μικρός πληθυσμός κοκκιοκυττάρων.</a:t>
            </a:r>
          </a:p>
          <a:p>
            <a:r>
              <a:rPr lang="el-GR" dirty="0" smtClean="0"/>
              <a:t>Κοκκία με </a:t>
            </a:r>
            <a:r>
              <a:rPr lang="el-GR" dirty="0" err="1" smtClean="0"/>
              <a:t>βασεόφιλες</a:t>
            </a:r>
            <a:r>
              <a:rPr lang="el-GR" dirty="0" smtClean="0"/>
              <a:t> χρωστικές.</a:t>
            </a:r>
          </a:p>
          <a:p>
            <a:r>
              <a:rPr lang="el-GR" dirty="0" smtClean="0"/>
              <a:t>Καταλαμβάνουν όλο το κυτταρόπλασμα.</a:t>
            </a:r>
          </a:p>
          <a:p>
            <a:r>
              <a:rPr lang="el-GR" dirty="0" err="1" smtClean="0"/>
              <a:t>Βασεόφιλα</a:t>
            </a:r>
            <a:r>
              <a:rPr lang="el-GR" dirty="0" smtClean="0"/>
              <a:t> ολοκληρώνουν τη διαφοροποίηση στο μυελό των οστών (δε πολλαπλασιάζονται).</a:t>
            </a:r>
          </a:p>
          <a:p>
            <a:r>
              <a:rPr lang="el-GR" dirty="0" err="1" smtClean="0"/>
              <a:t>Μαστοκύτταρα</a:t>
            </a:r>
            <a:r>
              <a:rPr lang="el-GR" dirty="0" smtClean="0"/>
              <a:t> στους ιστούς (πολλαπλασιάζονται).</a:t>
            </a:r>
          </a:p>
          <a:p>
            <a:r>
              <a:rPr lang="el-GR" dirty="0" err="1" smtClean="0"/>
              <a:t>Βασεόφιλα</a:t>
            </a:r>
            <a:r>
              <a:rPr lang="el-GR" dirty="0" smtClean="0"/>
              <a:t> διάμετρο 10-14μ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Πυρήνας σε σχήμα τριφυλλιού.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18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Μαστοκύτταρα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Δύο κατηγορίες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Μαστοβλάστες</a:t>
            </a:r>
            <a:r>
              <a:rPr lang="el-GR" dirty="0" smtClean="0"/>
              <a:t> και </a:t>
            </a:r>
            <a:r>
              <a:rPr lang="el-GR" dirty="0" err="1" smtClean="0"/>
              <a:t>προμαστοκύτταρα</a:t>
            </a:r>
            <a:r>
              <a:rPr lang="el-GR" dirty="0"/>
              <a:t>,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Μαστοκύτταρα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Ανάλογα με το μέγεθος του πυρήνα, το σχήμα και την πυκνότητα των κοκκίων.</a:t>
            </a:r>
          </a:p>
          <a:p>
            <a:r>
              <a:rPr lang="el-GR" dirty="0" smtClean="0"/>
              <a:t>Τροποποίηση ανάλογα με το ερέθισμα από </a:t>
            </a:r>
            <a:r>
              <a:rPr lang="el-GR" dirty="0" err="1" smtClean="0"/>
              <a:t>κυτταροκίνες</a:t>
            </a:r>
            <a:r>
              <a:rPr lang="el-GR" dirty="0"/>
              <a:t> </a:t>
            </a:r>
            <a:r>
              <a:rPr lang="el-GR" dirty="0" smtClean="0"/>
              <a:t>και αυξητικούς παράγοντες.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29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Μαστοκύτταρα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326235" y="4221088"/>
            <a:ext cx="291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Mast </a:t>
            </a:r>
            <a:r>
              <a:rPr lang="en-US" sz="1200" dirty="0" smtClean="0">
                <a:latin typeface="+mn-lt"/>
                <a:hlinkClick r:id="rId2"/>
              </a:rPr>
              <a:t>cell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3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4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  <p:pic>
        <p:nvPicPr>
          <p:cNvPr id="7170" name="Picture 2" descr="File:Mast cel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0"/>
          <a:stretch/>
        </p:blipFill>
        <p:spPr bwMode="auto">
          <a:xfrm>
            <a:off x="668273" y="2780928"/>
            <a:ext cx="2232248" cy="13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SMCpolyhydroxysma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5106194" cy="39379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/>
          <p:cNvSpPr/>
          <p:nvPr/>
        </p:nvSpPr>
        <p:spPr>
          <a:xfrm>
            <a:off x="4658823" y="5864860"/>
            <a:ext cx="29163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SMCpolyhydroxysmall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8" tooltip="User:Kauczuk"/>
              </a:rPr>
              <a:t>Kauczuk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103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/>
          <a:lstStyle/>
          <a:p>
            <a:r>
              <a:rPr lang="el-GR" dirty="0" smtClean="0"/>
              <a:t>Στοιχεία κλειδιά.</a:t>
            </a:r>
          </a:p>
          <a:p>
            <a:r>
              <a:rPr lang="el-GR" dirty="0" smtClean="0"/>
              <a:t>Ουδετερόφιλα κοκκιοκύτταρα.</a:t>
            </a:r>
          </a:p>
          <a:p>
            <a:r>
              <a:rPr lang="el-GR" dirty="0" err="1" smtClean="0"/>
              <a:t>Βασεόφιλα</a:t>
            </a:r>
            <a:r>
              <a:rPr lang="el-GR" dirty="0" smtClean="0"/>
              <a:t> – </a:t>
            </a:r>
            <a:r>
              <a:rPr lang="el-GR" dirty="0" err="1" smtClean="0"/>
              <a:t>Μαστοκύτταρα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Ηωσινόφιλα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Μονοκύτταρα – </a:t>
            </a:r>
            <a:r>
              <a:rPr lang="el-GR" dirty="0" err="1" smtClean="0"/>
              <a:t>Μακροφάγα</a:t>
            </a:r>
            <a:endParaRPr lang="el-GR" dirty="0" smtClean="0"/>
          </a:p>
          <a:p>
            <a:r>
              <a:rPr lang="el-GR" dirty="0" err="1" smtClean="0"/>
              <a:t>Δενδριτικά</a:t>
            </a:r>
            <a:r>
              <a:rPr lang="el-GR" dirty="0" smtClean="0"/>
              <a:t> κύτταρα.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4294967295"/>
          </p:nvPr>
        </p:nvSpPr>
        <p:spPr>
          <a:xfrm>
            <a:off x="5105400" y="1196975"/>
            <a:ext cx="4038600" cy="5040313"/>
          </a:xfrm>
        </p:spPr>
        <p:txBody>
          <a:bodyPr>
            <a:normAutofit/>
          </a:bodyPr>
          <a:lstStyle/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Τ- Λεμφοκύτταρα.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Β-Λεμφοκύτταρα.</a:t>
            </a:r>
          </a:p>
          <a:p>
            <a:pPr>
              <a:lnSpc>
                <a:spcPct val="112000"/>
              </a:lnSpc>
              <a:spcBef>
                <a:spcPts val="1200"/>
              </a:spcBef>
            </a:pPr>
            <a:r>
              <a:rPr lang="el-GR" sz="2200" dirty="0" smtClean="0"/>
              <a:t>Κύτταρα φυσικοί </a:t>
            </a:r>
            <a:r>
              <a:rPr lang="el-GR" sz="2200" dirty="0" err="1" smtClean="0"/>
              <a:t>φονείς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860032" y="1268760"/>
            <a:ext cx="0" cy="2880320"/>
          </a:xfrm>
          <a:prstGeom prst="line">
            <a:avLst/>
          </a:prstGeom>
          <a:ln w="285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63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Ρόλος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 smtClean="0"/>
              <a:t>(</a:t>
            </a:r>
            <a:r>
              <a:rPr lang="el-GR" sz="3300" b="0" dirty="0" err="1"/>
              <a:t>Βασεόφιλα</a:t>
            </a:r>
            <a:r>
              <a:rPr lang="el-GR" sz="3300" b="0" dirty="0"/>
              <a:t> – </a:t>
            </a:r>
            <a:r>
              <a:rPr lang="el-GR" sz="3300" b="0" dirty="0" err="1"/>
              <a:t>Μαστοκύτταρα</a:t>
            </a:r>
            <a:r>
              <a:rPr lang="el-GR" sz="3300" b="0" dirty="0"/>
              <a:t> </a:t>
            </a:r>
            <a:r>
              <a:rPr lang="el-GR" sz="3300" b="0" dirty="0" smtClean="0"/>
              <a:t>) 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Αλλεργία, αναφυλαξία, άσθμα </a:t>
            </a:r>
          </a:p>
          <a:p>
            <a:r>
              <a:rPr lang="el-GR" dirty="0" smtClean="0"/>
              <a:t>Εχθρικά για τον οργανισμό;</a:t>
            </a:r>
          </a:p>
          <a:p>
            <a:r>
              <a:rPr lang="en-US" dirty="0" err="1" smtClean="0"/>
              <a:t>IgE</a:t>
            </a:r>
            <a:r>
              <a:rPr lang="en-US" dirty="0" smtClean="0"/>
              <a:t> </a:t>
            </a:r>
            <a:r>
              <a:rPr lang="el-GR" dirty="0" err="1" smtClean="0"/>
              <a:t>ανοσοσφαιρίνη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Παράσιτα.</a:t>
            </a:r>
          </a:p>
          <a:p>
            <a:r>
              <a:rPr lang="el-GR" dirty="0" smtClean="0"/>
              <a:t>Βακτήρια.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8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Ενεργοποίηση μέσω </a:t>
            </a:r>
            <a:r>
              <a:rPr lang="en-US" dirty="0" err="1" smtClean="0"/>
              <a:t>IgE</a:t>
            </a:r>
            <a:r>
              <a:rPr lang="el-GR" dirty="0" smtClean="0"/>
              <a:t>-</a:t>
            </a:r>
            <a:r>
              <a:rPr lang="en-US" dirty="0" smtClean="0"/>
              <a:t>Fc</a:t>
            </a:r>
            <a:r>
              <a:rPr lang="el-GR" dirty="0" smtClean="0"/>
              <a:t>ε</a:t>
            </a:r>
            <a:r>
              <a:rPr lang="en-US" dirty="0" smtClean="0"/>
              <a:t>RI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 err="1" smtClean="0"/>
              <a:t>Εξωκυττάρια</a:t>
            </a:r>
            <a:r>
              <a:rPr lang="el-GR" dirty="0" smtClean="0"/>
              <a:t> απελευθέρωση προσχηματισμένων μεσολαβητών (κοκκία).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Σύνθεση </a:t>
            </a:r>
            <a:r>
              <a:rPr lang="el-GR" dirty="0" err="1" smtClean="0"/>
              <a:t>προφλεγμονωδών</a:t>
            </a:r>
            <a:r>
              <a:rPr lang="el-GR" dirty="0" smtClean="0"/>
              <a:t> </a:t>
            </a:r>
            <a:r>
              <a:rPr lang="el-GR" dirty="0" err="1" smtClean="0"/>
              <a:t>λιπιδικών</a:t>
            </a:r>
            <a:r>
              <a:rPr lang="el-GR" dirty="0" smtClean="0"/>
              <a:t> μεσολαβητών (</a:t>
            </a:r>
            <a:r>
              <a:rPr lang="el-GR" dirty="0" err="1" smtClean="0"/>
              <a:t>προσταγλαδίνες</a:t>
            </a:r>
            <a:r>
              <a:rPr lang="el-GR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Σύνθεση και έκκριση αυξητικών παραγόντων </a:t>
            </a:r>
            <a:r>
              <a:rPr lang="el-GR" dirty="0" err="1" smtClean="0"/>
              <a:t>κυτταροκινών</a:t>
            </a:r>
            <a:r>
              <a:rPr lang="el-GR" dirty="0" smtClean="0"/>
              <a:t> και </a:t>
            </a:r>
            <a:r>
              <a:rPr lang="el-GR" dirty="0" err="1" smtClean="0"/>
              <a:t>χημειοκινών</a:t>
            </a:r>
            <a:r>
              <a:rPr lang="el-GR" dirty="0" smtClean="0"/>
              <a:t>.</a:t>
            </a:r>
          </a:p>
          <a:p>
            <a:pPr lvl="1" indent="-387350"/>
            <a:r>
              <a:rPr lang="el-GR" dirty="0" smtClean="0"/>
              <a:t>Εξοίδηση των ιστών.</a:t>
            </a:r>
          </a:p>
          <a:p>
            <a:pPr lvl="1" indent="-387350"/>
            <a:r>
              <a:rPr lang="el-GR" dirty="0" smtClean="0"/>
              <a:t>Εναπόθεση </a:t>
            </a:r>
            <a:r>
              <a:rPr lang="el-GR" dirty="0" err="1" smtClean="0"/>
              <a:t>ινικής</a:t>
            </a:r>
            <a:r>
              <a:rPr lang="el-GR" dirty="0" smtClean="0"/>
              <a:t>.</a:t>
            </a:r>
          </a:p>
          <a:p>
            <a:pPr lvl="1" indent="-387350"/>
            <a:r>
              <a:rPr lang="el-GR" dirty="0" err="1" smtClean="0"/>
              <a:t>Υπερ</a:t>
            </a:r>
            <a:r>
              <a:rPr lang="el-GR" dirty="0" err="1"/>
              <a:t>α</a:t>
            </a:r>
            <a:r>
              <a:rPr lang="el-GR" dirty="0" err="1" smtClean="0"/>
              <a:t>ντιδραστικότητα</a:t>
            </a:r>
            <a:r>
              <a:rPr lang="el-GR" dirty="0" smtClean="0"/>
              <a:t> στη </a:t>
            </a:r>
            <a:r>
              <a:rPr lang="el-GR" dirty="0" err="1" smtClean="0"/>
              <a:t>μεταχολίνη</a:t>
            </a:r>
            <a:r>
              <a:rPr lang="el-GR" dirty="0" smtClean="0"/>
              <a:t> (άσθμα).</a:t>
            </a:r>
          </a:p>
          <a:p>
            <a:pPr lvl="1" indent="-387350"/>
            <a:r>
              <a:rPr lang="el-GR" dirty="0" smtClean="0"/>
              <a:t>Καρδιοπνευμονικές μεταβολές.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7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Ενεργοποίηση χωρίς </a:t>
            </a:r>
            <a:r>
              <a:rPr lang="en-US" dirty="0" err="1" smtClean="0"/>
              <a:t>IgE</a:t>
            </a:r>
            <a:r>
              <a:rPr lang="el-GR" dirty="0" smtClean="0"/>
              <a:t>-</a:t>
            </a:r>
            <a:r>
              <a:rPr lang="en-US" dirty="0" smtClean="0"/>
              <a:t>Fc</a:t>
            </a:r>
            <a:r>
              <a:rPr lang="el-GR" dirty="0" smtClean="0"/>
              <a:t>ε</a:t>
            </a:r>
            <a:r>
              <a:rPr lang="en-US" dirty="0" smtClean="0"/>
              <a:t>RI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Δεν είναι πλήρης ξεκάθαρος.</a:t>
            </a:r>
          </a:p>
          <a:p>
            <a:r>
              <a:rPr lang="el-GR" dirty="0" smtClean="0"/>
              <a:t>Κυρίως για παράσιτα.</a:t>
            </a:r>
          </a:p>
          <a:p>
            <a:r>
              <a:rPr lang="el-GR" dirty="0" err="1" smtClean="0"/>
              <a:t>Μαστοκύτταρα</a:t>
            </a:r>
            <a:r>
              <a:rPr lang="el-GR" dirty="0" smtClean="0"/>
              <a:t> στους ιστούς σε στενή επαφή με Τ-λεμφοκύτταρα.</a:t>
            </a:r>
          </a:p>
          <a:p>
            <a:r>
              <a:rPr lang="el-GR" dirty="0" smtClean="0"/>
              <a:t>Επηρεάζουν και τα </a:t>
            </a:r>
            <a:r>
              <a:rPr lang="el-GR" dirty="0" err="1" smtClean="0"/>
              <a:t>δενδριτικά</a:t>
            </a:r>
            <a:r>
              <a:rPr lang="el-GR" dirty="0" smtClean="0"/>
              <a:t> κύτταρα.</a:t>
            </a:r>
          </a:p>
          <a:p>
            <a:r>
              <a:rPr lang="el-GR" dirty="0" smtClean="0"/>
              <a:t>Ισορροπημένη απελευθέρωση φλεγμονωδών ή αντιφλεγμονωδών </a:t>
            </a:r>
            <a:r>
              <a:rPr lang="el-GR" dirty="0" err="1" smtClean="0"/>
              <a:t>κυττοκινών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Μαστοκύτταρα</a:t>
            </a:r>
            <a:r>
              <a:rPr lang="el-GR" dirty="0" smtClean="0"/>
              <a:t> είναι </a:t>
            </a:r>
            <a:r>
              <a:rPr lang="el-GR" dirty="0" err="1" smtClean="0"/>
              <a:t>ανοσορυθμιστικά</a:t>
            </a:r>
            <a:r>
              <a:rPr lang="el-GR" dirty="0" smtClean="0"/>
              <a:t> κύτταρα.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7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Ηωσινόφιλα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Έλμινθες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Αλλεργίες.</a:t>
            </a:r>
          </a:p>
          <a:p>
            <a:r>
              <a:rPr lang="el-GR" dirty="0" smtClean="0"/>
              <a:t>Ενεργοποιούνται από συμπλήρωμα, </a:t>
            </a:r>
            <a:r>
              <a:rPr lang="el-GR" dirty="0" err="1" smtClean="0"/>
              <a:t>κυτταροκίνες</a:t>
            </a:r>
            <a:r>
              <a:rPr lang="el-GR" dirty="0" smtClean="0"/>
              <a:t>, </a:t>
            </a:r>
            <a:r>
              <a:rPr lang="el-GR" dirty="0" err="1" smtClean="0"/>
              <a:t>ανοσοσφαιρίνες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Διάμετρος 10-14μ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Δίλοβος πυρήνας.</a:t>
            </a:r>
          </a:p>
          <a:p>
            <a:r>
              <a:rPr lang="el-GR" dirty="0" smtClean="0"/>
              <a:t>Πορτοκαλί κοκκία (κατιονικές πρωτεΐνες).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88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Ηωσινόφιλα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2"/>
              </a:rPr>
              <a:t>Blausen 0352 </a:t>
            </a:r>
            <a:r>
              <a:rPr lang="en-US" sz="1200" dirty="0" smtClean="0">
                <a:latin typeface="+mn-lt"/>
                <a:hlinkClick r:id="rId2"/>
              </a:rPr>
              <a:t>Eosinophil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3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7" name="Picture 2" descr="File:Blausen 0352 Eosinophi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 t="3430" r="6035" b="3986"/>
          <a:stretch/>
        </p:blipFill>
        <p:spPr bwMode="auto">
          <a:xfrm>
            <a:off x="2050742" y="1018229"/>
            <a:ext cx="5042516" cy="52910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Κοκκία</a:t>
            </a:r>
            <a:br>
              <a:rPr lang="el-GR" dirty="0"/>
            </a:br>
            <a:r>
              <a:rPr lang="el-GR" sz="3000" b="0" dirty="0" err="1"/>
              <a:t>Ηωσινόφιλα</a:t>
            </a:r>
            <a:r>
              <a:rPr lang="el-GR" sz="3000" b="0" dirty="0"/>
              <a:t>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Μείζων βασική πρωτεΐνη.</a:t>
            </a:r>
          </a:p>
          <a:p>
            <a:r>
              <a:rPr lang="el-GR" dirty="0" err="1" smtClean="0"/>
              <a:t>Ηωσινοφιλική</a:t>
            </a:r>
            <a:r>
              <a:rPr lang="el-GR" dirty="0" smtClean="0"/>
              <a:t> κατιονική πρωτεΐνη.</a:t>
            </a:r>
          </a:p>
          <a:p>
            <a:r>
              <a:rPr lang="el-GR" dirty="0" err="1" smtClean="0"/>
              <a:t>Ηωσινοφιλική</a:t>
            </a:r>
            <a:r>
              <a:rPr lang="el-GR" dirty="0" smtClean="0"/>
              <a:t> </a:t>
            </a:r>
            <a:r>
              <a:rPr lang="el-GR" dirty="0" err="1" smtClean="0"/>
              <a:t>νευροτοξική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err="1" smtClean="0"/>
              <a:t>Ηωσινοφιλική</a:t>
            </a:r>
            <a:r>
              <a:rPr lang="el-GR" dirty="0" smtClean="0"/>
              <a:t> </a:t>
            </a:r>
            <a:r>
              <a:rPr lang="el-GR" dirty="0" err="1" smtClean="0"/>
              <a:t>υπεροξειδάση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7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ρόλος των </a:t>
            </a:r>
            <a:r>
              <a:rPr lang="el-GR" dirty="0" err="1" smtClean="0"/>
              <a:t>ηωσινοφίλων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Αλλεργικές αντιδράσεις.</a:t>
            </a:r>
          </a:p>
          <a:p>
            <a:r>
              <a:rPr lang="el-GR" dirty="0" smtClean="0"/>
              <a:t>Αύξηση του μαζικού αδένα (εφηβεία).</a:t>
            </a:r>
          </a:p>
          <a:p>
            <a:r>
              <a:rPr lang="el-GR" dirty="0" smtClean="0"/>
              <a:t>Ρύθμιση ωοθηκικού κύκλου.</a:t>
            </a:r>
          </a:p>
          <a:p>
            <a:r>
              <a:rPr lang="el-GR" dirty="0" smtClean="0"/>
              <a:t>Υποστροφή θύμου.</a:t>
            </a:r>
          </a:p>
          <a:p>
            <a:r>
              <a:rPr lang="el-GR" dirty="0" smtClean="0"/>
              <a:t>Άμυνα (ιοί και μικρόβια).</a:t>
            </a:r>
          </a:p>
          <a:p>
            <a:r>
              <a:rPr lang="el-GR" dirty="0" err="1" smtClean="0"/>
              <a:t>Αντιγονοπαρουσίαση</a:t>
            </a:r>
            <a:r>
              <a:rPr lang="el-GR" dirty="0" smtClean="0"/>
              <a:t> μέσω Τ-λεμφοκυττάρων.</a:t>
            </a:r>
          </a:p>
          <a:p>
            <a:r>
              <a:rPr lang="el-GR" dirty="0" smtClean="0"/>
              <a:t>Αντιμετώπιση νεοπλασιών.</a:t>
            </a:r>
          </a:p>
          <a:p>
            <a:r>
              <a:rPr lang="el-GR" dirty="0" smtClean="0"/>
              <a:t>Ρύθμιση </a:t>
            </a:r>
            <a:r>
              <a:rPr lang="el-GR" dirty="0" err="1" smtClean="0"/>
              <a:t>μαστοκυττάρων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22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Μακροφάγα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Επίκτητη ανοσία.</a:t>
            </a:r>
          </a:p>
          <a:p>
            <a:r>
              <a:rPr lang="el-GR" dirty="0" smtClean="0"/>
              <a:t>Απελευθερώνονται από το μυελό ως μονοκύτταρα.</a:t>
            </a:r>
          </a:p>
          <a:p>
            <a:r>
              <a:rPr lang="el-GR" dirty="0" smtClean="0"/>
              <a:t>Μεταναστεύουν στους ιστούς, ωριμάζουν σε </a:t>
            </a:r>
            <a:r>
              <a:rPr lang="el-GR" dirty="0" err="1" smtClean="0"/>
              <a:t>μακροφάγα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Μέγεθος 20-80μ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Μορφολογικά χαρακτηριστικά ανάλογα με τον ιστό.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2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Μακροφάγα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t="4375" r="18838" b="8494"/>
          <a:stretch/>
        </p:blipFill>
        <p:spPr bwMode="auto">
          <a:xfrm>
            <a:off x="2987824" y="1340768"/>
            <a:ext cx="5695455" cy="4931964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0/0e/Macroph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2" y="2481307"/>
            <a:ext cx="20181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549551" y="639236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imagebank.hematology.org</a:t>
            </a:r>
            <a:endParaRPr lang="el-GR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50775" y="4293096"/>
            <a:ext cx="260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5"/>
              </a:rPr>
              <a:t>Macrophage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6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1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Ρόλος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 smtClean="0"/>
              <a:t>(</a:t>
            </a:r>
            <a:r>
              <a:rPr lang="el-GR" sz="3300" b="0" dirty="0" err="1" smtClean="0"/>
              <a:t>Μακροφάγα</a:t>
            </a:r>
            <a:r>
              <a:rPr lang="el-GR" sz="3300" b="0" dirty="0" smtClean="0"/>
              <a:t>) 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Φαγοκυττάρωση.</a:t>
            </a:r>
          </a:p>
          <a:p>
            <a:r>
              <a:rPr lang="el-GR" dirty="0" err="1" smtClean="0"/>
              <a:t>Αντιγονοπαρουσίαση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err="1" smtClean="0"/>
              <a:t>Αντιμικροβιακή</a:t>
            </a:r>
            <a:r>
              <a:rPr lang="el-GR" dirty="0" smtClean="0"/>
              <a:t> δραστηριότητα.</a:t>
            </a:r>
          </a:p>
          <a:p>
            <a:r>
              <a:rPr lang="el-GR" dirty="0" smtClean="0"/>
              <a:t>Ανάπλαση ιστών.</a:t>
            </a:r>
          </a:p>
          <a:p>
            <a:r>
              <a:rPr lang="el-GR" dirty="0" smtClean="0"/>
              <a:t>Έκκριση αυξητικών παραγόντων, </a:t>
            </a:r>
            <a:r>
              <a:rPr lang="el-GR" dirty="0" err="1" smtClean="0"/>
              <a:t>κυτταροκινών</a:t>
            </a:r>
            <a:r>
              <a:rPr lang="el-GR" dirty="0" smtClean="0"/>
              <a:t>, συμπληρώματος, </a:t>
            </a:r>
            <a:r>
              <a:rPr lang="el-GR" dirty="0" err="1" smtClean="0"/>
              <a:t>προσταγλαδινών</a:t>
            </a:r>
            <a:r>
              <a:rPr lang="el-GR" dirty="0" smtClean="0"/>
              <a:t>, ενζύμων.</a:t>
            </a:r>
          </a:p>
          <a:p>
            <a:r>
              <a:rPr lang="el-GR" dirty="0" smtClean="0"/>
              <a:t>Κακοήθειες.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70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Λευκά αιμοσφαίρια είναι το κυτταρικό στέλεχος του ανοσοποιητικού συστήματος.</a:t>
            </a:r>
          </a:p>
          <a:p>
            <a:r>
              <a:rPr lang="el-GR" dirty="0" smtClean="0"/>
              <a:t>Πολυμορφοπύρηνα.</a:t>
            </a:r>
          </a:p>
          <a:p>
            <a:r>
              <a:rPr lang="el-GR" dirty="0" smtClean="0"/>
              <a:t>Λεμφοκύτταρα.</a:t>
            </a:r>
          </a:p>
          <a:p>
            <a:r>
              <a:rPr lang="el-GR" dirty="0" smtClean="0"/>
              <a:t>Μονοκύτταρα/</a:t>
            </a:r>
            <a:r>
              <a:rPr lang="el-GR" dirty="0" err="1" smtClean="0"/>
              <a:t>μακροφάγα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Μαστοκύτταρα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Δεδριτικά</a:t>
            </a:r>
            <a:r>
              <a:rPr lang="el-GR" dirty="0" smtClean="0"/>
              <a:t> κύτταρα.</a:t>
            </a:r>
          </a:p>
          <a:p>
            <a:r>
              <a:rPr lang="el-GR" dirty="0" smtClean="0"/>
              <a:t>Φυσική και επίκτητη ανοσία (διαφορές).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7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Κύτταρα </a:t>
            </a:r>
            <a:r>
              <a:rPr lang="en-US" dirty="0" smtClean="0"/>
              <a:t>Kupffer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Μακροφάγα</a:t>
            </a:r>
            <a:r>
              <a:rPr lang="el-GR" dirty="0" smtClean="0"/>
              <a:t> του ήπατος.</a:t>
            </a:r>
          </a:p>
          <a:p>
            <a:r>
              <a:rPr lang="el-GR" dirty="0" smtClean="0"/>
              <a:t>Αυλό ηπατικών κολποειδών.</a:t>
            </a:r>
          </a:p>
          <a:p>
            <a:r>
              <a:rPr lang="el-GR" dirty="0" smtClean="0"/>
              <a:t>Μεγαλύτερος πληθυσμός στο σώμα.</a:t>
            </a:r>
          </a:p>
          <a:p>
            <a:r>
              <a:rPr lang="el-GR" dirty="0" smtClean="0"/>
              <a:t>Απομάκρυνση κυττάρων που εισέρχονται μέσω της πυλαίας κυκλοφορίας.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el-GR" dirty="0" smtClean="0"/>
              <a:t>Ερυθροκύτταρα.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el-GR" dirty="0" err="1" smtClean="0"/>
              <a:t>Αποπτωτικά</a:t>
            </a:r>
            <a:r>
              <a:rPr lang="el-GR" dirty="0" smtClean="0"/>
              <a:t> κύτταρα.</a:t>
            </a:r>
          </a:p>
          <a:p>
            <a:pPr marL="715963">
              <a:buFont typeface="Wingdings" panose="05000000000000000000" pitchFamily="2" charset="2"/>
              <a:buChar char="ü"/>
            </a:pPr>
            <a:r>
              <a:rPr lang="el-GR" dirty="0" smtClean="0"/>
              <a:t>Ξένα σωμάτια.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841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Κύτταρα </a:t>
            </a:r>
            <a:r>
              <a:rPr lang="en-US" dirty="0"/>
              <a:t>Kupffer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  <p:pic>
        <p:nvPicPr>
          <p:cNvPr id="8194" name="Picture 2" descr="File:Kupffer cells high mag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1472"/>
            <a:ext cx="3065190" cy="27781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ile:Hepatic structure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89" y="1556792"/>
            <a:ext cx="606833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716016" y="4925576"/>
            <a:ext cx="260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Hepatic </a:t>
            </a:r>
            <a:r>
              <a:rPr lang="en-US" sz="1200" dirty="0" smtClean="0">
                <a:latin typeface="+mn-lt"/>
                <a:hlinkClick r:id="rId4"/>
              </a:rPr>
              <a:t>structure2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Eug (page does not exist)"/>
              </a:rPr>
              <a:t>Eug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6"/>
              </a:rPr>
              <a:t>CC BY 2.5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07504" y="6319590"/>
            <a:ext cx="3065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Kupffer cells high mag </a:t>
            </a:r>
            <a:r>
              <a:rPr lang="en-US" sz="1200" dirty="0" smtClean="0">
                <a:latin typeface="+mn-lt"/>
                <a:hlinkClick r:id="rId7"/>
              </a:rPr>
              <a:t>cropped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Nephron"/>
              </a:rPr>
              <a:t>Nephron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5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Σπληνικά </a:t>
            </a:r>
            <a:r>
              <a:rPr lang="el-GR" dirty="0" err="1" smtClean="0"/>
              <a:t>μακροφάγα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Σημαντική θέση στην άμυνα.</a:t>
            </a:r>
          </a:p>
          <a:p>
            <a:r>
              <a:rPr lang="el-GR" dirty="0" smtClean="0"/>
              <a:t>Σε </a:t>
            </a:r>
            <a:r>
              <a:rPr lang="el-GR" dirty="0" err="1" smtClean="0"/>
              <a:t>σπληνεκτομή</a:t>
            </a:r>
            <a:r>
              <a:rPr lang="el-GR" dirty="0" smtClean="0"/>
              <a:t> υπάρχει κίνδυνος σηψαιμίας.</a:t>
            </a:r>
          </a:p>
          <a:p>
            <a:r>
              <a:rPr lang="el-GR" dirty="0" err="1" smtClean="0"/>
              <a:t>Μακροφάγα</a:t>
            </a:r>
            <a:r>
              <a:rPr lang="el-GR" dirty="0" smtClean="0"/>
              <a:t> ερυθρού πολφού (</a:t>
            </a:r>
            <a:r>
              <a:rPr lang="el-GR" dirty="0" err="1" smtClean="0"/>
              <a:t>αιμοποίηση</a:t>
            </a:r>
            <a:r>
              <a:rPr lang="el-GR" dirty="0" smtClean="0"/>
              <a:t>).</a:t>
            </a:r>
          </a:p>
          <a:p>
            <a:r>
              <a:rPr lang="el-GR" dirty="0" err="1" smtClean="0"/>
              <a:t>Μακροφάγα</a:t>
            </a:r>
            <a:r>
              <a:rPr lang="el-GR" dirty="0" smtClean="0"/>
              <a:t> οριακής ζώνης (καθαρισμός αίματος από αντιγόνα, παγίδευση).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472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Πνευμονικά </a:t>
            </a:r>
            <a:r>
              <a:rPr lang="el-GR" dirty="0" err="1" smtClean="0"/>
              <a:t>μακροφάγα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Κυψελιδικά </a:t>
            </a:r>
          </a:p>
          <a:p>
            <a:pPr lvl="1" indent="-387350"/>
            <a:r>
              <a:rPr lang="el-GR" dirty="0" smtClean="0"/>
              <a:t>Μικροοργανισμούς (αίμα/</a:t>
            </a:r>
            <a:r>
              <a:rPr lang="el-GR" dirty="0" err="1" smtClean="0"/>
              <a:t>αναπνο</a:t>
            </a:r>
            <a:r>
              <a:rPr lang="el-GR" dirty="0" smtClean="0"/>
              <a:t>ή),</a:t>
            </a:r>
          </a:p>
          <a:p>
            <a:pPr lvl="1" indent="-387350"/>
            <a:r>
              <a:rPr lang="el-GR" dirty="0" smtClean="0"/>
              <a:t>Υπεροξείδιο του υδρογόνου,</a:t>
            </a:r>
          </a:p>
          <a:p>
            <a:pPr lvl="1" indent="-387350"/>
            <a:r>
              <a:rPr lang="el-GR" dirty="0" err="1" smtClean="0"/>
              <a:t>Λυσοζύμη</a:t>
            </a:r>
            <a:r>
              <a:rPr lang="el-GR" dirty="0" smtClean="0"/>
              <a:t>, </a:t>
            </a:r>
            <a:r>
              <a:rPr lang="en-US" dirty="0" smtClean="0"/>
              <a:t>IL-1, TNF-A, PGE</a:t>
            </a:r>
            <a:r>
              <a:rPr lang="el-GR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Διάμεσου ιστού</a:t>
            </a:r>
          </a:p>
          <a:p>
            <a:pPr lvl="1" indent="-387350"/>
            <a:r>
              <a:rPr lang="el-GR" dirty="0" smtClean="0"/>
              <a:t>Ρυθμιστικές λειτουργίες,</a:t>
            </a:r>
          </a:p>
          <a:p>
            <a:pPr lvl="1" indent="-387350"/>
            <a:r>
              <a:rPr lang="el-GR" dirty="0" smtClean="0"/>
              <a:t>Μικρότερα σε μέγεθος.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Μικρογλοιακά</a:t>
            </a:r>
            <a:r>
              <a:rPr lang="el-GR" dirty="0" smtClean="0"/>
              <a:t> </a:t>
            </a:r>
            <a:r>
              <a:rPr lang="el-GR" dirty="0" err="1" smtClean="0"/>
              <a:t>μακροφάγα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Διεγερμένα (</a:t>
            </a:r>
            <a:r>
              <a:rPr lang="el-GR" b="1" dirty="0" err="1" smtClean="0"/>
              <a:t>αμοιβαδικά</a:t>
            </a:r>
            <a:r>
              <a:rPr lang="el-GR" b="1" dirty="0" smtClean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Πρώτη γραμμή άμυνας νευρικού συστήματος,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Σε φλεγμονή διεγείρονται και πολλαπλασιάζονται,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Σε ηρεμία </a:t>
            </a:r>
            <a:r>
              <a:rPr lang="el-GR" dirty="0" err="1" smtClean="0"/>
              <a:t>φαγοκυτταρώνουν</a:t>
            </a:r>
            <a:r>
              <a:rPr lang="el-GR" dirty="0" smtClean="0"/>
              <a:t> </a:t>
            </a:r>
            <a:r>
              <a:rPr lang="el-GR" dirty="0" err="1" smtClean="0"/>
              <a:t>αποπτωτικά</a:t>
            </a:r>
            <a:r>
              <a:rPr lang="el-GR" dirty="0" smtClean="0"/>
              <a:t> κύτταρα.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b="1" dirty="0" smtClean="0"/>
              <a:t>Αδρανή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err="1" smtClean="0"/>
              <a:t>Ανοσοεπιτήρηση</a:t>
            </a:r>
            <a:r>
              <a:rPr lang="el-GR" dirty="0"/>
              <a:t>,</a:t>
            </a:r>
            <a:endParaRPr lang="el-G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Παραγάγουν </a:t>
            </a:r>
            <a:r>
              <a:rPr lang="el-GR" dirty="0" err="1" smtClean="0"/>
              <a:t>νευροτροφικούς</a:t>
            </a:r>
            <a:r>
              <a:rPr lang="el-GR" dirty="0" smtClean="0"/>
              <a:t> παράγοντες.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66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Μακροφάγα</a:t>
            </a:r>
            <a:r>
              <a:rPr lang="el-GR" dirty="0" smtClean="0"/>
              <a:t> του γαστρεντερικού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Απομάκρυνση </a:t>
            </a:r>
            <a:r>
              <a:rPr lang="el-GR" dirty="0" err="1" smtClean="0"/>
              <a:t>αποπτωτικών</a:t>
            </a:r>
            <a:r>
              <a:rPr lang="el-GR" dirty="0" smtClean="0"/>
              <a:t> επιθηλιακών.</a:t>
            </a:r>
          </a:p>
          <a:p>
            <a:r>
              <a:rPr lang="el-GR" dirty="0" smtClean="0"/>
              <a:t>Αναγέννηση επιθηλίου μέσω αναγεννητικών.</a:t>
            </a:r>
          </a:p>
          <a:p>
            <a:r>
              <a:rPr lang="el-GR" dirty="0" smtClean="0"/>
              <a:t>Έχουν υψηλό ουδό διέγερσης, </a:t>
            </a:r>
            <a:r>
              <a:rPr lang="el-GR" b="1" dirty="0" smtClean="0"/>
              <a:t>γιατί;</a:t>
            </a:r>
          </a:p>
          <a:p>
            <a:pPr marL="355600" indent="0">
              <a:buNone/>
            </a:pPr>
            <a:r>
              <a:rPr lang="el-GR" dirty="0" smtClean="0"/>
              <a:t>Λόγω υψηλού μικροβιακού φορτίου των τροφών.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0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Οστεοκλάστες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Πολυπύρηνα.</a:t>
            </a:r>
          </a:p>
          <a:p>
            <a:r>
              <a:rPr lang="el-GR" dirty="0" smtClean="0"/>
              <a:t>Γιγάντια κύτταρα.</a:t>
            </a:r>
          </a:p>
          <a:p>
            <a:r>
              <a:rPr lang="el-GR" dirty="0" err="1" smtClean="0"/>
              <a:t>Ενδόστεο</a:t>
            </a:r>
            <a:r>
              <a:rPr lang="el-GR" dirty="0" smtClean="0"/>
              <a:t> και περιόστεο.</a:t>
            </a:r>
          </a:p>
          <a:p>
            <a:r>
              <a:rPr lang="el-GR" dirty="0" smtClean="0"/>
              <a:t>Μονοπύρηνοι </a:t>
            </a:r>
            <a:r>
              <a:rPr lang="el-GR" dirty="0" err="1" smtClean="0"/>
              <a:t>οστεοκλάστες</a:t>
            </a:r>
            <a:r>
              <a:rPr lang="el-GR" dirty="0" smtClean="0"/>
              <a:t> προέρχονται από το ίδιο προγονικό κύτταρο με τα </a:t>
            </a:r>
            <a:r>
              <a:rPr lang="el-GR" dirty="0" err="1" smtClean="0"/>
              <a:t>μακροφάγα</a:t>
            </a:r>
            <a:r>
              <a:rPr lang="el-GR" dirty="0"/>
              <a:t>.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04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Οστεοκλάστες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  <p:pic>
        <p:nvPicPr>
          <p:cNvPr id="9218" name="Picture 2" descr="File:Osteocla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017124" cy="53160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059782" y="6524581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Osteoclast1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Cellpath"/>
              </a:rPr>
              <a:t>Cellpath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134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Δενδριτικά</a:t>
            </a:r>
            <a:r>
              <a:rPr lang="el-GR" dirty="0" smtClean="0"/>
              <a:t> κύτταρα </a:t>
            </a:r>
            <a:r>
              <a:rPr lang="el-GR" sz="3000" b="0" dirty="0" smtClean="0"/>
              <a:t>1/4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Μεγάλα μονοπύρηνα.</a:t>
            </a:r>
          </a:p>
          <a:p>
            <a:r>
              <a:rPr lang="el-GR" dirty="0" err="1" smtClean="0"/>
              <a:t>Κυτταροπλασματικές</a:t>
            </a:r>
            <a:r>
              <a:rPr lang="el-GR" dirty="0" smtClean="0"/>
              <a:t> </a:t>
            </a:r>
            <a:r>
              <a:rPr lang="el-GR" dirty="0" err="1" smtClean="0"/>
              <a:t>προσεκβολές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Κλαδιά δέντρου.</a:t>
            </a:r>
          </a:p>
          <a:p>
            <a:r>
              <a:rPr lang="el-GR" dirty="0" smtClean="0"/>
              <a:t>Άφθονα μιτοχόνδρια.</a:t>
            </a:r>
          </a:p>
          <a:p>
            <a:r>
              <a:rPr lang="el-GR" dirty="0" smtClean="0"/>
              <a:t>Όλο το σώμα.</a:t>
            </a:r>
          </a:p>
          <a:p>
            <a:r>
              <a:rPr lang="el-GR" dirty="0" smtClean="0"/>
              <a:t>Μετά το μυελό μεταναστεύουν (αδρανή).</a:t>
            </a:r>
          </a:p>
          <a:p>
            <a:r>
              <a:rPr lang="el-GR" dirty="0" smtClean="0"/>
              <a:t>Παρουσίαση αντιγόνων και μικροοργανισμών.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8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Δενδριτικά</a:t>
            </a:r>
            <a:r>
              <a:rPr lang="el-GR" dirty="0"/>
              <a:t> κύτταρα </a:t>
            </a:r>
            <a:r>
              <a:rPr lang="el-GR" sz="3000" b="0" dirty="0" smtClean="0"/>
              <a:t>2/4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  <p:pic>
        <p:nvPicPr>
          <p:cNvPr id="10242" name="Picture 2" descr="File:Dendritic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6264696" cy="42286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ile:Dendritic cell reveal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6037" r="15213" b="3273"/>
          <a:stretch/>
        </p:blipFill>
        <p:spPr bwMode="auto">
          <a:xfrm>
            <a:off x="196271" y="2348880"/>
            <a:ext cx="2376264" cy="22524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8135" y="4623519"/>
            <a:ext cx="2572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Dendritic cell </a:t>
            </a:r>
            <a:r>
              <a:rPr lang="en-US" sz="1200" dirty="0" smtClean="0">
                <a:latin typeface="+mn-lt"/>
                <a:hlinkClick r:id="rId4"/>
              </a:rPr>
              <a:t>revealed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572827" y="6032954"/>
            <a:ext cx="45186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Dendritic </a:t>
            </a:r>
            <a:r>
              <a:rPr lang="en-US" sz="1200" dirty="0" smtClean="0">
                <a:latin typeface="+mn-lt"/>
                <a:hlinkClick r:id="rId6"/>
              </a:rPr>
              <a:t>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Haymanj"/>
              </a:rPr>
              <a:t>Haymanj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103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Λευκά αιμοσφαίρια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5" name="Picture 2" descr="File:Blausen 0909 WhiteBloodCe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59893" cy="49949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Blausen 0909 </a:t>
            </a:r>
            <a:r>
              <a:rPr lang="en-US" sz="1200" dirty="0" err="1" smtClean="0">
                <a:latin typeface="+mn-lt"/>
                <a:hlinkClick r:id="rId3"/>
              </a:rPr>
              <a:t>WhiteBloodCells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908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Δενδριτικά</a:t>
            </a:r>
            <a:r>
              <a:rPr lang="el-GR" dirty="0"/>
              <a:t> κύτταρα </a:t>
            </a:r>
            <a:r>
              <a:rPr lang="el-GR" sz="3000" b="0" dirty="0" smtClean="0"/>
              <a:t>3/4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  <p:pic>
        <p:nvPicPr>
          <p:cNvPr id="11266" name="Picture 2" descr="File:Dendritic 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340768"/>
            <a:ext cx="5524500" cy="46005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268275" y="6093296"/>
            <a:ext cx="2607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Dendritic </a:t>
            </a:r>
            <a:r>
              <a:rPr lang="en-US" sz="1200" dirty="0" smtClean="0">
                <a:latin typeface="+mn-lt"/>
                <a:hlinkClick r:id="rId3"/>
              </a:rPr>
              <a:t>cell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DO11.10"/>
              </a:rPr>
              <a:t>DO11.10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2.5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13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Δενδριτικά</a:t>
            </a:r>
            <a:r>
              <a:rPr lang="el-GR" dirty="0"/>
              <a:t> κύτταρα </a:t>
            </a:r>
            <a:r>
              <a:rPr lang="el-GR" sz="3000" b="0" dirty="0" smtClean="0"/>
              <a:t>4/4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12290" name="Picture 2" descr="File:Antigen presentation by dendritic 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115799" cy="55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663846" y="6412206"/>
            <a:ext cx="8192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Antigen presentation by dendritic </a:t>
            </a:r>
            <a:r>
              <a:rPr lang="en-US" sz="1200" dirty="0" smtClean="0">
                <a:latin typeface="+mn-lt"/>
                <a:hlinkClick r:id="rId3"/>
              </a:rPr>
              <a:t>cell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ile Upload Bot (Magnus Manske)"/>
              </a:rPr>
              <a:t>File Upload Bot (Magnus </a:t>
            </a:r>
            <a:r>
              <a:rPr lang="en-US" sz="1200" dirty="0" err="1">
                <a:latin typeface="+mn-lt"/>
                <a:hlinkClick r:id="rId4" tooltip="User:File Upload Bot (Magnus Manske)"/>
              </a:rPr>
              <a:t>Manske</a:t>
            </a:r>
            <a:r>
              <a:rPr lang="en-US" sz="1200" dirty="0">
                <a:latin typeface="+mn-lt"/>
                <a:hlinkClick r:id="rId4" tooltip="User:File Upload Bot (Magnus Manske)"/>
              </a:rPr>
              <a:t>)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51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Τ-λεμφοκύτταρα </a:t>
            </a:r>
            <a:r>
              <a:rPr lang="el-GR" sz="3000" b="0" dirty="0" smtClean="0"/>
              <a:t>1/3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Αρχέγονα αιμοποιητικά κύτταρα μεταναστεύουν από το μυελό στο θύμο.</a:t>
            </a:r>
          </a:p>
          <a:p>
            <a:r>
              <a:rPr lang="el-GR" dirty="0" smtClean="0"/>
              <a:t>Μικρά κύτταρα.</a:t>
            </a:r>
          </a:p>
          <a:p>
            <a:r>
              <a:rPr lang="el-GR" dirty="0" smtClean="0"/>
              <a:t>Στρογγυλά μεγέθους 6-10μ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Ωοειδή πυρήνα.</a:t>
            </a:r>
          </a:p>
          <a:p>
            <a:r>
              <a:rPr lang="en-US" dirty="0" smtClean="0"/>
              <a:t>CD4</a:t>
            </a:r>
            <a:r>
              <a:rPr lang="el-GR" dirty="0" smtClean="0"/>
              <a:t> μόρια τάξης ΙΙ (</a:t>
            </a:r>
            <a:r>
              <a:rPr lang="en-US" dirty="0" smtClean="0"/>
              <a:t>MCH II)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CD8 </a:t>
            </a:r>
            <a:r>
              <a:rPr lang="el-GR" dirty="0" smtClean="0"/>
              <a:t>μόρια </a:t>
            </a:r>
            <a:r>
              <a:rPr lang="el-GR" dirty="0"/>
              <a:t>τάξης </a:t>
            </a:r>
            <a:r>
              <a:rPr lang="el-GR" dirty="0" smtClean="0"/>
              <a:t>Ι </a:t>
            </a:r>
            <a:r>
              <a:rPr lang="el-GR" dirty="0"/>
              <a:t>(</a:t>
            </a:r>
            <a:r>
              <a:rPr lang="en-US" dirty="0"/>
              <a:t>MCH </a:t>
            </a:r>
            <a:r>
              <a:rPr lang="en-US" dirty="0" smtClean="0"/>
              <a:t>I)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9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24738" y="188640"/>
            <a:ext cx="4519262" cy="908720"/>
          </a:xfrm>
        </p:spPr>
        <p:txBody>
          <a:bodyPr/>
          <a:lstStyle/>
          <a:p>
            <a:r>
              <a:rPr lang="el-GR" dirty="0"/>
              <a:t>Τ-λεμφοκύτταρα </a:t>
            </a:r>
            <a:r>
              <a:rPr lang="el-GR" sz="3000" b="0" dirty="0" smtClean="0"/>
              <a:t>2/3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  <p:pic>
        <p:nvPicPr>
          <p:cNvPr id="13314" name="Picture 2" descr="File:T cell activ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59"/>
            <a:ext cx="4517234" cy="683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le:Blausen 0625 Lymphocyte T cel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4466" r="16220" b="4971"/>
          <a:stretch/>
        </p:blipFill>
        <p:spPr bwMode="auto">
          <a:xfrm>
            <a:off x="4788024" y="1196752"/>
            <a:ext cx="4234649" cy="5175683"/>
          </a:xfrm>
          <a:prstGeom prst="rect">
            <a:avLst/>
          </a:prstGeom>
          <a:noFill/>
          <a:ln>
            <a:solidFill>
              <a:srgbClr val="004A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85168" y="6372435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Blausen 0625 Lymphocyte T </a:t>
            </a:r>
            <a:r>
              <a:rPr lang="en-US" sz="1200" dirty="0" smtClean="0">
                <a:latin typeface="+mn-lt"/>
                <a:hlinkClick r:id="rId4"/>
              </a:rPr>
              <a:t>cell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787501" y="6603267"/>
            <a:ext cx="11572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n-lt"/>
                <a:hlinkClick r:id="rId7"/>
              </a:rPr>
              <a:t>T cell activation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25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Τ-λεμφοκύτταρα </a:t>
            </a:r>
            <a:r>
              <a:rPr lang="el-GR" sz="3000" b="0" dirty="0" smtClean="0"/>
              <a:t>3/3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  <p:pic>
        <p:nvPicPr>
          <p:cNvPr id="14338" name="Picture 2" descr="File:Lymphocyte activation si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6" y="1484784"/>
            <a:ext cx="8001334" cy="4680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830936" y="6313705"/>
            <a:ext cx="3531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Lymphocyte activation </a:t>
            </a:r>
            <a:r>
              <a:rPr lang="en-US" sz="1200" dirty="0" smtClean="0">
                <a:latin typeface="+mn-lt"/>
                <a:hlinkClick r:id="rId3"/>
              </a:rPr>
              <a:t>simple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Mikael Häggström"/>
              </a:rPr>
              <a:t>Mikael </a:t>
            </a:r>
            <a:r>
              <a:rPr lang="en-US" sz="1200" dirty="0" err="1">
                <a:latin typeface="+mn-lt"/>
                <a:hlinkClick r:id="rId4" tooltip="User:Mikael Häggström"/>
              </a:rPr>
              <a:t>Häggström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2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Β-λεμφοκύτταρα </a:t>
            </a:r>
            <a:r>
              <a:rPr lang="el-GR" sz="3000" b="0" dirty="0" smtClean="0"/>
              <a:t>1/5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Β- από τα Τ-λεμφοκύτταρα μορφολογικά δε διαφέρουν.</a:t>
            </a:r>
          </a:p>
          <a:p>
            <a:r>
              <a:rPr lang="el-GR" dirty="0" smtClean="0"/>
              <a:t>Λειτουργικές διαφορές.</a:t>
            </a:r>
          </a:p>
          <a:p>
            <a:r>
              <a:rPr lang="el-GR" dirty="0" smtClean="0"/>
              <a:t>Μετατρέπονται σε πλασματοκύτταρα 9-20μ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Τελικό προϊόν είναι οι </a:t>
            </a:r>
            <a:r>
              <a:rPr lang="el-GR" dirty="0" err="1" smtClean="0"/>
              <a:t>ανοσοσφαιρίνες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Κύτταρα μνήμης.</a:t>
            </a:r>
          </a:p>
          <a:p>
            <a:r>
              <a:rPr lang="el-GR" dirty="0" smtClean="0"/>
              <a:t>Ταχεία απάντηση.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931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Β-λεμφοκύτταρα </a:t>
            </a:r>
            <a:r>
              <a:rPr lang="el-GR" sz="3000" b="0" dirty="0"/>
              <a:t>2</a:t>
            </a:r>
            <a:r>
              <a:rPr lang="el-GR" sz="3000" b="0" dirty="0" smtClean="0"/>
              <a:t>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  <p:pic>
        <p:nvPicPr>
          <p:cNvPr id="15362" name="Picture 2" descr="File:Blausen 0624 Lymphocyte B ce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7"/>
          <a:stretch/>
        </p:blipFill>
        <p:spPr bwMode="auto">
          <a:xfrm>
            <a:off x="1691680" y="1124744"/>
            <a:ext cx="5715000" cy="53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1259631" y="6392361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hlinkClick r:id="rId3"/>
              </a:rPr>
              <a:t>Blausen 0624 Lymphocyte B </a:t>
            </a:r>
            <a:r>
              <a:rPr lang="en-US" sz="1200" dirty="0" smtClean="0">
                <a:hlinkClick r:id="rId3"/>
              </a:rPr>
              <a:t>cell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25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Β-λεμφοκύτταρα </a:t>
            </a:r>
            <a:r>
              <a:rPr lang="el-GR" sz="3000" b="0" dirty="0" smtClean="0"/>
              <a:t>3/5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  <p:pic>
        <p:nvPicPr>
          <p:cNvPr id="16386" name="Picture 2" descr="File:Original antigenic si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12776"/>
            <a:ext cx="4320480" cy="48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663846" y="6412206"/>
            <a:ext cx="81927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Original antigenic </a:t>
            </a:r>
            <a:r>
              <a:rPr lang="en-US" sz="1200" dirty="0" smtClean="0">
                <a:latin typeface="+mn-lt"/>
                <a:hlinkClick r:id="rId3"/>
              </a:rPr>
              <a:t>sin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4" tooltip="User:Hazmat2"/>
              </a:rPr>
              <a:t>Hazmat2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5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83968" y="116632"/>
            <a:ext cx="4850170" cy="908720"/>
          </a:xfrm>
        </p:spPr>
        <p:txBody>
          <a:bodyPr/>
          <a:lstStyle/>
          <a:p>
            <a:r>
              <a:rPr lang="el-GR" dirty="0" smtClean="0"/>
              <a:t>Β-λεμφοκύτταρα </a:t>
            </a:r>
            <a:r>
              <a:rPr lang="el-GR" sz="3000" b="0" dirty="0" smtClean="0"/>
              <a:t>4/5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17410" name="Picture 2" descr="File:B cell activat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" y="44623"/>
            <a:ext cx="4461532" cy="68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4067944" y="6313703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 cell </a:t>
            </a:r>
            <a:r>
              <a:rPr lang="en-US" sz="1200" dirty="0" smtClean="0">
                <a:latin typeface="+mn-lt"/>
                <a:hlinkClick r:id="rId3"/>
              </a:rPr>
              <a:t>activation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Fred the Oyster"/>
              </a:rPr>
              <a:t>Fred the </a:t>
            </a:r>
            <a:r>
              <a:rPr lang="en-US" sz="1200" dirty="0" smtClean="0">
                <a:latin typeface="+mn-lt"/>
                <a:hlinkClick r:id="rId4" tooltip="User:Fred the Oyster"/>
              </a:rPr>
              <a:t>Oyster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69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Β-λεμφοκύτταρα </a:t>
            </a:r>
            <a:r>
              <a:rPr lang="el-GR" sz="3000" b="0" dirty="0" smtClean="0"/>
              <a:t>5/5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pic>
        <p:nvPicPr>
          <p:cNvPr id="18434" name="Picture 2" descr="File:T-dependent B cell activ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/>
        </p:blipFill>
        <p:spPr bwMode="auto">
          <a:xfrm>
            <a:off x="762000" y="1124744"/>
            <a:ext cx="7620000" cy="5201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762000" y="6392361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T-dependent B cell </a:t>
            </a:r>
            <a:r>
              <a:rPr lang="en-US" sz="1200" dirty="0" smtClean="0">
                <a:latin typeface="+mn-lt"/>
                <a:hlinkClick r:id="rId3"/>
              </a:rPr>
              <a:t>activation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Altaileopard"/>
              </a:rPr>
              <a:t>Altaileopard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87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Φυσική ανοσία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Φαγοκύτταρα (ουδετερόφιλα, μονοκύτταρα, </a:t>
            </a:r>
            <a:r>
              <a:rPr lang="el-GR" dirty="0" err="1" smtClean="0"/>
              <a:t>μακροφάγα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Έκκριση ουσιών – φλεγμονή.</a:t>
            </a:r>
          </a:p>
          <a:p>
            <a:r>
              <a:rPr lang="el-GR" dirty="0" err="1" smtClean="0"/>
              <a:t>Βασεόφιλα</a:t>
            </a:r>
            <a:r>
              <a:rPr lang="el-GR" dirty="0" smtClean="0"/>
              <a:t>, </a:t>
            </a:r>
            <a:r>
              <a:rPr lang="el-GR" dirty="0" err="1" smtClean="0"/>
              <a:t>μαστοκύτταρα</a:t>
            </a:r>
            <a:r>
              <a:rPr lang="el-GR" dirty="0" smtClean="0"/>
              <a:t>, </a:t>
            </a:r>
            <a:r>
              <a:rPr lang="el-GR" dirty="0" err="1" smtClean="0"/>
              <a:t>ηωσινόφιλα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Κύτταρα φυσικοί </a:t>
            </a:r>
            <a:r>
              <a:rPr lang="el-GR" dirty="0" err="1" smtClean="0"/>
              <a:t>φονείς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Συμπλήρωμα.</a:t>
            </a:r>
          </a:p>
          <a:p>
            <a:r>
              <a:rPr lang="el-GR" dirty="0" smtClean="0"/>
              <a:t>Πρωτεΐνες οξείας φάσης.</a:t>
            </a:r>
          </a:p>
          <a:p>
            <a:r>
              <a:rPr lang="el-GR" dirty="0" err="1" smtClean="0"/>
              <a:t>Κυτταροκίνες</a:t>
            </a:r>
            <a:r>
              <a:rPr lang="el-GR" dirty="0" smtClean="0"/>
              <a:t> – </a:t>
            </a:r>
            <a:r>
              <a:rPr lang="el-GR" dirty="0" err="1" smtClean="0"/>
              <a:t>ιντερφερόνες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41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Κύτταρα φυσικοί </a:t>
            </a:r>
            <a:r>
              <a:rPr lang="el-GR" dirty="0" err="1" smtClean="0"/>
              <a:t>φονείς</a:t>
            </a:r>
            <a:r>
              <a:rPr lang="el-GR" dirty="0" smtClean="0"/>
              <a:t> - ΝΚ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Μεγάλο αδρό πυρήνα.</a:t>
            </a:r>
          </a:p>
          <a:p>
            <a:r>
              <a:rPr lang="el-GR" dirty="0" smtClean="0"/>
              <a:t>Ωχρό κυτταρόπλασμα.</a:t>
            </a:r>
          </a:p>
          <a:p>
            <a:r>
              <a:rPr lang="el-GR" dirty="0" smtClean="0"/>
              <a:t>Λίγα ιώδη κοκκία (διαμέτρου 1-2μ</a:t>
            </a:r>
            <a:r>
              <a:rPr lang="en-US" dirty="0" smtClean="0"/>
              <a:t>m)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Διάκριση παθολογικών από υγιή.</a:t>
            </a:r>
          </a:p>
          <a:p>
            <a:r>
              <a:rPr lang="el-GR" dirty="0" smtClean="0"/>
              <a:t>Συγγένεια με Τ-λεμφοκύτταρα.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7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 </a:t>
            </a:r>
            <a:r>
              <a:rPr lang="el-GR" sz="2000"/>
              <a:t>(Θ).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Δομή και Λειτουργία των Λευκών Αιμοσφαιρίων 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4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Επίκτητη ανοσία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Ωρίμανση και πολλαπλασιασμό των ειδικών για κάθε αντιγόνο Β και Τ- λεμφοκυττάρων.</a:t>
            </a:r>
          </a:p>
          <a:p>
            <a:r>
              <a:rPr lang="el-GR" dirty="0" smtClean="0"/>
              <a:t>Παραγωγή </a:t>
            </a:r>
            <a:r>
              <a:rPr lang="el-GR" dirty="0" err="1" smtClean="0"/>
              <a:t>ανοσοσφαιρινών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Εξουδετέρωση αντιγόνων.</a:t>
            </a:r>
            <a:endParaRPr lang="en-US" dirty="0" smtClean="0"/>
          </a:p>
          <a:p>
            <a:r>
              <a:rPr lang="el-GR" dirty="0" err="1" smtClean="0"/>
              <a:t>Αντιγονοπαρουσιαστικά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Ενεργοποίηση και πολλαπλασιασμός των Τ- και Β-λεμφοκυττάρων.</a:t>
            </a:r>
          </a:p>
          <a:p>
            <a:r>
              <a:rPr lang="el-GR" dirty="0" smtClean="0"/>
              <a:t>Τα Τ- υποβοηθούν τα Β-.</a:t>
            </a:r>
          </a:p>
          <a:p>
            <a:r>
              <a:rPr lang="el-GR" dirty="0" smtClean="0"/>
              <a:t>Πρώτη γραμμή άμυνας ουδετερόφιλα κοκκιοκύτταρα.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383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– Κλειδιά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Ανοσοποιητικό σύστημα πολύπλοκο.</a:t>
            </a:r>
          </a:p>
          <a:p>
            <a:r>
              <a:rPr lang="el-GR" dirty="0" smtClean="0"/>
              <a:t>Καταστροφή παθογόνων (εξωτερικό ή εσωτερικό περιβάλλον).</a:t>
            </a:r>
          </a:p>
          <a:p>
            <a:r>
              <a:rPr lang="el-GR" dirty="0" smtClean="0"/>
              <a:t>Κυτταρικό σκέλος από λευκά αιμοσφαίρια.</a:t>
            </a:r>
          </a:p>
          <a:p>
            <a:r>
              <a:rPr lang="el-GR" dirty="0" err="1" smtClean="0"/>
              <a:t>Αλληλοεπικαλυπτόμενη</a:t>
            </a:r>
            <a:r>
              <a:rPr lang="el-GR" dirty="0" smtClean="0"/>
              <a:t> δράση.</a:t>
            </a:r>
          </a:p>
          <a:p>
            <a:r>
              <a:rPr lang="el-GR" dirty="0" smtClean="0"/>
              <a:t>Ενεργοποίηση ή καταστολή φλεγμονής.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5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Ουδετερόφιλα κοκκιοκύτταρα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Ehrilch</a:t>
            </a:r>
            <a:r>
              <a:rPr lang="en-US" dirty="0" smtClean="0"/>
              <a:t> 1900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Πολύλοβος</a:t>
            </a:r>
            <a:r>
              <a:rPr lang="el-GR" dirty="0" smtClean="0"/>
              <a:t> πυρήνας και κοκκία.</a:t>
            </a:r>
          </a:p>
          <a:p>
            <a:r>
              <a:rPr lang="el-GR" dirty="0" smtClean="0"/>
              <a:t>Διάμετρος 10-14μ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3-4 λοβούς με γέφυρες χρωματίνης.</a:t>
            </a:r>
          </a:p>
          <a:p>
            <a:r>
              <a:rPr lang="el-GR" dirty="0" smtClean="0"/>
              <a:t>Ασαφές </a:t>
            </a:r>
            <a:r>
              <a:rPr lang="el-GR" dirty="0" err="1" smtClean="0"/>
              <a:t>κυτταροπλασματικό</a:t>
            </a:r>
            <a:r>
              <a:rPr lang="el-GR" dirty="0" smtClean="0"/>
              <a:t> περίγραμμα (</a:t>
            </a:r>
            <a:r>
              <a:rPr lang="el-GR" dirty="0" err="1" smtClean="0"/>
              <a:t>ψευδοπόδια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Ουδετερόφιλα κοκκία (όξινες και βασικές χρωστικές).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38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Ουδετερόφιλα κοκκιοκύτταρα </a:t>
            </a:r>
            <a:r>
              <a:rPr lang="el-GR" sz="3000" b="0" dirty="0" smtClean="0"/>
              <a:t>2/2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2" descr="File:Blausen 0676 Neutrophi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8420" r="10662" b="5386"/>
          <a:stretch/>
        </p:blipFill>
        <p:spPr bwMode="auto">
          <a:xfrm>
            <a:off x="683566" y="2348880"/>
            <a:ext cx="2160239" cy="241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23524" y="4925801"/>
            <a:ext cx="2880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 action="ppaction://hlinkfile"/>
              </a:rPr>
              <a:t>Blausen 0676 </a:t>
            </a:r>
            <a:r>
              <a:rPr lang="en-US" sz="1200" dirty="0" smtClean="0">
                <a:latin typeface="+mn-lt"/>
                <a:hlinkClick r:id="rId3" action="ppaction://hlinkfile"/>
              </a:rPr>
              <a:t>Neutrophil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4"/>
              </a:rPr>
              <a:t>BruceBlaus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hlinkClick r:id="rId5"/>
              </a:rPr>
              <a:t>CC BY 3.0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pic>
        <p:nvPicPr>
          <p:cNvPr id="4" name="Picture 2" descr="File:NeutrophilerAkti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4676775" cy="571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9" name="Rectangle 7"/>
          <p:cNvSpPr/>
          <p:nvPr/>
        </p:nvSpPr>
        <p:spPr>
          <a:xfrm>
            <a:off x="647564" y="6234063"/>
            <a:ext cx="2916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7"/>
              </a:rPr>
              <a:t>NeutrophilerAktion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8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35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179</TotalTime>
  <Words>1949</Words>
  <Application>Microsoft Office PowerPoint</Application>
  <PresentationFormat>Προβολή στην οθόνη (4:3)</PresentationFormat>
  <Paragraphs>395</Paragraphs>
  <Slides>57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57</vt:i4>
      </vt:variant>
    </vt:vector>
  </HeadingPairs>
  <TitlesOfParts>
    <vt:vector size="59" baseType="lpstr">
      <vt:lpstr>template</vt:lpstr>
      <vt:lpstr>OC_template_updated</vt:lpstr>
      <vt:lpstr>Αιματολογία Ι (Θ)</vt:lpstr>
      <vt:lpstr>Εισαγωγή 1/2 </vt:lpstr>
      <vt:lpstr>Εισαγωγή 2/2 </vt:lpstr>
      <vt:lpstr>Λευκά αιμοσφαίρια</vt:lpstr>
      <vt:lpstr>Φυσική ανοσία</vt:lpstr>
      <vt:lpstr>Επίκτητη ανοσία</vt:lpstr>
      <vt:lpstr>Στοιχεία – Κλειδιά </vt:lpstr>
      <vt:lpstr>Ουδετερόφιλα κοκκιοκύτταρα 1/2 </vt:lpstr>
      <vt:lpstr>Ουδετερόφιλα κοκκιοκύτταρα 2/2 </vt:lpstr>
      <vt:lpstr>Κοκκία Ουδετερόφιλα κοκκιοκύτταρα </vt:lpstr>
      <vt:lpstr>Ρόλος των κοκκίων</vt:lpstr>
      <vt:lpstr>Ουδετερόφιλα και άμυνα </vt:lpstr>
      <vt:lpstr>Φλεγμονή </vt:lpstr>
      <vt:lpstr>Φλεγμονή και Ουδετερόφιλα </vt:lpstr>
      <vt:lpstr>Φαγοκυττάρωση 1/2 </vt:lpstr>
      <vt:lpstr>Φαγοκυττάρωση 2/2 </vt:lpstr>
      <vt:lpstr>Όμοια κύτταρα; Βασεόφιλα – Μαστοκύτταρα </vt:lpstr>
      <vt:lpstr>Μαστοκύτταρα 1/2 </vt:lpstr>
      <vt:lpstr>Μαστοκύτταρα 2/2 </vt:lpstr>
      <vt:lpstr>Ρόλος (Βασεόφιλα – Μαστοκύτταρα ) </vt:lpstr>
      <vt:lpstr>Ενεργοποίηση μέσω IgE-FcεRI</vt:lpstr>
      <vt:lpstr>Ενεργοποίηση χωρίς IgE-FcεRI</vt:lpstr>
      <vt:lpstr>Ηωσινόφιλα 1/2 </vt:lpstr>
      <vt:lpstr>Ηωσινόφιλα 2/2 </vt:lpstr>
      <vt:lpstr>Κοκκία Ηωσινόφιλα </vt:lpstr>
      <vt:lpstr>Ο ρόλος των ηωσινοφίλων </vt:lpstr>
      <vt:lpstr>Μακροφάγα 1/2 </vt:lpstr>
      <vt:lpstr>Μακροφάγα 2/2 </vt:lpstr>
      <vt:lpstr>Ρόλος (Μακροφάγα) </vt:lpstr>
      <vt:lpstr>Κύτταρα Kupffer 1/2</vt:lpstr>
      <vt:lpstr>Κύτταρα Kupffer 2/2</vt:lpstr>
      <vt:lpstr>Σπληνικά μακροφάγα </vt:lpstr>
      <vt:lpstr>Πνευμονικά μακροφάγα </vt:lpstr>
      <vt:lpstr>Μικρογλοιακά μακροφάγα</vt:lpstr>
      <vt:lpstr>Μακροφάγα του γαστρεντερικού </vt:lpstr>
      <vt:lpstr>Οστεοκλάστες 1/2</vt:lpstr>
      <vt:lpstr>Οστεοκλάστες 2/2</vt:lpstr>
      <vt:lpstr>Δενδριτικά κύτταρα 1/4 </vt:lpstr>
      <vt:lpstr>Δενδριτικά κύτταρα 2/4 </vt:lpstr>
      <vt:lpstr>Δενδριτικά κύτταρα 3/4 </vt:lpstr>
      <vt:lpstr>Δενδριτικά κύτταρα 4/4 </vt:lpstr>
      <vt:lpstr>Τ-λεμφοκύτταρα 1/3 </vt:lpstr>
      <vt:lpstr>Τ-λεμφοκύτταρα 2/3 </vt:lpstr>
      <vt:lpstr>Τ-λεμφοκύτταρα 3/3 </vt:lpstr>
      <vt:lpstr>Β-λεμφοκύτταρα 1/5 </vt:lpstr>
      <vt:lpstr>Β-λεμφοκύτταρα 2/5 </vt:lpstr>
      <vt:lpstr>Β-λεμφοκύτταρα 3/5 </vt:lpstr>
      <vt:lpstr>Β-λεμφοκύτταρα 4/5 </vt:lpstr>
      <vt:lpstr>Β-λεμφοκύτταρα 5/5 </vt:lpstr>
      <vt:lpstr>Κύτταρα φυσικοί φονείς - ΝΚ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 - Θ</dc:title>
  <dc:creator>opencourses@teiath.gr</dc:creator>
  <cp:lastModifiedBy>fkaram2</cp:lastModifiedBy>
  <cp:revision>20</cp:revision>
  <dcterms:created xsi:type="dcterms:W3CDTF">2014-11-11T12:35:03Z</dcterms:created>
  <dcterms:modified xsi:type="dcterms:W3CDTF">2015-03-02T07:43:44Z</dcterms:modified>
</cp:coreProperties>
</file>