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7" r:id="rId2"/>
  </p:sldMasterIdLst>
  <p:notesMasterIdLst>
    <p:notesMasterId r:id="rId24"/>
  </p:notesMasterIdLst>
  <p:handoutMasterIdLst>
    <p:handoutMasterId r:id="rId25"/>
  </p:handoutMasterIdLst>
  <p:sldIdLst>
    <p:sldId id="25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57" r:id="rId17"/>
    <p:sldId id="262" r:id="rId18"/>
    <p:sldId id="264" r:id="rId19"/>
    <p:sldId id="280" r:id="rId20"/>
    <p:sldId id="281" r:id="rId21"/>
    <p:sldId id="266" r:id="rId22"/>
    <p:sldId id="261" r:id="rId23"/>
  </p:sldIdLst>
  <p:sldSz cx="9144000" cy="6858000" type="screen4x3"/>
  <p:notesSz cx="7104063" cy="10234613"/>
  <p:custDataLst>
    <p:tags r:id="rId26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A82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5" autoAdjust="0"/>
    <p:restoredTop sz="94660"/>
  </p:normalViewPr>
  <p:slideViewPr>
    <p:cSldViewPr>
      <p:cViewPr varScale="1">
        <p:scale>
          <a:sx n="110" d="100"/>
          <a:sy n="110" d="100"/>
        </p:scale>
        <p:origin x="184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26/6/2019</a:t>
            </a:fld>
            <a:endParaRPr lang="el-GR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26/6/2019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FCC3B1-938F-4EC4-9078-E1690697DBC8}" type="slidenum">
              <a:rPr lang="el-GR" altLang="el-GR"/>
              <a:pPr/>
              <a:t>10</a:t>
            </a:fld>
            <a:endParaRPr lang="el-GR" altLang="el-GR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574963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254580-BB00-4730-B705-EAA92E7FAF15}" type="slidenum">
              <a:rPr lang="el-GR" altLang="el-GR"/>
              <a:pPr/>
              <a:t>11</a:t>
            </a:fld>
            <a:endParaRPr lang="el-GR" altLang="el-G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364100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17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Τίτλος, Κείμενο και 2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ημερομηνίας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7" name="Θέση υποσέλιδου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8" name="Θέση αριθμού διαφάνειας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467B9C0-D0F4-446B-B908-532E1F5E9927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628206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461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5151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00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25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082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3140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754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607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A82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2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200"/>
            </a:lvl2pPr>
            <a:lvl3pPr>
              <a:lnSpc>
                <a:spcPct val="110000"/>
              </a:lnSpc>
              <a:spcBef>
                <a:spcPts val="1200"/>
              </a:spcBef>
              <a:defRPr sz="2200"/>
            </a:lvl3pPr>
            <a:lvl4pPr>
              <a:lnSpc>
                <a:spcPct val="110000"/>
              </a:lnSpc>
              <a:spcBef>
                <a:spcPts val="1200"/>
              </a:spcBef>
              <a:defRPr sz="2200"/>
            </a:lvl4pPr>
            <a:lvl5pPr>
              <a:lnSpc>
                <a:spcPct val="110000"/>
              </a:lnSpc>
              <a:spcBef>
                <a:spcPts val="1200"/>
              </a:spcBef>
              <a:defRPr sz="2200"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004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0368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382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4000" b="1" dirty="0" smtClean="0">
                <a:solidFill>
                  <a:schemeClr val="tx1"/>
                </a:solidFill>
                <a:latin typeface="+mn-lt"/>
              </a:rPr>
              <a:t>Ναυπηγικό σχέδιο και αρχές </a:t>
            </a:r>
            <a:r>
              <a:rPr lang="el-GR" sz="4000" b="1" dirty="0" err="1" smtClean="0">
                <a:solidFill>
                  <a:schemeClr val="tx1"/>
                </a:solidFill>
                <a:latin typeface="+mn-lt"/>
              </a:rPr>
              <a:t>casd</a:t>
            </a:r>
            <a:endParaRPr lang="el-G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3096543"/>
            <a:ext cx="9144000" cy="1752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l-GR" sz="2600" b="1" dirty="0" smtClean="0"/>
              <a:t>Ενότητα 10</a:t>
            </a:r>
            <a:r>
              <a:rPr lang="el-GR" sz="2600" dirty="0" smtClean="0"/>
              <a:t>: Γραμμή Φορτώσεως (Ύψος εξάλων)</a:t>
            </a:r>
            <a:r>
              <a:rPr lang="en-US" sz="2600" dirty="0" smtClean="0"/>
              <a:t> </a:t>
            </a:r>
          </a:p>
          <a:p>
            <a:pPr>
              <a:spcBef>
                <a:spcPts val="0"/>
              </a:spcBef>
            </a:pPr>
            <a:r>
              <a:rPr lang="el-GR" sz="2200" dirty="0"/>
              <a:t>Γεώργιος Κ. </a:t>
            </a:r>
            <a:r>
              <a:rPr lang="el-GR" sz="2200" dirty="0" err="1"/>
              <a:t>Χατζηκωνσταντής</a:t>
            </a:r>
            <a:r>
              <a:rPr lang="el-GR" sz="2200" dirty="0"/>
              <a:t> Επίκουρος Καθηγητής </a:t>
            </a:r>
          </a:p>
          <a:p>
            <a:pPr>
              <a:spcBef>
                <a:spcPts val="0"/>
              </a:spcBef>
            </a:pPr>
            <a:r>
              <a:rPr lang="el-GR" sz="2200" dirty="0" err="1"/>
              <a:t>Διπλ</a:t>
            </a:r>
            <a:r>
              <a:rPr lang="el-GR" sz="2200" dirty="0"/>
              <a:t>. Ναυπηγός Μηχανολόγος Μηχανικός </a:t>
            </a:r>
          </a:p>
          <a:p>
            <a:pPr>
              <a:spcBef>
                <a:spcPts val="0"/>
              </a:spcBef>
            </a:pPr>
            <a:r>
              <a:rPr lang="el-GR" sz="2200" dirty="0" err="1"/>
              <a:t>M.Sc</a:t>
            </a:r>
            <a:r>
              <a:rPr lang="el-GR" sz="2200" dirty="0"/>
              <a:t>. ‘’Διασφάλιση Ποιότητας’’, Τμήμα </a:t>
            </a:r>
            <a:r>
              <a:rPr lang="el-GR" sz="2200" dirty="0" smtClean="0"/>
              <a:t>Ναυπηγικών Μηχανικών ΤΕ</a:t>
            </a:r>
            <a:endParaRPr lang="el-GR" sz="2200" dirty="0"/>
          </a:p>
          <a:p>
            <a:pPr>
              <a:spcBef>
                <a:spcPts val="0"/>
              </a:spcBef>
            </a:pPr>
            <a:endParaRPr lang="el-GR" sz="2200" dirty="0"/>
          </a:p>
        </p:txBody>
      </p:sp>
      <p:pic>
        <p:nvPicPr>
          <p:cNvPr id="6" name="Picture 5" descr="Λογότυπο έργου Ανοικτών Ακαδημαϊκών Μαθημάτων" title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 title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/>
                <a:gridCol w="3557112"/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Θέση αριθμού διαφάνειας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7417-7184-423D-B7FB-22FDA50CC42D}" type="slidenum">
              <a:rPr lang="el-GR" altLang="el-GR"/>
              <a:pPr/>
              <a:t>9</a:t>
            </a:fld>
            <a:endParaRPr lang="el-GR" altLang="el-G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387" name="Rectangle 3"/>
              <p:cNvSpPr>
                <a:spLocks noGrp="1" noChangeArrowheads="1"/>
              </p:cNvSpPr>
              <p:nvPr>
                <p:ph type="body" sz="half" idx="4294967295"/>
              </p:nvPr>
            </p:nvSpPr>
            <p:spPr>
              <a:xfrm>
                <a:off x="179512" y="1169987"/>
                <a:ext cx="8785225" cy="5688013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10000"/>
                  </a:lnSpc>
                  <a:spcBef>
                    <a:spcPts val="1200"/>
                  </a:spcBef>
                  <a:buFontTx/>
                  <a:buNone/>
                </a:pPr>
                <a:r>
                  <a:rPr lang="el-GR" altLang="el-GR" sz="2200" b="1" dirty="0" smtClean="0"/>
                  <a:t>Με </a:t>
                </a:r>
                <a:r>
                  <a:rPr lang="el-GR" altLang="el-GR" sz="2200" b="1" dirty="0"/>
                  <a:t>βάση τη γραμμή </a:t>
                </a:r>
                <a:r>
                  <a:rPr lang="el-GR" altLang="el-GR" sz="2200" b="1" dirty="0" smtClean="0"/>
                  <a:t>φορτώσεως </a:t>
                </a:r>
                <a:r>
                  <a:rPr lang="el-GR" altLang="el-GR" sz="2200" b="1" dirty="0" smtClean="0"/>
                  <a:t>θέρους:</a:t>
                </a:r>
                <a:endParaRPr lang="el-GR" altLang="el-GR" sz="2200" b="1" dirty="0"/>
              </a:p>
              <a:p>
                <a:pPr>
                  <a:lnSpc>
                    <a:spcPct val="110000"/>
                  </a:lnSpc>
                  <a:spcBef>
                    <a:spcPts val="1200"/>
                  </a:spcBef>
                  <a:buFontTx/>
                  <a:buNone/>
                </a:pPr>
                <a:r>
                  <a:rPr lang="el-GR" altLang="el-GR" sz="2200" dirty="0"/>
                  <a:t>Γραμμή Φόρτωσης </a:t>
                </a:r>
                <a:r>
                  <a:rPr lang="el-GR" altLang="el-GR" sz="2200" b="1" dirty="0" smtClean="0"/>
                  <a:t>ΧΕΙΜΩΝΑ</a:t>
                </a:r>
                <a:r>
                  <a:rPr lang="el-GR" altLang="el-GR" sz="2200" dirty="0" smtClean="0"/>
                  <a:t>:  </a:t>
                </a:r>
                <a:r>
                  <a:rPr lang="el-GR" altLang="el-GR" sz="2200" dirty="0"/>
                  <a:t>χαράσσεται </a:t>
                </a:r>
                <a:r>
                  <a:rPr lang="el-GR" altLang="el-GR" sz="2200" dirty="0" err="1"/>
                  <a:t>χαμηλώτερα</a:t>
                </a:r>
                <a:r>
                  <a:rPr lang="el-GR" altLang="el-GR" sz="2200" dirty="0"/>
                  <a:t>  </a:t>
                </a:r>
                <a:r>
                  <a:rPr lang="el-GR" altLang="el-GR" sz="2200" dirty="0" smtClean="0"/>
                  <a:t>κατά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altLang="el-GR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altLang="el-GR" sz="2200" b="0" i="0" smtClean="0">
                            <a:latin typeface="Cambria Math"/>
                          </a:rPr>
                          <m:t>Τ</m:t>
                        </m:r>
                      </m:num>
                      <m:den>
                        <m:r>
                          <a:rPr lang="el-GR" altLang="el-GR" sz="2200" b="0" i="1" smtClean="0">
                            <a:latin typeface="Cambria Math"/>
                          </a:rPr>
                          <m:t>48</m:t>
                        </m:r>
                      </m:den>
                    </m:f>
                  </m:oMath>
                </a14:m>
                <a:endParaRPr lang="el-GR" altLang="el-GR" sz="2200" dirty="0"/>
              </a:p>
              <a:p>
                <a:pPr>
                  <a:lnSpc>
                    <a:spcPct val="110000"/>
                  </a:lnSpc>
                  <a:spcBef>
                    <a:spcPts val="1200"/>
                  </a:spcBef>
                  <a:buFontTx/>
                  <a:buNone/>
                </a:pPr>
                <a:r>
                  <a:rPr lang="el-GR" altLang="el-GR" sz="2200" dirty="0"/>
                  <a:t>Γραμμή Φόρτωσης </a:t>
                </a:r>
                <a:r>
                  <a:rPr lang="el-GR" altLang="el-GR" sz="2200" b="1" dirty="0"/>
                  <a:t>ΒΟΡΕΙΟΥ </a:t>
                </a:r>
                <a:r>
                  <a:rPr lang="el-GR" altLang="el-GR" sz="2200" b="1" dirty="0" smtClean="0"/>
                  <a:t>ΑΤΛΑΝΤΙΚΟΥ</a:t>
                </a:r>
                <a:r>
                  <a:rPr lang="el-GR" altLang="el-GR" sz="2200" dirty="0" smtClean="0"/>
                  <a:t>: </a:t>
                </a:r>
                <a:r>
                  <a:rPr lang="el-GR" altLang="el-GR" sz="2200" dirty="0"/>
                  <a:t>χαράσσεται </a:t>
                </a:r>
                <a:r>
                  <a:rPr lang="el-GR" altLang="el-GR" sz="2200" dirty="0" err="1"/>
                  <a:t>χαμηλώτερα</a:t>
                </a:r>
                <a:r>
                  <a:rPr lang="el-GR" altLang="el-GR" sz="2200" dirty="0"/>
                  <a:t> </a:t>
                </a:r>
                <a:r>
                  <a:rPr lang="el-GR" altLang="el-GR" sz="2200" dirty="0" smtClean="0"/>
                  <a:t>κατά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altLang="el-GR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altLang="el-GR" sz="2200" b="0" i="0" smtClean="0">
                            <a:latin typeface="Cambria Math"/>
                          </a:rPr>
                          <m:t>Τ</m:t>
                        </m:r>
                      </m:num>
                      <m:den>
                        <m:r>
                          <a:rPr lang="el-GR" altLang="el-GR" sz="2200" b="0" i="1" smtClean="0">
                            <a:latin typeface="Cambria Math"/>
                          </a:rPr>
                          <m:t>48</m:t>
                        </m:r>
                      </m:den>
                    </m:f>
                    <m:r>
                      <a:rPr lang="el-GR" altLang="el-GR" sz="2200" b="0" i="1" smtClean="0">
                        <a:latin typeface="Cambria Math"/>
                      </a:rPr>
                      <m:t>+50</m:t>
                    </m:r>
                  </m:oMath>
                </a14:m>
                <a:r>
                  <a:rPr lang="el-GR" altLang="el-GR" sz="2200" dirty="0" smtClean="0"/>
                  <a:t> χιλιοστά</a:t>
                </a:r>
                <a:endParaRPr lang="el-GR" altLang="el-GR" sz="2200" dirty="0"/>
              </a:p>
              <a:p>
                <a:pPr>
                  <a:lnSpc>
                    <a:spcPct val="110000"/>
                  </a:lnSpc>
                  <a:spcBef>
                    <a:spcPts val="1200"/>
                  </a:spcBef>
                  <a:buFontTx/>
                  <a:buNone/>
                </a:pPr>
                <a:r>
                  <a:rPr lang="el-GR" altLang="el-GR" sz="2400" dirty="0"/>
                  <a:t>Γραμμή Φόρτωσης  </a:t>
                </a:r>
                <a:r>
                  <a:rPr lang="el-GR" altLang="el-GR" sz="2400" b="1" dirty="0" smtClean="0"/>
                  <a:t>ΤΡΟΠΙΚΗ</a:t>
                </a:r>
                <a:r>
                  <a:rPr lang="el-GR" altLang="el-GR" sz="2400" dirty="0" smtClean="0"/>
                  <a:t>: </a:t>
                </a:r>
                <a:r>
                  <a:rPr lang="el-GR" altLang="el-GR" sz="2400" dirty="0"/>
                  <a:t>χαράσσεται υψηλότερα  </a:t>
                </a:r>
                <a:r>
                  <a:rPr lang="el-GR" altLang="el-GR" sz="2400" dirty="0" smtClean="0"/>
                  <a:t>κατά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altLang="el-G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altLang="el-GR" sz="2400">
                            <a:latin typeface="Cambria Math"/>
                          </a:rPr>
                          <m:t>Τ</m:t>
                        </m:r>
                      </m:num>
                      <m:den>
                        <m:r>
                          <a:rPr lang="el-GR" altLang="el-GR" sz="2400" i="1">
                            <a:latin typeface="Cambria Math"/>
                          </a:rPr>
                          <m:t>48</m:t>
                        </m:r>
                      </m:den>
                    </m:f>
                  </m:oMath>
                </a14:m>
                <a:endParaRPr lang="el-GR" altLang="el-GR" sz="2400" dirty="0"/>
              </a:p>
              <a:p>
                <a:pPr>
                  <a:lnSpc>
                    <a:spcPct val="110000"/>
                  </a:lnSpc>
                  <a:spcBef>
                    <a:spcPts val="1200"/>
                  </a:spcBef>
                  <a:buFontTx/>
                  <a:buNone/>
                </a:pPr>
                <a:r>
                  <a:rPr lang="el-GR" altLang="el-GR" sz="2200" dirty="0"/>
                  <a:t>Γραμμή Φόρτωσης   </a:t>
                </a:r>
                <a:r>
                  <a:rPr lang="el-GR" altLang="el-GR" sz="2200" b="1" dirty="0"/>
                  <a:t>ΓΛΥΚΟΥ </a:t>
                </a:r>
                <a:r>
                  <a:rPr lang="el-GR" altLang="el-GR" sz="2200" b="1" dirty="0" smtClean="0"/>
                  <a:t>ΝΕΡΟΥ</a:t>
                </a:r>
                <a:r>
                  <a:rPr lang="el-GR" altLang="el-GR" sz="2200" dirty="0" smtClean="0"/>
                  <a:t>: </a:t>
                </a:r>
                <a:r>
                  <a:rPr lang="el-GR" altLang="el-GR" sz="2200" dirty="0"/>
                  <a:t>χαράσσεται υψηλότερα  </a:t>
                </a:r>
                <a:r>
                  <a:rPr lang="el-GR" altLang="el-GR" sz="2200" dirty="0" smtClean="0"/>
                  <a:t>κατά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altLang="el-GR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l-GR" sz="2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𝐷</m:t>
                        </m:r>
                      </m:num>
                      <m:den>
                        <m:r>
                          <a:rPr lang="el-GR" altLang="el-GR" sz="22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en-US" altLang="el-GR" sz="22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altLang="el-GR" sz="2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altLang="el-GR" sz="2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𝑇𝑃𝐶</m:t>
                        </m:r>
                      </m:den>
                    </m:f>
                  </m:oMath>
                </a14:m>
                <a:endParaRPr lang="el-GR" altLang="el-GR" sz="2200" dirty="0"/>
              </a:p>
              <a:p>
                <a:pPr>
                  <a:lnSpc>
                    <a:spcPct val="110000"/>
                  </a:lnSpc>
                  <a:spcBef>
                    <a:spcPts val="1200"/>
                  </a:spcBef>
                  <a:buFontTx/>
                  <a:buNone/>
                </a:pPr>
                <a:r>
                  <a:rPr lang="el-GR" altLang="el-GR" sz="2200" dirty="0"/>
                  <a:t>Γραμμή Φόρτωσης  </a:t>
                </a:r>
                <a:r>
                  <a:rPr lang="el-GR" altLang="el-GR" sz="2200" b="1" dirty="0"/>
                  <a:t>ΤΡΟΠΙΚΟΥ  ΓΛΥΚΟΥ </a:t>
                </a:r>
                <a:r>
                  <a:rPr lang="el-GR" altLang="el-GR" sz="2200" b="1" dirty="0" smtClean="0"/>
                  <a:t>ΝΕΡΟΥ</a:t>
                </a:r>
                <a:r>
                  <a:rPr lang="el-GR" altLang="el-GR" sz="2200" dirty="0" smtClean="0"/>
                  <a:t>: </a:t>
                </a:r>
                <a:r>
                  <a:rPr lang="el-GR" altLang="el-GR" sz="2200" dirty="0"/>
                  <a:t>χαράσσεται υψηλότερα  </a:t>
                </a:r>
                <a:r>
                  <a:rPr lang="en-US" altLang="el-GR" sz="2200" dirty="0" smtClean="0"/>
                  <a:t>(</a:t>
                </a:r>
                <a:r>
                  <a:rPr lang="el-GR" altLang="el-GR" sz="2200" dirty="0" smtClean="0"/>
                  <a:t>της Γ.Φ. </a:t>
                </a:r>
                <a:r>
                  <a:rPr lang="el-GR" altLang="el-GR" sz="2200" smtClean="0"/>
                  <a:t>ΘΕΡΟΥΣ) κατά</a:t>
                </a:r>
                <a:r>
                  <a:rPr lang="en-US" altLang="el-GR" sz="2200" dirty="0" smtClean="0"/>
                  <a:t> </a:t>
                </a:r>
                <a:r>
                  <a:rPr lang="el-GR" altLang="el-GR" sz="20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altLang="el-G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altLang="el-GR" sz="2000">
                            <a:latin typeface="Cambria Math"/>
                          </a:rPr>
                          <m:t>Τ</m:t>
                        </m:r>
                      </m:num>
                      <m:den>
                        <m:r>
                          <a:rPr lang="el-GR" altLang="el-GR" sz="2000" i="1">
                            <a:latin typeface="Cambria Math"/>
                          </a:rPr>
                          <m:t>48</m:t>
                        </m:r>
                      </m:den>
                    </m:f>
                  </m:oMath>
                </a14:m>
                <a:endParaRPr lang="el-GR" altLang="el-GR" sz="2200" dirty="0"/>
              </a:p>
            </p:txBody>
          </p:sp>
        </mc:Choice>
        <mc:Fallback>
          <p:sp>
            <p:nvSpPr>
              <p:cNvPr id="1638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4294967295"/>
              </p:nvPr>
            </p:nvSpPr>
            <p:spPr>
              <a:xfrm>
                <a:off x="179512" y="1169987"/>
                <a:ext cx="8785225" cy="5688013"/>
              </a:xfrm>
              <a:blipFill rotWithShape="0">
                <a:blip r:embed="rId2"/>
                <a:stretch>
                  <a:fillRect l="-1040" t="-53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Χάραξη γραμμών φορτώσεως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95042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784"/>
            <a:ext cx="8229600" cy="4752528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el-GR" b="1" dirty="0" smtClean="0"/>
              <a:t>TF</a:t>
            </a:r>
            <a:r>
              <a:rPr lang="el-GR" altLang="el-GR" b="1" dirty="0" smtClean="0"/>
              <a:t>: </a:t>
            </a:r>
            <a:r>
              <a:rPr lang="en-US" altLang="el-GR" b="1" dirty="0"/>
              <a:t>Tropical Fresh Water L.L. </a:t>
            </a:r>
            <a:r>
              <a:rPr lang="el-GR" altLang="el-GR" b="1" dirty="0"/>
              <a:t>ή Τροπική Γ.Φ. για Γλυκό νερό</a:t>
            </a:r>
          </a:p>
          <a:p>
            <a:pPr>
              <a:buFontTx/>
              <a:buNone/>
            </a:pPr>
            <a:r>
              <a:rPr lang="en-US" altLang="el-GR" b="1" dirty="0" smtClean="0"/>
              <a:t>F</a:t>
            </a:r>
            <a:r>
              <a:rPr lang="el-GR" altLang="el-GR" b="1" dirty="0" smtClean="0"/>
              <a:t>:</a:t>
            </a:r>
            <a:r>
              <a:rPr lang="en-US" altLang="el-GR" b="1" dirty="0" smtClean="0"/>
              <a:t> Fresh </a:t>
            </a:r>
            <a:r>
              <a:rPr lang="en-US" altLang="el-GR" b="1" dirty="0"/>
              <a:t>Water L.L.</a:t>
            </a:r>
            <a:r>
              <a:rPr lang="el-GR" altLang="el-GR" b="1" dirty="0"/>
              <a:t> ή Γ.Φ. για Γλυκό νερό  </a:t>
            </a:r>
          </a:p>
          <a:p>
            <a:pPr>
              <a:buFontTx/>
              <a:buNone/>
            </a:pPr>
            <a:r>
              <a:rPr lang="el-GR" altLang="el-GR" b="1" dirty="0" smtClean="0"/>
              <a:t>Τ: </a:t>
            </a:r>
            <a:r>
              <a:rPr lang="en-US" altLang="el-GR" b="1" dirty="0" smtClean="0"/>
              <a:t>Tropical </a:t>
            </a:r>
            <a:r>
              <a:rPr lang="en-US" altLang="el-GR" b="1" dirty="0"/>
              <a:t>L.L.  </a:t>
            </a:r>
            <a:r>
              <a:rPr lang="el-GR" altLang="el-GR" b="1" dirty="0"/>
              <a:t> ή Γ.Φ. για Τροπικές περιοχές</a:t>
            </a:r>
          </a:p>
          <a:p>
            <a:pPr>
              <a:buFontTx/>
              <a:buNone/>
            </a:pPr>
            <a:r>
              <a:rPr lang="en-US" altLang="el-GR" b="1" dirty="0" smtClean="0"/>
              <a:t>S</a:t>
            </a:r>
            <a:r>
              <a:rPr lang="el-GR" altLang="el-GR" b="1" dirty="0" smtClean="0"/>
              <a:t>: </a:t>
            </a:r>
            <a:r>
              <a:rPr lang="en-US" altLang="el-GR" b="1" dirty="0" smtClean="0"/>
              <a:t>Summer </a:t>
            </a:r>
            <a:r>
              <a:rPr lang="en-US" altLang="el-GR" b="1" dirty="0"/>
              <a:t>L.L.  </a:t>
            </a:r>
            <a:r>
              <a:rPr lang="el-GR" altLang="el-GR" b="1" dirty="0"/>
              <a:t> ή Γ.Φ. Θέρους</a:t>
            </a:r>
          </a:p>
          <a:p>
            <a:pPr>
              <a:buFontTx/>
              <a:buNone/>
            </a:pPr>
            <a:r>
              <a:rPr lang="en-US" altLang="el-GR" b="1" dirty="0" smtClean="0"/>
              <a:t>W</a:t>
            </a:r>
            <a:r>
              <a:rPr lang="el-GR" altLang="el-GR" b="1" dirty="0" smtClean="0"/>
              <a:t>: </a:t>
            </a:r>
            <a:r>
              <a:rPr lang="en-US" altLang="el-GR" b="1" dirty="0" smtClean="0"/>
              <a:t>Winter</a:t>
            </a:r>
            <a:r>
              <a:rPr lang="el-GR" altLang="el-GR" b="1" dirty="0" smtClean="0"/>
              <a:t>  </a:t>
            </a:r>
            <a:r>
              <a:rPr lang="en-US" altLang="el-GR" b="1" dirty="0"/>
              <a:t>L.L. </a:t>
            </a:r>
            <a:r>
              <a:rPr lang="el-GR" altLang="el-GR" b="1" dirty="0"/>
              <a:t>    ή Γ.Φ.  Χειμώνα</a:t>
            </a:r>
            <a:endParaRPr lang="en-US" altLang="el-GR" b="1" dirty="0"/>
          </a:p>
          <a:p>
            <a:pPr>
              <a:buFontTx/>
              <a:buNone/>
            </a:pPr>
            <a:r>
              <a:rPr lang="en-US" altLang="el-GR" b="1" dirty="0" smtClean="0"/>
              <a:t>WNA:</a:t>
            </a:r>
            <a:r>
              <a:rPr lang="el-GR" altLang="el-GR" b="1" dirty="0" smtClean="0"/>
              <a:t> </a:t>
            </a:r>
            <a:r>
              <a:rPr lang="en-US" altLang="el-GR" b="1" dirty="0"/>
              <a:t>Winter North Atlantic L.L. </a:t>
            </a:r>
            <a:r>
              <a:rPr lang="el-GR" altLang="el-GR" b="1" dirty="0"/>
              <a:t>ή Γ.Φ. Χειμώνα   </a:t>
            </a:r>
          </a:p>
          <a:p>
            <a:pPr marL="355600" indent="0">
              <a:buFontTx/>
              <a:buNone/>
            </a:pPr>
            <a:r>
              <a:rPr lang="el-GR" altLang="el-GR" b="1" dirty="0" smtClean="0"/>
              <a:t>Βορείου </a:t>
            </a:r>
            <a:r>
              <a:rPr lang="el-GR" altLang="el-GR" b="1" dirty="0"/>
              <a:t>Ατλαντικού </a:t>
            </a:r>
          </a:p>
          <a:p>
            <a:pPr indent="12700">
              <a:spcBef>
                <a:spcPts val="600"/>
              </a:spcBef>
              <a:buFontTx/>
              <a:buNone/>
            </a:pPr>
            <a:r>
              <a:rPr lang="el-GR" altLang="el-GR" b="1" dirty="0" smtClean="0"/>
              <a:t>(</a:t>
            </a:r>
            <a:r>
              <a:rPr lang="el-GR" altLang="el-GR" b="1" dirty="0"/>
              <a:t>βορείως των 36</a:t>
            </a:r>
            <a:r>
              <a:rPr lang="el-GR" altLang="el-GR" b="1" baseline="30000" dirty="0"/>
              <a:t>0</a:t>
            </a:r>
            <a:r>
              <a:rPr lang="el-GR" altLang="el-GR" b="1" dirty="0"/>
              <a:t> Β. πλάτους και χαράσσεται μόνο </a:t>
            </a:r>
            <a:r>
              <a:rPr lang="en-US" altLang="el-GR" b="1" dirty="0"/>
              <a:t>      </a:t>
            </a:r>
            <a:r>
              <a:rPr lang="el-GR" altLang="el-GR" b="1" dirty="0"/>
              <a:t>για πλοία μήκους μικρότερου των 100 </a:t>
            </a:r>
            <a:r>
              <a:rPr lang="en-US" altLang="el-GR" b="1" dirty="0"/>
              <a:t>m</a:t>
            </a:r>
            <a:r>
              <a:rPr lang="el-GR" altLang="el-GR" b="1" dirty="0"/>
              <a:t> </a:t>
            </a:r>
            <a:r>
              <a:rPr lang="el-GR" altLang="el-GR" b="1" dirty="0" smtClean="0"/>
              <a:t>)</a:t>
            </a:r>
            <a:r>
              <a:rPr lang="en-US" altLang="el-GR" b="1" dirty="0" smtClean="0"/>
              <a:t>.</a:t>
            </a:r>
            <a:endParaRPr lang="el-GR" altLang="el-GR" b="1" dirty="0"/>
          </a:p>
        </p:txBody>
      </p:sp>
      <p:sp>
        <p:nvSpPr>
          <p:cNvPr id="7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98645-C3CE-4B05-A4C3-B54E0BC3AB1D}" type="slidenum">
              <a:rPr lang="el-GR" altLang="el-GR"/>
              <a:pPr/>
              <a:t>10</a:t>
            </a:fld>
            <a:endParaRPr lang="el-GR" altLang="el-GR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080120"/>
          </a:xfrm>
        </p:spPr>
        <p:txBody>
          <a:bodyPr>
            <a:noAutofit/>
          </a:bodyPr>
          <a:lstStyle/>
          <a:p>
            <a:r>
              <a:rPr lang="el-GR" dirty="0" smtClean="0"/>
              <a:t>Επεξήγηση συμβολισμού γραμμών φορτώσεως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09631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2000"/>
              </a:lnSpc>
              <a:buFontTx/>
              <a:buNone/>
            </a:pPr>
            <a:r>
              <a:rPr lang="en-US" altLang="el-GR" sz="2400" b="1" dirty="0" smtClean="0"/>
              <a:t>LTF: </a:t>
            </a:r>
            <a:r>
              <a:rPr lang="en-US" altLang="el-GR" sz="2400" b="1" dirty="0"/>
              <a:t>Tropical Fresh water Timber L.L.</a:t>
            </a:r>
            <a:r>
              <a:rPr lang="el-GR" altLang="el-GR" sz="2400" b="1" dirty="0"/>
              <a:t> </a:t>
            </a:r>
          </a:p>
          <a:p>
            <a:pPr marL="715963" indent="-174625">
              <a:lnSpc>
                <a:spcPct val="112000"/>
              </a:lnSpc>
              <a:buFontTx/>
              <a:buNone/>
            </a:pPr>
            <a:r>
              <a:rPr lang="el-GR" altLang="el-GR" sz="2400" b="1" dirty="0" smtClean="0"/>
              <a:t>ή </a:t>
            </a:r>
            <a:r>
              <a:rPr lang="el-GR" altLang="el-GR" sz="2400" b="1" dirty="0"/>
              <a:t>Τροπική Γ.Φ. Ξυλείας σε Γλυκό </a:t>
            </a:r>
            <a:r>
              <a:rPr lang="el-GR" altLang="el-GR" sz="2400" b="1" dirty="0" smtClean="0"/>
              <a:t>νερό</a:t>
            </a:r>
            <a:r>
              <a:rPr lang="en-US" altLang="el-GR" sz="2400" b="1" dirty="0" smtClean="0"/>
              <a:t>.</a:t>
            </a:r>
            <a:endParaRPr lang="en-US" altLang="el-GR" sz="2400" b="1" dirty="0"/>
          </a:p>
          <a:p>
            <a:pPr>
              <a:lnSpc>
                <a:spcPct val="112000"/>
              </a:lnSpc>
              <a:buFontTx/>
              <a:buNone/>
            </a:pPr>
            <a:r>
              <a:rPr lang="en-US" altLang="el-GR" sz="2200" b="1" dirty="0" smtClean="0"/>
              <a:t>LF: </a:t>
            </a:r>
            <a:r>
              <a:rPr lang="en-US" altLang="el-GR" sz="2200" b="1" dirty="0"/>
              <a:t>Fresh Water Timber L.L. </a:t>
            </a:r>
            <a:r>
              <a:rPr lang="el-GR" altLang="el-GR" sz="2200" b="1" dirty="0"/>
              <a:t>ή Γ.Φ. Ξυλείας σε Γλυκό </a:t>
            </a:r>
            <a:r>
              <a:rPr lang="el-GR" altLang="el-GR" sz="2200" b="1" dirty="0" smtClean="0"/>
              <a:t>νερό</a:t>
            </a:r>
            <a:r>
              <a:rPr lang="en-US" altLang="el-GR" sz="2200" b="1" dirty="0" smtClean="0"/>
              <a:t>.</a:t>
            </a:r>
            <a:endParaRPr lang="el-GR" altLang="el-GR" sz="2200" b="1" dirty="0"/>
          </a:p>
          <a:p>
            <a:pPr>
              <a:lnSpc>
                <a:spcPct val="112000"/>
              </a:lnSpc>
              <a:buFontTx/>
              <a:buNone/>
            </a:pPr>
            <a:r>
              <a:rPr lang="en-US" altLang="el-GR" sz="2400" b="1" dirty="0" err="1" smtClean="0"/>
              <a:t>LT:Tropical</a:t>
            </a:r>
            <a:r>
              <a:rPr lang="en-US" altLang="el-GR" sz="2400" b="1" dirty="0" smtClean="0"/>
              <a:t> </a:t>
            </a:r>
            <a:r>
              <a:rPr lang="en-US" altLang="el-GR" sz="2400" b="1" dirty="0"/>
              <a:t>Timber L.L. </a:t>
            </a:r>
            <a:r>
              <a:rPr lang="el-GR" altLang="el-GR" sz="2400" b="1" dirty="0"/>
              <a:t>ή Γ.Φ. Ξυλείας σε Γλυκό </a:t>
            </a:r>
            <a:r>
              <a:rPr lang="el-GR" altLang="el-GR" sz="2400" b="1" dirty="0" smtClean="0"/>
              <a:t>νερό</a:t>
            </a:r>
            <a:r>
              <a:rPr lang="en-US" altLang="el-GR" sz="2400" b="1" dirty="0" smtClean="0"/>
              <a:t>.</a:t>
            </a:r>
            <a:endParaRPr lang="el-GR" altLang="el-GR" sz="2400" b="1" dirty="0"/>
          </a:p>
          <a:p>
            <a:pPr>
              <a:lnSpc>
                <a:spcPct val="112000"/>
              </a:lnSpc>
              <a:buFontTx/>
              <a:buNone/>
            </a:pPr>
            <a:r>
              <a:rPr lang="en-US" altLang="el-GR" sz="2400" b="1" dirty="0" smtClean="0"/>
              <a:t>LS</a:t>
            </a:r>
            <a:r>
              <a:rPr lang="el-GR" altLang="el-GR" sz="2400" b="1" dirty="0" smtClean="0"/>
              <a:t>: </a:t>
            </a:r>
            <a:r>
              <a:rPr lang="en-US" altLang="el-GR" sz="2400" b="1" dirty="0"/>
              <a:t>Summer Timber L.L. </a:t>
            </a:r>
            <a:r>
              <a:rPr lang="el-GR" altLang="el-GR" sz="2400" b="1" dirty="0"/>
              <a:t>ή Γ.Φ. Ξυλείας </a:t>
            </a:r>
            <a:r>
              <a:rPr lang="el-GR" altLang="el-GR" sz="2400" b="1" dirty="0" smtClean="0"/>
              <a:t>Θέρους</a:t>
            </a:r>
            <a:r>
              <a:rPr lang="en-US" altLang="el-GR" sz="2400" b="1" dirty="0" smtClean="0"/>
              <a:t>.</a:t>
            </a:r>
            <a:endParaRPr lang="el-GR" altLang="el-GR" sz="2400" b="1" dirty="0"/>
          </a:p>
          <a:p>
            <a:pPr>
              <a:lnSpc>
                <a:spcPct val="112000"/>
              </a:lnSpc>
              <a:buFontTx/>
              <a:buNone/>
            </a:pPr>
            <a:r>
              <a:rPr lang="en-US" altLang="el-GR" sz="2400" b="1" dirty="0" smtClean="0"/>
              <a:t>LW</a:t>
            </a:r>
            <a:r>
              <a:rPr lang="el-GR" altLang="el-GR" sz="2400" b="1" dirty="0" smtClean="0"/>
              <a:t>: </a:t>
            </a:r>
            <a:r>
              <a:rPr lang="en-US" altLang="el-GR" sz="2400" b="1" dirty="0"/>
              <a:t>Winter Timber L.L. </a:t>
            </a:r>
            <a:r>
              <a:rPr lang="el-GR" altLang="el-GR" sz="2400" b="1" dirty="0" err="1"/>
              <a:t>Ηή</a:t>
            </a:r>
            <a:r>
              <a:rPr lang="el-GR" altLang="el-GR" sz="2400" b="1" dirty="0"/>
              <a:t> Γ.Φ. Ξυλείας </a:t>
            </a:r>
            <a:r>
              <a:rPr lang="el-GR" altLang="el-GR" sz="2400" b="1" dirty="0" smtClean="0"/>
              <a:t>Χειμώνα</a:t>
            </a:r>
            <a:r>
              <a:rPr lang="en-US" altLang="el-GR" sz="2400" b="1" dirty="0" smtClean="0"/>
              <a:t>.</a:t>
            </a:r>
            <a:endParaRPr lang="el-GR" altLang="el-GR" sz="2400" b="1" dirty="0"/>
          </a:p>
          <a:p>
            <a:pPr>
              <a:lnSpc>
                <a:spcPct val="112000"/>
              </a:lnSpc>
              <a:buFontTx/>
              <a:buNone/>
            </a:pPr>
            <a:r>
              <a:rPr lang="en-US" altLang="el-GR" sz="2400" b="1" dirty="0" smtClean="0"/>
              <a:t>LWNA</a:t>
            </a:r>
            <a:r>
              <a:rPr lang="el-GR" altLang="el-GR" sz="2400" b="1" dirty="0" smtClean="0"/>
              <a:t>: </a:t>
            </a:r>
            <a:r>
              <a:rPr lang="en-US" altLang="el-GR" sz="2400" b="1" dirty="0"/>
              <a:t>Winter North Atlantic Timber L.L</a:t>
            </a:r>
            <a:r>
              <a:rPr lang="en-US" altLang="el-GR" sz="2400" b="1" dirty="0" smtClean="0"/>
              <a:t>.</a:t>
            </a:r>
          </a:p>
          <a:p>
            <a:pPr marL="896938" indent="0">
              <a:lnSpc>
                <a:spcPct val="112000"/>
              </a:lnSpc>
              <a:buFontTx/>
              <a:buNone/>
            </a:pPr>
            <a:r>
              <a:rPr lang="el-GR" altLang="el-GR" sz="2400" b="1" dirty="0" smtClean="0"/>
              <a:t>ή  </a:t>
            </a:r>
            <a:r>
              <a:rPr lang="el-GR" altLang="el-GR" sz="2400" b="1" dirty="0"/>
              <a:t>Γ.Φ. Ξυλείας Χειμώνα Βορείου </a:t>
            </a:r>
            <a:r>
              <a:rPr lang="el-GR" altLang="el-GR" sz="2400" b="1" dirty="0" smtClean="0"/>
              <a:t>Ατλαντικού</a:t>
            </a:r>
            <a:r>
              <a:rPr lang="en-US" altLang="el-GR" sz="2400" b="1" dirty="0" smtClean="0"/>
              <a:t>.</a:t>
            </a:r>
            <a:endParaRPr lang="el-GR" altLang="el-GR" sz="2400" b="1" u="sng" dirty="0"/>
          </a:p>
        </p:txBody>
      </p:sp>
      <p:sp>
        <p:nvSpPr>
          <p:cNvPr id="7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350B1-3822-4040-B61E-05371F39D74E}" type="slidenum">
              <a:rPr lang="el-GR" altLang="el-GR"/>
              <a:pPr/>
              <a:t>11</a:t>
            </a:fld>
            <a:endParaRPr lang="el-GR" alt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908720"/>
          </a:xfrm>
        </p:spPr>
        <p:txBody>
          <a:bodyPr>
            <a:noAutofit/>
          </a:bodyPr>
          <a:lstStyle/>
          <a:p>
            <a:r>
              <a:rPr lang="el-GR" sz="3400" dirty="0" smtClean="0"/>
              <a:t>Επεξήγηση συμβολισμού γραμμών φορτώσεως</a:t>
            </a:r>
            <a:r>
              <a:rPr lang="el-GR" sz="3200" dirty="0"/>
              <a:t/>
            </a:r>
            <a:br>
              <a:rPr lang="el-GR" sz="3200" dirty="0"/>
            </a:br>
            <a:r>
              <a:rPr lang="el-GR" sz="2800" b="0" dirty="0"/>
              <a:t>(για πλοία που μεταφέρουν ξυλεία στο </a:t>
            </a:r>
            <a:r>
              <a:rPr lang="el-GR" sz="2800" b="0" dirty="0" smtClean="0"/>
              <a:t>κατάστρωμα</a:t>
            </a:r>
            <a:r>
              <a:rPr lang="en-US" sz="2800" b="0" dirty="0" smtClean="0"/>
              <a:t>)</a:t>
            </a:r>
            <a:endParaRPr lang="el-GR" sz="2800" b="0" dirty="0"/>
          </a:p>
        </p:txBody>
      </p:sp>
    </p:spTree>
    <p:extLst>
      <p:ext uri="{BB962C8B-B14F-4D97-AF65-F5344CB8AC3E}">
        <p14:creationId xmlns:p14="http://schemas.microsoft.com/office/powerpoint/2010/main" val="23855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0517-43E0-4D84-B228-06EB491C12D9}" type="slidenum">
              <a:rPr lang="el-GR" altLang="el-GR"/>
              <a:pPr/>
              <a:t>12</a:t>
            </a:fld>
            <a:endParaRPr lang="el-GR" altLang="el-GR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0" y="3213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18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192" name="Rectangle 24"/>
          <p:cNvSpPr>
            <a:spLocks noChangeArrowheads="1"/>
          </p:cNvSpPr>
          <p:nvPr/>
        </p:nvSpPr>
        <p:spPr bwMode="auto">
          <a:xfrm>
            <a:off x="0" y="3213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pic>
        <p:nvPicPr>
          <p:cNvPr id="7193" name="Picture 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377" y="3429000"/>
            <a:ext cx="5034416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346667" y="1255666"/>
            <a:ext cx="8761837" cy="195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2200" dirty="0">
                <a:latin typeface="+mn-lt"/>
              </a:rPr>
              <a:t>Για : Υπάρχοντα Φ/Γ (φορτηγά) ολικής χωρητικότητας </a:t>
            </a:r>
            <a:r>
              <a:rPr lang="el-GR" altLang="el-GR" sz="2200" dirty="0" smtClean="0">
                <a:latin typeface="+mn-lt"/>
              </a:rPr>
              <a:t>15</a:t>
            </a:r>
            <a:r>
              <a:rPr lang="en-US" altLang="el-GR" sz="2200" dirty="0" smtClean="0">
                <a:latin typeface="+mn-lt"/>
              </a:rPr>
              <a:t> </a:t>
            </a:r>
            <a:r>
              <a:rPr lang="el-GR" altLang="el-GR" sz="2200" dirty="0">
                <a:latin typeface="+mn-lt"/>
              </a:rPr>
              <a:t>&lt;</a:t>
            </a:r>
            <a:r>
              <a:rPr lang="en-US" altLang="el-GR" sz="2200" dirty="0">
                <a:latin typeface="+mn-lt"/>
              </a:rPr>
              <a:t> </a:t>
            </a:r>
            <a:r>
              <a:rPr lang="el-GR" altLang="el-GR" sz="2200" dirty="0">
                <a:latin typeface="+mn-lt"/>
              </a:rPr>
              <a:t>ΚΟΧ</a:t>
            </a:r>
            <a:r>
              <a:rPr lang="en-US" altLang="el-GR" sz="2200" dirty="0">
                <a:latin typeface="+mn-lt"/>
              </a:rPr>
              <a:t> </a:t>
            </a:r>
            <a:r>
              <a:rPr lang="el-GR" altLang="el-GR" sz="2200" dirty="0">
                <a:latin typeface="+mn-lt"/>
              </a:rPr>
              <a:t>&lt;150,00</a:t>
            </a:r>
          </a:p>
          <a:p>
            <a:pPr>
              <a:spcBef>
                <a:spcPct val="50000"/>
              </a:spcBef>
            </a:pPr>
            <a:r>
              <a:rPr lang="el-GR" altLang="el-GR" sz="2200" dirty="0">
                <a:latin typeface="+mn-lt"/>
              </a:rPr>
              <a:t>Για : Υπάρχοντα Ε/Γ (επιβατηγά) ολικής χωρητικότητας </a:t>
            </a:r>
            <a:r>
              <a:rPr lang="el-GR" altLang="el-GR" sz="2200" dirty="0" smtClean="0">
                <a:latin typeface="+mn-lt"/>
              </a:rPr>
              <a:t>5</a:t>
            </a:r>
            <a:r>
              <a:rPr lang="en-US" altLang="el-GR" sz="2200" dirty="0" smtClean="0">
                <a:latin typeface="+mn-lt"/>
              </a:rPr>
              <a:t> </a:t>
            </a:r>
            <a:r>
              <a:rPr lang="el-GR" altLang="el-GR" sz="2200" dirty="0">
                <a:latin typeface="+mn-lt"/>
              </a:rPr>
              <a:t>&lt;</a:t>
            </a:r>
            <a:r>
              <a:rPr lang="en-US" altLang="el-GR" sz="2200" dirty="0">
                <a:latin typeface="+mn-lt"/>
              </a:rPr>
              <a:t> </a:t>
            </a:r>
            <a:r>
              <a:rPr lang="el-GR" altLang="el-GR" sz="2200" dirty="0">
                <a:latin typeface="+mn-lt"/>
              </a:rPr>
              <a:t>ΚΟΧ</a:t>
            </a:r>
            <a:r>
              <a:rPr lang="en-US" altLang="el-GR" sz="2200" dirty="0">
                <a:latin typeface="+mn-lt"/>
              </a:rPr>
              <a:t> </a:t>
            </a:r>
            <a:r>
              <a:rPr lang="el-GR" altLang="el-GR" sz="2200" dirty="0">
                <a:latin typeface="+mn-lt"/>
              </a:rPr>
              <a:t>&lt;</a:t>
            </a:r>
            <a:r>
              <a:rPr lang="en-US" altLang="el-GR" sz="2200" dirty="0">
                <a:latin typeface="+mn-lt"/>
              </a:rPr>
              <a:t> </a:t>
            </a:r>
            <a:r>
              <a:rPr lang="el-GR" altLang="el-GR" sz="2200" dirty="0">
                <a:latin typeface="+mn-lt"/>
              </a:rPr>
              <a:t>150,00</a:t>
            </a:r>
          </a:p>
          <a:p>
            <a:pPr>
              <a:spcBef>
                <a:spcPct val="50000"/>
              </a:spcBef>
            </a:pPr>
            <a:r>
              <a:rPr lang="el-GR" altLang="el-GR" sz="2200" dirty="0">
                <a:latin typeface="+mn-lt"/>
              </a:rPr>
              <a:t>Για : Νέα Φ/</a:t>
            </a:r>
            <a:r>
              <a:rPr lang="el-GR" altLang="el-GR" sz="2200" dirty="0" err="1">
                <a:latin typeface="+mn-lt"/>
              </a:rPr>
              <a:t>Γκαι</a:t>
            </a:r>
            <a:r>
              <a:rPr lang="el-GR" altLang="el-GR" sz="2200" dirty="0">
                <a:latin typeface="+mn-lt"/>
              </a:rPr>
              <a:t> Ε/Γ μήκους 6,00 </a:t>
            </a:r>
            <a:r>
              <a:rPr lang="en-US" altLang="el-GR" sz="2200" dirty="0">
                <a:latin typeface="+mn-lt"/>
              </a:rPr>
              <a:t>m</a:t>
            </a:r>
            <a:r>
              <a:rPr lang="el-GR" altLang="el-GR" sz="2200" dirty="0">
                <a:latin typeface="+mn-lt"/>
              </a:rPr>
              <a:t> &lt; </a:t>
            </a:r>
            <a:r>
              <a:rPr lang="en-US" altLang="el-GR" sz="2200" dirty="0">
                <a:latin typeface="+mn-lt"/>
              </a:rPr>
              <a:t>L</a:t>
            </a:r>
            <a:r>
              <a:rPr lang="el-GR" altLang="el-GR" sz="2200" dirty="0">
                <a:latin typeface="+mn-lt"/>
              </a:rPr>
              <a:t> &lt; 24,00 </a:t>
            </a:r>
            <a:r>
              <a:rPr lang="en-US" altLang="el-GR" sz="2200" dirty="0">
                <a:latin typeface="+mn-lt"/>
              </a:rPr>
              <a:t>m</a:t>
            </a:r>
            <a:r>
              <a:rPr lang="el-GR" altLang="el-GR" sz="2200" dirty="0">
                <a:latin typeface="+mn-lt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l-GR" altLang="el-GR" sz="2200" dirty="0">
                <a:latin typeface="+mn-lt"/>
              </a:rPr>
              <a:t>Η σήμανση γίνεται με</a:t>
            </a:r>
            <a:r>
              <a:rPr lang="el-GR" altLang="el-GR" sz="2200" b="1" dirty="0">
                <a:latin typeface="+mn-lt"/>
              </a:rPr>
              <a:t> ΤΡΙΓΩΝΟ </a:t>
            </a:r>
            <a:r>
              <a:rPr lang="el-GR" altLang="el-GR" sz="2200" dirty="0">
                <a:latin typeface="+mn-lt"/>
              </a:rPr>
              <a:t>που έχει τις διαστάσεις του </a:t>
            </a:r>
            <a:r>
              <a:rPr lang="el-GR" altLang="el-GR" sz="2200" dirty="0" smtClean="0">
                <a:latin typeface="+mn-lt"/>
              </a:rPr>
              <a:t>σχήματος</a:t>
            </a:r>
            <a:r>
              <a:rPr lang="en-US" altLang="el-GR" sz="2200" dirty="0" smtClean="0">
                <a:latin typeface="+mn-lt"/>
              </a:rPr>
              <a:t>.</a:t>
            </a:r>
            <a:r>
              <a:rPr lang="el-GR" altLang="el-GR" sz="2200" dirty="0" smtClean="0">
                <a:latin typeface="+mn-lt"/>
              </a:rPr>
              <a:t> </a:t>
            </a:r>
            <a:endParaRPr lang="el-GR" altLang="el-GR" sz="2200" dirty="0">
              <a:latin typeface="+mn-lt"/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908720"/>
          </a:xfrm>
        </p:spPr>
        <p:txBody>
          <a:bodyPr>
            <a:normAutofit/>
          </a:bodyPr>
          <a:lstStyle/>
          <a:p>
            <a:r>
              <a:rPr lang="el-GR"/>
              <a:t>Σήμανση γραμμής φορτώσεως (Γ.Φ.) </a:t>
            </a:r>
            <a:r>
              <a:rPr lang="el-GR" sz="3200" b="0" smtClean="0"/>
              <a:t>2/2</a:t>
            </a:r>
            <a:r>
              <a:rPr lang="el-GR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850075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dirty="0" smtClean="0"/>
              <a:t>Η </a:t>
            </a:r>
            <a:r>
              <a:rPr lang="el-GR" altLang="el-GR" dirty="0"/>
              <a:t>Σύμβαση Γ.Φ. 1966 συνοδεύεται από παγκόσμιο χάρτη όπου είναι σημειώνονται </a:t>
            </a:r>
            <a:r>
              <a:rPr lang="el-GR" altLang="el-GR" dirty="0" smtClean="0"/>
              <a:t>περιοχές/εποχές</a:t>
            </a:r>
            <a:r>
              <a:rPr lang="el-GR" altLang="el-GR" dirty="0"/>
              <a:t>. </a:t>
            </a:r>
          </a:p>
          <a:p>
            <a:r>
              <a:rPr lang="el-GR" altLang="el-GR" b="1" dirty="0"/>
              <a:t>ΖΩΝΗ ΘΕΡΟΥΣ </a:t>
            </a:r>
            <a:r>
              <a:rPr lang="el-GR" altLang="el-GR" dirty="0"/>
              <a:t>χαρακτηρίζονται οι περιοχές όπου η ένταση ανέμων μεγαλύτερη των 8 </a:t>
            </a:r>
            <a:r>
              <a:rPr lang="en-US" altLang="el-GR" dirty="0"/>
              <a:t>Beaufort</a:t>
            </a:r>
            <a:r>
              <a:rPr lang="el-GR" altLang="el-GR" dirty="0"/>
              <a:t> αποτελούν ποσοστό μέχρι 10 %.</a:t>
            </a:r>
          </a:p>
          <a:p>
            <a:r>
              <a:rPr lang="el-GR" altLang="el-GR" b="1" dirty="0"/>
              <a:t>ΤΡΟΠΙΚΗ </a:t>
            </a:r>
            <a:r>
              <a:rPr lang="el-GR" altLang="el-GR" b="1" dirty="0" smtClean="0"/>
              <a:t>ΖΩΝΗ </a:t>
            </a:r>
            <a:r>
              <a:rPr lang="el-GR" altLang="el-GR" dirty="0"/>
              <a:t>χαρακτηρίζονται οι περιοχές όπου η ένταση ανέμων μεγαλύτερη των 8 </a:t>
            </a:r>
            <a:r>
              <a:rPr lang="en-US" altLang="el-GR" dirty="0"/>
              <a:t>Beaufort</a:t>
            </a:r>
            <a:r>
              <a:rPr lang="el-GR" altLang="el-GR" dirty="0"/>
              <a:t> αποτελούν ποσοστό μέχρι 1 %.</a:t>
            </a:r>
          </a:p>
          <a:p>
            <a:r>
              <a:rPr lang="el-GR" altLang="el-GR" dirty="0"/>
              <a:t>Η Γ.Φ. Χειμώνα Βορείου Ατλαντικού ΔΕΝ  χαράσσεται για πλοία με μήκος άνω των 100 </a:t>
            </a:r>
            <a:r>
              <a:rPr lang="en-US" altLang="el-GR" dirty="0"/>
              <a:t>m</a:t>
            </a:r>
            <a:r>
              <a:rPr lang="el-GR" altLang="el-GR" dirty="0"/>
              <a:t> που εκτελούν πλόες στο Βόρειο Ατλαντικό το χειμώνα.</a:t>
            </a:r>
          </a:p>
          <a:p>
            <a:r>
              <a:rPr lang="el-GR" altLang="el-GR" dirty="0"/>
              <a:t>Όταν ένα πλοίο πρόκειται να ταξιδέψει σε περιοχές με διαφορετική Γ.Φ. ο πλοίαρχος φροντίζει να μην ξεπερνά τη Γ.Φ. στην κάθε περιοχή.</a:t>
            </a:r>
          </a:p>
        </p:txBody>
      </p:sp>
      <p:sp>
        <p:nvSpPr>
          <p:cNvPr id="7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8362B-F3F5-46EF-A9A7-3B48076A6D09}" type="slidenum">
              <a:rPr lang="el-GR" altLang="el-GR"/>
              <a:pPr/>
              <a:t>13</a:t>
            </a:fld>
            <a:endParaRPr lang="el-GR" alt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Γραμμή φορτώσεως : </a:t>
            </a:r>
            <a:r>
              <a:rPr lang="el-GR" dirty="0"/>
              <a:t>Ζ</a:t>
            </a:r>
            <a:r>
              <a:rPr lang="el-GR" dirty="0" smtClean="0"/>
              <a:t>ώνες και Περιοχές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83968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>
                <a:solidFill>
                  <a:schemeClr val="tx1"/>
                </a:solidFill>
              </a:rPr>
              <a:t>Σημείωμα </a:t>
            </a:r>
            <a:r>
              <a:rPr lang="el-GR" dirty="0" smtClean="0">
                <a:solidFill>
                  <a:schemeClr val="tx1"/>
                </a:solidFill>
              </a:rPr>
              <a:t>Αναφοράς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err="1" smtClean="0"/>
              <a:t>Copyright</a:t>
            </a:r>
            <a:r>
              <a:rPr lang="el-GR" sz="2000" dirty="0" smtClean="0"/>
              <a:t>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Γεώργιος </a:t>
            </a:r>
            <a:r>
              <a:rPr lang="el-GR" sz="2000" dirty="0" err="1" smtClean="0"/>
              <a:t>Χατζηκωνσταντής</a:t>
            </a:r>
            <a:r>
              <a:rPr lang="el-GR" sz="2000" dirty="0" smtClean="0"/>
              <a:t> 2014. </a:t>
            </a:r>
            <a:r>
              <a:rPr lang="el-GR" sz="2000" dirty="0"/>
              <a:t>Γεώργιος </a:t>
            </a:r>
            <a:r>
              <a:rPr lang="el-GR" sz="2000" dirty="0" err="1"/>
              <a:t>Χατζηκωνσταντής</a:t>
            </a:r>
            <a:r>
              <a:rPr lang="el-GR" sz="2000" dirty="0"/>
              <a:t>. </a:t>
            </a:r>
            <a:r>
              <a:rPr lang="el-GR" sz="2000" dirty="0" smtClean="0"/>
              <a:t>«</a:t>
            </a:r>
            <a:r>
              <a:rPr lang="el-GR" sz="2000" dirty="0"/>
              <a:t>Ναυπηγικό σχέδιο και αρχές </a:t>
            </a:r>
            <a:r>
              <a:rPr lang="el-GR" sz="2000" dirty="0" err="1"/>
              <a:t>casd</a:t>
            </a:r>
            <a:r>
              <a:rPr lang="el-GR" sz="2000" dirty="0" smtClean="0"/>
              <a:t>. Ενότητα 10</a:t>
            </a:r>
            <a:r>
              <a:rPr lang="en-US" sz="2000" dirty="0" smtClean="0"/>
              <a:t>:</a:t>
            </a:r>
            <a:r>
              <a:rPr lang="el-GR" sz="2000" dirty="0"/>
              <a:t> Γραμμή Φορτώσεως (Ύψος εξάλων)». 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1800" dirty="0" err="1"/>
              <a:t>κ.λ.π</a:t>
            </a:r>
            <a:r>
              <a:rPr lang="el-GR" sz="1800" dirty="0"/>
              <a:t>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>
                <a:solidFill>
                  <a:prstClr val="black"/>
                </a:solidFill>
                <a:latin typeface="Calibri"/>
              </a:rPr>
              <a:t>αδειοδόχο</a:t>
            </a:r>
            <a:endParaRPr lang="el-GR" dirty="0">
              <a:solidFill>
                <a:prstClr val="black"/>
              </a:solidFill>
              <a:latin typeface="Calibri"/>
            </a:endParaRP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 err="1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</a:t>
            </a:r>
            <a:r>
              <a:rPr lang="el-GR" dirty="0" err="1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6861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732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56792"/>
            <a:ext cx="8229600" cy="4680520"/>
          </a:xfrm>
        </p:spPr>
        <p:txBody>
          <a:bodyPr>
            <a:normAutofit/>
          </a:bodyPr>
          <a:lstStyle/>
          <a:p>
            <a:r>
              <a:rPr lang="el-GR" altLang="el-GR" sz="2400" dirty="0" smtClean="0"/>
              <a:t>Η </a:t>
            </a:r>
            <a:r>
              <a:rPr lang="el-GR" altLang="el-GR" sz="2400" b="1" dirty="0" smtClean="0"/>
              <a:t>γραμμή φορτώσεως</a:t>
            </a:r>
            <a:r>
              <a:rPr lang="el-GR" altLang="el-GR" sz="2400" dirty="0" smtClean="0"/>
              <a:t> προσδιορίζει </a:t>
            </a:r>
            <a:r>
              <a:rPr lang="el-GR" altLang="el-GR" sz="2400" dirty="0"/>
              <a:t>μια ανώτατη επιτρεπόμενη ίσαλο στην οποία είναι δυνατόν να πλέει το πλοίο (κατάσταση πλήρους φόρτου, </a:t>
            </a:r>
            <a:r>
              <a:rPr lang="el-GR" altLang="el-GR" sz="2400" dirty="0" err="1"/>
              <a:t>έμφορτη</a:t>
            </a:r>
            <a:r>
              <a:rPr lang="el-GR" altLang="el-GR" sz="2400" dirty="0"/>
              <a:t> ίσαλος) με ασφάλεια.  </a:t>
            </a:r>
          </a:p>
          <a:p>
            <a:r>
              <a:rPr lang="el-GR" altLang="el-GR" sz="2400" dirty="0"/>
              <a:t>Στην ίσαλο αυτή αντιστοιχεί  το μέγιστο επιτρεπόμενο βύθισμα  θέρους </a:t>
            </a:r>
            <a:r>
              <a:rPr lang="el-GR" altLang="el-GR" sz="2400" dirty="0" smtClean="0"/>
              <a:t>.</a:t>
            </a:r>
            <a:endParaRPr lang="el-GR" altLang="el-GR" sz="2400" dirty="0"/>
          </a:p>
          <a:p>
            <a:r>
              <a:rPr lang="el-GR" altLang="el-GR" sz="2400" dirty="0"/>
              <a:t>Η ίσαλος αυτή (ίσαλος υπολογισμού ή ίσαλος κατασκευής) λαμβάνεται ως βάση για τη μελέτη του σκάφους και τον προσδιορισμό των γραμμών φόρτωσης</a:t>
            </a:r>
            <a:r>
              <a:rPr lang="el-GR" altLang="el-GR" sz="2400" dirty="0" smtClean="0"/>
              <a:t>.</a:t>
            </a:r>
            <a:endParaRPr lang="el-GR" altLang="el-GR" sz="2400" dirty="0"/>
          </a:p>
        </p:txBody>
      </p:sp>
      <p:sp>
        <p:nvSpPr>
          <p:cNvPr id="7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A3DD1-D047-4E2D-B5D8-C06CA9171145}" type="slidenum">
              <a:rPr lang="el-GR" altLang="el-GR"/>
              <a:pPr/>
              <a:t>1</a:t>
            </a:fld>
            <a:endParaRPr lang="el-GR" alt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296144"/>
          </a:xfrm>
        </p:spPr>
        <p:txBody>
          <a:bodyPr>
            <a:normAutofit fontScale="90000"/>
          </a:bodyPr>
          <a:lstStyle/>
          <a:p>
            <a:r>
              <a:rPr lang="el-GR" sz="4400" dirty="0"/>
              <a:t>Γραμμή φορτώσεως</a:t>
            </a:r>
            <a:r>
              <a:rPr lang="el-GR" dirty="0"/>
              <a:t/>
            </a:r>
            <a:br>
              <a:rPr lang="el-GR" dirty="0"/>
            </a:br>
            <a:r>
              <a:rPr lang="el-GR" sz="3600" b="0" dirty="0"/>
              <a:t>Δ.Σ.Γ.Φ. (Διεθνής Σύμβαση Γραμμής Φορτώσεως</a:t>
            </a:r>
            <a:r>
              <a:rPr lang="el-GR" sz="3600" b="0" dirty="0" smtClean="0"/>
              <a:t>)</a:t>
            </a:r>
            <a:endParaRPr lang="el-GR" sz="3600" b="0" dirty="0"/>
          </a:p>
        </p:txBody>
      </p:sp>
    </p:spTree>
    <p:extLst>
      <p:ext uri="{BB962C8B-B14F-4D97-AF65-F5344CB8AC3E}">
        <p14:creationId xmlns:p14="http://schemas.microsoft.com/office/powerpoint/2010/main" val="40253141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>
                <a:solidFill>
                  <a:schemeClr val="tx1"/>
                </a:solidFill>
              </a:rPr>
              <a:t>Διατήρηση </a:t>
            </a:r>
            <a:r>
              <a:rPr lang="el-GR" dirty="0" smtClean="0">
                <a:solidFill>
                  <a:schemeClr val="tx1"/>
                </a:solidFill>
              </a:rPr>
              <a:t>Σημειωμάτων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1"/>
                </a:solidFill>
              </a:rPr>
              <a:t>Χρηματοδότηση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</a:t>
            </a:r>
            <a:r>
              <a:rPr lang="el-GR" sz="2000" b="1" smtClean="0"/>
              <a:t>ΤΕΙ Αθηνών</a:t>
            </a:r>
            <a:r>
              <a:rPr lang="el-GR" sz="2000" smtClean="0"/>
              <a:t>» </a:t>
            </a:r>
            <a:r>
              <a:rPr lang="el-GR" sz="2000" dirty="0" smtClean="0"/>
              <a:t>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D48A-534D-4462-8888-5DA3B566BD08}" type="slidenum">
              <a:rPr lang="el-GR" altLang="el-GR"/>
              <a:pPr/>
              <a:t>2</a:t>
            </a:fld>
            <a:endParaRPr lang="el-GR" altLang="el-GR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268760"/>
            <a:ext cx="8075240" cy="5256584"/>
          </a:xfrm>
        </p:spPr>
        <p:txBody>
          <a:bodyPr>
            <a:normAutofit/>
          </a:bodyPr>
          <a:lstStyle/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r>
              <a:rPr lang="el-GR" altLang="el-GR" b="1" dirty="0" smtClean="0"/>
              <a:t>Η γραμμή φορτώσεως</a:t>
            </a:r>
            <a:r>
              <a:rPr lang="el-GR" altLang="el-GR" dirty="0" smtClean="0"/>
              <a:t>:</a:t>
            </a:r>
            <a:endParaRPr lang="el-GR" altLang="el-GR" dirty="0"/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l-GR" altLang="el-GR" dirty="0" smtClean="0"/>
              <a:t>Χαράσσεται </a:t>
            </a:r>
            <a:r>
              <a:rPr lang="el-GR" altLang="el-GR" dirty="0"/>
              <a:t>στη δεξιά και αριστερή πλευρά του πλοίου στο μέσον του </a:t>
            </a:r>
            <a:r>
              <a:rPr lang="el-GR" altLang="el-GR" dirty="0" smtClean="0"/>
              <a:t>μήκους.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l-GR" altLang="el-GR" dirty="0" smtClean="0"/>
              <a:t>Χωρίζει </a:t>
            </a:r>
            <a:r>
              <a:rPr lang="el-GR" altLang="el-GR" dirty="0"/>
              <a:t>το κοίλο (πλευρικό ύψος , ύψος κατασκευής)  του πλοίου σε δύο μέρη :</a:t>
            </a:r>
          </a:p>
          <a:p>
            <a:pPr lvl="1">
              <a:lnSpc>
                <a:spcPct val="105000"/>
              </a:lnSpc>
              <a:spcBef>
                <a:spcPts val="600"/>
              </a:spcBef>
            </a:pPr>
            <a:r>
              <a:rPr lang="el-GR" altLang="el-GR" dirty="0" smtClean="0"/>
              <a:t>ένα </a:t>
            </a:r>
            <a:r>
              <a:rPr lang="el-GR" altLang="el-GR" dirty="0"/>
              <a:t>μέρος ανήκει στα </a:t>
            </a:r>
            <a:r>
              <a:rPr lang="el-GR" altLang="el-GR" b="1" dirty="0"/>
              <a:t>ύφαλα</a:t>
            </a:r>
            <a:r>
              <a:rPr lang="el-GR" altLang="el-GR" dirty="0"/>
              <a:t> (μέρος εντός νερού</a:t>
            </a:r>
            <a:r>
              <a:rPr lang="el-GR" altLang="el-GR" dirty="0" smtClean="0"/>
              <a:t>)</a:t>
            </a:r>
            <a:r>
              <a:rPr lang="en-US" altLang="el-GR" dirty="0" smtClean="0"/>
              <a:t> </a:t>
            </a:r>
            <a:r>
              <a:rPr lang="el-GR" altLang="el-GR" dirty="0"/>
              <a:t>που προσδιορίζεται από το </a:t>
            </a:r>
            <a:r>
              <a:rPr lang="el-GR" altLang="el-GR" b="1" dirty="0" smtClean="0"/>
              <a:t>ΒΥΘΙΣΜΑ.</a:t>
            </a:r>
            <a:endParaRPr lang="el-GR" altLang="el-GR" b="1" dirty="0"/>
          </a:p>
          <a:p>
            <a:pPr lvl="1">
              <a:lnSpc>
                <a:spcPct val="105000"/>
              </a:lnSpc>
              <a:spcBef>
                <a:spcPts val="600"/>
              </a:spcBef>
            </a:pPr>
            <a:r>
              <a:rPr lang="el-GR" altLang="el-GR" dirty="0" smtClean="0"/>
              <a:t>ένα </a:t>
            </a:r>
            <a:r>
              <a:rPr lang="el-GR" altLang="el-GR" dirty="0"/>
              <a:t>μέρος ανήκει στα </a:t>
            </a:r>
            <a:r>
              <a:rPr lang="el-GR" altLang="el-GR" b="1" dirty="0"/>
              <a:t>έξαλα </a:t>
            </a:r>
            <a:r>
              <a:rPr lang="el-GR" altLang="el-GR" dirty="0"/>
              <a:t>(μέρος εκτός νερού) </a:t>
            </a:r>
            <a:r>
              <a:rPr lang="el-GR" altLang="el-GR" dirty="0" smtClean="0"/>
              <a:t>που </a:t>
            </a:r>
            <a:r>
              <a:rPr lang="el-GR" altLang="el-GR" dirty="0"/>
              <a:t>προσδιορίζεται από το </a:t>
            </a:r>
            <a:r>
              <a:rPr lang="el-GR" altLang="el-GR" b="1" dirty="0"/>
              <a:t>ΥΨΟΣ </a:t>
            </a:r>
            <a:r>
              <a:rPr lang="el-GR" altLang="el-GR" b="1" dirty="0" smtClean="0"/>
              <a:t>ΕΞΑΛΩΝ</a:t>
            </a:r>
            <a:r>
              <a:rPr lang="el-GR" altLang="el-GR" dirty="0" smtClean="0"/>
              <a:t>.</a:t>
            </a:r>
            <a:endParaRPr lang="el-GR" altLang="el-GR" dirty="0"/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l-GR" altLang="el-GR" dirty="0"/>
              <a:t>Το </a:t>
            </a:r>
            <a:r>
              <a:rPr lang="el-GR" altLang="el-GR" b="1" dirty="0"/>
              <a:t>ύψος εξάλων</a:t>
            </a:r>
            <a:r>
              <a:rPr lang="el-GR" altLang="el-GR" dirty="0"/>
              <a:t> είναι η διαφορά μεταξύ του κοίλου (ύψους κατασκευής) </a:t>
            </a:r>
            <a:r>
              <a:rPr lang="en-US" altLang="el-GR" dirty="0"/>
              <a:t>D</a:t>
            </a:r>
            <a:r>
              <a:rPr lang="el-GR" altLang="el-GR" dirty="0"/>
              <a:t> και του βυθίσματος </a:t>
            </a:r>
            <a:r>
              <a:rPr lang="en-US" altLang="el-GR" dirty="0"/>
              <a:t>T (d) </a:t>
            </a:r>
            <a:r>
              <a:rPr lang="el-GR" altLang="el-GR" dirty="0"/>
              <a:t> στο μέσον και προσδιορίζει τον </a:t>
            </a:r>
            <a:r>
              <a:rPr lang="el-GR" altLang="el-GR" b="1" dirty="0"/>
              <a:t>όγκο των εξάλων</a:t>
            </a:r>
            <a:r>
              <a:rPr lang="el-GR" altLang="el-GR" dirty="0"/>
              <a:t> που συνιστά την </a:t>
            </a:r>
            <a:r>
              <a:rPr lang="el-GR" altLang="el-GR" b="1" dirty="0"/>
              <a:t>εφεδρική </a:t>
            </a:r>
            <a:r>
              <a:rPr lang="el-GR" altLang="el-GR" b="1" dirty="0" err="1"/>
              <a:t>άντωση</a:t>
            </a:r>
            <a:r>
              <a:rPr lang="el-GR" altLang="el-GR" b="1" dirty="0"/>
              <a:t> ή εφεδρική πλευστότητα. 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Γραμμή φορτώσεως </a:t>
            </a:r>
            <a:r>
              <a:rPr lang="el-GR" sz="3200" b="0" dirty="0" smtClean="0"/>
              <a:t>1/5</a:t>
            </a:r>
            <a:endParaRPr lang="el-GR" sz="3200" b="0" dirty="0"/>
          </a:p>
        </p:txBody>
      </p:sp>
    </p:spTree>
    <p:extLst>
      <p:ext uri="{BB962C8B-B14F-4D97-AF65-F5344CB8AC3E}">
        <p14:creationId xmlns:p14="http://schemas.microsoft.com/office/powerpoint/2010/main" val="3523970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FontTx/>
              <a:buNone/>
            </a:pPr>
            <a:r>
              <a:rPr lang="el-GR" altLang="el-GR" sz="2400" dirty="0" smtClean="0"/>
              <a:t>Ο </a:t>
            </a:r>
            <a:r>
              <a:rPr lang="el-GR" altLang="el-GR" sz="2400" b="1" dirty="0"/>
              <a:t>καθορισμός του ύψους εξάλων </a:t>
            </a:r>
            <a:r>
              <a:rPr lang="el-GR" altLang="el-GR" sz="2400" dirty="0"/>
              <a:t>εξαρτάται από τον τύπο του πλοίου και τα γεωμετρικά του χαρακτηριστικά και της γάστρας αλλά και των υπερκατασκευών</a:t>
            </a:r>
            <a:r>
              <a:rPr lang="el-GR" altLang="el-GR" sz="2400" dirty="0" smtClean="0"/>
              <a:t>.</a:t>
            </a:r>
            <a:endParaRPr lang="el-GR" altLang="el-GR" sz="2400" dirty="0"/>
          </a:p>
          <a:p>
            <a:pPr marL="0" indent="0" algn="just">
              <a:buFontTx/>
              <a:buNone/>
            </a:pPr>
            <a:r>
              <a:rPr lang="el-GR" altLang="el-GR" sz="2400" dirty="0"/>
              <a:t>Για τον </a:t>
            </a:r>
            <a:r>
              <a:rPr lang="el-GR" altLang="el-GR" sz="2400" b="1" dirty="0"/>
              <a:t>υπολογισμό του ύψους εξάλων </a:t>
            </a:r>
            <a:r>
              <a:rPr lang="el-GR" altLang="el-GR" sz="2400" dirty="0"/>
              <a:t>, λαμβάνονται υπ’ όψιν :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l-GR" altLang="el-GR" sz="2400" dirty="0"/>
              <a:t>Βασικό ύψος εξάλων (Β.Υ.Ε.) , από πίνακα της Δ.Σ.Γ.Φ.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l-GR" altLang="el-GR" sz="2400" dirty="0"/>
              <a:t>Συντελεστής γάστρας του </a:t>
            </a:r>
            <a:r>
              <a:rPr lang="el-GR" altLang="el-GR" sz="2400" dirty="0" smtClean="0"/>
              <a:t>πλοίου.</a:t>
            </a:r>
            <a:endParaRPr lang="el-GR" altLang="el-GR" sz="2400" dirty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el-GR" altLang="el-GR" sz="2400" dirty="0"/>
              <a:t>Πλευρικό ύψος (κοίλο , ύψος κατασκευής</a:t>
            </a:r>
            <a:r>
              <a:rPr lang="el-GR" altLang="el-GR" sz="2400" dirty="0" smtClean="0"/>
              <a:t>).</a:t>
            </a:r>
            <a:endParaRPr lang="el-GR" altLang="el-GR" sz="2400" dirty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el-GR" altLang="el-GR" sz="2400" dirty="0" err="1"/>
              <a:t>Σιμότητα</a:t>
            </a:r>
            <a:r>
              <a:rPr lang="el-GR" altLang="el-GR" sz="2400" dirty="0"/>
              <a:t> </a:t>
            </a:r>
            <a:r>
              <a:rPr lang="el-GR" altLang="el-GR" sz="2400" dirty="0" smtClean="0"/>
              <a:t>καταστρώματος.</a:t>
            </a:r>
            <a:endParaRPr lang="el-GR" altLang="el-GR" sz="2400" dirty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el-GR" altLang="el-GR" sz="2400" dirty="0"/>
              <a:t>Ελάχιστο ύψος </a:t>
            </a:r>
            <a:r>
              <a:rPr lang="el-GR" altLang="el-GR" sz="2400" dirty="0" smtClean="0"/>
              <a:t>πλώρης.</a:t>
            </a:r>
            <a:endParaRPr lang="el-GR" altLang="el-GR" sz="2400" dirty="0"/>
          </a:p>
        </p:txBody>
      </p:sp>
      <p:sp>
        <p:nvSpPr>
          <p:cNvPr id="7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A39A-1C5F-47B5-B429-9325D4E5710C}" type="slidenum">
              <a:rPr lang="el-GR" altLang="el-GR"/>
              <a:pPr/>
              <a:t>3</a:t>
            </a:fld>
            <a:endParaRPr lang="el-GR" alt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Γραμμή φορτώσεως </a:t>
            </a:r>
            <a:r>
              <a:rPr lang="el-GR" sz="3200" b="0" dirty="0" smtClean="0"/>
              <a:t>2/5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7339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l-GR" altLang="el-GR" sz="2400" b="1" dirty="0"/>
              <a:t>Σύμφωνα με τη Δ.Σ.Γ.Φ. </a:t>
            </a:r>
            <a:r>
              <a:rPr lang="el-GR" altLang="el-GR" sz="2400" dirty="0"/>
              <a:t>το Βασικό ύψος εξάλων δίδεται για 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l-GR" altLang="el-GR" sz="2400" dirty="0" smtClean="0"/>
              <a:t>πλοία </a:t>
            </a:r>
            <a:r>
              <a:rPr lang="el-GR" altLang="el-GR" sz="2400" dirty="0"/>
              <a:t>ΤΥΠΟΥ Α : πλοία για μεταφορά υγρών </a:t>
            </a:r>
            <a:r>
              <a:rPr lang="el-GR" altLang="el-GR" sz="2400" dirty="0" smtClean="0"/>
              <a:t>φορτίων.</a:t>
            </a:r>
            <a:endParaRPr lang="el-GR" altLang="el-GR" sz="2400" dirty="0"/>
          </a:p>
          <a:p>
            <a:pPr>
              <a:buFont typeface="Courier New" panose="02070309020205020404" pitchFamily="49" charset="0"/>
              <a:buChar char="o"/>
            </a:pPr>
            <a:r>
              <a:rPr lang="el-GR" altLang="el-GR" sz="2400" dirty="0" smtClean="0"/>
              <a:t>πλοία </a:t>
            </a:r>
            <a:r>
              <a:rPr lang="el-GR" altLang="el-GR" sz="2400" dirty="0"/>
              <a:t>ΤΥΠΟΥ Β : πλοία που δεν είναι ΤΥΠΟΥ Α</a:t>
            </a:r>
            <a:r>
              <a:rPr lang="el-GR" altLang="el-GR" sz="2400" dirty="0" smtClean="0"/>
              <a:t>.</a:t>
            </a:r>
            <a:endParaRPr lang="el-GR" altLang="el-GR" sz="2400" dirty="0"/>
          </a:p>
          <a:p>
            <a:pPr marL="0" indent="0">
              <a:buFontTx/>
              <a:buNone/>
            </a:pPr>
            <a:r>
              <a:rPr lang="el-GR" altLang="el-GR" sz="2400" b="1" dirty="0" smtClean="0"/>
              <a:t>Ύψος εξάλων</a:t>
            </a:r>
            <a:r>
              <a:rPr lang="el-GR" altLang="el-GR" sz="2400" dirty="0" smtClean="0"/>
              <a:t>: </a:t>
            </a:r>
            <a:r>
              <a:rPr lang="el-GR" altLang="el-GR" sz="2400" dirty="0"/>
              <a:t>η καθ’ ύψος μετρούμενη (στη μέση εγκάρσια τομή ενός πλοίου) απόσταση της ισάλου θέρους ( = γραμμή φορτώσεως) από την </a:t>
            </a:r>
            <a:r>
              <a:rPr lang="el-GR" altLang="el-GR" sz="2400" b="1" dirty="0"/>
              <a:t>Γραμμή Καταστρώματος </a:t>
            </a:r>
            <a:r>
              <a:rPr lang="el-GR" altLang="el-GR" sz="2400" dirty="0"/>
              <a:t>η οποία προσδιορίζεται ως η  νοητή τομή  της εξωτερικής επιφάνειας του σκάφους στην πλευρά με την εξωτερική επιφάνεια του καταστρώματος </a:t>
            </a:r>
            <a:r>
              <a:rPr lang="el-GR" altLang="el-GR" sz="2400" dirty="0" smtClean="0"/>
              <a:t>.</a:t>
            </a:r>
            <a:endParaRPr lang="el-GR" altLang="el-GR" dirty="0"/>
          </a:p>
        </p:txBody>
      </p:sp>
      <p:sp>
        <p:nvSpPr>
          <p:cNvPr id="8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DCC7-B479-4886-9378-848D81DBA02B}" type="slidenum">
              <a:rPr lang="el-GR" altLang="el-GR"/>
              <a:pPr/>
              <a:t>4</a:t>
            </a:fld>
            <a:endParaRPr lang="el-GR" alt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Γραμμή φορτώσεως </a:t>
            </a:r>
            <a:r>
              <a:rPr lang="el-GR" sz="3200" b="0" dirty="0" smtClean="0"/>
              <a:t>3/5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07398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2BF92-E568-487C-9077-2BD5F51A6669}" type="slidenum">
              <a:rPr lang="el-GR" altLang="el-GR"/>
              <a:pPr/>
              <a:t>5</a:t>
            </a:fld>
            <a:endParaRPr lang="el-GR" altLang="el-GR"/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395288" y="836613"/>
            <a:ext cx="8280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altLang="el-GR"/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827088" y="6154738"/>
            <a:ext cx="68405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altLang="el-GR"/>
          </a:p>
        </p:txBody>
      </p:sp>
      <p:pic>
        <p:nvPicPr>
          <p:cNvPr id="25614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58305"/>
            <a:ext cx="8675687" cy="217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15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4131679"/>
            <a:ext cx="5832475" cy="2259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67544" y="116631"/>
            <a:ext cx="8229600" cy="1086693"/>
          </a:xfrm>
        </p:spPr>
        <p:txBody>
          <a:bodyPr>
            <a:noAutofit/>
          </a:bodyPr>
          <a:lstStyle/>
          <a:p>
            <a:r>
              <a:rPr lang="el-GR" dirty="0"/>
              <a:t>Προσδιορισμός Γραμμής Καταστρώματος </a:t>
            </a:r>
            <a:r>
              <a:rPr lang="el-GR" dirty="0" smtClean="0"/>
              <a:t>εξάλων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21307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Rectangle 11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FontTx/>
              <a:buNone/>
            </a:pPr>
            <a:r>
              <a:rPr lang="el-GR" altLang="el-GR" sz="2400" dirty="0" smtClean="0"/>
              <a:t>Για </a:t>
            </a:r>
            <a:r>
              <a:rPr lang="el-GR" altLang="el-GR" sz="2400" dirty="0"/>
              <a:t>κάθε πλοίο </a:t>
            </a:r>
            <a:r>
              <a:rPr lang="el-GR" altLang="el-GR" sz="2400" b="1" dirty="0"/>
              <a:t>εκδίδεται </a:t>
            </a:r>
            <a:r>
              <a:rPr lang="el-GR" altLang="el-GR" sz="2400" dirty="0"/>
              <a:t>από την </a:t>
            </a:r>
            <a:r>
              <a:rPr lang="el-GR" altLang="el-GR" sz="2400" b="1" dirty="0"/>
              <a:t>Αρχή </a:t>
            </a:r>
            <a:r>
              <a:rPr lang="el-GR" altLang="el-GR" sz="2400" b="1" dirty="0" smtClean="0"/>
              <a:t>Πιστοποιητικό γραμμής φορτώσεως</a:t>
            </a:r>
            <a:r>
              <a:rPr lang="el-GR" altLang="el-GR" sz="2400" dirty="0" smtClean="0"/>
              <a:t>  </a:t>
            </a:r>
            <a:r>
              <a:rPr lang="el-GR" altLang="el-GR" sz="2400" dirty="0"/>
              <a:t>στο οποίο </a:t>
            </a:r>
            <a:r>
              <a:rPr lang="el-GR" altLang="el-GR" sz="2400" dirty="0" smtClean="0"/>
              <a:t>αναγράφεται:</a:t>
            </a:r>
            <a:endParaRPr lang="el-GR" altLang="el-GR" sz="2400" dirty="0"/>
          </a:p>
          <a:p>
            <a:pPr>
              <a:buFont typeface="Courier New" panose="02070309020205020404" pitchFamily="49" charset="0"/>
              <a:buChar char="o"/>
            </a:pPr>
            <a:r>
              <a:rPr lang="el-GR" altLang="el-GR" sz="2400" dirty="0" smtClean="0"/>
              <a:t>Το </a:t>
            </a:r>
            <a:r>
              <a:rPr lang="el-GR" altLang="el-GR" sz="2400" dirty="0"/>
              <a:t>όνομα του </a:t>
            </a:r>
            <a:r>
              <a:rPr lang="el-GR" altLang="el-GR" sz="2400" dirty="0" smtClean="0"/>
              <a:t>πλοίου.</a:t>
            </a:r>
            <a:endParaRPr lang="el-GR" altLang="el-GR" sz="2400" dirty="0"/>
          </a:p>
          <a:p>
            <a:pPr>
              <a:buFont typeface="Courier New" panose="02070309020205020404" pitchFamily="49" charset="0"/>
              <a:buChar char="o"/>
            </a:pPr>
            <a:r>
              <a:rPr lang="el-GR" altLang="el-GR" sz="2400" dirty="0" smtClean="0"/>
              <a:t>Ο </a:t>
            </a:r>
            <a:r>
              <a:rPr lang="el-GR" altLang="el-GR" sz="2400" dirty="0"/>
              <a:t>τύπος του </a:t>
            </a:r>
            <a:r>
              <a:rPr lang="el-GR" altLang="el-GR" sz="2400" dirty="0" smtClean="0"/>
              <a:t>πλοίου.</a:t>
            </a:r>
            <a:endParaRPr lang="el-GR" altLang="el-GR" sz="2400" dirty="0"/>
          </a:p>
          <a:p>
            <a:pPr>
              <a:buFont typeface="Courier New" panose="02070309020205020404" pitchFamily="49" charset="0"/>
              <a:buChar char="o"/>
            </a:pPr>
            <a:r>
              <a:rPr lang="el-GR" altLang="el-GR" sz="2400" dirty="0" smtClean="0"/>
              <a:t>Το </a:t>
            </a:r>
            <a:r>
              <a:rPr lang="el-GR" altLang="el-GR" sz="2400" dirty="0"/>
              <a:t>λιμάνι και ο αριθμός </a:t>
            </a:r>
            <a:r>
              <a:rPr lang="el-GR" altLang="el-GR" sz="2400" dirty="0" smtClean="0"/>
              <a:t>νηολογίου.</a:t>
            </a:r>
            <a:endParaRPr lang="el-GR" altLang="el-GR" sz="2400" dirty="0"/>
          </a:p>
          <a:p>
            <a:pPr>
              <a:buFont typeface="Courier New" panose="02070309020205020404" pitchFamily="49" charset="0"/>
              <a:buChar char="o"/>
            </a:pPr>
            <a:r>
              <a:rPr lang="el-GR" altLang="el-GR" sz="2400" dirty="0" smtClean="0"/>
              <a:t>Το </a:t>
            </a:r>
            <a:r>
              <a:rPr lang="el-GR" altLang="el-GR" sz="2400" dirty="0"/>
              <a:t>μήκος γραμμής </a:t>
            </a:r>
            <a:r>
              <a:rPr lang="el-GR" altLang="el-GR" sz="2400" dirty="0" smtClean="0"/>
              <a:t>φορτώσεως.</a:t>
            </a:r>
            <a:endParaRPr lang="el-GR" altLang="el-GR" sz="2400" dirty="0"/>
          </a:p>
          <a:p>
            <a:pPr>
              <a:buFont typeface="Courier New" panose="02070309020205020404" pitchFamily="49" charset="0"/>
              <a:buChar char="o"/>
            </a:pPr>
            <a:r>
              <a:rPr lang="el-GR" altLang="el-GR" sz="2400" dirty="0" smtClean="0"/>
              <a:t>Το </a:t>
            </a:r>
            <a:r>
              <a:rPr lang="el-GR" altLang="el-GR" sz="2400" dirty="0"/>
              <a:t>ύψος </a:t>
            </a:r>
            <a:r>
              <a:rPr lang="el-GR" altLang="el-GR" sz="2400" dirty="0" smtClean="0"/>
              <a:t>εξάλων.</a:t>
            </a:r>
            <a:endParaRPr lang="el-GR" altLang="el-GR" sz="2400" dirty="0"/>
          </a:p>
          <a:p>
            <a:pPr>
              <a:buFont typeface="Courier New" panose="02070309020205020404" pitchFamily="49" charset="0"/>
              <a:buChar char="o"/>
            </a:pPr>
            <a:r>
              <a:rPr lang="el-GR" altLang="el-GR" sz="2400" dirty="0" smtClean="0"/>
              <a:t>Το </a:t>
            </a:r>
            <a:r>
              <a:rPr lang="el-GR" altLang="el-GR" sz="2400" dirty="0"/>
              <a:t>Δ.Δ.Σ. (Διεθνές Διακριτικό Σήμα</a:t>
            </a:r>
            <a:r>
              <a:rPr lang="el-GR" altLang="el-GR" sz="2400" dirty="0" smtClean="0"/>
              <a:t>).</a:t>
            </a:r>
            <a:endParaRPr lang="el-GR" altLang="el-GR" sz="2400" dirty="0"/>
          </a:p>
          <a:p>
            <a:pPr>
              <a:buFont typeface="Courier New" panose="02070309020205020404" pitchFamily="49" charset="0"/>
              <a:buChar char="o"/>
            </a:pPr>
            <a:r>
              <a:rPr lang="el-GR" altLang="el-GR" sz="2400" dirty="0" smtClean="0"/>
              <a:t>Ημερομηνία επιθεώρησης.</a:t>
            </a:r>
            <a:endParaRPr lang="el-GR" altLang="el-GR" sz="2400" dirty="0"/>
          </a:p>
          <a:p>
            <a:pPr>
              <a:buFont typeface="Courier New" panose="02070309020205020404" pitchFamily="49" charset="0"/>
              <a:buChar char="o"/>
            </a:pPr>
            <a:r>
              <a:rPr lang="el-GR" altLang="el-GR" sz="2400" dirty="0" smtClean="0"/>
              <a:t>Ημερομηνία </a:t>
            </a:r>
            <a:r>
              <a:rPr lang="el-GR" altLang="el-GR" sz="2400" dirty="0"/>
              <a:t>ισχύος </a:t>
            </a:r>
            <a:r>
              <a:rPr lang="el-GR" altLang="el-GR" sz="2400" dirty="0" smtClean="0"/>
              <a:t>πιστοποιητικού.</a:t>
            </a:r>
            <a:endParaRPr lang="el-GR" altLang="el-GR" sz="2400" dirty="0"/>
          </a:p>
          <a:p>
            <a:pPr>
              <a:buFontTx/>
              <a:buNone/>
            </a:pPr>
            <a:endParaRPr lang="el-GR" altLang="el-GR" sz="2400" dirty="0"/>
          </a:p>
          <a:p>
            <a:pPr>
              <a:buFontTx/>
              <a:buNone/>
            </a:pPr>
            <a:endParaRPr lang="el-GR" altLang="el-GR" sz="2400" b="1" u="sng" dirty="0"/>
          </a:p>
          <a:p>
            <a:pPr>
              <a:buFontTx/>
              <a:buNone/>
            </a:pPr>
            <a:endParaRPr lang="el-GR" altLang="el-GR" sz="2400" b="1" u="sng" dirty="0"/>
          </a:p>
        </p:txBody>
      </p:sp>
      <p:sp>
        <p:nvSpPr>
          <p:cNvPr id="7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1ACEC-B1CD-486F-9F46-7F98F0FD7553}" type="slidenum">
              <a:rPr lang="el-GR" altLang="el-GR"/>
              <a:pPr/>
              <a:t>6</a:t>
            </a:fld>
            <a:endParaRPr lang="el-GR" alt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Γραμμή φορτώσεως </a:t>
            </a:r>
            <a:r>
              <a:rPr lang="el-GR" sz="3200" b="0" dirty="0" smtClean="0"/>
              <a:t>4/5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60080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2000"/>
              </a:lnSpc>
              <a:buFontTx/>
              <a:buNone/>
            </a:pPr>
            <a:r>
              <a:rPr lang="el-GR" altLang="el-GR" dirty="0" smtClean="0"/>
              <a:t>Επί </a:t>
            </a:r>
            <a:r>
              <a:rPr lang="el-GR" altLang="el-GR" dirty="0"/>
              <a:t>του πλοίου στη </a:t>
            </a:r>
            <a:r>
              <a:rPr lang="el-GR" altLang="el-GR" b="1" dirty="0" smtClean="0"/>
              <a:t>δεξιά </a:t>
            </a:r>
            <a:r>
              <a:rPr lang="el-GR" altLang="el-GR" dirty="0" smtClean="0"/>
              <a:t>και</a:t>
            </a:r>
            <a:r>
              <a:rPr lang="el-GR" altLang="el-GR" b="1" dirty="0" smtClean="0"/>
              <a:t> αριστερή </a:t>
            </a:r>
            <a:r>
              <a:rPr lang="el-GR" altLang="el-GR" dirty="0" smtClean="0"/>
              <a:t>πλευρά </a:t>
            </a:r>
            <a:r>
              <a:rPr lang="el-GR" altLang="el-GR" dirty="0"/>
              <a:t>του πλοίου </a:t>
            </a:r>
            <a:r>
              <a:rPr lang="el-GR" altLang="el-GR" dirty="0" smtClean="0"/>
              <a:t>:</a:t>
            </a:r>
            <a:endParaRPr lang="el-GR" altLang="el-GR" dirty="0"/>
          </a:p>
          <a:p>
            <a:pPr>
              <a:lnSpc>
                <a:spcPct val="112000"/>
              </a:lnSpc>
            </a:pPr>
            <a:r>
              <a:rPr lang="el-GR" altLang="el-GR" dirty="0"/>
              <a:t>Τοποθετείται το </a:t>
            </a:r>
            <a:r>
              <a:rPr lang="el-GR" altLang="el-GR" dirty="0" err="1"/>
              <a:t>λαμάκι</a:t>
            </a:r>
            <a:r>
              <a:rPr lang="el-GR" altLang="el-GR" dirty="0"/>
              <a:t> που προσδιορίζει τη γραμμή καταστρώματος </a:t>
            </a:r>
            <a:r>
              <a:rPr lang="el-GR" altLang="el-GR" dirty="0" smtClean="0"/>
              <a:t>εξάλων.</a:t>
            </a:r>
            <a:endParaRPr lang="el-GR" altLang="el-GR" dirty="0"/>
          </a:p>
          <a:p>
            <a:pPr>
              <a:lnSpc>
                <a:spcPct val="112000"/>
              </a:lnSpc>
            </a:pPr>
            <a:r>
              <a:rPr lang="el-GR" altLang="el-GR" dirty="0"/>
              <a:t>Χαράσσεται με σμίλη ή τοποθετείται με οξυγονοκόλληση το </a:t>
            </a:r>
            <a:r>
              <a:rPr lang="el-GR" altLang="el-GR" b="1" dirty="0"/>
              <a:t>σύμβολο της φόρτωσης</a:t>
            </a:r>
            <a:r>
              <a:rPr lang="el-GR" altLang="el-GR" dirty="0"/>
              <a:t> : </a:t>
            </a:r>
          </a:p>
          <a:p>
            <a:pPr lvl="1">
              <a:lnSpc>
                <a:spcPct val="112000"/>
              </a:lnSpc>
            </a:pPr>
            <a:r>
              <a:rPr lang="el-GR" altLang="el-GR" dirty="0" smtClean="0"/>
              <a:t>Ο </a:t>
            </a:r>
            <a:r>
              <a:rPr lang="el-GR" altLang="el-GR" b="1" dirty="0"/>
              <a:t>δίσκος</a:t>
            </a:r>
            <a:r>
              <a:rPr lang="el-GR" altLang="el-GR" dirty="0"/>
              <a:t> (κοινώς </a:t>
            </a:r>
            <a:r>
              <a:rPr lang="el-GR" altLang="el-GR" b="1" dirty="0" smtClean="0"/>
              <a:t>μπάλα) </a:t>
            </a:r>
            <a:r>
              <a:rPr lang="el-GR" altLang="el-GR" dirty="0" smtClean="0"/>
              <a:t> </a:t>
            </a:r>
            <a:r>
              <a:rPr lang="el-GR" altLang="el-GR" dirty="0"/>
              <a:t>ή Δίσκος του </a:t>
            </a:r>
            <a:r>
              <a:rPr lang="en-US" altLang="el-GR" dirty="0" err="1" smtClean="0"/>
              <a:t>Plimsol</a:t>
            </a:r>
            <a:r>
              <a:rPr lang="el-GR" altLang="el-GR" dirty="0" smtClean="0"/>
              <a:t>.</a:t>
            </a:r>
            <a:endParaRPr lang="el-GR" altLang="el-GR" dirty="0"/>
          </a:p>
          <a:p>
            <a:pPr lvl="1">
              <a:lnSpc>
                <a:spcPct val="112000"/>
              </a:lnSpc>
            </a:pPr>
            <a:r>
              <a:rPr lang="el-GR" altLang="el-GR" dirty="0" smtClean="0"/>
              <a:t>Οι </a:t>
            </a:r>
            <a:r>
              <a:rPr lang="el-GR" altLang="el-GR" b="1" dirty="0" smtClean="0"/>
              <a:t>κλίμακες φόρτωσης</a:t>
            </a:r>
            <a:r>
              <a:rPr lang="el-GR" altLang="el-GR" dirty="0" smtClean="0"/>
              <a:t>: </a:t>
            </a:r>
            <a:r>
              <a:rPr lang="el-GR" altLang="el-GR" dirty="0"/>
              <a:t>οι γραμμές δείχνουν τα μέγιστα επιτρεπόμενα βυθίσματα του πλοίου , σε συνάρτηση των υδάτων (θάλασσα , γλυκό νερό , ποτάμια , τροπικές περιοχές) , την εποχή (χειμώνας , θέρος ) , μεταφορά ξυλείας. </a:t>
            </a:r>
          </a:p>
        </p:txBody>
      </p:sp>
      <p:sp>
        <p:nvSpPr>
          <p:cNvPr id="7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8BBA-9E7E-4938-B898-CEF5D5E9CD40}" type="slidenum">
              <a:rPr lang="el-GR" altLang="el-GR"/>
              <a:pPr/>
              <a:t>7</a:t>
            </a:fld>
            <a:endParaRPr lang="el-GR" alt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Γραμμή φορτώσεως </a:t>
            </a:r>
            <a:r>
              <a:rPr lang="el-GR" sz="3200" b="0" dirty="0" smtClean="0"/>
              <a:t>5/5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42140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A82B-5526-4D08-AB7F-8014B306FE25}" type="slidenum">
              <a:rPr lang="el-GR" altLang="el-GR"/>
              <a:pPr/>
              <a:t>8</a:t>
            </a:fld>
            <a:endParaRPr lang="el-GR" altLang="el-GR"/>
          </a:p>
        </p:txBody>
      </p:sp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773238"/>
            <a:ext cx="8640763" cy="4230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908720"/>
          </a:xfrm>
        </p:spPr>
        <p:txBody>
          <a:bodyPr>
            <a:normAutofit/>
          </a:bodyPr>
          <a:lstStyle/>
          <a:p>
            <a:r>
              <a:rPr lang="el-GR" dirty="0" smtClean="0"/>
              <a:t>Σήμανση γραμμής φορτώσεως (</a:t>
            </a:r>
            <a:r>
              <a:rPr lang="el-GR" dirty="0"/>
              <a:t>Γ</a:t>
            </a:r>
            <a:r>
              <a:rPr lang="el-GR" dirty="0" smtClean="0"/>
              <a:t>.Φ.) </a:t>
            </a:r>
            <a:r>
              <a:rPr lang="el-GR" sz="3200" b="0" dirty="0" smtClean="0"/>
              <a:t>1/2</a:t>
            </a:r>
            <a:r>
              <a:rPr lang="el-GR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722356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pmlatenew">
  <a:themeElements>
    <a:clrScheme name="Προσαρμοσμένο 1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tepmlatenew</Template>
  <TotalTime>59</TotalTime>
  <Words>1457</Words>
  <Application>Microsoft Office PowerPoint</Application>
  <PresentationFormat>Προβολή στην οθόνη (4:3)</PresentationFormat>
  <Paragraphs>160</Paragraphs>
  <Slides>21</Slides>
  <Notes>9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21</vt:i4>
      </vt:variant>
    </vt:vector>
  </HeadingPairs>
  <TitlesOfParts>
    <vt:vector size="29" baseType="lpstr">
      <vt:lpstr>Arial</vt:lpstr>
      <vt:lpstr>Calibri</vt:lpstr>
      <vt:lpstr>Cambria Math</vt:lpstr>
      <vt:lpstr>Courier New</vt:lpstr>
      <vt:lpstr>Times New Roman</vt:lpstr>
      <vt:lpstr>Wingdings</vt:lpstr>
      <vt:lpstr>tepmlatenew</vt:lpstr>
      <vt:lpstr>OC_template_updated</vt:lpstr>
      <vt:lpstr>Ναυπηγικό σχέδιο και αρχές casd</vt:lpstr>
      <vt:lpstr>Γραμμή φορτώσεως Δ.Σ.Γ.Φ. (Διεθνής Σύμβαση Γραμμής Φορτώσεως)</vt:lpstr>
      <vt:lpstr>Γραμμή φορτώσεως 1/5</vt:lpstr>
      <vt:lpstr>Γραμμή φορτώσεως 2/5</vt:lpstr>
      <vt:lpstr>Γραμμή φορτώσεως 3/5</vt:lpstr>
      <vt:lpstr>Προσδιορισμός Γραμμής Καταστρώματος εξάλων</vt:lpstr>
      <vt:lpstr>Γραμμή φορτώσεως 4/5</vt:lpstr>
      <vt:lpstr>Γραμμή φορτώσεως 5/5</vt:lpstr>
      <vt:lpstr>Σήμανση γραμμής φορτώσεως (Γ.Φ.) 1/2 </vt:lpstr>
      <vt:lpstr>Χάραξη γραμμών φορτώσεως</vt:lpstr>
      <vt:lpstr>Επεξήγηση συμβολισμού γραμμών φορτώσεως</vt:lpstr>
      <vt:lpstr>Επεξήγηση συμβολισμού γραμμών φορτώσεως (για πλοία που μεταφέρουν ξυλεία στο κατάστρωμα)</vt:lpstr>
      <vt:lpstr>Σήμανση γραμμής φορτώσεως (Γ.Φ.) 2/2 </vt:lpstr>
      <vt:lpstr>Γραμμή φορτώσεως : Ζώνες και Περιοχές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Ναυπηγικό σχέδιο και αρχές casd</dc:title>
  <dc:creator>opencourses@teiath.gr</dc:creator>
  <cp:lastModifiedBy>user</cp:lastModifiedBy>
  <cp:revision>9</cp:revision>
  <dcterms:created xsi:type="dcterms:W3CDTF">2014-11-25T13:30:59Z</dcterms:created>
  <dcterms:modified xsi:type="dcterms:W3CDTF">2019-06-26T08:30:53Z</dcterms:modified>
</cp:coreProperties>
</file>