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9"/>
  </p:notesMasterIdLst>
  <p:handoutMasterIdLst>
    <p:handoutMasterId r:id="rId30"/>
  </p:handoutMasterIdLst>
  <p:sldIdLst>
    <p:sldId id="353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257" r:id="rId20"/>
    <p:sldId id="262" r:id="rId21"/>
    <p:sldId id="264" r:id="rId22"/>
    <p:sldId id="334" r:id="rId23"/>
    <p:sldId id="335" r:id="rId24"/>
    <p:sldId id="266" r:id="rId25"/>
    <p:sldId id="354" r:id="rId26"/>
    <p:sldId id="357" r:id="rId27"/>
    <p:sldId id="261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8" d="100"/>
          <a:sy n="108" d="100"/>
        </p:scale>
        <p:origin x="-17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https://en.wikipedia.org/wiki/Allotropes_of_carbon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94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2A85-8E50-48C8-B4CC-1D5593343A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70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4D2F1-36AF-4DAC-A37B-F5A38B8430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04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qn.princeton.edu/2010/10/vorbeck_materials_mentioned_in_wall_street_journa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tegraphene.com/wp-content/uploads/2013/08/Graphene-Inks-300x199.jpg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" TargetMode="External"/><Relationship Id="rId5" Type="http://schemas.openxmlformats.org/officeDocument/2006/relationships/hyperlink" Target="https://commons.wikimedia.org/wiki/User:Materialscientist" TargetMode="External"/><Relationship Id="rId4" Type="http://schemas.openxmlformats.org/officeDocument/2006/relationships/hyperlink" Target="https://en.wikipedia.org/wiki/Allotropes_of_carbon#/media/File:Diamond_and_graphite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lotropes_of_carbon#/media/File:Diamond_and_graphite2.jpg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" TargetMode="External"/><Relationship Id="rId4" Type="http://schemas.openxmlformats.org/officeDocument/2006/relationships/hyperlink" Target="https://commons.wikimedia.org/wiki/User:Materialscientis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lotropes_of_carbon#/media/File:Diamond_and_graphite2.jpg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" TargetMode="External"/><Relationship Id="rId4" Type="http://schemas.openxmlformats.org/officeDocument/2006/relationships/hyperlink" Target="https://commons.wikimedia.org/wiki/User:Materialscientis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Υλικά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Αγώγιμες μορφές άνθρακα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97971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4618856" cy="504056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l-GR" sz="2800" dirty="0"/>
              <a:t>	Διακρίνονται σε </a:t>
            </a:r>
            <a:r>
              <a:rPr lang="el-GR" sz="2800" dirty="0" err="1"/>
              <a:t>νανοσωλήνες</a:t>
            </a:r>
            <a:r>
              <a:rPr lang="el-GR" sz="2800" dirty="0"/>
              <a:t> άνθρακα απλού τοιχώματος </a:t>
            </a:r>
            <a:r>
              <a:rPr lang="el-GR" sz="2800" b="1" dirty="0"/>
              <a:t>(</a:t>
            </a:r>
            <a:r>
              <a:rPr lang="en-US" sz="2800" b="1" dirty="0">
                <a:solidFill>
                  <a:srgbClr val="820000"/>
                </a:solidFill>
              </a:rPr>
              <a:t>SWCNT</a:t>
            </a:r>
            <a:r>
              <a:rPr lang="el-GR" sz="2800" b="1" dirty="0">
                <a:solidFill>
                  <a:srgbClr val="820000"/>
                </a:solidFill>
              </a:rPr>
              <a:t>, απαρτίζονται από ένα περιτυλιγμένο φύλλο</a:t>
            </a:r>
            <a:r>
              <a:rPr lang="el-GR" sz="2800" b="1" dirty="0"/>
              <a:t>) </a:t>
            </a:r>
            <a:r>
              <a:rPr lang="el-GR" sz="2800" dirty="0"/>
              <a:t>και πολλαπλών τοιχωμάτων </a:t>
            </a:r>
            <a:r>
              <a:rPr lang="el-GR" sz="2800" b="1" dirty="0"/>
              <a:t>(</a:t>
            </a:r>
            <a:r>
              <a:rPr lang="el-GR" sz="2800" b="1" dirty="0">
                <a:solidFill>
                  <a:schemeClr val="accent3">
                    <a:lumMod val="50000"/>
                  </a:schemeClr>
                </a:solidFill>
              </a:rPr>
              <a:t>Μ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WCNT</a:t>
            </a:r>
            <a:r>
              <a:rPr lang="el-GR" sz="2800" b="1" dirty="0">
                <a:solidFill>
                  <a:srgbClr val="820000"/>
                </a:solidFill>
              </a:rPr>
              <a:t>, απαρτίζονται από περισσότερα περιτυλιγμένα φύλλα</a:t>
            </a:r>
            <a:r>
              <a:rPr lang="el-GR" sz="2800" b="1" dirty="0"/>
              <a:t>).</a:t>
            </a:r>
          </a:p>
          <a:p>
            <a:pPr>
              <a:buNone/>
              <a:defRPr/>
            </a:pPr>
            <a:r>
              <a:rPr lang="el-GR" sz="2800" b="1" dirty="0"/>
              <a:t>	</a:t>
            </a:r>
            <a:endParaRPr lang="el-GR" sz="2800" b="1" dirty="0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el-GR" sz="2800" b="1" dirty="0"/>
              <a:t>	</a:t>
            </a:r>
          </a:p>
          <a:p>
            <a:endParaRPr lang="el-GR" sz="28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82787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27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1196752"/>
            <a:ext cx="4618856" cy="5661248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l-GR" sz="2200" dirty="0"/>
              <a:t>	Οι </a:t>
            </a:r>
            <a:r>
              <a:rPr lang="el-GR" sz="2200" dirty="0" err="1"/>
              <a:t>νανοσωλήνες</a:t>
            </a:r>
            <a:r>
              <a:rPr lang="el-GR" sz="2200" dirty="0"/>
              <a:t> άνθρακα απλού τοιχώματος έχουν </a:t>
            </a:r>
            <a:r>
              <a:rPr lang="el-GR" sz="2200" b="1" dirty="0">
                <a:solidFill>
                  <a:srgbClr val="820000"/>
                </a:solidFill>
              </a:rPr>
              <a:t>τυπική διάμετρο 1-3 </a:t>
            </a:r>
            <a:r>
              <a:rPr lang="en-US" sz="2200" b="1" dirty="0">
                <a:solidFill>
                  <a:srgbClr val="820000"/>
                </a:solidFill>
              </a:rPr>
              <a:t>nm</a:t>
            </a:r>
            <a:r>
              <a:rPr lang="el-GR" sz="2200" dirty="0"/>
              <a:t>. </a:t>
            </a:r>
          </a:p>
          <a:p>
            <a:pPr>
              <a:buNone/>
              <a:defRPr/>
            </a:pPr>
            <a:r>
              <a:rPr lang="el-GR" sz="2200" dirty="0"/>
              <a:t>	Μπορούμε να πούμε ότι στην περίπτωση των </a:t>
            </a:r>
            <a:r>
              <a:rPr lang="el-GR" sz="2200" b="1" dirty="0">
                <a:solidFill>
                  <a:schemeClr val="accent3">
                    <a:lumMod val="50000"/>
                  </a:schemeClr>
                </a:solidFill>
              </a:rPr>
              <a:t>Μ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WCNT</a:t>
            </a:r>
            <a:r>
              <a:rPr lang="el-GR" sz="2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sz="2200" dirty="0"/>
              <a:t>συνίστανται από </a:t>
            </a:r>
            <a:r>
              <a:rPr lang="el-GR" sz="2200" b="1" dirty="0">
                <a:solidFill>
                  <a:schemeClr val="accent3">
                    <a:lumMod val="50000"/>
                  </a:schemeClr>
                </a:solidFill>
              </a:rPr>
              <a:t>2-30 ομόκεντρα </a:t>
            </a:r>
            <a:r>
              <a:rPr lang="el-GR" sz="2200" b="1" dirty="0" err="1">
                <a:solidFill>
                  <a:schemeClr val="accent3">
                    <a:lumMod val="50000"/>
                  </a:schemeClr>
                </a:solidFill>
              </a:rPr>
              <a:t>γραφιτικά</a:t>
            </a:r>
            <a:r>
              <a:rPr lang="el-GR" sz="2200" b="1" dirty="0">
                <a:solidFill>
                  <a:schemeClr val="accent3">
                    <a:lumMod val="50000"/>
                  </a:schemeClr>
                </a:solidFill>
              </a:rPr>
              <a:t> φύλλα </a:t>
            </a:r>
            <a:r>
              <a:rPr lang="el-GR" sz="2200" dirty="0"/>
              <a:t>που σχηματίζουν κυλινδρικούς σωλήνες.</a:t>
            </a:r>
          </a:p>
          <a:p>
            <a:pPr>
              <a:defRPr/>
            </a:pPr>
            <a:r>
              <a:rPr lang="el-GR" sz="2200" dirty="0" smtClean="0"/>
              <a:t>Η </a:t>
            </a:r>
            <a:r>
              <a:rPr lang="el-GR" sz="2200" dirty="0" err="1"/>
              <a:t>ενδοστρωματική</a:t>
            </a:r>
            <a:r>
              <a:rPr lang="el-GR" sz="2200" dirty="0"/>
              <a:t> τους απόσταση είναι περίπου </a:t>
            </a:r>
            <a:r>
              <a:rPr lang="el-GR" sz="2200" b="1" dirty="0">
                <a:solidFill>
                  <a:srgbClr val="820000"/>
                </a:solidFill>
              </a:rPr>
              <a:t>0.34 </a:t>
            </a:r>
            <a:r>
              <a:rPr lang="en-US" sz="2200" b="1" dirty="0">
                <a:solidFill>
                  <a:srgbClr val="820000"/>
                </a:solidFill>
              </a:rPr>
              <a:t>nm</a:t>
            </a:r>
            <a:r>
              <a:rPr lang="el-GR" sz="2200" b="1" dirty="0">
                <a:solidFill>
                  <a:srgbClr val="820000"/>
                </a:solidFill>
              </a:rPr>
              <a:t>. </a:t>
            </a:r>
          </a:p>
          <a:p>
            <a:pPr>
              <a:defRPr/>
            </a:pPr>
            <a:r>
              <a:rPr lang="en-US" sz="2200" dirty="0" smtClean="0"/>
              <a:t>H </a:t>
            </a:r>
            <a:r>
              <a:rPr lang="el-GR" sz="2200" b="1" dirty="0">
                <a:solidFill>
                  <a:srgbClr val="820000"/>
                </a:solidFill>
              </a:rPr>
              <a:t>εξωτερική διάμετρός </a:t>
            </a:r>
            <a:r>
              <a:rPr lang="el-GR" sz="2200" dirty="0"/>
              <a:t>τους κυμαίνεται μεταξύ </a:t>
            </a:r>
            <a:r>
              <a:rPr lang="el-GR" sz="2200" b="1" dirty="0">
                <a:solidFill>
                  <a:srgbClr val="820000"/>
                </a:solidFill>
              </a:rPr>
              <a:t>3-50 </a:t>
            </a:r>
            <a:r>
              <a:rPr lang="en-US" sz="2200" b="1" dirty="0">
                <a:solidFill>
                  <a:srgbClr val="820000"/>
                </a:solidFill>
              </a:rPr>
              <a:t>nm</a:t>
            </a:r>
            <a:r>
              <a:rPr lang="el-GR" sz="2200" dirty="0"/>
              <a:t>, ανάλογα με τον αριθμό των </a:t>
            </a:r>
            <a:r>
              <a:rPr lang="el-GR" sz="2200" dirty="0" err="1"/>
              <a:t>γραφιτικών</a:t>
            </a:r>
            <a:r>
              <a:rPr lang="el-GR" sz="2200" dirty="0"/>
              <a:t> φύλλων που απαρτίζονται.</a:t>
            </a:r>
          </a:p>
          <a:p>
            <a:pPr>
              <a:defRPr/>
            </a:pPr>
            <a:r>
              <a:rPr lang="el-GR" sz="2200" dirty="0" smtClean="0"/>
              <a:t>Το</a:t>
            </a:r>
            <a:r>
              <a:rPr lang="el-GR" sz="2200" b="1" dirty="0" smtClean="0">
                <a:solidFill>
                  <a:schemeClr val="tx2"/>
                </a:solidFill>
              </a:rPr>
              <a:t> </a:t>
            </a:r>
            <a:r>
              <a:rPr lang="el-GR" sz="2200" b="1" dirty="0">
                <a:solidFill>
                  <a:schemeClr val="tx2"/>
                </a:solidFill>
              </a:rPr>
              <a:t>μήκος </a:t>
            </a:r>
            <a:r>
              <a:rPr lang="el-GR" sz="2200" dirty="0"/>
              <a:t>των </a:t>
            </a:r>
            <a:r>
              <a:rPr lang="el-GR" sz="2200" dirty="0" err="1"/>
              <a:t>νανοσωλήνων</a:t>
            </a:r>
            <a:r>
              <a:rPr lang="el-GR" sz="2200" dirty="0"/>
              <a:t> κυμαίνεται από </a:t>
            </a:r>
            <a:r>
              <a:rPr lang="el-GR" sz="2200" b="1" dirty="0">
                <a:solidFill>
                  <a:schemeClr val="tx2"/>
                </a:solidFill>
              </a:rPr>
              <a:t>3-50 μ</a:t>
            </a:r>
            <a:r>
              <a:rPr lang="en-US" sz="2200" b="1" dirty="0">
                <a:solidFill>
                  <a:schemeClr val="tx2"/>
                </a:solidFill>
              </a:rPr>
              <a:t>m</a:t>
            </a:r>
            <a:r>
              <a:rPr lang="el-GR" sz="2200" dirty="0"/>
              <a:t>. </a:t>
            </a:r>
          </a:p>
          <a:p>
            <a:endParaRPr lang="el-GR" sz="2200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03" y="1268760"/>
            <a:ext cx="344508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82787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91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4690864" cy="566124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sz="2400" dirty="0"/>
              <a:t>Οι </a:t>
            </a:r>
            <a:r>
              <a:rPr lang="el-GR" sz="2400" dirty="0" err="1"/>
              <a:t>νανοσωλήνες</a:t>
            </a:r>
            <a:r>
              <a:rPr lang="el-GR" sz="2400" dirty="0"/>
              <a:t> άνθρακα είναι δυνατόν να παρουσιάσουν είτε </a:t>
            </a:r>
            <a:r>
              <a:rPr lang="el-GR" sz="2400" b="1" dirty="0">
                <a:solidFill>
                  <a:srgbClr val="820000"/>
                </a:solidFill>
              </a:rPr>
              <a:t>μεταλλική συμπεριφορά, </a:t>
            </a:r>
            <a:r>
              <a:rPr lang="el-GR" sz="2400" b="1" dirty="0">
                <a:solidFill>
                  <a:schemeClr val="tx2"/>
                </a:solidFill>
              </a:rPr>
              <a:t>είτε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820000"/>
                </a:solidFill>
              </a:rPr>
              <a:t>συμπεριφορά ημιαγωγού</a:t>
            </a:r>
            <a:r>
              <a:rPr lang="el-GR" sz="2400" dirty="0"/>
              <a:t>.</a:t>
            </a:r>
          </a:p>
          <a:p>
            <a:pPr>
              <a:defRPr/>
            </a:pPr>
            <a:r>
              <a:rPr lang="el-GR" sz="2400" dirty="0" smtClean="0"/>
              <a:t>Δεσμίδες </a:t>
            </a:r>
            <a:r>
              <a:rPr lang="el-GR" sz="2400" dirty="0" err="1"/>
              <a:t>νανοσωλήνων</a:t>
            </a:r>
            <a:r>
              <a:rPr lang="el-GR" sz="2400" dirty="0"/>
              <a:t> άνθρακα έχουν μετρηθεί και έχει βρεθεί πως παρουσιάζουν τέτοια τιμή ειδικής αντίστασης (10</a:t>
            </a:r>
            <a:r>
              <a:rPr lang="el-GR" sz="2400" baseline="30000" dirty="0"/>
              <a:t>-4</a:t>
            </a:r>
            <a:r>
              <a:rPr lang="el-GR" sz="2400" dirty="0"/>
              <a:t> Ωcm</a:t>
            </a:r>
            <a:r>
              <a:rPr lang="el-GR" sz="2400" baseline="30000" dirty="0"/>
              <a:t>-1</a:t>
            </a:r>
            <a:r>
              <a:rPr lang="el-GR" sz="2400" dirty="0"/>
              <a:t> στους 300K) που κατατάσσονται ως </a:t>
            </a:r>
            <a:r>
              <a:rPr lang="el-GR" sz="2400" b="1" dirty="0">
                <a:solidFill>
                  <a:schemeClr val="tx2"/>
                </a:solidFill>
              </a:rPr>
              <a:t>ο πιο αγώγιμος τύπος ινών</a:t>
            </a:r>
            <a:r>
              <a:rPr lang="el-GR" sz="2400" dirty="0"/>
              <a:t>.</a:t>
            </a:r>
          </a:p>
          <a:p>
            <a:pPr>
              <a:defRPr/>
            </a:pPr>
            <a:r>
              <a:rPr lang="el-GR" sz="2400" dirty="0" smtClean="0"/>
              <a:t>Μεμονωμένοι </a:t>
            </a:r>
            <a:r>
              <a:rPr lang="el-GR" sz="2400" dirty="0" err="1"/>
              <a:t>νανοσωλήνες</a:t>
            </a:r>
            <a:r>
              <a:rPr lang="el-GR" sz="2400" dirty="0"/>
              <a:t> άνθρακα </a:t>
            </a:r>
            <a:r>
              <a:rPr lang="el-GR" sz="2400" b="1" dirty="0">
                <a:solidFill>
                  <a:srgbClr val="820000"/>
                </a:solidFill>
              </a:rPr>
              <a:t>έχει παρατηρηθεί πως έχουν την ικανότητα να μεταφέρουν την υψηλότερη πυκνότητα φορτίου από οποιοδήποτε γνωστό υλικό</a:t>
            </a:r>
            <a:r>
              <a:rPr lang="el-GR" sz="2400" dirty="0"/>
              <a:t>, η οποία υπολογίζεται σε 10</a:t>
            </a:r>
            <a:r>
              <a:rPr lang="el-GR" sz="2400" baseline="30000" dirty="0"/>
              <a:t>9</a:t>
            </a:r>
            <a:r>
              <a:rPr lang="el-GR" sz="2400" dirty="0"/>
              <a:t> A/cm</a:t>
            </a:r>
            <a:r>
              <a:rPr lang="el-GR" sz="2400" baseline="30000" dirty="0"/>
              <a:t>2</a:t>
            </a:r>
            <a:r>
              <a:rPr lang="el-GR" sz="2400" dirty="0"/>
              <a:t>.</a:t>
            </a:r>
          </a:p>
          <a:p>
            <a:endParaRPr lang="el-GR" sz="24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82787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38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/>
              <a:t>Πειραματικό μέρος</a:t>
            </a:r>
            <a:r>
              <a:rPr lang="el-GR" dirty="0" smtClean="0"/>
              <a:t> 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l-GR" b="1" dirty="0" smtClean="0">
                <a:solidFill>
                  <a:srgbClr val="820000"/>
                </a:solidFill>
              </a:rPr>
              <a:t>Υλικά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l-GR" dirty="0" smtClean="0">
              <a:solidFill>
                <a:srgbClr val="FF0000"/>
              </a:solidFill>
            </a:endParaRPr>
          </a:p>
          <a:p>
            <a:pPr marL="2511425" indent="-450850" defTabSz="1597025" eaLnBrk="1" hangingPunct="1">
              <a:defRPr/>
            </a:pPr>
            <a:r>
              <a:rPr lang="el-GR" dirty="0" smtClean="0"/>
              <a:t>Μπαταρία 9</a:t>
            </a:r>
            <a:r>
              <a:rPr lang="en-US" dirty="0" smtClean="0"/>
              <a:t>V</a:t>
            </a:r>
            <a:r>
              <a:rPr lang="el-GR" dirty="0" smtClean="0"/>
              <a:t> </a:t>
            </a:r>
          </a:p>
          <a:p>
            <a:pPr marL="2511425" indent="-450850" defTabSz="1597025" eaLnBrk="1" hangingPunct="1">
              <a:defRPr/>
            </a:pPr>
            <a:r>
              <a:rPr lang="el-GR" dirty="0" smtClean="0"/>
              <a:t>Ηλεκτρόδια </a:t>
            </a:r>
          </a:p>
          <a:p>
            <a:pPr marL="2511425" indent="-450850" defTabSz="1597025" eaLnBrk="1" hangingPunct="1">
              <a:defRPr/>
            </a:pPr>
            <a:r>
              <a:rPr lang="el-GR" dirty="0" smtClean="0"/>
              <a:t>Λαμπάκι</a:t>
            </a:r>
          </a:p>
          <a:p>
            <a:pPr marL="2511425" indent="-450850" defTabSz="1597025" eaLnBrk="1" hangingPunct="1">
              <a:defRPr/>
            </a:pPr>
            <a:r>
              <a:rPr lang="el-GR" dirty="0" smtClean="0"/>
              <a:t>Μολύβι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34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Πειραματική διαδικασία</a:t>
            </a:r>
            <a:endParaRPr lang="el-GR" dirty="0"/>
          </a:p>
        </p:txBody>
      </p:sp>
      <p:sp>
        <p:nvSpPr>
          <p:cNvPr id="588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sz="2400" dirty="0" smtClean="0"/>
              <a:t>Σας δίνονται τα υλικά (μπαταρία, ηλεκτρόδια, λαμπάκι και μολύβι) τα οποία θα τα συνδέσετε ως εξής:</a:t>
            </a:r>
          </a:p>
          <a:p>
            <a:pPr>
              <a:spcAft>
                <a:spcPts val="600"/>
              </a:spcAft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Συνδέετε στον θετικό πόλο της μπαταρίας το κόκκινο άκρο του ηλεκτροδίου και στον </a:t>
            </a:r>
            <a:r>
              <a:rPr lang="el-G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αρνητικό πόλο το μαύρο άκρο</a:t>
            </a:r>
            <a:r>
              <a:rPr lang="el-GR" sz="2400" dirty="0" smtClean="0"/>
              <a:t>.</a:t>
            </a:r>
          </a:p>
          <a:p>
            <a:pPr>
              <a:spcAft>
                <a:spcPts val="600"/>
              </a:spcAft>
              <a:defRPr/>
            </a:pPr>
            <a:r>
              <a:rPr lang="el-GR" sz="2400" b="1" dirty="0" smtClean="0">
                <a:solidFill>
                  <a:schemeClr val="tx2"/>
                </a:solidFill>
              </a:rPr>
              <a:t>Το πιο </a:t>
            </a:r>
            <a:r>
              <a:rPr lang="el-GR" sz="2400" b="1" dirty="0" err="1" smtClean="0">
                <a:solidFill>
                  <a:schemeClr val="tx2"/>
                </a:solidFill>
              </a:rPr>
              <a:t>επιμήκες</a:t>
            </a:r>
            <a:r>
              <a:rPr lang="el-GR" sz="2400" b="1" dirty="0" smtClean="0">
                <a:solidFill>
                  <a:schemeClr val="tx2"/>
                </a:solidFill>
              </a:rPr>
              <a:t> μεταλλικό σύρμα από το λαμπάκι που σας δίνεται τοποθετείται έτσι ώστε να είναι </a:t>
            </a:r>
            <a:r>
              <a:rPr lang="el-GR" sz="2400" b="1" dirty="0" smtClean="0">
                <a:solidFill>
                  <a:srgbClr val="820000"/>
                </a:solidFill>
              </a:rPr>
              <a:t>σε επαφή με το κόκκινο ελεύθερο άκρο του ηλεκτροδίου, </a:t>
            </a:r>
            <a:r>
              <a:rPr lang="el-GR" sz="2400" b="1" dirty="0" smtClean="0">
                <a:solidFill>
                  <a:schemeClr val="tx2"/>
                </a:solidFill>
              </a:rPr>
              <a:t>ενώ το δεύτερο και πιο κοντό μεταλλικό σύρμα από το λαμπάκι ακουμπά </a:t>
            </a:r>
            <a:r>
              <a:rPr lang="el-G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πάνω στην μύτη του μολυβιού.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Τέλος, </a:t>
            </a:r>
            <a:r>
              <a:rPr lang="el-G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το ελεύθερο άκρο του μαύρου ηλεκτροδίου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ακουμπά στην μύτη του μολυβιού και το λαμπάκι ανάβει.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10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/>
              <a:t>(Β)</a:t>
            </a:r>
            <a:endParaRPr 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2800" b="1" dirty="0" smtClean="0"/>
              <a:t>Υλικά </a:t>
            </a:r>
          </a:p>
          <a:p>
            <a:pPr eaLnBrk="1" hangingPunct="1">
              <a:defRPr/>
            </a:pPr>
            <a:r>
              <a:rPr lang="el-GR" sz="2400" dirty="0" err="1" smtClean="0"/>
              <a:t>Γραφιτικό</a:t>
            </a:r>
            <a:r>
              <a:rPr lang="el-GR" sz="2400" dirty="0" smtClean="0"/>
              <a:t> οξείδιο </a:t>
            </a:r>
            <a:r>
              <a:rPr lang="en-US" sz="2400" dirty="0" smtClean="0"/>
              <a:t>GO</a:t>
            </a:r>
            <a:endParaRPr lang="el-GR" sz="2400" dirty="0" smtClean="0"/>
          </a:p>
          <a:p>
            <a:pPr eaLnBrk="1" hangingPunct="1">
              <a:defRPr/>
            </a:pPr>
            <a:r>
              <a:rPr lang="en-US" sz="2400" dirty="0" err="1" smtClean="0"/>
              <a:t>NaBH</a:t>
            </a:r>
            <a:r>
              <a:rPr lang="el-GR" sz="2400" baseline="-25000" dirty="0" smtClean="0"/>
              <a:t>4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2000" baseline="-25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800" b="1" dirty="0" smtClean="0"/>
              <a:t>Πειραματική πορεία:</a:t>
            </a:r>
            <a:endParaRPr lang="el-GR" sz="2800" dirty="0" smtClean="0"/>
          </a:p>
          <a:p>
            <a:pPr>
              <a:defRPr/>
            </a:pPr>
            <a:r>
              <a:rPr lang="el-GR" sz="2400" dirty="0" smtClean="0"/>
              <a:t>Διασπείρεται </a:t>
            </a:r>
            <a:r>
              <a:rPr lang="en-US" sz="2400" dirty="0" smtClean="0"/>
              <a:t> 25 mg </a:t>
            </a:r>
            <a:r>
              <a:rPr lang="el-GR" sz="2400" dirty="0" err="1" smtClean="0"/>
              <a:t>γραφιτικού</a:t>
            </a:r>
            <a:r>
              <a:rPr lang="el-GR" sz="2400" dirty="0" smtClean="0"/>
              <a:t> οξειδίου σε 2</a:t>
            </a:r>
            <a:r>
              <a:rPr lang="en-US" sz="2400" dirty="0" smtClean="0"/>
              <a:t>5</a:t>
            </a:r>
            <a:r>
              <a:rPr lang="el-GR" sz="2400" dirty="0" smtClean="0"/>
              <a:t> </a:t>
            </a:r>
            <a:r>
              <a:rPr lang="en-US" sz="2400" dirty="0" smtClean="0"/>
              <a:t>ml </a:t>
            </a:r>
            <a:r>
              <a:rPr lang="el-GR" sz="2400" dirty="0" err="1" smtClean="0"/>
              <a:t>απιονισμένο</a:t>
            </a:r>
            <a:r>
              <a:rPr lang="el-GR" sz="2400" dirty="0" smtClean="0"/>
              <a:t> νερό. Κατόπιν προσθέστε 200 </a:t>
            </a:r>
            <a:r>
              <a:rPr lang="en-US" sz="2400" dirty="0" smtClean="0"/>
              <a:t>mg </a:t>
            </a:r>
            <a:r>
              <a:rPr lang="en-US" sz="2400" dirty="0" err="1" smtClean="0"/>
              <a:t>NaBH</a:t>
            </a:r>
            <a:r>
              <a:rPr lang="el-GR" sz="2400" baseline="-25000" dirty="0" smtClean="0"/>
              <a:t>4</a:t>
            </a:r>
            <a:r>
              <a:rPr lang="el-GR" sz="2400" dirty="0" smtClean="0"/>
              <a:t> και θερμαίνεται στους 50-60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l-GR" sz="2400" dirty="0" smtClean="0"/>
              <a:t>. Καταγράψτε τις παρατηρήσεις σας και εξηγείστε.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90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sz="2000" b="1" dirty="0" smtClean="0"/>
              <a:t>Ξενόγλωσση </a:t>
            </a:r>
          </a:p>
          <a:p>
            <a:pPr>
              <a:defRPr/>
            </a:pPr>
            <a:r>
              <a:rPr lang="el-GR" sz="2000" dirty="0" err="1" smtClean="0"/>
              <a:t>Kroto</a:t>
            </a:r>
            <a:r>
              <a:rPr lang="el-GR" sz="2000" dirty="0" smtClean="0"/>
              <a:t> </a:t>
            </a:r>
            <a:r>
              <a:rPr lang="el-GR" sz="2000" dirty="0"/>
              <a:t>H.W. , </a:t>
            </a:r>
            <a:r>
              <a:rPr lang="el-GR" sz="2000" dirty="0" err="1"/>
              <a:t>Heath</a:t>
            </a:r>
            <a:r>
              <a:rPr lang="el-GR" sz="2000" dirty="0"/>
              <a:t> J.R. , </a:t>
            </a:r>
            <a:r>
              <a:rPr lang="el-GR" sz="2000" dirty="0" err="1"/>
              <a:t>O'Brien</a:t>
            </a:r>
            <a:r>
              <a:rPr lang="el-GR" sz="2000" dirty="0"/>
              <a:t> S.C. , </a:t>
            </a:r>
            <a:r>
              <a:rPr lang="el-GR" sz="2000" dirty="0" err="1"/>
              <a:t>Curl</a:t>
            </a:r>
            <a:r>
              <a:rPr lang="el-GR" sz="2000" dirty="0"/>
              <a:t> R.F., </a:t>
            </a:r>
            <a:r>
              <a:rPr lang="el-GR" sz="2000" dirty="0" err="1"/>
              <a:t>Smalley</a:t>
            </a:r>
            <a:r>
              <a:rPr lang="el-GR" sz="2000" dirty="0"/>
              <a:t> R.E. C60:Buckminsterfullerene. </a:t>
            </a:r>
            <a:r>
              <a:rPr lang="el-GR" sz="2000" dirty="0" err="1"/>
              <a:t>Nature</a:t>
            </a:r>
            <a:r>
              <a:rPr lang="el-GR" sz="2000" dirty="0"/>
              <a:t>, 318, 162, 1985</a:t>
            </a:r>
            <a:r>
              <a:rPr lang="el-GR" sz="2000" dirty="0" smtClean="0"/>
              <a:t>.</a:t>
            </a:r>
          </a:p>
          <a:p>
            <a:pPr>
              <a:defRPr/>
            </a:pPr>
            <a:r>
              <a:rPr lang="en-GB" sz="2000" dirty="0"/>
              <a:t>Magazine Scientific American ,INC, (April-2008).</a:t>
            </a:r>
            <a:endParaRPr lang="el-GR" sz="2000" dirty="0"/>
          </a:p>
          <a:p>
            <a:pPr>
              <a:defRPr/>
            </a:pPr>
            <a:r>
              <a:rPr lang="en-GB" sz="2000" dirty="0" err="1" smtClean="0"/>
              <a:t>Tasis</a:t>
            </a:r>
            <a:r>
              <a:rPr lang="el-GR" sz="2000" dirty="0" smtClean="0"/>
              <a:t>  </a:t>
            </a:r>
            <a:r>
              <a:rPr lang="en-GB" sz="2000" dirty="0" smtClean="0"/>
              <a:t>D</a:t>
            </a:r>
            <a:r>
              <a:rPr lang="en-GB" sz="2000" dirty="0"/>
              <a:t>.</a:t>
            </a:r>
            <a:r>
              <a:rPr lang="en-GB" sz="2000" dirty="0" smtClean="0"/>
              <a:t>,</a:t>
            </a:r>
            <a:r>
              <a:rPr lang="el-GR" sz="2000" dirty="0" smtClean="0"/>
              <a:t> </a:t>
            </a:r>
            <a:r>
              <a:rPr lang="en-GB" sz="2000" dirty="0" err="1" smtClean="0"/>
              <a:t>Tagmatarchis</a:t>
            </a:r>
            <a:r>
              <a:rPr lang="el-GR" sz="2000" dirty="0" smtClean="0"/>
              <a:t> </a:t>
            </a:r>
            <a:r>
              <a:rPr lang="en-GB" sz="2000" dirty="0" err="1"/>
              <a:t>N</a:t>
            </a:r>
            <a:r>
              <a:rPr lang="en-GB" sz="2000" dirty="0" err="1" smtClean="0"/>
              <a:t>.,Bianco</a:t>
            </a:r>
            <a:r>
              <a:rPr lang="el-GR" sz="2000" dirty="0" smtClean="0"/>
              <a:t> </a:t>
            </a:r>
            <a:r>
              <a:rPr lang="en-GB" sz="2000" dirty="0" smtClean="0"/>
              <a:t>A</a:t>
            </a:r>
            <a:r>
              <a:rPr lang="el-GR" sz="2000" dirty="0" smtClean="0"/>
              <a:t>.</a:t>
            </a:r>
            <a:r>
              <a:rPr lang="en-GB" sz="2000" dirty="0" smtClean="0"/>
              <a:t>, Prato</a:t>
            </a:r>
            <a:r>
              <a:rPr lang="el-GR" sz="2000" dirty="0" smtClean="0"/>
              <a:t> </a:t>
            </a:r>
            <a:r>
              <a:rPr lang="en-GB" sz="2000" dirty="0"/>
              <a:t>M.</a:t>
            </a:r>
            <a:r>
              <a:rPr lang="en-GB" sz="2000" dirty="0" smtClean="0"/>
              <a:t>: </a:t>
            </a:r>
            <a:r>
              <a:rPr lang="en-GB" sz="2000" dirty="0"/>
              <a:t>Chem.Rew.106, pp1105-1136 (2006).</a:t>
            </a:r>
            <a:endParaRPr lang="el-GR" sz="2000" dirty="0"/>
          </a:p>
          <a:p>
            <a:pPr>
              <a:defRPr/>
            </a:pPr>
            <a:r>
              <a:rPr lang="en-GB" sz="2000" dirty="0" err="1" smtClean="0"/>
              <a:t>Thostenson</a:t>
            </a:r>
            <a:r>
              <a:rPr lang="el-GR" sz="2000" dirty="0" smtClean="0"/>
              <a:t> </a:t>
            </a:r>
            <a:r>
              <a:rPr lang="en-GB" sz="2000" dirty="0"/>
              <a:t>E.T. </a:t>
            </a:r>
            <a:r>
              <a:rPr lang="en-GB" sz="2000" dirty="0" smtClean="0"/>
              <a:t>, Ren</a:t>
            </a:r>
            <a:r>
              <a:rPr lang="el-GR" sz="2000" dirty="0" smtClean="0"/>
              <a:t> </a:t>
            </a:r>
            <a:r>
              <a:rPr lang="en-GB" sz="2000" dirty="0"/>
              <a:t>Z. </a:t>
            </a:r>
            <a:r>
              <a:rPr lang="en-GB" sz="2000" dirty="0" smtClean="0"/>
              <a:t>, Chou</a:t>
            </a:r>
            <a:r>
              <a:rPr lang="el-GR" sz="2000" dirty="0" smtClean="0"/>
              <a:t> </a:t>
            </a:r>
            <a:r>
              <a:rPr lang="en-GB" sz="2000" dirty="0"/>
              <a:t>T.W. </a:t>
            </a:r>
            <a:r>
              <a:rPr lang="en-GB" sz="2000" dirty="0" smtClean="0"/>
              <a:t>. </a:t>
            </a:r>
            <a:r>
              <a:rPr lang="en-GB" sz="2000" dirty="0"/>
              <a:t>Advances in the science and technology of carbon nanotubes and their composites: a review. </a:t>
            </a:r>
            <a:r>
              <a:rPr lang="fr-FR" sz="2000" dirty="0"/>
              <a:t>Compos. </a:t>
            </a:r>
            <a:r>
              <a:rPr lang="fr-FR" sz="2000" dirty="0" err="1"/>
              <a:t>Sci</a:t>
            </a:r>
            <a:r>
              <a:rPr lang="fr-FR" sz="2000" dirty="0"/>
              <a:t>. </a:t>
            </a:r>
            <a:r>
              <a:rPr lang="fr-FR" sz="2000" dirty="0" err="1"/>
              <a:t>Technol</a:t>
            </a:r>
            <a:r>
              <a:rPr lang="fr-FR" sz="2000" dirty="0"/>
              <a:t>., 61, 1899, 2001.</a:t>
            </a:r>
            <a:endParaRPr lang="el-GR" sz="2000" dirty="0"/>
          </a:p>
          <a:p>
            <a:pPr>
              <a:defRPr/>
            </a:pPr>
            <a:r>
              <a:rPr lang="en-GB" sz="2000" dirty="0" err="1" smtClean="0"/>
              <a:t>Thostenson</a:t>
            </a:r>
            <a:r>
              <a:rPr lang="el-GR" sz="2000" dirty="0" smtClean="0"/>
              <a:t> </a:t>
            </a:r>
            <a:r>
              <a:rPr lang="en-GB" sz="2000" dirty="0"/>
              <a:t>E.T. </a:t>
            </a:r>
            <a:r>
              <a:rPr lang="en-GB" sz="2000" dirty="0" smtClean="0"/>
              <a:t>, Chou</a:t>
            </a:r>
            <a:r>
              <a:rPr lang="el-GR" sz="2000" dirty="0" smtClean="0"/>
              <a:t> </a:t>
            </a:r>
            <a:r>
              <a:rPr lang="en-GB" sz="2000" dirty="0"/>
              <a:t>T.W. </a:t>
            </a:r>
            <a:r>
              <a:rPr lang="en-GB" sz="2000" dirty="0" smtClean="0"/>
              <a:t>. </a:t>
            </a:r>
            <a:r>
              <a:rPr lang="en-GB" sz="2000" dirty="0"/>
              <a:t>Aligned multi-walled carbon </a:t>
            </a:r>
            <a:r>
              <a:rPr lang="en-GB" sz="2000" dirty="0" err="1" smtClean="0"/>
              <a:t>nanotubereinforced</a:t>
            </a:r>
            <a:r>
              <a:rPr lang="el-GR" sz="2000" dirty="0" smtClean="0"/>
              <a:t> </a:t>
            </a:r>
            <a:r>
              <a:rPr lang="en-GB" sz="2000" dirty="0" smtClean="0"/>
              <a:t>composites</a:t>
            </a:r>
            <a:r>
              <a:rPr lang="en-GB" sz="2000" dirty="0"/>
              <a:t>: processing and mechanical characterization. J. Phys. D: Appl. </a:t>
            </a:r>
            <a:r>
              <a:rPr lang="fr-FR" sz="2000" dirty="0"/>
              <a:t>Phys., 35, L77, 2002.</a:t>
            </a:r>
            <a:endParaRPr lang="el-GR" sz="2000" dirty="0"/>
          </a:p>
          <a:p>
            <a:pPr>
              <a:defRPr/>
            </a:pPr>
            <a:r>
              <a:rPr lang="fr-FR" sz="2000" dirty="0" err="1" smtClean="0"/>
              <a:t>Thostenson</a:t>
            </a:r>
            <a:r>
              <a:rPr lang="fr-FR" sz="2000" dirty="0" smtClean="0"/>
              <a:t>,</a:t>
            </a:r>
            <a:r>
              <a:rPr lang="el-GR" sz="2000" dirty="0" smtClean="0"/>
              <a:t> </a:t>
            </a:r>
            <a:r>
              <a:rPr lang="fr-FR" sz="2000" dirty="0"/>
              <a:t>E.T.</a:t>
            </a:r>
            <a:r>
              <a:rPr lang="fr-FR" sz="2000" dirty="0" smtClean="0"/>
              <a:t> Li</a:t>
            </a:r>
            <a:r>
              <a:rPr lang="el-GR" sz="2000" dirty="0" smtClean="0"/>
              <a:t> </a:t>
            </a:r>
            <a:r>
              <a:rPr lang="fr-FR" sz="2000" dirty="0"/>
              <a:t>C. </a:t>
            </a:r>
            <a:r>
              <a:rPr lang="fr-FR" sz="2000" dirty="0" smtClean="0"/>
              <a:t>, Chou</a:t>
            </a:r>
            <a:r>
              <a:rPr lang="el-GR" sz="2000" dirty="0" smtClean="0"/>
              <a:t> </a:t>
            </a:r>
            <a:r>
              <a:rPr lang="fr-FR" sz="2000" dirty="0"/>
              <a:t>T.W. </a:t>
            </a:r>
            <a:r>
              <a:rPr lang="fr-FR" sz="2000" dirty="0" smtClean="0"/>
              <a:t>. </a:t>
            </a:r>
            <a:r>
              <a:rPr lang="fr-FR" sz="2000" dirty="0" err="1"/>
              <a:t>Nanocomposites</a:t>
            </a:r>
            <a:r>
              <a:rPr lang="fr-FR" sz="2000" dirty="0"/>
              <a:t> in </a:t>
            </a:r>
            <a:r>
              <a:rPr lang="fr-FR" sz="2000" dirty="0" err="1"/>
              <a:t>context</a:t>
            </a:r>
            <a:r>
              <a:rPr lang="fr-FR" sz="2000" dirty="0"/>
              <a:t>. Compos. </a:t>
            </a:r>
            <a:r>
              <a:rPr lang="fr-FR" sz="2000" dirty="0" err="1"/>
              <a:t>Sci</a:t>
            </a:r>
            <a:r>
              <a:rPr lang="fr-FR" sz="2000" dirty="0"/>
              <a:t>. </a:t>
            </a:r>
            <a:r>
              <a:rPr lang="fr-FR" sz="2000" dirty="0" err="1"/>
              <a:t>Technol</a:t>
            </a:r>
            <a:r>
              <a:rPr lang="fr-FR" sz="2000" dirty="0"/>
              <a:t>., 65, 491, 2005</a:t>
            </a:r>
            <a:r>
              <a:rPr lang="fr-F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04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sz="1900" b="1" dirty="0" smtClean="0"/>
              <a:t>Ελληνική</a:t>
            </a:r>
          </a:p>
          <a:p>
            <a:pPr>
              <a:defRPr/>
            </a:pPr>
            <a:r>
              <a:rPr lang="el-GR" sz="1900" dirty="0" err="1" smtClean="0"/>
              <a:t>Αναστασιάδου</a:t>
            </a:r>
            <a:r>
              <a:rPr lang="el-GR" sz="1900" dirty="0" smtClean="0"/>
              <a:t> </a:t>
            </a:r>
            <a:r>
              <a:rPr lang="el-GR" sz="1900" dirty="0"/>
              <a:t>Ζ.-Μ. , «Μορφοποίηση ηλεκτροδίων άνθρακα και εφαρμογή τους σε αναλυτικούς και </a:t>
            </a:r>
            <a:r>
              <a:rPr lang="el-GR" sz="1900" dirty="0" err="1"/>
              <a:t>βιοαναλυτικούς</a:t>
            </a:r>
            <a:r>
              <a:rPr lang="el-GR" sz="1900" dirty="0"/>
              <a:t> σκοπούς», Διατριβή Ειδίκευσης, ΑΠΘ, Τμήμα Χημείας, Θεσσαλονίκη 2011.</a:t>
            </a:r>
          </a:p>
          <a:p>
            <a:pPr>
              <a:defRPr/>
            </a:pPr>
            <a:r>
              <a:rPr lang="el-GR" sz="1900" dirty="0" err="1"/>
              <a:t>Κασσαβέτης</a:t>
            </a:r>
            <a:r>
              <a:rPr lang="el-GR" sz="1900" dirty="0"/>
              <a:t> Σ. , «Διεργασίες </a:t>
            </a:r>
            <a:r>
              <a:rPr lang="el-GR" sz="1900" dirty="0" err="1"/>
              <a:t>Νανοδομικών</a:t>
            </a:r>
            <a:r>
              <a:rPr lang="el-GR" sz="1900" dirty="0"/>
              <a:t> Υλικών και </a:t>
            </a:r>
            <a:r>
              <a:rPr lang="el-GR" sz="1900" dirty="0" err="1"/>
              <a:t>Νανομηχανικές</a:t>
            </a:r>
            <a:r>
              <a:rPr lang="el-GR" sz="1900" dirty="0"/>
              <a:t> Ιδιότητες», Διατριβή Ειδίκευσης, ΑΠΘ, Τμήμα Χημείας, Θεσσαλονίκη 2006.</a:t>
            </a:r>
          </a:p>
          <a:p>
            <a:pPr>
              <a:defRPr/>
            </a:pPr>
            <a:r>
              <a:rPr lang="el-GR" sz="1900" dirty="0" err="1" smtClean="0"/>
              <a:t>Λογκάκης</a:t>
            </a:r>
            <a:r>
              <a:rPr lang="el-GR" sz="1900" dirty="0" smtClean="0"/>
              <a:t> </a:t>
            </a:r>
            <a:r>
              <a:rPr lang="el-GR" sz="1900" dirty="0"/>
              <a:t>Ε. </a:t>
            </a:r>
            <a:r>
              <a:rPr lang="el-GR" sz="1900" dirty="0" smtClean="0"/>
              <a:t>, «Σύνθεση </a:t>
            </a:r>
            <a:r>
              <a:rPr lang="el-GR" sz="1900" dirty="0" err="1" smtClean="0"/>
              <a:t>νανοπολυμερικών</a:t>
            </a:r>
            <a:r>
              <a:rPr lang="el-GR" sz="1900" dirty="0" smtClean="0"/>
              <a:t> υλικών και οι ηλεκτρικές και θερμομηχανικές τους ιδιότητες», Σχολή Εφαρμοσμένων Μαθηματικών και Φυσικών Επιστημών, Τομέας Φυσικής, ΕΜΠ, Αθήνα, 2009.</a:t>
            </a:r>
          </a:p>
          <a:p>
            <a:pPr>
              <a:defRPr/>
            </a:pPr>
            <a:r>
              <a:rPr lang="el-GR" sz="1900" dirty="0" err="1" smtClean="0"/>
              <a:t>Μπακανδρίτσος</a:t>
            </a:r>
            <a:r>
              <a:rPr lang="el-GR" sz="1900" dirty="0" smtClean="0"/>
              <a:t> </a:t>
            </a:r>
            <a:r>
              <a:rPr lang="el-GR" sz="1900" dirty="0"/>
              <a:t>Α. </a:t>
            </a:r>
            <a:r>
              <a:rPr lang="el-GR" sz="1900" dirty="0" smtClean="0"/>
              <a:t>, «Σύνθεση, χαρακτηρισμός και ιδιότητες σύνθετων υλικών από άργιλο και </a:t>
            </a:r>
            <a:r>
              <a:rPr lang="el-GR" sz="1900" dirty="0" err="1" smtClean="0"/>
              <a:t>νανοδομές</a:t>
            </a:r>
            <a:r>
              <a:rPr lang="el-GR" sz="1900" dirty="0" smtClean="0"/>
              <a:t> άνθρακα», Διδακτορική Διατριβή, ΕΚΠΑ, Τμήμα Χημείας, Αθήνα 2005.</a:t>
            </a:r>
          </a:p>
          <a:p>
            <a:pPr>
              <a:defRPr/>
            </a:pPr>
            <a:r>
              <a:rPr lang="el-GR" sz="1900" dirty="0" smtClean="0"/>
              <a:t>Σωτηριάδης </a:t>
            </a:r>
            <a:r>
              <a:rPr lang="el-GR" sz="1900" dirty="0"/>
              <a:t>Γ.Μ. </a:t>
            </a:r>
            <a:r>
              <a:rPr lang="el-GR" sz="1900" dirty="0" smtClean="0"/>
              <a:t>, «Μη καταστροφικός έλεγχος για τη μελέτη της συσσώρευσης βλάβης σε σύνθετα υλικά ενισχυμένα με ίνες γυαλιού, με και χωρίς την παρουσία </a:t>
            </a:r>
            <a:r>
              <a:rPr lang="el-GR" sz="1900" dirty="0" err="1" smtClean="0"/>
              <a:t>νανοσωλινίσκων</a:t>
            </a:r>
            <a:r>
              <a:rPr lang="el-GR" sz="1900" dirty="0" smtClean="0"/>
              <a:t> άνθρακα» Διδακτορική Διατριβή, Πανεπιστήμιο Πατρών – Πολυτεχνική σχολή, Τμήμα Μηχανολόγων &amp; Αεροναυπηγών Μηχανικών , Πάτρα, Σεπτέμβριος, 2009.</a:t>
            </a:r>
          </a:p>
          <a:p>
            <a:pPr>
              <a:buFont typeface="Wingdings" pitchFamily="2" charset="2"/>
              <a:buNone/>
              <a:defRPr/>
            </a:pPr>
            <a:endParaRPr lang="el-GR" sz="19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83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7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/>
              <a:t>Θεωρητικό μέρος</a:t>
            </a:r>
            <a:r>
              <a:rPr lang="el-G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4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smtClean="0"/>
              <a:t>Μπέλεση </a:t>
            </a:r>
            <a:r>
              <a:rPr lang="el-GR" sz="2000" dirty="0"/>
              <a:t>2014. Βασιλική </a:t>
            </a:r>
            <a:r>
              <a:rPr lang="el-GR" sz="2000" dirty="0" smtClean="0"/>
              <a:t>Μπέλεση. </a:t>
            </a:r>
            <a:r>
              <a:rPr lang="el-GR" sz="2000" dirty="0"/>
              <a:t>«Υλικά Γραφικών Τεχνών (Ε). Ενότητα </a:t>
            </a:r>
            <a:r>
              <a:rPr lang="en-US" sz="2000" dirty="0"/>
              <a:t>2</a:t>
            </a:r>
            <a:r>
              <a:rPr lang="el-GR" sz="2000" dirty="0"/>
              <a:t>: Αγώγιμες μορφές άνθρακα».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 1/2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>
              <a:defRPr/>
            </a:pPr>
            <a:r>
              <a:rPr lang="el-GR" sz="2000" dirty="0" err="1"/>
              <a:t>Kroto</a:t>
            </a:r>
            <a:r>
              <a:rPr lang="el-GR" sz="2000" dirty="0"/>
              <a:t> H.W. , </a:t>
            </a:r>
            <a:r>
              <a:rPr lang="el-GR" sz="2000" dirty="0" err="1"/>
              <a:t>Heath</a:t>
            </a:r>
            <a:r>
              <a:rPr lang="el-GR" sz="2000" dirty="0"/>
              <a:t> J.R. , </a:t>
            </a:r>
            <a:r>
              <a:rPr lang="el-GR" sz="2000" dirty="0" err="1"/>
              <a:t>O'Brien</a:t>
            </a:r>
            <a:r>
              <a:rPr lang="el-GR" sz="2000" dirty="0"/>
              <a:t> S.C. , </a:t>
            </a:r>
            <a:r>
              <a:rPr lang="el-GR" sz="2000" dirty="0" err="1"/>
              <a:t>Curl</a:t>
            </a:r>
            <a:r>
              <a:rPr lang="el-GR" sz="2000" dirty="0"/>
              <a:t> R.F., </a:t>
            </a:r>
            <a:r>
              <a:rPr lang="el-GR" sz="2000" dirty="0" err="1"/>
              <a:t>Smalley</a:t>
            </a:r>
            <a:r>
              <a:rPr lang="el-GR" sz="2000" dirty="0"/>
              <a:t> R.E. C60:Buckminsterfullerene. </a:t>
            </a:r>
            <a:r>
              <a:rPr lang="el-GR" sz="2000" dirty="0" err="1"/>
              <a:t>Nature</a:t>
            </a:r>
            <a:r>
              <a:rPr lang="el-GR" sz="2000" dirty="0"/>
              <a:t>, 318, 162, 1985.</a:t>
            </a:r>
          </a:p>
          <a:p>
            <a:pPr>
              <a:defRPr/>
            </a:pPr>
            <a:r>
              <a:rPr lang="en-GB" sz="2000" dirty="0"/>
              <a:t>Magazine Scientific American ,INC, (April-2008).</a:t>
            </a:r>
            <a:endParaRPr lang="el-GR" sz="2000" dirty="0"/>
          </a:p>
          <a:p>
            <a:pPr>
              <a:defRPr/>
            </a:pPr>
            <a:r>
              <a:rPr lang="en-GB" sz="2000" dirty="0" err="1"/>
              <a:t>Tasis</a:t>
            </a:r>
            <a:r>
              <a:rPr lang="el-GR" sz="2000" dirty="0"/>
              <a:t>  </a:t>
            </a:r>
            <a:r>
              <a:rPr lang="en-GB" sz="2000" dirty="0"/>
              <a:t>D.,</a:t>
            </a:r>
            <a:r>
              <a:rPr lang="el-GR" sz="2000" dirty="0"/>
              <a:t> </a:t>
            </a:r>
            <a:r>
              <a:rPr lang="en-GB" sz="2000" dirty="0" err="1"/>
              <a:t>Tagmatarchis</a:t>
            </a:r>
            <a:r>
              <a:rPr lang="el-GR" sz="2000" dirty="0"/>
              <a:t> </a:t>
            </a:r>
            <a:r>
              <a:rPr lang="en-GB" sz="2000" dirty="0" err="1"/>
              <a:t>N.,Bianco</a:t>
            </a:r>
            <a:r>
              <a:rPr lang="el-GR" sz="2000" dirty="0"/>
              <a:t> </a:t>
            </a:r>
            <a:r>
              <a:rPr lang="en-GB" sz="2000" dirty="0"/>
              <a:t>A</a:t>
            </a:r>
            <a:r>
              <a:rPr lang="el-GR" sz="2000" dirty="0"/>
              <a:t>.</a:t>
            </a:r>
            <a:r>
              <a:rPr lang="en-GB" sz="2000" dirty="0"/>
              <a:t>, Prato</a:t>
            </a:r>
            <a:r>
              <a:rPr lang="el-GR" sz="2000" dirty="0"/>
              <a:t> </a:t>
            </a:r>
            <a:r>
              <a:rPr lang="en-GB" sz="2000" dirty="0"/>
              <a:t>M.: Chem.Rew.106, pp1105-1136 (2006).</a:t>
            </a:r>
            <a:endParaRPr lang="el-GR" sz="2000" dirty="0"/>
          </a:p>
          <a:p>
            <a:pPr>
              <a:defRPr/>
            </a:pPr>
            <a:r>
              <a:rPr lang="en-GB" sz="2000" dirty="0" err="1"/>
              <a:t>Thostenson</a:t>
            </a:r>
            <a:r>
              <a:rPr lang="el-GR" sz="2000" dirty="0"/>
              <a:t> </a:t>
            </a:r>
            <a:r>
              <a:rPr lang="en-GB" sz="2000" dirty="0"/>
              <a:t>E.T. , Ren</a:t>
            </a:r>
            <a:r>
              <a:rPr lang="el-GR" sz="2000" dirty="0"/>
              <a:t> </a:t>
            </a:r>
            <a:r>
              <a:rPr lang="en-GB" sz="2000" dirty="0"/>
              <a:t>Z. , Chou</a:t>
            </a:r>
            <a:r>
              <a:rPr lang="el-GR" sz="2000" dirty="0"/>
              <a:t> </a:t>
            </a:r>
            <a:r>
              <a:rPr lang="en-GB" sz="2000" dirty="0"/>
              <a:t>T.W. . Advances in the science and technology of carbon nanotubes and their composites: a review. </a:t>
            </a:r>
            <a:r>
              <a:rPr lang="fr-FR" sz="2000" dirty="0"/>
              <a:t>Compos. </a:t>
            </a:r>
            <a:r>
              <a:rPr lang="fr-FR" sz="2000" dirty="0" err="1"/>
              <a:t>Sci</a:t>
            </a:r>
            <a:r>
              <a:rPr lang="fr-FR" sz="2000" dirty="0"/>
              <a:t>. </a:t>
            </a:r>
            <a:r>
              <a:rPr lang="fr-FR" sz="2000" dirty="0" err="1"/>
              <a:t>Technol</a:t>
            </a:r>
            <a:r>
              <a:rPr lang="fr-FR" sz="2000" dirty="0"/>
              <a:t>., 61, 1899, 2001.</a:t>
            </a:r>
            <a:endParaRPr lang="el-GR" sz="2000" dirty="0"/>
          </a:p>
          <a:p>
            <a:pPr>
              <a:defRPr/>
            </a:pPr>
            <a:r>
              <a:rPr lang="en-GB" sz="2000" dirty="0" err="1"/>
              <a:t>Thostenson</a:t>
            </a:r>
            <a:r>
              <a:rPr lang="el-GR" sz="2000" dirty="0"/>
              <a:t> </a:t>
            </a:r>
            <a:r>
              <a:rPr lang="en-GB" sz="2000" dirty="0"/>
              <a:t>E.T. , Chou</a:t>
            </a:r>
            <a:r>
              <a:rPr lang="el-GR" sz="2000" dirty="0"/>
              <a:t> </a:t>
            </a:r>
            <a:r>
              <a:rPr lang="en-GB" sz="2000" dirty="0"/>
              <a:t>T.W. . Aligned multi-walled carbon </a:t>
            </a:r>
            <a:r>
              <a:rPr lang="en-GB" sz="2000" dirty="0" err="1"/>
              <a:t>nanotubereinforced</a:t>
            </a:r>
            <a:r>
              <a:rPr lang="el-GR" sz="2000" dirty="0"/>
              <a:t> </a:t>
            </a:r>
            <a:r>
              <a:rPr lang="en-GB" sz="2000" dirty="0"/>
              <a:t>composites: processing and mechanical characterization. J. Phys. D: Appl. </a:t>
            </a:r>
            <a:r>
              <a:rPr lang="fr-FR" sz="2000" dirty="0"/>
              <a:t>Phys., 35, L77, 2002.</a:t>
            </a:r>
            <a:endParaRPr lang="el-GR" sz="2000" dirty="0"/>
          </a:p>
          <a:p>
            <a:pPr>
              <a:defRPr/>
            </a:pPr>
            <a:r>
              <a:rPr lang="fr-FR" sz="2000" dirty="0" err="1"/>
              <a:t>Thostenson</a:t>
            </a:r>
            <a:r>
              <a:rPr lang="fr-FR" sz="2000" dirty="0"/>
              <a:t>,</a:t>
            </a:r>
            <a:r>
              <a:rPr lang="el-GR" sz="2000" dirty="0"/>
              <a:t> </a:t>
            </a:r>
            <a:r>
              <a:rPr lang="fr-FR" sz="2000" dirty="0"/>
              <a:t>E.T. Li</a:t>
            </a:r>
            <a:r>
              <a:rPr lang="el-GR" sz="2000" dirty="0"/>
              <a:t> </a:t>
            </a:r>
            <a:r>
              <a:rPr lang="fr-FR" sz="2000" dirty="0"/>
              <a:t>C. , Chou</a:t>
            </a:r>
            <a:r>
              <a:rPr lang="el-GR" sz="2000" dirty="0"/>
              <a:t> </a:t>
            </a:r>
            <a:r>
              <a:rPr lang="fr-FR" sz="2000" dirty="0"/>
              <a:t>T.W. . </a:t>
            </a:r>
            <a:r>
              <a:rPr lang="fr-FR" sz="2000" dirty="0" err="1"/>
              <a:t>Nanocomposites</a:t>
            </a:r>
            <a:r>
              <a:rPr lang="fr-FR" sz="2000" dirty="0"/>
              <a:t> in </a:t>
            </a:r>
            <a:r>
              <a:rPr lang="fr-FR" sz="2000" dirty="0" err="1"/>
              <a:t>context</a:t>
            </a:r>
            <a:r>
              <a:rPr lang="fr-FR" sz="2000" dirty="0"/>
              <a:t>. Compos. </a:t>
            </a:r>
            <a:r>
              <a:rPr lang="fr-FR" sz="2000" dirty="0" err="1"/>
              <a:t>Sci</a:t>
            </a:r>
            <a:r>
              <a:rPr lang="fr-FR" sz="2000" dirty="0"/>
              <a:t>. </a:t>
            </a:r>
            <a:r>
              <a:rPr lang="fr-FR" sz="2000" dirty="0" err="1"/>
              <a:t>Technol</a:t>
            </a:r>
            <a:r>
              <a:rPr lang="fr-FR" sz="2000" dirty="0"/>
              <a:t>., 65, 491, 2005.</a:t>
            </a: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931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</a:t>
            </a:r>
            <a:r>
              <a:rPr lang="el-GR"/>
              <a:t>Έργων </a:t>
            </a:r>
            <a:r>
              <a:rPr lang="el-GR" smtClean="0"/>
              <a:t>Τρίτων 2/2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>
              <a:defRPr/>
            </a:pPr>
            <a:r>
              <a:rPr lang="el-GR" sz="1900" dirty="0" err="1"/>
              <a:t>Αναστασιάδου</a:t>
            </a:r>
            <a:r>
              <a:rPr lang="el-GR" sz="1900" dirty="0"/>
              <a:t> Ζ.-Μ., «Μορφοποίηση ηλεκτροδίων άνθρακα και εφαρμογή τους σε αναλυτικούς και </a:t>
            </a:r>
            <a:r>
              <a:rPr lang="el-GR" sz="1900" dirty="0" err="1"/>
              <a:t>βιοαναλυτικούς</a:t>
            </a:r>
            <a:r>
              <a:rPr lang="el-GR" sz="1900" dirty="0"/>
              <a:t> σκοπούς», Διατριβή Ειδίκευσης, ΑΠΘ, Τμήμα Χημείας, Θεσσαλονίκη 2011.</a:t>
            </a:r>
          </a:p>
          <a:p>
            <a:pPr>
              <a:defRPr/>
            </a:pPr>
            <a:r>
              <a:rPr lang="el-GR" sz="1900" dirty="0" err="1"/>
              <a:t>Κασσαβέτης</a:t>
            </a:r>
            <a:r>
              <a:rPr lang="el-GR" sz="1900" dirty="0"/>
              <a:t> Σ., «Διεργασίες </a:t>
            </a:r>
            <a:r>
              <a:rPr lang="el-GR" sz="1900" dirty="0" err="1"/>
              <a:t>Νανοδομικών</a:t>
            </a:r>
            <a:r>
              <a:rPr lang="el-GR" sz="1900" dirty="0"/>
              <a:t> Υλικών και </a:t>
            </a:r>
            <a:r>
              <a:rPr lang="el-GR" sz="1900" dirty="0" err="1"/>
              <a:t>Νανομηχανικές</a:t>
            </a:r>
            <a:r>
              <a:rPr lang="el-GR" sz="1900" dirty="0"/>
              <a:t> Ιδιότητες», Διατριβή Ειδίκευσης, ΑΠΘ, Τμήμα Χημείας, Θεσσαλονίκη 2006.</a:t>
            </a:r>
          </a:p>
          <a:p>
            <a:pPr>
              <a:defRPr/>
            </a:pPr>
            <a:r>
              <a:rPr lang="el-GR" sz="1900" dirty="0" err="1"/>
              <a:t>Λογκάκης</a:t>
            </a:r>
            <a:r>
              <a:rPr lang="el-GR" sz="1900" dirty="0"/>
              <a:t> Ε., «Σύνθεση </a:t>
            </a:r>
            <a:r>
              <a:rPr lang="el-GR" sz="1900" dirty="0" err="1"/>
              <a:t>νανοπολυμερικών</a:t>
            </a:r>
            <a:r>
              <a:rPr lang="el-GR" sz="1900" dirty="0"/>
              <a:t> υλικών και οι ηλεκτρικές και θερμομηχανικές τους ιδιότητες», Σχολή Εφαρμοσμένων Μαθηματικών και Φυσικών Επιστημών, Τομέας Φυσικής, ΕΜΠ, Αθήνα, 2009.</a:t>
            </a:r>
          </a:p>
          <a:p>
            <a:pPr>
              <a:defRPr/>
            </a:pPr>
            <a:r>
              <a:rPr lang="el-GR" sz="1900" dirty="0" err="1"/>
              <a:t>Μπακανδρίτσος</a:t>
            </a:r>
            <a:r>
              <a:rPr lang="el-GR" sz="1900" dirty="0"/>
              <a:t> Α., «Σύνθεση, χαρακτηρισμός και ιδιότητες σύνθετων υλικών από άργιλο και </a:t>
            </a:r>
            <a:r>
              <a:rPr lang="el-GR" sz="1900" dirty="0" err="1"/>
              <a:t>νανοδομές</a:t>
            </a:r>
            <a:r>
              <a:rPr lang="el-GR" sz="1900" dirty="0"/>
              <a:t> άνθρακα», Διδακτορική Διατριβή, ΕΚΠΑ, Τμήμα Χημείας, Αθήνα 2005.</a:t>
            </a:r>
          </a:p>
          <a:p>
            <a:pPr>
              <a:defRPr/>
            </a:pPr>
            <a:r>
              <a:rPr lang="el-GR" sz="1900" dirty="0"/>
              <a:t>Σωτηριάδης Γ.Μ., «Μη καταστροφικός έλεγχος για τη μελέτη της συσσώρευσης βλάβης σε σύνθετα υλικά ενισχυμένα με ίνες γυαλιού, με και χωρίς την παρουσία </a:t>
            </a:r>
            <a:r>
              <a:rPr lang="el-GR" sz="1900" dirty="0" err="1"/>
              <a:t>νανοσωλινίσκων</a:t>
            </a:r>
            <a:r>
              <a:rPr lang="el-GR" sz="1900" dirty="0"/>
              <a:t> άνθρακα» Διδακτορική Διατριβή, Πανεπιστήμιο Πατρών – Πολυτεχνική σχολή, Τμήμα Μηχανολόγων &amp; Αεροναυπηγών Μηχανικών, Πάτρα, Σεπτέμβριος, 2009.</a:t>
            </a:r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787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l-GR" dirty="0"/>
              <a:t>Ο άνθρακας απαντάται σε 4 </a:t>
            </a:r>
            <a:r>
              <a:rPr lang="el-GR" dirty="0" err="1"/>
              <a:t>αλλοτροπικές</a:t>
            </a:r>
            <a:r>
              <a:rPr lang="el-GR" dirty="0"/>
              <a:t> </a:t>
            </a:r>
            <a:r>
              <a:rPr lang="el-GR" dirty="0" smtClean="0"/>
              <a:t>μορφές</a:t>
            </a:r>
            <a:endParaRPr lang="el-GR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l-GR" sz="2800" dirty="0" smtClean="0"/>
              <a:t>Διαμάντι</a:t>
            </a:r>
            <a:r>
              <a:rPr lang="en-US" sz="2800" dirty="0" smtClean="0"/>
              <a:t>.</a:t>
            </a:r>
          </a:p>
          <a:p>
            <a:pPr algn="just" eaLnBrk="1" hangingPunct="1">
              <a:defRPr/>
            </a:pPr>
            <a:r>
              <a:rPr lang="el-GR" sz="2800" dirty="0" smtClean="0"/>
              <a:t>Γραφίτης</a:t>
            </a:r>
            <a:r>
              <a:rPr lang="en-US" sz="2800" dirty="0" smtClean="0"/>
              <a:t>.</a:t>
            </a:r>
          </a:p>
          <a:p>
            <a:pPr algn="just" eaLnBrk="1" hangingPunct="1">
              <a:defRPr/>
            </a:pPr>
            <a:r>
              <a:rPr lang="el-GR" sz="2800" dirty="0" err="1" smtClean="0"/>
              <a:t>Φουλερένια</a:t>
            </a:r>
            <a:r>
              <a:rPr lang="en-US" sz="2800" dirty="0" smtClean="0"/>
              <a:t>.</a:t>
            </a:r>
          </a:p>
          <a:p>
            <a:pPr algn="just" eaLnBrk="1" hangingPunct="1">
              <a:defRPr/>
            </a:pPr>
            <a:r>
              <a:rPr lang="el-GR" sz="2800" dirty="0" err="1" smtClean="0"/>
              <a:t>Νανοσωλήνες</a:t>
            </a:r>
            <a:r>
              <a:rPr lang="el-GR" sz="2800" dirty="0" smtClean="0"/>
              <a:t> άνθρακα.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87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Αγώγιμα μελάνια- τυπωμένα ηλεκτρονικά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040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200" dirty="0" smtClean="0"/>
              <a:t>Θα αναφερθούν λίγα λόγια μόνο για τις αγώγιμες μορφές άνθρακα που βρίσκουν εφαρμογές στα αγώγιμα μελάνια τα οποία χρησιμοποιούνται στα τυπωμένα ηλεκτρονικά.</a:t>
            </a:r>
            <a:endParaRPr lang="el-GR" sz="2200" dirty="0"/>
          </a:p>
        </p:txBody>
      </p:sp>
      <p:sp>
        <p:nvSpPr>
          <p:cNvPr id="7171" name="3 - Ορθογώνιο"/>
          <p:cNvSpPr>
            <a:spLocks noChangeArrowheads="1"/>
          </p:cNvSpPr>
          <p:nvPr/>
        </p:nvSpPr>
        <p:spPr bwMode="auto">
          <a:xfrm>
            <a:off x="4143375" y="5847864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l-GR" sz="1200" dirty="0" smtClean="0">
                <a:latin typeface="+mn-lt"/>
                <a:hlinkClick r:id="rId2"/>
              </a:rPr>
              <a:t>eqn.princeton.edu</a:t>
            </a:r>
            <a:endParaRPr lang="el-GR" altLang="el-GR" sz="1200" dirty="0">
              <a:latin typeface="+mn-lt"/>
            </a:endParaRPr>
          </a:p>
        </p:txBody>
      </p:sp>
      <p:pic>
        <p:nvPicPr>
          <p:cNvPr id="7172" name="Picture 4" descr="https://eqn.princeton.edu/files/mt/images/Vorbeck%20i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9" y="2708275"/>
            <a:ext cx="4205287" cy="313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6" descr="data:image/jpeg;base64,/9j/4AAQSkZJRgABAQAAAQABAAD/2wCEAAkGBxQSEhQTEBQVFRUSFBUWFBUUFRQXFRUVFBUWFhQUFBUYHCggGBomGxUUITEhJSkrLi8uFx8zODU4OCgtMS4BCgoKDg0OFBAQFCwcFxwsLCwsLCw3KzcsLCwsLCwsLCwsLDcsLCwrKyw3LCsrKyssNywrKyssKyssNysrKysrK//AABEIAJ8A8AMBIgACEQEDEQH/xAAbAAACAwEBAQAAAAAAAAAAAAADBAACBQYBB//EADoQAAEDAgQEAwUFCAMBAAAAAAEAAhEDIQQSMUEFUWFxEyKBMkJSkaEGI7HB0RQzQ2JyguHwU5Lxsv/EABgBAQEBAQEAAAAAAAAAAAAAAAABAgME/8QAHhEBAQEBAAICAwAAAAAAAAAAAAERAhIxIVFBYXH/2gAMAwEAAhEDEQA/APprKqYZUWTSqQmG11yldcaOZUqvslmVlV701MXFRVNVBzqueFGsM+JZe57JXMvX1E1Me1Ki8ZVQMyrSu5Z1bD1V0tQHOspiPYPolqhgAbppIOQpgXwXuPOyGLQPUocwMu+6lq4YNaXA9PzV88OKXjzdgEWoLzsqHG1p7pzCYsrn8NXkz1TPjZXfUdik6Ly6uhWDtEVYVGvbM1amFxQdrqu06crDKiii0yiiiiCKKKIIooogiiiiDhyVGPulPE6qwfzXn16MO+LdELuqRFWZV6FXY7pphhzkIusVJuQhtdqgNTqSFAJQKCZqNsB80QPNJsist3VcoFh81ZrVCiAWv0VW0pMlHa21hKA9jzbQdEIFWrZdLuPyHdVwtDd3cnmUZmGA6qtYuO0BTPtr+B4jFR7IQq1V2S+rvwV6eHvJ+ZUrPbPPlyCpHuFpwOStjfZDh7tvQoDHSURx8hHNT9F96NgMQnaVeCsrDU4TLitRLPl0eEx02d80+uUpVoXQcNr5m9l1561y65w4oootsIooogiiiiCKKKIPmjSreJzQWlWgHReV7BM8K7uYQ2CZHyVsMZkHVEOOqSGPHY+ijrEoWEEhzfUeiLiD+CsZr3BiSmcsmUHh4sU2VUUaxXaxehq2OGYGPM4dh+aSazbgnD8FDDm97bkgV+HOHsmR9VrqLt4zHOdVzTsPzQajcuy6h7RvHqkcS6gPaIHZYvDU7cxWq9JSlW50gcl0FXD03Xph59IHzKz6+BA18veVyvNdue+StJiNUeGtmFekI0dPp+qlVvM5m7wRPyK1IlvyWwry65sEWtiWDV7R6hemrSFqYEyNbm+8Kj+HMqn7xuYjaNutrJiaZwkVP3bg7sZW9wqlkzSQZjRc6fs82PuwWxoD7M9tk5gzXowDBHIyfrsunMc+unTh4Vknhq7X9DyP+3TQXRzWUXgK9QRRRRBFFFEHy1gtdEZZCAV15Xrq4MGUeoIyvb2KG0SmMIJBY7fRXE0akIfOzgpiWqlI2HNhhHxI0PNGfyNg2Q1HVaQhoWnw7AZvM7TYc1ZNS3HvDMDPmdpsOa2F4SAlquJPu/M6eq7SY426PUrBuuvLf5JSviyI9ls6Am57LFxHFPOW4ceJUdAL9rTED1N0zgeD3z1znedth+qahmuAPNUdI6nnoOXzSVSsCQQ1rRMBzwYkGCDpB7kIuKaK9VrAPK2czhqRoWz8JNupB5JnhbAaQkDzl5I6Oc4xHYhFW8N51LR2k/QR+K8fhCRd0dmj85K8OGdTvR03puPl/sPuH6IL+KNIIb5XNaSQ6xBGw7wb6Jgz8azw5D4NrObof6m6t+qBRwniF2VwdBEGDFxfTfVa1ZrS2zs0gOaQ4HM7+kbdVenRZTlzwSXQ2m0+1l+GBtefVTwjXnYSwvC8l3bmzdS7uOXVaNOh4d3ADNs3aNBG/dFwr2j+smCHat6X25c0RjS4SZ829rRzWpzIzerVabmk67Ajlqf8K5aHTytPIRrqlhVYxpc5wAAkuFiCYt/NNrarmsV9p5GSm0kE2zG5k6GNVTNaleq3PFKXXtH5LewocGjxD5t/0WBwxlQXqZQbWMhrcwkDvCu6tXY4mxawgZJmQ7Q5yJnYcog80Mb5eF6ypKTwuJbUEt2s5pEOaeThsUZRDSiEypzRVRFFFEHywFWaqNMIhC8r1LpposCNQl6DuaNSMOnYqs004XDviEHuiPu0dCvGNmRsbjuj4WnmcG8yPxVxG3gOHaOf6D9VpOfC8qP2WdxTHihTL3Am8CJ1OknYLtJjjbo2Nxbabc1QwPqegG65s1quMcWsGSkDc7ep3PRJYOqMZXArVAOTdJ/kbyXaUaLWANYAANAE9gHD+Hsothg11cdT3/RTG1Tam0wXAku+Bg9p3Q7D/CYq1Q1pc4wGiSeQCza1J3hOe9pmqW+IAJc2n8IA1gSIHxFAzwumA3MBGeCByYLMHyv6lCwdTwg2lVtFmP8AdfyB+F3TfZPU6rXNDmkFpEgg2juksS7xg5oBLNDGXzcvatHTdBerWLyGs0dmvzDYmI2uO6SfgWuc0w1wyuMFpaLFoLTHObdrzqlcPQeHtAJsXEAkt0EOAdMl2ljsLk2InFuLuoAyxwe793nIIiLuJ3I5bIuNDEV20XMDXS4n92YkzsSLyDEIs+Gc75fVdy0aCYAHL81z/CuD/wAXE3fUu1rzEA++86jp/sN03VgS1kVJgh0g+xub+b85vBuamNDGFzoItJy5muBN+4gX7j8UvRZULHZWlwzH23w+B7Wcezm1jbSUcVc7g1pphzvMQ2Z8piXAxEGLLM4ni3VnfsuF0M+I+dfivuOfPRFkZHEca/FPFKkCGA+Vs683vO+9/wDTp0+Fsp07OaHNuXkG5jc6NbyBidbFWwFGnhnlpGYOcPP8QtDf+09HWE2ha2GrANbc2EPblLs+slvUnX6opfB13FmdxGV4h2YFwEWl2hFoudom91bE0i/ykZn1LtBBAYBbxXAGWxaBM9dVal4jQ19NgcMuWM0Em2VxO7RpOu6fwmHyAlxzPeZe7STyA2A2CIHXwRMOY4io0AZzfPG1QDUfhJhXwmLzktcMr2+0w/8A00+83W6ZQMXhRUAmQ5t2vHtNPTp00KIOr03wkeG4g1GEuiziA5vsvA99vIJsCUDQKiq1sKyqPlfJXYfqqQrTdeZ6Vwm6QkQl6bUxTRDlDSE3hjD2u6hJUinGLTLrHsB1S1WnYhwBBtcWPQpii6Wg8wFYhdnFwf2g+zBbNTDyW6ll8zereY6a/kT7PfaeIp4g22qHbo/mOq7JzI00/Bcz9oPs2Kk1KFn6luz95HJyrUv218Q7xKjaY0aBUf2n7sepBP8AanV864ZxN1IhtQkZJDXR5qfMFp1ba7T6RC6p3E/EGUwCWEiDLHn3YJ92YnkbHrLCxTiEiXUrNN3DMIdBnPl93vod9iiUcS4h3isDBOcZnZDAAl3adpkfJEc+m6nLCwhzfIQR4meLGef6JfiGOZQplz2hwMeFTIGonM4cmXH+lAbE4ttFni1tySxg95x6dvkAufwNR9Wr+01mB7QYa2YuNAxseaJ+vNJ8OwzsS4Z3HJTtbbMZFNg2n6CF19GiGtIJDGz4cBoI/pMzb8dd7F9BYbGsLmuc672uudA8ESe0EAcrg3KIRnNspcW3c2cuYGzwegnvmAS9HAxUBmPMWywQ4vAs5x95sbbTebQrxnxc37PTe17q93EDK5rQPZOoDNY31RC3GuIPruy4YEil5nVGi5MQXSLgROmvotLh+EbSpZaRDs2TxKg0cXeyB/LdM4XDNw7BSpyXH23AeYnoOcbbBIOw+WrlGZjXAlxcLNB0Mzfzax3MG5Kdx2FD25S53lc0OBDbtcQBltAGlhyXuDpty1M9T2HHxjIyvMSSR7uug5bq1WQPvXOa1l3FxGUDbIQJcT8x3SOEAqF2KqgMotAFNnxNYZa53xXNhuT8w02cQIg1GZKbvYfOnLxBHkm0fWEalVFQZmnyyYOxgxI5jqksPT/aW+LngmzADLWD4XN0eTvPpzRBWqGKQZkcIzOAmmGjdnMnQN2/ElPtfeEnXcazjTbZjbVHD3j/AMbT+J9O3uIeSfCpGDq9/wADTp/cdvnyTdGkGNDWiALAIizRAAA0sAPwCYpsheU2blEREUUUVHyvkjNaqBptGqI0rzPRVwisQgiNVQzSKdolIU05ScqV1HDKk0x0sm1g8LxGV0HRy3l15rjYiE+nyRVFpHOfaDgLcQMzPLUGh2d0d+q43CYl2HcaVanmYHeam60HSWdYPqO6+ovpzosjjXBmYhsOs8ey8C46HmOiStSljUa6l4tF7DSFyHiDA1pucLgctfULjcZiqmIq5jdztANhsByUxOBq0XOpODvNBAE5XwbFsWNzy36rqeFcE/Z2iq+C7Kc4MAMEatOki89+ilX0XwvCG06UgnPu4NsOmbl3t21Wjg/EaC5z3HMb+G3NlIEZS1wkG2v/AKi4TFh1JrgHQGZYI8hAESTtzvdRjnNhrP3jmBon3WNt4tQc+Q9OaaiuHxAyg0/NVqSAHT5IPnL9xBieZgclavghTg0iTWEnNYl4JBd4g3bYW6WQcIwYTOHguNRxLapuah2Y4+6b9jNr2R2NzFxnxDDTAJGYGZIHQyIOkdUCuDxkkZm3bIeN/vOZtu2AbTBFiITpDi5rWyIa674JAdAkjla06nsUlisO1viRnMuYXMEuL2gAuY6JJa3pzhOBwf8Ad4c+VwDn1WmYaRYNdu4jTkL8kGe3BuqkMquacPh9SLCo5vx9hrFvnbH43xU4mo2mz920w0AGXbZiACdNot6rR+0jnGm1lCPCAk5DJOsTG34rFoYXw253+24fdtBIIn+IY+nPsEajcpYgsOdro8oMk5gW6DMf4lPTzDzN31WsOIl7WikPvHzY3DADBeY1bOnNcxgcI+s4OqS4FxLW6B7jGY20bYZnfmV2OCwgpg7udGYxExoANmjQDZEr3C4cU2wJO5J1cTq49U3TZuV5TYjIwiiiioiiiiD5hCvrfdVCsF53dYIjVRWCAzCmqRSjUxTKB6k5b/DsVmEHUfVc3TcnKFQgyFvm4x1HSqJXC4wOsbFNLrrmiq9kqyiBWpSEiQCRcEgGDzChE2N51TJCE5kKDFxHDck5MxpmJY0kOaRoWfEB8J/wmsHka0va41C83dYucdmwNI0jZOpHGcPzHNTOV8z/ACuP8w59Rf8ABRQKlLxZzhvmkDMToDBa20c+/wAkDAYaGtDh5yXRJJaY1ZOoIjXdXo13NOR4h0y0FuaTzYQR/idk23hwIGec2oIcQWzrBG535opWpQc9r2USGmIfUExP/HT+sn89Mni/EvCYMPTYacDzyRPYEazzXRYvNTpxRbpAECco3dl1dHJcuzAtN3y9zrkyTNvNEXMG8i43CLFOG4o0WF7jZwORhGtrvjZo5rylg3PeXVp3kSA4uEZad/YJ2mNLJ+bzvzEXaBlkFoI0t5ZbzaErXxGjWXcRFgLNNhGoj/sz+lVXS8JYzLmaQXaOi2SP4eU3aByK0WM5rI4Dwg0/vKh85ERyHI6k9iXRsVuBGK9UUUVRFFFEEUUUQfMgrLyF6F53d61XCqrNQEajtKA1FaUQwwpmm5JtKNTcqHqb1oYfGkWNx9VkNcjNqQrLiWOgpYlrtCjLAZUBTDMU5u63OmLy11EjTx/MIoxg6rWxMGdTQnNhWGJbzXj8S3unwA1qLXiHCR+HUcj1S4bUp6feN5EgPHro4d4KM/Ech80MvJ1KmrglLFNcCQdNQQQ4dC03WZjKPiS4Brel8zv5nbehE9Qm14Qpq4xcThahEN7k7+kzfvJ5OC0eD4OlRuSXPN5IsP6d/UyepRH1QEAVVNazW9TxDToUZc146YwvEy0wbhXzZ8K3VFVjwRI0KstsIooogiiiiD5oF6ovIXnd3oVwqL0FAQFEaUEFXaUDDSiNcgNcitKqGadRGlJIlGvsVFMyj063NKuMdl5nhD2fLd2qMrxql6VTcIuYO1sVdZMteCvTKznktKLSxfNJTDJeVUVCpnBQajitIY8Ud0CrWQMyC6sPkpqyCVa1kJri7Sw5n8lRom7tNh+qIHz2CjTyIXgCrMlN06eyi61uCEwQdLQtNBwlHI0D590Zd+ZkcL7RRRRVEUUU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174" name="AutoShape 8" descr="data:image/jpeg;base64,/9j/4AAQSkZJRgABAQAAAQABAAD/2wCEAAkGBxQSEhQTEBQVFRUSFBUWFBUUFRQXFRUVFBUWFhQUFBUYHCggGBomGxUUITEhJSkrLi8uFx8zODU4OCgtMS4BCgoKDg0OFBAQFCwcFxwsLCwsLCw3KzcsLCwsLCwsLCwsLDcsLCwrKyw3LCsrKyssNywrKyssKyssNysrKysrK//AABEIAJ8A8AMBIgACEQEDEQH/xAAbAAACAwEBAQAAAAAAAAAAAAADBAACBQYBB//EADoQAAEDAgQEAwUFCAMBAAAAAAEAAhEDIQQSMUEFUWFxEyKBMkJSkaEGI7HB0RQzQ2JyguHwU5Lxsv/EABgBAQEBAQEAAAAAAAAAAAAAAAABAgME/8QAHhEBAQEBAAICAwAAAAAAAAAAAAERAhIxIVFBYXH/2gAMAwEAAhEDEQA/APprKqYZUWTSqQmG11yldcaOZUqvslmVlV701MXFRVNVBzqueFGsM+JZe57JXMvX1E1Me1Ki8ZVQMyrSu5Z1bD1V0tQHOspiPYPolqhgAbppIOQpgXwXuPOyGLQPUocwMu+6lq4YNaXA9PzV88OKXjzdgEWoLzsqHG1p7pzCYsrn8NXkz1TPjZXfUdik6Ly6uhWDtEVYVGvbM1amFxQdrqu06crDKiii0yiiiiCKKKIIooogiiiiDhyVGPulPE6qwfzXn16MO+LdELuqRFWZV6FXY7pphhzkIusVJuQhtdqgNTqSFAJQKCZqNsB80QPNJsist3VcoFh81ZrVCiAWv0VW0pMlHa21hKA9jzbQdEIFWrZdLuPyHdVwtDd3cnmUZmGA6qtYuO0BTPtr+B4jFR7IQq1V2S+rvwV6eHvJ+ZUrPbPPlyCpHuFpwOStjfZDh7tvQoDHSURx8hHNT9F96NgMQnaVeCsrDU4TLitRLPl0eEx02d80+uUpVoXQcNr5m9l1561y65w4oootsIooogiiiiCKKKIPmjSreJzQWlWgHReV7BM8K7uYQ2CZHyVsMZkHVEOOqSGPHY+ijrEoWEEhzfUeiLiD+CsZr3BiSmcsmUHh4sU2VUUaxXaxehq2OGYGPM4dh+aSazbgnD8FDDm97bkgV+HOHsmR9VrqLt4zHOdVzTsPzQajcuy6h7RvHqkcS6gPaIHZYvDU7cxWq9JSlW50gcl0FXD03Xph59IHzKz6+BA18veVyvNdue+StJiNUeGtmFekI0dPp+qlVvM5m7wRPyK1IlvyWwry65sEWtiWDV7R6hemrSFqYEyNbm+8Kj+HMqn7xuYjaNutrJiaZwkVP3bg7sZW9wqlkzSQZjRc6fs82PuwWxoD7M9tk5gzXowDBHIyfrsunMc+unTh4Vknhq7X9DyP+3TQXRzWUXgK9QRRRRBFFFEHy1gtdEZZCAV15Xrq4MGUeoIyvb2KG0SmMIJBY7fRXE0akIfOzgpiWqlI2HNhhHxI0PNGfyNg2Q1HVaQhoWnw7AZvM7TYc1ZNS3HvDMDPmdpsOa2F4SAlquJPu/M6eq7SY426PUrBuuvLf5JSviyI9ls6Am57LFxHFPOW4ceJUdAL9rTED1N0zgeD3z1znedth+qahmuAPNUdI6nnoOXzSVSsCQQ1rRMBzwYkGCDpB7kIuKaK9VrAPK2czhqRoWz8JNupB5JnhbAaQkDzl5I6Oc4xHYhFW8N51LR2k/QR+K8fhCRd0dmj85K8OGdTvR03puPl/sPuH6IL+KNIIb5XNaSQ6xBGw7wb6Jgz8azw5D4NrObof6m6t+qBRwniF2VwdBEGDFxfTfVa1ZrS2zs0gOaQ4HM7+kbdVenRZTlzwSXQ2m0+1l+GBtefVTwjXnYSwvC8l3bmzdS7uOXVaNOh4d3ADNs3aNBG/dFwr2j+smCHat6X25c0RjS4SZ829rRzWpzIzerVabmk67Ajlqf8K5aHTytPIRrqlhVYxpc5wAAkuFiCYt/NNrarmsV9p5GSm0kE2zG5k6GNVTNaleq3PFKXXtH5LewocGjxD5t/0WBwxlQXqZQbWMhrcwkDvCu6tXY4mxawgZJmQ7Q5yJnYcog80Mb5eF6ypKTwuJbUEt2s5pEOaeThsUZRDSiEypzRVRFFFEHywFWaqNMIhC8r1LpposCNQl6DuaNSMOnYqs004XDviEHuiPu0dCvGNmRsbjuj4WnmcG8yPxVxG3gOHaOf6D9VpOfC8qP2WdxTHihTL3Am8CJ1OknYLtJjjbo2Nxbabc1QwPqegG65s1quMcWsGSkDc7ep3PRJYOqMZXArVAOTdJ/kbyXaUaLWANYAANAE9gHD+Hsothg11cdT3/RTG1Tam0wXAku+Bg9p3Q7D/CYq1Q1pc4wGiSeQCza1J3hOe9pmqW+IAJc2n8IA1gSIHxFAzwumA3MBGeCByYLMHyv6lCwdTwg2lVtFmP8AdfyB+F3TfZPU6rXNDmkFpEgg2juksS7xg5oBLNDGXzcvatHTdBerWLyGs0dmvzDYmI2uO6SfgWuc0w1wyuMFpaLFoLTHObdrzqlcPQeHtAJsXEAkt0EOAdMl2ljsLk2InFuLuoAyxwe793nIIiLuJ3I5bIuNDEV20XMDXS4n92YkzsSLyDEIs+Gc75fVdy0aCYAHL81z/CuD/wAXE3fUu1rzEA++86jp/sN03VgS1kVJgh0g+xub+b85vBuamNDGFzoItJy5muBN+4gX7j8UvRZULHZWlwzH23w+B7Wcezm1jbSUcVc7g1pphzvMQ2Z8piXAxEGLLM4ni3VnfsuF0M+I+dfivuOfPRFkZHEca/FPFKkCGA+Vs683vO+9/wDTp0+Fsp07OaHNuXkG5jc6NbyBidbFWwFGnhnlpGYOcPP8QtDf+09HWE2ha2GrANbc2EPblLs+slvUnX6opfB13FmdxGV4h2YFwEWl2hFoudom91bE0i/ykZn1LtBBAYBbxXAGWxaBM9dVal4jQ19NgcMuWM0Em2VxO7RpOu6fwmHyAlxzPeZe7STyA2A2CIHXwRMOY4io0AZzfPG1QDUfhJhXwmLzktcMr2+0w/8A00+83W6ZQMXhRUAmQ5t2vHtNPTp00KIOr03wkeG4g1GEuiziA5vsvA99vIJsCUDQKiq1sKyqPlfJXYfqqQrTdeZ6Vwm6QkQl6bUxTRDlDSE3hjD2u6hJUinGLTLrHsB1S1WnYhwBBtcWPQpii6Wg8wFYhdnFwf2g+zBbNTDyW6ll8zereY6a/kT7PfaeIp4g22qHbo/mOq7JzI00/Bcz9oPs2Kk1KFn6luz95HJyrUv218Q7xKjaY0aBUf2n7sepBP8AanV864ZxN1IhtQkZJDXR5qfMFp1ba7T6RC6p3E/EGUwCWEiDLHn3YJ92YnkbHrLCxTiEiXUrNN3DMIdBnPl93vod9iiUcS4h3isDBOcZnZDAAl3adpkfJEc+m6nLCwhzfIQR4meLGef6JfiGOZQplz2hwMeFTIGonM4cmXH+lAbE4ttFni1tySxg95x6dvkAufwNR9Wr+01mB7QYa2YuNAxseaJ+vNJ8OwzsS4Z3HJTtbbMZFNg2n6CF19GiGtIJDGz4cBoI/pMzb8dd7F9BYbGsLmuc672uudA8ESe0EAcrg3KIRnNspcW3c2cuYGzwegnvmAS9HAxUBmPMWywQ4vAs5x95sbbTebQrxnxc37PTe17q93EDK5rQPZOoDNY31RC3GuIPruy4YEil5nVGi5MQXSLgROmvotLh+EbSpZaRDs2TxKg0cXeyB/LdM4XDNw7BSpyXH23AeYnoOcbbBIOw+WrlGZjXAlxcLNB0Mzfzax3MG5Kdx2FD25S53lc0OBDbtcQBltAGlhyXuDpty1M9T2HHxjIyvMSSR7uug5bq1WQPvXOa1l3FxGUDbIQJcT8x3SOEAqF2KqgMotAFNnxNYZa53xXNhuT8w02cQIg1GZKbvYfOnLxBHkm0fWEalVFQZmnyyYOxgxI5jqksPT/aW+LngmzADLWD4XN0eTvPpzRBWqGKQZkcIzOAmmGjdnMnQN2/ElPtfeEnXcazjTbZjbVHD3j/AMbT+J9O3uIeSfCpGDq9/wADTp/cdvnyTdGkGNDWiALAIizRAAA0sAPwCYpsheU2blEREUUUVHyvkjNaqBptGqI0rzPRVwisQgiNVQzSKdolIU05ScqV1HDKk0x0sm1g8LxGV0HRy3l15rjYiE+nyRVFpHOfaDgLcQMzPLUGh2d0d+q43CYl2HcaVanmYHeam60HSWdYPqO6+ovpzosjjXBmYhsOs8ey8C46HmOiStSljUa6l4tF7DSFyHiDA1pucLgctfULjcZiqmIq5jdztANhsByUxOBq0XOpODvNBAE5XwbFsWNzy36rqeFcE/Z2iq+C7Kc4MAMEatOki89+ilX0XwvCG06UgnPu4NsOmbl3t21Wjg/EaC5z3HMb+G3NlIEZS1wkG2v/AKi4TFh1JrgHQGZYI8hAESTtzvdRjnNhrP3jmBon3WNt4tQc+Q9OaaiuHxAyg0/NVqSAHT5IPnL9xBieZgclavghTg0iTWEnNYl4JBd4g3bYW6WQcIwYTOHguNRxLapuah2Y4+6b9jNr2R2NzFxnxDDTAJGYGZIHQyIOkdUCuDxkkZm3bIeN/vOZtu2AbTBFiITpDi5rWyIa674JAdAkjla06nsUlisO1viRnMuYXMEuL2gAuY6JJa3pzhOBwf8Ad4c+VwDn1WmYaRYNdu4jTkL8kGe3BuqkMquacPh9SLCo5vx9hrFvnbH43xU4mo2mz920w0AGXbZiACdNot6rR+0jnGm1lCPCAk5DJOsTG34rFoYXw253+24fdtBIIn+IY+nPsEajcpYgsOdro8oMk5gW6DMf4lPTzDzN31WsOIl7WikPvHzY3DADBeY1bOnNcxgcI+s4OqS4FxLW6B7jGY20bYZnfmV2OCwgpg7udGYxExoANmjQDZEr3C4cU2wJO5J1cTq49U3TZuV5TYjIwiiiioiiiiD5hCvrfdVCsF53dYIjVRWCAzCmqRSjUxTKB6k5b/DsVmEHUfVc3TcnKFQgyFvm4x1HSqJXC4wOsbFNLrrmiq9kqyiBWpSEiQCRcEgGDzChE2N51TJCE5kKDFxHDck5MxpmJY0kOaRoWfEB8J/wmsHka0va41C83dYucdmwNI0jZOpHGcPzHNTOV8z/ACuP8w59Rf8ABRQKlLxZzhvmkDMToDBa20c+/wAkDAYaGtDh5yXRJJaY1ZOoIjXdXo13NOR4h0y0FuaTzYQR/idk23hwIGec2oIcQWzrBG535opWpQc9r2USGmIfUExP/HT+sn89Mni/EvCYMPTYacDzyRPYEazzXRYvNTpxRbpAECco3dl1dHJcuzAtN3y9zrkyTNvNEXMG8i43CLFOG4o0WF7jZwORhGtrvjZo5rylg3PeXVp3kSA4uEZad/YJ2mNLJ+bzvzEXaBlkFoI0t5ZbzaErXxGjWXcRFgLNNhGoj/sz+lVXS8JYzLmaQXaOi2SP4eU3aByK0WM5rI4Dwg0/vKh85ERyHI6k9iXRsVuBGK9UUUVRFFFEEUUUQfMgrLyF6F53d61XCqrNQEajtKA1FaUQwwpmm5JtKNTcqHqb1oYfGkWNx9VkNcjNqQrLiWOgpYlrtCjLAZUBTDMU5u63OmLy11EjTx/MIoxg6rWxMGdTQnNhWGJbzXj8S3unwA1qLXiHCR+HUcj1S4bUp6feN5EgPHro4d4KM/Ech80MvJ1KmrglLFNcCQdNQQQ4dC03WZjKPiS4Brel8zv5nbehE9Qm14Qpq4xcThahEN7k7+kzfvJ5OC0eD4OlRuSXPN5IsP6d/UyepRH1QEAVVNazW9TxDToUZc146YwvEy0wbhXzZ8K3VFVjwRI0KstsIooogiiiiD5oF6ovIXnd3oVwqL0FAQFEaUEFXaUDDSiNcgNcitKqGadRGlJIlGvsVFMyj063NKuMdl5nhD2fLd2qMrxql6VTcIuYO1sVdZMteCvTKznktKLSxfNJTDJeVUVCpnBQajitIY8Ud0CrWQMyC6sPkpqyCVa1kJri7Sw5n8lRom7tNh+qIHz2CjTyIXgCrMlN06eyi61uCEwQdLQtNBwlHI0D590Zd+ZkcL7RRRRVEUUU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7175" name="Picture 10" descr="http://integraphene.com/wp-content/uploads/2013/08/Graphene-Inks-300x1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786058"/>
            <a:ext cx="3897651" cy="258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7 - Ορθογώνιο"/>
          <p:cNvSpPr>
            <a:spLocks noChangeArrowheads="1"/>
          </p:cNvSpPr>
          <p:nvPr/>
        </p:nvSpPr>
        <p:spPr bwMode="auto">
          <a:xfrm>
            <a:off x="411767" y="5367699"/>
            <a:ext cx="3500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l-GR" sz="1200" dirty="0" smtClean="0">
                <a:latin typeface="+mn-lt"/>
                <a:hlinkClick r:id="rId5"/>
              </a:rPr>
              <a:t>integraphene.com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09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Γραφίτης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56612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2"/>
              </a:buClr>
              <a:buSzPct val="115000"/>
              <a:defRPr/>
            </a:pPr>
            <a:r>
              <a:rPr lang="el-GR" sz="2200" dirty="0"/>
              <a:t>Ο γραφίτης αποτελεί την σταθερότερη κατάσταση του άνθρακα υπό τις συνήθεις συνθήκες.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5000"/>
              <a:defRPr/>
            </a:pPr>
            <a:r>
              <a:rPr lang="el-GR" sz="2200" dirty="0" smtClean="0"/>
              <a:t>Η </a:t>
            </a:r>
            <a:r>
              <a:rPr lang="el-GR" sz="2200" dirty="0"/>
              <a:t>δομή του συνίσταται από μία παράλληλη διάταξη στρωμάτων ατόμων άνθρακα τα οποία συγκρατούνται μεταξύ τους μέσω δυνάμεων </a:t>
            </a:r>
            <a:r>
              <a:rPr lang="el-GR" sz="2200" dirty="0" err="1"/>
              <a:t>van</a:t>
            </a:r>
            <a:r>
              <a:rPr lang="el-GR" sz="2200" dirty="0"/>
              <a:t> </a:t>
            </a:r>
            <a:r>
              <a:rPr lang="el-GR" sz="2200" dirty="0" err="1"/>
              <a:t>der</a:t>
            </a:r>
            <a:r>
              <a:rPr lang="el-GR" sz="2200" dirty="0"/>
              <a:t> </a:t>
            </a:r>
            <a:r>
              <a:rPr lang="el-GR" sz="2200" dirty="0" err="1"/>
              <a:t>Waals</a:t>
            </a:r>
            <a:r>
              <a:rPr lang="el-GR" sz="2200" dirty="0"/>
              <a:t>.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5000"/>
              <a:defRPr/>
            </a:pPr>
            <a:r>
              <a:rPr lang="el-GR" sz="2200" dirty="0" smtClean="0"/>
              <a:t>Κάθε </a:t>
            </a:r>
            <a:r>
              <a:rPr lang="el-GR" sz="2200" dirty="0"/>
              <a:t>στρώμα αποτελείται από άτομα άνθρακα (</a:t>
            </a:r>
            <a:r>
              <a:rPr lang="en-US" sz="2200" dirty="0" err="1"/>
              <a:t>sp</a:t>
            </a:r>
            <a:r>
              <a:rPr lang="el-GR" sz="2200" baseline="30000" dirty="0"/>
              <a:t>2</a:t>
            </a:r>
            <a:r>
              <a:rPr lang="el-GR" sz="2200" dirty="0"/>
              <a:t>) που συνδέονται με ομοιοπολικούς δεσμούς με τρία άλλα άτομα άνθρακα σχηματίζοντας μια εξαγωνική εικόνα ατόμων άνθρακα διευθετημένων σε ένα επίπεδο.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3485" y="1062556"/>
            <a:ext cx="3793533" cy="528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5220072" y="6093296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Diamond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and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graphite2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Materialscientist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4591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25" y="1340768"/>
            <a:ext cx="4055354" cy="307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825" y="4203227"/>
            <a:ext cx="4068000" cy="244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4546848" cy="50405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2"/>
              </a:buClr>
              <a:buSzPct val="115000"/>
              <a:defRPr/>
            </a:pPr>
            <a:r>
              <a:rPr lang="el-GR" sz="2400" dirty="0" smtClean="0"/>
              <a:t>Η </a:t>
            </a:r>
            <a:r>
              <a:rPr lang="el-GR" sz="2400" dirty="0"/>
              <a:t>επικάλυψη των </a:t>
            </a:r>
            <a:r>
              <a:rPr lang="en-US" sz="2400" dirty="0" err="1"/>
              <a:t>sp</a:t>
            </a:r>
            <a:r>
              <a:rPr lang="el-GR" sz="2400" baseline="30000" dirty="0"/>
              <a:t>2</a:t>
            </a:r>
            <a:r>
              <a:rPr lang="el-GR" sz="2400" dirty="0"/>
              <a:t> τροχιακών από άλλα γειτονικών ατόμων άνθρακα που ανήκουν στο ίδιο επίπεδο σχηματίζει τους ισχυρούς σ δεσμούς.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5000"/>
              <a:defRPr/>
            </a:pPr>
            <a:r>
              <a:rPr lang="el-GR" sz="2400" dirty="0" smtClean="0"/>
              <a:t>Τα </a:t>
            </a:r>
            <a:r>
              <a:rPr lang="el-GR" sz="2400" dirty="0"/>
              <a:t>μη υβριδοποιημένα </a:t>
            </a:r>
            <a:r>
              <a:rPr lang="en-US" sz="2400" dirty="0"/>
              <a:t>p</a:t>
            </a:r>
            <a:r>
              <a:rPr lang="el-GR" sz="2400" dirty="0"/>
              <a:t> τροχιακά βρίσκονται κάθετα στο επίπεδο σχηματίζοντας τους π δεσμούς.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5000"/>
              <a:defRPr/>
            </a:pPr>
            <a:r>
              <a:rPr lang="el-GR" sz="2400" dirty="0" smtClean="0"/>
              <a:t>Οι </a:t>
            </a:r>
            <a:r>
              <a:rPr lang="el-GR" sz="2400" dirty="0"/>
              <a:t>π δεσμοί είναι πιο ασθενείς από τους σ και είναι αυτοί που προσφέρουν τα ελεύθερα ηλεκτρόνια καθορίζοντας έτσι τις τελικές ηλεκτρικές ιδιότητες. </a:t>
            </a:r>
          </a:p>
          <a:p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8987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4402832" cy="50405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H </a:t>
            </a:r>
            <a:r>
              <a:rPr lang="el-GR" sz="2800" b="1" dirty="0">
                <a:solidFill>
                  <a:schemeClr val="accent3">
                    <a:lumMod val="50000"/>
                  </a:schemeClr>
                </a:solidFill>
              </a:rPr>
              <a:t>μεγάλη ηλεκτρική αγωγιμότητα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sz="2800" b="1" dirty="0">
                <a:solidFill>
                  <a:schemeClr val="accent3">
                    <a:lumMod val="50000"/>
                  </a:schemeClr>
                </a:solidFill>
              </a:rPr>
              <a:t>του γραφίτη </a:t>
            </a:r>
            <a:r>
              <a:rPr lang="el-GR" sz="2800" dirty="0"/>
              <a:t>κατά μήκος των </a:t>
            </a:r>
            <a:r>
              <a:rPr lang="el-GR" sz="2800" dirty="0" err="1"/>
              <a:t>γραφιτικών</a:t>
            </a:r>
            <a:r>
              <a:rPr lang="el-GR" sz="2800" dirty="0"/>
              <a:t> επιπέδων οφείλεται στα </a:t>
            </a:r>
            <a:r>
              <a:rPr lang="el-GR" sz="2800" dirty="0" err="1"/>
              <a:t>απεντοπισμένα</a:t>
            </a:r>
            <a:r>
              <a:rPr lang="el-GR" sz="2800" dirty="0"/>
              <a:t> ηλεκτρόνια που κινούνται ελεύθερα κατά μήκος ολόκληρης της στοιβάδας</a:t>
            </a:r>
          </a:p>
          <a:p>
            <a:pPr>
              <a:lnSpc>
                <a:spcPct val="90000"/>
              </a:lnSpc>
              <a:buNone/>
              <a:defRPr/>
            </a:pPr>
            <a:endParaRPr lang="el-GR" sz="2800" b="1" dirty="0"/>
          </a:p>
          <a:p>
            <a:pPr>
              <a:lnSpc>
                <a:spcPct val="90000"/>
              </a:lnSpc>
              <a:buNone/>
              <a:defRPr/>
            </a:pPr>
            <a:r>
              <a:rPr lang="el-GR" sz="2800" b="1" dirty="0"/>
              <a:t>	</a:t>
            </a:r>
          </a:p>
          <a:p>
            <a:endParaRPr lang="el-GR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196752"/>
            <a:ext cx="3793533" cy="528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5220072" y="6093296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Diamond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and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graphite2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Materialscientist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44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 smtClean="0">
                <a:solidFill>
                  <a:srgbClr val="820000"/>
                </a:solidFill>
              </a:rPr>
              <a:t>Γραφένιο</a:t>
            </a:r>
            <a:endParaRPr lang="el-GR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5040560"/>
          </a:xfrm>
        </p:spPr>
        <p:txBody>
          <a:bodyPr>
            <a:normAutofit/>
          </a:bodyPr>
          <a:lstStyle/>
          <a:p>
            <a:r>
              <a:rPr lang="el-GR" sz="2400" dirty="0"/>
              <a:t>Καθένα από τα φύλλα - στρώματα που απαρτίζουν τον γραφίτη ονομάζεται </a:t>
            </a:r>
            <a:r>
              <a:rPr lang="el-GR" sz="2400" b="1" dirty="0">
                <a:solidFill>
                  <a:srgbClr val="820000"/>
                </a:solidFill>
              </a:rPr>
              <a:t>γραφένιο</a:t>
            </a:r>
            <a:r>
              <a:rPr lang="el-GR" sz="2400" b="1" dirty="0" smtClean="0">
                <a:solidFill>
                  <a:srgbClr val="820000"/>
                </a:solidFill>
              </a:rPr>
              <a:t>.</a:t>
            </a:r>
          </a:p>
          <a:p>
            <a:r>
              <a:rPr lang="el-GR" sz="2400" b="1" dirty="0" smtClean="0">
                <a:solidFill>
                  <a:srgbClr val="820000"/>
                </a:solidFill>
              </a:rPr>
              <a:t>Άρα</a:t>
            </a:r>
            <a:r>
              <a:rPr lang="el-GR" sz="2400" b="1" dirty="0">
                <a:solidFill>
                  <a:srgbClr val="820000"/>
                </a:solidFill>
              </a:rPr>
              <a:t>, ένα γραφένιο αποτελείται από ένα «φύλλο» πάχους ενός μόνο ατόμου άνθρακα</a:t>
            </a:r>
            <a:r>
              <a:rPr lang="el-GR" sz="2400" b="1" dirty="0" smtClean="0">
                <a:solidFill>
                  <a:srgbClr val="820000"/>
                </a:solidFill>
              </a:rPr>
              <a:t>.</a:t>
            </a:r>
          </a:p>
          <a:p>
            <a:r>
              <a:rPr lang="el-GR" sz="2400" dirty="0" smtClean="0"/>
              <a:t>Με </a:t>
            </a:r>
            <a:r>
              <a:rPr lang="el-GR" sz="2400" dirty="0"/>
              <a:t>τη σειρά τους από γραφένιο αποτελούνται τα </a:t>
            </a:r>
            <a:r>
              <a:rPr lang="el-GR" sz="2400" dirty="0" err="1"/>
              <a:t>φουλερένια</a:t>
            </a:r>
            <a:r>
              <a:rPr lang="el-GR" sz="2400" dirty="0"/>
              <a:t> και οι </a:t>
            </a:r>
            <a:r>
              <a:rPr lang="el-GR" sz="2400" dirty="0" err="1"/>
              <a:t>νανοσωλήνες</a:t>
            </a:r>
            <a:r>
              <a:rPr lang="el-GR" sz="2400" dirty="0"/>
              <a:t> άνθρακα (</a:t>
            </a:r>
            <a:r>
              <a:rPr lang="en-US" sz="2400" dirty="0"/>
              <a:t>carbon nanotubes</a:t>
            </a:r>
            <a:r>
              <a:rPr lang="el-GR" sz="2400" dirty="0"/>
              <a:t>). 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196752"/>
            <a:ext cx="3793533" cy="528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5220072" y="6093296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Diamond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and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graphite2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Materialscientist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60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Νανοσωλήνες</a:t>
            </a:r>
            <a:r>
              <a:rPr lang="el-GR" dirty="0" smtClean="0"/>
              <a:t> άνθρακα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4258816" cy="50405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800" b="1" dirty="0" smtClean="0">
                <a:solidFill>
                  <a:srgbClr val="820000"/>
                </a:solidFill>
              </a:rPr>
              <a:t>Ένα </a:t>
            </a:r>
            <a:r>
              <a:rPr lang="el-GR" sz="2800" b="1" dirty="0" err="1">
                <a:solidFill>
                  <a:srgbClr val="820000"/>
                </a:solidFill>
              </a:rPr>
              <a:t>γραφιτικό</a:t>
            </a:r>
            <a:r>
              <a:rPr lang="el-GR" sz="2800" b="1" dirty="0">
                <a:solidFill>
                  <a:srgbClr val="820000"/>
                </a:solidFill>
              </a:rPr>
              <a:t> φύλλο τυλιγμένο σε κυλινδρικό σχήμα χωρίς ραφή </a:t>
            </a:r>
            <a:r>
              <a:rPr lang="el-GR" sz="2800" dirty="0"/>
              <a:t>όπου τουλάχιστον το ένα από τα δύο άκρα καλύπτεται από ένα ημισφαίριο </a:t>
            </a:r>
            <a:r>
              <a:rPr lang="el-GR" sz="2800" dirty="0" err="1"/>
              <a:t>φουλερενίου</a:t>
            </a:r>
            <a:r>
              <a:rPr lang="el-GR" sz="2800" dirty="0"/>
              <a:t> σχηματίζει τους </a:t>
            </a:r>
            <a:r>
              <a:rPr lang="el-GR" sz="2800" dirty="0" err="1"/>
              <a:t>νανοσωλήνες</a:t>
            </a:r>
            <a:r>
              <a:rPr lang="el-GR" sz="2800" dirty="0"/>
              <a:t> άνθρακα</a:t>
            </a:r>
            <a:r>
              <a:rPr lang="el-GR" sz="2800" dirty="0" smtClean="0"/>
              <a:t>.</a:t>
            </a:r>
            <a:endParaRPr lang="el-GR" sz="2800" dirty="0"/>
          </a:p>
          <a:p>
            <a:pPr>
              <a:lnSpc>
                <a:spcPct val="90000"/>
              </a:lnSpc>
              <a:buNone/>
              <a:defRPr/>
            </a:pPr>
            <a:r>
              <a:rPr lang="el-GR" sz="2800" dirty="0"/>
              <a:t>	</a:t>
            </a:r>
          </a:p>
          <a:p>
            <a:endParaRPr lang="el-GR" sz="28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82787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91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a4695a2f559e7d77eb9268a09fcdc69828d0"/>
</p:tagLst>
</file>

<file path=ppt/theme/theme1.xml><?xml version="1.0" encoding="utf-8"?>
<a:theme xmlns:a="http://schemas.openxmlformats.org/drawingml/2006/main" name="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502</TotalTime>
  <Words>1827</Words>
  <Application>Microsoft Office PowerPoint</Application>
  <PresentationFormat>On-screen Show (4:3)</PresentationFormat>
  <Paragraphs>175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exo-opistho_simeiomata</vt:lpstr>
      <vt:lpstr>OC_template_updated</vt:lpstr>
      <vt:lpstr>Υλικά Γραφικών Τεχνών (Ε)</vt:lpstr>
      <vt:lpstr>Θεωρητικό μέρος </vt:lpstr>
      <vt:lpstr> Ο άνθρακας απαντάται σε 4 αλλοτροπικές μορφές</vt:lpstr>
      <vt:lpstr>Αγώγιμα μελάνια- τυπωμένα ηλεκτρονικά</vt:lpstr>
      <vt:lpstr>Γραφίτης</vt:lpstr>
      <vt:lpstr>PowerPoint Presentation</vt:lpstr>
      <vt:lpstr>PowerPoint Presentation</vt:lpstr>
      <vt:lpstr>Γραφένιο</vt:lpstr>
      <vt:lpstr>Νανοσωλήνες άνθρακα</vt:lpstr>
      <vt:lpstr>PowerPoint Presentation</vt:lpstr>
      <vt:lpstr>PowerPoint Presentation</vt:lpstr>
      <vt:lpstr>PowerPoint Presentation</vt:lpstr>
      <vt:lpstr>Πειραματικό μέρος </vt:lpstr>
      <vt:lpstr>Πειραματική διαδικασία</vt:lpstr>
      <vt:lpstr>(Β)</vt:lpstr>
      <vt:lpstr>Βιβλιογραφία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 1/2</vt:lpstr>
      <vt:lpstr>Σημείωμα Χρήσης Έργων Τρίτων 2/2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98</cp:revision>
  <dcterms:created xsi:type="dcterms:W3CDTF">2015-05-19T06:24:50Z</dcterms:created>
  <dcterms:modified xsi:type="dcterms:W3CDTF">2015-10-26T11:29:06Z</dcterms:modified>
</cp:coreProperties>
</file>