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244"/>
  </p:notesMasterIdLst>
  <p:handoutMasterIdLst>
    <p:handoutMasterId r:id="rId245"/>
  </p:handoutMasterIdLst>
  <p:sldIdLst>
    <p:sldId id="256"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69" r:id="rId59"/>
    <p:sldId id="370" r:id="rId60"/>
    <p:sldId id="371" r:id="rId61"/>
    <p:sldId id="372" r:id="rId62"/>
    <p:sldId id="373" r:id="rId63"/>
    <p:sldId id="374" r:id="rId64"/>
    <p:sldId id="375" r:id="rId65"/>
    <p:sldId id="376" r:id="rId66"/>
    <p:sldId id="377" r:id="rId67"/>
    <p:sldId id="378" r:id="rId68"/>
    <p:sldId id="379" r:id="rId69"/>
    <p:sldId id="380" r:id="rId70"/>
    <p:sldId id="381" r:id="rId71"/>
    <p:sldId id="382" r:id="rId72"/>
    <p:sldId id="383" r:id="rId73"/>
    <p:sldId id="384" r:id="rId74"/>
    <p:sldId id="385" r:id="rId75"/>
    <p:sldId id="386" r:id="rId76"/>
    <p:sldId id="387" r:id="rId77"/>
    <p:sldId id="388" r:id="rId78"/>
    <p:sldId id="389" r:id="rId79"/>
    <p:sldId id="390" r:id="rId80"/>
    <p:sldId id="391" r:id="rId81"/>
    <p:sldId id="392" r:id="rId82"/>
    <p:sldId id="393" r:id="rId83"/>
    <p:sldId id="394" r:id="rId84"/>
    <p:sldId id="395" r:id="rId85"/>
    <p:sldId id="396" r:id="rId86"/>
    <p:sldId id="397" r:id="rId87"/>
    <p:sldId id="398" r:id="rId88"/>
    <p:sldId id="399" r:id="rId89"/>
    <p:sldId id="400" r:id="rId90"/>
    <p:sldId id="401" r:id="rId91"/>
    <p:sldId id="402" r:id="rId92"/>
    <p:sldId id="403" r:id="rId93"/>
    <p:sldId id="404" r:id="rId94"/>
    <p:sldId id="405" r:id="rId95"/>
    <p:sldId id="406" r:id="rId96"/>
    <p:sldId id="407" r:id="rId97"/>
    <p:sldId id="408" r:id="rId98"/>
    <p:sldId id="409" r:id="rId99"/>
    <p:sldId id="410" r:id="rId100"/>
    <p:sldId id="411" r:id="rId101"/>
    <p:sldId id="412" r:id="rId102"/>
    <p:sldId id="413" r:id="rId103"/>
    <p:sldId id="414" r:id="rId104"/>
    <p:sldId id="415" r:id="rId105"/>
    <p:sldId id="416" r:id="rId106"/>
    <p:sldId id="417" r:id="rId107"/>
    <p:sldId id="418" r:id="rId108"/>
    <p:sldId id="419" r:id="rId109"/>
    <p:sldId id="420" r:id="rId110"/>
    <p:sldId id="421" r:id="rId111"/>
    <p:sldId id="422" r:id="rId112"/>
    <p:sldId id="423" r:id="rId113"/>
    <p:sldId id="424" r:id="rId114"/>
    <p:sldId id="425" r:id="rId115"/>
    <p:sldId id="426" r:id="rId116"/>
    <p:sldId id="427" r:id="rId117"/>
    <p:sldId id="428" r:id="rId118"/>
    <p:sldId id="429" r:id="rId119"/>
    <p:sldId id="430" r:id="rId120"/>
    <p:sldId id="431" r:id="rId121"/>
    <p:sldId id="432" r:id="rId122"/>
    <p:sldId id="433" r:id="rId123"/>
    <p:sldId id="434" r:id="rId124"/>
    <p:sldId id="435" r:id="rId125"/>
    <p:sldId id="436" r:id="rId126"/>
    <p:sldId id="437" r:id="rId127"/>
    <p:sldId id="438" r:id="rId128"/>
    <p:sldId id="439" r:id="rId129"/>
    <p:sldId id="440" r:id="rId130"/>
    <p:sldId id="441" r:id="rId131"/>
    <p:sldId id="442" r:id="rId132"/>
    <p:sldId id="443" r:id="rId133"/>
    <p:sldId id="444" r:id="rId134"/>
    <p:sldId id="445" r:id="rId135"/>
    <p:sldId id="446" r:id="rId136"/>
    <p:sldId id="447" r:id="rId137"/>
    <p:sldId id="448" r:id="rId138"/>
    <p:sldId id="449" r:id="rId139"/>
    <p:sldId id="450" r:id="rId140"/>
    <p:sldId id="451" r:id="rId141"/>
    <p:sldId id="452" r:id="rId142"/>
    <p:sldId id="453" r:id="rId143"/>
    <p:sldId id="454" r:id="rId144"/>
    <p:sldId id="455" r:id="rId145"/>
    <p:sldId id="456" r:id="rId146"/>
    <p:sldId id="457" r:id="rId147"/>
    <p:sldId id="458" r:id="rId148"/>
    <p:sldId id="459" r:id="rId149"/>
    <p:sldId id="460" r:id="rId150"/>
    <p:sldId id="461" r:id="rId151"/>
    <p:sldId id="462" r:id="rId152"/>
    <p:sldId id="463" r:id="rId153"/>
    <p:sldId id="464" r:id="rId154"/>
    <p:sldId id="465" r:id="rId155"/>
    <p:sldId id="466" r:id="rId156"/>
    <p:sldId id="467" r:id="rId157"/>
    <p:sldId id="468" r:id="rId158"/>
    <p:sldId id="469" r:id="rId159"/>
    <p:sldId id="470" r:id="rId160"/>
    <p:sldId id="471" r:id="rId161"/>
    <p:sldId id="472" r:id="rId162"/>
    <p:sldId id="473" r:id="rId163"/>
    <p:sldId id="474" r:id="rId164"/>
    <p:sldId id="475" r:id="rId165"/>
    <p:sldId id="476" r:id="rId166"/>
    <p:sldId id="477" r:id="rId167"/>
    <p:sldId id="478" r:id="rId168"/>
    <p:sldId id="479" r:id="rId169"/>
    <p:sldId id="480" r:id="rId170"/>
    <p:sldId id="481" r:id="rId171"/>
    <p:sldId id="482" r:id="rId172"/>
    <p:sldId id="483" r:id="rId173"/>
    <p:sldId id="484" r:id="rId174"/>
    <p:sldId id="485" r:id="rId175"/>
    <p:sldId id="486" r:id="rId176"/>
    <p:sldId id="487" r:id="rId177"/>
    <p:sldId id="488" r:id="rId178"/>
    <p:sldId id="489" r:id="rId179"/>
    <p:sldId id="490" r:id="rId180"/>
    <p:sldId id="491" r:id="rId181"/>
    <p:sldId id="492" r:id="rId182"/>
    <p:sldId id="493" r:id="rId183"/>
    <p:sldId id="494" r:id="rId184"/>
    <p:sldId id="495" r:id="rId185"/>
    <p:sldId id="496" r:id="rId186"/>
    <p:sldId id="497" r:id="rId187"/>
    <p:sldId id="498" r:id="rId188"/>
    <p:sldId id="499" r:id="rId189"/>
    <p:sldId id="500" r:id="rId190"/>
    <p:sldId id="501" r:id="rId191"/>
    <p:sldId id="502" r:id="rId192"/>
    <p:sldId id="503" r:id="rId193"/>
    <p:sldId id="504" r:id="rId194"/>
    <p:sldId id="505" r:id="rId195"/>
    <p:sldId id="506" r:id="rId196"/>
    <p:sldId id="507" r:id="rId197"/>
    <p:sldId id="508" r:id="rId198"/>
    <p:sldId id="509" r:id="rId199"/>
    <p:sldId id="510" r:id="rId200"/>
    <p:sldId id="511" r:id="rId201"/>
    <p:sldId id="512" r:id="rId202"/>
    <p:sldId id="513" r:id="rId203"/>
    <p:sldId id="514" r:id="rId204"/>
    <p:sldId id="515" r:id="rId205"/>
    <p:sldId id="516" r:id="rId206"/>
    <p:sldId id="517" r:id="rId207"/>
    <p:sldId id="518" r:id="rId208"/>
    <p:sldId id="519" r:id="rId209"/>
    <p:sldId id="520" r:id="rId210"/>
    <p:sldId id="521" r:id="rId211"/>
    <p:sldId id="522" r:id="rId212"/>
    <p:sldId id="523" r:id="rId213"/>
    <p:sldId id="524" r:id="rId214"/>
    <p:sldId id="525" r:id="rId215"/>
    <p:sldId id="526" r:id="rId216"/>
    <p:sldId id="527" r:id="rId217"/>
    <p:sldId id="528" r:id="rId218"/>
    <p:sldId id="529" r:id="rId219"/>
    <p:sldId id="530" r:id="rId220"/>
    <p:sldId id="531" r:id="rId221"/>
    <p:sldId id="532" r:id="rId222"/>
    <p:sldId id="533" r:id="rId223"/>
    <p:sldId id="534" r:id="rId224"/>
    <p:sldId id="535" r:id="rId225"/>
    <p:sldId id="536" r:id="rId226"/>
    <p:sldId id="537" r:id="rId227"/>
    <p:sldId id="538" r:id="rId228"/>
    <p:sldId id="539" r:id="rId229"/>
    <p:sldId id="540" r:id="rId230"/>
    <p:sldId id="541" r:id="rId231"/>
    <p:sldId id="542" r:id="rId232"/>
    <p:sldId id="543" r:id="rId233"/>
    <p:sldId id="544" r:id="rId234"/>
    <p:sldId id="545" r:id="rId235"/>
    <p:sldId id="546" r:id="rId236"/>
    <p:sldId id="257" r:id="rId237"/>
    <p:sldId id="262" r:id="rId238"/>
    <p:sldId id="264" r:id="rId239"/>
    <p:sldId id="265" r:id="rId240"/>
    <p:sldId id="313" r:id="rId241"/>
    <p:sldId id="266" r:id="rId242"/>
    <p:sldId id="261" r:id="rId243"/>
  </p:sldIdLst>
  <p:sldSz cx="9144000" cy="6858000" type="screen4x3"/>
  <p:notesSz cx="7104063" cy="10234613"/>
  <p:custDataLst>
    <p:tags r:id="rId2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7" autoAdjust="0"/>
    <p:restoredTop sz="94554" autoAdjust="0"/>
  </p:normalViewPr>
  <p:slideViewPr>
    <p:cSldViewPr>
      <p:cViewPr>
        <p:scale>
          <a:sx n="70" d="100"/>
          <a:sy n="70" d="100"/>
        </p:scale>
        <p:origin x="-2910" y="-8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viewProps" Target="viewProp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theme" Target="theme/theme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tableStyles" Target="tableStyles.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6" Type="http://schemas.openxmlformats.org/officeDocument/2006/relationships/slide" Target="slides/slide24.xml"/><Relationship Id="rId231" Type="http://schemas.openxmlformats.org/officeDocument/2006/relationships/slide" Target="slides/slide229.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notesMaster" Target="notesMasters/notesMaster1.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handoutMaster" Target="handoutMasters/handoutMaster1.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tags" Target="tags/tag1.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0554E4-B984-44C2-BAB8-914437F1E86E}" type="slidenum">
              <a:rPr lang="el-GR" smtClean="0">
                <a:solidFill>
                  <a:prstClr val="black"/>
                </a:solidFill>
              </a:rPr>
              <a:pPr/>
              <a:t>149</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0554E4-B984-44C2-BAB8-914437F1E86E}" type="slidenum">
              <a:rPr lang="el-GR" smtClean="0">
                <a:solidFill>
                  <a:prstClr val="black"/>
                </a:solidFill>
              </a:rPr>
              <a:pPr/>
              <a:t>185</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70554E4-B984-44C2-BAB8-914437F1E86E}" type="slidenum">
              <a:rPr lang="el-GR" smtClean="0">
                <a:solidFill>
                  <a:prstClr val="black"/>
                </a:solidFill>
              </a:rPr>
              <a:pPr/>
              <a:t>188</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239</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8FE6DFA1-E03B-4825-ADB5-17019C202F4B}" type="slidenum">
              <a:rPr lang="el-GR"/>
              <a:pPr>
                <a:defRPr/>
              </a:pPr>
              <a:t>‹#›</a:t>
            </a:fld>
            <a:endParaRPr lang="el-GR"/>
          </a:p>
        </p:txBody>
      </p:sp>
    </p:spTree>
    <p:extLst>
      <p:ext uri="{BB962C8B-B14F-4D97-AF65-F5344CB8AC3E}">
        <p14:creationId xmlns:p14="http://schemas.microsoft.com/office/powerpoint/2010/main" val="1781627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342CEA3-3058-4D43-AE35-B3DA76CB4003}" type="datetimeFigureOut">
              <a:rPr lang="el-GR" smtClean="0">
                <a:solidFill>
                  <a:prstClr val="black">
                    <a:tint val="75000"/>
                  </a:prstClr>
                </a:solidFill>
              </a:rPr>
              <a:pPr/>
              <a:t>16/12/2015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984847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42CEA3-3058-4D43-AE35-B3DA76CB4003}" type="datetimeFigureOut">
              <a:rPr lang="el-GR" smtClean="0">
                <a:solidFill>
                  <a:prstClr val="black">
                    <a:tint val="75000"/>
                  </a:prstClr>
                </a:solidFill>
              </a:rPr>
              <a:pPr/>
              <a:t>16/12/2015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612969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2CEA3-3058-4D43-AE35-B3DA76CB4003}" type="datetimeFigureOut">
              <a:rPr lang="el-GR" smtClean="0">
                <a:solidFill>
                  <a:prstClr val="black">
                    <a:tint val="75000"/>
                  </a:prstClr>
                </a:solidFill>
              </a:rPr>
              <a:pPr/>
              <a:t>16/12/2015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9920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342CEA3-3058-4D43-AE35-B3DA76CB4003}" type="datetimeFigureOut">
              <a:rPr lang="el-GR" smtClean="0">
                <a:solidFill>
                  <a:prstClr val="black">
                    <a:tint val="75000"/>
                  </a:prstClr>
                </a:solidFill>
              </a:rPr>
              <a:pPr/>
              <a:t>16/12/2015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12906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342CEA3-3058-4D43-AE35-B3DA76CB4003}" type="datetimeFigureOut">
              <a:rPr lang="el-GR" smtClean="0">
                <a:solidFill>
                  <a:prstClr val="black">
                    <a:tint val="75000"/>
                  </a:prstClr>
                </a:solidFill>
              </a:rPr>
              <a:pPr/>
              <a:t>16/12/2015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002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342CEA3-3058-4D43-AE35-B3DA76CB4003}" type="datetimeFigureOut">
              <a:rPr lang="el-GR" smtClean="0">
                <a:solidFill>
                  <a:prstClr val="black">
                    <a:tint val="75000"/>
                  </a:prstClr>
                </a:solidFill>
              </a:rPr>
              <a:pPr/>
              <a:t>16/12/2015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70473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CEA3-3058-4D43-AE35-B3DA76CB4003}" type="datetimeFigureOut">
              <a:rPr lang="el-GR" smtClean="0">
                <a:solidFill>
                  <a:prstClr val="black">
                    <a:tint val="75000"/>
                  </a:prstClr>
                </a:solidFill>
              </a:rPr>
              <a:pPr/>
              <a:t>16/12/2015</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42683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solidFill>
                  <a:prstClr val="black">
                    <a:tint val="75000"/>
                  </a:prstClr>
                </a:solidFill>
              </a:rPr>
              <a:pPr/>
              <a:t>16/12/2015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6559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2CEA3-3058-4D43-AE35-B3DA76CB4003}" type="datetimeFigureOut">
              <a:rPr lang="el-GR" smtClean="0">
                <a:solidFill>
                  <a:prstClr val="black">
                    <a:tint val="75000"/>
                  </a:prstClr>
                </a:solidFill>
              </a:rPr>
              <a:pPr/>
              <a:t>16/12/2015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52074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42CEA3-3058-4D43-AE35-B3DA76CB4003}" type="datetimeFigureOut">
              <a:rPr lang="el-GR" smtClean="0">
                <a:solidFill>
                  <a:prstClr val="black">
                    <a:tint val="75000"/>
                  </a:prstClr>
                </a:solidFill>
              </a:rPr>
              <a:pPr/>
              <a:t>16/12/2015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54359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342CEA3-3058-4D43-AE35-B3DA76CB4003}" type="datetimeFigureOut">
              <a:rPr lang="el-GR" smtClean="0">
                <a:solidFill>
                  <a:prstClr val="black">
                    <a:tint val="75000"/>
                  </a:prstClr>
                </a:solidFill>
              </a:rPr>
              <a:pPr/>
              <a:t>16/12/2015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D3F1D1C4-C2D9-4231-9FB2-B2D9D97AA41D}"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2514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342CEA3-3058-4D43-AE35-B3DA76CB4003}" type="datetimeFigureOut">
              <a:rPr lang="el-GR" smtClean="0">
                <a:solidFill>
                  <a:prstClr val="black">
                    <a:tint val="75000"/>
                  </a:prstClr>
                </a:solidFill>
                <a:latin typeface="Calibri"/>
              </a:rPr>
              <a:pPr fontAlgn="auto">
                <a:spcBef>
                  <a:spcPts val="0"/>
                </a:spcBef>
                <a:spcAft>
                  <a:spcPts val="0"/>
                </a:spcAft>
              </a:pPr>
              <a:t>16/12/2015</a:t>
            </a:fld>
            <a:endParaRPr lang="el-G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3F1D1C4-C2D9-4231-9FB2-B2D9D97AA41D}"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194754988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Πηγές Πληροφόρησης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a:t>
            </a:r>
            <a:r>
              <a:rPr lang="el-GR" sz="2800" dirty="0" smtClean="0"/>
              <a:t>:</a:t>
            </a:r>
            <a:r>
              <a:rPr lang="en-US" sz="2800" dirty="0" smtClean="0"/>
              <a:t> </a:t>
            </a:r>
            <a:r>
              <a:rPr lang="el-GR" sz="2800" dirty="0" smtClean="0"/>
              <a:t>Πληροφοριακή Συμπεριφορά</a:t>
            </a:r>
          </a:p>
          <a:p>
            <a:pPr>
              <a:spcBef>
                <a:spcPts val="0"/>
              </a:spcBef>
              <a:spcAft>
                <a:spcPts val="1200"/>
              </a:spcAft>
            </a:pPr>
            <a:r>
              <a:rPr lang="el-GR" sz="2400" dirty="0" smtClean="0"/>
              <a:t>Στέλλα </a:t>
            </a:r>
            <a:r>
              <a:rPr lang="el-GR" sz="2400" dirty="0" err="1" smtClean="0"/>
              <a:t>Κορομπίλη</a:t>
            </a:r>
            <a:endParaRPr lang="el-GR" sz="2400" dirty="0"/>
          </a:p>
          <a:p>
            <a:pPr>
              <a:spcBef>
                <a:spcPts val="0"/>
              </a:spcBef>
            </a:pPr>
            <a:r>
              <a:rPr lang="el-GR" sz="2400" dirty="0"/>
              <a:t>Τμήμα </a:t>
            </a:r>
            <a:r>
              <a:rPr lang="el-GR" sz="2400" dirty="0" smtClean="0"/>
              <a:t>Βιβλιοθηκονομίας και Συστημάτων Πληροφόρησης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smtClean="0"/>
              <a:t>Πληροφοριακή Συμπεριφορά</a:t>
            </a:r>
            <a:endParaRPr lang="el-GR" dirty="0"/>
          </a:p>
        </p:txBody>
      </p:sp>
      <p:sp>
        <p:nvSpPr>
          <p:cNvPr id="3" name="2 - Θέση περιεχομένου"/>
          <p:cNvSpPr>
            <a:spLocks noGrp="1"/>
          </p:cNvSpPr>
          <p:nvPr>
            <p:ph type="subTitle" idx="1"/>
          </p:nvPr>
        </p:nvSpPr>
        <p:spPr/>
        <p:txBody>
          <a:bodyPr/>
          <a:lstStyle/>
          <a:p>
            <a:endParaRPr lang="el-GR" smtClean="0"/>
          </a:p>
          <a:p>
            <a:r>
              <a:rPr lang="en-US" smtClean="0"/>
              <a:t> </a:t>
            </a:r>
            <a:endParaRPr lang="el-GR" dirty="0"/>
          </a:p>
        </p:txBody>
      </p:sp>
    </p:spTree>
    <p:extLst>
      <p:ext uri="{BB962C8B-B14F-4D97-AF65-F5344CB8AC3E}">
        <p14:creationId xmlns:p14="http://schemas.microsoft.com/office/powerpoint/2010/main" val="33599385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l-GR" sz="2400" dirty="0" smtClean="0"/>
              <a:t>Μία άλλη οπτική παρουσιάζει ο </a:t>
            </a:r>
            <a:r>
              <a:rPr lang="en-US" sz="2400" dirty="0" smtClean="0"/>
              <a:t>Allen</a:t>
            </a:r>
            <a:r>
              <a:rPr lang="el-GR" sz="2400" dirty="0" smtClean="0"/>
              <a:t> (2011) ο οποίος θεωρεί σημαντικό παράγοντα που επηρεάζει την πληροφοριακή συμπεριφορά την διαίσθηση (</a:t>
            </a:r>
            <a:r>
              <a:rPr lang="en-US" sz="2400" dirty="0" smtClean="0"/>
              <a:t>Intuition</a:t>
            </a:r>
            <a:r>
              <a:rPr lang="el-GR" sz="2400" dirty="0" smtClean="0"/>
              <a:t>). Μέσα από την έρευνα του σε αστυνομικούς που εμπλέκονται στην κυκλοφορία παρατηρήθηκαν πέντε μορφές  πληροφοριακής συμπεριφοράς:  </a:t>
            </a:r>
          </a:p>
          <a:p>
            <a:r>
              <a:rPr lang="en-US" sz="2400" dirty="0" smtClean="0"/>
              <a:t>Mode</a:t>
            </a:r>
            <a:r>
              <a:rPr lang="el-GR" sz="2400" dirty="0" smtClean="0"/>
              <a:t> 1: Διαίσθηση  </a:t>
            </a:r>
          </a:p>
          <a:p>
            <a:r>
              <a:rPr lang="en-US" sz="2400" dirty="0" smtClean="0"/>
              <a:t>Mode</a:t>
            </a:r>
            <a:r>
              <a:rPr lang="el-GR" sz="2400" dirty="0" smtClean="0"/>
              <a:t> 2: Καθοδηγούμενη διαίσθηση, υποστηριζόμενη από εσκεμμένη πληροφοριακή συμπεριφορά</a:t>
            </a:r>
            <a:r>
              <a:rPr lang="en-US" sz="2400" dirty="0" smtClean="0"/>
              <a:t>.</a:t>
            </a:r>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02249768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a:bodyPr>
          <a:lstStyle/>
          <a:p>
            <a:r>
              <a:rPr lang="en-US" sz="2400" dirty="0" smtClean="0"/>
              <a:t>Mode</a:t>
            </a:r>
            <a:r>
              <a:rPr lang="el-GR" sz="2400" dirty="0" smtClean="0"/>
              <a:t> 3: Εσκεμμένη πληροφοριακή συμπεριφορά μετριαζόμενη από τη διαίσθηση  </a:t>
            </a:r>
          </a:p>
          <a:p>
            <a:r>
              <a:rPr lang="en-US" sz="2400" dirty="0" smtClean="0"/>
              <a:t>Mode</a:t>
            </a:r>
            <a:r>
              <a:rPr lang="el-GR" sz="2400" dirty="0" smtClean="0"/>
              <a:t> 4: Κουτσουρεμένη, εσκεμμένη πληροφοριακή συμπεριφορά  </a:t>
            </a:r>
          </a:p>
          <a:p>
            <a:r>
              <a:rPr lang="en-US" sz="2400" dirty="0" smtClean="0"/>
              <a:t>Mode</a:t>
            </a:r>
            <a:r>
              <a:rPr lang="el-GR" sz="2400" dirty="0" smtClean="0"/>
              <a:t> 5: Παράλληλη πληροφοριακή συμπεριφορά, π.χ. διαίσθηση και ηθελημένη εργασία συγχρόνως</a:t>
            </a:r>
            <a:r>
              <a:rPr lang="en-US" sz="2400" dirty="0" smtClean="0"/>
              <a:t>.</a:t>
            </a:r>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9283157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 Καθοδηγούμενη διαίσθηση, υποστηριζόμενη από εσκεμμένη πληροφοριακή συμπεριφορά</a:t>
            </a:r>
            <a:endParaRPr lang="el-GR" sz="3200" dirty="0"/>
          </a:p>
        </p:txBody>
      </p:sp>
      <p:pic>
        <p:nvPicPr>
          <p:cNvPr id="4" name="3 - Εικόνα"/>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77049" y="2276871"/>
            <a:ext cx="8189903" cy="2973615"/>
          </a:xfrm>
          <a:prstGeom prst="rect">
            <a:avLst/>
          </a:prstGeom>
          <a:noFill/>
          <a:ln>
            <a:noFill/>
          </a:ln>
        </p:spPr>
      </p:pic>
    </p:spTree>
    <p:extLst>
      <p:ext uri="{BB962C8B-B14F-4D97-AF65-F5344CB8AC3E}">
        <p14:creationId xmlns:p14="http://schemas.microsoft.com/office/powerpoint/2010/main" val="9168783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 Εσκεμμένη πληροφοριακή συμπεριφορά μετριαζόμενη από τη διαίσθηση </a:t>
            </a:r>
            <a:endParaRPr lang="el-GR" sz="3600" dirty="0"/>
          </a:p>
        </p:txBody>
      </p:sp>
      <p:pic>
        <p:nvPicPr>
          <p:cNvPr id="5" name="4 - Εικόνα"/>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49" y="2060848"/>
            <a:ext cx="7715303" cy="3631538"/>
          </a:xfrm>
          <a:prstGeom prst="rect">
            <a:avLst/>
          </a:prstGeom>
          <a:noFill/>
          <a:ln w="9525">
            <a:noFill/>
            <a:miter lim="800000"/>
            <a:headEnd/>
            <a:tailEnd/>
          </a:ln>
        </p:spPr>
      </p:pic>
    </p:spTree>
    <p:extLst>
      <p:ext uri="{BB962C8B-B14F-4D97-AF65-F5344CB8AC3E}">
        <p14:creationId xmlns:p14="http://schemas.microsoft.com/office/powerpoint/2010/main" val="6199349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l-GR" sz="2400" dirty="0" smtClean="0"/>
              <a:t>Οι παράγοντες που επηρεάζουν την πληροφοριακή συμπεριφορά ατόμων με ειδικές ανάγκες έχουν μεγάλη ομοιότητα με αρκετούς από αυτούς που αναφέραμε παραπάνω  (</a:t>
            </a:r>
            <a:r>
              <a:rPr lang="en-US" sz="2400" dirty="0" smtClean="0"/>
              <a:t>Beverley</a:t>
            </a:r>
            <a:r>
              <a:rPr lang="el-GR" sz="2400" dirty="0" smtClean="0"/>
              <a:t>, </a:t>
            </a:r>
            <a:r>
              <a:rPr lang="en-US" sz="2400" dirty="0" smtClean="0"/>
              <a:t>Bath </a:t>
            </a:r>
            <a:r>
              <a:rPr lang="el-GR" sz="2400" dirty="0" smtClean="0"/>
              <a:t>&amp; </a:t>
            </a:r>
            <a:r>
              <a:rPr lang="el-GR" sz="2400" dirty="0" err="1" smtClean="0"/>
              <a:t>Barber</a:t>
            </a:r>
            <a:r>
              <a:rPr lang="el-GR" sz="2400" dirty="0" smtClean="0"/>
              <a:t> 2007). </a:t>
            </a:r>
            <a:endParaRPr lang="en-US" sz="2400" dirty="0"/>
          </a:p>
          <a:p>
            <a:r>
              <a:rPr lang="el-GR" sz="2400" dirty="0" smtClean="0"/>
              <a:t>Η έρευνα των συγγραφέων αυτών αφορούσε  άτομα με προβλήματα όρασης στη διαδικασία αναζήτησης πληροφοριών για την υγεία και κοινωνική φροντίδα (</a:t>
            </a:r>
            <a:r>
              <a:rPr lang="en-US" sz="2400" dirty="0" smtClean="0"/>
              <a:t>social care</a:t>
            </a:r>
            <a:r>
              <a:rPr lang="el-GR" sz="2400" dirty="0" smtClean="0"/>
              <a:t>). </a:t>
            </a:r>
            <a:endParaRPr lang="en-US" sz="2400" dirty="0" smtClean="0"/>
          </a:p>
          <a:p>
            <a:r>
              <a:rPr lang="el-GR" sz="2400" dirty="0" smtClean="0"/>
              <a:t>Οι παράγοντες που φαίνεται να επηρεάζουν την πληροφοριακή τους συμπεριφορά είναι ανάλογοι με τις ενδιάμεσες μεταβλητές του </a:t>
            </a:r>
            <a:r>
              <a:rPr lang="en-US" sz="2400" dirty="0" smtClean="0"/>
              <a:t>Wilson</a:t>
            </a:r>
            <a:r>
              <a:rPr lang="el-GR" sz="2400" dirty="0" smtClean="0"/>
              <a:t>.  </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06293825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l-GR" sz="2400" dirty="0" smtClean="0"/>
              <a:t>Επιπροσθέτως εντοπίστηκαν και μερικοί παράγοντες  που αφορούν τα συγκεκριμένα άτομα μόνο. Τα δημογραφικά, (όπως ηλικία, γένος, εθνικότητα),</a:t>
            </a:r>
            <a:r>
              <a:rPr lang="en-US" sz="2400" dirty="0" smtClean="0"/>
              <a:t> </a:t>
            </a:r>
            <a:r>
              <a:rPr lang="el-GR" sz="2400" dirty="0" smtClean="0"/>
              <a:t>ο κοινωνικός ρόλος του ατόμου, (όπως ο βαθμός ανεξαρτησίας, η διαθέσιμη βοήθεια που έχουν από φίλους και συγγενείς,</a:t>
            </a:r>
            <a:r>
              <a:rPr lang="en-US" sz="2400" dirty="0" smtClean="0"/>
              <a:t> </a:t>
            </a:r>
            <a:r>
              <a:rPr lang="el-GR" sz="2400" dirty="0" smtClean="0"/>
              <a:t>η εμπλοκή τους σε ομάδες βοήθειας), η ψυχολογική κατάσταση των ατόμων, (όπως αποδοχή του προβλήματος όρασης που έχουν), περιβαλλοντικούς παράγοντες, (όπως πρόσβαση στο Διαδίκτυο, ικανότητα να πληρώσουν για βοηθήματα και υποδομή) και χαρακτηριστικά των πηγών (όπως προσβασιμότητα στην πληροφορία σε εναλλακτική μορφή, αξιοπιστία της πληροφορίας που παρέχεται) μπορούν όλα αυτά να επηρεάσουν την πληροφοριακή τους συμπεριφορά.</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1807701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a:bodyPr>
          <a:lstStyle/>
          <a:p>
            <a:r>
              <a:rPr lang="el-GR" sz="2400" dirty="0" smtClean="0"/>
              <a:t>Εντοπίστηκαν όμως και παράγοντες που αφορούν μόνο άτομα με προβλήματα όρασης (π.χ. είδος, βαθμός και μέγεθος βλάβης ), καθώς και η παρουσία και άλλων προβλημάτων υγείας και αναπηρίας, μπορεί να επηρεάσουν την πληροφοριακή τους συμπεριφορά (</a:t>
            </a:r>
            <a:r>
              <a:rPr lang="en-US" sz="2400" dirty="0" smtClean="0"/>
              <a:t>Beverley</a:t>
            </a:r>
            <a:r>
              <a:rPr lang="el-GR" sz="2400" dirty="0" smtClean="0"/>
              <a:t>, </a:t>
            </a:r>
            <a:r>
              <a:rPr lang="en-US" sz="2400" dirty="0" smtClean="0"/>
              <a:t>Bath </a:t>
            </a:r>
            <a:r>
              <a:rPr lang="el-GR" sz="2400" dirty="0" smtClean="0"/>
              <a:t>&amp; </a:t>
            </a:r>
            <a:r>
              <a:rPr lang="el-GR" sz="2400" dirty="0" err="1" smtClean="0"/>
              <a:t>Barber</a:t>
            </a:r>
            <a:r>
              <a:rPr lang="el-GR" sz="2400" dirty="0" smtClean="0"/>
              <a:t> 2007). </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10185567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a:bodyPr>
          <a:lstStyle/>
          <a:p>
            <a:r>
              <a:rPr lang="el-GR" sz="2400" dirty="0" smtClean="0"/>
              <a:t>Παρόλη την ποικιλία των παραπάνω παραγόντων είναι δυνατή η ομαδοποίηση των χρηστών με βάση την πληροφοριακή τους συμπεριφορά. Τα κύρια χαρακτηριστικά των χρηστών που μας επιτρέπουν να τους ομαδοποιήσουμε και που πρέπει να πάρει υπόψη του ο βιβλιοθηκονόμος και επιστήμονας της πληροφόρησης στη διαδικασία επεξεργασίας της πληροφορίας  και στη δημιουργία πληροφοριακών προγραμμάτων, μπορούν να ταξινομηθούν ως εξής: </a:t>
            </a:r>
          </a:p>
          <a:p>
            <a:pPr lvl="0"/>
            <a:endParaRPr lang="el-GR" sz="2400" dirty="0" smtClean="0"/>
          </a:p>
          <a:p>
            <a:endParaRPr lang="el-GR" sz="2400" dirty="0" smtClean="0"/>
          </a:p>
          <a:p>
            <a:endParaRPr lang="el-GR" sz="2400" dirty="0" smtClean="0"/>
          </a:p>
          <a:p>
            <a:pPr marL="0" indent="0">
              <a:buNone/>
            </a:pPr>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220105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pPr lvl="0"/>
            <a:r>
              <a:rPr lang="el-GR" sz="2400" dirty="0" smtClean="0"/>
              <a:t>Επαγγελματικά –επιστημονικά:  που αναφέρονται στην ειδικές γνώσεις του χρήστη και στη σκοπιμότητα αναζήτησης της πληροφορίας (έρευνα με στόχο την παραγωγή νέας γνώσης ή την εφαρμογή της στη παραγωγική διαδικασία).   </a:t>
            </a:r>
          </a:p>
          <a:p>
            <a:pPr lvl="0"/>
            <a:r>
              <a:rPr lang="el-GR" sz="2400" dirty="0" smtClean="0"/>
              <a:t>Εθνικά – πολιτισμικά: που περιλαμβάνουν τον τρόπο κατανόησης και τη δυνατότητα έκφρασης του χρήστη. Είναι χαρακτηριστικά που προέρχονται από την κουλτούρα του και την πολιτισμική του ανάπτυξη.  </a:t>
            </a:r>
          </a:p>
          <a:p>
            <a:pPr lvl="0"/>
            <a:r>
              <a:rPr lang="el-GR" sz="2400" dirty="0" smtClean="0"/>
              <a:t>Κοινωνικά – οικονομικά: περιλαμβάνουν τις δυνατότητες πληροφόρησης που παρέχονται από το κοινωνικοοικονομικό περιβάλλον, και ορίζονται από της κοινωνική και οικονομική θέση του χρήστη στο σύστημα. </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15088756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Μοντέλα Πληροφοριακής Συμπεριφοράς </a:t>
            </a:r>
            <a:endParaRPr lang="el-GR" dirty="0"/>
          </a:p>
        </p:txBody>
      </p:sp>
      <p:sp>
        <p:nvSpPr>
          <p:cNvPr id="3" name="2 - Θέση περιεχομένου"/>
          <p:cNvSpPr>
            <a:spLocks noGrp="1"/>
          </p:cNvSpPr>
          <p:nvPr>
            <p:ph idx="1"/>
          </p:nvPr>
        </p:nvSpPr>
        <p:spPr/>
        <p:txBody>
          <a:bodyPr>
            <a:normAutofit/>
          </a:bodyPr>
          <a:lstStyle/>
          <a:p>
            <a:r>
              <a:rPr lang="el-GR" sz="2400" dirty="0" smtClean="0"/>
              <a:t>Στ</a:t>
            </a:r>
            <a:r>
              <a:rPr lang="en-US" sz="2400" dirty="0" smtClean="0"/>
              <a:t>o</a:t>
            </a:r>
            <a:r>
              <a:rPr lang="el-GR" sz="2400" dirty="0" smtClean="0"/>
              <a:t> πεδίο «Πληροφοριακή Συμπεριφορά»</a:t>
            </a:r>
            <a:r>
              <a:rPr lang="en-US" sz="2400" dirty="0" smtClean="0"/>
              <a:t> </a:t>
            </a:r>
            <a:r>
              <a:rPr lang="el-GR" sz="2400" dirty="0" smtClean="0"/>
              <a:t>περιλαμβάνει πολλά μοντέλα, θεωρίες και μελέτες οι οποίες κύρια επικεντρώνονται στον χρήστη της πληροφόρησης. </a:t>
            </a:r>
            <a:endParaRPr lang="en-US" sz="2400" dirty="0" smtClean="0"/>
          </a:p>
          <a:p>
            <a:r>
              <a:rPr lang="el-GR" sz="2400" dirty="0" smtClean="0"/>
              <a:t>Ένα μοντέλο, όπως λέει ο </a:t>
            </a:r>
            <a:r>
              <a:rPr lang="en-US" sz="2400" dirty="0" smtClean="0"/>
              <a:t>Wilson</a:t>
            </a:r>
            <a:r>
              <a:rPr lang="el-GR" sz="2400" dirty="0" smtClean="0"/>
              <a:t> (1999) μπορεί να περιγραφεί σαν ένα πλαίσιο για να σκεφτείς ένα πρόβλημα και μπορεί να προκύψει σε διατύπωση των σχέσεων ανάμεσα σε θεωρητικές προτάσεις. </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573188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800" b="1" dirty="0" smtClean="0"/>
              <a:t>Ορισμοί του </a:t>
            </a:r>
            <a:r>
              <a:rPr lang="en-US" sz="2800" b="1" dirty="0" smtClean="0"/>
              <a:t>Wilson</a:t>
            </a:r>
            <a:r>
              <a:rPr lang="el-GR" sz="2800" b="1" dirty="0" smtClean="0"/>
              <a:t>:</a:t>
            </a:r>
          </a:p>
          <a:p>
            <a:pPr marL="355600" indent="-355600">
              <a:buNone/>
            </a:pPr>
            <a:r>
              <a:rPr lang="el-GR" sz="2800" dirty="0" smtClean="0"/>
              <a:t>α) «Πληροφοριακή συμπεριφορά» (</a:t>
            </a:r>
            <a:r>
              <a:rPr lang="en-US" sz="2800" dirty="0" smtClean="0"/>
              <a:t>Information behavior</a:t>
            </a:r>
            <a:r>
              <a:rPr lang="el-GR" sz="2800" dirty="0" smtClean="0"/>
              <a:t>), </a:t>
            </a:r>
          </a:p>
          <a:p>
            <a:pPr marL="355600" indent="-355600">
              <a:buNone/>
            </a:pPr>
            <a:r>
              <a:rPr lang="el-GR" sz="2800" dirty="0" smtClean="0"/>
              <a:t>β) «Συμπεριφορά πληροφοριακής αναζήτησης» (</a:t>
            </a:r>
            <a:r>
              <a:rPr lang="en-US" sz="2800" dirty="0" smtClean="0"/>
              <a:t>information seeking behavior</a:t>
            </a:r>
            <a:r>
              <a:rPr lang="el-GR" sz="2800" dirty="0" smtClean="0"/>
              <a:t>), </a:t>
            </a:r>
          </a:p>
          <a:p>
            <a:pPr marL="355600" indent="-355600">
              <a:buNone/>
            </a:pPr>
            <a:r>
              <a:rPr lang="el-GR" sz="2800" dirty="0" smtClean="0"/>
              <a:t>γ) «Συμπεριφορά Πληροφοριακής έρευνας» (</a:t>
            </a:r>
            <a:r>
              <a:rPr lang="en-US" sz="2800" dirty="0" smtClean="0"/>
              <a:t>Information searching behavior</a:t>
            </a:r>
            <a:r>
              <a:rPr lang="el-GR" sz="2800" dirty="0" smtClean="0"/>
              <a:t>), </a:t>
            </a:r>
          </a:p>
          <a:p>
            <a:pPr marL="355600" indent="-355600">
              <a:buNone/>
            </a:pPr>
            <a:r>
              <a:rPr lang="el-GR" sz="2800" dirty="0" smtClean="0"/>
              <a:t>δ) «Συμπεριφορά χρήσης της πληροφορίας» (</a:t>
            </a:r>
            <a:r>
              <a:rPr lang="en-US" sz="2800" dirty="0" smtClean="0"/>
              <a:t>Information searching behavior</a:t>
            </a:r>
            <a:r>
              <a:rPr lang="el-GR" sz="2800" dirty="0" smtClean="0"/>
              <a:t>)</a:t>
            </a:r>
            <a:endParaRPr lang="el-GR" sz="2800" dirty="0"/>
          </a:p>
        </p:txBody>
      </p:sp>
    </p:spTree>
    <p:extLst>
      <p:ext uri="{BB962C8B-B14F-4D97-AF65-F5344CB8AC3E}">
        <p14:creationId xmlns:p14="http://schemas.microsoft.com/office/powerpoint/2010/main" val="18492393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Μοντέλα Πληροφοριακής Συμπεριφοράς </a:t>
            </a:r>
            <a:endParaRPr lang="el-GR" dirty="0"/>
          </a:p>
        </p:txBody>
      </p:sp>
      <p:sp>
        <p:nvSpPr>
          <p:cNvPr id="3" name="2 - Θέση περιεχομένου"/>
          <p:cNvSpPr>
            <a:spLocks noGrp="1"/>
          </p:cNvSpPr>
          <p:nvPr>
            <p:ph idx="1"/>
          </p:nvPr>
        </p:nvSpPr>
        <p:spPr/>
        <p:txBody>
          <a:bodyPr>
            <a:normAutofit/>
          </a:bodyPr>
          <a:lstStyle/>
          <a:p>
            <a:r>
              <a:rPr lang="el-GR" sz="2400" dirty="0" smtClean="0"/>
              <a:t>Τα περισσότερα μοντέλα που αφορούν την πληροφοριακή συμπεριφορά γενικά είναι διατυπώσεις σε μορφή διαγράμματος, που προσπαθεί να περιγράψει μία δραστηριότητα πληροφοριακής αναζήτησης, τις αιτίες και τις συνέπειες αυτής της δραστηριότητας, ή τις σχέσεις ανάμεσα στα στάδια που αφορούν την συμπεριφορά πληροφοριακής αναζήτησης. </a:t>
            </a:r>
          </a:p>
          <a:p>
            <a:r>
              <a:rPr lang="el-GR" sz="2400" dirty="0" smtClean="0"/>
              <a:t>Όλα τα μοντέλα περιγράφουν και ερμηνεύουν καταστάσεις που προβλέπουν δράσεις του ατόμου για να βρουν πληροφορίες που τους χρειάζονται για να καλύψουν τις πληροφοριακές τους ανάγκες.  </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12815158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Το Μοντέλο του </a:t>
            </a:r>
            <a:r>
              <a:rPr lang="en-US" smtClean="0"/>
              <a:t>David Ellis</a:t>
            </a:r>
            <a:r>
              <a:rPr lang="el-GR" smtClean="0"/>
              <a:t> (1989) </a:t>
            </a:r>
            <a:endParaRPr lang="el-GR" dirty="0"/>
          </a:p>
        </p:txBody>
      </p:sp>
      <p:sp>
        <p:nvSpPr>
          <p:cNvPr id="3" name="2 - Θέση περιεχομένου"/>
          <p:cNvSpPr>
            <a:spLocks noGrp="1"/>
          </p:cNvSpPr>
          <p:nvPr>
            <p:ph idx="1"/>
          </p:nvPr>
        </p:nvSpPr>
        <p:spPr/>
        <p:txBody>
          <a:bodyPr>
            <a:normAutofit/>
          </a:bodyPr>
          <a:lstStyle/>
          <a:p>
            <a:r>
              <a:rPr lang="en-US" sz="2400" dirty="0" smtClean="0"/>
              <a:t>T</a:t>
            </a:r>
            <a:r>
              <a:rPr lang="el-GR" sz="2400" dirty="0" smtClean="0"/>
              <a:t>ο μοντέλο αφορά τους επιστήμονες των κοινωνικών επιστημών. Ωστόσο οι γενικές αρχές μπορεί να είναι εφαρμόσιμες γενικότερα και μπορούν να παίξουν σημαντικό ρόλο στον σχεδιασμό πληροφοριακών συστημάτων ανάκτησης πληροφοριών. </a:t>
            </a:r>
          </a:p>
          <a:p>
            <a:r>
              <a:rPr lang="el-GR" sz="2400" dirty="0" smtClean="0"/>
              <a:t>Το μοντέλο περιλαμβάνει έξι χαρακτηριστικά που αναφέρονται σε γενικά στοιχεία των διαφορετικών μοτίβων που ακολουθούν οι επιστήμονες κοινωνικών επιστημών.  </a:t>
            </a:r>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01455435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Το Μοντέλο του </a:t>
            </a:r>
            <a:r>
              <a:rPr lang="en-US" smtClean="0"/>
              <a:t>David Ellis</a:t>
            </a:r>
            <a:r>
              <a:rPr lang="el-GR" smtClean="0"/>
              <a:t> (1989) </a:t>
            </a:r>
            <a:endParaRPr lang="el-GR" dirty="0"/>
          </a:p>
        </p:txBody>
      </p:sp>
      <p:pic>
        <p:nvPicPr>
          <p:cNvPr id="4" name="3 - Εικόνα" descr="C:\Users\Valentini\Desktop\elli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114" y="1700808"/>
            <a:ext cx="7455772" cy="4011358"/>
          </a:xfrm>
          <a:prstGeom prst="rect">
            <a:avLst/>
          </a:prstGeom>
          <a:noFill/>
          <a:ln w="9525">
            <a:noFill/>
            <a:miter lim="800000"/>
            <a:headEnd/>
            <a:tailEnd/>
          </a:ln>
        </p:spPr>
      </p:pic>
    </p:spTree>
    <p:extLst>
      <p:ext uri="{BB962C8B-B14F-4D97-AF65-F5344CB8AC3E}">
        <p14:creationId xmlns:p14="http://schemas.microsoft.com/office/powerpoint/2010/main" val="10624182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Το Μοντέλο του </a:t>
            </a:r>
            <a:r>
              <a:rPr lang="en-US" smtClean="0"/>
              <a:t>David Ellis</a:t>
            </a:r>
            <a:r>
              <a:rPr lang="el-GR" smtClean="0"/>
              <a:t> (1989) </a:t>
            </a:r>
            <a:endParaRPr lang="el-GR" dirty="0"/>
          </a:p>
        </p:txBody>
      </p:sp>
      <p:sp>
        <p:nvSpPr>
          <p:cNvPr id="3" name="2 - Θέση περιεχομένου"/>
          <p:cNvSpPr>
            <a:spLocks noGrp="1"/>
          </p:cNvSpPr>
          <p:nvPr>
            <p:ph idx="1"/>
          </p:nvPr>
        </p:nvSpPr>
        <p:spPr/>
        <p:txBody>
          <a:bodyPr>
            <a:normAutofit/>
          </a:bodyPr>
          <a:lstStyle/>
          <a:p>
            <a:pPr marL="355600" indent="-355600">
              <a:buNone/>
            </a:pPr>
            <a:r>
              <a:rPr lang="el-GR" sz="2400" dirty="0" smtClean="0"/>
              <a:t>1.  Εκκίνηση (</a:t>
            </a:r>
            <a:r>
              <a:rPr lang="en-US" sz="2400" dirty="0" smtClean="0"/>
              <a:t>Starting</a:t>
            </a:r>
            <a:r>
              <a:rPr lang="el-GR" sz="2400" dirty="0" smtClean="0"/>
              <a:t>): αναφέρεται στις δραστηριότητες που κάνουν οι ερευνητές όταν ξεκινούν ένα καινούριο θέμα. </a:t>
            </a:r>
          </a:p>
          <a:p>
            <a:r>
              <a:rPr lang="el-GR" sz="2400" dirty="0" smtClean="0"/>
              <a:t>Ο ερευνητής μπορεί να είναι έμπειρος στο θέμα, ή τελείως άπειρος. Μπορεί επίσης να χρησιμοποιήσει ποικιλία μέσων για να αποκτήσει τις πληροφορίες που χρειάζεται για να ξεκινήσει το θέμα, περιλαμβάνοντας και τις ανεπίσημες επαφές, που αρκετοί τις θεωρούν ιδιαίτερα σημαντικές. Μερικές βασικές πληροφοριακές πηγές, εκδόσεις ή άρθρα με κριτικές ή ανασκοπήσεις, ο κατάλογος της βιβλιοθήκης, οι επιτομές και τα ευρετήρια είναι πηγές που χρησιμοποιούνται στο ξεκίνημα μιας διαδικασίας αναζήτησης πληροφοριών. </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72553468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Το Μοντέλο του </a:t>
            </a:r>
            <a:r>
              <a:rPr lang="en-US" smtClean="0"/>
              <a:t>David Ellis</a:t>
            </a:r>
            <a:r>
              <a:rPr lang="el-GR" smtClean="0"/>
              <a:t> (1989) </a:t>
            </a:r>
            <a:endParaRPr lang="el-GR" dirty="0"/>
          </a:p>
        </p:txBody>
      </p:sp>
      <p:sp>
        <p:nvSpPr>
          <p:cNvPr id="3" name="2 - Θέση περιεχομένου"/>
          <p:cNvSpPr>
            <a:spLocks noGrp="1"/>
          </p:cNvSpPr>
          <p:nvPr>
            <p:ph idx="1"/>
          </p:nvPr>
        </p:nvSpPr>
        <p:spPr>
          <a:xfrm>
            <a:off x="457200" y="1600200"/>
            <a:ext cx="8363272" cy="4525963"/>
          </a:xfrm>
        </p:spPr>
        <p:txBody>
          <a:bodyPr>
            <a:noAutofit/>
          </a:bodyPr>
          <a:lstStyle/>
          <a:p>
            <a:pPr marL="355600" indent="-355600">
              <a:buNone/>
            </a:pPr>
            <a:r>
              <a:rPr lang="el-GR" sz="2400" dirty="0" smtClean="0"/>
              <a:t>2.  Δημιουργία αλυσίδας (</a:t>
            </a:r>
            <a:r>
              <a:rPr lang="en-US" sz="2400" dirty="0" smtClean="0"/>
              <a:t>Chaining</a:t>
            </a:r>
            <a:r>
              <a:rPr lang="el-GR" sz="2400" dirty="0" smtClean="0"/>
              <a:t>): αναφέρεται στην ακολουθία αλυσίδων από αναφορές (</a:t>
            </a:r>
            <a:r>
              <a:rPr lang="el-GR" sz="2400" dirty="0" err="1" smtClean="0"/>
              <a:t>ετεροαναφορές</a:t>
            </a:r>
            <a:r>
              <a:rPr lang="el-GR" sz="2400" dirty="0" smtClean="0"/>
              <a:t>) ή άλλων μορφών συνδέσεων μεταξύ των διαφόρων μορφών υλικού. </a:t>
            </a:r>
          </a:p>
          <a:p>
            <a:r>
              <a:rPr lang="el-GR" sz="2400" dirty="0" smtClean="0"/>
              <a:t>Η δραστηριότητα της δημιουργίας αλυσίδας Δημιουργία αλυσίδας προς τα εμπρός –  που επιτρέπει να εντοπίσεις αν υπάρχει νεώτερο υλικό που έχει χρησιμοποιήσει παραπομπές που ήδη γνωρίζει ο ερευνητής ή έχει ήδη συμβουλευτεί. </a:t>
            </a:r>
          </a:p>
          <a:p>
            <a:r>
              <a:rPr lang="el-GR" sz="2400" dirty="0" smtClean="0"/>
              <a:t>Δημιουργία αλυσίδας προς τα πίσω – ακολουθώντας τις παραπομπές σε υλικό που έχουν συμβουλευτεί. Το να ακολουθούν τις παραπομπές αποτελεί βασική πληροφοριακή συμπεριφορά των κοινωνικών επιστημόνων. Πολλοί χρησιμοποιούν αυτή τη μέθοδο σαν βασικό μέσο συλλογής πληροφοριών. </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4592386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Το Μοντέλο του </a:t>
            </a:r>
            <a:r>
              <a:rPr lang="en-US" smtClean="0"/>
              <a:t>David Ellis</a:t>
            </a:r>
            <a:r>
              <a:rPr lang="el-GR" smtClean="0"/>
              <a:t> (1989) </a:t>
            </a:r>
            <a:endParaRPr lang="el-GR" dirty="0"/>
          </a:p>
        </p:txBody>
      </p:sp>
      <p:sp>
        <p:nvSpPr>
          <p:cNvPr id="3" name="2 - Θέση περιεχομένου"/>
          <p:cNvSpPr>
            <a:spLocks noGrp="1"/>
          </p:cNvSpPr>
          <p:nvPr>
            <p:ph idx="1"/>
          </p:nvPr>
        </p:nvSpPr>
        <p:spPr/>
        <p:txBody>
          <a:bodyPr>
            <a:normAutofit/>
          </a:bodyPr>
          <a:lstStyle/>
          <a:p>
            <a:pPr marL="355600" indent="-355600">
              <a:buNone/>
            </a:pPr>
            <a:r>
              <a:rPr lang="el-GR" sz="2400" dirty="0" smtClean="0"/>
              <a:t>3.  Περιήγηση (</a:t>
            </a:r>
            <a:r>
              <a:rPr lang="en-US" sz="2400" dirty="0" smtClean="0"/>
              <a:t>Browsing</a:t>
            </a:r>
            <a:r>
              <a:rPr lang="el-GR" sz="2400" dirty="0" smtClean="0"/>
              <a:t>): Η περιήγηση θα πρέπει να θεωρηθεί σαν μία </a:t>
            </a:r>
            <a:r>
              <a:rPr lang="el-GR" sz="2400" dirty="0" err="1" smtClean="0"/>
              <a:t>ημι</a:t>
            </a:r>
            <a:r>
              <a:rPr lang="el-GR" sz="2400" dirty="0" smtClean="0"/>
              <a:t>-δομημένη αναζήτηση σε θέματα που πιθανόν έχουν ενδιαφέρον. </a:t>
            </a:r>
          </a:p>
          <a:p>
            <a:r>
              <a:rPr lang="el-GR" sz="2400" dirty="0" smtClean="0"/>
              <a:t>Είναι μια διαδικασία που έχει υποτιμηθεί, ενώ αντίθετα είναι μια διαδικασία που χρησιμοποιήθηκε ευρέως από τους επιστήμονες και ένα μέσο για να έχουν τρέχουσα ενημέρωση. Η διαδικασία που χρησιμοποιήθηκε από τους επιστήμονες των Κοινωνικών Επιστημών ήταν να φυλλομετρούν τις σελίδες με τα περιεχόμενα των περιοδικών, ελέγχοντας τα περιοδικά που υπήρχαν στη βιβλιοθήκη τα σχετικά με το θέμα που τους ενδιέφερε. </a:t>
            </a:r>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6869833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Το Μοντέλο του </a:t>
            </a:r>
            <a:r>
              <a:rPr lang="en-US" smtClean="0"/>
              <a:t>David Ellis</a:t>
            </a:r>
            <a:r>
              <a:rPr lang="el-GR" smtClean="0"/>
              <a:t> (1989) </a:t>
            </a:r>
            <a:endParaRPr lang="el-GR" dirty="0"/>
          </a:p>
        </p:txBody>
      </p:sp>
      <p:sp>
        <p:nvSpPr>
          <p:cNvPr id="3" name="2 - Θέση περιεχομένου"/>
          <p:cNvSpPr>
            <a:spLocks noGrp="1"/>
          </p:cNvSpPr>
          <p:nvPr>
            <p:ph idx="1"/>
          </p:nvPr>
        </p:nvSpPr>
        <p:spPr/>
        <p:txBody>
          <a:bodyPr>
            <a:noAutofit/>
          </a:bodyPr>
          <a:lstStyle/>
          <a:p>
            <a:pPr marL="355600" indent="-355600">
              <a:buNone/>
            </a:pPr>
            <a:r>
              <a:rPr lang="el-GR" sz="2400" dirty="0" smtClean="0"/>
              <a:t>4.  Διαφοροποίηση (</a:t>
            </a:r>
            <a:r>
              <a:rPr lang="en-US" sz="2400" dirty="0" smtClean="0"/>
              <a:t>Differentiating</a:t>
            </a:r>
            <a:r>
              <a:rPr lang="el-GR" sz="2400" dirty="0" smtClean="0"/>
              <a:t>): Στις περισσότερες επιστήμες διαφορετικά περιοδικά τροφοδοτούν με διαφορετικούς τρόπους διαφορετικές ειδικότητες. </a:t>
            </a:r>
          </a:p>
          <a:p>
            <a:r>
              <a:rPr lang="el-GR" sz="2400" dirty="0" smtClean="0"/>
              <a:t>Σ’ αυτό το στάδιο ξεκινάει η σύγκριση των πηγών που συγκεντρώθηκαν με στόχο την παροχή συγκεκριμένων στοιχείων για τον εντοπισμό του βασικού θέματος της μελέτης, τον εντοπισμό της προσέγγισης που υιοθετείται και για την αξιολόγηση της χρησιμότητας και της ποιότητας των πληροφοριών που περιλαμβάνονται</a:t>
            </a:r>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108257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Το Μοντέλο του </a:t>
            </a:r>
            <a:r>
              <a:rPr lang="en-US" smtClean="0"/>
              <a:t>David Ellis</a:t>
            </a:r>
            <a:r>
              <a:rPr lang="el-GR" smtClean="0"/>
              <a:t> (1989) </a:t>
            </a:r>
            <a:endParaRPr lang="el-GR" dirty="0"/>
          </a:p>
        </p:txBody>
      </p:sp>
      <p:sp>
        <p:nvSpPr>
          <p:cNvPr id="3" name="2 - Θέση περιεχομένου"/>
          <p:cNvSpPr>
            <a:spLocks noGrp="1"/>
          </p:cNvSpPr>
          <p:nvPr>
            <p:ph idx="1"/>
          </p:nvPr>
        </p:nvSpPr>
        <p:spPr/>
        <p:txBody>
          <a:bodyPr>
            <a:noAutofit/>
          </a:bodyPr>
          <a:lstStyle/>
          <a:p>
            <a:pPr marL="355600" indent="-355600">
              <a:buNone/>
            </a:pPr>
            <a:r>
              <a:rPr lang="el-GR" sz="2400" dirty="0" smtClean="0"/>
              <a:t>5. Παρακολούθηση (</a:t>
            </a:r>
            <a:r>
              <a:rPr lang="en-US" sz="2400" dirty="0" smtClean="0"/>
              <a:t>Monitoring</a:t>
            </a:r>
            <a:r>
              <a:rPr lang="el-GR" sz="2400" dirty="0" smtClean="0"/>
              <a:t>): Η παρακολούθηση των εξελίξεων σε ένα τομέα αποτελούσε σημαντικό κομμάτι της διαδικασίας αναζήτησης των πληροφοριών. </a:t>
            </a:r>
          </a:p>
          <a:p>
            <a:r>
              <a:rPr lang="el-GR" sz="2400" dirty="0" smtClean="0"/>
              <a:t>Η  ενημέρωση γινόταν με ανεπίσημες επαφές, με περιοδικά, εφημερίδες, οδηγούς και καταλόγους εκδοτών. Μερικές φορές οι επιστήμονες Κοινωνικών Επιστημών παρακολουθούν μικρό αριθμό πηγών πολύ προσεκτικά και περιμένουν να εντοπίσουν ενδιαφέρον υλικό σχετικά συχνά, αντί για να παρακολουθούν μεγάλο αριθμό πηγών με λιγότερη προσοχή και όχι τόσο συχνά, οπότε οι πιθανότητες να εντοπιστούν χρήσιμες πληροφορίες είναι αντιστοίχως λιγότερες. </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74866447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Το Μοντέλο του </a:t>
            </a:r>
            <a:r>
              <a:rPr lang="en-US" smtClean="0"/>
              <a:t>David Ellis</a:t>
            </a:r>
            <a:r>
              <a:rPr lang="el-GR" smtClean="0"/>
              <a:t> (1989) </a:t>
            </a:r>
            <a:endParaRPr lang="el-GR" dirty="0"/>
          </a:p>
        </p:txBody>
      </p:sp>
      <p:sp>
        <p:nvSpPr>
          <p:cNvPr id="3" name="2 - Θέση περιεχομένου"/>
          <p:cNvSpPr>
            <a:spLocks noGrp="1"/>
          </p:cNvSpPr>
          <p:nvPr>
            <p:ph idx="1"/>
          </p:nvPr>
        </p:nvSpPr>
        <p:spPr/>
        <p:txBody>
          <a:bodyPr>
            <a:noAutofit/>
          </a:bodyPr>
          <a:lstStyle/>
          <a:p>
            <a:pPr marL="355600" indent="-355600">
              <a:buNone/>
            </a:pPr>
            <a:r>
              <a:rPr lang="el-GR" sz="2400" dirty="0" smtClean="0"/>
              <a:t>6.  Εξαγωγή (</a:t>
            </a:r>
            <a:r>
              <a:rPr lang="en-US" sz="2400" dirty="0" smtClean="0"/>
              <a:t>Extracting</a:t>
            </a:r>
            <a:r>
              <a:rPr lang="el-GR" sz="2400" dirty="0" smtClean="0"/>
              <a:t>): Αναφέρεται στη δραστηριότητα διερεύνησης σε συγκεκριμένη πηγή επιλεκτικά για τον εντοπισμό συναφούς υλικού από αυτήν την πηγή. </a:t>
            </a:r>
          </a:p>
          <a:p>
            <a:r>
              <a:rPr lang="el-GR" sz="2400" dirty="0" smtClean="0"/>
              <a:t>Υπάρχει στενή σχέση ανάμεσα στην παρακολούθηση και στην εξαγωγή. Ο εντοπισμός πιθανόν χρήσιμων πηγών υλικού είναι μια απαραίτητη προϋπόθεση για την εξαγωγή από αυτές τις πηγές. Αν μια πηγή κλειδί μπορεί να εντοπιστεί τότε η πηγή αυτή μπορεί να αποτελέσει τη βάση για την δραστηριότητα αναζήτησης πληροφοριών. Ο εντοπισμός διαφόρων πηγών μπορεί να γίνει με διάφορους τρόπους. Η πηγή μπορεί να προταθεί από έναν συνάδελφο, ή έναν επιβλέποντα, ή μπορεί να έχει γίνει αποδεκτή σαν καθιερωμένη στον τομέα αυτό.  </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76682547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Το Μοντέλο του </a:t>
            </a:r>
            <a:r>
              <a:rPr lang="en-US" smtClean="0"/>
              <a:t>David Ellis</a:t>
            </a:r>
            <a:r>
              <a:rPr lang="el-GR" smtClean="0"/>
              <a:t> (1989) </a:t>
            </a:r>
            <a:endParaRPr lang="el-GR" dirty="0"/>
          </a:p>
        </p:txBody>
      </p:sp>
      <p:sp>
        <p:nvSpPr>
          <p:cNvPr id="3" name="2 - Θέση περιεχομένου"/>
          <p:cNvSpPr>
            <a:spLocks noGrp="1"/>
          </p:cNvSpPr>
          <p:nvPr>
            <p:ph idx="1"/>
          </p:nvPr>
        </p:nvSpPr>
        <p:spPr>
          <a:xfrm>
            <a:off x="457200" y="1600200"/>
            <a:ext cx="8229600" cy="4997152"/>
          </a:xfrm>
        </p:spPr>
        <p:txBody>
          <a:bodyPr>
            <a:normAutofit/>
          </a:bodyPr>
          <a:lstStyle/>
          <a:p>
            <a:r>
              <a:rPr lang="el-GR" sz="2400" dirty="0" smtClean="0"/>
              <a:t>Η διαδικασία της πληροφοριακής αναζήτησης είναι σύμφωνα με τους </a:t>
            </a:r>
            <a:r>
              <a:rPr lang="en-US" sz="2400" dirty="0" smtClean="0"/>
              <a:t>Ellis </a:t>
            </a:r>
            <a:r>
              <a:rPr lang="el-GR" sz="2400" dirty="0" smtClean="0"/>
              <a:t> και H</a:t>
            </a:r>
            <a:r>
              <a:rPr lang="en-US" sz="2400" dirty="0" err="1" smtClean="0"/>
              <a:t>augan</a:t>
            </a:r>
            <a:r>
              <a:rPr lang="el-GR" sz="2400" dirty="0" smtClean="0"/>
              <a:t> (1997) εκτεταμένη στην αρχική φάση του έργου όταν χρησιμοποιούνται τα επίσημα και ανεπίσημα κανάλια. Όταν όμως οι ερευνητές περνούν σε προχωρημένες φάσεις και γίνονται γνώστες και συγκεκριμένοι ως προς το πρόβλημα, η χρήση των επίσημων καναλιών μειώνεται και η επικοινωνία πρόσωπο με πρόσωπο φαίνεται ότι κυριαρχεί. </a:t>
            </a:r>
          </a:p>
          <a:p>
            <a:r>
              <a:rPr lang="el-GR" sz="2400" dirty="0" smtClean="0"/>
              <a:t>Στην τελική φάση ξαναχρησιμοποιούνται τα επίσημα και ανεπίσημα κανάλια, αλλά σε μικρότερη κλίμακα. Όσο για τη συλλογή πληροφοριών θεωρούν ότι είναι μια επαναληπτική διαδικασία, και ότι τα μεγάλα προγράμματα συνήθως έχουν περισσότερο από ένα κύκλο δραστηριοτήτων. </a:t>
            </a:r>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64468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800" b="1" dirty="0" smtClean="0"/>
              <a:t>Ορισμοί του </a:t>
            </a:r>
            <a:r>
              <a:rPr lang="en-US" sz="2800" b="1" dirty="0" smtClean="0"/>
              <a:t>Wilson</a:t>
            </a:r>
            <a:r>
              <a:rPr lang="el-GR" sz="2800" b="1" dirty="0" smtClean="0"/>
              <a:t>:</a:t>
            </a:r>
          </a:p>
          <a:p>
            <a:pPr marL="444500" indent="-444500">
              <a:buNone/>
            </a:pPr>
            <a:r>
              <a:rPr lang="el-GR" sz="2800" dirty="0" smtClean="0"/>
              <a:t>α) «</a:t>
            </a:r>
            <a:r>
              <a:rPr lang="el-GR" sz="2800" b="1" dirty="0" smtClean="0">
                <a:solidFill>
                  <a:schemeClr val="tx2"/>
                </a:solidFill>
              </a:rPr>
              <a:t>Πληροφοριακή συμπεριφορά</a:t>
            </a:r>
            <a:r>
              <a:rPr lang="el-GR" sz="2800" dirty="0" smtClean="0"/>
              <a:t>» (</a:t>
            </a:r>
            <a:r>
              <a:rPr lang="en-US" sz="2800" dirty="0" smtClean="0"/>
              <a:t>Information behavior</a:t>
            </a:r>
            <a:r>
              <a:rPr lang="el-GR" sz="2800" dirty="0" smtClean="0"/>
              <a:t>), που είναι το σύνολο της ανθρώπινης συμπεριφοράς σε σχέση με τις πηγές και τα κανάλια της πληροφόρησης, η οποία περιλαμβάνει ενεργητική και παθητική αναζήτηση και χρήση της πληροφορίας (π.χ. διαφημίσεις), </a:t>
            </a:r>
          </a:p>
        </p:txBody>
      </p:sp>
    </p:spTree>
    <p:extLst>
      <p:ext uri="{BB962C8B-B14F-4D97-AF65-F5344CB8AC3E}">
        <p14:creationId xmlns:p14="http://schemas.microsoft.com/office/powerpoint/2010/main" val="289097414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Το Μοντέλο του </a:t>
            </a:r>
            <a:r>
              <a:rPr lang="en-US" smtClean="0"/>
              <a:t>David Ellis</a:t>
            </a:r>
            <a:r>
              <a:rPr lang="el-GR" smtClean="0"/>
              <a:t> (1989) </a:t>
            </a:r>
            <a:endParaRPr lang="el-GR" dirty="0"/>
          </a:p>
        </p:txBody>
      </p:sp>
      <p:sp>
        <p:nvSpPr>
          <p:cNvPr id="3" name="2 - Θέση περιεχομένου"/>
          <p:cNvSpPr>
            <a:spLocks noGrp="1"/>
          </p:cNvSpPr>
          <p:nvPr>
            <p:ph idx="1"/>
          </p:nvPr>
        </p:nvSpPr>
        <p:spPr/>
        <p:txBody>
          <a:bodyPr>
            <a:normAutofit fontScale="55000" lnSpcReduction="20000"/>
          </a:bodyPr>
          <a:lstStyle/>
          <a:p>
            <a:pPr marL="0" indent="0">
              <a:buNone/>
            </a:pPr>
            <a:endParaRPr lang="el-GR" dirty="0" smtClean="0"/>
          </a:p>
          <a:p>
            <a:pPr lvl="0"/>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pPr marL="0" indent="0" algn="ctr">
              <a:buNone/>
            </a:pPr>
            <a:r>
              <a:rPr lang="el-GR" sz="3600" dirty="0" smtClean="0"/>
              <a:t>Μοντέλο του </a:t>
            </a:r>
            <a:r>
              <a:rPr lang="en-US" sz="3600" dirty="0" smtClean="0"/>
              <a:t>David Ellis </a:t>
            </a:r>
            <a:r>
              <a:rPr lang="el-GR" sz="3600" dirty="0" smtClean="0"/>
              <a:t>από τον  </a:t>
            </a:r>
            <a:r>
              <a:rPr lang="el-GR" sz="3600" dirty="0" err="1" smtClean="0"/>
              <a:t>Turnbull</a:t>
            </a:r>
            <a:endParaRPr lang="el-GR" sz="36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4" name="3 - Εικόνα" descr="C:\Users\korompili\Desktop\ellis (1).gif"/>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1835696" y="1772816"/>
            <a:ext cx="5152086" cy="3223260"/>
          </a:xfrm>
          <a:prstGeom prst="rect">
            <a:avLst/>
          </a:prstGeom>
          <a:noFill/>
          <a:ln>
            <a:noFill/>
          </a:ln>
        </p:spPr>
      </p:pic>
    </p:spTree>
    <p:extLst>
      <p:ext uri="{BB962C8B-B14F-4D97-AF65-F5344CB8AC3E}">
        <p14:creationId xmlns:p14="http://schemas.microsoft.com/office/powerpoint/2010/main" val="167085603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Το </a:t>
            </a:r>
            <a:r>
              <a:rPr lang="en-US" smtClean="0"/>
              <a:t>IPS</a:t>
            </a:r>
            <a:r>
              <a:rPr lang="el-GR" smtClean="0"/>
              <a:t>-</a:t>
            </a:r>
            <a:r>
              <a:rPr lang="en-US" smtClean="0"/>
              <a:t>I</a:t>
            </a:r>
            <a:r>
              <a:rPr lang="el-GR" smtClean="0"/>
              <a:t> μοντέλο των </a:t>
            </a:r>
            <a:r>
              <a:rPr lang="en-US" smtClean="0"/>
              <a:t>Brand</a:t>
            </a:r>
            <a:r>
              <a:rPr lang="el-GR" smtClean="0"/>
              <a:t>-</a:t>
            </a:r>
            <a:r>
              <a:rPr lang="en-US" smtClean="0"/>
              <a:t>Gruwel</a:t>
            </a:r>
            <a:r>
              <a:rPr lang="el-GR" smtClean="0"/>
              <a:t>,  κ.α</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400" dirty="0" smtClean="0"/>
              <a:t>Το μοντέλο αναπτύχθηκε από τους </a:t>
            </a:r>
            <a:r>
              <a:rPr lang="en-US" sz="2400" dirty="0" smtClean="0"/>
              <a:t>Brand</a:t>
            </a:r>
            <a:r>
              <a:rPr lang="el-GR" sz="2400" dirty="0" smtClean="0"/>
              <a:t>-</a:t>
            </a:r>
            <a:r>
              <a:rPr lang="en-US" sz="2400" dirty="0" err="1" smtClean="0"/>
              <a:t>Gruwel</a:t>
            </a:r>
            <a:r>
              <a:rPr lang="el-GR" sz="2400" dirty="0" smtClean="0"/>
              <a:t>,  </a:t>
            </a:r>
            <a:r>
              <a:rPr lang="en-US" sz="2400" dirty="0" err="1" smtClean="0"/>
              <a:t>Wopereis</a:t>
            </a:r>
            <a:r>
              <a:rPr lang="el-GR" sz="2400" dirty="0" smtClean="0"/>
              <a:t>, και </a:t>
            </a:r>
            <a:r>
              <a:rPr lang="en-US" sz="2400" dirty="0" err="1" smtClean="0"/>
              <a:t>Walraven</a:t>
            </a:r>
            <a:r>
              <a:rPr lang="el-GR" sz="2400" dirty="0" smtClean="0"/>
              <a:t> (2009) και περιγράφει τη λήψη πληροφοριακών προβλημάτων (</a:t>
            </a:r>
            <a:r>
              <a:rPr lang="en-US" sz="2400" dirty="0" smtClean="0"/>
              <a:t>IPS</a:t>
            </a:r>
            <a:r>
              <a:rPr lang="el-GR" sz="2400" dirty="0" smtClean="0"/>
              <a:t>) στην οποία εμπλέκεται το Διαδίκτυο (</a:t>
            </a:r>
            <a:r>
              <a:rPr lang="en-US" sz="2400" dirty="0" smtClean="0"/>
              <a:t>I</a:t>
            </a:r>
            <a:r>
              <a:rPr lang="el-GR" sz="2400" dirty="0" smtClean="0"/>
              <a:t>) για τον εντοπισμό των πληροφοριών. Το μοντέλο περιλαμβάνει πέντε δεξιότητες:</a:t>
            </a:r>
          </a:p>
          <a:p>
            <a:r>
              <a:rPr lang="el-GR" sz="2400" dirty="0" smtClean="0"/>
              <a:t> Ορισμός  πληροφοριακού προβλήματος</a:t>
            </a:r>
          </a:p>
          <a:p>
            <a:r>
              <a:rPr lang="en-US" sz="2400" dirty="0" smtClean="0"/>
              <a:t> </a:t>
            </a:r>
            <a:r>
              <a:rPr lang="el-GR" sz="2400" dirty="0" smtClean="0"/>
              <a:t>Αναζήτηση πληροφοριών</a:t>
            </a:r>
          </a:p>
          <a:p>
            <a:r>
              <a:rPr lang="en-US" sz="2400" dirty="0" smtClean="0"/>
              <a:t> </a:t>
            </a:r>
            <a:r>
              <a:rPr lang="el-GR" sz="2400" dirty="0" smtClean="0"/>
              <a:t>Εξονυχιστική εξέταση της πληροφορίας</a:t>
            </a:r>
          </a:p>
          <a:p>
            <a:r>
              <a:rPr lang="en-US" sz="2400" dirty="0" smtClean="0"/>
              <a:t> </a:t>
            </a:r>
            <a:r>
              <a:rPr lang="el-GR" sz="2400" dirty="0" smtClean="0"/>
              <a:t>Επεξεργασία της πληροφορίας</a:t>
            </a:r>
          </a:p>
          <a:p>
            <a:r>
              <a:rPr lang="en-US" sz="2400" dirty="0" smtClean="0"/>
              <a:t> </a:t>
            </a:r>
            <a:r>
              <a:rPr lang="el-GR" sz="2400" dirty="0" smtClean="0"/>
              <a:t>Οργάνωση και παρουσίαση της πληροφορίας</a:t>
            </a:r>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a:p>
        </p:txBody>
      </p:sp>
    </p:spTree>
    <p:extLst>
      <p:ext uri="{BB962C8B-B14F-4D97-AF65-F5344CB8AC3E}">
        <p14:creationId xmlns:p14="http://schemas.microsoft.com/office/powerpoint/2010/main" val="273206308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Το </a:t>
            </a:r>
            <a:r>
              <a:rPr lang="en-US" smtClean="0"/>
              <a:t>IPS</a:t>
            </a:r>
            <a:r>
              <a:rPr lang="el-GR" smtClean="0"/>
              <a:t>-</a:t>
            </a:r>
            <a:r>
              <a:rPr lang="en-US" smtClean="0"/>
              <a:t>I</a:t>
            </a:r>
            <a:r>
              <a:rPr lang="el-GR" smtClean="0"/>
              <a:t> μοντέλο των </a:t>
            </a:r>
            <a:r>
              <a:rPr lang="en-US" smtClean="0"/>
              <a:t>Brand</a:t>
            </a:r>
            <a:r>
              <a:rPr lang="el-GR" smtClean="0"/>
              <a:t>-</a:t>
            </a:r>
            <a:r>
              <a:rPr lang="en-US" smtClean="0"/>
              <a:t>Gruwel</a:t>
            </a:r>
            <a:r>
              <a:rPr lang="el-GR" smtClean="0"/>
              <a:t>,  κ.α</a:t>
            </a:r>
            <a:endParaRPr lang="el-GR" dirty="0"/>
          </a:p>
        </p:txBody>
      </p:sp>
      <p:sp>
        <p:nvSpPr>
          <p:cNvPr id="3" name="2 - Θέση περιεχομένου"/>
          <p:cNvSpPr>
            <a:spLocks noGrp="1"/>
          </p:cNvSpPr>
          <p:nvPr>
            <p:ph idx="1"/>
          </p:nvPr>
        </p:nvSpPr>
        <p:spPr/>
        <p:txBody>
          <a:bodyPr>
            <a:normAutofit fontScale="70000" lnSpcReduction="20000"/>
          </a:bodyPr>
          <a:lstStyle/>
          <a:p>
            <a:pPr marL="514350" indent="-514350">
              <a:lnSpc>
                <a:spcPct val="120000"/>
              </a:lnSpc>
              <a:buFont typeface="+mj-lt"/>
              <a:buAutoNum type="arabicPeriod"/>
            </a:pPr>
            <a:r>
              <a:rPr lang="el-GR" dirty="0" smtClean="0"/>
              <a:t>Ορισμός  πληροφοριακού προβλήματος: Κατά τη διαδικασία ορισμού του προβλήματος διαμορφώνονται οι ερωτήσεις και οι </a:t>
            </a:r>
            <a:r>
              <a:rPr lang="el-GR" dirty="0" err="1" smtClean="0"/>
              <a:t>υπο</a:t>
            </a:r>
            <a:r>
              <a:rPr lang="el-GR" dirty="0" smtClean="0"/>
              <a:t>-ερωτήσεις, οι απαιτήσεις που έχουμε, καθώς και η προηγούμενη γνώση που υπάρχει σχετικά με  το θέμα. Χωρίς να γίνει ορισμός του πληροφοριακού προβλήματος, το πρόβλημα είναι δύσκολο να λυθεί και οι απαντήσεις δεν είναι ποτέ επαρκείς. </a:t>
            </a:r>
          </a:p>
          <a:p>
            <a:pPr marL="514350" indent="-514350">
              <a:lnSpc>
                <a:spcPct val="120000"/>
              </a:lnSpc>
              <a:buFont typeface="+mj-lt"/>
              <a:buAutoNum type="arabicPeriod"/>
            </a:pPr>
            <a:r>
              <a:rPr lang="el-GR" dirty="0" smtClean="0"/>
              <a:t>Αναζήτηση πληροφοριών: Στη διαδικασία αυτή</a:t>
            </a:r>
            <a:r>
              <a:rPr lang="en-US" dirty="0" smtClean="0"/>
              <a:t> </a:t>
            </a:r>
            <a:r>
              <a:rPr lang="el-GR" dirty="0" smtClean="0"/>
              <a:t>ο χρήστης πρέπει να επιλέξει μία στρατηγική αναζήτησης, να ορίσει τους όρους αναζήτησης και να κρίνει τις ιστοσελίδες. Οι πιο συνηθισμένες στρατηγικές κατά την αναζήτηση πληροφοριών είναι οι α) χρήση μιας μηχανής αναζήτησης, β) η πληκτρολόγηση ενός </a:t>
            </a:r>
            <a:r>
              <a:rPr lang="en-US" dirty="0" smtClean="0"/>
              <a:t>URL</a:t>
            </a:r>
            <a:r>
              <a:rPr lang="el-GR" dirty="0" smtClean="0"/>
              <a:t>, γ) το ψάξιμο των διασυνδέσεων που ακολουθούν. </a:t>
            </a:r>
          </a:p>
          <a:p>
            <a:pPr marL="514350" indent="-514350">
              <a:buFont typeface="+mj-lt"/>
              <a:buAutoNum type="arabicPeriod"/>
            </a:pPr>
            <a:endParaRPr lang="el-GR" dirty="0" smtClean="0"/>
          </a:p>
          <a:p>
            <a:pPr marL="514350" indent="-514350">
              <a:buFont typeface="+mj-lt"/>
              <a:buAutoNum type="arabicPeriod"/>
            </a:pPr>
            <a:endParaRPr lang="el-GR" dirty="0" smtClean="0"/>
          </a:p>
          <a:p>
            <a:pPr marL="514350" lvl="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a:p>
        </p:txBody>
      </p:sp>
    </p:spTree>
    <p:extLst>
      <p:ext uri="{BB962C8B-B14F-4D97-AF65-F5344CB8AC3E}">
        <p14:creationId xmlns:p14="http://schemas.microsoft.com/office/powerpoint/2010/main" val="53715164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Το </a:t>
            </a:r>
            <a:r>
              <a:rPr lang="en-US" smtClean="0"/>
              <a:t>IPS</a:t>
            </a:r>
            <a:r>
              <a:rPr lang="el-GR" smtClean="0"/>
              <a:t>-</a:t>
            </a:r>
            <a:r>
              <a:rPr lang="en-US" smtClean="0"/>
              <a:t>I</a:t>
            </a:r>
            <a:r>
              <a:rPr lang="el-GR" smtClean="0"/>
              <a:t> μοντέλο των </a:t>
            </a:r>
            <a:r>
              <a:rPr lang="en-US" smtClean="0"/>
              <a:t>Brand</a:t>
            </a:r>
            <a:r>
              <a:rPr lang="el-GR" smtClean="0"/>
              <a:t>-</a:t>
            </a:r>
            <a:r>
              <a:rPr lang="en-US" smtClean="0"/>
              <a:t>Gruwel</a:t>
            </a:r>
            <a:r>
              <a:rPr lang="el-GR" smtClean="0"/>
              <a:t>,  κ.α</a:t>
            </a:r>
            <a:endParaRPr lang="el-GR" dirty="0"/>
          </a:p>
        </p:txBody>
      </p:sp>
      <p:sp>
        <p:nvSpPr>
          <p:cNvPr id="3" name="2 - Θέση περιεχομένου"/>
          <p:cNvSpPr>
            <a:spLocks noGrp="1"/>
          </p:cNvSpPr>
          <p:nvPr>
            <p:ph idx="1"/>
          </p:nvPr>
        </p:nvSpPr>
        <p:spPr/>
        <p:txBody>
          <a:bodyPr>
            <a:normAutofit/>
          </a:bodyPr>
          <a:lstStyle/>
          <a:p>
            <a:pPr marL="514350" indent="-514350">
              <a:buFont typeface="+mj-lt"/>
              <a:buAutoNum type="arabicPeriod" startAt="3"/>
            </a:pPr>
            <a:r>
              <a:rPr lang="el-GR" sz="2400" dirty="0" smtClean="0"/>
              <a:t>Εξονυχιστική εξέταση της πληροφορίας: Μετά την αναζήτηση θα ανοιχτεί το </a:t>
            </a:r>
            <a:r>
              <a:rPr lang="en-US" sz="2400" dirty="0" smtClean="0"/>
              <a:t>Site</a:t>
            </a:r>
            <a:r>
              <a:rPr lang="el-GR" sz="2400" dirty="0" smtClean="0"/>
              <a:t> και θα αρχίσει η διαδικασία της εξονυχιστικής εξέτασης για να αποκτήσει ο χρήστης άποψη για το περιεχόμενο και να το συνδέσει με προηγούμενη γνώση για το θέμα ή προηγούμενη συναφής πληροφορία, καθώς και για να εντοπίσει τη χρησιμότητα της σελίδας. Αν θεωρηθεί η σελίδα χρήσιμη τότε αποθηκεύει την πληροφορία.</a:t>
            </a:r>
          </a:p>
          <a:p>
            <a:endParaRPr lang="el-GR" sz="2400" dirty="0" smtClean="0"/>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88643580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Το </a:t>
            </a:r>
            <a:r>
              <a:rPr lang="en-US" smtClean="0"/>
              <a:t>IPS</a:t>
            </a:r>
            <a:r>
              <a:rPr lang="el-GR" smtClean="0"/>
              <a:t>-</a:t>
            </a:r>
            <a:r>
              <a:rPr lang="en-US" smtClean="0"/>
              <a:t>I</a:t>
            </a:r>
            <a:r>
              <a:rPr lang="el-GR" smtClean="0"/>
              <a:t> μοντέλο των </a:t>
            </a:r>
            <a:r>
              <a:rPr lang="en-US" smtClean="0"/>
              <a:t>Brand</a:t>
            </a:r>
            <a:r>
              <a:rPr lang="el-GR" smtClean="0"/>
              <a:t>-</a:t>
            </a:r>
            <a:r>
              <a:rPr lang="en-US" smtClean="0"/>
              <a:t>Gruwel</a:t>
            </a:r>
            <a:r>
              <a:rPr lang="el-GR" smtClean="0"/>
              <a:t>,  κ.α</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4"/>
            </a:pPr>
            <a:r>
              <a:rPr lang="el-GR" sz="2400" dirty="0" smtClean="0"/>
              <a:t>Επεξεργασία της πληροφορίας:  Η διαδικασία αυτή περιλαμβάνει ανάλυση, επιλογή και σύνθεση της πληροφορίας. Για να γίνει η επιλογή απαιτούνται να υπάρχουν κριτήρια για την ποιότητα και τη χρησιμότητα των πληροφοριών. Τα παραπάνω προϋποθέτουν βαθιά κατανόηση της πληροφορίας. </a:t>
            </a:r>
          </a:p>
          <a:p>
            <a:pPr marL="457200" indent="-457200">
              <a:buFont typeface="+mj-lt"/>
              <a:buAutoNum type="arabicPeriod" startAt="4"/>
            </a:pPr>
            <a:r>
              <a:rPr lang="el-GR" sz="2400" dirty="0" smtClean="0"/>
              <a:t>Οργάνωση και παρουσίαση της πληροφορίας: Σε αυτή τη διαδικασία όλες οι πληροφορίες ενώνονται και λύνεται το πρόβλημα. Το αποτέλεσμα θα είναι ένα προϊόν, π.χ. μια παρουσίαση, ένα </a:t>
            </a:r>
            <a:r>
              <a:rPr lang="en-US" sz="2400" dirty="0" smtClean="0"/>
              <a:t>poster</a:t>
            </a:r>
            <a:r>
              <a:rPr lang="el-GR" sz="2400" dirty="0" smtClean="0"/>
              <a:t>, ή μία γραπτή εργασία. </a:t>
            </a:r>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06493161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Το </a:t>
            </a:r>
            <a:r>
              <a:rPr lang="en-US" smtClean="0"/>
              <a:t>IPS</a:t>
            </a:r>
            <a:r>
              <a:rPr lang="el-GR" smtClean="0"/>
              <a:t>-</a:t>
            </a:r>
            <a:r>
              <a:rPr lang="en-US" smtClean="0"/>
              <a:t>I</a:t>
            </a:r>
            <a:r>
              <a:rPr lang="el-GR" smtClean="0"/>
              <a:t> μοντέλο των </a:t>
            </a:r>
            <a:r>
              <a:rPr lang="en-US" smtClean="0"/>
              <a:t>Brand</a:t>
            </a:r>
            <a:r>
              <a:rPr lang="el-GR" smtClean="0"/>
              <a:t>-</a:t>
            </a:r>
            <a:r>
              <a:rPr lang="en-US" smtClean="0"/>
              <a:t>Gruwel</a:t>
            </a:r>
            <a:r>
              <a:rPr lang="el-GR" smtClean="0"/>
              <a:t>,  κ.α</a:t>
            </a:r>
            <a:endParaRPr lang="el-GR" dirty="0"/>
          </a:p>
        </p:txBody>
      </p:sp>
      <p:sp>
        <p:nvSpPr>
          <p:cNvPr id="3" name="2 - Θέση περιεχομένου"/>
          <p:cNvSpPr>
            <a:spLocks noGrp="1"/>
          </p:cNvSpPr>
          <p:nvPr>
            <p:ph idx="1"/>
          </p:nvPr>
        </p:nvSpPr>
        <p:spPr/>
        <p:txBody>
          <a:bodyPr>
            <a:noAutofit/>
          </a:bodyPr>
          <a:lstStyle/>
          <a:p>
            <a:r>
              <a:rPr lang="el-GR" sz="2300" dirty="0" smtClean="0"/>
              <a:t>Το </a:t>
            </a:r>
            <a:r>
              <a:rPr lang="en-US" sz="2300" dirty="0" smtClean="0"/>
              <a:t>IPS</a:t>
            </a:r>
            <a:r>
              <a:rPr lang="el-GR" sz="2300" dirty="0" smtClean="0"/>
              <a:t> μοντέλο απεικονίζει τις ουσιαστικές δεξιότητες, ρυθμιστικές δεξιότητες (</a:t>
            </a:r>
            <a:r>
              <a:rPr lang="en-US" sz="2300" dirty="0" smtClean="0"/>
              <a:t>regulation skills</a:t>
            </a:r>
            <a:r>
              <a:rPr lang="el-GR" sz="2300" dirty="0" smtClean="0"/>
              <a:t>), </a:t>
            </a:r>
            <a:r>
              <a:rPr lang="en-US" sz="2300" dirty="0" smtClean="0"/>
              <a:t>and</a:t>
            </a:r>
            <a:r>
              <a:rPr lang="el-GR" sz="2300" dirty="0" smtClean="0"/>
              <a:t> σημαντικές εξαρτημένες δεξιότητες (</a:t>
            </a:r>
            <a:r>
              <a:rPr lang="en-US" sz="2300" dirty="0" smtClean="0"/>
              <a:t>important conditional skills</a:t>
            </a:r>
            <a:r>
              <a:rPr lang="el-GR" sz="2300" dirty="0" smtClean="0"/>
              <a:t>). </a:t>
            </a:r>
            <a:r>
              <a:rPr lang="en-US" sz="2300" dirty="0" smtClean="0"/>
              <a:t>O</a:t>
            </a:r>
            <a:r>
              <a:rPr lang="el-GR" sz="2300" dirty="0" smtClean="0"/>
              <a:t>ι ρυθμιστικές δραστηριότητες μεταφέρονται σε όλη τη διαδικασία και περιλαμβάνουν γενική ενημέρωση (</a:t>
            </a:r>
            <a:r>
              <a:rPr lang="en-US" sz="2300" dirty="0" smtClean="0"/>
              <a:t>orientation</a:t>
            </a:r>
            <a:r>
              <a:rPr lang="el-GR" sz="2300" dirty="0" smtClean="0"/>
              <a:t>), παρακολούθηση (</a:t>
            </a:r>
            <a:r>
              <a:rPr lang="en-US" sz="2300" dirty="0" smtClean="0"/>
              <a:t>monitoring</a:t>
            </a:r>
            <a:r>
              <a:rPr lang="el-GR" sz="2300" dirty="0" smtClean="0"/>
              <a:t>), μηχανισμό κατεύθυνσης (</a:t>
            </a:r>
            <a:r>
              <a:rPr lang="en-US" sz="2300" dirty="0" smtClean="0"/>
              <a:t>steering</a:t>
            </a:r>
            <a:r>
              <a:rPr lang="el-GR" sz="2300" dirty="0" smtClean="0"/>
              <a:t>) και αξιολόγηση (</a:t>
            </a:r>
            <a:r>
              <a:rPr lang="en-US" sz="2300" dirty="0" smtClean="0"/>
              <a:t>evaluating</a:t>
            </a:r>
            <a:r>
              <a:rPr lang="el-GR" sz="2300" dirty="0" smtClean="0"/>
              <a:t>). </a:t>
            </a:r>
          </a:p>
          <a:p>
            <a:r>
              <a:rPr lang="el-GR" sz="2300" dirty="0" smtClean="0"/>
              <a:t>Εξαρτημένες δεξιότητες είναι οι δεξιότητες ανάγνωσης, κρίσης και οι δεξιότητες που αφορούν τους υπολογιστές. Κατά τη διαδικασία αναζήτησης πληροφοριών η αναγνωστική ικανότητα είναι σημαντική. Η ικανότητα αξιολόγησης είναι επίσης απαραίτητη στην επιλογή του υλικού, ενώ απαιτούνται δεξιότητες για να χρησιμοποιήσει κανείς το </a:t>
            </a:r>
            <a:r>
              <a:rPr lang="en-US" sz="2300" dirty="0" smtClean="0"/>
              <a:t>WWW</a:t>
            </a:r>
            <a:r>
              <a:rPr lang="el-GR" sz="2300" dirty="0" smtClean="0"/>
              <a:t>. </a:t>
            </a:r>
          </a:p>
          <a:p>
            <a:endParaRPr lang="el-GR" sz="2300" dirty="0" smtClean="0"/>
          </a:p>
          <a:p>
            <a:endParaRPr lang="el-GR" sz="2300" dirty="0" smtClean="0"/>
          </a:p>
          <a:p>
            <a:endParaRPr lang="el-GR" sz="2300" dirty="0" smtClean="0"/>
          </a:p>
          <a:p>
            <a:pPr lvl="0"/>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32260922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Το </a:t>
            </a:r>
            <a:r>
              <a:rPr lang="en-US" smtClean="0"/>
              <a:t>IPS</a:t>
            </a:r>
            <a:r>
              <a:rPr lang="el-GR" smtClean="0"/>
              <a:t>-</a:t>
            </a:r>
            <a:r>
              <a:rPr lang="en-US" smtClean="0"/>
              <a:t>I</a:t>
            </a:r>
            <a:r>
              <a:rPr lang="el-GR" smtClean="0"/>
              <a:t> μοντέλο των </a:t>
            </a:r>
            <a:r>
              <a:rPr lang="en-US" smtClean="0"/>
              <a:t>Brand</a:t>
            </a:r>
            <a:r>
              <a:rPr lang="el-GR" smtClean="0"/>
              <a:t>-</a:t>
            </a:r>
            <a:r>
              <a:rPr lang="en-US" smtClean="0"/>
              <a:t>Gruwel</a:t>
            </a:r>
            <a:r>
              <a:rPr lang="el-GR" smtClean="0"/>
              <a:t>,  κ.α</a:t>
            </a:r>
            <a:endParaRPr lang="el-GR" dirty="0"/>
          </a:p>
        </p:txBody>
      </p:sp>
      <p:sp>
        <p:nvSpPr>
          <p:cNvPr id="3" name="2 - Θέση περιεχομένου"/>
          <p:cNvSpPr>
            <a:spLocks noGrp="1"/>
          </p:cNvSpPr>
          <p:nvPr>
            <p:ph idx="1"/>
          </p:nvPr>
        </p:nvSpPr>
        <p:spPr/>
        <p:txBody>
          <a:bodyPr>
            <a:noAutofit/>
          </a:bodyPr>
          <a:lstStyle/>
          <a:p>
            <a:pPr marL="0" indent="0" algn="ctr">
              <a:buNone/>
            </a:pPr>
            <a:r>
              <a:rPr lang="el-GR" sz="2000" dirty="0" smtClean="0"/>
              <a:t> </a:t>
            </a:r>
          </a:p>
          <a:p>
            <a:pPr marL="0" indent="0" algn="ctr">
              <a:buNone/>
            </a:pPr>
            <a:endParaRPr lang="el-GR" sz="2000" dirty="0" smtClean="0"/>
          </a:p>
          <a:p>
            <a:pPr marL="0" indent="0" algn="ctr">
              <a:buNone/>
            </a:pPr>
            <a:endParaRPr lang="el-GR" sz="2000" dirty="0" smtClean="0"/>
          </a:p>
          <a:p>
            <a:pPr marL="0" indent="0" algn="ctr">
              <a:buNone/>
            </a:pPr>
            <a:endParaRPr lang="el-GR" sz="2000" dirty="0" smtClean="0"/>
          </a:p>
          <a:p>
            <a:pPr marL="0" lvl="0" indent="0" algn="ctr">
              <a:buNone/>
            </a:pPr>
            <a:endParaRPr lang="el-GR" sz="2000" dirty="0" smtClean="0"/>
          </a:p>
          <a:p>
            <a:pPr marL="0" indent="0" algn="ctr">
              <a:buNone/>
            </a:pPr>
            <a:endParaRPr lang="el-GR" sz="2000" dirty="0" smtClean="0"/>
          </a:p>
          <a:p>
            <a:pPr marL="0" indent="0" algn="ctr">
              <a:buNone/>
            </a:pPr>
            <a:endParaRPr lang="el-GR" sz="2000" dirty="0" smtClean="0"/>
          </a:p>
          <a:p>
            <a:pPr marL="0" indent="0" algn="ctr">
              <a:buNone/>
            </a:pPr>
            <a:endParaRPr lang="el-GR" sz="2000" dirty="0" smtClean="0"/>
          </a:p>
          <a:p>
            <a:pPr marL="0" indent="0" algn="ctr">
              <a:buNone/>
            </a:pPr>
            <a:endParaRPr lang="el-GR" sz="2000" dirty="0" smtClean="0"/>
          </a:p>
          <a:p>
            <a:pPr marL="0" indent="0" algn="ctr">
              <a:buNone/>
            </a:pPr>
            <a:r>
              <a:rPr lang="el-GR" sz="2000" dirty="0" smtClean="0"/>
              <a:t>Το μοντέλο για τη λύση προβλημάτων με τη χρήση του </a:t>
            </a:r>
            <a:r>
              <a:rPr lang="en-US" sz="2000" dirty="0" smtClean="0"/>
              <a:t>Internet</a:t>
            </a:r>
            <a:r>
              <a:rPr lang="el-GR" sz="2000" dirty="0" smtClean="0"/>
              <a:t> των </a:t>
            </a:r>
            <a:r>
              <a:rPr lang="en-US" sz="2000" dirty="0" smtClean="0"/>
              <a:t>Brand</a:t>
            </a:r>
            <a:r>
              <a:rPr lang="el-GR" sz="2000" dirty="0" smtClean="0"/>
              <a:t>-</a:t>
            </a:r>
            <a:r>
              <a:rPr lang="en-US" sz="2000" dirty="0" err="1" smtClean="0"/>
              <a:t>Gruwel</a:t>
            </a:r>
            <a:r>
              <a:rPr lang="el-GR" sz="2000" dirty="0" smtClean="0"/>
              <a:t>, </a:t>
            </a:r>
            <a:r>
              <a:rPr lang="en-US" sz="2000" dirty="0" err="1" smtClean="0"/>
              <a:t>Wopereis</a:t>
            </a:r>
            <a:r>
              <a:rPr lang="el-GR" sz="2000" dirty="0" smtClean="0"/>
              <a:t>, </a:t>
            </a:r>
            <a:r>
              <a:rPr lang="en-US" sz="2000" dirty="0" err="1" smtClean="0"/>
              <a:t>Walraven</a:t>
            </a:r>
            <a:r>
              <a:rPr lang="el-GR" sz="2000" dirty="0" smtClean="0"/>
              <a:t> </a:t>
            </a:r>
          </a:p>
          <a:p>
            <a:pPr marL="0" indent="0" algn="ctr">
              <a:buNone/>
            </a:pPr>
            <a:endParaRPr lang="el-GR" sz="2000" dirty="0" smtClean="0"/>
          </a:p>
          <a:p>
            <a:pPr marL="0" indent="0" algn="ctr">
              <a:buNone/>
            </a:pPr>
            <a:endParaRPr lang="el-GR" sz="2000" dirty="0" smtClean="0"/>
          </a:p>
          <a:p>
            <a:pPr marL="0" indent="0" algn="ctr">
              <a:buNone/>
            </a:pPr>
            <a:endParaRPr lang="el-GR" sz="2000" dirty="0" smtClean="0"/>
          </a:p>
          <a:p>
            <a:pPr marL="0" indent="0" algn="ctr">
              <a:buNone/>
            </a:pPr>
            <a:endParaRPr lang="el-GR" sz="2000" dirty="0" smtClean="0"/>
          </a:p>
          <a:p>
            <a:pPr marL="0" indent="0" algn="ctr">
              <a:buNone/>
            </a:pPr>
            <a:endParaRPr lang="el-GR" sz="2000" dirty="0" smtClean="0"/>
          </a:p>
          <a:p>
            <a:pPr marL="0" indent="0" algn="ctr">
              <a:buNone/>
            </a:pPr>
            <a:endParaRPr lang="el-GR" sz="2000" dirty="0" smtClean="0"/>
          </a:p>
          <a:p>
            <a:pPr marL="0" indent="0" algn="ctr">
              <a:buNone/>
            </a:pPr>
            <a:endParaRPr lang="el-GR" sz="2000" dirty="0" smtClean="0"/>
          </a:p>
          <a:p>
            <a:pPr marL="0" indent="0" algn="ctr">
              <a:buNone/>
            </a:pPr>
            <a:endParaRPr lang="el-GR" sz="2000" dirty="0" smtClean="0"/>
          </a:p>
          <a:p>
            <a:pPr marL="0" indent="0" algn="ctr">
              <a:buNone/>
            </a:pPr>
            <a:endParaRPr lang="el-GR" sz="2000" dirty="0" smtClean="0"/>
          </a:p>
          <a:p>
            <a:pPr marL="0" indent="0" algn="ctr">
              <a:buNone/>
            </a:pPr>
            <a:endParaRPr lang="el-GR" sz="2000" dirty="0" smtClean="0"/>
          </a:p>
          <a:p>
            <a:pPr marL="0" indent="0" algn="ctr">
              <a:buNone/>
            </a:pPr>
            <a:endParaRPr lang="el-GR" sz="2000" dirty="0"/>
          </a:p>
        </p:txBody>
      </p:sp>
      <p:pic>
        <p:nvPicPr>
          <p:cNvPr id="4" name="3 - Εικόνα" descr="C:\Users\Valentini\Desktop\Axonwijs-ipsi.png"/>
          <p:cNvPicPr/>
          <p:nvPr/>
        </p:nvPicPr>
        <p:blipFill>
          <a:blip r:embed="rId2" cstate="print">
            <a:extLst>
              <a:ext uri="{28A0092B-C50C-407E-A947-70E740481C1C}">
                <a14:useLocalDpi xmlns:a14="http://schemas.microsoft.com/office/drawing/2010/main" val="0"/>
              </a:ext>
            </a:extLst>
          </a:blip>
          <a:stretch>
            <a:fillRect/>
          </a:stretch>
        </p:blipFill>
        <p:spPr bwMode="auto">
          <a:xfrm>
            <a:off x="683568" y="1873676"/>
            <a:ext cx="7694204" cy="2636912"/>
          </a:xfrm>
          <a:prstGeom prst="rect">
            <a:avLst/>
          </a:prstGeom>
          <a:noFill/>
          <a:ln>
            <a:noFill/>
          </a:ln>
        </p:spPr>
      </p:pic>
    </p:spTree>
    <p:extLst>
      <p:ext uri="{BB962C8B-B14F-4D97-AF65-F5344CB8AC3E}">
        <p14:creationId xmlns:p14="http://schemas.microsoft.com/office/powerpoint/2010/main" val="134606547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Το </a:t>
            </a:r>
            <a:r>
              <a:rPr lang="en-US" smtClean="0"/>
              <a:t>Information Seek Cycle</a:t>
            </a:r>
            <a:r>
              <a:rPr lang="el-GR" smtClean="0"/>
              <a:t> μοντέλο των</a:t>
            </a:r>
            <a:r>
              <a:rPr lang="en-US" smtClean="0"/>
              <a:t>David et al</a:t>
            </a:r>
            <a:endParaRPr lang="el-GR" dirty="0"/>
          </a:p>
        </p:txBody>
      </p:sp>
      <p:sp>
        <p:nvSpPr>
          <p:cNvPr id="3" name="2 - Θέση περιεχομένου"/>
          <p:cNvSpPr>
            <a:spLocks noGrp="1"/>
          </p:cNvSpPr>
          <p:nvPr>
            <p:ph idx="1"/>
          </p:nvPr>
        </p:nvSpPr>
        <p:spPr/>
        <p:txBody>
          <a:bodyPr>
            <a:normAutofit/>
          </a:bodyPr>
          <a:lstStyle/>
          <a:p>
            <a:r>
              <a:rPr lang="el-GR" sz="2400" dirty="0" smtClean="0"/>
              <a:t>Οι </a:t>
            </a:r>
            <a:r>
              <a:rPr lang="en-US" sz="2400" dirty="0" smtClean="0"/>
              <a:t>David</a:t>
            </a:r>
            <a:r>
              <a:rPr lang="el-GR" sz="2400" dirty="0" smtClean="0"/>
              <a:t>, </a:t>
            </a:r>
            <a:r>
              <a:rPr lang="en-US" sz="2400" dirty="0" smtClean="0"/>
              <a:t>Song</a:t>
            </a:r>
            <a:r>
              <a:rPr lang="el-GR" sz="2400" dirty="0" smtClean="0"/>
              <a:t>, </a:t>
            </a:r>
            <a:r>
              <a:rPr lang="en-US" sz="2400" dirty="0" smtClean="0"/>
              <a:t>Hayes</a:t>
            </a:r>
            <a:r>
              <a:rPr lang="el-GR" sz="2400" dirty="0" smtClean="0"/>
              <a:t>, και  </a:t>
            </a:r>
            <a:r>
              <a:rPr lang="en-US" sz="2400" dirty="0" err="1" smtClean="0"/>
              <a:t>Fredin</a:t>
            </a:r>
            <a:r>
              <a:rPr lang="el-GR" sz="2400" dirty="0" smtClean="0"/>
              <a:t> (2007) έκαναν ένα κυκλικό μοντέλο που αφορά την συμπεριφορά των χρηστών κατά την διαδικασία αναζήτησης πληροφοριών σε περιβάλλον με </a:t>
            </a:r>
            <a:r>
              <a:rPr lang="el-GR" sz="2400" dirty="0" err="1" smtClean="0"/>
              <a:t>υπερσυνδέσμους</a:t>
            </a:r>
            <a:r>
              <a:rPr lang="el-GR" sz="2400" dirty="0" smtClean="0"/>
              <a:t> (</a:t>
            </a:r>
            <a:r>
              <a:rPr lang="en-US" sz="2400" dirty="0" smtClean="0"/>
              <a:t>hyperlinked</a:t>
            </a:r>
            <a:r>
              <a:rPr lang="el-GR" sz="2400" dirty="0" smtClean="0"/>
              <a:t>). Το </a:t>
            </a:r>
            <a:r>
              <a:rPr lang="en-US" sz="2400" dirty="0" smtClean="0"/>
              <a:t>Information Seek Cycle</a:t>
            </a:r>
            <a:r>
              <a:rPr lang="el-GR" sz="2400" dirty="0" smtClean="0"/>
              <a:t> μοντέλο αποτελείται από τρία στάδια, προετοιμασία, εξερεύνηση και σταθεροποίηση (</a:t>
            </a:r>
            <a:r>
              <a:rPr lang="en-US" sz="2400" dirty="0" smtClean="0"/>
              <a:t>preparation</a:t>
            </a:r>
            <a:r>
              <a:rPr lang="el-GR" sz="2400" dirty="0" smtClean="0"/>
              <a:t>, </a:t>
            </a:r>
            <a:r>
              <a:rPr lang="en-US" sz="2400" dirty="0" smtClean="0"/>
              <a:t>exploration</a:t>
            </a:r>
            <a:r>
              <a:rPr lang="el-GR" sz="2400" dirty="0" smtClean="0"/>
              <a:t>, </a:t>
            </a:r>
            <a:r>
              <a:rPr lang="en-US" sz="2400" dirty="0" smtClean="0"/>
              <a:t>consolidation</a:t>
            </a:r>
            <a:r>
              <a:rPr lang="el-GR" sz="2400" dirty="0" smtClean="0"/>
              <a:t>). </a:t>
            </a:r>
          </a:p>
          <a:p>
            <a:pPr lvl="0"/>
            <a:r>
              <a:rPr lang="el-GR" sz="2400" dirty="0" smtClean="0"/>
              <a:t>Το στάδιο της προετοιμασίας αρχίζει με το χρήστη να ετοιμάζεται να κάνει επιλογές από ένα μενού με συνδέσμους σε ένα </a:t>
            </a:r>
            <a:r>
              <a:rPr lang="el-GR" sz="2400" dirty="0" err="1" smtClean="0"/>
              <a:t>υπερ</a:t>
            </a:r>
            <a:r>
              <a:rPr lang="el-GR" sz="2400" dirty="0" smtClean="0"/>
              <a:t>-σύνδεσμο σύστημα. </a:t>
            </a:r>
          </a:p>
          <a:p>
            <a:pPr lvl="0"/>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31466918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Το </a:t>
            </a:r>
            <a:r>
              <a:rPr lang="en-US" smtClean="0"/>
              <a:t>Information Seek Cycle</a:t>
            </a:r>
            <a:r>
              <a:rPr lang="el-GR" smtClean="0"/>
              <a:t> μοντέλο των</a:t>
            </a:r>
            <a:r>
              <a:rPr lang="en-US" smtClean="0"/>
              <a:t>David et al</a:t>
            </a:r>
            <a:endParaRPr lang="el-GR" dirty="0"/>
          </a:p>
        </p:txBody>
      </p:sp>
      <p:sp>
        <p:nvSpPr>
          <p:cNvPr id="3" name="2 - Θέση περιεχομένου"/>
          <p:cNvSpPr>
            <a:spLocks noGrp="1"/>
          </p:cNvSpPr>
          <p:nvPr>
            <p:ph idx="1"/>
          </p:nvPr>
        </p:nvSpPr>
        <p:spPr/>
        <p:txBody>
          <a:bodyPr>
            <a:normAutofit/>
          </a:bodyPr>
          <a:lstStyle/>
          <a:p>
            <a:pPr lvl="0"/>
            <a:r>
              <a:rPr lang="el-GR" sz="2400" dirty="0" smtClean="0"/>
              <a:t>Στο στάδιο εξερεύνησης ο χρήστης αναζητάει και εξερευνεί τα αποτελέσματα των επιλογών και επεξεργάζεται την πληροφορία.  Μετά από την εξερεύνηση και την επεξεργασία της πληροφορίας, ο χρήστης ολοκληρώνει τη διαδικασία αξιολογώντας τα αποτελέσματα με βάση τους στόχους που έβαλε στο στάδιο της προετοιμασίας. Τα αποτελέσματα του σταδίου αυτού παίζουν σημαντικό ρόλο για την επανεξέταση των στόχων που ορίσθηκαν στο στάδιο προετοιμασίας του επόμενου κύκλου. </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92585316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Το </a:t>
            </a:r>
            <a:r>
              <a:rPr lang="en-US" smtClean="0"/>
              <a:t>Information Seek Cycle</a:t>
            </a:r>
            <a:r>
              <a:rPr lang="el-GR" smtClean="0"/>
              <a:t> μοντέλο των</a:t>
            </a:r>
            <a:r>
              <a:rPr lang="en-US" smtClean="0"/>
              <a:t>David et al</a:t>
            </a:r>
            <a:endParaRPr lang="el-GR" dirty="0"/>
          </a:p>
        </p:txBody>
      </p:sp>
      <p:sp>
        <p:nvSpPr>
          <p:cNvPr id="3" name="2 - Θέση περιεχομένου"/>
          <p:cNvSpPr>
            <a:spLocks noGrp="1"/>
          </p:cNvSpPr>
          <p:nvPr>
            <p:ph idx="1"/>
          </p:nvPr>
        </p:nvSpPr>
        <p:spPr/>
        <p:txBody>
          <a:bodyPr>
            <a:noAutofit/>
          </a:bodyPr>
          <a:lstStyle/>
          <a:p>
            <a:r>
              <a:rPr lang="el-GR" sz="2400" dirty="0" smtClean="0"/>
              <a:t>Το μοντέλο </a:t>
            </a:r>
            <a:r>
              <a:rPr lang="en-US" sz="2400" dirty="0" smtClean="0"/>
              <a:t>Information Seek Cycle</a:t>
            </a:r>
            <a:r>
              <a:rPr lang="el-GR" sz="2400" dirty="0" smtClean="0"/>
              <a:t> αρχίζει όταν ο χρήστης αξιολογεί τις επιλογές που είναι διαθέσιμες και τελειώνει πριν ο χρήστης είναι έτοιμος να κάνει άλλη επιλογή. </a:t>
            </a:r>
            <a:endParaRPr lang="en-US" sz="2400" dirty="0" smtClean="0"/>
          </a:p>
          <a:p>
            <a:r>
              <a:rPr lang="el-GR" sz="2400" dirty="0" smtClean="0"/>
              <a:t>Χρησιμοποιώντας αυτό το μοντέλο σαν πλαίσιο εξετάστηκαν η διατύπωση στόχων, η αξιολόγηση των στόχων και οι ρυθμιστικοί μηχανισμοί. </a:t>
            </a:r>
            <a:endParaRPr lang="en-US" sz="2400" dirty="0" smtClean="0"/>
          </a:p>
          <a:p>
            <a:r>
              <a:rPr lang="el-GR" sz="2400" dirty="0" smtClean="0"/>
              <a:t>Διάφορες ιδιότητες των πληροφοριακών στόχων, όπως το εύρος των πληροφοριακών στόχων και η ακρίβεια των πληροφοριακών στόχων διατυπώνονται στο στάδιο προετοιμασίας. </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428980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800" b="1" dirty="0" smtClean="0"/>
              <a:t>Ορισμοί του </a:t>
            </a:r>
            <a:r>
              <a:rPr lang="en-US" sz="2800" b="1" dirty="0" smtClean="0"/>
              <a:t>Wilson</a:t>
            </a:r>
            <a:r>
              <a:rPr lang="el-GR" sz="2800" b="1" dirty="0" smtClean="0"/>
              <a:t>:</a:t>
            </a:r>
          </a:p>
          <a:p>
            <a:pPr marL="444500" indent="-444500">
              <a:buNone/>
            </a:pPr>
            <a:r>
              <a:rPr lang="el-GR" sz="2800" dirty="0" smtClean="0"/>
              <a:t>β) Η «</a:t>
            </a:r>
            <a:r>
              <a:rPr lang="el-GR" sz="2800" b="1" dirty="0" smtClean="0">
                <a:solidFill>
                  <a:schemeClr val="tx2"/>
                </a:solidFill>
              </a:rPr>
              <a:t>Συμπεριφορά πληροφοριακής αναζήτησης</a:t>
            </a:r>
            <a:r>
              <a:rPr lang="el-GR" sz="2800" dirty="0" smtClean="0"/>
              <a:t>» (</a:t>
            </a:r>
            <a:r>
              <a:rPr lang="en-US" sz="2800" dirty="0" smtClean="0"/>
              <a:t>information seeking behavior</a:t>
            </a:r>
            <a:r>
              <a:rPr lang="el-GR" sz="2800" dirty="0" smtClean="0"/>
              <a:t>), που είναι η σκόπιμη επιδίωξη για πληροφορίες σαν αποτέλεσμα μίας ανάγκης για να ικανοποιήσει κάποιο στόχο,  </a:t>
            </a:r>
            <a:endParaRPr lang="el-GR" sz="2800" dirty="0"/>
          </a:p>
        </p:txBody>
      </p:sp>
    </p:spTree>
    <p:extLst>
      <p:ext uri="{BB962C8B-B14F-4D97-AF65-F5344CB8AC3E}">
        <p14:creationId xmlns:p14="http://schemas.microsoft.com/office/powerpoint/2010/main" val="154880971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Το </a:t>
            </a:r>
            <a:r>
              <a:rPr lang="en-US" smtClean="0"/>
              <a:t>Information Seek Cycle</a:t>
            </a:r>
            <a:r>
              <a:rPr lang="el-GR" smtClean="0"/>
              <a:t> μοντέλο των</a:t>
            </a:r>
            <a:r>
              <a:rPr lang="en-US" smtClean="0"/>
              <a:t>David et al</a:t>
            </a:r>
            <a:endParaRPr lang="el-GR" dirty="0"/>
          </a:p>
        </p:txBody>
      </p:sp>
      <p:sp>
        <p:nvSpPr>
          <p:cNvPr id="3" name="2 - Θέση περιεχομένου"/>
          <p:cNvSpPr>
            <a:spLocks noGrp="1"/>
          </p:cNvSpPr>
          <p:nvPr>
            <p:ph idx="1"/>
          </p:nvPr>
        </p:nvSpPr>
        <p:spPr/>
        <p:txBody>
          <a:bodyPr>
            <a:normAutofit/>
          </a:bodyPr>
          <a:lstStyle/>
          <a:p>
            <a:r>
              <a:rPr lang="el-GR" sz="2400" dirty="0" smtClean="0"/>
              <a:t>Την ίδια στιγμή κριτήρια αξιολόγησης, όπως προτίμηση, αποστροφή, ικανοποίηση, ενδιαφέρον σε ότι έχει εντοπιστεί μπορεί να διατυπωθούν στη φάση αξιολόγησης του </a:t>
            </a:r>
            <a:r>
              <a:rPr lang="en-US" sz="2400" dirty="0" smtClean="0"/>
              <a:t>ISC</a:t>
            </a:r>
            <a:r>
              <a:rPr lang="el-GR" sz="2400" dirty="0" smtClean="0"/>
              <a:t>. Επιπλέον εμφανίζεται ένας ενδιάμεσος ψυχολογικός μηχανισμός, όπως η </a:t>
            </a:r>
            <a:r>
              <a:rPr lang="el-GR" sz="2400" dirty="0" err="1" smtClean="0"/>
              <a:t>αυτεπάρκεια</a:t>
            </a:r>
            <a:r>
              <a:rPr lang="el-GR" sz="2400" dirty="0" smtClean="0"/>
              <a:t>, που εμφανίζεται ως ρυθμιστικός μηχανισμός.</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96560307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Το </a:t>
            </a:r>
            <a:r>
              <a:rPr lang="en-US" smtClean="0"/>
              <a:t>Information Seek Cycle</a:t>
            </a:r>
            <a:r>
              <a:rPr lang="el-GR" smtClean="0"/>
              <a:t> μοντέλο των</a:t>
            </a:r>
            <a:r>
              <a:rPr lang="en-US" smtClean="0"/>
              <a:t>David et al</a:t>
            </a:r>
            <a:endParaRPr lang="el-GR" dirty="0"/>
          </a:p>
        </p:txBody>
      </p:sp>
      <p:sp>
        <p:nvSpPr>
          <p:cNvPr id="3" name="2 - Θέση περιεχομένου"/>
          <p:cNvSpPr>
            <a:spLocks noGrp="1"/>
          </p:cNvSpPr>
          <p:nvPr>
            <p:ph idx="1"/>
          </p:nvPr>
        </p:nvSpPr>
        <p:spPr/>
        <p:txBody>
          <a:bodyPr>
            <a:noAutofit/>
          </a:bodyPr>
          <a:lstStyle/>
          <a:p>
            <a:r>
              <a:rPr lang="el-GR" sz="2400" dirty="0" smtClean="0"/>
              <a:t>Σε αυτό το μοντέλο δίνεται ιδιαίτερη έμφαση στους στόχους και βασίζεται στη θεωρία των στόχων επίτευξης η οποία θεωρεί ότι τα παιδιά έχουν δύο τρόπους με τους οποίους κρίνουν τον εαυτό τους. Σύμφωνα με τον πρώτο τρόπο η ικανότητα κρίνεται με βάση την ικανότητα των άλλων και οι μαθητές κατατάσσουν τον εαυτό τους ανάλογα. Σύμφωνα με το δεύτερο τρόπο η επιτυχία κρίνεται από το άτομο με βάση την προσπάθεια που κατέβαλε, την ανάπτυξη των ικανοτήτων του και την ατομική του βελτίωση.</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10832388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Το </a:t>
            </a:r>
            <a:r>
              <a:rPr lang="en-US" smtClean="0"/>
              <a:t>Information Seek Cycle</a:t>
            </a:r>
            <a:r>
              <a:rPr lang="el-GR" smtClean="0"/>
              <a:t> μοντέλο των</a:t>
            </a:r>
            <a:r>
              <a:rPr lang="en-US" smtClean="0"/>
              <a:t>David et al</a:t>
            </a:r>
            <a:endParaRPr lang="el-GR" dirty="0"/>
          </a:p>
        </p:txBody>
      </p:sp>
      <p:sp>
        <p:nvSpPr>
          <p:cNvPr id="3" name="2 - Θέση περιεχομένου"/>
          <p:cNvSpPr>
            <a:spLocks noGrp="1"/>
          </p:cNvSpPr>
          <p:nvPr>
            <p:ph idx="1"/>
          </p:nvPr>
        </p:nvSpPr>
        <p:spPr/>
        <p:txBody>
          <a:bodyPr>
            <a:noAutofit/>
          </a:bodyPr>
          <a:lstStyle/>
          <a:p>
            <a:r>
              <a:rPr lang="el-GR" sz="2400" dirty="0" smtClean="0"/>
              <a:t>Στο στάδιο της προετοιμασίας ο χρήστης ξεκινάει με αόριστους στόχους και μεταφέρεται στο στάδιο της εξερεύνησης και αυτό το στάδιο μεταφέρεται στο στάδιο της αξιολόγησης όταν η πληροφορία που εντοπίζεται αξιολογείται σε σχέση με τους στόχους. </a:t>
            </a:r>
            <a:endParaRPr lang="en-US" sz="2400" dirty="0" smtClean="0"/>
          </a:p>
          <a:p>
            <a:r>
              <a:rPr lang="el-GR" sz="2400" dirty="0" smtClean="0"/>
              <a:t>Το στάδιο της αξιολόγησης από τον ένα κύκλο καθοδηγεί την έρευνα στο στάδιο της προετοιμασίας σε άλλο κύκλο (</a:t>
            </a:r>
            <a:r>
              <a:rPr lang="en-US" sz="2400" dirty="0" smtClean="0"/>
              <a:t>Information Seek Cycle</a:t>
            </a:r>
            <a:r>
              <a:rPr lang="el-GR" sz="2400" dirty="0" smtClean="0"/>
              <a:t>). </a:t>
            </a:r>
            <a:endParaRPr lang="en-US" sz="2400" dirty="0" smtClean="0"/>
          </a:p>
          <a:p>
            <a:r>
              <a:rPr lang="el-GR" sz="2400" dirty="0" smtClean="0"/>
              <a:t>Χρησιμοποιώντας  αυτό το μοντέλο σαν πλαίσιο επικεντρώθηκαν σε δύο στόχους, στόχος δυσκολία και στόχος επιτυχίας, οι οποίοι εξετάστηκαν για τον  ενδιάμεσο ρόλο που παίξανε στην εμπιστοσύνη στον εαυτό τους  (</a:t>
            </a:r>
            <a:r>
              <a:rPr lang="en-US" sz="2400" dirty="0" smtClean="0"/>
              <a:t>David</a:t>
            </a:r>
            <a:r>
              <a:rPr lang="el-GR" sz="2400" dirty="0" smtClean="0"/>
              <a:t>, </a:t>
            </a:r>
            <a:r>
              <a:rPr lang="en-US" sz="2400" dirty="0" smtClean="0"/>
              <a:t>Song</a:t>
            </a:r>
            <a:r>
              <a:rPr lang="el-GR" sz="2400" dirty="0" smtClean="0"/>
              <a:t>, </a:t>
            </a:r>
            <a:r>
              <a:rPr lang="en-US" sz="2400" dirty="0" smtClean="0"/>
              <a:t>Hayes</a:t>
            </a:r>
            <a:r>
              <a:rPr lang="el-GR" sz="2400" dirty="0" smtClean="0"/>
              <a:t>, και  </a:t>
            </a:r>
            <a:r>
              <a:rPr lang="en-US" sz="2400" dirty="0" err="1" smtClean="0"/>
              <a:t>Fredin</a:t>
            </a:r>
            <a:r>
              <a:rPr lang="el-GR" sz="2400" dirty="0" smtClean="0"/>
              <a:t>, 2007).</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17025830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mtClean="0"/>
              <a:t>Marchionini: </a:t>
            </a:r>
            <a:r>
              <a:rPr lang="el-GR" smtClean="0"/>
              <a:t>Το μοντέλο αναζήτησης σε ηλεκτρονικό περιβάλλον</a:t>
            </a:r>
            <a:endParaRPr lang="el-GR" dirty="0"/>
          </a:p>
        </p:txBody>
      </p:sp>
      <p:sp>
        <p:nvSpPr>
          <p:cNvPr id="3" name="2 - Θέση περιεχομένου"/>
          <p:cNvSpPr>
            <a:spLocks noGrp="1"/>
          </p:cNvSpPr>
          <p:nvPr>
            <p:ph idx="1"/>
          </p:nvPr>
        </p:nvSpPr>
        <p:spPr/>
        <p:txBody>
          <a:bodyPr>
            <a:normAutofit/>
          </a:bodyPr>
          <a:lstStyle/>
          <a:p>
            <a:r>
              <a:rPr lang="el-GR" sz="2400" dirty="0" smtClean="0"/>
              <a:t>Όπως αναφέρει ο </a:t>
            </a:r>
            <a:r>
              <a:rPr lang="en-US" sz="2400" dirty="0" err="1" smtClean="0"/>
              <a:t>Marchionini</a:t>
            </a:r>
            <a:r>
              <a:rPr lang="el-GR" sz="2400" dirty="0" smtClean="0"/>
              <a:t> (1989) η πληροφοριακή αναζήτηση είναι ανθρώπινη δραστηριότητα που αποτελεί μέρος από μία γενικότερη δραστηριότητα.  Το παρακάτω σχεδιάγραμμα εμφανίζει τις φάσεις όπως τις περιγράφει ο </a:t>
            </a:r>
            <a:r>
              <a:rPr lang="en-US" sz="2400" dirty="0" err="1" smtClean="0"/>
              <a:t>Marchionini</a:t>
            </a:r>
            <a:r>
              <a:rPr lang="el-GR" sz="2400" dirty="0" smtClean="0"/>
              <a:t> (2007) που είναι η Αναγνώριση, Αποδοχή, Διατύπωση, Έκφραση, Εξέταση, Αναδιατύπωση και Χρήση.  </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76071060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mtClean="0"/>
              <a:t>Marchionini: </a:t>
            </a:r>
            <a:r>
              <a:rPr lang="el-GR" smtClean="0"/>
              <a:t>Το μοντέλο αναζήτησης σε ηλεκτρονικό περιβάλλον</a:t>
            </a:r>
            <a:endParaRPr lang="el-GR" dirty="0"/>
          </a:p>
        </p:txBody>
      </p:sp>
      <p:sp>
        <p:nvSpPr>
          <p:cNvPr id="3" name="2 - Θέση περιεχομένου"/>
          <p:cNvSpPr>
            <a:spLocks noGrp="1"/>
          </p:cNvSpPr>
          <p:nvPr>
            <p:ph idx="1"/>
          </p:nvPr>
        </p:nvSpPr>
        <p:spPr/>
        <p:txBody>
          <a:bodyPr>
            <a:noAutofit/>
          </a:bodyPr>
          <a:lstStyle/>
          <a:p>
            <a:r>
              <a:rPr lang="el-GR" sz="2400" dirty="0" smtClean="0"/>
              <a:t>Ο  ερευνητής της πληροφορίας αρχικά αναγνωρίζει μία ανάγκη για πληροφόρηση και αποδέχεται την πρόκληση να κάνει ενέργειες για να καλύψει αυτήν την ανάγκη. Αυτές οι δραστηριότητες είναι κύρια γνωστικές και συναισθηματικές (</a:t>
            </a:r>
            <a:r>
              <a:rPr lang="en-US" sz="2400" dirty="0" smtClean="0"/>
              <a:t>Cognitive</a:t>
            </a:r>
            <a:r>
              <a:rPr lang="el-GR" sz="2400" dirty="0" smtClean="0"/>
              <a:t> και </a:t>
            </a:r>
            <a:r>
              <a:rPr lang="en-US" sz="2400" dirty="0" smtClean="0"/>
              <a:t>affective</a:t>
            </a:r>
            <a:r>
              <a:rPr lang="el-GR" sz="2400" dirty="0" smtClean="0"/>
              <a:t>) αντίστοιχα και προαναγγέλλουν δράσεις που εμπλέκουν συστήματα αναζήτησης. </a:t>
            </a:r>
            <a:endParaRPr lang="en-US" sz="2400" dirty="0" smtClean="0"/>
          </a:p>
          <a:p>
            <a:r>
              <a:rPr lang="el-GR" sz="2400" dirty="0" smtClean="0"/>
              <a:t>Τη δραστηριότητα που αφορά τη διατύπωση ενός προβλήματος ακολουθεί η αποδοχή και εμπλέκει τον ερευνητή της πληροφορίας ο οποίος αντιλαμβάνεται τα όρια της πληροφοριακής ανάγκης, φαντάζεται τη φύση και τη μορφή της πληροφορίας που θα καλύψει την πληροφοριακή ανάγκη και εντοπίζει τις πιθανές πηγές πληροφόρησης που είναι σχετικές με την ανάγκη. </a:t>
            </a:r>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58258035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mtClean="0"/>
              <a:t>Marchionini: </a:t>
            </a:r>
            <a:r>
              <a:rPr lang="el-GR" smtClean="0"/>
              <a:t>Το μοντέλο αναζήτησης σε ηλεκτρονικό περιβάλλον</a:t>
            </a:r>
            <a:endParaRPr lang="el-GR" dirty="0"/>
          </a:p>
        </p:txBody>
      </p:sp>
      <p:sp>
        <p:nvSpPr>
          <p:cNvPr id="3" name="2 - Θέση περιεχομένου"/>
          <p:cNvSpPr>
            <a:spLocks noGrp="1"/>
          </p:cNvSpPr>
          <p:nvPr>
            <p:ph idx="1"/>
          </p:nvPr>
        </p:nvSpPr>
        <p:spPr/>
        <p:txBody>
          <a:bodyPr>
            <a:normAutofit/>
          </a:bodyPr>
          <a:lstStyle/>
          <a:p>
            <a:r>
              <a:rPr lang="el-GR" sz="2400" dirty="0" smtClean="0"/>
              <a:t>Αν και η αναγνώριση είναι αποτέλεσμα ανθρώπινης αντίληψης και γνώσης, ωστόσο τα ηλεκτρονικά συστήματα συχνά υποστηρίζουν εργαλεία επικοινωνίας και προτείνουν άλλες πηγές.  Η αποδοχή συνδέεται στενά με τους περιορισμούς του χρόνου.  </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22112721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mtClean="0"/>
              <a:t>Marchionini: </a:t>
            </a:r>
            <a:r>
              <a:rPr lang="el-GR" smtClean="0"/>
              <a:t>Το μοντέλο αναζήτησης σε ηλεκτρονικό περιβάλλον</a:t>
            </a:r>
            <a:endParaRPr lang="el-GR" dirty="0"/>
          </a:p>
        </p:txBody>
      </p:sp>
      <p:sp>
        <p:nvSpPr>
          <p:cNvPr id="3" name="2 - Θέση περιεχομένου"/>
          <p:cNvSpPr>
            <a:spLocks noGrp="1"/>
          </p:cNvSpPr>
          <p:nvPr>
            <p:ph idx="1"/>
          </p:nvPr>
        </p:nvSpPr>
        <p:spPr>
          <a:xfrm>
            <a:off x="457200" y="1600200"/>
            <a:ext cx="8229600" cy="4997152"/>
          </a:xfrm>
        </p:spPr>
        <p:txBody>
          <a:bodyPr>
            <a:normAutofit/>
          </a:bodyPr>
          <a:lstStyle/>
          <a:p>
            <a:r>
              <a:rPr lang="el-GR" sz="2400" dirty="0" smtClean="0"/>
              <a:t>Το επόμενο βήμα είναι η χρήση ενός συστήματος αναζήτησης για να εκφραστεί η πληροφοριακή ανάγκη. Επίσης εύκολη χρήση και αποτελεσματικά πληροφοριακά συστήματα βοηθούν τους ανθρώπους να αποδεχτούν περισσότερα πληροφοριακά προβλήματα. </a:t>
            </a:r>
            <a:endParaRPr lang="el-GR" sz="2400" dirty="0"/>
          </a:p>
          <a:p>
            <a:r>
              <a:rPr lang="el-GR" sz="2400" dirty="0" smtClean="0"/>
              <a:t>Η διατύπωση προβλημάτων καθορίζει την αποτελεσματικότητα μιας έρευνας. </a:t>
            </a:r>
          </a:p>
          <a:p>
            <a:r>
              <a:rPr lang="el-GR" sz="2400" dirty="0" smtClean="0"/>
              <a:t>Μόλις διατυπωθεί το πρόβλημα στο μυαλό του ερευνητή είναι απαραίτητο να γίνουν μια σειρά από δραστηριότητες, όπως να επιλεγεί η συλλογή και το σύστημα στο οποίο θα γίνει η αναζήτηση, να γίνει συγκεκριμένη η διατύπωση για να αναγνωριστεί από το σύστημα και να υποβληθεί η ερώτηση στο σύστημα.  </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3999974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mtClean="0"/>
              <a:t>Marchionini: </a:t>
            </a:r>
            <a:r>
              <a:rPr lang="el-GR" smtClean="0"/>
              <a:t>Το μοντέλο αναζήτησης σε ηλεκτρονικό περιβάλλον</a:t>
            </a:r>
            <a:endParaRPr lang="el-GR" dirty="0"/>
          </a:p>
        </p:txBody>
      </p:sp>
      <p:sp>
        <p:nvSpPr>
          <p:cNvPr id="3" name="2 - Θέση περιεχομένου"/>
          <p:cNvSpPr>
            <a:spLocks noGrp="1"/>
          </p:cNvSpPr>
          <p:nvPr>
            <p:ph idx="1"/>
          </p:nvPr>
        </p:nvSpPr>
        <p:spPr/>
        <p:txBody>
          <a:bodyPr>
            <a:noAutofit/>
          </a:bodyPr>
          <a:lstStyle/>
          <a:p>
            <a:r>
              <a:rPr lang="el-GR" sz="2400" dirty="0" smtClean="0"/>
              <a:t>Η έκφραση του προβλήματος περιορίζεται από το σύστημα και οι άνθρωποι διατυπώνουν και ξαναδιατυπώνουν την πληροφοριακή τους ανάγκη ανάλογα με το τι προκύπτει από την αλληλεπίδραση με το σύστημα.  </a:t>
            </a:r>
            <a:endParaRPr lang="el-GR" sz="2400" dirty="0"/>
          </a:p>
          <a:p>
            <a:r>
              <a:rPr lang="el-GR" sz="2400" dirty="0" smtClean="0"/>
              <a:t>Κάθε διατύπωση παράγει μία σειρά από απαντήσεις από το σύστημα και ο ερευνητής εξετάζει τα αποτελέσματα που προκύπτουν. Αυτή η δραστηριότητα απαιτεί περισσότερο χρόνο από όλες τις άλλες δραστηριότητες. </a:t>
            </a:r>
            <a:endParaRPr lang="el-GR" sz="2400" dirty="0"/>
          </a:p>
          <a:p>
            <a:r>
              <a:rPr lang="el-GR" sz="2400" dirty="0" smtClean="0"/>
              <a:t>Συχνά η εξέταση των αποτελεσμάτων δεν παράγει ικανοποιητική πληροφόρηση και έτσι ο ερευνητής διαμορφώνει ξανά την πληροφοριακή του ανάγκη μέχρι να αποφασίζει ο ερευνητής να σταματήσει την αναζήτηση και να χρησιμοποιήσει την πληροφορία που βρήκε. </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48537565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mtClean="0"/>
              <a:t>Marchionini: </a:t>
            </a:r>
            <a:r>
              <a:rPr lang="el-GR" smtClean="0"/>
              <a:t>Το μοντέλο αναζήτησης σε ηλεκτρονικό περιβάλλον</a:t>
            </a:r>
            <a:endParaRPr lang="el-GR" dirty="0"/>
          </a:p>
        </p:txBody>
      </p:sp>
      <p:sp>
        <p:nvSpPr>
          <p:cNvPr id="3" name="2 - Θέση περιεχομένου"/>
          <p:cNvSpPr>
            <a:spLocks noGrp="1"/>
          </p:cNvSpPr>
          <p:nvPr>
            <p:ph idx="1"/>
          </p:nvPr>
        </p:nvSpPr>
        <p:spPr/>
        <p:txBody>
          <a:bodyPr>
            <a:normAutofit/>
          </a:bodyPr>
          <a:lstStyle/>
          <a:p>
            <a:r>
              <a:rPr lang="el-GR" sz="2400" dirty="0" smtClean="0"/>
              <a:t>Η λίστα των τεκμηρίων που έχουν ανακτηθεί συχνά εξυπηρετούν σαν ανατροφοδότηση για την αποτελεσματικότητα του ερωτήματος ή την αποτελεσματικότητα του συστήματος να ερμηνεύσει την ερώτηση. </a:t>
            </a:r>
          </a:p>
          <a:p>
            <a:r>
              <a:rPr lang="el-GR" sz="2400" dirty="0" smtClean="0"/>
              <a:t>Τέλος η χρήση εξαρτάται από αυτόν που αναζητά την πληροφορία κατά πόσο κατανοεί τα αποτελέσματα της αναζήτησης και κατά πόσο μπορεί να πάρει απόφαση για το αν είναι συναφή ή όχι. </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08939379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636912"/>
            <a:ext cx="4546848" cy="1143000"/>
          </a:xfrm>
        </p:spPr>
        <p:txBody>
          <a:bodyPr>
            <a:noAutofit/>
          </a:bodyPr>
          <a:lstStyle/>
          <a:p>
            <a:r>
              <a:rPr lang="el-GR" sz="3200" dirty="0" smtClean="0"/>
              <a:t>Η διαδικασία αναζήτησης για ηλεκτρονική πληροφόρηση σύμφωνα με τον </a:t>
            </a:r>
            <a:r>
              <a:rPr lang="el-GR" sz="3200" dirty="0" err="1" smtClean="0"/>
              <a:t>Marchionini</a:t>
            </a:r>
            <a:r>
              <a:rPr lang="el-GR" sz="3200" dirty="0" smtClean="0"/>
              <a:t>. </a:t>
            </a:r>
          </a:p>
        </p:txBody>
      </p:sp>
      <p:pic>
        <p:nvPicPr>
          <p:cNvPr id="4" name="3 - Εικόνα" descr="C:\Users\korompili\Desktop\INFORMATION LITERACY KALLIPOS\marchioninis-is-process-ENG.png"/>
          <p:cNvPicPr/>
          <p:nvPr/>
        </p:nvPicPr>
        <p:blipFill>
          <a:blip r:embed="rId2">
            <a:extLst>
              <a:ext uri="{28A0092B-C50C-407E-A947-70E740481C1C}">
                <a14:useLocalDpi xmlns:a14="http://schemas.microsoft.com/office/drawing/2010/main" val="0"/>
              </a:ext>
            </a:extLst>
          </a:blip>
          <a:stretch>
            <a:fillRect/>
          </a:stretch>
        </p:blipFill>
        <p:spPr bwMode="auto">
          <a:xfrm>
            <a:off x="4499992" y="58688"/>
            <a:ext cx="4559183" cy="6682680"/>
          </a:xfrm>
          <a:prstGeom prst="rect">
            <a:avLst/>
          </a:prstGeom>
          <a:noFill/>
          <a:ln>
            <a:noFill/>
          </a:ln>
        </p:spPr>
      </p:pic>
    </p:spTree>
    <p:extLst>
      <p:ext uri="{BB962C8B-B14F-4D97-AF65-F5344CB8AC3E}">
        <p14:creationId xmlns:p14="http://schemas.microsoft.com/office/powerpoint/2010/main" val="500143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800" b="1" dirty="0" smtClean="0"/>
              <a:t>Ορισμοί του </a:t>
            </a:r>
            <a:r>
              <a:rPr lang="en-US" sz="2800" b="1" dirty="0" smtClean="0"/>
              <a:t>Wilson</a:t>
            </a:r>
            <a:r>
              <a:rPr lang="el-GR" sz="2800" b="1" dirty="0" smtClean="0"/>
              <a:t>:</a:t>
            </a:r>
          </a:p>
          <a:p>
            <a:pPr marL="355600" indent="-355600">
              <a:buNone/>
            </a:pPr>
            <a:r>
              <a:rPr lang="el-GR" sz="2800" dirty="0" smtClean="0"/>
              <a:t>γ) Η «</a:t>
            </a:r>
            <a:r>
              <a:rPr lang="el-GR" sz="2800" b="1" dirty="0" smtClean="0">
                <a:solidFill>
                  <a:schemeClr val="tx2"/>
                </a:solidFill>
              </a:rPr>
              <a:t>Συμπεριφορά Πληροφοριακής έρευνας</a:t>
            </a:r>
            <a:r>
              <a:rPr lang="el-GR" sz="2800" dirty="0" smtClean="0"/>
              <a:t>» (</a:t>
            </a:r>
            <a:r>
              <a:rPr lang="en-US" sz="2800" dirty="0" smtClean="0"/>
              <a:t>Information searching behavior</a:t>
            </a:r>
            <a:r>
              <a:rPr lang="el-GR" sz="2800" dirty="0" smtClean="0"/>
              <a:t>), που είναι η συμπεριφορά του ερευνητή κατά τη διαδικασία που επικοινωνεί με όλα τα είδη πληροφοριακών συστημάτων,  </a:t>
            </a:r>
            <a:endParaRPr lang="el-GR" sz="2800" dirty="0"/>
          </a:p>
        </p:txBody>
      </p:sp>
    </p:spTree>
    <p:extLst>
      <p:ext uri="{BB962C8B-B14F-4D97-AF65-F5344CB8AC3E}">
        <p14:creationId xmlns:p14="http://schemas.microsoft.com/office/powerpoint/2010/main" val="34079105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μοντέλο της Διαδικασίας Πληροφοριακής Αναζήτησης της </a:t>
            </a:r>
            <a:r>
              <a:rPr lang="en-US" sz="3600" dirty="0" err="1" smtClean="0"/>
              <a:t>Kulthau</a:t>
            </a:r>
            <a:endParaRPr lang="el-GR" sz="3600" dirty="0"/>
          </a:p>
        </p:txBody>
      </p:sp>
      <p:sp>
        <p:nvSpPr>
          <p:cNvPr id="3" name="2 - Θέση περιεχομένου"/>
          <p:cNvSpPr>
            <a:spLocks noGrp="1"/>
          </p:cNvSpPr>
          <p:nvPr>
            <p:ph idx="1"/>
          </p:nvPr>
        </p:nvSpPr>
        <p:spPr/>
        <p:txBody>
          <a:bodyPr>
            <a:noAutofit/>
          </a:bodyPr>
          <a:lstStyle/>
          <a:p>
            <a:r>
              <a:rPr lang="el-GR" sz="2400" dirty="0" smtClean="0"/>
              <a:t>Αυτό το μοντέλο περιλαμβάνει συναισθηματικά και γνωστικά στοιχεία που παρουσιάζονται από τους χρήστες σε έξι στάδια τα οποία βασίστηκαν σε μία σειρά από μελέτες που έγιναν. Η αβεβαιότητα στην αρχή της διαδικασίας χαρακτηρίζεται από αόριστες σκέψεις, συναισθήματα άγχους και πράξεις διερευνητικές. Η κατανόηση που έρχεται αργότερα στη διαδικασία χαρακτηρίζεται από σαφείς σκέψεις, συναισθήματα εμπιστοσύνης και δράσεις τεκμηριωμένες (</a:t>
            </a:r>
            <a:r>
              <a:rPr lang="en-US" sz="2400" dirty="0" err="1" smtClean="0"/>
              <a:t>Kulthau</a:t>
            </a:r>
            <a:r>
              <a:rPr lang="el-GR" sz="2400" dirty="0" smtClean="0"/>
              <a:t> 1993).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651692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μοντέλο της Διαδικασίας Πληροφοριακής Αναζήτησης της </a:t>
            </a:r>
            <a:r>
              <a:rPr lang="en-US" sz="3600" dirty="0" err="1" smtClean="0"/>
              <a:t>Kulthau</a:t>
            </a:r>
            <a:endParaRPr lang="el-GR" sz="3600" dirty="0"/>
          </a:p>
        </p:txBody>
      </p:sp>
      <p:sp>
        <p:nvSpPr>
          <p:cNvPr id="3" name="2 - Θέση περιεχομένου"/>
          <p:cNvSpPr>
            <a:spLocks noGrp="1"/>
          </p:cNvSpPr>
          <p:nvPr>
            <p:ph idx="1"/>
          </p:nvPr>
        </p:nvSpPr>
        <p:spPr/>
        <p:txBody>
          <a:bodyPr>
            <a:noAutofit/>
          </a:bodyPr>
          <a:lstStyle/>
          <a:p>
            <a:r>
              <a:rPr lang="el-GR" sz="2400" dirty="0" smtClean="0"/>
              <a:t>Συγκεκριμένα το μοντέλο περιλαμβάνει τρεις τομείς: τον συναισθηματικό  (</a:t>
            </a:r>
            <a:r>
              <a:rPr lang="en-US" sz="2400" dirty="0" smtClean="0"/>
              <a:t>affective</a:t>
            </a:r>
            <a:r>
              <a:rPr lang="el-GR" sz="2400" dirty="0" smtClean="0"/>
              <a:t>) που αφορά τα συναισθήματα των ερευνητών, τον γνωστικό (</a:t>
            </a:r>
            <a:r>
              <a:rPr lang="en-US" sz="2400" dirty="0" smtClean="0"/>
              <a:t>cognitive</a:t>
            </a:r>
            <a:r>
              <a:rPr lang="el-GR" sz="2400" dirty="0" smtClean="0"/>
              <a:t>) που αφορά τις σκέψεις των ερευνητών και τον υλικό (</a:t>
            </a:r>
            <a:r>
              <a:rPr lang="en-US" sz="2400" dirty="0" smtClean="0"/>
              <a:t>physical</a:t>
            </a:r>
            <a:r>
              <a:rPr lang="el-GR" sz="2400" dirty="0" smtClean="0"/>
              <a:t>) που αφορά τις δράσεις και ενέργειες των ερευνητών. Το μοντέλο περιλαμβάνει έξι στάδια.</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29636475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μοντέλο της Διαδικασίας Πληροφοριακής Αναζήτησης της </a:t>
            </a:r>
            <a:r>
              <a:rPr lang="en-US" sz="3600" dirty="0" err="1" smtClean="0"/>
              <a:t>Kulthau</a:t>
            </a:r>
            <a:endParaRPr lang="el-GR" sz="3600" dirty="0"/>
          </a:p>
        </p:txBody>
      </p:sp>
      <p:sp>
        <p:nvSpPr>
          <p:cNvPr id="3" name="2 - Θέση περιεχομένου"/>
          <p:cNvSpPr>
            <a:spLocks noGrp="1"/>
          </p:cNvSpPr>
          <p:nvPr>
            <p:ph idx="1"/>
          </p:nvPr>
        </p:nvSpPr>
        <p:spPr/>
        <p:txBody>
          <a:bodyPr>
            <a:normAutofit/>
          </a:bodyPr>
          <a:lstStyle/>
          <a:p>
            <a:r>
              <a:rPr lang="el-GR" sz="2400" dirty="0" smtClean="0"/>
              <a:t>Το πρώτο στάδιο είναι η  Έναρξη (</a:t>
            </a:r>
            <a:r>
              <a:rPr lang="en-US" sz="2400" dirty="0" smtClean="0"/>
              <a:t>Initiation</a:t>
            </a:r>
            <a:r>
              <a:rPr lang="el-GR" sz="2400" dirty="0" smtClean="0"/>
              <a:t>), όταν ο άνθρωπος αντιλαμβάνεται την έλλειψη γνώσης ή κατανόησης, και τον καταλαμβάνουν αισθήματα αβεβαιότητας, ανησυχίας ή φόβου. Σε αυτό το σημείο στόχος είναι να αναγνωρίσει την ανάγκη για πληροφόρηση, να σχεδιάσει το πρόβλημα, και να συνδέσει  το πρόβλημα με προηγούμενη εμπειρία και γνώση.  </a:t>
            </a:r>
          </a:p>
          <a:p>
            <a:endParaRPr lang="el-GR" sz="2400" dirty="0" smtClean="0"/>
          </a:p>
          <a:p>
            <a:endParaRPr lang="el-GR" sz="2400" dirty="0" smtClean="0"/>
          </a:p>
          <a:p>
            <a:pPr marL="0" indent="0">
              <a:buNone/>
            </a:pPr>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80646198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μοντέλο της Διαδικασίας Πληροφοριακής Αναζήτησης της </a:t>
            </a:r>
            <a:r>
              <a:rPr lang="en-US" sz="3600" dirty="0" err="1" smtClean="0"/>
              <a:t>Kulthau</a:t>
            </a:r>
            <a:endParaRPr lang="el-GR" sz="3600" dirty="0"/>
          </a:p>
        </p:txBody>
      </p:sp>
      <p:sp>
        <p:nvSpPr>
          <p:cNvPr id="3" name="2 - Θέση περιεχομένου"/>
          <p:cNvSpPr>
            <a:spLocks noGrp="1"/>
          </p:cNvSpPr>
          <p:nvPr>
            <p:ph idx="1"/>
          </p:nvPr>
        </p:nvSpPr>
        <p:spPr/>
        <p:txBody>
          <a:bodyPr>
            <a:noAutofit/>
          </a:bodyPr>
          <a:lstStyle/>
          <a:p>
            <a:r>
              <a:rPr lang="el-GR" sz="2400" dirty="0" smtClean="0"/>
              <a:t>Στο επόμενο στάδιο στο στάδιο της επιλογής (</a:t>
            </a:r>
            <a:r>
              <a:rPr lang="en-US" sz="2400" dirty="0" smtClean="0"/>
              <a:t>selection</a:t>
            </a:r>
            <a:r>
              <a:rPr lang="el-GR" sz="2400" dirty="0" smtClean="0"/>
              <a:t>) που στόχος είναι να εντοπιστεί και επιλεγεί το γενικό θέμα που θα ερευνηθεί. Τα συναισθήματα αβεβαιότητας αντικαθιστούνται από αισιοδοξία αφού γίνει η επιλογή και είναι έτοιμος να αρχίσει την αναζήτηση. Οι σκέψεις επικεντρώνονται στην σύνδεση των θεμάτων με τα προσωπικά ενδιαφέροντα, τις απαιτήσεις της εργασίας, τις πληροφορίες που είναι διαθέσιμες και το χρόνο που διαθέτει. Έως ότου γίνει η επιλογή, συναισθήματα άγχους διακατέχουν το άτομο.  </a:t>
            </a:r>
          </a:p>
          <a:p>
            <a:endParaRPr lang="el-GR" sz="2400" dirty="0" smtClean="0"/>
          </a:p>
          <a:p>
            <a:endParaRPr lang="el-GR" sz="2400" dirty="0" smtClean="0"/>
          </a:p>
          <a:p>
            <a:pPr marL="0" indent="0">
              <a:buNone/>
            </a:pPr>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03618706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μοντέλο της Διαδικασίας Πληροφοριακής Αναζήτησης της </a:t>
            </a:r>
            <a:r>
              <a:rPr lang="en-US" sz="3600" dirty="0" err="1" smtClean="0"/>
              <a:t>Kulthau</a:t>
            </a:r>
            <a:endParaRPr lang="el-GR" sz="3600" dirty="0"/>
          </a:p>
        </p:txBody>
      </p:sp>
      <p:sp>
        <p:nvSpPr>
          <p:cNvPr id="3" name="2 - Θέση περιεχομένου"/>
          <p:cNvSpPr>
            <a:spLocks noGrp="1"/>
          </p:cNvSpPr>
          <p:nvPr>
            <p:ph idx="1"/>
          </p:nvPr>
        </p:nvSpPr>
        <p:spPr/>
        <p:txBody>
          <a:bodyPr>
            <a:noAutofit/>
          </a:bodyPr>
          <a:lstStyle/>
          <a:p>
            <a:r>
              <a:rPr lang="el-GR" sz="2300" dirty="0" smtClean="0"/>
              <a:t>Το στάδιο της εξερεύνησης (</a:t>
            </a:r>
            <a:r>
              <a:rPr lang="en-US" sz="2300" dirty="0" smtClean="0"/>
              <a:t>Exploration</a:t>
            </a:r>
            <a:r>
              <a:rPr lang="el-GR" sz="2300" dirty="0" smtClean="0"/>
              <a:t>) χαρακτηρίζεται από συναισθήματα σύγχυσης ή αναστάτωσης, αβεβαιότητας και αμφιβολίας τα οποία αυξάνονται αυτή την περίοδο. Ο στόχος είναι να ερευνηθούν πληροφορίες για ένα γενικό θέμα να επεκτείνει την ατομική κατανόηση. Σε αυτό το στάδιο μια αδυναμία να εκφραστεί τι ακριβώς απαιτείται κάνει την επικοινωνία ανάμεσα στο χρήστη και το σύστημα αδέξια. </a:t>
            </a:r>
          </a:p>
          <a:p>
            <a:r>
              <a:rPr lang="el-GR" sz="2300" dirty="0" smtClean="0"/>
              <a:t>Σε αυτό το στάδιο γίνεται προσπάθεια να εντοπιστούν πληροφορίες για το γενικό θέμα, και να συνδεθεί η νέα πληροφορία σε ότι είναι ήδη γνωστό. Οι χρήστες μπορεί να θεωρήσουν την κατάσταση αρκετά απογοητευτική και να δημιουργήσουν ένα αίσθημα ανικανότητας σε σχέση με τη χρήση του συστήματος. Μερικοί μπορεί να παρατήσουν την περαιτέρω προσπάθεια. </a:t>
            </a:r>
          </a:p>
          <a:p>
            <a:endParaRPr lang="el-GR" sz="2300" dirty="0" smtClean="0"/>
          </a:p>
          <a:p>
            <a:endParaRPr lang="el-GR" sz="2300" dirty="0" smtClean="0"/>
          </a:p>
          <a:p>
            <a:endParaRPr lang="el-GR" sz="2300" dirty="0" smtClean="0"/>
          </a:p>
          <a:p>
            <a:endParaRPr lang="el-GR" sz="2300" dirty="0" smtClean="0"/>
          </a:p>
          <a:p>
            <a:endParaRPr lang="el-GR" sz="2300" dirty="0" smtClean="0"/>
          </a:p>
          <a:p>
            <a:pPr lvl="0"/>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362664797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μοντέλο της Διαδικασίας Πληροφοριακής Αναζήτησης της </a:t>
            </a:r>
            <a:r>
              <a:rPr lang="en-US" sz="3600" dirty="0" err="1" smtClean="0"/>
              <a:t>Kulthau</a:t>
            </a:r>
            <a:endParaRPr lang="el-GR" sz="3600" dirty="0"/>
          </a:p>
        </p:txBody>
      </p:sp>
      <p:sp>
        <p:nvSpPr>
          <p:cNvPr id="3" name="2 - Θέση περιεχομένου"/>
          <p:cNvSpPr>
            <a:spLocks noGrp="1"/>
          </p:cNvSpPr>
          <p:nvPr>
            <p:ph idx="1"/>
          </p:nvPr>
        </p:nvSpPr>
        <p:spPr/>
        <p:txBody>
          <a:bodyPr>
            <a:normAutofit/>
          </a:bodyPr>
          <a:lstStyle/>
          <a:p>
            <a:r>
              <a:rPr lang="el-GR" sz="2400" smtClean="0"/>
              <a:t>Το στάδιο της Διαμόρφωσης (</a:t>
            </a:r>
            <a:r>
              <a:rPr lang="en-US" sz="2400" smtClean="0"/>
              <a:t>Formulation</a:t>
            </a:r>
            <a:r>
              <a:rPr lang="el-GR" sz="2400" smtClean="0"/>
              <a:t>) του μοντέλου αποτελεί κρίσιμη καμπή, όπου τα συναισθήματα της αβεβαιότητας εξαφανίζονται και αναπτύσσεται η εμπιστοσύνη. Ο στόχος είναι να επικεντρωθούν από το σύνολο των πληροφοριών που συνάντησαν σε αυτές που αφορούν το θέμα τους. Σε αυτό το στάδιο αυξάνεται η εμπιστοσύνη στον εαυτό του και ή αίσθηση διαύγειας.  </a:t>
            </a:r>
          </a:p>
          <a:p>
            <a:endParaRPr lang="el-GR" sz="2400" smtClean="0"/>
          </a:p>
          <a:p>
            <a:endParaRPr lang="el-GR" sz="2400" smtClean="0"/>
          </a:p>
          <a:p>
            <a:endParaRPr lang="el-GR" sz="2400" smtClean="0"/>
          </a:p>
          <a:p>
            <a:endParaRPr lang="el-GR" sz="2400" smtClean="0"/>
          </a:p>
          <a:p>
            <a:endParaRPr lang="el-GR" sz="2400" smtClean="0"/>
          </a:p>
          <a:p>
            <a:pPr lvl="0"/>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dirty="0"/>
          </a:p>
        </p:txBody>
      </p:sp>
    </p:spTree>
    <p:extLst>
      <p:ext uri="{BB962C8B-B14F-4D97-AF65-F5344CB8AC3E}">
        <p14:creationId xmlns:p14="http://schemas.microsoft.com/office/powerpoint/2010/main" val="90620564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μοντέλο της Διαδικασίας Πληροφοριακής Αναζήτησης της </a:t>
            </a:r>
            <a:r>
              <a:rPr lang="en-US" sz="3600" dirty="0" err="1" smtClean="0"/>
              <a:t>Kulthau</a:t>
            </a:r>
            <a:endParaRPr lang="el-GR" sz="3600" dirty="0"/>
          </a:p>
        </p:txBody>
      </p:sp>
      <p:sp>
        <p:nvSpPr>
          <p:cNvPr id="3" name="2 - Θέση περιεχομένου"/>
          <p:cNvSpPr>
            <a:spLocks noGrp="1"/>
          </p:cNvSpPr>
          <p:nvPr>
            <p:ph idx="1"/>
          </p:nvPr>
        </p:nvSpPr>
        <p:spPr/>
        <p:txBody>
          <a:bodyPr>
            <a:noAutofit/>
          </a:bodyPr>
          <a:lstStyle/>
          <a:p>
            <a:r>
              <a:rPr lang="el-GR" sz="2400" dirty="0" smtClean="0"/>
              <a:t>Το στάδιο της Συλλογής (</a:t>
            </a:r>
            <a:r>
              <a:rPr lang="en-US" sz="2400" dirty="0" smtClean="0"/>
              <a:t>Collection</a:t>
            </a:r>
            <a:r>
              <a:rPr lang="el-GR" sz="2400" dirty="0" smtClean="0"/>
              <a:t>) είναι όταν η σχέση ανάμεσα στον χρήστη και στο σύστημα είναι αποδοτική και αποτελεσματική. Ο στόχος είναι να </a:t>
            </a:r>
            <a:r>
              <a:rPr lang="el-GR" sz="2400" dirty="0" err="1" smtClean="0"/>
              <a:t>συλλεγούν</a:t>
            </a:r>
            <a:r>
              <a:rPr lang="el-GR" sz="2400" dirty="0" smtClean="0"/>
              <a:t> πληροφορίες συναφείς με το θέμα. Ο χρήστης μπορεί να προσδιορίσει με ακρίβεια την ανάγκη για συναφείς πληροφορίες στο σύστημα ή στους ενδιάμεσους, ενώ η αίσθηση εμπιστοσύνης στον εαυτό του αυξάνεται.   </a:t>
            </a:r>
          </a:p>
          <a:p>
            <a:r>
              <a:rPr lang="el-GR" sz="2400" dirty="0" smtClean="0"/>
              <a:t>Στο στάδιο της παρουσίασης (</a:t>
            </a:r>
            <a:r>
              <a:rPr lang="en-US" sz="2400" dirty="0" smtClean="0"/>
              <a:t>presentation</a:t>
            </a:r>
            <a:r>
              <a:rPr lang="el-GR" sz="2400" dirty="0" smtClean="0"/>
              <a:t>) συναισθήματα ανακούφισης μαζί με μία αίσθηση ικανοποίησης αν η έρευνα είχε καλό τέλος ή αίσθηση απογοήτευσης αν η έρευνα δεν είχε καλό αποτέλεσμα. Ο στόχος είναι να ολοκληρωθεί η έρευνα και να αρχίσει η προετοιμασία της παρουσίασης ή γενικότερα της αξιοποίησης των αποτελεσμάτων. </a:t>
            </a:r>
          </a:p>
          <a:p>
            <a:endParaRPr lang="el-GR" sz="2400" dirty="0" smtClean="0"/>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62041934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μοντέλο της Διαδικασίας Αναζήτησης Πληροφοριών της </a:t>
            </a:r>
            <a:r>
              <a:rPr lang="el-GR" sz="3600" dirty="0" err="1" smtClean="0"/>
              <a:t>Kulthau</a:t>
            </a:r>
            <a:endParaRPr lang="el-GR" sz="3600" dirty="0" smtClean="0"/>
          </a:p>
        </p:txBody>
      </p:sp>
      <p:pic>
        <p:nvPicPr>
          <p:cNvPr id="4" name="3 - Εικόνα" descr="Figure 1 - Model of the Information Search Proce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877" y="1844824"/>
            <a:ext cx="8358246" cy="4214841"/>
          </a:xfrm>
          <a:prstGeom prst="rect">
            <a:avLst/>
          </a:prstGeom>
          <a:noFill/>
          <a:ln w="9525">
            <a:noFill/>
            <a:miter lim="800000"/>
            <a:headEnd/>
            <a:tailEnd/>
          </a:ln>
        </p:spPr>
      </p:pic>
    </p:spTree>
    <p:extLst>
      <p:ext uri="{BB962C8B-B14F-4D97-AF65-F5344CB8AC3E}">
        <p14:creationId xmlns:p14="http://schemas.microsoft.com/office/powerpoint/2010/main" val="242072877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Οι στόχοι, τα συναισθήματα, οι σκέψεις και οι δράσεις σύμφωνα με το μοντέλο της </a:t>
            </a:r>
            <a:r>
              <a:rPr lang="el-GR" sz="3600" dirty="0" err="1" smtClean="0"/>
              <a:t>Kulthau</a:t>
            </a:r>
            <a:endParaRPr lang="el-GR" sz="3600" dirty="0" smtClean="0"/>
          </a:p>
        </p:txBody>
      </p:sp>
      <p:pic>
        <p:nvPicPr>
          <p:cNvPr id="6" name="5 - Εικόνα" descr="http://eduscapes.com/instruction/images/is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1772816"/>
            <a:ext cx="8429684" cy="4744656"/>
          </a:xfrm>
          <a:prstGeom prst="rect">
            <a:avLst/>
          </a:prstGeom>
          <a:noFill/>
          <a:ln w="9525">
            <a:noFill/>
            <a:miter lim="800000"/>
            <a:headEnd/>
            <a:tailEnd/>
          </a:ln>
        </p:spPr>
      </p:pic>
    </p:spTree>
    <p:extLst>
      <p:ext uri="{BB962C8B-B14F-4D97-AF65-F5344CB8AC3E}">
        <p14:creationId xmlns:p14="http://schemas.microsoft.com/office/powerpoint/2010/main" val="302687845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Το μοντέλο της Διαδικασίας Πληροφοριακής Αναζήτησης της </a:t>
            </a:r>
            <a:r>
              <a:rPr lang="en-US" sz="3600" dirty="0" err="1" smtClean="0"/>
              <a:t>Kulthau</a:t>
            </a:r>
            <a:endParaRPr lang="el-GR" sz="3600" dirty="0"/>
          </a:p>
        </p:txBody>
      </p:sp>
      <p:sp>
        <p:nvSpPr>
          <p:cNvPr id="3" name="2 - Θέση περιεχομένου"/>
          <p:cNvSpPr>
            <a:spLocks noGrp="1"/>
          </p:cNvSpPr>
          <p:nvPr>
            <p:ph idx="1"/>
          </p:nvPr>
        </p:nvSpPr>
        <p:spPr/>
        <p:txBody>
          <a:bodyPr>
            <a:normAutofit/>
          </a:bodyPr>
          <a:lstStyle/>
          <a:p>
            <a:r>
              <a:rPr lang="el-GR" sz="2400" dirty="0" smtClean="0"/>
              <a:t>Ο </a:t>
            </a:r>
            <a:r>
              <a:rPr lang="en-US" sz="2400" dirty="0" smtClean="0"/>
              <a:t>Wilson</a:t>
            </a:r>
            <a:r>
              <a:rPr lang="el-GR" sz="2400" dirty="0" smtClean="0"/>
              <a:t> (1999) έκανε μία σύγκριση των δύο μοντέλων της </a:t>
            </a:r>
            <a:r>
              <a:rPr lang="en-US" sz="2400" dirty="0" err="1" smtClean="0"/>
              <a:t>Kuhlthau</a:t>
            </a:r>
            <a:r>
              <a:rPr lang="el-GR" sz="2400" dirty="0" smtClean="0"/>
              <a:t> και </a:t>
            </a:r>
            <a:r>
              <a:rPr lang="en-US" sz="2400" dirty="0" smtClean="0"/>
              <a:t>Ellis</a:t>
            </a:r>
            <a:r>
              <a:rPr lang="el-GR" sz="2400" dirty="0" smtClean="0"/>
              <a:t>, όπως φαίνεται στο παρακάτω σχεδιάγραμμα. Όπως αναφέρει ο </a:t>
            </a:r>
            <a:r>
              <a:rPr lang="en-US" sz="2400" dirty="0" smtClean="0"/>
              <a:t>Wilson</a:t>
            </a:r>
            <a:r>
              <a:rPr lang="el-GR" sz="2400" dirty="0" smtClean="0"/>
              <a:t> τα δύο μοντέλα έχουν μεγάλες ομοιότητες και η κύρια διαφορά εμφανίζεται στο γεγονός ότι του </a:t>
            </a:r>
            <a:r>
              <a:rPr lang="en-US" sz="2400" dirty="0" smtClean="0"/>
              <a:t>Ellis</a:t>
            </a:r>
            <a:r>
              <a:rPr lang="el-GR" sz="2400" dirty="0" smtClean="0"/>
              <a:t> το μοντέλο εξειδικεύει τις δραστηριότητες εξερεύνησης ή αναζήτησης. Επίσης σημαντική διαφορά είναι ότι η </a:t>
            </a:r>
            <a:r>
              <a:rPr lang="en-US" sz="2400" dirty="0" err="1" smtClean="0"/>
              <a:t>kulthau</a:t>
            </a:r>
            <a:r>
              <a:rPr lang="el-GR" sz="2400" dirty="0" smtClean="0"/>
              <a:t> προτείνει στάδια σαν βάση της ανάλυσης της συμπεριφοράς, ενώ ο  </a:t>
            </a:r>
            <a:r>
              <a:rPr lang="en-US" sz="2400" dirty="0" smtClean="0"/>
              <a:t>Ellis</a:t>
            </a:r>
            <a:r>
              <a:rPr lang="el-GR" sz="2400" dirty="0" smtClean="0"/>
              <a:t> αναφέρεται σε στοιχεία συμπεριφοράς και θεωρεί ότι η σειρά </a:t>
            </a:r>
            <a:r>
              <a:rPr lang="el-GR" sz="2400" dirty="0" err="1" smtClean="0"/>
              <a:t>συμπεριφορικών</a:t>
            </a:r>
            <a:r>
              <a:rPr lang="el-GR" sz="2400" dirty="0" smtClean="0"/>
              <a:t> χαρακτηριστικών μπορεί να ποικίλλει.  </a:t>
            </a:r>
          </a:p>
          <a:p>
            <a:endParaRPr lang="el-GR" sz="2400" dirty="0" smtClean="0"/>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813897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800" b="1" dirty="0" smtClean="0"/>
              <a:t>Ορισμοί του </a:t>
            </a:r>
            <a:r>
              <a:rPr lang="en-US" sz="2800" b="1" dirty="0" smtClean="0"/>
              <a:t>Wilson</a:t>
            </a:r>
            <a:r>
              <a:rPr lang="el-GR" sz="2800" b="1" dirty="0" smtClean="0"/>
              <a:t>:</a:t>
            </a:r>
          </a:p>
          <a:p>
            <a:pPr marL="355600" indent="-355600">
              <a:buNone/>
            </a:pPr>
            <a:r>
              <a:rPr lang="el-GR" sz="2800" dirty="0" smtClean="0"/>
              <a:t>δ) Η «</a:t>
            </a:r>
            <a:r>
              <a:rPr lang="el-GR" sz="2800" b="1" dirty="0" smtClean="0">
                <a:solidFill>
                  <a:schemeClr val="tx2"/>
                </a:solidFill>
              </a:rPr>
              <a:t>Συμπεριφορά χρήσης της πληροφορίας</a:t>
            </a:r>
            <a:r>
              <a:rPr lang="el-GR" sz="2800" dirty="0" smtClean="0"/>
              <a:t>» που αποτελείται από όλες τις φυσικές και πνευματικές δραστηριότητες που εμπλέκονται στη διαδικασία που η πληροφορία που εντοπίστηκε εγκαθίσταται στο γνωστικό πεδίο του ατόμου.</a:t>
            </a:r>
            <a:endParaRPr lang="el-GR" sz="2800" dirty="0"/>
          </a:p>
        </p:txBody>
      </p:sp>
    </p:spTree>
    <p:extLst>
      <p:ext uri="{BB962C8B-B14F-4D97-AF65-F5344CB8AC3E}">
        <p14:creationId xmlns:p14="http://schemas.microsoft.com/office/powerpoint/2010/main" val="180519201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Σύγκριση των μοντέλων του </a:t>
            </a:r>
            <a:r>
              <a:rPr lang="el-GR" dirty="0" err="1" smtClean="0"/>
              <a:t>Ellis</a:t>
            </a:r>
            <a:r>
              <a:rPr lang="el-GR" dirty="0" smtClean="0"/>
              <a:t> και της  </a:t>
            </a:r>
            <a:r>
              <a:rPr lang="el-GR" dirty="0" err="1" smtClean="0"/>
              <a:t>Kuhlthau's</a:t>
            </a:r>
            <a:r>
              <a:rPr lang="el-GR" dirty="0" smtClean="0"/>
              <a:t> ( </a:t>
            </a:r>
            <a:r>
              <a:rPr lang="el-GR" dirty="0" err="1" smtClean="0"/>
              <a:t>Wilson</a:t>
            </a:r>
            <a:r>
              <a:rPr lang="el-GR" dirty="0" smtClean="0"/>
              <a:t> 1999)</a:t>
            </a:r>
          </a:p>
        </p:txBody>
      </p:sp>
      <p:pic>
        <p:nvPicPr>
          <p:cNvPr id="7" name="6 - Εικόνα" descr="C:\Users\korompili\Desktop\TDWfig6.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77" y="1916832"/>
            <a:ext cx="8358246" cy="4500594"/>
          </a:xfrm>
          <a:prstGeom prst="rect">
            <a:avLst/>
          </a:prstGeom>
          <a:noFill/>
          <a:ln w="9525">
            <a:noFill/>
            <a:miter lim="800000"/>
            <a:headEnd/>
            <a:tailEnd/>
          </a:ln>
        </p:spPr>
      </p:pic>
    </p:spTree>
    <p:extLst>
      <p:ext uri="{BB962C8B-B14F-4D97-AF65-F5344CB8AC3E}">
        <p14:creationId xmlns:p14="http://schemas.microsoft.com/office/powerpoint/2010/main" val="36647042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a:r>
              <a:rPr lang="el-GR" sz="3600" dirty="0" smtClean="0">
                <a:latin typeface="+mn-lt"/>
              </a:rPr>
              <a:t>Η θεωρία της Εξαγωγής Νοήματος </a:t>
            </a:r>
            <a:r>
              <a:rPr lang="en-US" sz="3600" dirty="0" err="1" smtClean="0">
                <a:latin typeface="+mn-lt"/>
              </a:rPr>
              <a:t>Dervin</a:t>
            </a:r>
            <a:endParaRPr lang="el-GR" sz="3600" dirty="0">
              <a:latin typeface="+mn-lt"/>
            </a:endParaRPr>
          </a:p>
        </p:txBody>
      </p:sp>
      <p:sp>
        <p:nvSpPr>
          <p:cNvPr id="3" name="2 - Θέση περιεχομένου"/>
          <p:cNvSpPr>
            <a:spLocks noGrp="1"/>
          </p:cNvSpPr>
          <p:nvPr>
            <p:ph idx="1"/>
          </p:nvPr>
        </p:nvSpPr>
        <p:spPr/>
        <p:txBody>
          <a:bodyPr>
            <a:noAutofit/>
          </a:bodyPr>
          <a:lstStyle/>
          <a:p>
            <a:r>
              <a:rPr lang="el-GR" sz="2300" dirty="0" smtClean="0"/>
              <a:t>Η θεωρία της εξαγωγής Νοήματος (</a:t>
            </a:r>
            <a:r>
              <a:rPr lang="en-US" sz="2300" dirty="0" smtClean="0"/>
              <a:t>Sense making</a:t>
            </a:r>
            <a:r>
              <a:rPr lang="el-GR" sz="2300" dirty="0" smtClean="0"/>
              <a:t> θεωρία) προσπαθεί να εξηγήσει το φαινόμενο κατά το οποίο τα άτομα ερμηνεύουν την πληροφορία για να βγάλουν νόημα από αυτήν. </a:t>
            </a:r>
          </a:p>
          <a:p>
            <a:r>
              <a:rPr lang="el-GR" sz="2300" dirty="0" smtClean="0"/>
              <a:t>Η θεωρία Εξαγωγής Νοήματος, θεωρεί ότι ο άνθρωπος ταξιδεύοντας μέσα στο χρόνο και στο χώρο έρχεται από καταστάσεις με ιστορία και μερική εκπαίδευση, φτάνει σε καινούριες καταστάσεις, αντιμετωπίζει ρωγμές κατασκευάζει γέφυρες κατά μήκος αυτών των ρωγμών, αξιολογεί τα αποτελέσματα και συνεχίζει. Έτσι οι κεντρικές βασικές έννοιες της μεθοδολογίας της θεωρίας Εξαγωγής Νοήματος είναι: ο χρόνος, ο χώρος, η κίνηση και οι ρωγμές, καθώς και τα βήματα που κάνει, η κατάσταση, η γέφυρα και το αποτέλεσμα.  </a:t>
            </a:r>
          </a:p>
          <a:p>
            <a:endParaRPr lang="el-GR" sz="2300" dirty="0" smtClean="0"/>
          </a:p>
          <a:p>
            <a:endParaRPr lang="el-GR" sz="2300" dirty="0" smtClean="0"/>
          </a:p>
          <a:p>
            <a:endParaRPr lang="el-GR" sz="2300" dirty="0" smtClean="0"/>
          </a:p>
          <a:p>
            <a:endParaRPr lang="el-GR" sz="2300" dirty="0" smtClean="0"/>
          </a:p>
          <a:p>
            <a:endParaRPr lang="el-GR" sz="2300" dirty="0" smtClean="0"/>
          </a:p>
          <a:p>
            <a:pPr lvl="0"/>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132073050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1" algn="ctr"/>
            <a:r>
              <a:rPr kumimoji="0" lang="el-GR" sz="4000" b="0" i="0" u="none" strike="noStrike" kern="0" cap="none" spc="0" normalizeH="0" baseline="0" noProof="0" dirty="0" smtClean="0">
                <a:ln>
                  <a:noFill/>
                </a:ln>
                <a:solidFill>
                  <a:sysClr val="windowText" lastClr="000000"/>
                </a:solidFill>
                <a:effectLst/>
                <a:uLnTx/>
                <a:uFillTx/>
                <a:latin typeface="Calibri"/>
              </a:rPr>
              <a:t>Η θεωρία της Εξαγωγής Νοήματος </a:t>
            </a:r>
            <a:r>
              <a:rPr kumimoji="0" lang="en-US" sz="4000" b="0" i="0" u="none" strike="noStrike" kern="0" cap="none" spc="0" normalizeH="0" baseline="0" noProof="0" dirty="0" err="1" smtClean="0">
                <a:ln>
                  <a:noFill/>
                </a:ln>
                <a:solidFill>
                  <a:sysClr val="windowText" lastClr="000000"/>
                </a:solidFill>
                <a:effectLst/>
                <a:uLnTx/>
                <a:uFillTx/>
                <a:latin typeface="Calibri"/>
              </a:rPr>
              <a:t>Dervin</a:t>
            </a:r>
            <a:endParaRPr lang="el-GR" dirty="0"/>
          </a:p>
        </p:txBody>
      </p:sp>
      <p:sp>
        <p:nvSpPr>
          <p:cNvPr id="3" name="2 - Θέση περιεχομένου"/>
          <p:cNvSpPr>
            <a:spLocks noGrp="1"/>
          </p:cNvSpPr>
          <p:nvPr>
            <p:ph idx="1"/>
          </p:nvPr>
        </p:nvSpPr>
        <p:spPr/>
        <p:txBody>
          <a:bodyPr>
            <a:normAutofit/>
          </a:bodyPr>
          <a:lstStyle/>
          <a:p>
            <a:r>
              <a:rPr lang="el-GR" sz="2400" smtClean="0"/>
              <a:t>Η θεωρία Εξαγωγής Νοήματος επικεντρώνεται στο άτομο καθώς μετακινείται στο χρόνο και στο χώρο. Καθώς συμβαίνει αυτό αντιμετωπίζει χάσματα όπου το άτομο πρέπει να βγάλει νόημα από την κατάσταση για να κινηθεί, φυσικά ή γνωστικά διασχίζοντας το χάσμα.   </a:t>
            </a:r>
          </a:p>
          <a:p>
            <a:endParaRPr lang="el-GR" sz="2400" smtClean="0"/>
          </a:p>
          <a:p>
            <a:endParaRPr lang="el-GR" sz="2400" smtClean="0"/>
          </a:p>
          <a:p>
            <a:endParaRPr lang="el-GR" sz="2400" smtClean="0"/>
          </a:p>
          <a:p>
            <a:endParaRPr lang="el-GR" sz="2400" smtClean="0"/>
          </a:p>
          <a:p>
            <a:endParaRPr lang="el-GR" sz="2400" smtClean="0"/>
          </a:p>
          <a:p>
            <a:endParaRPr lang="el-GR" sz="2400" smtClean="0"/>
          </a:p>
          <a:p>
            <a:pPr lvl="0"/>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dirty="0"/>
          </a:p>
        </p:txBody>
      </p:sp>
    </p:spTree>
    <p:extLst>
      <p:ext uri="{BB962C8B-B14F-4D97-AF65-F5344CB8AC3E}">
        <p14:creationId xmlns:p14="http://schemas.microsoft.com/office/powerpoint/2010/main" val="369782093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l-GR" sz="3600" b="0" i="0" u="none" strike="noStrike" kern="0" cap="none" spc="0" normalizeH="0" baseline="0" noProof="0" dirty="0" smtClean="0">
                <a:ln>
                  <a:noFill/>
                </a:ln>
                <a:solidFill>
                  <a:sysClr val="windowText" lastClr="000000"/>
                </a:solidFill>
                <a:effectLst/>
                <a:uLnTx/>
                <a:uFillTx/>
                <a:latin typeface="Calibri"/>
              </a:rPr>
              <a:t>Η θεωρία της Εξαγωγής Νοήματος </a:t>
            </a:r>
            <a:r>
              <a:rPr kumimoji="0" lang="en-US" sz="3600" b="0" i="0" u="none" strike="noStrike" kern="0" cap="none" spc="0" normalizeH="0" baseline="0" noProof="0" dirty="0" err="1" smtClean="0">
                <a:ln>
                  <a:noFill/>
                </a:ln>
                <a:solidFill>
                  <a:sysClr val="windowText" lastClr="000000"/>
                </a:solidFill>
                <a:effectLst/>
                <a:uLnTx/>
                <a:uFillTx/>
                <a:latin typeface="Calibri"/>
              </a:rPr>
              <a:t>Dervin</a:t>
            </a:r>
            <a:endParaRPr lang="el-GR" dirty="0"/>
          </a:p>
        </p:txBody>
      </p:sp>
      <p:sp>
        <p:nvSpPr>
          <p:cNvPr id="3" name="2 - Θέση περιεχομένου"/>
          <p:cNvSpPr>
            <a:spLocks noGrp="1"/>
          </p:cNvSpPr>
          <p:nvPr>
            <p:ph idx="1"/>
          </p:nvPr>
        </p:nvSpPr>
        <p:spPr/>
        <p:txBody>
          <a:bodyPr>
            <a:noAutofit/>
          </a:bodyPr>
          <a:lstStyle/>
          <a:p>
            <a:r>
              <a:rPr lang="el-GR" sz="2300" dirty="0" smtClean="0"/>
              <a:t>Σύμφωνα με την </a:t>
            </a:r>
            <a:r>
              <a:rPr lang="en-US" sz="2300" dirty="0" err="1" smtClean="0"/>
              <a:t>Dervin</a:t>
            </a:r>
            <a:r>
              <a:rPr lang="en-US" sz="2300" dirty="0" smtClean="0"/>
              <a:t> </a:t>
            </a:r>
            <a:r>
              <a:rPr lang="el-GR" sz="2300" dirty="0" smtClean="0"/>
              <a:t>(1999) τα στοιχεία κλειδιά σε όλη αυτή τη διαδικασία είναι η κατάσταση, το χάσμα και οι χρήσεις. Η κατάσταση είναι το ευρύτερο πλαίσιο  του χρήστη, το χάσμα είναι αυτό που εμποδίζει την κίνηση και η χρήση είναι η εφαρμογή νοήματος (</a:t>
            </a:r>
            <a:r>
              <a:rPr lang="en-US" sz="2300" dirty="0" smtClean="0"/>
              <a:t>sense</a:t>
            </a:r>
            <a:r>
              <a:rPr lang="el-GR" sz="2300" dirty="0" smtClean="0"/>
              <a:t>) που κατασκευάζεται.  </a:t>
            </a:r>
          </a:p>
          <a:p>
            <a:r>
              <a:rPr lang="el-GR" sz="2300" dirty="0" smtClean="0"/>
              <a:t>Όπως αναφέρει ο </a:t>
            </a:r>
            <a:r>
              <a:rPr lang="en-US" sz="2300" dirty="0" err="1" smtClean="0"/>
              <a:t>Savolainen</a:t>
            </a:r>
            <a:r>
              <a:rPr lang="en-US" sz="2300" dirty="0" smtClean="0"/>
              <a:t> </a:t>
            </a:r>
            <a:r>
              <a:rPr lang="el-GR" sz="2300" dirty="0" smtClean="0"/>
              <a:t>(1993) η θεωρία Εξαγωγής Νοήματος μπορεί να χαρακτηριστεί σαν ένα μέρος προγραμματικής έρευνας που επικεντρώνεται στην ανάπτυξη εναλλακτικών προσεγγίσεων που αφορούν τη μελέτη της χρήσης της πληροφορίας και των πληροφοριακών συστημάτων. </a:t>
            </a:r>
          </a:p>
          <a:p>
            <a:r>
              <a:rPr lang="el-GR" sz="2300" dirty="0" smtClean="0"/>
              <a:t>Η συμπεριφορά στην θεωρία αυτή αναφέρεται σαν εσωτερική (γνωστική) και εξωτερική (διαδικαστική) συμπεριφορά που επιτρέπει το άτομο να κατασκευάσει και να σχεδιάσει τις κινήσεις του στο χρόνο και στο χώρο.   </a:t>
            </a:r>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pPr lvl="0"/>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42836662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l-GR" sz="3600" b="0" i="0" u="none" strike="noStrike" kern="0" cap="none" spc="0" normalizeH="0" baseline="0" noProof="0" dirty="0" smtClean="0">
                <a:ln>
                  <a:noFill/>
                </a:ln>
                <a:solidFill>
                  <a:sysClr val="windowText" lastClr="000000"/>
                </a:solidFill>
                <a:effectLst/>
                <a:uLnTx/>
                <a:uFillTx/>
                <a:latin typeface="Calibri"/>
              </a:rPr>
              <a:t>Η θεωρία της Εξαγωγής Νοήματος </a:t>
            </a:r>
            <a:r>
              <a:rPr kumimoji="0" lang="en-US" sz="3600" b="0" i="0" u="none" strike="noStrike" kern="0" cap="none" spc="0" normalizeH="0" baseline="0" noProof="0" dirty="0" err="1" smtClean="0">
                <a:ln>
                  <a:noFill/>
                </a:ln>
                <a:solidFill>
                  <a:sysClr val="windowText" lastClr="000000"/>
                </a:solidFill>
                <a:effectLst/>
                <a:uLnTx/>
                <a:uFillTx/>
                <a:latin typeface="Calibri"/>
              </a:rPr>
              <a:t>Dervin</a:t>
            </a:r>
            <a:endParaRPr lang="el-GR" dirty="0"/>
          </a:p>
        </p:txBody>
      </p:sp>
      <p:sp>
        <p:nvSpPr>
          <p:cNvPr id="3" name="2 - Θέση περιεχομένου"/>
          <p:cNvSpPr>
            <a:spLocks noGrp="1"/>
          </p:cNvSpPr>
          <p:nvPr>
            <p:ph idx="1"/>
          </p:nvPr>
        </p:nvSpPr>
        <p:spPr>
          <a:xfrm>
            <a:off x="457200" y="1600200"/>
            <a:ext cx="8229600" cy="4925144"/>
          </a:xfrm>
        </p:spPr>
        <p:txBody>
          <a:bodyPr>
            <a:normAutofit/>
          </a:bodyPr>
          <a:lstStyle/>
          <a:p>
            <a:r>
              <a:rPr lang="el-GR" sz="2400" dirty="0" smtClean="0"/>
              <a:t>Έτσι η συμπεριφορά της θεωρίας Εξαγωγής Νοήματος είναι συμπεριφορά επικοινωνίας. Οι κεντρικές δραστηριότητες της είναι αναζήτηση πληροφοριών, επεξεργασία, δημιουργία και χρήση. Η θεωρία της Εξαγωγής Νοήματος είναι διαδικασία ενώ το νόημα (</a:t>
            </a:r>
            <a:r>
              <a:rPr lang="en-US" sz="2400" dirty="0" smtClean="0"/>
              <a:t>sense</a:t>
            </a:r>
            <a:r>
              <a:rPr lang="el-GR" sz="2400" dirty="0" smtClean="0"/>
              <a:t>) είναι το αποτέλεσμα της διαδικασίας. </a:t>
            </a:r>
          </a:p>
          <a:p>
            <a:r>
              <a:rPr lang="el-GR" sz="2400" dirty="0" smtClean="0"/>
              <a:t>Η αναζήτηση πληροφοριών και η χρήση θεωρούνται διαδικασίες, τα βήματα που πρέπει να κάνουν οι άνθρωποι για να κατασκευάσουν νόημα από τον κόσμο. </a:t>
            </a:r>
          </a:p>
          <a:p>
            <a:r>
              <a:rPr lang="el-GR" sz="2400" dirty="0" smtClean="0"/>
              <a:t>Ο πυρήνας των υποθέσεων που βασίζεται η θεωρία είναι ότι η γνώση του σήμερα σπάνια ταιριάζει καλά σε εφαρμογές του αύριο και σε μερικές περιπτώσεις γίνεται το χάσμα του αύριο (</a:t>
            </a:r>
            <a:r>
              <a:rPr lang="en-US" sz="2400" dirty="0" err="1" smtClean="0"/>
              <a:t>Dervin</a:t>
            </a:r>
            <a:r>
              <a:rPr lang="en-US" sz="2400" dirty="0" smtClean="0"/>
              <a:t> sense making</a:t>
            </a:r>
            <a:r>
              <a:rPr lang="el-GR" sz="2400" dirty="0" smtClean="0"/>
              <a:t>).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3418053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l-GR" sz="3600" b="0" i="0" u="none" strike="noStrike" kern="0" cap="none" spc="0" normalizeH="0" baseline="0" noProof="0" dirty="0" smtClean="0">
                <a:ln>
                  <a:noFill/>
                </a:ln>
                <a:solidFill>
                  <a:sysClr val="windowText" lastClr="000000"/>
                </a:solidFill>
                <a:effectLst/>
                <a:uLnTx/>
                <a:uFillTx/>
                <a:latin typeface="Calibri"/>
              </a:rPr>
              <a:t>Η θεωρία της Εξαγωγής Νοήματος </a:t>
            </a:r>
            <a:r>
              <a:rPr kumimoji="0" lang="en-US" sz="3600" b="0" i="0" u="none" strike="noStrike" kern="0" cap="none" spc="0" normalizeH="0" baseline="0" noProof="0" dirty="0" err="1" smtClean="0">
                <a:ln>
                  <a:noFill/>
                </a:ln>
                <a:solidFill>
                  <a:sysClr val="windowText" lastClr="000000"/>
                </a:solidFill>
                <a:effectLst/>
                <a:uLnTx/>
                <a:uFillTx/>
                <a:latin typeface="Calibri"/>
              </a:rPr>
              <a:t>Dervin</a:t>
            </a:r>
            <a:endParaRPr lang="el-GR" dirty="0"/>
          </a:p>
        </p:txBody>
      </p:sp>
      <p:sp>
        <p:nvSpPr>
          <p:cNvPr id="3" name="2 - Θέση περιεχομένου"/>
          <p:cNvSpPr>
            <a:spLocks noGrp="1"/>
          </p:cNvSpPr>
          <p:nvPr>
            <p:ph idx="1"/>
          </p:nvPr>
        </p:nvSpPr>
        <p:spPr/>
        <p:txBody>
          <a:bodyPr>
            <a:noAutofit/>
          </a:bodyPr>
          <a:lstStyle/>
          <a:p>
            <a:r>
              <a:rPr lang="el-GR" sz="2400" dirty="0" smtClean="0"/>
              <a:t>Ο </a:t>
            </a:r>
            <a:r>
              <a:rPr lang="en-US" sz="2400" dirty="0" smtClean="0"/>
              <a:t>Wilson</a:t>
            </a:r>
            <a:r>
              <a:rPr lang="el-GR" sz="2400" dirty="0" smtClean="0"/>
              <a:t> (1999) τονίζει ότι η θεωρία Εξαγωγής Νοήματος αφορά τέσσερα στοιχεία: μία κατάσταση στο χώρο και χρόνο, η οποία ορίζει το περιεχόμενο μέσα στο οποίο προκύπτουν τα πληροφοριακά προβλήματα. Ένα χάσμα που ορίζει την διαφορά ανάμεσα στην  κατάσταση που περιβάλλει  και στην επιθυμητή κατάσταση (π.χ. αβεβαιότητα). </a:t>
            </a:r>
          </a:p>
          <a:p>
            <a:r>
              <a:rPr lang="el-GR" sz="2400" dirty="0" smtClean="0"/>
              <a:t>Ένα αποτέλεσμα που είναι η συνέπεια της διαδικασίας Εξαγωγής Νοήματος. Και η γέφυρα που είναι κατά κάποιο τρόπο το μέσο για να κλείσει το χάσμα ανάμεσα στην κατάσταση και στο αποτέλεσμα.  </a:t>
            </a:r>
          </a:p>
          <a:p>
            <a:endParaRPr lang="el-GR" sz="2400" dirty="0" smtClean="0"/>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6067140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l-GR" sz="3600" b="0" i="0" u="none" strike="noStrike" kern="0" cap="none" spc="0" normalizeH="0" baseline="0" noProof="0" dirty="0" smtClean="0">
                <a:ln>
                  <a:noFill/>
                </a:ln>
                <a:solidFill>
                  <a:sysClr val="windowText" lastClr="000000"/>
                </a:solidFill>
                <a:effectLst/>
                <a:uLnTx/>
                <a:uFillTx/>
                <a:latin typeface="Calibri"/>
              </a:rPr>
              <a:t>Η θεωρία της Εξαγωγής Νοήματος </a:t>
            </a:r>
            <a:r>
              <a:rPr kumimoji="0" lang="en-US" sz="3600" b="0" i="0" u="none" strike="noStrike" kern="0" cap="none" spc="0" normalizeH="0" baseline="0" noProof="0" dirty="0" err="1" smtClean="0">
                <a:ln>
                  <a:noFill/>
                </a:ln>
                <a:solidFill>
                  <a:sysClr val="windowText" lastClr="000000"/>
                </a:solidFill>
                <a:effectLst/>
                <a:uLnTx/>
                <a:uFillTx/>
                <a:latin typeface="Calibri"/>
              </a:rPr>
              <a:t>Dervin</a:t>
            </a:r>
            <a:endParaRPr lang="el-GR" dirty="0"/>
          </a:p>
        </p:txBody>
      </p:sp>
      <p:sp>
        <p:nvSpPr>
          <p:cNvPr id="3" name="2 - Θέση περιεχομένου"/>
          <p:cNvSpPr>
            <a:spLocks noGrp="1"/>
          </p:cNvSpPr>
          <p:nvPr>
            <p:ph idx="1"/>
          </p:nvPr>
        </p:nvSpPr>
        <p:spPr/>
        <p:txBody>
          <a:bodyPr>
            <a:noAutofit/>
          </a:bodyPr>
          <a:lstStyle/>
          <a:p>
            <a:r>
              <a:rPr lang="el-GR" sz="2400" smtClean="0"/>
              <a:t>Φαίνεται ότι τα πιο δυνατά σημεία της θεωρίας είναι η διατύπωση ερωτήσεων για την ολοκλήρωση της συνέντευξης, ώστε να περιγραφούν από τους  συνεντευξιαζόμενους προβληματικές καταστάσεις,   καθώς και η διαδικασία συλλογής πληροφοριών, ώστε να λυθεί η προβληματική κατάσταση. </a:t>
            </a:r>
          </a:p>
          <a:p>
            <a:r>
              <a:rPr lang="el-GR" sz="2400" smtClean="0"/>
              <a:t>Χρησιμοποιώντας το μοντέλο κατάσταση-χάσματα-χρήσεις/ βοήθειες, ο ερευνητής μπορεί να αναπαραστήσει προβληματικές καταστάσεις που αντιμετωπίζονται από τους συνεντευξιαζόμενους και εξετάζουν με λεπτομέρεια πως λύθηκαν τα προβλήματα (</a:t>
            </a:r>
            <a:r>
              <a:rPr lang="en-US" sz="2400" smtClean="0"/>
              <a:t>Savolainen</a:t>
            </a:r>
            <a:r>
              <a:rPr lang="el-GR" sz="2400" smtClean="0"/>
              <a:t> 1993).  </a:t>
            </a:r>
          </a:p>
          <a:p>
            <a:endParaRPr lang="el-GR" sz="2400" smtClean="0"/>
          </a:p>
          <a:p>
            <a:endParaRPr lang="el-GR" sz="2400" smtClean="0"/>
          </a:p>
          <a:p>
            <a:endParaRPr lang="el-GR" sz="2400" smtClean="0"/>
          </a:p>
          <a:p>
            <a:endParaRPr lang="el-GR" sz="2400" smtClean="0"/>
          </a:p>
          <a:p>
            <a:endParaRPr lang="el-GR" sz="2400" smtClean="0"/>
          </a:p>
          <a:p>
            <a:pPr lvl="0"/>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dirty="0"/>
          </a:p>
        </p:txBody>
      </p:sp>
    </p:spTree>
    <p:extLst>
      <p:ext uri="{BB962C8B-B14F-4D97-AF65-F5344CB8AC3E}">
        <p14:creationId xmlns:p14="http://schemas.microsoft.com/office/powerpoint/2010/main" val="345193848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marL="342900" lvl="0" indent="-342900">
              <a:spcBef>
                <a:spcPct val="20000"/>
              </a:spcBef>
            </a:pPr>
            <a:r>
              <a:rPr lang="el-GR" sz="3200" dirty="0" smtClean="0">
                <a:solidFill>
                  <a:prstClr val="black"/>
                </a:solidFill>
                <a:ea typeface="+mn-ea"/>
                <a:cs typeface="+mn-cs"/>
              </a:rPr>
              <a:t>Το </a:t>
            </a:r>
            <a:r>
              <a:rPr lang="el-GR" sz="3200" dirty="0">
                <a:solidFill>
                  <a:prstClr val="black"/>
                </a:solidFill>
                <a:ea typeface="+mn-ea"/>
                <a:cs typeface="+mn-cs"/>
              </a:rPr>
              <a:t>τρίγωνο του </a:t>
            </a:r>
            <a:r>
              <a:rPr lang="en-US" sz="3200" dirty="0" err="1">
                <a:solidFill>
                  <a:prstClr val="black"/>
                </a:solidFill>
                <a:ea typeface="+mn-ea"/>
                <a:cs typeface="+mn-cs"/>
              </a:rPr>
              <a:t>Dervin</a:t>
            </a:r>
            <a:r>
              <a:rPr lang="el-GR" sz="3200" dirty="0">
                <a:solidFill>
                  <a:prstClr val="black"/>
                </a:solidFill>
                <a:ea typeface="+mn-ea"/>
                <a:cs typeface="+mn-cs"/>
              </a:rPr>
              <a:t> της θεωρίας Εξαγωγής Νοήματος (</a:t>
            </a:r>
            <a:r>
              <a:rPr lang="en-US" sz="3200" dirty="0">
                <a:solidFill>
                  <a:prstClr val="black"/>
                </a:solidFill>
                <a:ea typeface="+mn-ea"/>
                <a:cs typeface="+mn-cs"/>
              </a:rPr>
              <a:t>Willis</a:t>
            </a:r>
            <a:r>
              <a:rPr lang="el-GR" sz="3200" dirty="0">
                <a:solidFill>
                  <a:prstClr val="black"/>
                </a:solidFill>
                <a:ea typeface="+mn-ea"/>
                <a:cs typeface="+mn-cs"/>
              </a:rPr>
              <a:t> </a:t>
            </a:r>
            <a:r>
              <a:rPr lang="el-GR" sz="3200" dirty="0" smtClean="0">
                <a:solidFill>
                  <a:prstClr val="black"/>
                </a:solidFill>
                <a:ea typeface="+mn-ea"/>
                <a:cs typeface="+mn-cs"/>
              </a:rPr>
              <a:t>1999)</a:t>
            </a:r>
            <a:endParaRPr lang="el-GR" dirty="0"/>
          </a:p>
        </p:txBody>
      </p:sp>
      <p:pic>
        <p:nvPicPr>
          <p:cNvPr id="4" name="3 - Εικόνα" descr="C:\Users\korompili\Desktop\TDWfig3.gif"/>
          <p:cNvPicPr/>
          <p:nvPr/>
        </p:nvPicPr>
        <p:blipFill>
          <a:blip r:embed="rId2" cstate="print">
            <a:extLst>
              <a:ext uri="{28A0092B-C50C-407E-A947-70E740481C1C}">
                <a14:useLocalDpi xmlns:a14="http://schemas.microsoft.com/office/drawing/2010/main" val="0"/>
              </a:ext>
            </a:extLst>
          </a:blip>
          <a:stretch>
            <a:fillRect/>
          </a:stretch>
        </p:blipFill>
        <p:spPr bwMode="auto">
          <a:xfrm>
            <a:off x="1563054" y="1916832"/>
            <a:ext cx="6017892" cy="4366838"/>
          </a:xfrm>
          <a:prstGeom prst="rect">
            <a:avLst/>
          </a:prstGeom>
          <a:noFill/>
          <a:ln>
            <a:noFill/>
          </a:ln>
        </p:spPr>
      </p:pic>
    </p:spTree>
    <p:extLst>
      <p:ext uri="{BB962C8B-B14F-4D97-AF65-F5344CB8AC3E}">
        <p14:creationId xmlns:p14="http://schemas.microsoft.com/office/powerpoint/2010/main" val="116155397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spcBef>
                <a:spcPct val="20000"/>
              </a:spcBef>
            </a:pPr>
            <a:r>
              <a:rPr lang="el-GR" sz="3200" dirty="0">
                <a:solidFill>
                  <a:prstClr val="black"/>
                </a:solidFill>
                <a:ea typeface="+mn-ea"/>
                <a:cs typeface="+mn-cs"/>
              </a:rPr>
              <a:t>Το </a:t>
            </a:r>
            <a:r>
              <a:rPr lang="el-GR" sz="3200" dirty="0" smtClean="0">
                <a:solidFill>
                  <a:prstClr val="black"/>
                </a:solidFill>
                <a:ea typeface="+mn-ea"/>
                <a:cs typeface="+mn-cs"/>
              </a:rPr>
              <a:t>μοντέλο </a:t>
            </a:r>
            <a:r>
              <a:rPr lang="el-GR" sz="3200" dirty="0">
                <a:solidFill>
                  <a:prstClr val="black"/>
                </a:solidFill>
                <a:ea typeface="+mn-ea"/>
                <a:cs typeface="+mn-cs"/>
              </a:rPr>
              <a:t>του </a:t>
            </a:r>
            <a:r>
              <a:rPr lang="en-US" sz="3200" dirty="0" err="1">
                <a:solidFill>
                  <a:prstClr val="black"/>
                </a:solidFill>
                <a:ea typeface="+mn-ea"/>
                <a:cs typeface="+mn-cs"/>
              </a:rPr>
              <a:t>Dervin</a:t>
            </a:r>
            <a:r>
              <a:rPr lang="el-GR" sz="3200" dirty="0">
                <a:solidFill>
                  <a:prstClr val="black"/>
                </a:solidFill>
                <a:ea typeface="+mn-ea"/>
                <a:cs typeface="+mn-cs"/>
              </a:rPr>
              <a:t> της θεωρίας Εξαγωγής Νοήματος αναδιατυπωμένο (</a:t>
            </a:r>
            <a:r>
              <a:rPr lang="en-US" sz="3200" dirty="0">
                <a:solidFill>
                  <a:prstClr val="black"/>
                </a:solidFill>
                <a:ea typeface="+mn-ea"/>
                <a:cs typeface="+mn-cs"/>
              </a:rPr>
              <a:t>Willis</a:t>
            </a:r>
            <a:r>
              <a:rPr lang="el-GR" sz="3200" dirty="0">
                <a:solidFill>
                  <a:prstClr val="black"/>
                </a:solidFill>
                <a:ea typeface="+mn-ea"/>
                <a:cs typeface="+mn-cs"/>
              </a:rPr>
              <a:t> 1999)</a:t>
            </a:r>
          </a:p>
        </p:txBody>
      </p:sp>
      <p:pic>
        <p:nvPicPr>
          <p:cNvPr id="5" name="4 - Εικόνα" descr="C:\Users\korompili\Desktop\TDWfig4.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624" y="1556792"/>
            <a:ext cx="7782752" cy="4775098"/>
          </a:xfrm>
          <a:prstGeom prst="rect">
            <a:avLst/>
          </a:prstGeom>
          <a:noFill/>
          <a:ln w="9525">
            <a:noFill/>
            <a:miter lim="800000"/>
            <a:headEnd/>
            <a:tailEnd/>
          </a:ln>
        </p:spPr>
      </p:pic>
    </p:spTree>
    <p:extLst>
      <p:ext uri="{BB962C8B-B14F-4D97-AF65-F5344CB8AC3E}">
        <p14:creationId xmlns:p14="http://schemas.microsoft.com/office/powerpoint/2010/main" val="80992051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a:r>
              <a:rPr lang="el-GR" sz="4000" dirty="0" smtClean="0">
                <a:latin typeface="+mn-lt"/>
              </a:rPr>
              <a:t>Το μοντέλο του </a:t>
            </a:r>
            <a:r>
              <a:rPr lang="en-US" sz="4000" dirty="0" err="1" smtClean="0">
                <a:latin typeface="+mn-lt"/>
              </a:rPr>
              <a:t>Krikelas</a:t>
            </a:r>
            <a:endParaRPr lang="el-GR" sz="4000" dirty="0">
              <a:latin typeface="+mn-lt"/>
            </a:endParaRPr>
          </a:p>
        </p:txBody>
      </p:sp>
      <p:sp>
        <p:nvSpPr>
          <p:cNvPr id="3" name="2 - Θέση περιεχομένου"/>
          <p:cNvSpPr>
            <a:spLocks noGrp="1"/>
          </p:cNvSpPr>
          <p:nvPr>
            <p:ph idx="1"/>
          </p:nvPr>
        </p:nvSpPr>
        <p:spPr/>
        <p:txBody>
          <a:bodyPr>
            <a:normAutofit/>
          </a:bodyPr>
          <a:lstStyle/>
          <a:p>
            <a:r>
              <a:rPr lang="el-GR" sz="2400" dirty="0" smtClean="0"/>
              <a:t>Ο </a:t>
            </a:r>
            <a:r>
              <a:rPr lang="en-US" sz="2400" dirty="0" err="1" smtClean="0"/>
              <a:t>Krikelas</a:t>
            </a:r>
            <a:r>
              <a:rPr lang="el-GR" sz="2400" dirty="0" smtClean="0"/>
              <a:t> (1993) ορίζει την πληροφοριακή συμπεριφορά σαν την δραστηριότητα του ατόμου που έχει σκοπό να εντοπίσει ένα μήνυμα που να ικανοποιεί μια αντιληπτή ανάγκη. Η πληροφοριακή αναζήτηση αρχίζει όταν το άτομο θεωρήσει ότι η παρούσα κατάσταση των γνώσεων του δεν είναι αυτή που απαιτείται για να λύσει ένα πρόβλημα.  Η διαδικασία λήγει όταν παύει να υπάρχει αυτή η αντίληψη.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258673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Autofit/>
          </a:bodyPr>
          <a:lstStyle/>
          <a:p>
            <a:r>
              <a:rPr lang="el-GR" sz="2400" dirty="0" smtClean="0"/>
              <a:t>Ο </a:t>
            </a:r>
            <a:r>
              <a:rPr lang="en-US" sz="2400" dirty="0" smtClean="0"/>
              <a:t>Wilson</a:t>
            </a:r>
            <a:r>
              <a:rPr lang="el-GR" sz="2400" dirty="0" smtClean="0"/>
              <a:t> (2006) αναφέρεται στις μελέτες χρηστών και μας δίνει ένα σχεδιάγραμμα, που παρουσιάζεται παρακάτω, που δηλώνει τις σχέσεις που έχουν  μεταξύ τους οι διάφορες έννοιες που αφορούν αυτές τις μελέτες. </a:t>
            </a:r>
          </a:p>
          <a:p>
            <a:r>
              <a:rPr lang="el-GR" sz="2400" dirty="0" smtClean="0"/>
              <a:t>Απαραίτητη προϋπόθεση ο χρήστης της πληροφορίας, που έχει μια πληροφοριακή ανάγκη και προχωράει σε συμπεριφορά πληροφοριακής αναζήτησης. </a:t>
            </a:r>
          </a:p>
          <a:p>
            <a:r>
              <a:rPr lang="el-GR" sz="2400" dirty="0" smtClean="0"/>
              <a:t>Η πληροφοριακή συμπεριφορά είναι αποτέλεσμα της αναγνώρισης κάποιας ανάγκης όπως την καταλαβαίνει ο χρήστης.</a:t>
            </a:r>
            <a:endParaRPr lang="el-GR" sz="2400" dirty="0"/>
          </a:p>
        </p:txBody>
      </p:sp>
    </p:spTree>
    <p:extLst>
      <p:ext uri="{BB962C8B-B14F-4D97-AF65-F5344CB8AC3E}">
        <p14:creationId xmlns:p14="http://schemas.microsoft.com/office/powerpoint/2010/main" val="425202773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1" algn="ctr"/>
            <a:r>
              <a:rPr kumimoji="0" lang="el-GR" sz="4000" b="0" i="0" u="none" strike="noStrike" kern="0" cap="none" spc="0" normalizeH="0" baseline="0" noProof="0" dirty="0" smtClean="0">
                <a:ln>
                  <a:noFill/>
                </a:ln>
                <a:solidFill>
                  <a:sysClr val="windowText" lastClr="000000"/>
                </a:solidFill>
                <a:effectLst/>
                <a:uLnTx/>
                <a:uFillTx/>
                <a:latin typeface="Calibri"/>
              </a:rPr>
              <a:t>Το μοντέλο του </a:t>
            </a:r>
            <a:r>
              <a:rPr kumimoji="0" lang="en-US" sz="4000" b="0" i="0" u="none" strike="noStrike" kern="0" cap="none" spc="0" normalizeH="0" baseline="0" noProof="0" dirty="0" err="1" smtClean="0">
                <a:ln>
                  <a:noFill/>
                </a:ln>
                <a:solidFill>
                  <a:sysClr val="windowText" lastClr="000000"/>
                </a:solidFill>
                <a:effectLst/>
                <a:uLnTx/>
                <a:uFillTx/>
                <a:latin typeface="Calibri"/>
              </a:rPr>
              <a:t>Krikelas</a:t>
            </a:r>
            <a:endParaRPr lang="el-GR" dirty="0"/>
          </a:p>
        </p:txBody>
      </p:sp>
      <p:sp>
        <p:nvSpPr>
          <p:cNvPr id="3" name="2 - Θέση περιεχομένου"/>
          <p:cNvSpPr>
            <a:spLocks noGrp="1"/>
          </p:cNvSpPr>
          <p:nvPr>
            <p:ph idx="1"/>
          </p:nvPr>
        </p:nvSpPr>
        <p:spPr/>
        <p:txBody>
          <a:bodyPr>
            <a:normAutofit/>
          </a:bodyPr>
          <a:lstStyle/>
          <a:p>
            <a:r>
              <a:rPr lang="el-GR" sz="2400" dirty="0" smtClean="0"/>
              <a:t>Το μοντέλο σύμφωνα με τον </a:t>
            </a:r>
            <a:r>
              <a:rPr lang="en-US" sz="2400" dirty="0" err="1" smtClean="0"/>
              <a:t>krikelas</a:t>
            </a:r>
            <a:r>
              <a:rPr lang="el-GR" sz="2400" dirty="0" smtClean="0"/>
              <a:t> είναι ένα γενικό μοντέλο που αφορά την καθημερινή ζωή και αποτελείται δεκατρία στοιχεία. Η διαδικασία εξέλιξης του μοντέλου είναι βασικά γραμμική με κάποιες δυνατότητες για ανατροφοδοτήσεις. Είναι σημαντικό ότι σαν βασικό κίνητρο για πληροφοριακή αναζήτηση είναι η πληροφοριακή ανάγκη   (</a:t>
            </a:r>
            <a:r>
              <a:rPr lang="en-US" sz="2400" dirty="0" err="1" smtClean="0"/>
              <a:t>Weiler</a:t>
            </a:r>
            <a:r>
              <a:rPr lang="el-GR" sz="2400" dirty="0" smtClean="0"/>
              <a:t> 2004). Το μοντέλο ορίζει την πληροφοριακή ανάγκη σαν μία κατάσταση αβεβαιότητας που αναγνωρίζεται από το άτομο. Αποτελεί ένα από τα πρώτα μοντέλα που έχει τονίσει την αβεβαιότητα σαν βασικό κίνητρο στην αναζήτηση πληροφοριών. </a:t>
            </a:r>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78712325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1" algn="ctr"/>
            <a:r>
              <a:rPr kumimoji="0" lang="el-GR" sz="4000" b="0" i="0" u="none" strike="noStrike" kern="0" cap="none" spc="0" normalizeH="0" baseline="0" noProof="0" dirty="0" smtClean="0">
                <a:ln>
                  <a:noFill/>
                </a:ln>
                <a:solidFill>
                  <a:sysClr val="windowText" lastClr="000000"/>
                </a:solidFill>
                <a:effectLst/>
                <a:uLnTx/>
                <a:uFillTx/>
                <a:latin typeface="Calibri"/>
              </a:rPr>
              <a:t>Το μοντέλο του </a:t>
            </a:r>
            <a:r>
              <a:rPr kumimoji="0" lang="en-US" sz="4000" b="0" i="0" u="none" strike="noStrike" kern="0" cap="none" spc="0" normalizeH="0" baseline="0" noProof="0" dirty="0" err="1" smtClean="0">
                <a:ln>
                  <a:noFill/>
                </a:ln>
                <a:solidFill>
                  <a:sysClr val="windowText" lastClr="000000"/>
                </a:solidFill>
                <a:effectLst/>
                <a:uLnTx/>
                <a:uFillTx/>
                <a:latin typeface="Calibri"/>
              </a:rPr>
              <a:t>Krikelas</a:t>
            </a:r>
            <a:endParaRPr lang="el-GR" dirty="0"/>
          </a:p>
        </p:txBody>
      </p:sp>
      <p:sp>
        <p:nvSpPr>
          <p:cNvPr id="3" name="2 - Θέση περιεχομένου"/>
          <p:cNvSpPr>
            <a:spLocks noGrp="1"/>
          </p:cNvSpPr>
          <p:nvPr>
            <p:ph idx="1"/>
          </p:nvPr>
        </p:nvSpPr>
        <p:spPr/>
        <p:txBody>
          <a:bodyPr>
            <a:normAutofit/>
          </a:bodyPr>
          <a:lstStyle/>
          <a:p>
            <a:r>
              <a:rPr lang="el-GR" sz="2400" dirty="0" smtClean="0"/>
              <a:t>Το μοντέλο σύμφωνα με τον </a:t>
            </a:r>
            <a:r>
              <a:rPr lang="en-US" sz="2400" dirty="0" err="1" smtClean="0"/>
              <a:t>krikelas</a:t>
            </a:r>
            <a:r>
              <a:rPr lang="el-GR" sz="2400" dirty="0" smtClean="0"/>
              <a:t> είναι ένα γενικό μοντέλο που αφορά την καθημερινή ζωή και αποτελείται δεκατρία στοιχεία. Η διαδικασία εξέλιξης του μοντέλου είναι βασικά γραμμική με κάποιες δυνατότητες για ανατροφοδοτήσεις. Είναι σημαντικό ότι σαν βασικό κίνητρο για πληροφοριακή αναζήτηση είναι η πληροφοριακή ανάγκη   (</a:t>
            </a:r>
            <a:r>
              <a:rPr lang="en-US" sz="2400" dirty="0" err="1" smtClean="0"/>
              <a:t>Weiler</a:t>
            </a:r>
            <a:r>
              <a:rPr lang="el-GR" sz="2400" dirty="0" smtClean="0"/>
              <a:t> 2004). Το μοντέλο ορίζει την πληροφοριακή ανάγκη σαν μία κατάσταση αβεβαιότητας που αναγνωρίζεται από το άτομο. Αποτελεί ένα από τα πρώτα μοντέλα που έχει τονίσει την αβεβαιότητα σαν βασικό κίνητρο στην αναζήτηση πληροφοριών. </a:t>
            </a:r>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88549053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1" algn="ctr"/>
            <a:r>
              <a:rPr kumimoji="0" lang="el-GR" sz="4000" b="0" i="0" u="none" strike="noStrike" kern="0" cap="none" spc="0" normalizeH="0" baseline="0" noProof="0" dirty="0" smtClean="0">
                <a:ln>
                  <a:noFill/>
                </a:ln>
                <a:solidFill>
                  <a:sysClr val="windowText" lastClr="000000"/>
                </a:solidFill>
                <a:effectLst/>
                <a:uLnTx/>
                <a:uFillTx/>
                <a:latin typeface="Calibri"/>
              </a:rPr>
              <a:t>Το μοντέλο του </a:t>
            </a:r>
            <a:r>
              <a:rPr kumimoji="0" lang="en-US" sz="4000" b="0" i="0" u="none" strike="noStrike" kern="0" cap="none" spc="0" normalizeH="0" baseline="0" noProof="0" dirty="0" err="1" smtClean="0">
                <a:ln>
                  <a:noFill/>
                </a:ln>
                <a:solidFill>
                  <a:sysClr val="windowText" lastClr="000000"/>
                </a:solidFill>
                <a:effectLst/>
                <a:uLnTx/>
                <a:uFillTx/>
                <a:latin typeface="Calibri"/>
              </a:rPr>
              <a:t>Krikelas</a:t>
            </a:r>
            <a:endParaRPr lang="el-GR" dirty="0"/>
          </a:p>
        </p:txBody>
      </p:sp>
      <p:sp>
        <p:nvSpPr>
          <p:cNvPr id="3" name="2 - Θέση περιεχομένου"/>
          <p:cNvSpPr>
            <a:spLocks noGrp="1"/>
          </p:cNvSpPr>
          <p:nvPr>
            <p:ph idx="1"/>
          </p:nvPr>
        </p:nvSpPr>
        <p:spPr/>
        <p:txBody>
          <a:bodyPr>
            <a:normAutofit/>
          </a:bodyPr>
          <a:lstStyle/>
          <a:p>
            <a:r>
              <a:rPr lang="el-GR" sz="2400" dirty="0" smtClean="0"/>
              <a:t>Ο </a:t>
            </a:r>
            <a:r>
              <a:rPr lang="en-US" sz="2400" dirty="0" err="1" smtClean="0"/>
              <a:t>Krikelas</a:t>
            </a:r>
            <a:r>
              <a:rPr lang="el-GR" sz="2400" dirty="0" smtClean="0"/>
              <a:t>  παρουσιάζει τρεις δραστηριότητες που αποτελούν τη βάση του μοντέλου του, αναζήτηση πληροφοριών,  συλλογή πληροφοριών και διάδοση πληροφοριών.  Οι </a:t>
            </a:r>
            <a:r>
              <a:rPr lang="en-US" sz="2400" dirty="0" err="1" smtClean="0"/>
              <a:t>Henefer</a:t>
            </a:r>
            <a:r>
              <a:rPr lang="en-US" sz="2400" dirty="0" smtClean="0"/>
              <a:t> and Fulton</a:t>
            </a:r>
            <a:r>
              <a:rPr lang="el-GR" sz="2400" dirty="0" smtClean="0"/>
              <a:t> (2005) διευκρινίζουν την άποψη του </a:t>
            </a:r>
            <a:r>
              <a:rPr lang="en-US" sz="2400" dirty="0" err="1" smtClean="0"/>
              <a:t>krikelas</a:t>
            </a:r>
            <a:r>
              <a:rPr lang="el-GR" sz="2400" dirty="0" smtClean="0"/>
              <a:t> σχετικά με τις έννοιες «Αναζήτηση Πληροφοριών», «Συλλογή Πληροφοριών» και «Παροχή Πληροφοριών». </a:t>
            </a:r>
          </a:p>
          <a:p>
            <a:r>
              <a:rPr lang="el-GR" sz="2400" dirty="0" smtClean="0"/>
              <a:t>Η «Πληροφοριακή Αναζήτηση» αφορά αυτό που το άτομο καταλαβαίνει ως «Άμεση Ανάγκη», ενώ η «Συλλογή Πληροφοριών» έχει σχέση με τις «Ετεροχρονισμένες ανάγκες».  </a:t>
            </a:r>
          </a:p>
          <a:p>
            <a:endParaRPr lang="el-GR" sz="2400" dirty="0" smtClean="0"/>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43998180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1" algn="ctr"/>
            <a:r>
              <a:rPr kumimoji="0" lang="el-GR" sz="4000" b="0" i="0" u="none" strike="noStrike" kern="0" cap="none" spc="0" normalizeH="0" baseline="0" noProof="0" dirty="0" smtClean="0">
                <a:ln>
                  <a:noFill/>
                </a:ln>
                <a:solidFill>
                  <a:sysClr val="windowText" lastClr="000000"/>
                </a:solidFill>
                <a:effectLst/>
                <a:uLnTx/>
                <a:uFillTx/>
                <a:latin typeface="Calibri"/>
              </a:rPr>
              <a:t>Το μοντέλο του </a:t>
            </a:r>
            <a:r>
              <a:rPr kumimoji="0" lang="en-US" sz="4000" b="0" i="0" u="none" strike="noStrike" kern="0" cap="none" spc="0" normalizeH="0" baseline="0" noProof="0" dirty="0" err="1" smtClean="0">
                <a:ln>
                  <a:noFill/>
                </a:ln>
                <a:solidFill>
                  <a:sysClr val="windowText" lastClr="000000"/>
                </a:solidFill>
                <a:effectLst/>
                <a:uLnTx/>
                <a:uFillTx/>
                <a:latin typeface="Calibri"/>
              </a:rPr>
              <a:t>Krikelas</a:t>
            </a:r>
            <a:endParaRPr lang="el-GR" dirty="0"/>
          </a:p>
        </p:txBody>
      </p:sp>
      <p:sp>
        <p:nvSpPr>
          <p:cNvPr id="3" name="2 - Θέση περιεχομένου"/>
          <p:cNvSpPr>
            <a:spLocks noGrp="1"/>
          </p:cNvSpPr>
          <p:nvPr>
            <p:ph idx="1"/>
          </p:nvPr>
        </p:nvSpPr>
        <p:spPr/>
        <p:txBody>
          <a:bodyPr>
            <a:noAutofit/>
          </a:bodyPr>
          <a:lstStyle/>
          <a:p>
            <a:r>
              <a:rPr lang="el-GR" sz="2400" dirty="0" smtClean="0"/>
              <a:t>Τα αποτελέσματα της συλλογής πληροφοριών οδηγούνται στη μνήμη ή σε φυσική μορφή σε κάποιο αρχείο. Ως εκ τούτου η ‘Συλλογή Πληροφοριών’ αφορά τη συσσώρευση πληροφοριών για μελλοντική χρήση, αλλά, και τη συλλογή πληροφοριών που μπορεί να γίνει τυχαία σε καθημερινή βάση. </a:t>
            </a:r>
          </a:p>
          <a:p>
            <a:r>
              <a:rPr lang="el-GR" sz="2400" dirty="0" smtClean="0"/>
              <a:t>Ο </a:t>
            </a:r>
            <a:r>
              <a:rPr lang="en-US" sz="2400" dirty="0" err="1" smtClean="0"/>
              <a:t>Krikelas</a:t>
            </a:r>
            <a:r>
              <a:rPr lang="el-GR" sz="2400" dirty="0" smtClean="0"/>
              <a:t>  θεωρεί ότι σκοπός αυτής της δραστηριότητας είναι μια ενστικτώδη παρόρμηση να δημιουργήσει μία συλλογή από πνευματικά κατασκευάσματα για να διαχειριστεί την αβεβαιότητα.  </a:t>
            </a:r>
          </a:p>
          <a:p>
            <a:endParaRPr lang="el-GR" sz="2400" dirty="0" smtClean="0"/>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80435078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l-GR" sz="4000" b="0" i="0" u="none" strike="noStrike" kern="0" cap="none" spc="0" normalizeH="0" baseline="0" noProof="0" dirty="0" smtClean="0">
                <a:ln>
                  <a:noFill/>
                </a:ln>
                <a:solidFill>
                  <a:sysClr val="windowText" lastClr="000000"/>
                </a:solidFill>
                <a:effectLst/>
                <a:uLnTx/>
                <a:uFillTx/>
                <a:latin typeface="Calibri"/>
              </a:rPr>
              <a:t>Το μοντέλο του </a:t>
            </a:r>
            <a:r>
              <a:rPr kumimoji="0" lang="en-US" sz="4000" b="0" i="0" u="none" strike="noStrike" kern="0" cap="none" spc="0" normalizeH="0" baseline="0" noProof="0" dirty="0" err="1" smtClean="0">
                <a:ln>
                  <a:noFill/>
                </a:ln>
                <a:solidFill>
                  <a:sysClr val="windowText" lastClr="000000"/>
                </a:solidFill>
                <a:effectLst/>
                <a:uLnTx/>
                <a:uFillTx/>
                <a:latin typeface="Calibri"/>
              </a:rPr>
              <a:t>Krikelas</a:t>
            </a:r>
            <a:endParaRPr lang="el-GR" dirty="0"/>
          </a:p>
        </p:txBody>
      </p:sp>
      <p:sp>
        <p:nvSpPr>
          <p:cNvPr id="3" name="2 - Θέση περιεχομένου"/>
          <p:cNvSpPr>
            <a:spLocks noGrp="1"/>
          </p:cNvSpPr>
          <p:nvPr>
            <p:ph idx="1"/>
          </p:nvPr>
        </p:nvSpPr>
        <p:spPr/>
        <p:txBody>
          <a:bodyPr>
            <a:normAutofit/>
          </a:bodyPr>
          <a:lstStyle/>
          <a:p>
            <a:r>
              <a:rPr lang="el-GR" sz="2400" dirty="0" smtClean="0"/>
              <a:t>Η δραστηριότητα «Συλλογή Πληροφοριών» έρχεται να καλύψει τις ετεροχρονισμένες ανάγκες οι οποίες προωθούνται από το γενικότερο περιβάλλον του ερευνητή. </a:t>
            </a:r>
          </a:p>
          <a:p>
            <a:r>
              <a:rPr lang="el-GR" sz="2400" dirty="0" smtClean="0"/>
              <a:t>Τα αποτελέσματα της «Συλλογής Πληροφοριών» οδηγούνται στη μνήμη ή σε κάποιο αρχείο. </a:t>
            </a:r>
          </a:p>
          <a:p>
            <a:r>
              <a:rPr lang="en-US" sz="2400" dirty="0" smtClean="0"/>
              <a:t>H</a:t>
            </a:r>
            <a:r>
              <a:rPr lang="el-GR" sz="2400" dirty="0" smtClean="0"/>
              <a:t> διαδικασία της «Παροχής Πληροφοριών» αναφέρεται γιατί ο </a:t>
            </a:r>
            <a:r>
              <a:rPr lang="en-US" sz="2400" dirty="0" err="1" smtClean="0"/>
              <a:t>Krikelas</a:t>
            </a:r>
            <a:r>
              <a:rPr lang="el-GR" sz="2400" dirty="0" smtClean="0"/>
              <a:t> θέλει να τονίσει ότι κάθε άνθρωπος είναι αποστολέας και παραλήπτης συγχρόνως και ότι η «Παροχή Πληροφοριών» μπορεί να γίνει με διάφορους τρόπους, γραπτά προφορικά, γραφικά κλπ. </a:t>
            </a:r>
          </a:p>
          <a:p>
            <a:endParaRPr lang="el-GR" sz="2400" dirty="0" smtClean="0"/>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86970173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l-GR" sz="4000" b="0" i="0" u="none" strike="noStrike" kern="0" cap="none" spc="0" normalizeH="0" baseline="0" noProof="0" dirty="0" smtClean="0">
                <a:ln>
                  <a:noFill/>
                </a:ln>
                <a:solidFill>
                  <a:sysClr val="windowText" lastClr="000000"/>
                </a:solidFill>
                <a:effectLst/>
                <a:uLnTx/>
                <a:uFillTx/>
                <a:latin typeface="Calibri"/>
              </a:rPr>
              <a:t>Το μοντέλο του </a:t>
            </a:r>
            <a:r>
              <a:rPr kumimoji="0" lang="en-US" sz="4000" b="0" i="0" u="none" strike="noStrike" kern="0" cap="none" spc="0" normalizeH="0" baseline="0" noProof="0" dirty="0" err="1" smtClean="0">
                <a:ln>
                  <a:noFill/>
                </a:ln>
                <a:solidFill>
                  <a:sysClr val="windowText" lastClr="000000"/>
                </a:solidFill>
                <a:effectLst/>
                <a:uLnTx/>
                <a:uFillTx/>
                <a:latin typeface="Calibri"/>
              </a:rPr>
              <a:t>Krikelas</a:t>
            </a:r>
            <a:endParaRPr lang="el-GR" dirty="0"/>
          </a:p>
        </p:txBody>
      </p:sp>
      <p:sp>
        <p:nvSpPr>
          <p:cNvPr id="3" name="2 - Θέση περιεχομένου"/>
          <p:cNvSpPr>
            <a:spLocks noGrp="1"/>
          </p:cNvSpPr>
          <p:nvPr>
            <p:ph idx="1"/>
          </p:nvPr>
        </p:nvSpPr>
        <p:spPr/>
        <p:txBody>
          <a:bodyPr>
            <a:normAutofit/>
          </a:bodyPr>
          <a:lstStyle/>
          <a:p>
            <a:r>
              <a:rPr lang="el-GR" sz="2400" dirty="0" smtClean="0"/>
              <a:t>Για να καλύψει μια πληροφοριακή ανάγκη ο ερευνητής πρέπει να επιλέξει συνειδητά μία πηγή, η οποία μπορεί να είναι εσωτερική ή εξωτερική, από κάποιο άλλο πρόσωπο χρησιμοποιώντας κάποιο μέσο. Ο </a:t>
            </a:r>
            <a:r>
              <a:rPr lang="en-US" sz="2400" dirty="0" err="1" smtClean="0"/>
              <a:t>Krikelas</a:t>
            </a:r>
            <a:r>
              <a:rPr lang="el-GR" sz="2400" dirty="0" smtClean="0"/>
              <a:t> διαχωρίζει τις εξωτερικές πηγές σε «Άμεση επαφή» και σε «Γραπτή Βιβλιογραφία» (</a:t>
            </a:r>
            <a:r>
              <a:rPr lang="en-US" sz="2400" dirty="0" smtClean="0"/>
              <a:t>Case</a:t>
            </a:r>
            <a:r>
              <a:rPr lang="el-GR" sz="2400" dirty="0" smtClean="0"/>
              <a:t> 2012).  </a:t>
            </a:r>
          </a:p>
          <a:p>
            <a:endParaRPr lang="el-GR" sz="2400" dirty="0" smtClean="0"/>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74887986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Το μοντέλο του </a:t>
            </a:r>
            <a:r>
              <a:rPr lang="en-US" sz="4000" dirty="0" err="1" smtClean="0"/>
              <a:t>Krikelas</a:t>
            </a:r>
            <a:endParaRPr lang="el-GR" sz="4000" dirty="0"/>
          </a:p>
        </p:txBody>
      </p:sp>
      <p:pic>
        <p:nvPicPr>
          <p:cNvPr id="4" name="3 - Εικόνα" descr="C:\Users\korompili\Desktop\INFORMATION LITERACY KALLIPOS\Krikelas.jpg"/>
          <p:cNvPicPr/>
          <p:nvPr/>
        </p:nvPicPr>
        <p:blipFill>
          <a:blip r:embed="rId2">
            <a:extLst>
              <a:ext uri="{28A0092B-C50C-407E-A947-70E740481C1C}">
                <a14:useLocalDpi xmlns:a14="http://schemas.microsoft.com/office/drawing/2010/main" val="0"/>
              </a:ext>
            </a:extLst>
          </a:blip>
          <a:stretch>
            <a:fillRect/>
          </a:stretch>
        </p:blipFill>
        <p:spPr bwMode="auto">
          <a:xfrm>
            <a:off x="1104900" y="1556792"/>
            <a:ext cx="6934200" cy="5200650"/>
          </a:xfrm>
          <a:prstGeom prst="rect">
            <a:avLst/>
          </a:prstGeom>
          <a:noFill/>
          <a:ln>
            <a:noFill/>
          </a:ln>
        </p:spPr>
      </p:pic>
    </p:spTree>
    <p:extLst>
      <p:ext uri="{BB962C8B-B14F-4D97-AF65-F5344CB8AC3E}">
        <p14:creationId xmlns:p14="http://schemas.microsoft.com/office/powerpoint/2010/main" val="255045029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a:r>
              <a:rPr lang="el-GR" sz="3600" dirty="0" smtClean="0">
                <a:latin typeface="+mn-lt"/>
              </a:rPr>
              <a:t>Το μοντέλο των </a:t>
            </a:r>
            <a:r>
              <a:rPr lang="en-US" sz="3600" dirty="0" err="1" smtClean="0">
                <a:latin typeface="+mn-lt"/>
              </a:rPr>
              <a:t>Leckie</a:t>
            </a:r>
            <a:r>
              <a:rPr lang="el-GR" sz="3600" dirty="0" smtClean="0">
                <a:latin typeface="+mn-lt"/>
              </a:rPr>
              <a:t>, </a:t>
            </a:r>
            <a:r>
              <a:rPr lang="en-US" sz="3600" dirty="0" smtClean="0">
                <a:latin typeface="+mn-lt"/>
              </a:rPr>
              <a:t>Pettigrew</a:t>
            </a:r>
            <a:r>
              <a:rPr lang="el-GR" sz="3600" dirty="0" smtClean="0">
                <a:latin typeface="+mn-lt"/>
              </a:rPr>
              <a:t>, και </a:t>
            </a:r>
            <a:r>
              <a:rPr lang="en-US" sz="3600" dirty="0" smtClean="0">
                <a:latin typeface="+mn-lt"/>
              </a:rPr>
              <a:t>Sylvain</a:t>
            </a:r>
            <a:r>
              <a:rPr lang="el-GR" sz="3600" dirty="0" smtClean="0">
                <a:latin typeface="+mn-lt"/>
              </a:rPr>
              <a:t> (1996)</a:t>
            </a:r>
            <a:endParaRPr lang="el-GR" sz="3600" dirty="0">
              <a:latin typeface="+mn-lt"/>
            </a:endParaRPr>
          </a:p>
        </p:txBody>
      </p:sp>
      <p:sp>
        <p:nvSpPr>
          <p:cNvPr id="3" name="2 - Θέση περιεχομένου"/>
          <p:cNvSpPr>
            <a:spLocks noGrp="1"/>
          </p:cNvSpPr>
          <p:nvPr>
            <p:ph idx="1"/>
          </p:nvPr>
        </p:nvSpPr>
        <p:spPr/>
        <p:txBody>
          <a:bodyPr>
            <a:noAutofit/>
          </a:bodyPr>
          <a:lstStyle/>
          <a:p>
            <a:r>
              <a:rPr lang="el-GR" sz="2400" dirty="0" smtClean="0"/>
              <a:t>Οι </a:t>
            </a:r>
            <a:r>
              <a:rPr lang="en-US" sz="2400" dirty="0" err="1" smtClean="0"/>
              <a:t>Leckie</a:t>
            </a:r>
            <a:r>
              <a:rPr lang="el-GR" sz="2400" dirty="0" smtClean="0"/>
              <a:t>, </a:t>
            </a:r>
            <a:r>
              <a:rPr lang="en-US" sz="2400" dirty="0" smtClean="0"/>
              <a:t>Pettigrew</a:t>
            </a:r>
            <a:r>
              <a:rPr lang="el-GR" sz="2400" dirty="0" smtClean="0"/>
              <a:t>, και </a:t>
            </a:r>
            <a:r>
              <a:rPr lang="en-US" sz="2400" dirty="0" smtClean="0"/>
              <a:t>Sylvain</a:t>
            </a:r>
            <a:r>
              <a:rPr lang="el-GR" sz="2400" dirty="0" smtClean="0"/>
              <a:t> (1966) δημιούργησαν ένα γενικό μοντέλο που αφορά την πληροφοριακή συμπεριφορά επαγγελματιών. Το μοντέλο αποτελείται από έξι  παράγοντες  που συνδέονται μεταξύ τους με βέλη. Όταν δεν ικανοποιείται μια πληροφοριακή ανάγκη ο χρήστης επανέρχεται για να ξεκινήσει την πληροφοριακή αναζήτηση ξανά ή να ραφινάρει την πληροφοριακή ανάγκη.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31601227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a:r>
              <a:rPr lang="el-GR" sz="3600" dirty="0" smtClean="0">
                <a:latin typeface="+mn-lt"/>
              </a:rPr>
              <a:t>Το μοντέλο των </a:t>
            </a:r>
            <a:r>
              <a:rPr lang="en-US" sz="3600" dirty="0" err="1" smtClean="0">
                <a:latin typeface="+mn-lt"/>
              </a:rPr>
              <a:t>Leckie</a:t>
            </a:r>
            <a:r>
              <a:rPr lang="el-GR" sz="3600" dirty="0" smtClean="0">
                <a:latin typeface="+mn-lt"/>
              </a:rPr>
              <a:t>, </a:t>
            </a:r>
            <a:r>
              <a:rPr lang="en-US" sz="3600" dirty="0" smtClean="0">
                <a:latin typeface="+mn-lt"/>
              </a:rPr>
              <a:t>Pettigrew</a:t>
            </a:r>
            <a:r>
              <a:rPr lang="el-GR" sz="3600" dirty="0" smtClean="0">
                <a:latin typeface="+mn-lt"/>
              </a:rPr>
              <a:t>, και </a:t>
            </a:r>
            <a:r>
              <a:rPr lang="en-US" sz="3600" dirty="0" smtClean="0">
                <a:latin typeface="+mn-lt"/>
              </a:rPr>
              <a:t>Sylvain</a:t>
            </a:r>
            <a:r>
              <a:rPr lang="el-GR" sz="3600" dirty="0" smtClean="0">
                <a:latin typeface="+mn-lt"/>
              </a:rPr>
              <a:t> (1996)</a:t>
            </a:r>
            <a:endParaRPr lang="el-GR" sz="3600" dirty="0">
              <a:latin typeface="+mn-lt"/>
            </a:endParaRPr>
          </a:p>
        </p:txBody>
      </p:sp>
      <p:sp>
        <p:nvSpPr>
          <p:cNvPr id="3" name="2 - Θέση περιεχομένου"/>
          <p:cNvSpPr>
            <a:spLocks noGrp="1"/>
          </p:cNvSpPr>
          <p:nvPr>
            <p:ph idx="1"/>
          </p:nvPr>
        </p:nvSpPr>
        <p:spPr/>
        <p:txBody>
          <a:bodyPr>
            <a:noAutofit/>
          </a:bodyPr>
          <a:lstStyle/>
          <a:p>
            <a:r>
              <a:rPr lang="el-GR" sz="2400" dirty="0" smtClean="0"/>
              <a:t>Στο παρακάτω σχεδιάγραμμα εμφανίζονται τα διάφορα στοιχεία να αλληλοσυνδέονται και να υπάρχει αντίδραση που εξαρτάται από την ικανοποίηση ή την δυσαρέσκεια του αποτελέσματος. Στο συγκεκριμένο μοντέλο  βασικά κίνητρα θεωρούνται οι ρόλοι στην εργασία και το αντικείμενο της εργασίας. Γενικά οι πληροφοριακές ανάγκες δημιουργούνται από το αντικείμενο της εργασίας που συνδέονται με το ρόλο που έχουν στην εργασία.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84766167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a:r>
              <a:rPr kumimoji="0" lang="el-GR" sz="3600" b="0" i="0" u="none" strike="noStrike" kern="0" cap="none" spc="0" normalizeH="0" baseline="0" noProof="0" dirty="0" smtClean="0">
                <a:ln>
                  <a:noFill/>
                </a:ln>
                <a:solidFill>
                  <a:sysClr val="windowText" lastClr="000000"/>
                </a:solidFill>
                <a:effectLst/>
                <a:uLnTx/>
                <a:uFillTx/>
                <a:latin typeface="Calibri"/>
              </a:rPr>
              <a:t>Το μοντέλο των </a:t>
            </a:r>
            <a:r>
              <a:rPr kumimoji="0" lang="en-US" sz="3600" b="0" i="0" u="none" strike="noStrike" kern="0" cap="none" spc="0" normalizeH="0" baseline="0" noProof="0" dirty="0" err="1" smtClean="0">
                <a:ln>
                  <a:noFill/>
                </a:ln>
                <a:solidFill>
                  <a:sysClr val="windowText" lastClr="000000"/>
                </a:solidFill>
                <a:effectLst/>
                <a:uLnTx/>
                <a:uFillTx/>
                <a:latin typeface="Calibri"/>
              </a:rPr>
              <a:t>Leckie</a:t>
            </a:r>
            <a:r>
              <a:rPr kumimoji="0" lang="el-GR" sz="3600" b="0" i="0" u="none" strike="noStrike" kern="0" cap="none" spc="0" normalizeH="0" baseline="0" noProof="0" dirty="0" smtClean="0">
                <a:ln>
                  <a:noFill/>
                </a:ln>
                <a:solidFill>
                  <a:sysClr val="windowText" lastClr="000000"/>
                </a:solidFill>
                <a:effectLst/>
                <a:uLnTx/>
                <a:uFillTx/>
                <a:latin typeface="Calibri"/>
              </a:rPr>
              <a:t>, </a:t>
            </a:r>
            <a:r>
              <a:rPr kumimoji="0" lang="en-US" sz="3600" b="0" i="0" u="none" strike="noStrike" kern="0" cap="none" spc="0" normalizeH="0" baseline="0" noProof="0" dirty="0" smtClean="0">
                <a:ln>
                  <a:noFill/>
                </a:ln>
                <a:solidFill>
                  <a:sysClr val="windowText" lastClr="000000"/>
                </a:solidFill>
                <a:effectLst/>
                <a:uLnTx/>
                <a:uFillTx/>
                <a:latin typeface="Calibri"/>
              </a:rPr>
              <a:t>Pettigrew</a:t>
            </a:r>
            <a:r>
              <a:rPr kumimoji="0" lang="el-GR" sz="3600" b="0" i="0" u="none" strike="noStrike" kern="0" cap="none" spc="0" normalizeH="0" baseline="0" noProof="0" dirty="0" smtClean="0">
                <a:ln>
                  <a:noFill/>
                </a:ln>
                <a:solidFill>
                  <a:sysClr val="windowText" lastClr="000000"/>
                </a:solidFill>
                <a:effectLst/>
                <a:uLnTx/>
                <a:uFillTx/>
                <a:latin typeface="Calibri"/>
              </a:rPr>
              <a:t>, και </a:t>
            </a:r>
            <a:r>
              <a:rPr kumimoji="0" lang="en-US" sz="3600" b="0" i="0" u="none" strike="noStrike" kern="0" cap="none" spc="0" normalizeH="0" baseline="0" noProof="0" dirty="0" smtClean="0">
                <a:ln>
                  <a:noFill/>
                </a:ln>
                <a:solidFill>
                  <a:sysClr val="windowText" lastClr="000000"/>
                </a:solidFill>
                <a:effectLst/>
                <a:uLnTx/>
                <a:uFillTx/>
                <a:latin typeface="Calibri"/>
              </a:rPr>
              <a:t>Sylvain</a:t>
            </a:r>
            <a:r>
              <a:rPr kumimoji="0" lang="el-GR" sz="3600" b="0" i="0" u="none" strike="noStrike" kern="0" cap="none" spc="0" normalizeH="0" baseline="0" noProof="0" dirty="0" smtClean="0">
                <a:ln>
                  <a:noFill/>
                </a:ln>
                <a:solidFill>
                  <a:sysClr val="windowText" lastClr="000000"/>
                </a:solidFill>
                <a:effectLst/>
                <a:uLnTx/>
                <a:uFillTx/>
                <a:latin typeface="Calibri"/>
              </a:rPr>
              <a:t> (1996)</a:t>
            </a:r>
            <a:endParaRPr lang="el-GR" dirty="0"/>
          </a:p>
        </p:txBody>
      </p:sp>
      <p:sp>
        <p:nvSpPr>
          <p:cNvPr id="3" name="2 - Θέση περιεχομένου"/>
          <p:cNvSpPr>
            <a:spLocks noGrp="1"/>
          </p:cNvSpPr>
          <p:nvPr>
            <p:ph idx="1"/>
          </p:nvPr>
        </p:nvSpPr>
        <p:spPr/>
        <p:txBody>
          <a:bodyPr>
            <a:noAutofit/>
          </a:bodyPr>
          <a:lstStyle/>
          <a:p>
            <a:r>
              <a:rPr lang="el-GR" sz="2400" dirty="0" smtClean="0"/>
              <a:t>Ωστόσο η πληροφοριακή ανάγκη δεν είναι σταθερή και μπορεί να επηρεαστεί από διάφορους ενδιάμεσες μεταβλητές. Οι πληροφοριακές ανάγκες των επαγγελματιών συνδέονται είτε με το άτομο είτε είναι πιο γενικά.  </a:t>
            </a:r>
          </a:p>
          <a:p>
            <a:r>
              <a:rPr lang="el-GR" sz="2400" dirty="0" smtClean="0"/>
              <a:t>Περιλαμβάνουν δημογραφικά χαρακτηριστικά που επηρεάζουν την πληροφοριακή ανάγκη (ηλικία, επάγγελμα, ειδικότητα, γεωγραφική τοποθεσία κλπ), αλλά και χαρακτηριστικά που προέρχονται  από τη θέση του ατόμου. </a:t>
            </a:r>
          </a:p>
          <a:p>
            <a:r>
              <a:rPr lang="el-GR" sz="2400" dirty="0" smtClean="0"/>
              <a:t>Επίσης επηρεάζεται από τη  συχνότητα πληροφοριακής ανάγκης (επαναλαμβανόμενη, ή καινούρια), την </a:t>
            </a:r>
            <a:r>
              <a:rPr lang="el-GR" sz="2400" dirty="0" err="1" smtClean="0"/>
              <a:t>προβλεψιμότητα</a:t>
            </a:r>
            <a:r>
              <a:rPr lang="el-GR" sz="2400" dirty="0" smtClean="0"/>
              <a:t> (ανάγκη που δημιουργείται αναπάντεχα ή έχει προβλεφθεί), τη σπουδαιότητα (πόσο επείγον είναι) και πόσο σύνθετη είναι ή μπορεί να λυθεί εύκολα. </a:t>
            </a:r>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996076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r>
              <a:rPr lang="el-GR" sz="2400" dirty="0" smtClean="0"/>
              <a:t>Αυτή η συμπεριφορά μπορεί να πάρει διάφορες μορφές, όπως φαίνεται στο παρακάτω σχεδιάγραμμα. </a:t>
            </a:r>
          </a:p>
          <a:p>
            <a:r>
              <a:rPr lang="el-GR" sz="2400" dirty="0" smtClean="0"/>
              <a:t>Ο χρήστης μπορεί να έχει απαιτήσεις από επίσημα πληροφοριακά συστήματα (βιβλιοθήκες, </a:t>
            </a:r>
            <a:r>
              <a:rPr lang="en-US" sz="2400" dirty="0" smtClean="0"/>
              <a:t>online</a:t>
            </a:r>
            <a:r>
              <a:rPr lang="el-GR" sz="2400" dirty="0" smtClean="0"/>
              <a:t> υπηρεσίες κλπ), ή από συστήματα που παρέχουν συμπληρωματικά και πληροφορίες παράλληλα με την κύρια δραστηριότητα τους (π.χ. μία εταιρεία που πουλάει αυτοκίνητα και παρέχει παράλληλα πληροφορίες για τα αυτοκίνητα, τις τιμές κλπ.). </a:t>
            </a:r>
          </a:p>
          <a:p>
            <a:r>
              <a:rPr lang="el-GR" sz="2400" dirty="0" smtClean="0"/>
              <a:t>Εναλλακτικά ο χρήστης μπορεί να ζητήσει πληροφορίες από άλλους ανθρώπους, που παρουσιάζεται στο διάγραμμα με την ‘ανταλλαγή πληροφοριών’ (</a:t>
            </a:r>
            <a:r>
              <a:rPr lang="en-US" sz="2400" dirty="0" smtClean="0"/>
              <a:t>exchange information</a:t>
            </a:r>
            <a:r>
              <a:rPr lang="el-GR" sz="2400" dirty="0" smtClean="0"/>
              <a:t>). </a:t>
            </a:r>
            <a:r>
              <a:rPr lang="en-US" sz="2400" dirty="0" smtClean="0"/>
              <a:t> </a:t>
            </a:r>
            <a:endParaRPr lang="el-GR" sz="2400" dirty="0"/>
          </a:p>
        </p:txBody>
      </p:sp>
    </p:spTree>
    <p:extLst>
      <p:ext uri="{BB962C8B-B14F-4D97-AF65-F5344CB8AC3E}">
        <p14:creationId xmlns:p14="http://schemas.microsoft.com/office/powerpoint/2010/main" val="264129054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a:r>
              <a:rPr kumimoji="0" lang="el-GR" sz="3600" b="0" i="0" u="none" strike="noStrike" kern="0" cap="none" spc="0" normalizeH="0" baseline="0" noProof="0" dirty="0" smtClean="0">
                <a:ln>
                  <a:noFill/>
                </a:ln>
                <a:solidFill>
                  <a:sysClr val="windowText" lastClr="000000"/>
                </a:solidFill>
                <a:effectLst/>
                <a:uLnTx/>
                <a:uFillTx/>
                <a:latin typeface="Calibri"/>
              </a:rPr>
              <a:t>Το μοντέλο των </a:t>
            </a:r>
            <a:r>
              <a:rPr kumimoji="0" lang="en-US" sz="3600" b="0" i="0" u="none" strike="noStrike" kern="0" cap="none" spc="0" normalizeH="0" baseline="0" noProof="0" dirty="0" err="1" smtClean="0">
                <a:ln>
                  <a:noFill/>
                </a:ln>
                <a:solidFill>
                  <a:sysClr val="windowText" lastClr="000000"/>
                </a:solidFill>
                <a:effectLst/>
                <a:uLnTx/>
                <a:uFillTx/>
                <a:latin typeface="Calibri"/>
              </a:rPr>
              <a:t>Leckie</a:t>
            </a:r>
            <a:r>
              <a:rPr kumimoji="0" lang="el-GR" sz="3600" b="0" i="0" u="none" strike="noStrike" kern="0" cap="none" spc="0" normalizeH="0" baseline="0" noProof="0" dirty="0" smtClean="0">
                <a:ln>
                  <a:noFill/>
                </a:ln>
                <a:solidFill>
                  <a:sysClr val="windowText" lastClr="000000"/>
                </a:solidFill>
                <a:effectLst/>
                <a:uLnTx/>
                <a:uFillTx/>
                <a:latin typeface="Calibri"/>
              </a:rPr>
              <a:t>, </a:t>
            </a:r>
            <a:r>
              <a:rPr kumimoji="0" lang="en-US" sz="3600" b="0" i="0" u="none" strike="noStrike" kern="0" cap="none" spc="0" normalizeH="0" baseline="0" noProof="0" dirty="0" smtClean="0">
                <a:ln>
                  <a:noFill/>
                </a:ln>
                <a:solidFill>
                  <a:sysClr val="windowText" lastClr="000000"/>
                </a:solidFill>
                <a:effectLst/>
                <a:uLnTx/>
                <a:uFillTx/>
                <a:latin typeface="Calibri"/>
              </a:rPr>
              <a:t>Pettigrew</a:t>
            </a:r>
            <a:r>
              <a:rPr kumimoji="0" lang="el-GR" sz="3600" b="0" i="0" u="none" strike="noStrike" kern="0" cap="none" spc="0" normalizeH="0" baseline="0" noProof="0" dirty="0" smtClean="0">
                <a:ln>
                  <a:noFill/>
                </a:ln>
                <a:solidFill>
                  <a:sysClr val="windowText" lastClr="000000"/>
                </a:solidFill>
                <a:effectLst/>
                <a:uLnTx/>
                <a:uFillTx/>
                <a:latin typeface="Calibri"/>
              </a:rPr>
              <a:t>, και </a:t>
            </a:r>
            <a:r>
              <a:rPr kumimoji="0" lang="en-US" sz="3600" b="0" i="0" u="none" strike="noStrike" kern="0" cap="none" spc="0" normalizeH="0" baseline="0" noProof="0" dirty="0" smtClean="0">
                <a:ln>
                  <a:noFill/>
                </a:ln>
                <a:solidFill>
                  <a:sysClr val="windowText" lastClr="000000"/>
                </a:solidFill>
                <a:effectLst/>
                <a:uLnTx/>
                <a:uFillTx/>
                <a:latin typeface="Calibri"/>
              </a:rPr>
              <a:t>Sylvain</a:t>
            </a:r>
            <a:r>
              <a:rPr kumimoji="0" lang="el-GR" sz="3600" b="0" i="0" u="none" strike="noStrike" kern="0" cap="none" spc="0" normalizeH="0" baseline="0" noProof="0" dirty="0" smtClean="0">
                <a:ln>
                  <a:noFill/>
                </a:ln>
                <a:solidFill>
                  <a:sysClr val="windowText" lastClr="000000"/>
                </a:solidFill>
                <a:effectLst/>
                <a:uLnTx/>
                <a:uFillTx/>
                <a:latin typeface="Calibri"/>
              </a:rPr>
              <a:t> (1996)</a:t>
            </a:r>
            <a:endParaRPr lang="el-GR" dirty="0"/>
          </a:p>
        </p:txBody>
      </p:sp>
      <p:sp>
        <p:nvSpPr>
          <p:cNvPr id="3" name="2 - Θέση περιεχομένου"/>
          <p:cNvSpPr>
            <a:spLocks noGrp="1"/>
          </p:cNvSpPr>
          <p:nvPr>
            <p:ph idx="1"/>
          </p:nvPr>
        </p:nvSpPr>
        <p:spPr/>
        <p:txBody>
          <a:bodyPr>
            <a:noAutofit/>
          </a:bodyPr>
          <a:lstStyle/>
          <a:p>
            <a:r>
              <a:rPr lang="el-GR" sz="2400" dirty="0" smtClean="0"/>
              <a:t>Σύμφωνα με τους συγγραφείς οι επαγγελματίες αναζητούν πληροφορίες από μία μεγάλη ποικιλία πηγών, όπως συναδέλφους, βιβλιοθηκονόμους, περιοδικά, εγχειρίδια, αλλά και την προσωπική τους γνώση. </a:t>
            </a:r>
          </a:p>
          <a:p>
            <a:r>
              <a:rPr lang="el-GR" sz="2400" dirty="0" smtClean="0"/>
              <a:t>Η προσβασιμότητα τους, η ποιότητα, η διαχρονικότητα, η αξιοπιστία, η οικειότητα και οποιαδήποτε  προηγούμενη επιτυχία στην αναζήτηση επηρεάζουν άμεσα την πληροφοριακή συμπεριφορά. </a:t>
            </a:r>
          </a:p>
          <a:p>
            <a:r>
              <a:rPr lang="el-GR" sz="2400" dirty="0" smtClean="0"/>
              <a:t>Τα αποτελέσματα της πληροφοριακής αναζήτησης μπορεί να ικανοποιήσουν την πληροφοριακή ανάγκη. </a:t>
            </a:r>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1581762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a:r>
              <a:rPr kumimoji="0" lang="el-GR" sz="3600" b="0" i="0" u="none" strike="noStrike" kern="0" cap="none" spc="0" normalizeH="0" baseline="0" noProof="0" dirty="0" smtClean="0">
                <a:ln>
                  <a:noFill/>
                </a:ln>
                <a:solidFill>
                  <a:sysClr val="windowText" lastClr="000000"/>
                </a:solidFill>
                <a:effectLst/>
                <a:uLnTx/>
                <a:uFillTx/>
                <a:latin typeface="Calibri"/>
              </a:rPr>
              <a:t>Το μοντέλο των </a:t>
            </a:r>
            <a:r>
              <a:rPr kumimoji="0" lang="en-US" sz="3600" b="0" i="0" u="none" strike="noStrike" kern="0" cap="none" spc="0" normalizeH="0" baseline="0" noProof="0" dirty="0" err="1" smtClean="0">
                <a:ln>
                  <a:noFill/>
                </a:ln>
                <a:solidFill>
                  <a:sysClr val="windowText" lastClr="000000"/>
                </a:solidFill>
                <a:effectLst/>
                <a:uLnTx/>
                <a:uFillTx/>
                <a:latin typeface="Calibri"/>
              </a:rPr>
              <a:t>Leckie</a:t>
            </a:r>
            <a:r>
              <a:rPr kumimoji="0" lang="el-GR" sz="3600" b="0" i="0" u="none" strike="noStrike" kern="0" cap="none" spc="0" normalizeH="0" baseline="0" noProof="0" dirty="0" smtClean="0">
                <a:ln>
                  <a:noFill/>
                </a:ln>
                <a:solidFill>
                  <a:sysClr val="windowText" lastClr="000000"/>
                </a:solidFill>
                <a:effectLst/>
                <a:uLnTx/>
                <a:uFillTx/>
                <a:latin typeface="Calibri"/>
              </a:rPr>
              <a:t>, </a:t>
            </a:r>
            <a:r>
              <a:rPr kumimoji="0" lang="en-US" sz="3600" b="0" i="0" u="none" strike="noStrike" kern="0" cap="none" spc="0" normalizeH="0" baseline="0" noProof="0" dirty="0" smtClean="0">
                <a:ln>
                  <a:noFill/>
                </a:ln>
                <a:solidFill>
                  <a:sysClr val="windowText" lastClr="000000"/>
                </a:solidFill>
                <a:effectLst/>
                <a:uLnTx/>
                <a:uFillTx/>
                <a:latin typeface="Calibri"/>
              </a:rPr>
              <a:t>Pettigrew</a:t>
            </a:r>
            <a:r>
              <a:rPr kumimoji="0" lang="el-GR" sz="3600" b="0" i="0" u="none" strike="noStrike" kern="0" cap="none" spc="0" normalizeH="0" baseline="0" noProof="0" dirty="0" smtClean="0">
                <a:ln>
                  <a:noFill/>
                </a:ln>
                <a:solidFill>
                  <a:sysClr val="windowText" lastClr="000000"/>
                </a:solidFill>
                <a:effectLst/>
                <a:uLnTx/>
                <a:uFillTx/>
                <a:latin typeface="Calibri"/>
              </a:rPr>
              <a:t>, και </a:t>
            </a:r>
            <a:r>
              <a:rPr kumimoji="0" lang="en-US" sz="3600" b="0" i="0" u="none" strike="noStrike" kern="0" cap="none" spc="0" normalizeH="0" baseline="0" noProof="0" dirty="0" smtClean="0">
                <a:ln>
                  <a:noFill/>
                </a:ln>
                <a:solidFill>
                  <a:sysClr val="windowText" lastClr="000000"/>
                </a:solidFill>
                <a:effectLst/>
                <a:uLnTx/>
                <a:uFillTx/>
                <a:latin typeface="Calibri"/>
              </a:rPr>
              <a:t>Sylvain</a:t>
            </a:r>
            <a:r>
              <a:rPr kumimoji="0" lang="el-GR" sz="3600" b="0" i="0" u="none" strike="noStrike" kern="0" cap="none" spc="0" normalizeH="0" baseline="0" noProof="0" dirty="0" smtClean="0">
                <a:ln>
                  <a:noFill/>
                </a:ln>
                <a:solidFill>
                  <a:sysClr val="windowText" lastClr="000000"/>
                </a:solidFill>
                <a:effectLst/>
                <a:uLnTx/>
                <a:uFillTx/>
                <a:latin typeface="Calibri"/>
              </a:rPr>
              <a:t> (1996)</a:t>
            </a:r>
            <a:endParaRPr lang="el-GR" dirty="0"/>
          </a:p>
        </p:txBody>
      </p:sp>
      <p:sp>
        <p:nvSpPr>
          <p:cNvPr id="3" name="2 - Θέση περιεχομένου"/>
          <p:cNvSpPr>
            <a:spLocks noGrp="1"/>
          </p:cNvSpPr>
          <p:nvPr>
            <p:ph idx="1"/>
          </p:nvPr>
        </p:nvSpPr>
        <p:spPr/>
        <p:txBody>
          <a:bodyPr>
            <a:normAutofit/>
          </a:bodyPr>
          <a:lstStyle/>
          <a:p>
            <a:r>
              <a:rPr lang="el-GR" sz="2400" dirty="0" smtClean="0"/>
              <a:t>Υπάρχει όμως περίπτωση να μην ικανοποιηθεί η πληροφοριακή ανάγκη γι’ αυτό και υπάρχει στο μοντέλο η δυνατότητα επιστροφής στην διαδικασία της πληροφοριακής αναζήτησης. </a:t>
            </a:r>
          </a:p>
          <a:p>
            <a:r>
              <a:rPr lang="el-GR" sz="2400" dirty="0" smtClean="0"/>
              <a:t>Ωστόσο ενώ υπάρχει η περίπτωση να μην ικανοποιηθεί η πρωταρχική πληροφοριακή ανάγκη μπορεί να ικανοποιηθεί μία άλλη πληροφοριακή ανάγκη που να αφορά έναν άλλο ρόλο στην εργασία. </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48509264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a:r>
              <a:rPr kumimoji="0" lang="el-GR" sz="3600" b="0" i="0" u="none" strike="noStrike" kern="0" cap="none" spc="0" normalizeH="0" baseline="0" noProof="0" dirty="0" smtClean="0">
                <a:ln>
                  <a:noFill/>
                </a:ln>
                <a:solidFill>
                  <a:sysClr val="windowText" lastClr="000000"/>
                </a:solidFill>
                <a:effectLst/>
                <a:uLnTx/>
                <a:uFillTx/>
                <a:latin typeface="Calibri"/>
              </a:rPr>
              <a:t>Το μοντέλο των </a:t>
            </a:r>
            <a:r>
              <a:rPr kumimoji="0" lang="en-US" sz="3600" b="0" i="0" u="none" strike="noStrike" kern="0" cap="none" spc="0" normalizeH="0" baseline="0" noProof="0" dirty="0" err="1" smtClean="0">
                <a:ln>
                  <a:noFill/>
                </a:ln>
                <a:solidFill>
                  <a:sysClr val="windowText" lastClr="000000"/>
                </a:solidFill>
                <a:effectLst/>
                <a:uLnTx/>
                <a:uFillTx/>
                <a:latin typeface="Calibri"/>
              </a:rPr>
              <a:t>Leckie</a:t>
            </a:r>
            <a:r>
              <a:rPr kumimoji="0" lang="el-GR" sz="3600" b="0" i="0" u="none" strike="noStrike" kern="0" cap="none" spc="0" normalizeH="0" baseline="0" noProof="0" dirty="0" smtClean="0">
                <a:ln>
                  <a:noFill/>
                </a:ln>
                <a:solidFill>
                  <a:sysClr val="windowText" lastClr="000000"/>
                </a:solidFill>
                <a:effectLst/>
                <a:uLnTx/>
                <a:uFillTx/>
                <a:latin typeface="Calibri"/>
              </a:rPr>
              <a:t>, </a:t>
            </a:r>
            <a:r>
              <a:rPr kumimoji="0" lang="en-US" sz="3600" b="0" i="0" u="none" strike="noStrike" kern="0" cap="none" spc="0" normalizeH="0" baseline="0" noProof="0" dirty="0" smtClean="0">
                <a:ln>
                  <a:noFill/>
                </a:ln>
                <a:solidFill>
                  <a:sysClr val="windowText" lastClr="000000"/>
                </a:solidFill>
                <a:effectLst/>
                <a:uLnTx/>
                <a:uFillTx/>
                <a:latin typeface="Calibri"/>
              </a:rPr>
              <a:t>Pettigrew</a:t>
            </a:r>
            <a:r>
              <a:rPr kumimoji="0" lang="el-GR" sz="3600" b="0" i="0" u="none" strike="noStrike" kern="0" cap="none" spc="0" normalizeH="0" baseline="0" noProof="0" dirty="0" smtClean="0">
                <a:ln>
                  <a:noFill/>
                </a:ln>
                <a:solidFill>
                  <a:sysClr val="windowText" lastClr="000000"/>
                </a:solidFill>
                <a:effectLst/>
                <a:uLnTx/>
                <a:uFillTx/>
                <a:latin typeface="Calibri"/>
              </a:rPr>
              <a:t>, και </a:t>
            </a:r>
            <a:r>
              <a:rPr kumimoji="0" lang="en-US" sz="3600" b="0" i="0" u="none" strike="noStrike" kern="0" cap="none" spc="0" normalizeH="0" baseline="0" noProof="0" dirty="0" smtClean="0">
                <a:ln>
                  <a:noFill/>
                </a:ln>
                <a:solidFill>
                  <a:sysClr val="windowText" lastClr="000000"/>
                </a:solidFill>
                <a:effectLst/>
                <a:uLnTx/>
                <a:uFillTx/>
                <a:latin typeface="Calibri"/>
              </a:rPr>
              <a:t>Sylvain</a:t>
            </a:r>
            <a:r>
              <a:rPr kumimoji="0" lang="el-GR" sz="3600" b="0" i="0" u="none" strike="noStrike" kern="0" cap="none" spc="0" normalizeH="0" baseline="0" noProof="0" dirty="0" smtClean="0">
                <a:ln>
                  <a:noFill/>
                </a:ln>
                <a:solidFill>
                  <a:sysClr val="windowText" lastClr="000000"/>
                </a:solidFill>
                <a:effectLst/>
                <a:uLnTx/>
                <a:uFillTx/>
                <a:latin typeface="Calibri"/>
              </a:rPr>
              <a:t> (1996)</a:t>
            </a:r>
            <a:endParaRPr lang="el-GR" dirty="0"/>
          </a:p>
        </p:txBody>
      </p:sp>
      <p:pic>
        <p:nvPicPr>
          <p:cNvPr id="5" name="4 - Εικόνα" descr="http://www.informationr.net/ir/10-1/p209fig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1586" y="1700808"/>
            <a:ext cx="6060829" cy="4490879"/>
          </a:xfrm>
          <a:prstGeom prst="rect">
            <a:avLst/>
          </a:prstGeom>
          <a:noFill/>
          <a:ln w="9525">
            <a:noFill/>
            <a:miter lim="800000"/>
            <a:headEnd/>
            <a:tailEnd/>
          </a:ln>
        </p:spPr>
      </p:pic>
    </p:spTree>
    <p:extLst>
      <p:ext uri="{BB962C8B-B14F-4D97-AF65-F5344CB8AC3E}">
        <p14:creationId xmlns:p14="http://schemas.microsoft.com/office/powerpoint/2010/main" val="415793919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1" algn="ctr"/>
            <a:r>
              <a:rPr lang="el-GR" sz="4000" dirty="0" smtClean="0">
                <a:latin typeface="+mn-lt"/>
              </a:rPr>
              <a:t>Το μοντέλο του </a:t>
            </a:r>
            <a:r>
              <a:rPr lang="el-GR" sz="4000" dirty="0" err="1" smtClean="0">
                <a:latin typeface="+mn-lt"/>
              </a:rPr>
              <a:t>Reijo</a:t>
            </a:r>
            <a:r>
              <a:rPr lang="el-GR" sz="4000" dirty="0" smtClean="0">
                <a:latin typeface="+mn-lt"/>
              </a:rPr>
              <a:t> </a:t>
            </a:r>
            <a:r>
              <a:rPr lang="el-GR" sz="4000" dirty="0" err="1" smtClean="0">
                <a:latin typeface="+mn-lt"/>
              </a:rPr>
              <a:t>Savolainen</a:t>
            </a:r>
            <a:endParaRPr lang="el-GR" sz="4000" dirty="0">
              <a:latin typeface="+mn-lt"/>
            </a:endParaRPr>
          </a:p>
        </p:txBody>
      </p:sp>
      <p:sp>
        <p:nvSpPr>
          <p:cNvPr id="3" name="2 - Θέση περιεχομένου"/>
          <p:cNvSpPr>
            <a:spLocks noGrp="1"/>
          </p:cNvSpPr>
          <p:nvPr>
            <p:ph idx="1"/>
          </p:nvPr>
        </p:nvSpPr>
        <p:spPr/>
        <p:txBody>
          <a:bodyPr>
            <a:noAutofit/>
          </a:bodyPr>
          <a:lstStyle/>
          <a:p>
            <a:r>
              <a:rPr lang="el-GR" sz="2400" dirty="0" smtClean="0"/>
              <a:t>Το μοντέλο του </a:t>
            </a:r>
            <a:r>
              <a:rPr lang="el-GR" sz="2400" dirty="0" err="1" smtClean="0"/>
              <a:t>Savolainen</a:t>
            </a:r>
            <a:r>
              <a:rPr lang="el-GR" sz="2400" dirty="0" smtClean="0"/>
              <a:t> (2006) περιγράφει σχηματικά τη διαδικασία της αναζήτησης με χρονολογική σειρά. Η διαδικασία της πληροφοριακής συμπεριφοράς μπορεί να επηρεάζεται από διάφορους παράγοντες, αλλά η αναζήτηση και η έρευνα βασικά είναι αναλυτική, διαδοχική και συνειδητή. </a:t>
            </a:r>
          </a:p>
          <a:p>
            <a:r>
              <a:rPr lang="el-GR" sz="2400" dirty="0" smtClean="0"/>
              <a:t>Παρακάτω εμφανίζεται σχηματικά το μοντέλο της πληροφοριακής αναζήτησης του </a:t>
            </a:r>
            <a:r>
              <a:rPr lang="el-GR" sz="2400" dirty="0" err="1" smtClean="0"/>
              <a:t>Savolainen</a:t>
            </a:r>
            <a:r>
              <a:rPr lang="el-GR" sz="2400" dirty="0" smtClean="0"/>
              <a:t>.  Συγκεκριμένα η διαδικασία ξεκινάει από την πληροφοριακή ανάγκη, που προκύπτει πιθανόν είτε από μία εργασία ή ένα καθήκον που έχει αναλάβει το άτομο ή ένα πρόβλημα που έχει να λύσει.  </a:t>
            </a:r>
          </a:p>
          <a:p>
            <a:r>
              <a:rPr lang="el-GR" sz="2400" dirty="0" smtClean="0"/>
              <a:t>Στο επόμενο στάδιο ο ερευνητής εντοπίζει τις πηγές και τα κανάλια που θα του δώσουν χρήσιμες πληροφορίες. </a:t>
            </a:r>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75763122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l-GR" sz="4000" b="0" i="0" u="none" strike="noStrike" kern="0" cap="none" spc="0" normalizeH="0" baseline="0" noProof="0" dirty="0" smtClean="0">
                <a:ln>
                  <a:noFill/>
                </a:ln>
                <a:solidFill>
                  <a:sysClr val="windowText" lastClr="000000"/>
                </a:solidFill>
                <a:effectLst/>
                <a:uLnTx/>
                <a:uFillTx/>
                <a:latin typeface="Calibri"/>
              </a:rPr>
              <a:t>Το μοντέλο του </a:t>
            </a:r>
            <a:r>
              <a:rPr kumimoji="0" lang="el-GR" sz="4000" b="0" i="0" u="none" strike="noStrike" kern="0" cap="none" spc="0" normalizeH="0" baseline="0" noProof="0" dirty="0" err="1" smtClean="0">
                <a:ln>
                  <a:noFill/>
                </a:ln>
                <a:solidFill>
                  <a:sysClr val="windowText" lastClr="000000"/>
                </a:solidFill>
                <a:effectLst/>
                <a:uLnTx/>
                <a:uFillTx/>
                <a:latin typeface="Calibri"/>
              </a:rPr>
              <a:t>Reijo</a:t>
            </a:r>
            <a:r>
              <a:rPr kumimoji="0" lang="el-GR" sz="4000" b="0" i="0" u="none" strike="noStrike" kern="0" cap="none" spc="0" normalizeH="0" baseline="0" noProof="0" dirty="0" smtClean="0">
                <a:ln>
                  <a:noFill/>
                </a:ln>
                <a:solidFill>
                  <a:sysClr val="windowText" lastClr="000000"/>
                </a:solidFill>
                <a:effectLst/>
                <a:uLnTx/>
                <a:uFillTx/>
                <a:latin typeface="Calibri"/>
              </a:rPr>
              <a:t> </a:t>
            </a:r>
            <a:r>
              <a:rPr kumimoji="0" lang="el-GR" sz="4000" b="0" i="0" u="none" strike="noStrike" kern="0" cap="none" spc="0" normalizeH="0" baseline="0" noProof="0" dirty="0" err="1" smtClean="0">
                <a:ln>
                  <a:noFill/>
                </a:ln>
                <a:solidFill>
                  <a:sysClr val="windowText" lastClr="000000"/>
                </a:solidFill>
                <a:effectLst/>
                <a:uLnTx/>
                <a:uFillTx/>
                <a:latin typeface="Calibri"/>
              </a:rPr>
              <a:t>Savolainen</a:t>
            </a:r>
            <a:endParaRPr lang="el-GR" dirty="0"/>
          </a:p>
        </p:txBody>
      </p:sp>
      <p:sp>
        <p:nvSpPr>
          <p:cNvPr id="3" name="2 - Θέση περιεχομένου"/>
          <p:cNvSpPr>
            <a:spLocks noGrp="1"/>
          </p:cNvSpPr>
          <p:nvPr>
            <p:ph idx="1"/>
          </p:nvPr>
        </p:nvSpPr>
        <p:spPr/>
        <p:txBody>
          <a:bodyPr>
            <a:noAutofit/>
          </a:bodyPr>
          <a:lstStyle/>
          <a:p>
            <a:r>
              <a:rPr lang="el-GR" sz="2400" dirty="0" smtClean="0"/>
              <a:t>Ακολούθως ο ερευνητής προσπαθεί να έχει πρόσβαση στις πηγές και να ανακτήσει την πληροφορία αφού κρίνει ότι είναι συναφής με την πληροφοριακή ανάγκη. </a:t>
            </a:r>
          </a:p>
          <a:p>
            <a:r>
              <a:rPr lang="el-GR" sz="2400" dirty="0" smtClean="0"/>
              <a:t>Στο τελευταίο στάδιο της διαδικασίας η πληροφοριακή αναζήτηση ταυτίζεται με την με τη χρήση της πληροφορίας αφού γίνει ερμηνεία της πληροφορίας που έχει ανακτηθεί. </a:t>
            </a:r>
          </a:p>
          <a:p>
            <a:r>
              <a:rPr lang="el-GR" sz="2400" dirty="0" smtClean="0"/>
              <a:t>Αποτέλεσμα της ερμηνείας της πληροφορίας μπορεί να είναι ή η ικανοποίηση της πληροφοριακής ανάγκης και η διαδικασία σταματάει, ή η πληροφοριακή ανάγκη δεν καλύπτεται ή καλύπτεται μερικώς. Από την διαδικασία που περιγράφηκε μπορεί να προκύψει μία νέα πληροφοριακή ανάγκη ή τροποποιημένη και η διαδικασία μπορεί να συνεχιστεί.  </a:t>
            </a:r>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75826544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16832"/>
            <a:ext cx="3312368" cy="2304256"/>
          </a:xfrm>
        </p:spPr>
        <p:txBody>
          <a:bodyPr>
            <a:normAutofit fontScale="90000"/>
          </a:bodyPr>
          <a:lstStyle/>
          <a:p>
            <a:pPr lvl="0">
              <a:spcBef>
                <a:spcPct val="20000"/>
              </a:spcBef>
            </a:pPr>
            <a:r>
              <a:rPr lang="el-GR" sz="3200" dirty="0">
                <a:solidFill>
                  <a:prstClr val="black"/>
                </a:solidFill>
                <a:ea typeface="+mn-ea"/>
                <a:cs typeface="+mn-cs"/>
              </a:rPr>
              <a:t>Το Μοντέλο της διαδικασίας αναζήτησης πληροφοριών του </a:t>
            </a:r>
            <a:r>
              <a:rPr lang="en-US" sz="3200" dirty="0" err="1">
                <a:solidFill>
                  <a:prstClr val="black"/>
                </a:solidFill>
                <a:ea typeface="+mn-ea"/>
                <a:cs typeface="+mn-cs"/>
              </a:rPr>
              <a:t>Savolainen</a:t>
            </a:r>
            <a:endParaRPr lang="el-GR" sz="3200" dirty="0">
              <a:solidFill>
                <a:prstClr val="black"/>
              </a:solidFill>
              <a:ea typeface="+mn-ea"/>
              <a:cs typeface="+mn-cs"/>
            </a:endParaRPr>
          </a:p>
        </p:txBody>
      </p:sp>
      <p:pic>
        <p:nvPicPr>
          <p:cNvPr id="6" name="5 - Εικόνα"/>
          <p:cNvPicPr/>
          <p:nvPr/>
        </p:nvPicPr>
        <p:blipFill>
          <a:blip r:embed="rId2" cstate="print">
            <a:lum bright="-20000" contrast="40000"/>
            <a:extLst>
              <a:ext uri="{28A0092B-C50C-407E-A947-70E740481C1C}">
                <a14:useLocalDpi xmlns:a14="http://schemas.microsoft.com/office/drawing/2010/main" val="0"/>
              </a:ext>
            </a:extLst>
          </a:blip>
          <a:stretch>
            <a:fillRect/>
          </a:stretch>
        </p:blipFill>
        <p:spPr bwMode="auto">
          <a:xfrm>
            <a:off x="3923928" y="116632"/>
            <a:ext cx="5112568" cy="6624736"/>
          </a:xfrm>
          <a:prstGeom prst="rect">
            <a:avLst/>
          </a:prstGeom>
          <a:noFill/>
          <a:ln>
            <a:noFill/>
          </a:ln>
        </p:spPr>
      </p:pic>
    </p:spTree>
    <p:extLst>
      <p:ext uri="{BB962C8B-B14F-4D97-AF65-F5344CB8AC3E}">
        <p14:creationId xmlns:p14="http://schemas.microsoft.com/office/powerpoint/2010/main" val="409643747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1" algn="ctr"/>
            <a:r>
              <a:rPr lang="en-US" sz="4000" dirty="0" smtClean="0">
                <a:latin typeface="+mn-lt"/>
              </a:rPr>
              <a:t>Foster</a:t>
            </a:r>
            <a:r>
              <a:rPr lang="el-GR" sz="4000" dirty="0" smtClean="0">
                <a:latin typeface="+mn-lt"/>
              </a:rPr>
              <a:t> 2003 μοντέλο</a:t>
            </a:r>
            <a:endParaRPr lang="el-GR" sz="4000" dirty="0">
              <a:latin typeface="+mn-lt"/>
            </a:endParaRPr>
          </a:p>
        </p:txBody>
      </p:sp>
      <p:sp>
        <p:nvSpPr>
          <p:cNvPr id="3" name="2 - Θέση περιεχομένου"/>
          <p:cNvSpPr>
            <a:spLocks noGrp="1"/>
          </p:cNvSpPr>
          <p:nvPr>
            <p:ph idx="1"/>
          </p:nvPr>
        </p:nvSpPr>
        <p:spPr/>
        <p:txBody>
          <a:bodyPr>
            <a:noAutofit/>
          </a:bodyPr>
          <a:lstStyle/>
          <a:p>
            <a:r>
              <a:rPr lang="el-GR" sz="2400" dirty="0" smtClean="0"/>
              <a:t>Το μοντέλο αναπαριστά τη διαδικασία της πληροφοριακής αναζήτησης ερευνητών επιστημόνων που ασχολούνται με διεπιστημονικά θέματα. Το μοντέλο αφορά την πληροφοριακή συμπεριφορά, τους ενδιάμεσους παράγοντες, καθώς και το πλαίσιο μέσα στο οποίο υπάρχουν όλα αυτά. Αυτά αλληλεπιδρούν δυναμικά μέσα στο χρόνο με ένα μη γραμμικό τρόπο. Ουσιαστικά δεν υπάρχει στη διαδικασία αρχή και τέλος, και κάθε διαδικασία μπορεί να επαναληφθεί ή να οδηγήσει σε άλλα έως ότου το ερώτημα ορίσει ότι μπορεί να τελειώσει η αναζήτηση. </a:t>
            </a:r>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90415465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1" algn="ctr"/>
            <a:r>
              <a:rPr lang="en-US" sz="4000" dirty="0" smtClean="0">
                <a:latin typeface="+mn-lt"/>
              </a:rPr>
              <a:t>Foster</a:t>
            </a:r>
            <a:r>
              <a:rPr lang="el-GR" sz="4000" dirty="0" smtClean="0">
                <a:latin typeface="+mn-lt"/>
              </a:rPr>
              <a:t> 2003 μοντέλο</a:t>
            </a:r>
            <a:endParaRPr lang="el-GR" sz="4000" dirty="0">
              <a:latin typeface="+mn-lt"/>
            </a:endParaRPr>
          </a:p>
        </p:txBody>
      </p:sp>
      <p:sp>
        <p:nvSpPr>
          <p:cNvPr id="3" name="2 - Θέση περιεχομένου"/>
          <p:cNvSpPr>
            <a:spLocks noGrp="1"/>
          </p:cNvSpPr>
          <p:nvPr>
            <p:ph idx="1"/>
          </p:nvPr>
        </p:nvSpPr>
        <p:spPr/>
        <p:txBody>
          <a:bodyPr>
            <a:noAutofit/>
          </a:bodyPr>
          <a:lstStyle/>
          <a:p>
            <a:r>
              <a:rPr lang="el-GR" sz="2400" dirty="0" smtClean="0"/>
              <a:t>Στο μοντέλο δεν υπάρχουν στάδια και η αλληλεπίδραση δείχνει ότι η πληροφοριακή αναζήτηση δεν είναι γραμμική, είναι δυναμική, ολιστική και ρέει αβίαστα. Οι διαδικασίες που αποτελούν τον πυρήνα είναι:</a:t>
            </a:r>
          </a:p>
          <a:p>
            <a:r>
              <a:rPr lang="el-GR" sz="2400" b="1" dirty="0" smtClean="0"/>
              <a:t>Έναρξη</a:t>
            </a:r>
            <a:r>
              <a:rPr lang="el-GR" sz="2400" dirty="0" smtClean="0"/>
              <a:t> (</a:t>
            </a:r>
            <a:r>
              <a:rPr lang="en-US" sz="2400" dirty="0" smtClean="0"/>
              <a:t>Opening</a:t>
            </a:r>
            <a:r>
              <a:rPr lang="el-GR" sz="2400" dirty="0" smtClean="0"/>
              <a:t>),  </a:t>
            </a:r>
          </a:p>
          <a:p>
            <a:r>
              <a:rPr lang="el-GR" sz="2400" b="1" dirty="0" smtClean="0"/>
              <a:t>Προσανατολισμός</a:t>
            </a:r>
            <a:r>
              <a:rPr lang="el-GR" sz="2400" dirty="0" smtClean="0"/>
              <a:t> (</a:t>
            </a:r>
            <a:r>
              <a:rPr lang="en-US" sz="2400" dirty="0" smtClean="0"/>
              <a:t>Orientation</a:t>
            </a:r>
            <a:r>
              <a:rPr lang="el-GR" sz="2400" dirty="0" smtClean="0"/>
              <a:t>), </a:t>
            </a:r>
          </a:p>
          <a:p>
            <a:r>
              <a:rPr lang="el-GR" sz="2400" b="1" dirty="0" smtClean="0"/>
              <a:t>Εμπέδωση</a:t>
            </a:r>
            <a:r>
              <a:rPr lang="el-GR" sz="2400" dirty="0" smtClean="0"/>
              <a:t> (</a:t>
            </a:r>
            <a:r>
              <a:rPr lang="en-US" sz="2400" dirty="0" smtClean="0"/>
              <a:t>Consolidation</a:t>
            </a:r>
            <a:r>
              <a:rPr lang="el-GR" sz="2400" dirty="0" smtClean="0"/>
              <a:t>).  </a:t>
            </a:r>
          </a:p>
          <a:p>
            <a:endParaRPr lang="el-GR" sz="2400" dirty="0" smtClean="0"/>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16796184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n-US" sz="4000" b="0" i="0" u="none" strike="noStrike" kern="0" cap="none" spc="0" normalizeH="0" baseline="0" noProof="0" dirty="0" smtClean="0">
                <a:ln>
                  <a:noFill/>
                </a:ln>
                <a:solidFill>
                  <a:sysClr val="windowText" lastClr="000000"/>
                </a:solidFill>
                <a:effectLst/>
                <a:uLnTx/>
                <a:uFillTx/>
                <a:latin typeface="Calibri"/>
              </a:rPr>
              <a:t>Foster</a:t>
            </a:r>
            <a:r>
              <a:rPr kumimoji="0" lang="el-GR" sz="4000" b="0" i="0" u="none" strike="noStrike" kern="0" cap="none" spc="0" normalizeH="0" baseline="0" noProof="0" dirty="0" smtClean="0">
                <a:ln>
                  <a:noFill/>
                </a:ln>
                <a:solidFill>
                  <a:sysClr val="windowText" lastClr="000000"/>
                </a:solidFill>
                <a:effectLst/>
                <a:uLnTx/>
                <a:uFillTx/>
                <a:latin typeface="Calibri"/>
              </a:rPr>
              <a:t> 2003 μοντέλο</a:t>
            </a:r>
            <a:endParaRPr lang="el-GR" dirty="0"/>
          </a:p>
        </p:txBody>
      </p:sp>
      <p:sp>
        <p:nvSpPr>
          <p:cNvPr id="3" name="2 - Θέση περιεχομένου"/>
          <p:cNvSpPr>
            <a:spLocks noGrp="1"/>
          </p:cNvSpPr>
          <p:nvPr>
            <p:ph idx="1"/>
          </p:nvPr>
        </p:nvSpPr>
        <p:spPr/>
        <p:txBody>
          <a:bodyPr>
            <a:noAutofit/>
          </a:bodyPr>
          <a:lstStyle/>
          <a:p>
            <a:r>
              <a:rPr lang="el-GR" sz="2400" dirty="0" smtClean="0"/>
              <a:t>Η έννοια της «Έναρξης» συμπίπτει με τις διαδικασίες άλλων μοντέλων και αποτελεί το πρώτο βήμα στην συμπεριφορά πληροφοριακής αναζήτησης. Η έναρξη είναι ένα μη γραμμικό στοιχείο που αναπαριστά μία συλλογή από δραστηριότητες.  Οι δραστηριότητες της Έναρξης αλληλεπιδρούν με άλλες δραστηριότητες ή οδηγούν σε δραστηριότητες του Προσανατολισμού.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00987694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n-US" sz="4000" b="0" i="0" u="none" strike="noStrike" kern="0" cap="none" spc="0" normalizeH="0" baseline="0" noProof="0" dirty="0" smtClean="0">
                <a:ln>
                  <a:noFill/>
                </a:ln>
                <a:solidFill>
                  <a:sysClr val="windowText" lastClr="000000"/>
                </a:solidFill>
                <a:effectLst/>
                <a:uLnTx/>
                <a:uFillTx/>
                <a:latin typeface="Calibri"/>
              </a:rPr>
              <a:t>Foster</a:t>
            </a:r>
            <a:r>
              <a:rPr kumimoji="0" lang="el-GR" sz="4000" b="0" i="0" u="none" strike="noStrike" kern="0" cap="none" spc="0" normalizeH="0" baseline="0" noProof="0" dirty="0" smtClean="0">
                <a:ln>
                  <a:noFill/>
                </a:ln>
                <a:solidFill>
                  <a:sysClr val="windowText" lastClr="000000"/>
                </a:solidFill>
                <a:effectLst/>
                <a:uLnTx/>
                <a:uFillTx/>
                <a:latin typeface="Calibri"/>
              </a:rPr>
              <a:t> 2003 μοντέλο</a:t>
            </a:r>
            <a:endParaRPr lang="el-GR" dirty="0"/>
          </a:p>
        </p:txBody>
      </p:sp>
      <p:sp>
        <p:nvSpPr>
          <p:cNvPr id="3" name="2 - Θέση περιεχομένου"/>
          <p:cNvSpPr>
            <a:spLocks noGrp="1"/>
          </p:cNvSpPr>
          <p:nvPr>
            <p:ph idx="1"/>
          </p:nvPr>
        </p:nvSpPr>
        <p:spPr/>
        <p:txBody>
          <a:bodyPr>
            <a:noAutofit/>
          </a:bodyPr>
          <a:lstStyle/>
          <a:p>
            <a:r>
              <a:rPr lang="el-GR" sz="2400" dirty="0" smtClean="0"/>
              <a:t>Εύρος εξερεύνησης αφορά την εξερεύνηση κάθε δυνατότητας, ώστε να εντάξει μέσα στο πλαίσιο διαφορετικά είδη πληροφοριών, πηγών, εννοιών, και γνωστικών αντικειμένων. </a:t>
            </a:r>
          </a:p>
          <a:p>
            <a:r>
              <a:rPr lang="el-GR" sz="2400" dirty="0" smtClean="0"/>
              <a:t>Εκλεκτικισμός περιλαμβάνει αποδοχή, συλλογή και αποθήκευση πληροφοριών από παθητικές και ενεργητικές πηγές, μερικές φορές για μια σημαντική χρονική περίοδο, για μετέπειτα ενσωμάτωση και ικανοποίηση πληροφοριακών αναγκών. </a:t>
            </a:r>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709813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r>
              <a:rPr lang="el-GR" sz="2800" smtClean="0"/>
              <a:t>Ο όρος δηλώνει την αλληλεπίδραση των ανθρώπων. Σε κάθε περίπτωση μπορεί να υπάρξει ‘αποτυχία’ (</a:t>
            </a:r>
            <a:r>
              <a:rPr lang="en-US" sz="2800" smtClean="0"/>
              <a:t>failure</a:t>
            </a:r>
            <a:r>
              <a:rPr lang="el-GR" sz="2800" smtClean="0"/>
              <a:t>) με την έννοια ότι έχει ή δεν έχει σχέση με την ανάγκη του χρήστη, ή ικανοποιεί ή δεν ικανοποιεί την ανάγκη αλλά μπορεί να αναγνωριστεί η πιθανή συνάφεια με την ανάγκη ενός άλλου ανθρώπου και να μεταφερθεί σε αυτόν (</a:t>
            </a:r>
            <a:r>
              <a:rPr lang="en-US" sz="2800" smtClean="0"/>
              <a:t>Information transfer</a:t>
            </a:r>
            <a:r>
              <a:rPr lang="el-GR" sz="2800" smtClean="0"/>
              <a:t>). Η επιτυχής αναζήτηση μπορεί να οδηγήσει σε χρήση της πληροφορίας και ικανοποίηση της ανάγκης.</a:t>
            </a:r>
          </a:p>
          <a:p>
            <a:endParaRPr lang="el-GR" sz="2800" dirty="0"/>
          </a:p>
        </p:txBody>
      </p:sp>
    </p:spTree>
    <p:extLst>
      <p:ext uri="{BB962C8B-B14F-4D97-AF65-F5344CB8AC3E}">
        <p14:creationId xmlns:p14="http://schemas.microsoft.com/office/powerpoint/2010/main" val="239844126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n-US" sz="4000" b="0" i="0" u="none" strike="noStrike" kern="0" cap="none" spc="0" normalizeH="0" baseline="0" noProof="0" dirty="0" smtClean="0">
                <a:ln>
                  <a:noFill/>
                </a:ln>
                <a:solidFill>
                  <a:sysClr val="windowText" lastClr="000000"/>
                </a:solidFill>
                <a:effectLst/>
                <a:uLnTx/>
                <a:uFillTx/>
                <a:latin typeface="Calibri"/>
              </a:rPr>
              <a:t>Foster</a:t>
            </a:r>
            <a:r>
              <a:rPr kumimoji="0" lang="el-GR" sz="4000" b="0" i="0" u="none" strike="noStrike" kern="0" cap="none" spc="0" normalizeH="0" baseline="0" noProof="0" dirty="0" smtClean="0">
                <a:ln>
                  <a:noFill/>
                </a:ln>
                <a:solidFill>
                  <a:sysClr val="windowText" lastClr="000000"/>
                </a:solidFill>
                <a:effectLst/>
                <a:uLnTx/>
                <a:uFillTx/>
                <a:latin typeface="Calibri"/>
              </a:rPr>
              <a:t> 2003 μοντέλο</a:t>
            </a:r>
            <a:endParaRPr lang="el-GR" dirty="0"/>
          </a:p>
        </p:txBody>
      </p:sp>
      <p:sp>
        <p:nvSpPr>
          <p:cNvPr id="3" name="2 - Θέση περιεχομένου"/>
          <p:cNvSpPr>
            <a:spLocks noGrp="1"/>
          </p:cNvSpPr>
          <p:nvPr>
            <p:ph idx="1"/>
          </p:nvPr>
        </p:nvSpPr>
        <p:spPr/>
        <p:txBody>
          <a:bodyPr>
            <a:noAutofit/>
          </a:bodyPr>
          <a:lstStyle/>
          <a:p>
            <a:r>
              <a:rPr lang="el-GR" sz="2400" smtClean="0"/>
              <a:t>Η Δικτύωση εμφανίζεται σαν βασική δραστηριότητα των συμμετεχόντων και χρησιμοποιούνταν για χρήση πολλών καναλιών πληροφόρησης.  </a:t>
            </a:r>
          </a:p>
          <a:p>
            <a:r>
              <a:rPr lang="el-GR" sz="2400" smtClean="0"/>
              <a:t>Η αναζήτηση λέξεων κλειδιών συνδέεται με τη χρήση βάσεων δεδομένων, </a:t>
            </a:r>
            <a:r>
              <a:rPr lang="en-US" sz="2400" smtClean="0"/>
              <a:t>online</a:t>
            </a:r>
            <a:r>
              <a:rPr lang="el-GR" sz="2400" smtClean="0"/>
              <a:t> καταλόγους, μηχανές αναζήτησης και ηλεκτρονικά περιοδικά. </a:t>
            </a:r>
          </a:p>
          <a:p>
            <a:r>
              <a:rPr lang="el-GR" sz="2400" smtClean="0"/>
              <a:t>Η φυλλομέτρηση θεωρήθηκε σημαντική για τους ερευνητές που χρειάζονταν να αλλάξουν την επικέντρωση του θέματος. </a:t>
            </a:r>
          </a:p>
          <a:p>
            <a:r>
              <a:rPr lang="el-GR" sz="2400" smtClean="0"/>
              <a:t>Η παρακολούθηση γίνεται με επανειλημμένες επισκέψεις για να αποκτηθούν ενημερώσεις των πληροφοριών. </a:t>
            </a:r>
          </a:p>
          <a:p>
            <a:r>
              <a:rPr lang="el-GR" sz="2400" smtClean="0"/>
              <a:t>Η δραστηριότητα δημιουργίας αλυσίδας μέσα από τις παραπομπές συνδέονται με τη δημιουργία αλυσίδας ιδεών από τη μία πηγή στην άλλη. </a:t>
            </a:r>
          </a:p>
          <a:p>
            <a:endParaRPr lang="el-GR" sz="2400" smtClean="0"/>
          </a:p>
          <a:p>
            <a:endParaRPr lang="el-GR" sz="2400" smtClean="0"/>
          </a:p>
          <a:p>
            <a:endParaRPr lang="el-GR" sz="2400" smtClean="0"/>
          </a:p>
          <a:p>
            <a:endParaRPr lang="el-GR" sz="2400" smtClean="0"/>
          </a:p>
          <a:p>
            <a:pPr lvl="0"/>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dirty="0"/>
          </a:p>
        </p:txBody>
      </p:sp>
    </p:spTree>
    <p:extLst>
      <p:ext uri="{BB962C8B-B14F-4D97-AF65-F5344CB8AC3E}">
        <p14:creationId xmlns:p14="http://schemas.microsoft.com/office/powerpoint/2010/main" val="256696505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n-US" sz="4000" b="0" i="0" u="none" strike="noStrike" kern="0" cap="none" spc="0" normalizeH="0" baseline="0" noProof="0" dirty="0" smtClean="0">
                <a:ln>
                  <a:noFill/>
                </a:ln>
                <a:solidFill>
                  <a:sysClr val="windowText" lastClr="000000"/>
                </a:solidFill>
                <a:effectLst/>
                <a:uLnTx/>
                <a:uFillTx/>
                <a:latin typeface="Calibri"/>
              </a:rPr>
              <a:t>Foster</a:t>
            </a:r>
            <a:r>
              <a:rPr kumimoji="0" lang="el-GR" sz="4000" b="0" i="0" u="none" strike="noStrike" kern="0" cap="none" spc="0" normalizeH="0" baseline="0" noProof="0" dirty="0" smtClean="0">
                <a:ln>
                  <a:noFill/>
                </a:ln>
                <a:solidFill>
                  <a:sysClr val="windowText" lastClr="000000"/>
                </a:solidFill>
                <a:effectLst/>
                <a:uLnTx/>
                <a:uFillTx/>
                <a:latin typeface="Calibri"/>
              </a:rPr>
              <a:t> 2003 μοντέλο</a:t>
            </a:r>
            <a:endParaRPr lang="el-GR" dirty="0"/>
          </a:p>
        </p:txBody>
      </p:sp>
      <p:sp>
        <p:nvSpPr>
          <p:cNvPr id="3" name="2 - Θέση περιεχομένου"/>
          <p:cNvSpPr>
            <a:spLocks noGrp="1"/>
          </p:cNvSpPr>
          <p:nvPr>
            <p:ph idx="1"/>
          </p:nvPr>
        </p:nvSpPr>
        <p:spPr/>
        <p:txBody>
          <a:bodyPr>
            <a:normAutofit/>
          </a:bodyPr>
          <a:lstStyle/>
          <a:p>
            <a:r>
              <a:rPr lang="el-GR" sz="2400" dirty="0" smtClean="0"/>
              <a:t>Η έννοια Προσανατολισμός επικεντρώνεται στον εντοπισμό και περιλαμβάνει ποικίλες δραστηριότητες που αφορούν την εξακρίβωση της υπάρχουσας έρευνας,  τις λέξεις κλειδιά, κλπ. Ένα στοιχείο του προσανατολισμού είναι ο ορισμός του προβλήματος, ένα άλλο είναι η χαρτογράφηση στο μυαλό ή στο χαρτί των εννοιών που είναι συναφείς και βοηθούν στην απόκτηση μίας διεπιστημονικής περίληψης του θέματος.</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53796626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n-US" sz="4000" b="0" i="0" u="none" strike="noStrike" kern="0" cap="none" spc="0" normalizeH="0" baseline="0" noProof="0" dirty="0" smtClean="0">
                <a:ln>
                  <a:noFill/>
                </a:ln>
                <a:solidFill>
                  <a:sysClr val="windowText" lastClr="000000"/>
                </a:solidFill>
                <a:effectLst/>
                <a:uLnTx/>
                <a:uFillTx/>
                <a:latin typeface="Calibri"/>
              </a:rPr>
              <a:t>Foster</a:t>
            </a:r>
            <a:r>
              <a:rPr kumimoji="0" lang="el-GR" sz="4000" b="0" i="0" u="none" strike="noStrike" kern="0" cap="none" spc="0" normalizeH="0" baseline="0" noProof="0" dirty="0" smtClean="0">
                <a:ln>
                  <a:noFill/>
                </a:ln>
                <a:solidFill>
                  <a:sysClr val="windowText" lastClr="000000"/>
                </a:solidFill>
                <a:effectLst/>
                <a:uLnTx/>
                <a:uFillTx/>
                <a:latin typeface="Calibri"/>
              </a:rPr>
              <a:t> 2003 μοντέλο</a:t>
            </a:r>
            <a:endParaRPr lang="el-GR" dirty="0"/>
          </a:p>
        </p:txBody>
      </p:sp>
      <p:sp>
        <p:nvSpPr>
          <p:cNvPr id="3" name="2 - Θέση περιεχομένου"/>
          <p:cNvSpPr>
            <a:spLocks noGrp="1"/>
          </p:cNvSpPr>
          <p:nvPr>
            <p:ph idx="1"/>
          </p:nvPr>
        </p:nvSpPr>
        <p:spPr/>
        <p:txBody>
          <a:bodyPr>
            <a:normAutofit/>
          </a:bodyPr>
          <a:lstStyle/>
          <a:p>
            <a:r>
              <a:rPr lang="el-GR" sz="2400" dirty="0" smtClean="0"/>
              <a:t>Οι δραστηριότητες και οι στρατηγικές που υπάρχουν στην Έναρξη τροφοδοτεί τα αποτελέσματα στην διαδικασία του προσανατολισμού, αλλά η Έναρξη μπορεί να καθοδηγήσει περαιτέρω στον Προσανατολισμό ή στην Εμπέδωση σε μία δυναμική αλληλεπίδραση. </a:t>
            </a:r>
          </a:p>
          <a:p>
            <a:endParaRPr lang="el-GR" sz="2400" dirty="0" smtClean="0"/>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21874110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n-US" sz="4000" b="0" i="0" u="none" strike="noStrike" kern="0" cap="none" spc="0" normalizeH="0" baseline="0" noProof="0" dirty="0" smtClean="0">
                <a:ln>
                  <a:noFill/>
                </a:ln>
                <a:solidFill>
                  <a:sysClr val="windowText" lastClr="000000"/>
                </a:solidFill>
                <a:effectLst/>
                <a:uLnTx/>
                <a:uFillTx/>
                <a:latin typeface="Calibri"/>
              </a:rPr>
              <a:t>Foster</a:t>
            </a:r>
            <a:r>
              <a:rPr kumimoji="0" lang="el-GR" sz="4000" b="0" i="0" u="none" strike="noStrike" kern="0" cap="none" spc="0" normalizeH="0" baseline="0" noProof="0" dirty="0" smtClean="0">
                <a:ln>
                  <a:noFill/>
                </a:ln>
                <a:solidFill>
                  <a:sysClr val="windowText" lastClr="000000"/>
                </a:solidFill>
                <a:effectLst/>
                <a:uLnTx/>
                <a:uFillTx/>
                <a:latin typeface="Calibri"/>
              </a:rPr>
              <a:t> 2003 μοντέλο</a:t>
            </a:r>
            <a:endParaRPr lang="el-GR" dirty="0"/>
          </a:p>
        </p:txBody>
      </p:sp>
      <p:sp>
        <p:nvSpPr>
          <p:cNvPr id="3" name="2 - Θέση περιεχομένου"/>
          <p:cNvSpPr>
            <a:spLocks noGrp="1"/>
          </p:cNvSpPr>
          <p:nvPr>
            <p:ph idx="1"/>
          </p:nvPr>
        </p:nvSpPr>
        <p:spPr/>
        <p:txBody>
          <a:bodyPr>
            <a:normAutofit/>
          </a:bodyPr>
          <a:lstStyle/>
          <a:p>
            <a:r>
              <a:rPr lang="el-GR" sz="2400" dirty="0" smtClean="0"/>
              <a:t>Ένα βασικό στοιχείο της Εμπέδωσης είναι η κρίση και η ενσωμάτωση της εργασίας που είναι σε εξέλιξη και η απόφαση αν απαιτείται περαιτέρω αναζήτηση. Η Εμπέδωση διαπλέκεται με τον Προσανατολισμό και την Έναρξη. </a:t>
            </a:r>
          </a:p>
          <a:p>
            <a:endParaRPr lang="el-GR"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70701308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n-US" sz="4000" b="0" i="0" u="none" strike="noStrike" kern="0" cap="none" spc="0" normalizeH="0" baseline="0" noProof="0" dirty="0" smtClean="0">
                <a:ln>
                  <a:noFill/>
                </a:ln>
                <a:solidFill>
                  <a:sysClr val="windowText" lastClr="000000"/>
                </a:solidFill>
                <a:effectLst/>
                <a:uLnTx/>
                <a:uFillTx/>
                <a:latin typeface="Calibri"/>
              </a:rPr>
              <a:t>Foster</a:t>
            </a:r>
            <a:r>
              <a:rPr kumimoji="0" lang="el-GR" sz="4000" b="0" i="0" u="none" strike="noStrike" kern="0" cap="none" spc="0" normalizeH="0" baseline="0" noProof="0" dirty="0" smtClean="0">
                <a:ln>
                  <a:noFill/>
                </a:ln>
                <a:solidFill>
                  <a:sysClr val="windowText" lastClr="000000"/>
                </a:solidFill>
                <a:effectLst/>
                <a:uLnTx/>
                <a:uFillTx/>
                <a:latin typeface="Calibri"/>
              </a:rPr>
              <a:t> 2003 μοντέλο</a:t>
            </a:r>
            <a:endParaRPr lang="el-GR" dirty="0"/>
          </a:p>
        </p:txBody>
      </p:sp>
      <p:graphicFrame>
        <p:nvGraphicFramePr>
          <p:cNvPr id="6" name="5 - Πίνακας"/>
          <p:cNvGraphicFramePr>
            <a:graphicFrameLocks noGrp="1"/>
          </p:cNvGraphicFramePr>
          <p:nvPr>
            <p:extLst>
              <p:ext uri="{D42A27DB-BD31-4B8C-83A1-F6EECF244321}">
                <p14:modId xmlns:p14="http://schemas.microsoft.com/office/powerpoint/2010/main" val="1855583248"/>
              </p:ext>
            </p:extLst>
          </p:nvPr>
        </p:nvGraphicFramePr>
        <p:xfrm>
          <a:off x="683568" y="1340768"/>
          <a:ext cx="7786743" cy="4078868"/>
        </p:xfrm>
        <a:graphic>
          <a:graphicData uri="http://schemas.openxmlformats.org/drawingml/2006/table">
            <a:tbl>
              <a:tblPr firstRow="1" bandRow="1">
                <a:tableStyleId>{5C22544A-7EE6-4342-B048-85BDC9FD1C3A}</a:tableStyleId>
              </a:tblPr>
              <a:tblGrid>
                <a:gridCol w="2595581"/>
                <a:gridCol w="2595581"/>
                <a:gridCol w="2595581"/>
              </a:tblGrid>
              <a:tr h="539657">
                <a:tc>
                  <a:txBody>
                    <a:bodyPr/>
                    <a:lstStyle/>
                    <a:p>
                      <a:r>
                        <a:rPr lang="el-GR" dirty="0" smtClean="0"/>
                        <a:t>Έναρξη </a:t>
                      </a:r>
                      <a:endParaRPr lang="el-GR" dirty="0"/>
                    </a:p>
                  </a:txBody>
                  <a:tcPr/>
                </a:tc>
                <a:tc>
                  <a:txBody>
                    <a:bodyPr/>
                    <a:lstStyle/>
                    <a:p>
                      <a:r>
                        <a:rPr lang="el-GR" dirty="0" smtClean="0"/>
                        <a:t>Προσανατολισμός </a:t>
                      </a:r>
                      <a:endParaRPr lang="el-GR" dirty="0"/>
                    </a:p>
                  </a:txBody>
                  <a:tcPr/>
                </a:tc>
                <a:tc>
                  <a:txBody>
                    <a:bodyPr/>
                    <a:lstStyle/>
                    <a:p>
                      <a:r>
                        <a:rPr lang="el-GR" dirty="0" smtClean="0"/>
                        <a:t>Εμπέδωση </a:t>
                      </a:r>
                      <a:endParaRPr lang="el-GR" dirty="0"/>
                    </a:p>
                  </a:txBody>
                  <a:tcPr/>
                </a:tc>
              </a:tr>
              <a:tr h="539657">
                <a:tc>
                  <a:txBody>
                    <a:bodyPr/>
                    <a:lstStyle/>
                    <a:p>
                      <a:r>
                        <a:rPr lang="el-GR" dirty="0" smtClean="0"/>
                        <a:t>Εύρος εξερεύνησης </a:t>
                      </a:r>
                      <a:endParaRPr lang="el-GR" dirty="0"/>
                    </a:p>
                  </a:txBody>
                  <a:tcPr/>
                </a:tc>
                <a:tc>
                  <a:txBody>
                    <a:bodyPr/>
                    <a:lstStyle/>
                    <a:p>
                      <a:r>
                        <a:rPr lang="el-GR" dirty="0" smtClean="0"/>
                        <a:t>Ορισμός Προβλήματος</a:t>
                      </a:r>
                      <a:endParaRPr lang="el-GR" dirty="0"/>
                    </a:p>
                  </a:txBody>
                  <a:tcPr/>
                </a:tc>
                <a:tc>
                  <a:txBody>
                    <a:bodyPr/>
                    <a:lstStyle/>
                    <a:p>
                      <a:r>
                        <a:rPr lang="el-GR" dirty="0" smtClean="0"/>
                        <a:t>Επαρκής γνώση</a:t>
                      </a:r>
                      <a:endParaRPr lang="el-GR" dirty="0"/>
                    </a:p>
                  </a:txBody>
                  <a:tcPr/>
                </a:tc>
              </a:tr>
              <a:tr h="539657">
                <a:tc>
                  <a:txBody>
                    <a:bodyPr/>
                    <a:lstStyle/>
                    <a:p>
                      <a:r>
                        <a:rPr lang="el-GR" dirty="0" smtClean="0"/>
                        <a:t>Εκλεκτικισμός</a:t>
                      </a:r>
                      <a:r>
                        <a:rPr lang="el-GR" baseline="0" dirty="0" smtClean="0"/>
                        <a:t> </a:t>
                      </a:r>
                      <a:endParaRPr lang="el-GR" dirty="0"/>
                    </a:p>
                  </a:txBody>
                  <a:tcPr/>
                </a:tc>
                <a:tc>
                  <a:txBody>
                    <a:bodyPr/>
                    <a:lstStyle/>
                    <a:p>
                      <a:r>
                        <a:rPr lang="el-GR" dirty="0" smtClean="0"/>
                        <a:t>Δημιουργία εικόνας </a:t>
                      </a:r>
                      <a:endParaRPr lang="el-GR" dirty="0"/>
                    </a:p>
                  </a:txBody>
                  <a:tcPr/>
                </a:tc>
                <a:tc>
                  <a:txBody>
                    <a:bodyPr/>
                    <a:lstStyle/>
                    <a:p>
                      <a:r>
                        <a:rPr lang="el-GR" dirty="0" smtClean="0"/>
                        <a:t>Ραφινάρισμα </a:t>
                      </a:r>
                      <a:endParaRPr lang="el-GR" dirty="0"/>
                    </a:p>
                  </a:txBody>
                  <a:tcPr/>
                </a:tc>
              </a:tr>
              <a:tr h="539657">
                <a:tc>
                  <a:txBody>
                    <a:bodyPr/>
                    <a:lstStyle/>
                    <a:p>
                      <a:r>
                        <a:rPr lang="el-GR" dirty="0" smtClean="0"/>
                        <a:t>Δίκτυο</a:t>
                      </a:r>
                      <a:endParaRPr lang="el-GR" dirty="0"/>
                    </a:p>
                  </a:txBody>
                  <a:tcPr/>
                </a:tc>
                <a:tc>
                  <a:txBody>
                    <a:bodyPr/>
                    <a:lstStyle/>
                    <a:p>
                      <a:r>
                        <a:rPr lang="el-GR" dirty="0" smtClean="0"/>
                        <a:t>Ανασκόπηση</a:t>
                      </a:r>
                      <a:endParaRPr lang="el-GR" dirty="0"/>
                    </a:p>
                  </a:txBody>
                  <a:tcPr/>
                </a:tc>
                <a:tc>
                  <a:txBody>
                    <a:bodyPr/>
                    <a:lstStyle/>
                    <a:p>
                      <a:r>
                        <a:rPr lang="el-GR" dirty="0" smtClean="0"/>
                        <a:t>Ταξινόμηση </a:t>
                      </a:r>
                      <a:endParaRPr lang="el-GR" dirty="0"/>
                    </a:p>
                  </a:txBody>
                  <a:tcPr/>
                </a:tc>
              </a:tr>
              <a:tr h="615402">
                <a:tc>
                  <a:txBody>
                    <a:bodyPr/>
                    <a:lstStyle/>
                    <a:p>
                      <a:r>
                        <a:rPr lang="el-GR" dirty="0" smtClean="0"/>
                        <a:t>Αναζήτηση λέξεων κλειδιών</a:t>
                      </a:r>
                      <a:endParaRPr lang="el-GR" dirty="0"/>
                    </a:p>
                  </a:txBody>
                  <a:tcPr/>
                </a:tc>
                <a:tc>
                  <a:txBody>
                    <a:bodyPr/>
                    <a:lstStyle/>
                    <a:p>
                      <a:r>
                        <a:rPr lang="el-GR" dirty="0" smtClean="0"/>
                        <a:t>Εντοπισμός λέξεων κλειδιών </a:t>
                      </a:r>
                      <a:endParaRPr lang="el-GR" dirty="0"/>
                    </a:p>
                  </a:txBody>
                  <a:tcPr/>
                </a:tc>
                <a:tc>
                  <a:txBody>
                    <a:bodyPr/>
                    <a:lstStyle/>
                    <a:p>
                      <a:r>
                        <a:rPr lang="el-GR" dirty="0" smtClean="0"/>
                        <a:t>Ενσωμάτωση </a:t>
                      </a:r>
                    </a:p>
                    <a:p>
                      <a:endParaRPr lang="el-GR" dirty="0"/>
                    </a:p>
                  </a:txBody>
                  <a:tcPr/>
                </a:tc>
              </a:tr>
              <a:tr h="539657">
                <a:tc>
                  <a:txBody>
                    <a:bodyPr/>
                    <a:lstStyle/>
                    <a:p>
                      <a:r>
                        <a:rPr lang="el-GR" dirty="0" err="1" smtClean="0"/>
                        <a:t>Φυλλομέτρηση</a:t>
                      </a:r>
                      <a:r>
                        <a:rPr lang="el-GR" dirty="0" smtClean="0"/>
                        <a:t> </a:t>
                      </a:r>
                      <a:endParaRPr lang="el-GR" dirty="0"/>
                    </a:p>
                  </a:txBody>
                  <a:tcPr/>
                </a:tc>
                <a:tc>
                  <a:txBody>
                    <a:bodyPr/>
                    <a:lstStyle/>
                    <a:p>
                      <a:r>
                        <a:rPr lang="el-GR" dirty="0" smtClean="0"/>
                        <a:t>Εντοπισμός της μορφής της </a:t>
                      </a:r>
                      <a:r>
                        <a:rPr lang="el-GR" dirty="0" err="1" smtClean="0"/>
                        <a:t>υπαρχουσας</a:t>
                      </a:r>
                      <a:r>
                        <a:rPr lang="el-GR" dirty="0" smtClean="0"/>
                        <a:t> έρευνας</a:t>
                      </a:r>
                      <a:endParaRPr lang="el-GR" dirty="0"/>
                    </a:p>
                  </a:txBody>
                  <a:tcPr/>
                </a:tc>
                <a:tc>
                  <a:txBody>
                    <a:bodyPr/>
                    <a:lstStyle/>
                    <a:p>
                      <a:r>
                        <a:rPr lang="el-GR" dirty="0" smtClean="0"/>
                        <a:t>Επαλήθευση, Εξακρίβωση</a:t>
                      </a:r>
                      <a:endParaRPr lang="el-GR" dirty="0"/>
                    </a:p>
                  </a:txBody>
                  <a:tcPr/>
                </a:tc>
              </a:tr>
              <a:tr h="615402">
                <a:tc>
                  <a:txBody>
                    <a:bodyPr/>
                    <a:lstStyle/>
                    <a:p>
                      <a:endParaRPr lang="el-GR" dirty="0"/>
                    </a:p>
                  </a:txBody>
                  <a:tcPr/>
                </a:tc>
                <a:tc>
                  <a:txBody>
                    <a:bodyPr/>
                    <a:lstStyle/>
                    <a:p>
                      <a:endParaRPr lang="el-GR"/>
                    </a:p>
                  </a:txBody>
                  <a:tcPr/>
                </a:tc>
                <a:tc>
                  <a:txBody>
                    <a:bodyPr/>
                    <a:lstStyle/>
                    <a:p>
                      <a:endParaRPr lang="el-GR" dirty="0" smtClean="0"/>
                    </a:p>
                    <a:p>
                      <a:endParaRPr lang="el-GR" dirty="0"/>
                    </a:p>
                  </a:txBody>
                  <a:tcPr/>
                </a:tc>
              </a:tr>
            </a:tbl>
          </a:graphicData>
        </a:graphic>
      </p:graphicFrame>
      <p:graphicFrame>
        <p:nvGraphicFramePr>
          <p:cNvPr id="7" name="6 - Πίνακας"/>
          <p:cNvGraphicFramePr>
            <a:graphicFrameLocks noGrp="1"/>
          </p:cNvGraphicFramePr>
          <p:nvPr>
            <p:extLst>
              <p:ext uri="{D42A27DB-BD31-4B8C-83A1-F6EECF244321}">
                <p14:modId xmlns:p14="http://schemas.microsoft.com/office/powerpoint/2010/main" val="163782036"/>
              </p:ext>
            </p:extLst>
          </p:nvPr>
        </p:nvGraphicFramePr>
        <p:xfrm>
          <a:off x="683568" y="5206419"/>
          <a:ext cx="7786743" cy="1645920"/>
        </p:xfrm>
        <a:graphic>
          <a:graphicData uri="http://schemas.openxmlformats.org/drawingml/2006/table">
            <a:tbl>
              <a:tblPr firstRow="1" bandRow="1">
                <a:tableStyleId>{5C22544A-7EE6-4342-B048-85BDC9FD1C3A}</a:tableStyleId>
              </a:tblPr>
              <a:tblGrid>
                <a:gridCol w="2595581"/>
                <a:gridCol w="2595581"/>
                <a:gridCol w="2595581"/>
              </a:tblGrid>
              <a:tr h="353843">
                <a:tc>
                  <a:txBody>
                    <a:bodyPr/>
                    <a:lstStyle/>
                    <a:p>
                      <a:r>
                        <a:rPr lang="el-GR" dirty="0" smtClean="0"/>
                        <a:t>Παρακολούθηση </a:t>
                      </a:r>
                      <a:endParaRPr lang="el-GR" dirty="0"/>
                    </a:p>
                  </a:txBody>
                  <a:tcPr/>
                </a:tc>
                <a:tc>
                  <a:txBody>
                    <a:bodyPr/>
                    <a:lstStyle/>
                    <a:p>
                      <a:endParaRPr lang="el-GR" dirty="0"/>
                    </a:p>
                  </a:txBody>
                  <a:tcPr/>
                </a:tc>
                <a:tc>
                  <a:txBody>
                    <a:bodyPr/>
                    <a:lstStyle/>
                    <a:p>
                      <a:r>
                        <a:rPr lang="el-GR" dirty="0" smtClean="0"/>
                        <a:t>Τέλος </a:t>
                      </a:r>
                      <a:endParaRPr lang="el-GR" dirty="0"/>
                    </a:p>
                  </a:txBody>
                  <a:tcPr/>
                </a:tc>
              </a:tr>
              <a:tr h="5374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Αλυσίδα κίνησης </a:t>
                      </a:r>
                    </a:p>
                    <a:p>
                      <a:endParaRPr lang="el-GR" dirty="0"/>
                    </a:p>
                  </a:txBody>
                  <a:tcPr/>
                </a:tc>
                <a:tc>
                  <a:txBody>
                    <a:bodyPr/>
                    <a:lstStyle/>
                    <a:p>
                      <a:endParaRPr lang="el-GR" dirty="0"/>
                    </a:p>
                  </a:txBody>
                  <a:tcPr/>
                </a:tc>
                <a:tc>
                  <a:txBody>
                    <a:bodyPr/>
                    <a:lstStyle/>
                    <a:p>
                      <a:endParaRPr lang="el-GR" dirty="0"/>
                    </a:p>
                  </a:txBody>
                  <a:tcPr/>
                </a:tc>
              </a:tr>
              <a:tr h="5374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Συγκυρία </a:t>
                      </a:r>
                    </a:p>
                    <a:p>
                      <a:endParaRPr lang="el-GR" dirty="0"/>
                    </a:p>
                  </a:txBody>
                  <a:tcPr/>
                </a:tc>
                <a:tc>
                  <a:txBody>
                    <a:bodyPr/>
                    <a:lstStyle/>
                    <a:p>
                      <a:endParaRPr lang="el-GR" dirty="0"/>
                    </a:p>
                  </a:txBody>
                  <a:tcPr/>
                </a:tc>
                <a:tc>
                  <a:txBody>
                    <a:bodyPr/>
                    <a:lstStyle/>
                    <a:p>
                      <a:endParaRPr lang="el-GR" dirty="0"/>
                    </a:p>
                  </a:txBody>
                  <a:tcPr/>
                </a:tc>
              </a:tr>
            </a:tbl>
          </a:graphicData>
        </a:graphic>
      </p:graphicFrame>
    </p:spTree>
    <p:extLst>
      <p:ext uri="{BB962C8B-B14F-4D97-AF65-F5344CB8AC3E}">
        <p14:creationId xmlns:p14="http://schemas.microsoft.com/office/powerpoint/2010/main" val="236323145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1" algn="ctr"/>
            <a:r>
              <a:rPr kumimoji="0" lang="en-US" sz="4000" b="0" i="0" u="none" strike="noStrike" kern="0" cap="none" spc="0" normalizeH="0" baseline="0" noProof="0" dirty="0" smtClean="0">
                <a:ln>
                  <a:noFill/>
                </a:ln>
                <a:solidFill>
                  <a:sysClr val="windowText" lastClr="000000"/>
                </a:solidFill>
                <a:effectLst/>
                <a:uLnTx/>
                <a:uFillTx/>
                <a:latin typeface="Calibri"/>
              </a:rPr>
              <a:t>Foster</a:t>
            </a:r>
            <a:r>
              <a:rPr kumimoji="0" lang="el-GR" sz="4000" b="0" i="0" u="none" strike="noStrike" kern="0" cap="none" spc="0" normalizeH="0" baseline="0" noProof="0" dirty="0" smtClean="0">
                <a:ln>
                  <a:noFill/>
                </a:ln>
                <a:solidFill>
                  <a:sysClr val="windowText" lastClr="000000"/>
                </a:solidFill>
                <a:effectLst/>
                <a:uLnTx/>
                <a:uFillTx/>
                <a:latin typeface="Calibri"/>
              </a:rPr>
              <a:t> 2003 μοντέλο</a:t>
            </a:r>
            <a:endParaRPr lang="el-GR" dirty="0"/>
          </a:p>
        </p:txBody>
      </p:sp>
      <p:sp>
        <p:nvSpPr>
          <p:cNvPr id="3" name="2 - Θέση περιεχομένου"/>
          <p:cNvSpPr>
            <a:spLocks noGrp="1"/>
          </p:cNvSpPr>
          <p:nvPr>
            <p:ph idx="1"/>
          </p:nvPr>
        </p:nvSpPr>
        <p:spPr/>
        <p:txBody>
          <a:bodyPr>
            <a:noAutofit/>
          </a:bodyPr>
          <a:lstStyle/>
          <a:p>
            <a:r>
              <a:rPr lang="el-GR" sz="2300" dirty="0" smtClean="0"/>
              <a:t>Στο μοντέλο, περιλαμβάνονται επίσης οι εξωτερικές επιδράσεις, οι εσωτερικές επιρροές και η γνωστική προσέγγιση. </a:t>
            </a:r>
          </a:p>
          <a:p>
            <a:r>
              <a:rPr lang="el-GR" sz="2300" dirty="0" smtClean="0"/>
              <a:t>Εξωτερικές επιρροές αναφέρονται στο γεγονός ότι η πληροφοριακή συμπεριφορά δεν είναι απομονωμένη από το περιεχόμενο, περιβάλλον στο οποίο εργάζεται ο ερευνητής.  </a:t>
            </a:r>
          </a:p>
          <a:p>
            <a:r>
              <a:rPr lang="el-GR" sz="2300" dirty="0" smtClean="0"/>
              <a:t> Εσωτερικές επιρροές αναφέρονται στο επίπεδο εμπειρίας και προηγούμενης γνώσης του ερευνητή σε σχέση με το ερώτημα. </a:t>
            </a:r>
          </a:p>
          <a:p>
            <a:r>
              <a:rPr lang="el-GR" sz="2300" dirty="0" smtClean="0"/>
              <a:t>Η γνωστική προσέγγιση περιγράφει πλευρές της λειτουργίας της σκέψης που παρατηρήθηκε στους ερευνητές, μία ετοιμότητα να εντοπιστεί και να χρησιμοποιηθεί πληροφορία που μπορεί να είναι συναφής σε ένα διεπιστημονικό πρόβλημα.  </a:t>
            </a:r>
          </a:p>
          <a:p>
            <a:endParaRPr lang="el-GR" sz="2300" dirty="0" smtClean="0"/>
          </a:p>
          <a:p>
            <a:endParaRPr lang="el-GR" sz="2300" dirty="0" smtClean="0"/>
          </a:p>
          <a:p>
            <a:endParaRPr lang="el-GR" sz="2300" dirty="0" smtClean="0"/>
          </a:p>
          <a:p>
            <a:pPr lvl="0"/>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252336462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0">
              <a:spcBef>
                <a:spcPct val="20000"/>
              </a:spcBef>
            </a:pPr>
            <a:r>
              <a:rPr lang="el-GR" sz="3600" dirty="0">
                <a:solidFill>
                  <a:prstClr val="black"/>
                </a:solidFill>
                <a:ea typeface="+mn-ea"/>
                <a:cs typeface="+mn-cs"/>
              </a:rPr>
              <a:t>Ένα μη γραμμικό μοντέλο πληροφοριακής αναζήτησης του </a:t>
            </a:r>
            <a:r>
              <a:rPr lang="en-US" sz="3600" dirty="0">
                <a:solidFill>
                  <a:prstClr val="black"/>
                </a:solidFill>
                <a:ea typeface="+mn-ea"/>
                <a:cs typeface="+mn-cs"/>
              </a:rPr>
              <a:t>Foster</a:t>
            </a:r>
            <a:endParaRPr lang="el-GR" sz="3600" dirty="0">
              <a:solidFill>
                <a:prstClr val="black"/>
              </a:solidFill>
              <a:ea typeface="+mn-ea"/>
              <a:cs typeface="+mn-cs"/>
            </a:endParaRPr>
          </a:p>
        </p:txBody>
      </p:sp>
      <p:pic>
        <p:nvPicPr>
          <p:cNvPr id="8" name="7 - Εικόνα" descr="C:\Users\korompili\Desktop\FOSTER.jpg"/>
          <p:cNvPicPr/>
          <p:nvPr/>
        </p:nvPicPr>
        <p:blipFill>
          <a:blip r:embed="rId3">
            <a:extLst>
              <a:ext uri="{28A0092B-C50C-407E-A947-70E740481C1C}">
                <a14:useLocalDpi xmlns:a14="http://schemas.microsoft.com/office/drawing/2010/main" val="0"/>
              </a:ext>
            </a:extLst>
          </a:blip>
          <a:srcRect/>
          <a:stretch>
            <a:fillRect/>
          </a:stretch>
        </p:blipFill>
        <p:spPr bwMode="auto">
          <a:xfrm>
            <a:off x="1223628" y="1558023"/>
            <a:ext cx="6696744" cy="4927122"/>
          </a:xfrm>
          <a:prstGeom prst="rect">
            <a:avLst/>
          </a:prstGeom>
          <a:noFill/>
          <a:ln w="9525">
            <a:noFill/>
            <a:miter lim="800000"/>
            <a:headEnd/>
            <a:tailEnd/>
          </a:ln>
        </p:spPr>
      </p:pic>
    </p:spTree>
    <p:extLst>
      <p:ext uri="{BB962C8B-B14F-4D97-AF65-F5344CB8AC3E}">
        <p14:creationId xmlns:p14="http://schemas.microsoft.com/office/powerpoint/2010/main" val="335308332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μοντέλο των </a:t>
            </a:r>
            <a:r>
              <a:rPr lang="en-US" dirty="0" smtClean="0"/>
              <a:t>Urquhart</a:t>
            </a:r>
            <a:r>
              <a:rPr lang="el-GR" dirty="0" smtClean="0"/>
              <a:t> και </a:t>
            </a:r>
            <a:r>
              <a:rPr lang="en-US" dirty="0" smtClean="0"/>
              <a:t>Rowley</a:t>
            </a:r>
            <a:endParaRPr lang="el-GR" dirty="0"/>
          </a:p>
        </p:txBody>
      </p:sp>
      <p:sp>
        <p:nvSpPr>
          <p:cNvPr id="3" name="2 - Θέση περιεχομένου"/>
          <p:cNvSpPr>
            <a:spLocks noGrp="1"/>
          </p:cNvSpPr>
          <p:nvPr>
            <p:ph idx="1"/>
          </p:nvPr>
        </p:nvSpPr>
        <p:spPr/>
        <p:txBody>
          <a:bodyPr>
            <a:normAutofit/>
          </a:bodyPr>
          <a:lstStyle/>
          <a:p>
            <a:r>
              <a:rPr lang="el-GR" sz="2400" dirty="0" smtClean="0"/>
              <a:t>Τα στάδια για την ανάπτυξη του μοντέλου ήταν αποτέλεσμα διαλόγου ανάμεσα στις ερευνητικές ομάδες. Το μοντέλο παρουσιάζει τους </a:t>
            </a:r>
            <a:r>
              <a:rPr lang="en-US" sz="2400" dirty="0" smtClean="0"/>
              <a:t>Macro</a:t>
            </a:r>
            <a:r>
              <a:rPr lang="el-GR" sz="2400" dirty="0" smtClean="0"/>
              <a:t> παράγοντες καθώς και τους </a:t>
            </a:r>
            <a:r>
              <a:rPr lang="en-US" sz="2400" dirty="0" smtClean="0"/>
              <a:t>Micro</a:t>
            </a:r>
            <a:r>
              <a:rPr lang="el-GR" sz="2400" dirty="0" smtClean="0"/>
              <a:t> παράγοντες. </a:t>
            </a:r>
          </a:p>
          <a:p>
            <a:r>
              <a:rPr lang="el-GR" sz="2400" dirty="0" smtClean="0"/>
              <a:t>Οι  </a:t>
            </a:r>
            <a:r>
              <a:rPr lang="en-US" sz="2400" dirty="0" smtClean="0"/>
              <a:t>Micro</a:t>
            </a:r>
            <a:r>
              <a:rPr lang="el-GR" sz="2400" dirty="0" smtClean="0"/>
              <a:t> παράγοντες επιδρούν στην πληροφοριακή συμπεριφορά του μαθητευομένου άμεσα, ενώ οι </a:t>
            </a:r>
            <a:r>
              <a:rPr lang="en-US" sz="2400" dirty="0" smtClean="0"/>
              <a:t>Macro</a:t>
            </a:r>
            <a:r>
              <a:rPr lang="el-GR" sz="2400" dirty="0" smtClean="0"/>
              <a:t> παράγοντες συνήθως επιδρούν επάνω στους </a:t>
            </a:r>
            <a:r>
              <a:rPr lang="en-US" sz="2400" dirty="0" smtClean="0"/>
              <a:t>Micro</a:t>
            </a:r>
            <a:r>
              <a:rPr lang="el-GR" sz="2400" dirty="0" smtClean="0"/>
              <a:t> παράγοντες και αποτελούν το πλαίσιο μέσα στο οποίο συμβαίνει η πληροφοριακή συμπεριφορά.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19527797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μοντέλο των </a:t>
            </a:r>
            <a:r>
              <a:rPr lang="en-US" dirty="0" smtClean="0"/>
              <a:t>Urquhart</a:t>
            </a:r>
            <a:r>
              <a:rPr lang="el-GR" dirty="0" smtClean="0"/>
              <a:t> και </a:t>
            </a:r>
            <a:r>
              <a:rPr lang="en-US" dirty="0" smtClean="0"/>
              <a:t>Rowley</a:t>
            </a:r>
            <a:endParaRPr lang="el-GR" dirty="0"/>
          </a:p>
        </p:txBody>
      </p:sp>
      <p:sp>
        <p:nvSpPr>
          <p:cNvPr id="3" name="2 - Θέση περιεχομένου"/>
          <p:cNvSpPr>
            <a:spLocks noGrp="1"/>
          </p:cNvSpPr>
          <p:nvPr>
            <p:ph idx="1"/>
          </p:nvPr>
        </p:nvSpPr>
        <p:spPr>
          <a:xfrm>
            <a:off x="457200" y="1600200"/>
            <a:ext cx="8229600" cy="5257800"/>
          </a:xfrm>
        </p:spPr>
        <p:txBody>
          <a:bodyPr>
            <a:normAutofit/>
          </a:bodyPr>
          <a:lstStyle/>
          <a:p>
            <a:r>
              <a:rPr lang="el-GR" sz="2000" dirty="0" smtClean="0"/>
              <a:t>Το επίπεδο δεξιοτήτων πληροφοριακού </a:t>
            </a:r>
            <a:r>
              <a:rPr lang="el-GR" sz="2000" dirty="0" err="1" smtClean="0"/>
              <a:t>γραμματισμού</a:t>
            </a:r>
            <a:r>
              <a:rPr lang="el-GR" sz="2000" dirty="0" smtClean="0"/>
              <a:t>, το είδος των τεχνικών που χρησιμοποιούν κατά τη διαδικασία της πληροφοριακής αναζήτησης, η πληροφοριακή συμπεριφορά που επιδεικνύουν οι ακαδημαϊκοί, το πεδίο γνώσης (γνωστικό αντικείμενο) και ο τρόπος με τον οποίο οι γνώσεις και οι δεξιότητες αναπτύσσονται στο μαθησιακό περιβάλλον, ο τρόπος προσέγγισης των ακαδημαϊκών στη διδασκαλία και στη μάθηση, η επίσημη εκπαίδευση και βοήθεια που προσφέρεται στον σπουδαστή για την ανάπτυξη της πληροφοριακής συμπεριφοράς, ο σχεδιασμός, και η δομή των πηγών που είναι </a:t>
            </a:r>
            <a:r>
              <a:rPr lang="el-GR" sz="2000" dirty="0" err="1" smtClean="0"/>
              <a:t>προσβάσιμες</a:t>
            </a:r>
            <a:r>
              <a:rPr lang="el-GR" sz="2000" dirty="0" smtClean="0"/>
              <a:t> από τους εκδότες, η υποδομή της τεχνολογίας της πληροφόρησης που είναι διαθέσιμη, η δυνατότητα πρόσβασης στην πληροφόρηση και στην τεχνολογία της πληροφόρησης,  η προτεραιότητα ή μη από πλευράς Διοίκησης για την ανάπτυξη πληροφοριακής συμπεριφοράς, οι πολιτικές που προωθούν το πληροφοριακό γραμματισμό και τη </a:t>
            </a:r>
            <a:r>
              <a:rPr lang="el-GR" sz="2000" dirty="0" err="1" smtClean="0"/>
              <a:t>μαθητοκεντρική</a:t>
            </a:r>
            <a:r>
              <a:rPr lang="el-GR" sz="2000" dirty="0" smtClean="0"/>
              <a:t> μάθηση αποτελούν παράγοντες που επηρεάζουν την πληροφοριακή συμπεριφορά. </a:t>
            </a:r>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a:p>
        </p:txBody>
      </p:sp>
    </p:spTree>
    <p:extLst>
      <p:ext uri="{BB962C8B-B14F-4D97-AF65-F5344CB8AC3E}">
        <p14:creationId xmlns:p14="http://schemas.microsoft.com/office/powerpoint/2010/main" val="307058946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0">
              <a:spcBef>
                <a:spcPct val="20000"/>
              </a:spcBef>
            </a:pPr>
            <a:r>
              <a:rPr lang="el-GR" sz="3600" dirty="0">
                <a:solidFill>
                  <a:prstClr val="black"/>
                </a:solidFill>
                <a:ea typeface="+mn-ea"/>
                <a:cs typeface="+mn-cs"/>
              </a:rPr>
              <a:t>Μοντέλο πληροφοριακής συμπεριφοράς των </a:t>
            </a:r>
            <a:r>
              <a:rPr lang="en-US" sz="3600" dirty="0">
                <a:solidFill>
                  <a:prstClr val="black"/>
                </a:solidFill>
                <a:ea typeface="+mn-ea"/>
                <a:cs typeface="+mn-cs"/>
              </a:rPr>
              <a:t>Urquhart</a:t>
            </a:r>
            <a:r>
              <a:rPr lang="el-GR" sz="3600" dirty="0">
                <a:solidFill>
                  <a:prstClr val="black"/>
                </a:solidFill>
                <a:ea typeface="+mn-ea"/>
                <a:cs typeface="+mn-cs"/>
              </a:rPr>
              <a:t> και </a:t>
            </a:r>
            <a:r>
              <a:rPr lang="en-US" sz="3600" dirty="0">
                <a:solidFill>
                  <a:prstClr val="black"/>
                </a:solidFill>
                <a:ea typeface="+mn-ea"/>
                <a:cs typeface="+mn-cs"/>
              </a:rPr>
              <a:t>Rowley</a:t>
            </a:r>
            <a:endParaRPr lang="el-GR" sz="3600" dirty="0">
              <a:solidFill>
                <a:prstClr val="black"/>
              </a:solidFill>
              <a:ea typeface="+mn-ea"/>
              <a:cs typeface="+mn-cs"/>
            </a:endParaRPr>
          </a:p>
        </p:txBody>
      </p:sp>
      <p:pic>
        <p:nvPicPr>
          <p:cNvPr id="5" name="4 - Εικόνα"/>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39" y="1700808"/>
            <a:ext cx="8501122" cy="4743472"/>
          </a:xfrm>
          <a:prstGeom prst="rect">
            <a:avLst/>
          </a:prstGeom>
          <a:noFill/>
          <a:ln w="9525">
            <a:noFill/>
            <a:miter lim="800000"/>
            <a:headEnd/>
            <a:tailEnd/>
          </a:ln>
        </p:spPr>
      </p:pic>
    </p:spTree>
    <p:extLst>
      <p:ext uri="{BB962C8B-B14F-4D97-AF65-F5344CB8AC3E}">
        <p14:creationId xmlns:p14="http://schemas.microsoft.com/office/powerpoint/2010/main" val="3534756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pic>
        <p:nvPicPr>
          <p:cNvPr id="4" name="3 - Εικόνα" descr="C:\Users\Valentini\Desktop\information-seeking-theories-and-models-27-728.jpg"/>
          <p:cNvPicPr/>
          <p:nvPr/>
        </p:nvPicPr>
        <p:blipFill>
          <a:blip r:embed="rId2" cstate="print">
            <a:extLst>
              <a:ext uri="{28A0092B-C50C-407E-A947-70E740481C1C}">
                <a14:useLocalDpi xmlns:a14="http://schemas.microsoft.com/office/drawing/2010/main" val="0"/>
              </a:ext>
            </a:extLst>
          </a:blip>
          <a:stretch>
            <a:fillRect/>
          </a:stretch>
        </p:blipFill>
        <p:spPr bwMode="auto">
          <a:xfrm>
            <a:off x="1104900" y="1196752"/>
            <a:ext cx="6934200" cy="5200650"/>
          </a:xfrm>
          <a:prstGeom prst="rect">
            <a:avLst/>
          </a:prstGeom>
          <a:noFill/>
          <a:ln>
            <a:noFill/>
          </a:ln>
        </p:spPr>
      </p:pic>
    </p:spTree>
    <p:extLst>
      <p:ext uri="{BB962C8B-B14F-4D97-AF65-F5344CB8AC3E}">
        <p14:creationId xmlns:p14="http://schemas.microsoft.com/office/powerpoint/2010/main" val="342413905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600" dirty="0" smtClean="0"/>
              <a:t>Al-</a:t>
            </a:r>
            <a:r>
              <a:rPr lang="en-US" sz="3600" dirty="0" err="1" smtClean="0"/>
              <a:t>Muomen</a:t>
            </a:r>
            <a:r>
              <a:rPr lang="en-US" sz="3600" dirty="0" smtClean="0"/>
              <a:t>,</a:t>
            </a:r>
            <a:r>
              <a:rPr lang="el-GR" sz="3600" dirty="0" smtClean="0"/>
              <a:t> </a:t>
            </a:r>
            <a:r>
              <a:rPr lang="en-US" sz="3600" dirty="0" smtClean="0"/>
              <a:t>Morris &amp;Maynard</a:t>
            </a:r>
            <a:r>
              <a:rPr lang="el-GR" sz="3600" dirty="0" smtClean="0"/>
              <a:t> μοντέλο</a:t>
            </a:r>
            <a:r>
              <a:rPr lang="en-US" sz="3600" dirty="0" smtClean="0"/>
              <a:t> (2012)</a:t>
            </a:r>
            <a:endParaRPr lang="el-GR" sz="3600" dirty="0"/>
          </a:p>
        </p:txBody>
      </p:sp>
      <p:sp>
        <p:nvSpPr>
          <p:cNvPr id="3" name="2 - Θέση περιεχομένου"/>
          <p:cNvSpPr>
            <a:spLocks noGrp="1"/>
          </p:cNvSpPr>
          <p:nvPr>
            <p:ph idx="1"/>
          </p:nvPr>
        </p:nvSpPr>
        <p:spPr/>
        <p:txBody>
          <a:bodyPr>
            <a:normAutofit/>
          </a:bodyPr>
          <a:lstStyle/>
          <a:p>
            <a:r>
              <a:rPr lang="el-GR" sz="2400" dirty="0" smtClean="0"/>
              <a:t>Το μοντέλο αυτό αφορά τους παράγοντες που επηρέασαν την συμπεριφορά πληροφοριακής αναζήτησης των μεταπτυχιακών φοιτητών στο Κουβέιτ. Συνδύασε δύο μοντέλα (</a:t>
            </a:r>
            <a:r>
              <a:rPr lang="en-US" sz="2400" dirty="0" smtClean="0"/>
              <a:t>Rowley </a:t>
            </a:r>
            <a:r>
              <a:rPr lang="el-GR" sz="2400" dirty="0" smtClean="0"/>
              <a:t>&amp; </a:t>
            </a:r>
            <a:r>
              <a:rPr lang="en-US" sz="2400" dirty="0" smtClean="0"/>
              <a:t>Urquhart </a:t>
            </a:r>
            <a:r>
              <a:rPr lang="el-GR" sz="2400" dirty="0" smtClean="0"/>
              <a:t>&amp; του </a:t>
            </a:r>
            <a:r>
              <a:rPr lang="en-US" sz="2400" dirty="0" smtClean="0"/>
              <a:t>Willis</a:t>
            </a:r>
            <a:r>
              <a:rPr lang="el-GR" sz="2400" dirty="0" smtClean="0"/>
              <a:t>) σε μια προσπάθεια να ερμηνεύσει τους </a:t>
            </a:r>
            <a:r>
              <a:rPr lang="en-US" sz="2400" dirty="0" smtClean="0"/>
              <a:t>micro</a:t>
            </a:r>
            <a:r>
              <a:rPr lang="el-GR" sz="2400" dirty="0" smtClean="0"/>
              <a:t> και </a:t>
            </a:r>
            <a:r>
              <a:rPr lang="en-US" sz="2400" dirty="0" smtClean="0"/>
              <a:t>macro</a:t>
            </a:r>
            <a:r>
              <a:rPr lang="el-GR" sz="2400" dirty="0" smtClean="0"/>
              <a:t> παράγοντες που επηρεάζουν τη διαδικασία της αναζήτησης.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72561206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600" dirty="0" smtClean="0"/>
              <a:t>Al-</a:t>
            </a:r>
            <a:r>
              <a:rPr lang="en-US" sz="3600" dirty="0" err="1" smtClean="0"/>
              <a:t>Muomen</a:t>
            </a:r>
            <a:r>
              <a:rPr lang="en-US" sz="3600" dirty="0" smtClean="0"/>
              <a:t>,</a:t>
            </a:r>
            <a:r>
              <a:rPr lang="el-GR" sz="3600" dirty="0" smtClean="0"/>
              <a:t> </a:t>
            </a:r>
            <a:r>
              <a:rPr lang="en-US" sz="3600" dirty="0" smtClean="0"/>
              <a:t>Morris &amp;Maynard</a:t>
            </a:r>
            <a:r>
              <a:rPr lang="el-GR" sz="3600" dirty="0" smtClean="0"/>
              <a:t> μοντέλο</a:t>
            </a:r>
            <a:r>
              <a:rPr lang="en-US" sz="3600" dirty="0" smtClean="0"/>
              <a:t> (2012)</a:t>
            </a:r>
            <a:endParaRPr lang="el-GR" sz="3600" dirty="0"/>
          </a:p>
        </p:txBody>
      </p:sp>
      <p:sp>
        <p:nvSpPr>
          <p:cNvPr id="3" name="2 - Θέση περιεχομένου"/>
          <p:cNvSpPr>
            <a:spLocks noGrp="1"/>
          </p:cNvSpPr>
          <p:nvPr>
            <p:ph idx="1"/>
          </p:nvPr>
        </p:nvSpPr>
        <p:spPr/>
        <p:txBody>
          <a:bodyPr>
            <a:normAutofit/>
          </a:bodyPr>
          <a:lstStyle/>
          <a:p>
            <a:r>
              <a:rPr lang="el-GR" sz="2400" dirty="0" smtClean="0"/>
              <a:t>Οι </a:t>
            </a:r>
            <a:r>
              <a:rPr lang="en-US" sz="2400" dirty="0" smtClean="0"/>
              <a:t>micro</a:t>
            </a:r>
            <a:r>
              <a:rPr lang="el-GR" sz="2400" dirty="0" smtClean="0"/>
              <a:t> παράγοντες αντανακλούν τα χαρακτηριστικά των μαθητών, όπως δεξιότητες πληροφοριακού γραμματισμού, δεξιότητες που αφορούν την τεχνολογία, εκπαίδευση και υποστήριξη, παιδαγωγική που ακολουθείται, ψυχολογικοί παράγοντες, πολιτισμικοί παράγοντες, το γνωστικό αντικείμενο, το πρόγραμμα μαθημάτων, και τα δημογραφικά.</a:t>
            </a:r>
          </a:p>
          <a:p>
            <a:r>
              <a:rPr lang="el-GR" sz="2400" dirty="0" smtClean="0"/>
              <a:t>Οι </a:t>
            </a:r>
            <a:r>
              <a:rPr lang="en-US" sz="2400" dirty="0" smtClean="0"/>
              <a:t>macro</a:t>
            </a:r>
            <a:r>
              <a:rPr lang="el-GR" sz="2400" dirty="0" smtClean="0"/>
              <a:t> παράγοντες περιγράφουν τη φύση και το περιβάλλον των οργανισμών, όπως ο σχεδιασμός των πηγών, η προσβασιμότητα σε αυτές, τα εμπόδια για πρόσβαση, οι πολιτικές και η χρηματοδότηση από τον Οργανισμό.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06054194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Μοντέλο πληροφοριακής συμπεριφοράς των </a:t>
            </a:r>
            <a:r>
              <a:rPr lang="el-GR" sz="3600" dirty="0" err="1" smtClean="0"/>
              <a:t>Al</a:t>
            </a:r>
            <a:r>
              <a:rPr lang="el-GR" sz="3600" dirty="0" smtClean="0"/>
              <a:t>-</a:t>
            </a:r>
            <a:r>
              <a:rPr lang="el-GR" sz="3600" dirty="0" err="1" smtClean="0"/>
              <a:t>Muomen</a:t>
            </a:r>
            <a:r>
              <a:rPr lang="el-GR" sz="3600" dirty="0" smtClean="0"/>
              <a:t>, </a:t>
            </a:r>
            <a:r>
              <a:rPr lang="el-GR" sz="3600" dirty="0" err="1" smtClean="0"/>
              <a:t>Morris</a:t>
            </a:r>
            <a:r>
              <a:rPr lang="el-GR" sz="3600" dirty="0" smtClean="0"/>
              <a:t> &amp;</a:t>
            </a:r>
            <a:r>
              <a:rPr lang="el-GR" sz="3600" dirty="0" err="1" smtClean="0"/>
              <a:t>Maynard</a:t>
            </a:r>
            <a:endParaRPr lang="el-GR" sz="3600" dirty="0" smtClean="0"/>
          </a:p>
        </p:txBody>
      </p:sp>
      <p:pic>
        <p:nvPicPr>
          <p:cNvPr id="14950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688" y="1772816"/>
            <a:ext cx="7382624" cy="4662710"/>
          </a:xfrm>
          <a:prstGeom prst="rect">
            <a:avLst/>
          </a:prstGeom>
          <a:noFill/>
        </p:spPr>
      </p:pic>
    </p:spTree>
    <p:extLst>
      <p:ext uri="{BB962C8B-B14F-4D97-AF65-F5344CB8AC3E}">
        <p14:creationId xmlns:p14="http://schemas.microsoft.com/office/powerpoint/2010/main" val="355212688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Τα μοντέλα του </a:t>
            </a:r>
            <a:r>
              <a:rPr lang="en-US" sz="4000" dirty="0" smtClean="0"/>
              <a:t>Wilson</a:t>
            </a:r>
            <a:endParaRPr lang="el-GR" sz="4000" dirty="0"/>
          </a:p>
        </p:txBody>
      </p:sp>
      <p:sp>
        <p:nvSpPr>
          <p:cNvPr id="3" name="2 - Θέση περιεχομένου"/>
          <p:cNvSpPr>
            <a:spLocks noGrp="1"/>
          </p:cNvSpPr>
          <p:nvPr>
            <p:ph idx="1"/>
          </p:nvPr>
        </p:nvSpPr>
        <p:spPr/>
        <p:txBody>
          <a:bodyPr>
            <a:noAutofit/>
          </a:bodyPr>
          <a:lstStyle/>
          <a:p>
            <a:r>
              <a:rPr lang="el-GR" sz="2300" dirty="0" smtClean="0"/>
              <a:t>Ένα γενικό μοντέλο του </a:t>
            </a:r>
            <a:r>
              <a:rPr lang="en-US" sz="2300" dirty="0" smtClean="0"/>
              <a:t>Wilson</a:t>
            </a:r>
            <a:r>
              <a:rPr lang="el-GR" sz="2300" dirty="0" smtClean="0"/>
              <a:t> αποτελεί βελτίωση προηγούμενης έκδοσης Στο μοντέλο αυτό παρουσιάζεται το πλαίσιο μέσα στο οποίο δημιουργήθηκε η πληροφοριακή ανάγκη το οποίο αποτελείται από το γενικότερο περιβάλλον, από το ρόλο που έχει στην κοινωνία το άτομο και από τα προσωπικά χαρακτηριστικά, ψυχολογικά, συναισθηματικά και γνωστικά. </a:t>
            </a:r>
          </a:p>
          <a:p>
            <a:r>
              <a:rPr lang="el-GR" sz="2300" dirty="0" smtClean="0"/>
              <a:t>Επίσης παρουσιάζονται τα εμπόδια που υπάρχουν κατά τη διαδικασία της πληροφοριακής αναζήτησης και τα οποία προέρχονται από το περιβάλλον, την κοινωνία, και από προσωπικά χαρακτηριστικά. Τέλος το μοντέλο περιλαμβάνει και το μοντέλο του </a:t>
            </a:r>
            <a:r>
              <a:rPr lang="en-US" sz="2300" dirty="0" smtClean="0"/>
              <a:t>Ellis </a:t>
            </a:r>
            <a:r>
              <a:rPr lang="el-GR" sz="2300" dirty="0" smtClean="0"/>
              <a:t>που αφορά την συμπεριφορά πληροφοριακής αναζήτησης και περιλαμβάνει τις δραστηριότητες: </a:t>
            </a:r>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199184837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Τα μοντέλα του </a:t>
            </a:r>
            <a:r>
              <a:rPr lang="en-US" sz="4000" dirty="0" smtClean="0"/>
              <a:t>Wilson</a:t>
            </a:r>
            <a:endParaRPr lang="el-GR" sz="4000" dirty="0"/>
          </a:p>
        </p:txBody>
      </p:sp>
      <p:sp>
        <p:nvSpPr>
          <p:cNvPr id="3" name="2 - Θέση περιεχομένου"/>
          <p:cNvSpPr>
            <a:spLocks noGrp="1"/>
          </p:cNvSpPr>
          <p:nvPr>
            <p:ph idx="1"/>
          </p:nvPr>
        </p:nvSpPr>
        <p:spPr/>
        <p:txBody>
          <a:bodyPr>
            <a:normAutofit/>
          </a:bodyPr>
          <a:lstStyle/>
          <a:p>
            <a:r>
              <a:rPr lang="el-GR" sz="2400" dirty="0" smtClean="0"/>
              <a:t>Εκκίνηση (</a:t>
            </a:r>
            <a:r>
              <a:rPr lang="en-US" sz="2400" dirty="0" smtClean="0"/>
              <a:t>Starting</a:t>
            </a:r>
            <a:r>
              <a:rPr lang="el-GR" sz="2400" dirty="0" smtClean="0"/>
              <a:t>), </a:t>
            </a:r>
          </a:p>
          <a:p>
            <a:r>
              <a:rPr lang="el-GR" sz="2400" dirty="0" smtClean="0"/>
              <a:t>Δημιουργία αλυσίδας (</a:t>
            </a:r>
            <a:r>
              <a:rPr lang="en-US" sz="2400" dirty="0" smtClean="0"/>
              <a:t>Chaining</a:t>
            </a:r>
            <a:r>
              <a:rPr lang="el-GR" sz="2400" dirty="0" smtClean="0"/>
              <a:t>), </a:t>
            </a:r>
          </a:p>
          <a:p>
            <a:r>
              <a:rPr lang="el-GR" sz="2400" dirty="0" smtClean="0"/>
              <a:t>Περιήγηση (</a:t>
            </a:r>
            <a:r>
              <a:rPr lang="en-US" sz="2400" dirty="0" smtClean="0"/>
              <a:t>Browsing</a:t>
            </a:r>
            <a:r>
              <a:rPr lang="el-GR" sz="2400" dirty="0" smtClean="0"/>
              <a:t>), </a:t>
            </a:r>
          </a:p>
          <a:p>
            <a:r>
              <a:rPr lang="el-GR" sz="2400" dirty="0" smtClean="0"/>
              <a:t>Διαφοροποίηση (</a:t>
            </a:r>
            <a:r>
              <a:rPr lang="en-US" sz="2400" dirty="0" smtClean="0"/>
              <a:t>Differentiating</a:t>
            </a:r>
            <a:r>
              <a:rPr lang="el-GR" sz="2400" dirty="0" smtClean="0"/>
              <a:t>),  </a:t>
            </a:r>
          </a:p>
          <a:p>
            <a:r>
              <a:rPr lang="el-GR" sz="2400" dirty="0" smtClean="0"/>
              <a:t>Παρακολούθηση (</a:t>
            </a:r>
            <a:r>
              <a:rPr lang="en-US" sz="2400" dirty="0" smtClean="0"/>
              <a:t>Monitoring</a:t>
            </a:r>
            <a:r>
              <a:rPr lang="el-GR" sz="2400" dirty="0" smtClean="0"/>
              <a:t>), </a:t>
            </a:r>
          </a:p>
          <a:p>
            <a:r>
              <a:rPr lang="el-GR" sz="2400" dirty="0" smtClean="0"/>
              <a:t>Εξαγωγή (</a:t>
            </a:r>
            <a:r>
              <a:rPr lang="en-US" sz="2400" dirty="0" smtClean="0"/>
              <a:t>Extracting</a:t>
            </a:r>
            <a:r>
              <a:rPr lang="el-GR" sz="2400" dirty="0" smtClean="0"/>
              <a:t>), </a:t>
            </a:r>
          </a:p>
          <a:p>
            <a:r>
              <a:rPr lang="el-GR" sz="2400" dirty="0" smtClean="0"/>
              <a:t>Επαλήθευση (</a:t>
            </a:r>
            <a:r>
              <a:rPr lang="en-US" sz="2400" dirty="0" smtClean="0"/>
              <a:t>Verifying</a:t>
            </a:r>
            <a:r>
              <a:rPr lang="el-GR" sz="2400" dirty="0" smtClean="0"/>
              <a:t>) και </a:t>
            </a:r>
          </a:p>
          <a:p>
            <a:r>
              <a:rPr lang="el-GR" sz="2400" dirty="0" smtClean="0"/>
              <a:t>Τέλος (</a:t>
            </a:r>
            <a:r>
              <a:rPr lang="en-US" sz="2400" dirty="0" smtClean="0"/>
              <a:t>Ending</a:t>
            </a:r>
            <a:r>
              <a:rPr lang="el-GR" sz="2400" dirty="0" smtClean="0"/>
              <a:t>).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664935684"/>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μοντέλο πληροφοριακής συμπεριφοράς του </a:t>
            </a:r>
            <a:r>
              <a:rPr lang="el-GR" dirty="0" err="1" smtClean="0"/>
              <a:t>Wilson</a:t>
            </a:r>
            <a:endParaRPr lang="el-GR" dirty="0" smtClean="0"/>
          </a:p>
        </p:txBody>
      </p:sp>
      <p:pic>
        <p:nvPicPr>
          <p:cNvPr id="5" name="4 - Εικόνα" descr="C:\Users\stella\Desktop\general model of Wils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11" y="1628800"/>
            <a:ext cx="7858179" cy="4946897"/>
          </a:xfrm>
          <a:prstGeom prst="rect">
            <a:avLst/>
          </a:prstGeom>
          <a:noFill/>
          <a:ln>
            <a:noFill/>
          </a:ln>
        </p:spPr>
      </p:pic>
    </p:spTree>
    <p:extLst>
      <p:ext uri="{BB962C8B-B14F-4D97-AF65-F5344CB8AC3E}">
        <p14:creationId xmlns:p14="http://schemas.microsoft.com/office/powerpoint/2010/main" val="120694949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t>
            </a:r>
            <a:br>
              <a:rPr lang="el-GR" dirty="0" smtClean="0"/>
            </a:br>
            <a:r>
              <a:rPr lang="el-GR" dirty="0" smtClean="0"/>
              <a:t> Τα μοντέλα του </a:t>
            </a:r>
            <a:r>
              <a:rPr lang="en-US" dirty="0" smtClean="0"/>
              <a:t>Wilson</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sz="2400" dirty="0" smtClean="0"/>
              <a:t>Το 1996 εμφανίστηκε το μοντέλο του </a:t>
            </a:r>
            <a:r>
              <a:rPr lang="en-US" sz="2400" dirty="0" smtClean="0"/>
              <a:t>Wilson </a:t>
            </a:r>
            <a:r>
              <a:rPr lang="el-GR" sz="2400" dirty="0" smtClean="0"/>
              <a:t>το οποίο αποτελούσε νεώτερη έκδοση του μοντέλου του 1981.  Στο νέο μοντέλο, εμφανίζεται το πλαίσιο μέσα στο οποίο δημιουργείται η πληροφοριακή ανάγκη στο άτομο. Τα εμπόδια για επιτυχή αναζήτηση εμφανίζονται ως μεταβλητές που παρεμβαίνουν (</a:t>
            </a:r>
            <a:r>
              <a:rPr lang="en-US" sz="2400" dirty="0" smtClean="0"/>
              <a:t>Intervening variables</a:t>
            </a:r>
            <a:r>
              <a:rPr lang="el-GR" sz="2400" dirty="0" smtClean="0"/>
              <a:t>). Η χρήση του όρου εξυπηρετεί ώστε η επιρροή τους να είναι είτε υποστηρικτική, είτε προληπτική. Οι παράγοντες αυτοί είναι οι ψυχολογικοί, δημογραφικοί, παράγοντες που αφορούν το ρόλο του ατόμου στην κοινωνία, και σε διαπροσωπικές σχέσεις, περιβαλλοντικοί, και τα χαρακτηριστικά των πηγών.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89736582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a:t>
            </a:r>
            <a:br>
              <a:rPr lang="el-GR" smtClean="0"/>
            </a:br>
            <a:r>
              <a:rPr lang="el-GR" smtClean="0"/>
              <a:t> Τα μοντέλα του </a:t>
            </a:r>
            <a:r>
              <a:rPr lang="en-US" smtClean="0"/>
              <a:t>Wilson</a:t>
            </a:r>
            <a:r>
              <a:rPr lang="el-GR" smtClean="0"/>
              <a:t/>
            </a:r>
            <a:br>
              <a:rPr lang="el-GR" smtClean="0"/>
            </a:br>
            <a:endParaRPr lang="el-GR" dirty="0"/>
          </a:p>
        </p:txBody>
      </p:sp>
      <p:sp>
        <p:nvSpPr>
          <p:cNvPr id="3" name="2 - Θέση περιεχομένου"/>
          <p:cNvSpPr>
            <a:spLocks noGrp="1"/>
          </p:cNvSpPr>
          <p:nvPr>
            <p:ph idx="1"/>
          </p:nvPr>
        </p:nvSpPr>
        <p:spPr/>
        <p:txBody>
          <a:bodyPr>
            <a:normAutofit/>
          </a:bodyPr>
          <a:lstStyle/>
          <a:p>
            <a:r>
              <a:rPr lang="el-GR" sz="2400" dirty="0" smtClean="0"/>
              <a:t>Σχετικά με τα ψυχολογικά χαρακτηριστικά αναφέρεται ότι υπάρχει μία δυσαρμονία η οποία αποτελεί κίνητρο για την πληροφοριακή συμπεριφορά. Ένας από τους τρόπους να μειωθεί αυτή η δυσαρμονία είναι η αναζήτηση πληροφοριών, είτε για να υποστηριχτεί η υπάρχουσα γνώση ή οι απόψεις, είτε για να βρεθούν επιχειρήματα ώστε να αλλάξει η κατάσταση. Τονίζεται ότι οι άνθρωποι έχουν την τάση να αποφεύγουν συνειδητά ή ασυνείδητα μηνύματα που έρχονται σε αντίθεση με τις διαθέσεις τους. Προβλήματα υγείας, όπως ακοής και ομιλίας, νευρικότητα κ.α. μπορεί να αποτελέσουν παράγοντες που επηρεάζουν την πληροφοριακή συμπεριφορά.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561718708"/>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t>
            </a:r>
            <a:br>
              <a:rPr lang="el-GR" dirty="0" smtClean="0"/>
            </a:br>
            <a:r>
              <a:rPr lang="el-GR" dirty="0" smtClean="0"/>
              <a:t> Τα μοντέλα του </a:t>
            </a:r>
            <a:r>
              <a:rPr lang="en-US" dirty="0" smtClean="0"/>
              <a:t>Wilson</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Autofit/>
          </a:bodyPr>
          <a:lstStyle/>
          <a:p>
            <a:r>
              <a:rPr lang="el-GR" sz="2300" dirty="0" smtClean="0"/>
              <a:t>Εντοπίστηκε ακόμη ότι άτομα που θεωρούν ότι έχουν μειωμένη γνώση στο αντικείμενο έκαναν περισσότερη αναζήτηση. Οι δημογραφικοί παράγοντες όπως ηλικία, φύλο κ.α. αποτελούν επίσης παράγοντες που επηρεάζουν. Εμπόδια για την ανάπτυξη πληροφοριακής συμπεριφοράς μπορεί να είναι και οικονομικά, σε σχέση με το κόστος που στοιχίζει η αναζήτηση, αλλά και σε σχέση με το χρόνο που απαιτείται για την αποτελεσματική ανάκτηση. Κοινωνικοί παράγοντες μπορεί να αποτελέσουν εμπόδιο στην πρόσβαση στην πληροφορία, όπως και περιβαλλοντικοί, που αφορούν τη γεωγραφική θέση των χρηστών, καθώς και την κουλτούρα τους σε εθνικό επίπεδο. Τέλος τα χαρακτηριστικά των πηγών, όπως προσβασιμότητα και η αξιοπιστία των πηγών μπορεί να αποτελέσουν εμπόδια στην ανάκτηση πληροφοριών. </a:t>
            </a:r>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40157836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a:t>
            </a:r>
            <a:br>
              <a:rPr lang="el-GR" smtClean="0"/>
            </a:br>
            <a:r>
              <a:rPr lang="el-GR" smtClean="0"/>
              <a:t> Τα μοντέλα του </a:t>
            </a:r>
            <a:r>
              <a:rPr lang="en-US" smtClean="0"/>
              <a:t>Wilson</a:t>
            </a:r>
            <a:r>
              <a:rPr lang="el-GR" smtClean="0"/>
              <a:t/>
            </a:r>
            <a:br>
              <a:rPr lang="el-GR" smtClean="0"/>
            </a:b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Στο μοντέλο εμφανίζεται ότι η  συμπεριφορά πληροφοριακής αναζήτησης περιλαμβάνει</a:t>
            </a:r>
            <a:r>
              <a:rPr lang="en-US" dirty="0" smtClean="0"/>
              <a:t>:</a:t>
            </a:r>
            <a:r>
              <a:rPr lang="el-GR" dirty="0" smtClean="0"/>
              <a:t> </a:t>
            </a:r>
          </a:p>
          <a:p>
            <a:pPr marL="355600" indent="-355600">
              <a:buNone/>
            </a:pPr>
            <a:r>
              <a:rPr lang="el-GR" sz="3400" b="1" dirty="0" smtClean="0"/>
              <a:t>α) </a:t>
            </a:r>
            <a:r>
              <a:rPr lang="el-GR" sz="3400" dirty="0" smtClean="0"/>
              <a:t>την ενεργή αναζήτηση,(</a:t>
            </a:r>
            <a:r>
              <a:rPr lang="en-US" sz="3400" dirty="0" smtClean="0"/>
              <a:t>active search</a:t>
            </a:r>
            <a:r>
              <a:rPr lang="el-GR" sz="3400" dirty="0" smtClean="0"/>
              <a:t>), όταν ένα άτομο δρα ενεργά για να εντοπίσει πληροφορίες, </a:t>
            </a:r>
          </a:p>
          <a:p>
            <a:pPr marL="355600" indent="-355600">
              <a:buNone/>
            </a:pPr>
            <a:r>
              <a:rPr lang="el-GR" sz="3400" b="1" dirty="0" smtClean="0"/>
              <a:t>β) </a:t>
            </a:r>
            <a:r>
              <a:rPr lang="el-GR" sz="3400" dirty="0" smtClean="0"/>
              <a:t>την παθητική προσοχή, (</a:t>
            </a:r>
            <a:r>
              <a:rPr lang="en-US" sz="3400" dirty="0" smtClean="0"/>
              <a:t>passive attention</a:t>
            </a:r>
            <a:r>
              <a:rPr lang="el-GR" sz="3400" dirty="0" smtClean="0"/>
              <a:t>), όταν το άτομο  λαμβάνει πληροφόρηση χωρίς να κάνει σκόπιμη αναζήτηση, π.χ. να ακούει τηλεόραση ή ραδιόφωνο, </a:t>
            </a:r>
          </a:p>
          <a:p>
            <a:pPr marL="355600" indent="-355600">
              <a:buNone/>
            </a:pPr>
            <a:r>
              <a:rPr lang="el-GR" sz="3400" b="1" dirty="0" smtClean="0"/>
              <a:t>γ) </a:t>
            </a:r>
            <a:r>
              <a:rPr lang="el-GR" sz="3400" dirty="0" smtClean="0"/>
              <a:t>την παθητική έρευνα (</a:t>
            </a:r>
            <a:r>
              <a:rPr lang="en-US" sz="3400" dirty="0" smtClean="0"/>
              <a:t>passive search</a:t>
            </a:r>
            <a:r>
              <a:rPr lang="el-GR" sz="3400" dirty="0" smtClean="0"/>
              <a:t>) που αφορά την περίπτωση που κάποια μορφή αναζήτησης μπορεί να καταλήξει σε πληροφορίες που είναι συναφείς με τα ενδιαφέροντα του χρήστη, και </a:t>
            </a:r>
          </a:p>
          <a:p>
            <a:pPr marL="355600" indent="-355600">
              <a:buNone/>
            </a:pPr>
            <a:r>
              <a:rPr lang="el-GR" sz="3400" b="1" dirty="0" smtClean="0"/>
              <a:t>δ) </a:t>
            </a:r>
            <a:r>
              <a:rPr lang="el-GR" sz="3400" dirty="0" smtClean="0"/>
              <a:t>την συνεχιζόμενη αναζήτηση (</a:t>
            </a:r>
            <a:r>
              <a:rPr lang="en-US" sz="3400" dirty="0" smtClean="0"/>
              <a:t>ongoing search</a:t>
            </a:r>
            <a:r>
              <a:rPr lang="el-GR" sz="3400" dirty="0" smtClean="0"/>
              <a:t>) που αφορά έρευνα που έχει ήδη εντοπίσει αποτελέσματα και περιστασιακά συνεχίζεται για να αναπτυχθεί περαιτέρω.  </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extLst>
      <p:ext uri="{BB962C8B-B14F-4D97-AF65-F5344CB8AC3E}">
        <p14:creationId xmlns:p14="http://schemas.microsoft.com/office/powerpoint/2010/main" val="4073721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άνθρωποι αναζητούν και χρησιμοποιούν την πληροφορία συνεχώς σαν κομμάτι της καθημερινής τους ζωής. Η πληροφορία συνδέεται με την εργασία, με την διασκέδαση, την υγεία, το χρήμα, την οικογένεια και με μία σειρά από άλλα θέματα και αναζητιέται σε ένα τεράστιο αριθμό πηγών πληροφόρησης (</a:t>
            </a:r>
            <a:r>
              <a:rPr lang="en-US" sz="2800" dirty="0" err="1" smtClean="0"/>
              <a:t>Dinet</a:t>
            </a:r>
            <a:r>
              <a:rPr lang="el-GR" sz="2800" dirty="0" smtClean="0"/>
              <a:t>, </a:t>
            </a:r>
            <a:r>
              <a:rPr lang="en-US" sz="2800" dirty="0" smtClean="0"/>
              <a:t>Chevalier </a:t>
            </a:r>
            <a:r>
              <a:rPr lang="el-GR" sz="2800" dirty="0" smtClean="0"/>
              <a:t>&amp; </a:t>
            </a:r>
            <a:r>
              <a:rPr lang="en-US" sz="2800" dirty="0" smtClean="0"/>
              <a:t>Tricot</a:t>
            </a:r>
            <a:r>
              <a:rPr lang="el-GR" sz="2800" dirty="0" smtClean="0"/>
              <a:t>, 2012).</a:t>
            </a:r>
            <a:endParaRPr lang="el-GR" sz="2800" dirty="0"/>
          </a:p>
        </p:txBody>
      </p:sp>
    </p:spTree>
    <p:extLst>
      <p:ext uri="{BB962C8B-B14F-4D97-AF65-F5344CB8AC3E}">
        <p14:creationId xmlns:p14="http://schemas.microsoft.com/office/powerpoint/2010/main" val="513504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r>
              <a:rPr lang="el-GR" sz="2400" dirty="0" smtClean="0"/>
              <a:t>Οι </a:t>
            </a:r>
            <a:r>
              <a:rPr lang="en-US" sz="2400" dirty="0" err="1" smtClean="0"/>
              <a:t>Shaaban</a:t>
            </a:r>
            <a:r>
              <a:rPr lang="el-GR" sz="2400" dirty="0" smtClean="0"/>
              <a:t>,  </a:t>
            </a:r>
            <a:r>
              <a:rPr lang="el-GR" sz="2400" dirty="0" err="1" smtClean="0"/>
              <a:t>McKechnie</a:t>
            </a:r>
            <a:r>
              <a:rPr lang="el-GR" sz="2400" dirty="0" smtClean="0"/>
              <a:t> &amp; </a:t>
            </a:r>
            <a:r>
              <a:rPr lang="en-US" sz="2400" dirty="0" smtClean="0"/>
              <a:t>Lockley</a:t>
            </a:r>
            <a:r>
              <a:rPr lang="el-GR" sz="2400" dirty="0" smtClean="0"/>
              <a:t>(2003) έχουν χαρακτηρίσει την αναζήτηση  σαν έννοια που υπονοεί την διαδικασία απόκτησης γνώσης, ενώ ανάκτηση υπονοεί ότι το αντικείμενο πρέπει να είναι γνωστό μέχρι κάποιο σημείο και πιο συχνά έχει προηγουμένως οργανωθεί για μετέπειτα χρήση.  </a:t>
            </a:r>
            <a:endParaRPr lang="en-US" sz="2400" dirty="0" smtClean="0"/>
          </a:p>
          <a:p>
            <a:r>
              <a:rPr lang="el-GR" sz="2400" dirty="0" smtClean="0"/>
              <a:t>Ο </a:t>
            </a:r>
            <a:r>
              <a:rPr lang="en-US" sz="2400" dirty="0" err="1" smtClean="0"/>
              <a:t>Krikelas</a:t>
            </a:r>
            <a:r>
              <a:rPr lang="el-GR" sz="2400" dirty="0" smtClean="0"/>
              <a:t> ορίζει την συμπεριφορά πληροφοριακής αναζήτησης οποιαδήποτε δραστηριότητα η οποία συμβάλλει στον εντοπισμό ενός μηνύματος που ικανοποιεί μία αντιλαμβανόμενη ανάγκη  </a:t>
            </a:r>
          </a:p>
          <a:p>
            <a:endParaRPr lang="el-GR" sz="2400" dirty="0"/>
          </a:p>
        </p:txBody>
      </p:sp>
    </p:spTree>
    <p:extLst>
      <p:ext uri="{BB962C8B-B14F-4D97-AF65-F5344CB8AC3E}">
        <p14:creationId xmlns:p14="http://schemas.microsoft.com/office/powerpoint/2010/main" val="230039538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a:t>
            </a:r>
            <a:br>
              <a:rPr lang="el-GR" smtClean="0"/>
            </a:br>
            <a:r>
              <a:rPr lang="el-GR" smtClean="0"/>
              <a:t> Τα μοντέλα του </a:t>
            </a:r>
            <a:r>
              <a:rPr lang="en-US" smtClean="0"/>
              <a:t>Wilson</a:t>
            </a:r>
            <a:r>
              <a:rPr lang="el-GR" smtClean="0"/>
              <a:t/>
            </a:r>
            <a:br>
              <a:rPr lang="el-GR" smtClean="0"/>
            </a:br>
            <a:endParaRPr lang="el-GR" dirty="0"/>
          </a:p>
        </p:txBody>
      </p:sp>
      <p:sp>
        <p:nvSpPr>
          <p:cNvPr id="3" name="2 - Θέση περιεχομένου"/>
          <p:cNvSpPr>
            <a:spLocks noGrp="1"/>
          </p:cNvSpPr>
          <p:nvPr>
            <p:ph idx="1"/>
          </p:nvPr>
        </p:nvSpPr>
        <p:spPr>
          <a:xfrm>
            <a:off x="457200" y="1600200"/>
            <a:ext cx="8229600" cy="5257800"/>
          </a:xfrm>
        </p:spPr>
        <p:txBody>
          <a:bodyPr>
            <a:normAutofit/>
          </a:bodyPr>
          <a:lstStyle/>
          <a:p>
            <a:r>
              <a:rPr lang="el-GR" sz="2100" dirty="0" smtClean="0"/>
              <a:t>Η επεξεργασία της πληροφορίας και η χρήση (</a:t>
            </a:r>
            <a:r>
              <a:rPr lang="en-US" sz="2100" dirty="0" smtClean="0"/>
              <a:t>information processing and use</a:t>
            </a:r>
            <a:r>
              <a:rPr lang="el-GR" sz="2100" dirty="0" smtClean="0"/>
              <a:t>) είναι απαραίτητη διαδικασία για ανατροφοδότηση ώστε να ικανοποιηθούν οι πληροφοριακές ανάγκες. Στο μοντέλο εμφανίζονται επίσης οι τρεις θεωρητικές απόψεις που έχουν άμεση σχέση με την συμπεριφορά πληροφοριακής αναζήτησης. </a:t>
            </a:r>
          </a:p>
          <a:p>
            <a:r>
              <a:rPr lang="el-GR" sz="2100" dirty="0" smtClean="0"/>
              <a:t>Η θεωρία του στρες ή της αντιμετώπισης (</a:t>
            </a:r>
            <a:r>
              <a:rPr lang="en-US" sz="2100" dirty="0" smtClean="0"/>
              <a:t>stress</a:t>
            </a:r>
            <a:r>
              <a:rPr lang="el-GR" sz="2100" dirty="0" smtClean="0"/>
              <a:t>/</a:t>
            </a:r>
            <a:r>
              <a:rPr lang="en-US" sz="2100" dirty="0" smtClean="0"/>
              <a:t>coping theory</a:t>
            </a:r>
            <a:r>
              <a:rPr lang="el-GR" sz="2100" dirty="0" smtClean="0"/>
              <a:t>), η οποία μπορεί να εξηγήσει γιατί μερικές ανάγκες δεν καταλήγουν σε συμπεριφορά πληροφοριακής αναζήτησης. Η θεωρία του κινδύνου ή της ανταμοιβής (</a:t>
            </a:r>
            <a:r>
              <a:rPr lang="en-US" sz="2100" dirty="0" smtClean="0"/>
              <a:t>risk</a:t>
            </a:r>
            <a:r>
              <a:rPr lang="el-GR" sz="2100" dirty="0" smtClean="0"/>
              <a:t> / </a:t>
            </a:r>
            <a:r>
              <a:rPr lang="en-US" sz="2100" dirty="0" smtClean="0"/>
              <a:t>reward theory</a:t>
            </a:r>
            <a:r>
              <a:rPr lang="el-GR" sz="2100" dirty="0" smtClean="0"/>
              <a:t>) η οποία μπορεί να βοηθήσει να εξηγήσουμε ποιες πηγές χρησιμοποιούνται περισσότερο από άλλες από συγκεκριμένο άτομο. </a:t>
            </a:r>
          </a:p>
          <a:p>
            <a:r>
              <a:rPr lang="el-GR" sz="2100" dirty="0" smtClean="0"/>
              <a:t>Τέλος η κοινωνική θεωρία μάθησης (</a:t>
            </a:r>
            <a:r>
              <a:rPr lang="en-US" sz="2100" dirty="0" smtClean="0"/>
              <a:t>social learning theory</a:t>
            </a:r>
            <a:r>
              <a:rPr lang="el-GR" sz="2100" dirty="0" smtClean="0"/>
              <a:t>) η οποία περιλαμβάνει την έννοια της </a:t>
            </a:r>
            <a:r>
              <a:rPr lang="el-GR" sz="2100" dirty="0" err="1" smtClean="0"/>
              <a:t>αυτεπάρκειας</a:t>
            </a:r>
            <a:r>
              <a:rPr lang="el-GR" sz="2100" dirty="0" smtClean="0"/>
              <a:t> η οποία μπορεί να συμβάλλει στην συμπεριφορά που θα δώσει επιθυμητά  αποτελέσματα. </a:t>
            </a:r>
          </a:p>
          <a:p>
            <a:endParaRPr lang="el-GR" sz="2100" dirty="0" smtClean="0"/>
          </a:p>
          <a:p>
            <a:endParaRPr lang="el-GR" sz="2100" dirty="0" smtClean="0"/>
          </a:p>
          <a:p>
            <a:endParaRPr lang="el-GR" sz="2100" dirty="0" smtClean="0"/>
          </a:p>
          <a:p>
            <a:endParaRPr lang="el-GR" sz="2100" dirty="0" smtClean="0"/>
          </a:p>
          <a:p>
            <a:endParaRPr lang="el-GR" sz="2100" dirty="0" smtClean="0"/>
          </a:p>
          <a:p>
            <a:endParaRPr lang="el-GR" sz="2100" dirty="0" smtClean="0"/>
          </a:p>
          <a:p>
            <a:endParaRPr lang="el-GR" sz="2100" dirty="0" smtClean="0"/>
          </a:p>
          <a:p>
            <a:endParaRPr lang="el-GR" sz="2100" dirty="0" smtClean="0"/>
          </a:p>
          <a:p>
            <a:endParaRPr lang="el-GR" sz="2100" dirty="0" smtClean="0"/>
          </a:p>
          <a:p>
            <a:endParaRPr lang="el-GR" sz="2100" dirty="0" smtClean="0"/>
          </a:p>
          <a:p>
            <a:endParaRPr lang="el-GR" sz="2100" dirty="0" smtClean="0"/>
          </a:p>
          <a:p>
            <a:endParaRPr lang="el-GR" sz="2100" dirty="0" smtClean="0"/>
          </a:p>
          <a:p>
            <a:endParaRPr lang="el-GR" sz="2100" dirty="0"/>
          </a:p>
        </p:txBody>
      </p:sp>
    </p:spTree>
    <p:extLst>
      <p:ext uri="{BB962C8B-B14F-4D97-AF65-F5344CB8AC3E}">
        <p14:creationId xmlns:p14="http://schemas.microsoft.com/office/powerpoint/2010/main" val="339770168"/>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μοντέλο πληροφοριακής συμπεριφοράς του </a:t>
            </a:r>
            <a:r>
              <a:rPr lang="el-GR" dirty="0" err="1" smtClean="0"/>
              <a:t>Wilson</a:t>
            </a:r>
            <a:endParaRPr lang="el-GR" dirty="0" smtClean="0"/>
          </a:p>
        </p:txBody>
      </p:sp>
      <p:pic>
        <p:nvPicPr>
          <p:cNvPr id="4" name="3 - Εικόνα" descr="C:\Users\stella\Desktop\WILSON 1996 MODEL.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318" y="1751072"/>
            <a:ext cx="8355364" cy="5106928"/>
          </a:xfrm>
          <a:prstGeom prst="rect">
            <a:avLst/>
          </a:prstGeom>
          <a:noFill/>
          <a:ln>
            <a:noFill/>
          </a:ln>
        </p:spPr>
      </p:pic>
    </p:spTree>
    <p:extLst>
      <p:ext uri="{BB962C8B-B14F-4D97-AF65-F5344CB8AC3E}">
        <p14:creationId xmlns:p14="http://schemas.microsoft.com/office/powerpoint/2010/main" val="22493900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a:t>
            </a:r>
            <a:br>
              <a:rPr lang="el-GR" smtClean="0"/>
            </a:br>
            <a:r>
              <a:rPr lang="el-GR" smtClean="0"/>
              <a:t> Το μοντέλο του </a:t>
            </a:r>
            <a:r>
              <a:rPr lang="en-US" smtClean="0"/>
              <a:t>Ingwersen</a:t>
            </a:r>
            <a:r>
              <a:rPr lang="el-GR" smtClean="0"/>
              <a:t> (1996) </a:t>
            </a:r>
            <a:br>
              <a:rPr lang="el-GR" smtClean="0"/>
            </a:br>
            <a:endParaRPr lang="el-GR" dirty="0"/>
          </a:p>
        </p:txBody>
      </p:sp>
      <p:sp>
        <p:nvSpPr>
          <p:cNvPr id="3" name="2 - Θέση περιεχομένου"/>
          <p:cNvSpPr>
            <a:spLocks noGrp="1"/>
          </p:cNvSpPr>
          <p:nvPr>
            <p:ph idx="1"/>
          </p:nvPr>
        </p:nvSpPr>
        <p:spPr/>
        <p:txBody>
          <a:bodyPr>
            <a:noAutofit/>
          </a:bodyPr>
          <a:lstStyle/>
          <a:p>
            <a:r>
              <a:rPr lang="el-GR" sz="2400" dirty="0" smtClean="0"/>
              <a:t>Το μοντέλο του </a:t>
            </a:r>
            <a:r>
              <a:rPr lang="en-US" sz="2400" dirty="0" err="1" smtClean="0"/>
              <a:t>Ingwersen</a:t>
            </a:r>
            <a:r>
              <a:rPr lang="el-GR" sz="2400" dirty="0" smtClean="0"/>
              <a:t> ουσιαστικά επικεντρώνεται στον τρόπο που γίνεται η αναζήτηση πληροφοριών γι αυτό και ανήκει στα μοντέλα πληροφοριακής αναζήτησης. Αναπτύχθηκε μέσα σε μια δεκαετία από τον </a:t>
            </a:r>
            <a:r>
              <a:rPr lang="en-US" sz="2400" dirty="0" err="1" smtClean="0"/>
              <a:t>Ingwersen</a:t>
            </a:r>
            <a:r>
              <a:rPr lang="el-GR" sz="2400" dirty="0" smtClean="0"/>
              <a:t> (1992, 1996, 1999) και </a:t>
            </a:r>
            <a:r>
              <a:rPr lang="en-US" sz="2400" dirty="0" err="1" smtClean="0"/>
              <a:t>Ingwersen</a:t>
            </a:r>
            <a:r>
              <a:rPr lang="en-US" sz="2400" dirty="0" smtClean="0"/>
              <a:t> and J</a:t>
            </a:r>
            <a:r>
              <a:rPr lang="el-GR" sz="2400" dirty="0" smtClean="0"/>
              <a:t>ä</a:t>
            </a:r>
            <a:r>
              <a:rPr lang="en-US" sz="2400" dirty="0" err="1" smtClean="0"/>
              <a:t>rvelin</a:t>
            </a:r>
            <a:r>
              <a:rPr lang="el-GR" sz="2400" dirty="0" smtClean="0"/>
              <a:t> (2005) και  ενσωματώνει ιδέες που συνδέονται στην πληροφοριακή συμπεριφορά και πληροφοριακές ανάγκες, μαζί με τον εντοπισμό γνωστικών δομών. </a:t>
            </a:r>
          </a:p>
          <a:p>
            <a:r>
              <a:rPr lang="el-GR" sz="2400" dirty="0" smtClean="0"/>
              <a:t>Ο </a:t>
            </a:r>
            <a:r>
              <a:rPr lang="en-US" sz="2400" dirty="0" err="1" smtClean="0"/>
              <a:t>Ingwersen</a:t>
            </a:r>
            <a:r>
              <a:rPr lang="el-GR" sz="2400" dirty="0" smtClean="0"/>
              <a:t>, δηλώνει ότι οι λειτουργίες του χρήστη της πληροφορίας, ο συγγραφέας των τεκμηρίων, ο ενδιάμεσος, η </a:t>
            </a:r>
            <a:r>
              <a:rPr lang="el-GR" sz="2400" dirty="0" err="1" smtClean="0"/>
              <a:t>διεπαφή</a:t>
            </a:r>
            <a:r>
              <a:rPr lang="el-GR" sz="2400" dirty="0" smtClean="0"/>
              <a:t> και το σύστημα ανάκτησης είναι όλα αποτέλεσμα γνωστικών μοντέλων του γνωστικού αντικειμένου που ενδιαφέρει στη συγκεκριμένη στιγμή.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91639428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a:t>
            </a:r>
            <a:br>
              <a:rPr lang="el-GR" smtClean="0"/>
            </a:br>
            <a:r>
              <a:rPr lang="el-GR" smtClean="0"/>
              <a:t> Το μοντέλο του </a:t>
            </a:r>
            <a:r>
              <a:rPr lang="en-US" smtClean="0"/>
              <a:t>Ingwersen</a:t>
            </a:r>
            <a:r>
              <a:rPr lang="el-GR" smtClean="0"/>
              <a:t> (1996) </a:t>
            </a:r>
            <a:br>
              <a:rPr lang="el-GR" smtClean="0"/>
            </a:br>
            <a:endParaRPr lang="el-GR" dirty="0"/>
          </a:p>
        </p:txBody>
      </p:sp>
      <p:sp>
        <p:nvSpPr>
          <p:cNvPr id="3" name="2 - Θέση περιεχομένου"/>
          <p:cNvSpPr>
            <a:spLocks noGrp="1"/>
          </p:cNvSpPr>
          <p:nvPr>
            <p:ph idx="1"/>
          </p:nvPr>
        </p:nvSpPr>
        <p:spPr/>
        <p:txBody>
          <a:bodyPr>
            <a:normAutofit/>
          </a:bodyPr>
          <a:lstStyle/>
          <a:p>
            <a:r>
              <a:rPr lang="el-GR" sz="2400" dirty="0" smtClean="0"/>
              <a:t>Τα πέντε στοιχεία ο γνωστικός χώρος του χρήστη, το κοινωνικό-</a:t>
            </a:r>
            <a:r>
              <a:rPr lang="el-GR" sz="2400" dirty="0" err="1" smtClean="0"/>
              <a:t>οργανωσιακό</a:t>
            </a:r>
            <a:r>
              <a:rPr lang="el-GR" sz="2400" dirty="0" smtClean="0"/>
              <a:t> περιβάλλον του χρήστη, η </a:t>
            </a:r>
            <a:r>
              <a:rPr lang="el-GR" sz="2400" dirty="0" err="1" smtClean="0"/>
              <a:t>διεπαφή</a:t>
            </a:r>
            <a:r>
              <a:rPr lang="el-GR" sz="2400" dirty="0" smtClean="0"/>
              <a:t> / ενδιάμεσος, τα πληροφοριακά αντικείμενα (</a:t>
            </a:r>
            <a:r>
              <a:rPr lang="en-US" sz="2400" dirty="0" smtClean="0"/>
              <a:t>the information objects</a:t>
            </a:r>
            <a:r>
              <a:rPr lang="el-GR" sz="2400" dirty="0" smtClean="0"/>
              <a:t>), και ο σχεδιασμός του συστήματος ανάκτησης,  καθώς και η γνωστική μετατροπή και επιρροή από το ένα στοιχείο στο άλλο, και η αλληλεπιδραστική επικοινωνία των γνωστικών δομών μέσα από μία </a:t>
            </a:r>
            <a:r>
              <a:rPr lang="el-GR" sz="2400" dirty="0" err="1" smtClean="0"/>
              <a:t>διεπαφή</a:t>
            </a:r>
            <a:r>
              <a:rPr lang="el-GR" sz="2400" dirty="0" smtClean="0"/>
              <a:t> ή ενδιάμεσο αποτελούν το γνωστικό μοντέλο της αλληλεπίδρασης.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5370055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Γνωστικό μοντέλο πληροφοριακής αναζήτησης του  </a:t>
            </a:r>
            <a:r>
              <a:rPr lang="el-GR" dirty="0" err="1" smtClean="0"/>
              <a:t>Ingwersen</a:t>
            </a:r>
            <a:endParaRPr lang="el-GR" dirty="0" smtClean="0"/>
          </a:p>
        </p:txBody>
      </p:sp>
      <p:pic>
        <p:nvPicPr>
          <p:cNvPr id="5" name="4 - Εικόνα"/>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894" y="1772816"/>
            <a:ext cx="6304213" cy="4595212"/>
          </a:xfrm>
          <a:prstGeom prst="rect">
            <a:avLst/>
          </a:prstGeom>
          <a:noFill/>
          <a:ln>
            <a:noFill/>
          </a:ln>
        </p:spPr>
      </p:pic>
    </p:spTree>
    <p:extLst>
      <p:ext uri="{BB962C8B-B14F-4D97-AF65-F5344CB8AC3E}">
        <p14:creationId xmlns:p14="http://schemas.microsoft.com/office/powerpoint/2010/main" val="2353819042"/>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a:t>
            </a:r>
            <a:br>
              <a:rPr lang="el-GR" smtClean="0"/>
            </a:br>
            <a:r>
              <a:rPr lang="el-GR" smtClean="0"/>
              <a:t>Το μοντέλο του </a:t>
            </a:r>
            <a:r>
              <a:rPr lang="en-US" smtClean="0"/>
              <a:t>Saracevic</a:t>
            </a:r>
            <a:r>
              <a:rPr lang="el-GR" smtClean="0"/>
              <a:t> (1996) </a:t>
            </a:r>
            <a:br>
              <a:rPr lang="el-GR" smtClean="0"/>
            </a:br>
            <a:endParaRPr lang="el-GR" dirty="0"/>
          </a:p>
        </p:txBody>
      </p:sp>
      <p:sp>
        <p:nvSpPr>
          <p:cNvPr id="3" name="2 - Θέση περιεχομένου"/>
          <p:cNvSpPr>
            <a:spLocks noGrp="1"/>
          </p:cNvSpPr>
          <p:nvPr>
            <p:ph idx="1"/>
          </p:nvPr>
        </p:nvSpPr>
        <p:spPr/>
        <p:txBody>
          <a:bodyPr>
            <a:noAutofit/>
          </a:bodyPr>
          <a:lstStyle/>
          <a:p>
            <a:r>
              <a:rPr lang="el-GR" sz="2400" dirty="0" smtClean="0"/>
              <a:t>Ο </a:t>
            </a:r>
            <a:r>
              <a:rPr lang="en-US" sz="2400" dirty="0" err="1" smtClean="0"/>
              <a:t>Saracevic</a:t>
            </a:r>
            <a:r>
              <a:rPr lang="el-GR" sz="2400" dirty="0" smtClean="0"/>
              <a:t> προτείνει ένα μοντέλο το οποίο ονομάζει  </a:t>
            </a:r>
            <a:r>
              <a:rPr lang="el-GR" sz="2400" dirty="0" err="1" smtClean="0"/>
              <a:t>διαστρωματωμένο</a:t>
            </a:r>
            <a:r>
              <a:rPr lang="el-GR" sz="2400" dirty="0" smtClean="0"/>
              <a:t>  μοντέλο αλληλεπίδρασης «</a:t>
            </a:r>
            <a:r>
              <a:rPr lang="en-US" sz="2400" dirty="0" smtClean="0"/>
              <a:t>stratified interaction model</a:t>
            </a:r>
            <a:r>
              <a:rPr lang="el-GR" sz="2400" dirty="0" smtClean="0"/>
              <a:t>». Το μοντέλο αυτό ξεκινάει με την υπόθεση ότι οι χρήστες αλληλεπιδρούν με τα συστήματα  Ανάκτησης για να χρησιμοποιήσουν την πληροφορία και ότι η χρήση της πληροφορίας συνδέεται με γνωστικές και </a:t>
            </a:r>
            <a:r>
              <a:rPr lang="en-US" sz="2400" dirty="0" smtClean="0"/>
              <a:t>situational</a:t>
            </a:r>
            <a:r>
              <a:rPr lang="el-GR" sz="2400" dirty="0" smtClean="0"/>
              <a:t> εφαρμογές.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58139978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a:t>
            </a:r>
            <a:br>
              <a:rPr lang="el-GR" smtClean="0"/>
            </a:br>
            <a:r>
              <a:rPr lang="el-GR" smtClean="0"/>
              <a:t>Το μοντέλο του </a:t>
            </a:r>
            <a:r>
              <a:rPr lang="en-US" smtClean="0"/>
              <a:t>Saracevic</a:t>
            </a:r>
            <a:r>
              <a:rPr lang="el-GR" smtClean="0"/>
              <a:t> (1996) </a:t>
            </a:r>
            <a:br>
              <a:rPr lang="el-GR" smtClean="0"/>
            </a:br>
            <a:endParaRPr lang="el-GR" dirty="0"/>
          </a:p>
        </p:txBody>
      </p:sp>
      <p:sp>
        <p:nvSpPr>
          <p:cNvPr id="3" name="2 - Θέση περιεχομένου"/>
          <p:cNvSpPr>
            <a:spLocks noGrp="1"/>
          </p:cNvSpPr>
          <p:nvPr>
            <p:ph idx="1"/>
          </p:nvPr>
        </p:nvSpPr>
        <p:spPr/>
        <p:txBody>
          <a:bodyPr>
            <a:noAutofit/>
          </a:bodyPr>
          <a:lstStyle/>
          <a:p>
            <a:r>
              <a:rPr lang="el-GR" sz="2400" dirty="0" smtClean="0"/>
              <a:t>Πριν αναλύσουμε το </a:t>
            </a:r>
            <a:r>
              <a:rPr lang="el-GR" sz="2400" dirty="0" err="1" smtClean="0"/>
              <a:t>διαστρωματωμένο</a:t>
            </a:r>
            <a:r>
              <a:rPr lang="el-GR" sz="2400" dirty="0" smtClean="0"/>
              <a:t> μοντέλο θα αναφερθούμε στο μοντέλο που το ονόμασαν οι </a:t>
            </a:r>
            <a:r>
              <a:rPr lang="en-US" sz="2400" dirty="0" err="1" smtClean="0"/>
              <a:t>Saracevic</a:t>
            </a:r>
            <a:r>
              <a:rPr lang="el-GR" sz="2400" dirty="0" smtClean="0"/>
              <a:t> &amp; </a:t>
            </a:r>
            <a:r>
              <a:rPr lang="en-US" sz="2400" dirty="0" err="1" smtClean="0"/>
              <a:t>kantor</a:t>
            </a:r>
            <a:r>
              <a:rPr lang="el-GR" sz="2400" dirty="0" smtClean="0"/>
              <a:t> Απόκτηση – Γνώση – Εφαρμογή (</a:t>
            </a:r>
            <a:r>
              <a:rPr lang="en-US" sz="2400" dirty="0" smtClean="0"/>
              <a:t>Acquisition</a:t>
            </a:r>
            <a:r>
              <a:rPr lang="el-GR" sz="2400" dirty="0" smtClean="0"/>
              <a:t>-</a:t>
            </a:r>
            <a:r>
              <a:rPr lang="en-US" sz="2400" dirty="0" smtClean="0"/>
              <a:t>Cognition</a:t>
            </a:r>
            <a:r>
              <a:rPr lang="el-GR" sz="2400" dirty="0" smtClean="0"/>
              <a:t>- </a:t>
            </a:r>
            <a:r>
              <a:rPr lang="en-US" sz="2400" dirty="0" smtClean="0"/>
              <a:t>Application</a:t>
            </a:r>
            <a:r>
              <a:rPr lang="el-GR" sz="2400" dirty="0" smtClean="0"/>
              <a:t>/</a:t>
            </a:r>
            <a:r>
              <a:rPr lang="en-US" sz="2400" dirty="0" smtClean="0"/>
              <a:t>A</a:t>
            </a:r>
            <a:r>
              <a:rPr lang="el-GR" sz="2400" dirty="0" smtClean="0"/>
              <a:t>-</a:t>
            </a:r>
            <a:r>
              <a:rPr lang="en-US" sz="2400" dirty="0" smtClean="0"/>
              <a:t>C</a:t>
            </a:r>
            <a:r>
              <a:rPr lang="el-GR" sz="2400" dirty="0" smtClean="0"/>
              <a:t>-</a:t>
            </a:r>
            <a:r>
              <a:rPr lang="en-US" sz="2400" dirty="0" smtClean="0"/>
              <a:t>A</a:t>
            </a:r>
            <a:r>
              <a:rPr lang="el-GR" sz="2400" dirty="0" smtClean="0"/>
              <a:t>) και που αποτελεί το πλαίσιο μέσα στο οποίο αναπτύχθηκε το </a:t>
            </a:r>
            <a:r>
              <a:rPr lang="el-GR" sz="2400" dirty="0" err="1" smtClean="0"/>
              <a:t>διαστρωματωμένο</a:t>
            </a:r>
            <a:r>
              <a:rPr lang="el-GR" sz="2400" dirty="0" smtClean="0"/>
              <a:t> μοντέλο και αφορά την πληροφορία. Το μοντέλο βασίζεται στην υπόθεση ότι οι χρήστες αναζητούν, αποκτούν και χρησιμοποιούν την πληροφορία.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17739048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a:t>
            </a:r>
            <a:br>
              <a:rPr lang="el-GR" smtClean="0"/>
            </a:br>
            <a:r>
              <a:rPr lang="el-GR" smtClean="0"/>
              <a:t>Το μοντέλο του </a:t>
            </a:r>
            <a:r>
              <a:rPr lang="en-US" smtClean="0"/>
              <a:t>Saracevic</a:t>
            </a:r>
            <a:r>
              <a:rPr lang="el-GR" smtClean="0"/>
              <a:t> (1996) </a:t>
            </a:r>
            <a:br>
              <a:rPr lang="el-GR" smtClean="0"/>
            </a:br>
            <a:endParaRPr lang="el-GR" dirty="0"/>
          </a:p>
        </p:txBody>
      </p:sp>
      <p:sp>
        <p:nvSpPr>
          <p:cNvPr id="3" name="2 - Θέση περιεχομένου"/>
          <p:cNvSpPr>
            <a:spLocks noGrp="1"/>
          </p:cNvSpPr>
          <p:nvPr>
            <p:ph idx="1"/>
          </p:nvPr>
        </p:nvSpPr>
        <p:spPr/>
        <p:txBody>
          <a:bodyPr>
            <a:noAutofit/>
          </a:bodyPr>
          <a:lstStyle/>
          <a:p>
            <a:r>
              <a:rPr lang="el-GR" sz="2400" dirty="0" smtClean="0"/>
              <a:t>Πιο συγκεκριμένα το στοιχείο Απόκτηση, αφορά την απόκτηση της πληροφορίας σε οποιαδήποτε μορφή, το στοιχείο Γνώση αφορά την αφομοίωση της πληροφορίας και την επεξεργασία της γνωστικά και τέλος το στοιχείο Εφαρμογή αφορά την χρήση της αφομοιωμένης πληροφορίας για ένα συγκεκριμένο πρόβλημα  (</a:t>
            </a:r>
            <a:r>
              <a:rPr lang="en-US" sz="2400" dirty="0" err="1" smtClean="0"/>
              <a:t>Saracevic</a:t>
            </a:r>
            <a:r>
              <a:rPr lang="el-GR" sz="2400" dirty="0" smtClean="0"/>
              <a:t> &amp; </a:t>
            </a:r>
            <a:r>
              <a:rPr lang="en-US" sz="2400" dirty="0" smtClean="0"/>
              <a:t>Kantor</a:t>
            </a:r>
            <a:r>
              <a:rPr lang="el-GR" sz="2400" dirty="0" smtClean="0"/>
              <a:t>, 1997). Η διαδικασία ανάκτησης πληροφοριών ουσιαστικά είναι η αλληλεπίδραση του χρήστη με το σύστημα ανάκτησης πληροφοριών, ο διάλογος ανάμεσα στα δύο αυτά μέρη.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98195679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a:t>
            </a:r>
            <a:br>
              <a:rPr lang="el-GR" smtClean="0"/>
            </a:br>
            <a:r>
              <a:rPr lang="el-GR" smtClean="0"/>
              <a:t>Το μοντέλο του </a:t>
            </a:r>
            <a:r>
              <a:rPr lang="en-US" smtClean="0"/>
              <a:t>Saracevic</a:t>
            </a:r>
            <a:r>
              <a:rPr lang="el-GR" smtClean="0"/>
              <a:t> (1996) </a:t>
            </a:r>
            <a:br>
              <a:rPr lang="el-GR" smtClean="0"/>
            </a:br>
            <a:endParaRPr lang="el-GR" dirty="0"/>
          </a:p>
        </p:txBody>
      </p:sp>
      <p:sp>
        <p:nvSpPr>
          <p:cNvPr id="3" name="2 - Θέση περιεχομένου"/>
          <p:cNvSpPr>
            <a:spLocks noGrp="1"/>
          </p:cNvSpPr>
          <p:nvPr>
            <p:ph idx="1"/>
          </p:nvPr>
        </p:nvSpPr>
        <p:spPr/>
        <p:txBody>
          <a:bodyPr>
            <a:normAutofit/>
          </a:bodyPr>
          <a:lstStyle/>
          <a:p>
            <a:r>
              <a:rPr lang="el-GR" sz="2400" dirty="0" smtClean="0"/>
              <a:t>Το </a:t>
            </a:r>
            <a:r>
              <a:rPr lang="el-GR" sz="2400" dirty="0" err="1" smtClean="0"/>
              <a:t>στρωματοποιημένο</a:t>
            </a:r>
            <a:r>
              <a:rPr lang="el-GR" sz="2400" dirty="0" smtClean="0"/>
              <a:t> μοντέλο που αναπτύχθηκε από τον </a:t>
            </a:r>
            <a:r>
              <a:rPr lang="en-US" sz="2400" dirty="0" err="1" smtClean="0"/>
              <a:t>Saracevic</a:t>
            </a:r>
            <a:r>
              <a:rPr lang="el-GR" sz="2400" dirty="0" smtClean="0"/>
              <a:t> (1997) εμφανίζεται στο παρακάτω σχεδιάγραμμα. Τα επίπεδα του μοντέλου μπορεί να απλοποιηθούν σε τρία στρώματα: η επιφάνεια, ή το επίπεδο αλληλεπίδρασης ανάμεσα στον χρήστη και το σύστημα, το γνωστικό ή το επίπεδο της αλληλεπίδρασης με τα κείμενα ή την ερμηνεία τους και  την κατάσταση ή το πλαίσιο από το οποίο προέρχεται το αρχικό πρόβλημα.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71126655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a:t>
            </a:r>
            <a:br>
              <a:rPr lang="el-GR" smtClean="0"/>
            </a:br>
            <a:r>
              <a:rPr lang="el-GR" smtClean="0"/>
              <a:t>Το μοντέλο του </a:t>
            </a:r>
            <a:r>
              <a:rPr lang="en-US" smtClean="0"/>
              <a:t>Saracevic</a:t>
            </a:r>
            <a:r>
              <a:rPr lang="el-GR" smtClean="0"/>
              <a:t> (1996) </a:t>
            </a:r>
            <a:br>
              <a:rPr lang="el-GR" smtClean="0"/>
            </a:br>
            <a:endParaRPr lang="el-GR" dirty="0"/>
          </a:p>
        </p:txBody>
      </p:sp>
      <p:sp>
        <p:nvSpPr>
          <p:cNvPr id="3" name="2 - Θέση περιεχομένου"/>
          <p:cNvSpPr>
            <a:spLocks noGrp="1"/>
          </p:cNvSpPr>
          <p:nvPr>
            <p:ph idx="1"/>
          </p:nvPr>
        </p:nvSpPr>
        <p:spPr/>
        <p:txBody>
          <a:bodyPr>
            <a:normAutofit/>
          </a:bodyPr>
          <a:lstStyle/>
          <a:p>
            <a:r>
              <a:rPr lang="el-GR" sz="2400" dirty="0" smtClean="0"/>
              <a:t>Πιο συγκεκριμένα στο επίπεδο της επιφάνειας, ο χρήστης επικοινωνεί με το σύστημα χρησιμοποιώντας εντολές ή ερωτήσεις που εκπροσωπούν με κάποιο τρόπο το πρόβλημα που τίθεται για λύση. </a:t>
            </a:r>
          </a:p>
          <a:p>
            <a:r>
              <a:rPr lang="el-GR" sz="2400" dirty="0" smtClean="0"/>
              <a:t>Στο ίδιο επίπεδο το σύστημα ανταποκρίνεται ή με </a:t>
            </a:r>
            <a:r>
              <a:rPr lang="el-GR" sz="2400" dirty="0" err="1" smtClean="0"/>
              <a:t>μετα</a:t>
            </a:r>
            <a:r>
              <a:rPr lang="el-GR" sz="2400" dirty="0" smtClean="0"/>
              <a:t>-πληροφορίες, ή κείμενα η ερωτήσεις που έχουν σχεδιαστεί να εκμαιεύουν από το χρήστη περαιτέρω πληροφορίες. </a:t>
            </a:r>
          </a:p>
          <a:p>
            <a:r>
              <a:rPr lang="el-GR" sz="2400" dirty="0" smtClean="0"/>
              <a:t>Στο γνωστικό επίπεδο ο χρήστης αλληλεπιδρά με το αποτέλεσμα του συστήματος, ή με κείμενα με τέτοιο τρόπο που επιτρέπει το χρήστη να αξιολογήσει την χρησιμότητα του κειμένου σε σχέση με το αρχικό πρόβλημα.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657720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r>
              <a:rPr lang="el-GR" sz="2400" smtClean="0"/>
              <a:t>Οι  </a:t>
            </a:r>
            <a:r>
              <a:rPr lang="en-US" sz="2400" smtClean="0"/>
              <a:t>Al</a:t>
            </a:r>
            <a:r>
              <a:rPr lang="el-GR" sz="2400" smtClean="0"/>
              <a:t>-</a:t>
            </a:r>
            <a:r>
              <a:rPr lang="en-US" sz="2400" smtClean="0"/>
              <a:t>Muomen</a:t>
            </a:r>
            <a:r>
              <a:rPr lang="el-GR" sz="2400" smtClean="0"/>
              <a:t>, </a:t>
            </a:r>
            <a:r>
              <a:rPr lang="en-US" sz="2400" smtClean="0"/>
              <a:t>Morris</a:t>
            </a:r>
            <a:r>
              <a:rPr lang="el-GR" sz="2400" smtClean="0"/>
              <a:t> και </a:t>
            </a:r>
            <a:r>
              <a:rPr lang="en-US" sz="2400" smtClean="0"/>
              <a:t>Maynard</a:t>
            </a:r>
            <a:r>
              <a:rPr lang="el-GR" sz="2400" smtClean="0"/>
              <a:t> (2012) περιγράφουν την συμπεριφορά πληροφοριακής αναζήτησης  σαν τον ατομικό τρόπο και συνήθεια της συλλογής και αναζήτησης πληροφοριών για προσωπική χρήση, ενημέρωση της γνώσης και εξέλιξη. Με άλλα λόγια η πληροφοριακή συμπεριφορά περιλαμβάνει και την πληροφοριακή αναζήτηση και την επικοινωνία. </a:t>
            </a:r>
            <a:endParaRPr lang="en-US" sz="2400" smtClean="0"/>
          </a:p>
          <a:p>
            <a:r>
              <a:rPr lang="el-GR" sz="2400" smtClean="0"/>
              <a:t>Ενώ οι </a:t>
            </a:r>
            <a:r>
              <a:rPr lang="en-US" sz="2400" smtClean="0"/>
              <a:t>Kakai</a:t>
            </a:r>
            <a:r>
              <a:rPr lang="el-GR" sz="2400" smtClean="0"/>
              <a:t>, </a:t>
            </a:r>
            <a:r>
              <a:rPr lang="en-US" sz="2400" smtClean="0"/>
              <a:t>Ikoja</a:t>
            </a:r>
            <a:r>
              <a:rPr lang="el-GR" sz="2400" smtClean="0"/>
              <a:t>–</a:t>
            </a:r>
            <a:r>
              <a:rPr lang="en-US" sz="2400" smtClean="0"/>
              <a:t>Odongo</a:t>
            </a:r>
            <a:r>
              <a:rPr lang="el-GR" sz="2400" smtClean="0"/>
              <a:t> και </a:t>
            </a:r>
            <a:r>
              <a:rPr lang="en-US" sz="2400" smtClean="0"/>
              <a:t>Kigongo</a:t>
            </a:r>
            <a:r>
              <a:rPr lang="el-GR" sz="2400" smtClean="0"/>
              <a:t>–</a:t>
            </a:r>
            <a:r>
              <a:rPr lang="en-US" sz="2400" smtClean="0"/>
              <a:t>Bukenya</a:t>
            </a:r>
            <a:r>
              <a:rPr lang="el-GR" sz="2400" smtClean="0"/>
              <a:t> (2004) θεωρούν ότι η πληροφοριακή αναζήτηση είναι μια βασική δραστηριότητα που ενδίδουν όλοι οι άνθρωποι και εκδηλώνεται με μία συγκεκριμένη συμπεριφορά. </a:t>
            </a:r>
          </a:p>
          <a:p>
            <a:endParaRPr lang="el-GR" sz="2400" dirty="0"/>
          </a:p>
        </p:txBody>
      </p:sp>
    </p:spTree>
    <p:extLst>
      <p:ext uri="{BB962C8B-B14F-4D97-AF65-F5344CB8AC3E}">
        <p14:creationId xmlns:p14="http://schemas.microsoft.com/office/powerpoint/2010/main" val="122398283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a:t>
            </a:r>
            <a:br>
              <a:rPr lang="el-GR" smtClean="0"/>
            </a:br>
            <a:r>
              <a:rPr lang="el-GR" smtClean="0"/>
              <a:t>Το μοντέλο του </a:t>
            </a:r>
            <a:r>
              <a:rPr lang="en-US" smtClean="0"/>
              <a:t>Saracevic</a:t>
            </a:r>
            <a:r>
              <a:rPr lang="el-GR" smtClean="0"/>
              <a:t> (1996) </a:t>
            </a:r>
            <a:br>
              <a:rPr lang="el-GR" smtClean="0"/>
            </a:br>
            <a:endParaRPr lang="el-GR" dirty="0"/>
          </a:p>
        </p:txBody>
      </p:sp>
      <p:sp>
        <p:nvSpPr>
          <p:cNvPr id="3" name="2 - Θέση περιεχομένου"/>
          <p:cNvSpPr>
            <a:spLocks noGrp="1"/>
          </p:cNvSpPr>
          <p:nvPr>
            <p:ph idx="1"/>
          </p:nvPr>
        </p:nvSpPr>
        <p:spPr/>
        <p:txBody>
          <a:bodyPr>
            <a:normAutofit/>
          </a:bodyPr>
          <a:lstStyle/>
          <a:p>
            <a:r>
              <a:rPr lang="en-US" sz="2400" dirty="0" smtClean="0"/>
              <a:t>O</a:t>
            </a:r>
            <a:r>
              <a:rPr lang="el-GR" sz="2400" dirty="0" smtClean="0"/>
              <a:t> χρήστης αλληλεπιδρά με την κατάσταση ή με το πρόβλημα που προκάλεσε την πληροφοριακή ανάγκη και τα αποτελέσματα της αναζήτησης. </a:t>
            </a:r>
          </a:p>
          <a:p>
            <a:r>
              <a:rPr lang="el-GR" sz="2400" dirty="0" smtClean="0"/>
              <a:t>Τα αποτελέσματα της αναζήτησης μπορεί να εφαρμοστούν για τη λύση του προβλήματος ή έστω και μερικώς (</a:t>
            </a:r>
            <a:r>
              <a:rPr lang="en-US" sz="2400" dirty="0" err="1" smtClean="0"/>
              <a:t>Saracevic</a:t>
            </a:r>
            <a:r>
              <a:rPr lang="el-GR" sz="2400" dirty="0" smtClean="0"/>
              <a:t> 1997). </a:t>
            </a:r>
          </a:p>
          <a:p>
            <a:r>
              <a:rPr lang="el-GR" sz="2400" dirty="0" smtClean="0"/>
              <a:t>Ο </a:t>
            </a:r>
            <a:r>
              <a:rPr lang="en-US" sz="2400" dirty="0" smtClean="0"/>
              <a:t>Wilson</a:t>
            </a:r>
            <a:r>
              <a:rPr lang="el-GR" sz="2400" dirty="0" smtClean="0"/>
              <a:t> (1999) τονίζει ότι το μοντέλο αυτό μοιάζει πολύ με το μοντέλο του </a:t>
            </a:r>
            <a:r>
              <a:rPr lang="en-US" sz="2400" dirty="0" err="1" smtClean="0"/>
              <a:t>Ingwersen</a:t>
            </a:r>
            <a:r>
              <a:rPr lang="el-GR" sz="2400" dirty="0" smtClean="0"/>
              <a:t>.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60945881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a:t>
            </a:r>
            <a:r>
              <a:rPr lang="el-GR" dirty="0" err="1" smtClean="0"/>
              <a:t>διαστρωματωμένο</a:t>
            </a:r>
            <a:r>
              <a:rPr lang="el-GR" dirty="0" smtClean="0"/>
              <a:t> μοντέλο του </a:t>
            </a:r>
            <a:r>
              <a:rPr lang="en-US" dirty="0" err="1" smtClean="0"/>
              <a:t>Saracevic</a:t>
            </a:r>
            <a:endParaRPr lang="el-GR" dirty="0" smtClean="0"/>
          </a:p>
        </p:txBody>
      </p:sp>
      <p:pic>
        <p:nvPicPr>
          <p:cNvPr id="4" name="3 - Εικόνα"/>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628800"/>
            <a:ext cx="7056784" cy="4913598"/>
          </a:xfrm>
          <a:prstGeom prst="rect">
            <a:avLst/>
          </a:prstGeom>
          <a:noFill/>
          <a:ln w="9525">
            <a:noFill/>
            <a:miter lim="800000"/>
            <a:headEnd/>
            <a:tailEnd/>
          </a:ln>
        </p:spPr>
      </p:pic>
    </p:spTree>
    <p:extLst>
      <p:ext uri="{BB962C8B-B14F-4D97-AF65-F5344CB8AC3E}">
        <p14:creationId xmlns:p14="http://schemas.microsoft.com/office/powerpoint/2010/main" val="398232035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Το μοντέλο του </a:t>
            </a:r>
            <a:r>
              <a:rPr lang="en-US" dirty="0" smtClean="0"/>
              <a:t>Belkin</a:t>
            </a:r>
            <a:r>
              <a:rPr lang="el-GR" dirty="0" smtClean="0"/>
              <a:t> (1994)</a:t>
            </a:r>
            <a:endParaRPr lang="el-GR" dirty="0"/>
          </a:p>
        </p:txBody>
      </p:sp>
      <p:sp>
        <p:nvSpPr>
          <p:cNvPr id="3" name="2 - Θέση περιεχομένου"/>
          <p:cNvSpPr>
            <a:spLocks noGrp="1"/>
          </p:cNvSpPr>
          <p:nvPr>
            <p:ph idx="1"/>
          </p:nvPr>
        </p:nvSpPr>
        <p:spPr/>
        <p:txBody>
          <a:bodyPr>
            <a:normAutofit/>
          </a:bodyPr>
          <a:lstStyle/>
          <a:p>
            <a:r>
              <a:rPr lang="el-GR" sz="2400" dirty="0" smtClean="0"/>
              <a:t>Οι άνθρωποι αλληλεπιδρούν με κείμενα διαφόρων ειδών και για διάφορους λόγους. Αλληλεπίδραση κατά τον </a:t>
            </a:r>
            <a:r>
              <a:rPr lang="en-US" sz="2400" dirty="0" smtClean="0"/>
              <a:t>Belkin</a:t>
            </a:r>
            <a:r>
              <a:rPr lang="el-GR" sz="2400" dirty="0" smtClean="0"/>
              <a:t> (1994) σημαίνει μία σειρά από δραστηριότητες κατά τις οποίες οι άνθρωποι είναι ενεργητικοί ερευνητές των κειμένων και ενεργητικοί δημιουργοί του νοήματος των κειμένων. </a:t>
            </a:r>
          </a:p>
          <a:p>
            <a:r>
              <a:rPr lang="el-GR" sz="2400" dirty="0" smtClean="0"/>
              <a:t>Κεντρικό θέμα της ανάκτησης πληροφοριών είναι η σύγκριση ανάμεσα σε αυτό που αντιπροσωπεύει το κείμενο και την ερώτηση. Αυτή η σύγκριση εξαρτάται από δύο διαδικασίες αναπαράστασης. Στην πράξη έμφαση δίνεται στη διαδικασία της αναπαράστασης του κειμένου.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113893143"/>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Το μοντέλο του </a:t>
            </a:r>
            <a:r>
              <a:rPr lang="en-US" dirty="0" smtClean="0"/>
              <a:t>Belkin</a:t>
            </a:r>
            <a:r>
              <a:rPr lang="el-GR" dirty="0" smtClean="0"/>
              <a:t> (1994)</a:t>
            </a:r>
            <a:endParaRPr lang="el-GR" dirty="0"/>
          </a:p>
        </p:txBody>
      </p:sp>
      <p:sp>
        <p:nvSpPr>
          <p:cNvPr id="3" name="2 - Θέση περιεχομένου"/>
          <p:cNvSpPr>
            <a:spLocks noGrp="1"/>
          </p:cNvSpPr>
          <p:nvPr>
            <p:ph idx="1"/>
          </p:nvPr>
        </p:nvSpPr>
        <p:spPr/>
        <p:txBody>
          <a:bodyPr>
            <a:noAutofit/>
          </a:bodyPr>
          <a:lstStyle/>
          <a:p>
            <a:r>
              <a:rPr lang="el-GR" sz="2400" dirty="0" smtClean="0"/>
              <a:t>Η αναπαράσταση της πληροφοριακής ανάγκης έχει δημιουργηθεί μετά τη διαδικασία της κρίσης, σαν εκτίμηση για την πιθανή συνάφεια του κειμένου με την πληροφοριακή ανάγκη. Τα αποτελέσματα της διαδικασίας της κρίσης χρησιμοποιούνται από το σύστημα για να τροποποιηθεί η ερώτηση, η περιστασιακά για να  τροποποιηθούν οι αναπαραστάσεις του κειμένου. </a:t>
            </a:r>
          </a:p>
          <a:p>
            <a:r>
              <a:rPr lang="el-GR" sz="2400" dirty="0" smtClean="0"/>
              <a:t>Αυτή η διαδικασία της τροποποίησης της ερώτησης θεωρείται ότι αποτελεί μία προσπάθεια να αποκτηθεί τις καλύτερες πιθανές αναπαραστάσεις των ερωτήσεων του χρήστη, ή της πληροφοριακής ανάγκης για να επιλεγούν τα κείμενα που είναι πιο συναφή στην ερώτηση.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109543849"/>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Μοντέλο ανάκτησης πληροφοριών του </a:t>
            </a:r>
            <a:r>
              <a:rPr lang="en-US" dirty="0" smtClean="0"/>
              <a:t>Belkin</a:t>
            </a:r>
            <a:endParaRPr lang="el-GR" dirty="0" smtClean="0"/>
          </a:p>
        </p:txBody>
      </p:sp>
      <p:grpSp>
        <p:nvGrpSpPr>
          <p:cNvPr id="18" name="Group 17"/>
          <p:cNvGrpSpPr/>
          <p:nvPr/>
        </p:nvGrpSpPr>
        <p:grpSpPr>
          <a:xfrm>
            <a:off x="1214414" y="1268731"/>
            <a:ext cx="6715172" cy="5429288"/>
            <a:chOff x="1142976" y="214290"/>
            <a:chExt cx="6715172" cy="5429288"/>
          </a:xfrm>
        </p:grpSpPr>
        <p:sp>
          <p:nvSpPr>
            <p:cNvPr id="5" name="4 - Στρογγυλεμένο ορθογώνιο"/>
            <p:cNvSpPr/>
            <p:nvPr/>
          </p:nvSpPr>
          <p:spPr>
            <a:xfrm>
              <a:off x="1142976" y="214290"/>
              <a:ext cx="171451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Information need</a:t>
              </a:r>
              <a:endParaRPr lang="el-GR" dirty="0">
                <a:solidFill>
                  <a:prstClr val="white"/>
                </a:solidFill>
              </a:endParaRPr>
            </a:p>
          </p:txBody>
        </p:sp>
        <p:sp>
          <p:nvSpPr>
            <p:cNvPr id="6" name="5 - Στρογγυλεμένο ορθογώνιο"/>
            <p:cNvSpPr/>
            <p:nvPr/>
          </p:nvSpPr>
          <p:spPr>
            <a:xfrm>
              <a:off x="5715008" y="214290"/>
              <a:ext cx="171451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Text</a:t>
              </a:r>
              <a:endParaRPr lang="el-GR" dirty="0">
                <a:solidFill>
                  <a:prstClr val="white"/>
                </a:solidFill>
              </a:endParaRPr>
            </a:p>
          </p:txBody>
        </p:sp>
        <p:sp>
          <p:nvSpPr>
            <p:cNvPr id="7" name="6 - Έλλειψη"/>
            <p:cNvSpPr/>
            <p:nvPr/>
          </p:nvSpPr>
          <p:spPr>
            <a:xfrm>
              <a:off x="5429256" y="1285860"/>
              <a:ext cx="2428892"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Representation</a:t>
              </a:r>
              <a:endParaRPr lang="el-GR" dirty="0">
                <a:solidFill>
                  <a:prstClr val="white"/>
                </a:solidFill>
              </a:endParaRPr>
            </a:p>
          </p:txBody>
        </p:sp>
        <p:sp>
          <p:nvSpPr>
            <p:cNvPr id="9" name="8 - Έλλειψη"/>
            <p:cNvSpPr/>
            <p:nvPr/>
          </p:nvSpPr>
          <p:spPr>
            <a:xfrm>
              <a:off x="1142976" y="1071546"/>
              <a:ext cx="2428892"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Representation</a:t>
              </a:r>
              <a:endParaRPr lang="el-GR" dirty="0">
                <a:solidFill>
                  <a:prstClr val="white"/>
                </a:solidFill>
              </a:endParaRPr>
            </a:p>
          </p:txBody>
        </p:sp>
        <p:sp>
          <p:nvSpPr>
            <p:cNvPr id="10" name="9 - Ορθογώνιο"/>
            <p:cNvSpPr/>
            <p:nvPr/>
          </p:nvSpPr>
          <p:spPr>
            <a:xfrm>
              <a:off x="1785918" y="2214554"/>
              <a:ext cx="107157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Query</a:t>
              </a:r>
              <a:endParaRPr lang="el-GR" dirty="0">
                <a:solidFill>
                  <a:prstClr val="white"/>
                </a:solidFill>
              </a:endParaRPr>
            </a:p>
          </p:txBody>
        </p:sp>
        <p:sp>
          <p:nvSpPr>
            <p:cNvPr id="11" name="10 - Ορθογώνιο"/>
            <p:cNvSpPr/>
            <p:nvPr/>
          </p:nvSpPr>
          <p:spPr>
            <a:xfrm>
              <a:off x="6072198" y="2285992"/>
              <a:ext cx="135732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Surrogate</a:t>
              </a:r>
              <a:endParaRPr lang="el-GR" dirty="0">
                <a:solidFill>
                  <a:prstClr val="white"/>
                </a:solidFill>
              </a:endParaRPr>
            </a:p>
          </p:txBody>
        </p:sp>
        <p:sp>
          <p:nvSpPr>
            <p:cNvPr id="12" name="11 - Έλλειψη"/>
            <p:cNvSpPr/>
            <p:nvPr/>
          </p:nvSpPr>
          <p:spPr>
            <a:xfrm>
              <a:off x="3428992" y="3071810"/>
              <a:ext cx="2071702"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Comparison </a:t>
              </a:r>
              <a:endParaRPr lang="el-GR" dirty="0">
                <a:solidFill>
                  <a:prstClr val="white"/>
                </a:solidFill>
              </a:endParaRPr>
            </a:p>
          </p:txBody>
        </p:sp>
        <p:sp>
          <p:nvSpPr>
            <p:cNvPr id="13" name="12 - Ορθογώνιο"/>
            <p:cNvSpPr/>
            <p:nvPr/>
          </p:nvSpPr>
          <p:spPr>
            <a:xfrm>
              <a:off x="3571868" y="3786190"/>
              <a:ext cx="207170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Retrieved text </a:t>
              </a:r>
              <a:endParaRPr lang="el-GR" dirty="0">
                <a:solidFill>
                  <a:prstClr val="white"/>
                </a:solidFill>
              </a:endParaRPr>
            </a:p>
          </p:txBody>
        </p:sp>
        <p:sp>
          <p:nvSpPr>
            <p:cNvPr id="14" name="13 - Ορθογώνιο"/>
            <p:cNvSpPr/>
            <p:nvPr/>
          </p:nvSpPr>
          <p:spPr>
            <a:xfrm>
              <a:off x="3571868" y="4500570"/>
              <a:ext cx="207170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Judgment </a:t>
              </a:r>
              <a:endParaRPr lang="el-GR" dirty="0">
                <a:solidFill>
                  <a:prstClr val="white"/>
                </a:solidFill>
              </a:endParaRPr>
            </a:p>
          </p:txBody>
        </p:sp>
        <p:sp>
          <p:nvSpPr>
            <p:cNvPr id="15" name="14 - Έλλειψη"/>
            <p:cNvSpPr/>
            <p:nvPr/>
          </p:nvSpPr>
          <p:spPr>
            <a:xfrm>
              <a:off x="3571868" y="5072074"/>
              <a:ext cx="200026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Modification</a:t>
              </a:r>
              <a:endParaRPr lang="el-GR" dirty="0">
                <a:solidFill>
                  <a:prstClr val="white"/>
                </a:solidFill>
              </a:endParaRPr>
            </a:p>
          </p:txBody>
        </p:sp>
        <p:cxnSp>
          <p:nvCxnSpPr>
            <p:cNvPr id="17" name="16 - Ευθύγραμμο βέλος σύνδεσης"/>
            <p:cNvCxnSpPr/>
            <p:nvPr/>
          </p:nvCxnSpPr>
          <p:spPr>
            <a:xfrm rot="5400000">
              <a:off x="2214546" y="928670"/>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rot="5400000">
              <a:off x="6536545" y="1035827"/>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rot="5400000">
              <a:off x="2178827" y="1964521"/>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p:nvPr/>
          </p:nvCxnSpPr>
          <p:spPr>
            <a:xfrm rot="5400000">
              <a:off x="6643702" y="2143116"/>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p:nvPr/>
          </p:nvCxnSpPr>
          <p:spPr>
            <a:xfrm>
              <a:off x="2214546" y="2928934"/>
              <a:ext cx="100013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 Ευθύγραμμο βέλος σύνδεσης"/>
            <p:cNvCxnSpPr/>
            <p:nvPr/>
          </p:nvCxnSpPr>
          <p:spPr>
            <a:xfrm rot="10800000" flipV="1">
              <a:off x="5857884" y="2786058"/>
              <a:ext cx="85725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 Ευθύγραμμο βέλος σύνδεσης"/>
            <p:cNvCxnSpPr/>
            <p:nvPr/>
          </p:nvCxnSpPr>
          <p:spPr>
            <a:xfrm>
              <a:off x="2214546" y="2928934"/>
              <a:ext cx="1214446" cy="2428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 Ευθύγραμμο βέλος σύνδεσης"/>
            <p:cNvCxnSpPr/>
            <p:nvPr/>
          </p:nvCxnSpPr>
          <p:spPr>
            <a:xfrm flipH="1">
              <a:off x="5643570" y="2786058"/>
              <a:ext cx="1143008" cy="2571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 Ευθύγραμμο βέλος σύνδεσης"/>
            <p:cNvCxnSpPr/>
            <p:nvPr/>
          </p:nvCxnSpPr>
          <p:spPr>
            <a:xfrm rot="5400000">
              <a:off x="4429124" y="3643314"/>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p:nvPr/>
          </p:nvCxnSpPr>
          <p:spPr>
            <a:xfrm rot="5400000">
              <a:off x="4429124" y="4286256"/>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 Ευθύγραμμο βέλος σύνδεσης"/>
            <p:cNvCxnSpPr/>
            <p:nvPr/>
          </p:nvCxnSpPr>
          <p:spPr>
            <a:xfrm rot="5400000">
              <a:off x="4464843" y="4964917"/>
              <a:ext cx="714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632977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Το μοντέλο του </a:t>
            </a:r>
            <a:r>
              <a:rPr lang="en-US" dirty="0" smtClean="0"/>
              <a:t>Belkin</a:t>
            </a:r>
            <a:endParaRPr lang="el-GR" dirty="0"/>
          </a:p>
        </p:txBody>
      </p:sp>
      <p:sp>
        <p:nvSpPr>
          <p:cNvPr id="3" name="2 - Θέση περιεχομένου"/>
          <p:cNvSpPr>
            <a:spLocks noGrp="1"/>
          </p:cNvSpPr>
          <p:nvPr>
            <p:ph idx="1"/>
          </p:nvPr>
        </p:nvSpPr>
        <p:spPr/>
        <p:txBody>
          <a:bodyPr>
            <a:noAutofit/>
          </a:bodyPr>
          <a:lstStyle/>
          <a:p>
            <a:r>
              <a:rPr lang="el-GR" sz="2400" dirty="0" smtClean="0"/>
              <a:t>Στο μοντέλο αυτό εντοπίστηκαν τα παρακάτω προβλήματα τα οποία ήταν και η αιτία για να αποτύχει το σύστημα. </a:t>
            </a:r>
          </a:p>
          <a:p>
            <a:r>
              <a:rPr lang="el-GR" sz="2400" dirty="0" smtClean="0"/>
              <a:t>Η πρώτη υπόθεση ήταν ότι η πληροφοριακή ανάγκη ήταν σταθερή, ενώ η αλληλεπίδραση με τα κείμενα συνεπάγεται ερμηνεία και η ερμηνεία συνεπάγεται αλλαγή σε αυτόν που ερμηνεύει.  </a:t>
            </a:r>
          </a:p>
          <a:p>
            <a:r>
              <a:rPr lang="el-GR" sz="2400" dirty="0" smtClean="0"/>
              <a:t>Η δεύτερη υπόθεση είναι ότι η μία μορφή συμπεριφοράς πληροφοριακής αναζήτησης είναι ανεπαρκής.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799177129"/>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Το μοντέλο του </a:t>
            </a:r>
            <a:r>
              <a:rPr lang="en-US" dirty="0" smtClean="0"/>
              <a:t>Belkin</a:t>
            </a:r>
            <a:endParaRPr lang="el-GR" dirty="0"/>
          </a:p>
        </p:txBody>
      </p:sp>
      <p:sp>
        <p:nvSpPr>
          <p:cNvPr id="3" name="2 - Θέση περιεχομένου"/>
          <p:cNvSpPr>
            <a:spLocks noGrp="1"/>
          </p:cNvSpPr>
          <p:nvPr>
            <p:ph idx="1"/>
          </p:nvPr>
        </p:nvSpPr>
        <p:spPr/>
        <p:txBody>
          <a:bodyPr>
            <a:noAutofit/>
          </a:bodyPr>
          <a:lstStyle/>
          <a:p>
            <a:r>
              <a:rPr lang="el-GR" sz="2400" dirty="0" smtClean="0"/>
              <a:t>Αντίθετα υπάρχουν επεισόδια πληροφοριακής αναζήτησης, κατά τη διαδικασία των οποίων οι άνθρωποι αλλάζουν από μία μορφή αλληλεπίδρασης σε μία άλλη και εμπλέκονται σε διαφορετικές μορφές αλληλεπίδρασης με τα κείμενα, σύμφωνα με διαφορετικούς στόχους, γνώση, προθέσεις κλπ.</a:t>
            </a:r>
          </a:p>
          <a:p>
            <a:r>
              <a:rPr lang="el-GR" sz="2400" dirty="0" smtClean="0"/>
              <a:t>Αυτοί οι διαφορετικοί στόχοι οδηγούν σε συμπεριφορές που δεν μπορούν να υποστηριχθούν αποτελεσματικά από μία συγκεκριμένη ερώτηση και ανάκτηση ενός συναφούς κειμένου (</a:t>
            </a:r>
            <a:r>
              <a:rPr lang="en-US" sz="2400" dirty="0" smtClean="0"/>
              <a:t>Belkin</a:t>
            </a:r>
            <a:r>
              <a:rPr lang="el-GR" sz="2400" dirty="0" smtClean="0"/>
              <a:t> 1993).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04698332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Το μοντέλο του </a:t>
            </a:r>
            <a:r>
              <a:rPr lang="en-US" dirty="0" smtClean="0"/>
              <a:t>Belkin</a:t>
            </a:r>
            <a:endParaRPr lang="el-GR" dirty="0"/>
          </a:p>
        </p:txBody>
      </p:sp>
      <p:sp>
        <p:nvSpPr>
          <p:cNvPr id="3" name="2 - Θέση περιεχομένου"/>
          <p:cNvSpPr>
            <a:spLocks noGrp="1"/>
          </p:cNvSpPr>
          <p:nvPr>
            <p:ph idx="1"/>
          </p:nvPr>
        </p:nvSpPr>
        <p:spPr/>
        <p:txBody>
          <a:bodyPr>
            <a:normAutofit/>
          </a:bodyPr>
          <a:lstStyle/>
          <a:p>
            <a:r>
              <a:rPr lang="el-GR" sz="2400" dirty="0" smtClean="0"/>
              <a:t>Οι </a:t>
            </a:r>
            <a:r>
              <a:rPr lang="en-US" sz="2400" dirty="0" smtClean="0"/>
              <a:t>Belkin et al</a:t>
            </a:r>
            <a:r>
              <a:rPr lang="el-GR" sz="2400" dirty="0" smtClean="0"/>
              <a:t>. (1995) τόνισαν ότι ένα άτομο αρχίζει την αλληλεπίδραση έχοντας κατανοήσει αόριστα την πληροφοριακή ανάγκη. </a:t>
            </a:r>
          </a:p>
          <a:p>
            <a:r>
              <a:rPr lang="el-GR" sz="2400" dirty="0" smtClean="0"/>
              <a:t>Περαιτέρω η γνώση του ανθρώπου και οι στόχοι μπορεί να αλλάξουν κατά τη διαδικασία ενός επεισοδίου πληροφοριακής αναζήτησης. </a:t>
            </a:r>
          </a:p>
          <a:p>
            <a:r>
              <a:rPr lang="el-GR" sz="2400" dirty="0" smtClean="0"/>
              <a:t>Οι στρατηγικές αναζήτησης πληροφοριών εξαρτώνται από το περιεχόμενο στο οποίο ανήκει το πρόβλημα του ατόμου. Οι συγγραφείς προτείνουν τέσσερις διαστάσεις των στρατηγικών πληροφοριακής αναζήτησης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13986525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Μέθοδος αλληλεπίδρασης</a:t>
            </a:r>
          </a:p>
        </p:txBody>
      </p:sp>
      <p:sp>
        <p:nvSpPr>
          <p:cNvPr id="3" name="2 - Θέση περιεχομένου"/>
          <p:cNvSpPr>
            <a:spLocks noGrp="1"/>
          </p:cNvSpPr>
          <p:nvPr>
            <p:ph idx="1"/>
          </p:nvPr>
        </p:nvSpPr>
        <p:spPr/>
        <p:txBody>
          <a:bodyPr>
            <a:normAutofit fontScale="70000" lnSpcReduction="20000"/>
          </a:bodyPr>
          <a:lstStyle/>
          <a:p>
            <a:pPr marL="0" indent="0">
              <a:buNone/>
            </a:pPr>
            <a:endParaRPr lang="el-GR" dirty="0" smtClean="0"/>
          </a:p>
          <a:p>
            <a:pPr marL="0" indent="0">
              <a:buNone/>
            </a:pPr>
            <a:r>
              <a:rPr lang="el-GR" dirty="0" smtClean="0"/>
              <a:t>  </a:t>
            </a:r>
          </a:p>
          <a:p>
            <a:pPr marL="0" indent="0">
              <a:buNone/>
            </a:pPr>
            <a:endParaRPr lang="el-GR" dirty="0" smtClean="0"/>
          </a:p>
          <a:p>
            <a:pPr marL="0" indent="0">
              <a:buNone/>
            </a:pPr>
            <a:r>
              <a:rPr lang="el-GR" dirty="0" smtClean="0"/>
              <a:t>				Στόχος αλληλεπίδραση</a:t>
            </a:r>
          </a:p>
          <a:p>
            <a:pPr marL="0" indent="0">
              <a:buNone/>
            </a:pPr>
            <a:r>
              <a:rPr lang="el-GR" dirty="0" smtClean="0"/>
              <a:t>(Μάθηση –</a:t>
            </a:r>
            <a:r>
              <a:rPr lang="en-US" dirty="0" smtClean="0"/>
              <a:t>learning</a:t>
            </a:r>
            <a:r>
              <a:rPr lang="el-GR" dirty="0" smtClean="0"/>
              <a:t> ________________          Επιλογή -</a:t>
            </a:r>
            <a:r>
              <a:rPr lang="en-US" dirty="0" smtClean="0"/>
              <a:t>selecting</a:t>
            </a:r>
            <a:r>
              <a:rPr lang="el-GR" dirty="0" smtClean="0"/>
              <a:t> )</a:t>
            </a:r>
          </a:p>
          <a:p>
            <a:pPr marL="0" indent="0">
              <a:buNone/>
            </a:pPr>
            <a:endParaRPr lang="el-GR" dirty="0" smtClean="0"/>
          </a:p>
          <a:p>
            <a:pPr marL="3657600" lvl="8" indent="0">
              <a:buNone/>
            </a:pPr>
            <a:r>
              <a:rPr lang="el-GR" dirty="0" smtClean="0"/>
              <a:t>Μέθοδος ανάκτησης</a:t>
            </a:r>
          </a:p>
          <a:p>
            <a:pPr marL="0" indent="0">
              <a:buNone/>
            </a:pPr>
            <a:r>
              <a:rPr lang="el-GR" dirty="0" smtClean="0"/>
              <a:t> (Αναγνώριση –</a:t>
            </a:r>
            <a:r>
              <a:rPr lang="en-US" dirty="0" smtClean="0"/>
              <a:t>Recognition</a:t>
            </a:r>
            <a:r>
              <a:rPr lang="el-GR" dirty="0" smtClean="0"/>
              <a:t> _______Εξειδίκευση -</a:t>
            </a:r>
            <a:r>
              <a:rPr lang="en-US" dirty="0" smtClean="0"/>
              <a:t>specification</a:t>
            </a:r>
            <a:r>
              <a:rPr lang="el-GR" dirty="0" smtClean="0"/>
              <a:t>)	</a:t>
            </a:r>
          </a:p>
          <a:p>
            <a:pPr marL="1371600" lvl="3" indent="0">
              <a:buNone/>
            </a:pPr>
            <a:r>
              <a:rPr lang="el-GR" dirty="0" smtClean="0"/>
              <a:t>                                             Σκέψη για πηγές</a:t>
            </a:r>
          </a:p>
          <a:p>
            <a:pPr marL="0" indent="0">
              <a:buNone/>
            </a:pPr>
            <a:endParaRPr lang="el-GR" dirty="0" smtClean="0"/>
          </a:p>
          <a:p>
            <a:pPr marL="0" indent="0">
              <a:buNone/>
            </a:pPr>
            <a:r>
              <a:rPr lang="el-GR" dirty="0" smtClean="0"/>
              <a:t>(Πληροφορία  __________________________ </a:t>
            </a:r>
            <a:r>
              <a:rPr lang="el-GR" dirty="0" err="1" smtClean="0"/>
              <a:t>Μετα</a:t>
            </a:r>
            <a:r>
              <a:rPr lang="el-GR" dirty="0" smtClean="0"/>
              <a:t> – Πληροφορία) </a:t>
            </a:r>
          </a:p>
          <a:p>
            <a:pPr marL="0" indent="0">
              <a:buNone/>
            </a:pPr>
            <a:endParaRPr lang="el-GR" dirty="0" smtClean="0"/>
          </a:p>
          <a:p>
            <a:pPr marL="0" indent="0">
              <a:buNone/>
            </a:pPr>
            <a:r>
              <a:rPr lang="el-GR" dirty="0" smtClean="0"/>
              <a:t>Οι στρατηγικές πληροφοριακής αναζήτησης σύμφωνα με τον </a:t>
            </a:r>
            <a:r>
              <a:rPr lang="en-US" dirty="0" smtClean="0"/>
              <a:t>Belkin</a:t>
            </a:r>
            <a:endParaRPr lang="el-GR" dirty="0" smtClean="0"/>
          </a:p>
          <a:p>
            <a:pPr marL="0" indent="0">
              <a:buNone/>
            </a:pPr>
            <a:endParaRPr lang="el-GR" dirty="0" smtClean="0"/>
          </a:p>
          <a:p>
            <a:pPr marL="0" indent="0">
              <a:buNone/>
            </a:pPr>
            <a:endParaRPr lang="el-GR" dirty="0" smtClean="0"/>
          </a:p>
          <a:p>
            <a:pPr marL="0" indent="0">
              <a:buNone/>
            </a:pPr>
            <a:endParaRPr lang="el-GR" dirty="0" smtClean="0"/>
          </a:p>
          <a:p>
            <a:pPr marL="0" indent="0">
              <a:buNone/>
            </a:pPr>
            <a:endParaRPr lang="el-GR" dirty="0"/>
          </a:p>
        </p:txBody>
      </p:sp>
      <p:sp>
        <p:nvSpPr>
          <p:cNvPr id="5" name="4 - Ορθογώνιο"/>
          <p:cNvSpPr/>
          <p:nvPr/>
        </p:nvSpPr>
        <p:spPr>
          <a:xfrm>
            <a:off x="500034" y="1585272"/>
            <a:ext cx="8429684" cy="430887"/>
          </a:xfrm>
          <a:prstGeom prst="rect">
            <a:avLst/>
          </a:prstGeom>
        </p:spPr>
        <p:txBody>
          <a:bodyPr wrap="square">
            <a:spAutoFit/>
          </a:bodyPr>
          <a:lstStyle/>
          <a:p>
            <a:pPr fontAlgn="auto">
              <a:spcBef>
                <a:spcPts val="0"/>
              </a:spcBef>
              <a:spcAft>
                <a:spcPts val="0"/>
              </a:spcAft>
            </a:pPr>
            <a:r>
              <a:rPr lang="el-GR" dirty="0" smtClean="0">
                <a:solidFill>
                  <a:prstClr val="black"/>
                </a:solidFill>
                <a:latin typeface="Calibri"/>
              </a:rPr>
              <a:t>(</a:t>
            </a:r>
            <a:r>
              <a:rPr lang="el-GR" sz="2200" dirty="0" smtClean="0">
                <a:solidFill>
                  <a:prstClr val="black"/>
                </a:solidFill>
                <a:latin typeface="Calibri"/>
              </a:rPr>
              <a:t>Βιαστική ανάγνωση –</a:t>
            </a:r>
            <a:r>
              <a:rPr lang="en-US" sz="2200" dirty="0" smtClean="0">
                <a:solidFill>
                  <a:prstClr val="black"/>
                </a:solidFill>
                <a:latin typeface="Calibri"/>
              </a:rPr>
              <a:t>scanning</a:t>
            </a:r>
            <a:r>
              <a:rPr lang="el-GR" sz="2200" dirty="0" smtClean="0">
                <a:solidFill>
                  <a:prstClr val="black"/>
                </a:solidFill>
                <a:latin typeface="Calibri"/>
              </a:rPr>
              <a:t>  _____________Αναζήτηση-</a:t>
            </a:r>
            <a:r>
              <a:rPr lang="en-US" sz="2200" dirty="0" smtClean="0">
                <a:solidFill>
                  <a:prstClr val="black"/>
                </a:solidFill>
                <a:latin typeface="Calibri"/>
              </a:rPr>
              <a:t>searching</a:t>
            </a:r>
            <a:r>
              <a:rPr lang="el-GR" sz="2200" dirty="0" smtClean="0">
                <a:solidFill>
                  <a:prstClr val="black"/>
                </a:solidFill>
                <a:latin typeface="Calibri"/>
              </a:rPr>
              <a:t>) </a:t>
            </a:r>
            <a:r>
              <a:rPr lang="el-GR" dirty="0" smtClean="0">
                <a:solidFill>
                  <a:prstClr val="black"/>
                </a:solidFill>
                <a:latin typeface="Calibri"/>
              </a:rPr>
              <a:t>	</a:t>
            </a:r>
            <a:endParaRPr lang="el-GR" dirty="0">
              <a:solidFill>
                <a:prstClr val="black"/>
              </a:solidFill>
              <a:latin typeface="Calibri"/>
            </a:endParaRPr>
          </a:p>
        </p:txBody>
      </p:sp>
    </p:spTree>
    <p:extLst>
      <p:ext uri="{BB962C8B-B14F-4D97-AF65-F5344CB8AC3E}">
        <p14:creationId xmlns:p14="http://schemas.microsoft.com/office/powerpoint/2010/main" val="3814708359"/>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Το μοντέλο του </a:t>
            </a:r>
            <a:r>
              <a:rPr lang="en-US" dirty="0" smtClean="0"/>
              <a:t>Belkin</a:t>
            </a:r>
            <a:endParaRPr lang="el-GR" dirty="0"/>
          </a:p>
        </p:txBody>
      </p:sp>
      <p:sp>
        <p:nvSpPr>
          <p:cNvPr id="3" name="2 - Θέση περιεχομένου"/>
          <p:cNvSpPr>
            <a:spLocks noGrp="1"/>
          </p:cNvSpPr>
          <p:nvPr>
            <p:ph idx="1"/>
          </p:nvPr>
        </p:nvSpPr>
        <p:spPr/>
        <p:txBody>
          <a:bodyPr>
            <a:normAutofit/>
          </a:bodyPr>
          <a:lstStyle/>
          <a:p>
            <a:r>
              <a:rPr lang="el-GR" sz="2400" smtClean="0"/>
              <a:t>Ουσιαστικά το μοντέλο των </a:t>
            </a:r>
            <a:r>
              <a:rPr lang="en-US" sz="2400" smtClean="0"/>
              <a:t>Belkin et al </a:t>
            </a:r>
            <a:r>
              <a:rPr lang="el-GR" sz="2400" smtClean="0"/>
              <a:t>(1995) βασίζεται στις ακόλουθες προϋποθέσεις</a:t>
            </a:r>
          </a:p>
          <a:p>
            <a:pPr lvl="0"/>
            <a:r>
              <a:rPr lang="el-GR" sz="2400" smtClean="0"/>
              <a:t>Ότι η πληροφοριακή αναζήτηση θεωρείται αλληλεπίδραση και ιδιαίτερα σε σύστημα ανάκτησης πληροφοριών θεωρείται ως αλληλεπίδραση ανθρώπου-υπολογιστή</a:t>
            </a:r>
          </a:p>
          <a:p>
            <a:pPr lvl="0"/>
            <a:r>
              <a:rPr lang="el-GR" sz="2400" smtClean="0"/>
              <a:t>Ότι αυτή αλληλεπίδραση μπορεί να θεωρηθεί σαν στρατηγικές πληροφοριακές αναζήτησης, που χαρακτηρίζονται σε ένα περιορισμένο σύστημα διαστάσεων</a:t>
            </a:r>
          </a:p>
          <a:p>
            <a:pPr lvl="0"/>
            <a:r>
              <a:rPr lang="el-GR" sz="2400" smtClean="0"/>
              <a:t>Ότι η αλληλεπίδραση ανθρώπου υπολογιστή στις στρατηγικές πληροφοριακής αναζήτησης μπορεί να αποτελέσει μοντέλο διαλόγου</a:t>
            </a:r>
          </a:p>
          <a:p>
            <a:pPr lvl="0"/>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dirty="0"/>
          </a:p>
        </p:txBody>
      </p:sp>
    </p:spTree>
    <p:extLst>
      <p:ext uri="{BB962C8B-B14F-4D97-AF65-F5344CB8AC3E}">
        <p14:creationId xmlns:p14="http://schemas.microsoft.com/office/powerpoint/2010/main" val="915316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a:xfrm>
            <a:off x="457200" y="1600200"/>
            <a:ext cx="8229600" cy="5257800"/>
          </a:xfrm>
        </p:spPr>
        <p:txBody>
          <a:bodyPr>
            <a:normAutofit/>
          </a:bodyPr>
          <a:lstStyle/>
          <a:p>
            <a:r>
              <a:rPr lang="el-GR" sz="2400" dirty="0" smtClean="0"/>
              <a:t>Ο </a:t>
            </a:r>
            <a:r>
              <a:rPr lang="en-US" sz="2400" dirty="0" smtClean="0"/>
              <a:t>Wilson</a:t>
            </a:r>
            <a:r>
              <a:rPr lang="el-GR" sz="2400" dirty="0" smtClean="0"/>
              <a:t> (1981) προσπάθησε να περιγράψει το πλαίσιο μέσα στο οποίο εμφανίζεται η πληροφοριακή αναζήτηση</a:t>
            </a:r>
            <a:r>
              <a:rPr lang="en-US" sz="2400" dirty="0" smtClean="0"/>
              <a:t>. </a:t>
            </a:r>
            <a:r>
              <a:rPr lang="el-GR" sz="2400" dirty="0" smtClean="0"/>
              <a:t>Η παγκόσμια γνώση είναι μια έννοια που περιλαμβάνει όλη τη γνώση, τα γεγονότα, τα φαινόμενα που είναι συναφή  η σχετική με το αντικείμενο που αναζητιέται. Ο χρήστης είναι σε επαφή με διάφορα πληροφοριακά συστήματα. </a:t>
            </a:r>
          </a:p>
          <a:p>
            <a:r>
              <a:rPr lang="el-GR" sz="2400" dirty="0" smtClean="0"/>
              <a:t>Στα πληροφοριακά συστήματα εμφανίζονται δύο υποσυστήματα, ο μεσάζων (συνήθως άνθρωπος) και η τεχνολογία που χρησιμοποιείται. Το πληροφοριακό σύστημα πρέπει να έχει πρόσβαση στη γνώση που μπορεί να είναι τεκμήρια ή άνθρωποι. Τα γράμματα στο σύστημα δείχνουν κάποιους δρόμους αναζήτησης, οι οποίοι ομαδοποιούνται σε τέσσερις: </a:t>
            </a:r>
          </a:p>
          <a:p>
            <a:endParaRPr lang="el-GR" sz="2400" dirty="0" smtClean="0"/>
          </a:p>
          <a:p>
            <a:endParaRPr lang="el-GR" sz="2400" dirty="0"/>
          </a:p>
        </p:txBody>
      </p:sp>
    </p:spTree>
    <p:extLst>
      <p:ext uri="{BB962C8B-B14F-4D97-AF65-F5344CB8AC3E}">
        <p14:creationId xmlns:p14="http://schemas.microsoft.com/office/powerpoint/2010/main" val="240228005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Το μοντέλο του </a:t>
            </a:r>
            <a:r>
              <a:rPr lang="en-US" dirty="0" smtClean="0"/>
              <a:t>Belkin</a:t>
            </a:r>
            <a:endParaRPr lang="el-GR" dirty="0"/>
          </a:p>
        </p:txBody>
      </p:sp>
      <p:sp>
        <p:nvSpPr>
          <p:cNvPr id="3" name="2 - Θέση περιεχομένου"/>
          <p:cNvSpPr>
            <a:spLocks noGrp="1"/>
          </p:cNvSpPr>
          <p:nvPr>
            <p:ph idx="1"/>
          </p:nvPr>
        </p:nvSpPr>
        <p:spPr/>
        <p:txBody>
          <a:bodyPr>
            <a:normAutofit/>
          </a:bodyPr>
          <a:lstStyle/>
          <a:p>
            <a:pPr lvl="0"/>
            <a:r>
              <a:rPr lang="el-GR" sz="2400" dirty="0" smtClean="0"/>
              <a:t>Αυτές οι συγκεκριμένες δομές διαλόγου μπορεί να συνδεθούν με διαφορετικές στρατηγικές αναζήτησης</a:t>
            </a:r>
          </a:p>
          <a:p>
            <a:pPr lvl="0"/>
            <a:r>
              <a:rPr lang="el-GR" sz="2400" dirty="0" smtClean="0"/>
              <a:t>Ότι οι τεχνικές συλλογιστικής που βασίζονται σε περίπτωση (</a:t>
            </a:r>
            <a:r>
              <a:rPr lang="en-US" sz="2400" dirty="0" smtClean="0"/>
              <a:t>case based reasoning CBR</a:t>
            </a:r>
            <a:r>
              <a:rPr lang="el-GR" sz="2400" dirty="0" smtClean="0"/>
              <a:t>) μπορεί να χρησιμοποιηθούν να δομηθούν πρότυπα αλληλεπίδρασης περιλαμβάνοντας συνδυασμούς στρατηγικών αναζήτησης</a:t>
            </a:r>
          </a:p>
          <a:p>
            <a:pPr lvl="0"/>
            <a:r>
              <a:rPr lang="el-GR" sz="2400" dirty="0" smtClean="0"/>
              <a:t>Ότι η αλληλεπίδραση των στρατηγικών αναζήτησης πληροφοριών, οι δομές διαλόγου, τα κείμενα ή σενάρια και οι περιπτώσεις μπορεί να χρησιμοποιηθούν ώστε τα θετικά του κάθε ενός να βελτιώνει τα αρνητικά σε ένα σύστημα σχεδιασμού (</a:t>
            </a:r>
            <a:r>
              <a:rPr lang="en-US" sz="2400" dirty="0" smtClean="0"/>
              <a:t>Belkin et al</a:t>
            </a:r>
            <a:r>
              <a:rPr lang="el-GR" sz="2400" dirty="0" smtClean="0"/>
              <a:t> 1995).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10194665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Το μοντέλο του </a:t>
            </a:r>
            <a:r>
              <a:rPr lang="en-US" dirty="0" smtClean="0"/>
              <a:t>Belkin</a:t>
            </a:r>
            <a:endParaRPr lang="el-GR" dirty="0"/>
          </a:p>
        </p:txBody>
      </p:sp>
      <p:sp>
        <p:nvSpPr>
          <p:cNvPr id="3" name="2 - Θέση περιεχομένου"/>
          <p:cNvSpPr>
            <a:spLocks noGrp="1"/>
          </p:cNvSpPr>
          <p:nvPr>
            <p:ph idx="1"/>
          </p:nvPr>
        </p:nvSpPr>
        <p:spPr/>
        <p:txBody>
          <a:bodyPr>
            <a:noAutofit/>
          </a:bodyPr>
          <a:lstStyle/>
          <a:p>
            <a:pPr lvl="0"/>
            <a:r>
              <a:rPr lang="el-GR" sz="2300" dirty="0" smtClean="0"/>
              <a:t>Οι </a:t>
            </a:r>
            <a:r>
              <a:rPr lang="en-US" sz="2300" dirty="0" smtClean="0"/>
              <a:t>Belkin</a:t>
            </a:r>
            <a:r>
              <a:rPr lang="el-GR" sz="2300" dirty="0" smtClean="0"/>
              <a:t> &amp; </a:t>
            </a:r>
            <a:r>
              <a:rPr lang="en-US" sz="2300" dirty="0" smtClean="0"/>
              <a:t>Croft </a:t>
            </a:r>
            <a:r>
              <a:rPr lang="el-GR" sz="2300" dirty="0" smtClean="0"/>
              <a:t>(1998) διατύπωσαν ένα γενικό μοντέλο ανάκτησης πληροφοριών με τη λογική ότι όλα τα μοντέλα έχουν κοινά χαρακτηριστικά </a:t>
            </a:r>
            <a:r>
              <a:rPr lang="en-US" sz="2300" dirty="0" smtClean="0"/>
              <a:t>. </a:t>
            </a:r>
            <a:r>
              <a:rPr lang="el-GR" sz="2300" dirty="0" smtClean="0"/>
              <a:t>Σε αυτό το μοντέλο ένα άτομο με στόχους και προθέσεις που συνδέονται με ένα έργο ή με τη δουλειά του εντοπίζει ότι δεν επαρκούν οι πηγές του ή η γνώση του για  να ικανοποιήσουν αυτούς τους στόχους. </a:t>
            </a:r>
          </a:p>
          <a:p>
            <a:pPr lvl="0"/>
            <a:r>
              <a:rPr lang="el-GR" sz="2300" dirty="0" smtClean="0"/>
              <a:t>Το χαρακτηριστικό αυτής της κατάστασης είναι η ανώμαλη κατάσταση γνώσης (</a:t>
            </a:r>
            <a:r>
              <a:rPr lang="en-US" sz="2300" dirty="0" smtClean="0"/>
              <a:t>anomalous state of knowledge</a:t>
            </a:r>
            <a:r>
              <a:rPr lang="el-GR" sz="2300" dirty="0" smtClean="0"/>
              <a:t>) –</a:t>
            </a:r>
            <a:r>
              <a:rPr lang="en-US" sz="2300" dirty="0" smtClean="0"/>
              <a:t>ASK</a:t>
            </a:r>
            <a:r>
              <a:rPr lang="el-GR" sz="2300" dirty="0" smtClean="0"/>
              <a:t> η μία πληροφοριακή ανάγκη που παροτρύνει το άτομο σε ενεργητική συμπεριφορά πληροφοριακής αναζήτησης, όπως να διατυπώσει μία ερώτηση σε ένα σύστημα ανάκτησης πληροφοριών. Η ερώτηση που θα διατυπωθεί σε γλώσσα κατανοητή για το σύστημα εκφράζει την πληροφοριακή ανάγκη. </a:t>
            </a:r>
            <a:r>
              <a:rPr lang="en-US" sz="2300" dirty="0" smtClean="0"/>
              <a:t> </a:t>
            </a:r>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744185930"/>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Το μοντέλο του </a:t>
            </a:r>
            <a:r>
              <a:rPr lang="en-US" dirty="0" smtClean="0"/>
              <a:t>Belkin</a:t>
            </a:r>
            <a:endParaRPr lang="el-GR" dirty="0"/>
          </a:p>
        </p:txBody>
      </p:sp>
      <p:sp>
        <p:nvSpPr>
          <p:cNvPr id="3" name="2 - Θέση περιεχομένου"/>
          <p:cNvSpPr>
            <a:spLocks noGrp="1"/>
          </p:cNvSpPr>
          <p:nvPr>
            <p:ph idx="1"/>
          </p:nvPr>
        </p:nvSpPr>
        <p:spPr/>
        <p:txBody>
          <a:bodyPr>
            <a:noAutofit/>
          </a:bodyPr>
          <a:lstStyle/>
          <a:p>
            <a:pPr lvl="0"/>
            <a:r>
              <a:rPr lang="el-GR" sz="2000" dirty="0" smtClean="0"/>
              <a:t>Εξαιτίας της εγγενούς δυσκολίας να εκφραστεί η </a:t>
            </a:r>
            <a:r>
              <a:rPr lang="en-US" sz="2000" dirty="0" smtClean="0"/>
              <a:t>ASK</a:t>
            </a:r>
            <a:r>
              <a:rPr lang="el-GR" sz="2000" dirty="0" smtClean="0"/>
              <a:t>, η ερώτηση θεωρείται πάντα παραπλήσια και ατελής. Από την άλλη πλευρά του μοντέλου η επικέντρωση είναι στις πληροφοριακές πηγές που θα έχει πρόσβαση ο χρήστης. Εδώ παρατηρούμε τους παραγωγούς των κειμένων, η ομαδοποίηση των κειμένων σε συλλογές, η αναπαράσταση των κειμένων και η οργάνωση τους σε βάσεις δεδομένων. Η διαδικασία αναπαράστασης του κειμένου π.χ. με λέξεις κλειδιά, είναι βασική στην ανάκτηση πληροφοριών. </a:t>
            </a:r>
          </a:p>
          <a:p>
            <a:pPr lvl="0"/>
            <a:r>
              <a:rPr lang="el-GR" sz="2000" dirty="0" smtClean="0"/>
              <a:t>Η σύγκριση της ερώτησης με αυτά που υποκαθιστούν τα κείμενα οδηγεί στην επιλογή συναφών ανακτημένων τεκμηρίων. Αυτά τα ανακτημένα τεκμήρια αξιολογούνται και το άτομο είτε θα εγκαταλείψει το σύστημα είτε θα τροποποιήσει την ερώτηση, την πληροφοριακή ανάγκη ή αυτά που αναπαριστούν τα κείμενα.  Η τροποποίηση αυτή ονομάζεται συναφής αντίδραση </a:t>
            </a:r>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a:p>
        </p:txBody>
      </p:sp>
    </p:spTree>
    <p:extLst>
      <p:ext uri="{BB962C8B-B14F-4D97-AF65-F5344CB8AC3E}">
        <p14:creationId xmlns:p14="http://schemas.microsoft.com/office/powerpoint/2010/main" val="2830360614"/>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Το μοντέλο του </a:t>
            </a:r>
            <a:r>
              <a:rPr lang="el-GR" dirty="0" err="1" smtClean="0"/>
              <a:t>Belkin</a:t>
            </a:r>
            <a:r>
              <a:rPr lang="el-GR" dirty="0" smtClean="0"/>
              <a:t> που αφορά την πληροφοριακή αναζήτηση </a:t>
            </a:r>
            <a:endParaRPr lang="el-GR" dirty="0"/>
          </a:p>
        </p:txBody>
      </p:sp>
      <p:pic>
        <p:nvPicPr>
          <p:cNvPr id="4" name="3 - Εικόνα" descr="C:\Users\korompili\Desktop\INFORMATION LITERACY KALLIPOS\belkins-ask-model.png"/>
          <p:cNvPicPr/>
          <p:nvPr/>
        </p:nvPicPr>
        <p:blipFill>
          <a:blip r:embed="rId2">
            <a:extLst>
              <a:ext uri="{28A0092B-C50C-407E-A947-70E740481C1C}">
                <a14:useLocalDpi xmlns:a14="http://schemas.microsoft.com/office/drawing/2010/main" val="0"/>
              </a:ext>
            </a:extLst>
          </a:blip>
          <a:srcRect/>
          <a:stretch>
            <a:fillRect/>
          </a:stretch>
        </p:blipFill>
        <p:spPr bwMode="auto">
          <a:xfrm>
            <a:off x="357159" y="1420320"/>
            <a:ext cx="8429683" cy="5214950"/>
          </a:xfrm>
          <a:prstGeom prst="rect">
            <a:avLst/>
          </a:prstGeom>
          <a:noFill/>
          <a:ln w="9525">
            <a:noFill/>
            <a:miter lim="800000"/>
            <a:headEnd/>
            <a:tailEnd/>
          </a:ln>
        </p:spPr>
      </p:pic>
    </p:spTree>
    <p:extLst>
      <p:ext uri="{BB962C8B-B14F-4D97-AF65-F5344CB8AC3E}">
        <p14:creationId xmlns:p14="http://schemas.microsoft.com/office/powerpoint/2010/main" val="1071613450"/>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Το μοντέλο του </a:t>
            </a:r>
            <a:r>
              <a:rPr lang="en-US" dirty="0" smtClean="0"/>
              <a:t>Spink</a:t>
            </a:r>
            <a:endParaRPr lang="el-GR" dirty="0"/>
          </a:p>
        </p:txBody>
      </p:sp>
      <p:sp>
        <p:nvSpPr>
          <p:cNvPr id="3" name="2 - Θέση περιεχομένου"/>
          <p:cNvSpPr>
            <a:spLocks noGrp="1"/>
          </p:cNvSpPr>
          <p:nvPr>
            <p:ph idx="1"/>
          </p:nvPr>
        </p:nvSpPr>
        <p:spPr/>
        <p:txBody>
          <a:bodyPr>
            <a:noAutofit/>
          </a:bodyPr>
          <a:lstStyle/>
          <a:p>
            <a:r>
              <a:rPr lang="el-GR" sz="2300" dirty="0" smtClean="0"/>
              <a:t>Η </a:t>
            </a:r>
            <a:r>
              <a:rPr lang="en-US" sz="2300" dirty="0" smtClean="0"/>
              <a:t>Spink</a:t>
            </a:r>
            <a:r>
              <a:rPr lang="el-GR" sz="2300" dirty="0" smtClean="0"/>
              <a:t> προτείνει ένα μοντέλο, που αφορά τη διαδικασία έρευνας το οποίο εντοπίζει τις κρίσεις του χρήστη, τις τακτικές έρευνας, </a:t>
            </a:r>
            <a:r>
              <a:rPr lang="el-GR" sz="2300" dirty="0" err="1" smtClean="0"/>
              <a:t>διαδραστικές</a:t>
            </a:r>
            <a:r>
              <a:rPr lang="el-GR" sz="2300" dirty="0" smtClean="0"/>
              <a:t> αντιδράσεις και κύκλους που αποτελούν την διαδικασία αναζήτησης ενός ατόμου σε αλληλεπίδραση με ένα σύστημα αναζήτησης</a:t>
            </a:r>
            <a:r>
              <a:rPr lang="en-US" sz="2300" dirty="0" smtClean="0"/>
              <a:t>. </a:t>
            </a:r>
            <a:r>
              <a:rPr lang="el-GR" sz="2300" dirty="0" smtClean="0"/>
              <a:t>Το μοντέλο της </a:t>
            </a:r>
            <a:r>
              <a:rPr lang="en-US" sz="2300" dirty="0" smtClean="0"/>
              <a:t>Spink</a:t>
            </a:r>
            <a:r>
              <a:rPr lang="el-GR" sz="2300" dirty="0" smtClean="0"/>
              <a:t> (1997) εμφανίζει τις σχέσεις των αλληλεπιδραστικών αντιδράσεων και άλλων στοιχείων μέσα σε μια </a:t>
            </a:r>
            <a:r>
              <a:rPr lang="el-GR" sz="2300" dirty="0" err="1" smtClean="0"/>
              <a:t>διαδραστική</a:t>
            </a:r>
            <a:r>
              <a:rPr lang="el-GR" sz="2300" dirty="0" smtClean="0"/>
              <a:t> διαδικασία αναζήτησης. Το μοντέλο παρουσιάζει </a:t>
            </a:r>
            <a:r>
              <a:rPr lang="el-GR" sz="2300" dirty="0" err="1" smtClean="0"/>
              <a:t>διαδραστική</a:t>
            </a:r>
            <a:r>
              <a:rPr lang="el-GR" sz="2300" dirty="0" smtClean="0"/>
              <a:t> διαδικασία αναζήτησης η οποία μπορεί να αποτελείται από μία η περισσότερες στρατηγικές αναζήτησης. Κάθε στρατηγική μπορεί να αποτελείται από έναν ή περισσότερους κύκλους.  Κάθε κύκλος μπορεί να αποτελείται από ένα ή περισσότερα επεισόδια </a:t>
            </a:r>
            <a:r>
              <a:rPr lang="el-GR" sz="2300" dirty="0" err="1" smtClean="0"/>
              <a:t>διαδραστικής</a:t>
            </a:r>
            <a:r>
              <a:rPr lang="el-GR" sz="2300" dirty="0" smtClean="0"/>
              <a:t> αντίδρασης. </a:t>
            </a:r>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99185212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   Το μοντέλο του </a:t>
            </a:r>
            <a:r>
              <a:rPr lang="en-US" smtClean="0"/>
              <a:t>Spink</a:t>
            </a:r>
            <a:r>
              <a:rPr lang="el-GR" smtClean="0"/>
              <a:t> </a:t>
            </a:r>
            <a:endParaRPr lang="el-GR" dirty="0"/>
          </a:p>
        </p:txBody>
      </p:sp>
      <p:sp>
        <p:nvSpPr>
          <p:cNvPr id="3" name="2 - Θέση περιεχομένου"/>
          <p:cNvSpPr>
            <a:spLocks noGrp="1"/>
          </p:cNvSpPr>
          <p:nvPr>
            <p:ph idx="1"/>
          </p:nvPr>
        </p:nvSpPr>
        <p:spPr/>
        <p:txBody>
          <a:bodyPr>
            <a:normAutofit fontScale="70000" lnSpcReduction="20000"/>
          </a:bodyPr>
          <a:lstStyle/>
          <a:p>
            <a:pPr>
              <a:lnSpc>
                <a:spcPct val="120000"/>
              </a:lnSpc>
            </a:pPr>
            <a:r>
              <a:rPr lang="el-GR" dirty="0" smtClean="0"/>
              <a:t>Μία αλληλεπιδραστική αντίδραση μπορεί να περιλαμβάνει μία ή περισσότερες κινήσεις ή τακτικές αναζήτησης, καθώς και ερμηνείες του χρήστη ή κρίσεις για τα αποτελέσματα του συστήματος. Η αλληλεπιδραστική αντίδραση διευκολύνει ανάμεσα στο χρήστη και στο σύστημα ανάκτησης πληροφοριών, και συνδέεται με την γενικότερη κατάσταση  καθώς και την γνωστική κατάσταση του χρήστη.  </a:t>
            </a:r>
            <a:r>
              <a:rPr lang="en-US" dirty="0" smtClean="0"/>
              <a:t>H Spink</a:t>
            </a:r>
            <a:r>
              <a:rPr lang="el-GR" dirty="0" smtClean="0"/>
              <a:t> εντόπισε ότι συνολικά η επιλογή των τακτικών αναζήτησης κατά τη διαδικασία των </a:t>
            </a:r>
            <a:r>
              <a:rPr lang="en-US" dirty="0" smtClean="0"/>
              <a:t>online</a:t>
            </a:r>
            <a:r>
              <a:rPr lang="el-GR" dirty="0" smtClean="0"/>
              <a:t> αλληλεπιδράσεων, επηρεάστηκε  από το ενδιαφέρον να εντοπιστούν συναφείς πληροφορίες και να μειωθεί το μέγεθος των αποτελεσμάτων. Η διαδικασία της </a:t>
            </a:r>
            <a:r>
              <a:rPr lang="en-US" dirty="0" smtClean="0"/>
              <a:t>online</a:t>
            </a:r>
            <a:r>
              <a:rPr lang="el-GR" dirty="0" smtClean="0"/>
              <a:t> αναζήτησης βρέθηκαν να περιλαμβάνουν αλληλεπιδραστική συνάφεια, μέγεθος, και </a:t>
            </a:r>
            <a:r>
              <a:rPr lang="el-GR" dirty="0" err="1" smtClean="0"/>
              <a:t>διαδραστική</a:t>
            </a:r>
            <a:r>
              <a:rPr lang="el-GR" dirty="0" smtClean="0"/>
              <a:t> στρατηγική.</a:t>
            </a:r>
          </a:p>
          <a:p>
            <a:pPr>
              <a:lnSpc>
                <a:spcPct val="120000"/>
              </a:lnSpc>
            </a:pPr>
            <a:endParaRPr lang="el-GR" dirty="0" smtClean="0"/>
          </a:p>
          <a:p>
            <a:pPr>
              <a:lnSpc>
                <a:spcPct val="120000"/>
              </a:lnSpc>
            </a:pPr>
            <a:endParaRPr lang="el-GR" dirty="0" smtClean="0"/>
          </a:p>
          <a:p>
            <a:pPr>
              <a:lnSpc>
                <a:spcPct val="120000"/>
              </a:lnSpc>
            </a:pPr>
            <a:endParaRPr lang="el-GR" dirty="0" smtClean="0"/>
          </a:p>
          <a:p>
            <a:pPr>
              <a:lnSpc>
                <a:spcPct val="120000"/>
              </a:lnSpc>
            </a:pPr>
            <a:endParaRPr lang="el-GR" dirty="0" smtClean="0"/>
          </a:p>
          <a:p>
            <a:pPr>
              <a:lnSpc>
                <a:spcPct val="120000"/>
              </a:lnSpc>
            </a:pPr>
            <a:endParaRPr lang="el-GR" dirty="0" smtClean="0"/>
          </a:p>
          <a:p>
            <a:pPr>
              <a:lnSpc>
                <a:spcPct val="120000"/>
              </a:lnSpc>
            </a:pPr>
            <a:endParaRPr lang="el-GR" dirty="0" smtClean="0"/>
          </a:p>
          <a:p>
            <a:pPr>
              <a:lnSpc>
                <a:spcPct val="120000"/>
              </a:lnSpc>
            </a:pPr>
            <a:endParaRPr lang="el-GR" dirty="0" smtClean="0"/>
          </a:p>
          <a:p>
            <a:pPr>
              <a:lnSpc>
                <a:spcPct val="120000"/>
              </a:lnSpc>
            </a:pPr>
            <a:endParaRPr lang="el-GR" dirty="0"/>
          </a:p>
        </p:txBody>
      </p:sp>
    </p:spTree>
    <p:extLst>
      <p:ext uri="{BB962C8B-B14F-4D97-AF65-F5344CB8AC3E}">
        <p14:creationId xmlns:p14="http://schemas.microsoft.com/office/powerpoint/2010/main" val="1322001312"/>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   Το μοντέλο του </a:t>
            </a:r>
            <a:r>
              <a:rPr lang="en-US" smtClean="0"/>
              <a:t>Spink</a:t>
            </a:r>
            <a:r>
              <a:rPr lang="el-GR" smtClean="0"/>
              <a:t> </a:t>
            </a:r>
            <a:endParaRPr lang="el-GR" dirty="0"/>
          </a:p>
        </p:txBody>
      </p:sp>
      <p:sp>
        <p:nvSpPr>
          <p:cNvPr id="3" name="2 - Θέση περιεχομένου"/>
          <p:cNvSpPr>
            <a:spLocks noGrp="1"/>
          </p:cNvSpPr>
          <p:nvPr>
            <p:ph idx="1"/>
          </p:nvPr>
        </p:nvSpPr>
        <p:spPr/>
        <p:txBody>
          <a:bodyPr>
            <a:normAutofit/>
          </a:bodyPr>
          <a:lstStyle/>
          <a:p>
            <a:r>
              <a:rPr lang="el-GR" sz="2400" dirty="0" smtClean="0"/>
              <a:t>Οι κρίσεις για αλληλεπιδραστική συνάφεια επηρεάζουν αποφασιστικά το τελικό αποτέλεσμα των ανακτημένων εγγραφών. Οι χρήστες επίσης αντιμετώπισαν την ανάγκη να τροποποιήσουν τις στρατηγικές για να μειώσουν ή να αυξήσουν τα αποτελέσματα της αναζήτησης.  Ανάλυση των κύκλων αναζήτησης συνδέονται με την μείωση των αποτελεσμάτων. Η </a:t>
            </a:r>
            <a:r>
              <a:rPr lang="el-GR" sz="2400" dirty="0" err="1" smtClean="0"/>
              <a:t>διαδραστική</a:t>
            </a:r>
            <a:r>
              <a:rPr lang="el-GR" sz="2400" dirty="0" smtClean="0"/>
              <a:t> στρατηγική επεκτείνει το μοντέλο πέρα από τη συνάφεια και το μέγεθος.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4931885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μοντέλο ανάκτησης πληροφοριών της </a:t>
            </a:r>
            <a:r>
              <a:rPr lang="el-GR" dirty="0" err="1" smtClean="0"/>
              <a:t>Spink</a:t>
            </a:r>
            <a:endParaRPr lang="el-GR" dirty="0" smtClean="0"/>
          </a:p>
        </p:txBody>
      </p:sp>
      <p:pic>
        <p:nvPicPr>
          <p:cNvPr id="5" name="4 - Εικόνα" descr="http://www.informationr.net/tdw/publ/papers/models/TDWfig10.gif"/>
          <p:cNvPicPr/>
          <p:nvPr/>
        </p:nvPicPr>
        <p:blipFill>
          <a:blip r:embed="rId2" cstate="print">
            <a:extLst>
              <a:ext uri="{28A0092B-C50C-407E-A947-70E740481C1C}">
                <a14:useLocalDpi xmlns:a14="http://schemas.microsoft.com/office/drawing/2010/main" val="0"/>
              </a:ext>
            </a:extLst>
          </a:blip>
          <a:stretch>
            <a:fillRect/>
          </a:stretch>
        </p:blipFill>
        <p:spPr bwMode="auto">
          <a:xfrm>
            <a:off x="1439652" y="1772816"/>
            <a:ext cx="6264696" cy="4680520"/>
          </a:xfrm>
          <a:prstGeom prst="rect">
            <a:avLst/>
          </a:prstGeom>
          <a:noFill/>
          <a:ln>
            <a:noFill/>
          </a:ln>
        </p:spPr>
      </p:pic>
    </p:spTree>
    <p:extLst>
      <p:ext uri="{BB962C8B-B14F-4D97-AF65-F5344CB8AC3E}">
        <p14:creationId xmlns:p14="http://schemas.microsoft.com/office/powerpoint/2010/main" val="150228556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Συμπέρασμα</a:t>
            </a:r>
            <a:endParaRPr lang="el-GR" dirty="0"/>
          </a:p>
        </p:txBody>
      </p:sp>
      <p:sp>
        <p:nvSpPr>
          <p:cNvPr id="3" name="2 - Θέση περιεχομένου"/>
          <p:cNvSpPr>
            <a:spLocks noGrp="1"/>
          </p:cNvSpPr>
          <p:nvPr>
            <p:ph idx="1"/>
          </p:nvPr>
        </p:nvSpPr>
        <p:spPr/>
        <p:txBody>
          <a:bodyPr>
            <a:noAutofit/>
          </a:bodyPr>
          <a:lstStyle/>
          <a:p>
            <a:r>
              <a:rPr lang="el-GR" sz="2400" dirty="0" smtClean="0"/>
              <a:t>Συμπερασματικά θα πρέπει να αναφέρουμε ότι  οι άνθρωποι αναζητούν και χρησιμοποιούν την πληροφορία σε σχέση με μία σειρά θέματα η οποία αναζητιέται σε ένα μεγάλο αριθμό πηγών. Πολλοί θεωρούν ότι η πληροφοριακή συμπεριφορά αποτελείται από την πληροφοριακή ανάγκη, την αναζήτηση της πληροφορίας, την ανταλλαγή της πληροφορίας και τη χρήση της πληροφορίας.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63849942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Συμπέρασμα</a:t>
            </a:r>
            <a:endParaRPr lang="el-GR" dirty="0"/>
          </a:p>
        </p:txBody>
      </p:sp>
      <p:sp>
        <p:nvSpPr>
          <p:cNvPr id="3" name="2 - Θέση περιεχομένου"/>
          <p:cNvSpPr>
            <a:spLocks noGrp="1"/>
          </p:cNvSpPr>
          <p:nvPr>
            <p:ph idx="1"/>
          </p:nvPr>
        </p:nvSpPr>
        <p:spPr/>
        <p:txBody>
          <a:bodyPr>
            <a:noAutofit/>
          </a:bodyPr>
          <a:lstStyle/>
          <a:p>
            <a:r>
              <a:rPr lang="el-GR" sz="2400" dirty="0" smtClean="0"/>
              <a:t>Όροι ευρέως αποδεκτοί είναι</a:t>
            </a:r>
            <a:r>
              <a:rPr lang="en-US" sz="2400" dirty="0" smtClean="0"/>
              <a:t>:</a:t>
            </a:r>
            <a:r>
              <a:rPr lang="el-GR" sz="2400" dirty="0" smtClean="0"/>
              <a:t> </a:t>
            </a:r>
          </a:p>
          <a:p>
            <a:pPr marL="0" indent="355600">
              <a:buNone/>
            </a:pPr>
            <a:r>
              <a:rPr lang="el-GR" sz="2400" dirty="0" smtClean="0"/>
              <a:t>α) Πληροφοριακή συμπεριφορά, </a:t>
            </a:r>
          </a:p>
          <a:p>
            <a:pPr marL="0" indent="355600">
              <a:buNone/>
            </a:pPr>
            <a:r>
              <a:rPr lang="el-GR" sz="2400" dirty="0" smtClean="0"/>
              <a:t>β) Συμπεριφορά πληροφοριακής αναζήτησης, </a:t>
            </a:r>
          </a:p>
          <a:p>
            <a:pPr marL="0" indent="355600">
              <a:buNone/>
            </a:pPr>
            <a:r>
              <a:rPr lang="el-GR" sz="2400" dirty="0" smtClean="0"/>
              <a:t>γ) Συμπεριφορά Πληροφοριακής έρευνας και </a:t>
            </a:r>
          </a:p>
          <a:p>
            <a:pPr marL="0" indent="355600">
              <a:buNone/>
            </a:pPr>
            <a:r>
              <a:rPr lang="el-GR" sz="2400" dirty="0" smtClean="0"/>
              <a:t>δ) Συμπεριφορά χρήσης της πληροφορίας. </a:t>
            </a:r>
          </a:p>
          <a:p>
            <a:r>
              <a:rPr lang="el-GR" sz="2400" dirty="0" smtClean="0"/>
              <a:t>Η πληροφοριακή συμπεριφορά υφίσταται επειδή υπάρχει η πληροφοριακή ανάγκη, η οποία περιλαμβάνει την ανάγκη αλλά και την επιθυμία για μία συγκεκριμένη πληροφορία. Ορισμένοι άνθρωποι εκφράζουν την πληροφοριακή τους ανάγκη ή πιο συγκεκριμένα την απαίτηση που έχουν για πληροφόρηση και άλλοι δεν μπορούν να εκφράσουν ούτε την επιθυμία που έχουν για πληροφόρηση.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560161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pPr lvl="0"/>
            <a:r>
              <a:rPr lang="el-GR" sz="2400" dirty="0" smtClean="0"/>
              <a:t>οι δρόμοι </a:t>
            </a:r>
            <a:r>
              <a:rPr lang="en-US" sz="2400" dirty="0" smtClean="0"/>
              <a:t>a</a:t>
            </a:r>
            <a:r>
              <a:rPr lang="el-GR" sz="2400" dirty="0" smtClean="0"/>
              <a:t>, </a:t>
            </a:r>
            <a:r>
              <a:rPr lang="en-US" sz="2400" dirty="0" smtClean="0"/>
              <a:t>b</a:t>
            </a:r>
            <a:r>
              <a:rPr lang="el-GR" sz="2400" dirty="0" smtClean="0"/>
              <a:t>, </a:t>
            </a:r>
            <a:r>
              <a:rPr lang="en-US" sz="2400" dirty="0" smtClean="0"/>
              <a:t>c</a:t>
            </a:r>
            <a:r>
              <a:rPr lang="el-GR" sz="2400" dirty="0" smtClean="0"/>
              <a:t>, και </a:t>
            </a:r>
            <a:r>
              <a:rPr lang="en-US" sz="2400" dirty="0" smtClean="0"/>
              <a:t>d</a:t>
            </a:r>
            <a:r>
              <a:rPr lang="el-GR" sz="2400" dirty="0" smtClean="0"/>
              <a:t> οι οποίοι αποτελούν την κατηγορία Α, εντοπίζουν στρατηγικές αναζήτησης ενός χρήστη ανεξάρτητες από οποιοδήποτε πληροφοριακό σύστημα</a:t>
            </a:r>
          </a:p>
          <a:p>
            <a:pPr lvl="0"/>
            <a:r>
              <a:rPr lang="el-GR" sz="2400" dirty="0" smtClean="0"/>
              <a:t>οι δρόμοι </a:t>
            </a:r>
            <a:r>
              <a:rPr lang="en-US" sz="2400" dirty="0" smtClean="0"/>
              <a:t>e</a:t>
            </a:r>
            <a:r>
              <a:rPr lang="el-GR" sz="2400" dirty="0" smtClean="0"/>
              <a:t> και </a:t>
            </a:r>
            <a:r>
              <a:rPr lang="en-US" sz="2400" dirty="0" smtClean="0"/>
              <a:t>f</a:t>
            </a:r>
            <a:r>
              <a:rPr lang="el-GR" sz="2400" dirty="0" smtClean="0"/>
              <a:t> οι οποίοι αποτελούν την κατηγορία Β εντοπίζουν δρόμους αναζήτησης που περιλαμβάνουν είτε έναν ενδιάμεσο ή την τεχνολογία ενός πληροφοριακού συστήματος</a:t>
            </a:r>
          </a:p>
          <a:p>
            <a:pPr lvl="0"/>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13589067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Συμπέρασμα</a:t>
            </a:r>
            <a:endParaRPr lang="el-GR" dirty="0"/>
          </a:p>
        </p:txBody>
      </p:sp>
      <p:sp>
        <p:nvSpPr>
          <p:cNvPr id="3" name="2 - Θέση περιεχομένου"/>
          <p:cNvSpPr>
            <a:spLocks noGrp="1"/>
          </p:cNvSpPr>
          <p:nvPr>
            <p:ph idx="1"/>
          </p:nvPr>
        </p:nvSpPr>
        <p:spPr/>
        <p:txBody>
          <a:bodyPr>
            <a:normAutofit/>
          </a:bodyPr>
          <a:lstStyle/>
          <a:p>
            <a:r>
              <a:rPr lang="el-GR" sz="2400" dirty="0" smtClean="0"/>
              <a:t>Πολλοί θεωρούν ότι η πληροφοριακή ανάγκη καλύπτει ένα κενό στη γνώση, μια αβεβαιότητα και εξαρτάται από τα προβλήματα που είναι για λύση, από τη φύση της γνώσης που είναι διαθέσιμη, και από τα προσόντα του χρήστη.  Η γνώση για την πληροφοριακή συμπεριφορά των χρηστών μας, μας ενδιαφέρει για να μπορούμε να εντοπίσουμε τα γεγονότα της καθημερινής ζωής των ανθρώπων, να κατανοήσουμε τις ανάγκες που τους ωθούν σε πληροφοριακή συμπεριφορά, καθώς και τι σημαίνει πληροφορία για αυτούς και τέλος θα μπορούμε να σχεδιάσουμε υπηρεσίες που θα καλύπτουν τις πληροφοριακές τους ανάγκες.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82952551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Συμπέρασμα</a:t>
            </a:r>
            <a:endParaRPr lang="el-GR" dirty="0"/>
          </a:p>
        </p:txBody>
      </p:sp>
      <p:sp>
        <p:nvSpPr>
          <p:cNvPr id="3" name="2 - Θέση περιεχομένου"/>
          <p:cNvSpPr>
            <a:spLocks noGrp="1"/>
          </p:cNvSpPr>
          <p:nvPr>
            <p:ph idx="1"/>
          </p:nvPr>
        </p:nvSpPr>
        <p:spPr/>
        <p:txBody>
          <a:bodyPr>
            <a:normAutofit/>
          </a:bodyPr>
          <a:lstStyle/>
          <a:p>
            <a:r>
              <a:rPr lang="el-GR" sz="2400" dirty="0" smtClean="0"/>
              <a:t>Οι παράγοντες που επηρεάζουν την πληροφοριακή συμπεριφορά μπορεί να είναι προσωπικοί, περιβαλλοντικοί ή / και κοινωνικοί. Η πληροφοριακή συμπεριφορά, δηλαδή  μπορεί να επηρεαστεί από προσωπικά, ψυχολογικά  χαρακτηριστικά του χρήστη, από το επίπεδο γνώσης του θέματος που έχει, αλλά και από τις πρακτικές του επαγγέλματος του.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8714313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Συμπέρασμα</a:t>
            </a:r>
            <a:endParaRPr lang="el-GR" dirty="0"/>
          </a:p>
        </p:txBody>
      </p:sp>
      <p:sp>
        <p:nvSpPr>
          <p:cNvPr id="3" name="2 - Θέση περιεχομένου"/>
          <p:cNvSpPr>
            <a:spLocks noGrp="1"/>
          </p:cNvSpPr>
          <p:nvPr>
            <p:ph idx="1"/>
          </p:nvPr>
        </p:nvSpPr>
        <p:spPr/>
        <p:txBody>
          <a:bodyPr>
            <a:noAutofit/>
          </a:bodyPr>
          <a:lstStyle/>
          <a:p>
            <a:r>
              <a:rPr lang="el-GR" sz="2400" dirty="0" smtClean="0"/>
              <a:t>Η Ηλικία, το φύλο, η κοινωνικοοικονομική κατάσταση,  η ενασχόληση φίλων με την τεχνολογία, η άποψη που έχει για τον εαυτό του σε σχέση με τη μάθηση, οι δεξιότητες του σε σχέση με την πληροφοριακή αναζήτησης, ή το επίπεδο δεξιοτήτων πληροφοριακού γραμματισμού, το γνωστικό αντικείμενο,  το ακαδημαϊκό </a:t>
            </a:r>
            <a:r>
              <a:rPr lang="en-US" sz="2400" dirty="0" smtClean="0"/>
              <a:t>status</a:t>
            </a:r>
            <a:r>
              <a:rPr lang="el-GR" sz="2400" dirty="0" smtClean="0"/>
              <a:t>, χαρακτηριστικά όπως η νεύρωση, η εξωστρέφεια, το ανοικτό μυαλό, η ανταγωνιστικότητα,  η σχολαστικότητα, η </a:t>
            </a:r>
            <a:r>
              <a:rPr lang="el-GR" sz="2400" dirty="0" err="1" smtClean="0"/>
              <a:t>αυτεπάρκεια</a:t>
            </a:r>
            <a:r>
              <a:rPr lang="el-GR" sz="2400" dirty="0" smtClean="0"/>
              <a:t>, καθώς και οι κοινωνικές επιρροές, η κουλτούρα του, οικονομικοί παράγοντες, η γνώση των πηγών πληροφόρησης, η προσβασιμότητα, κ.α.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42869738"/>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Συμπέρασμα</a:t>
            </a:r>
            <a:endParaRPr lang="el-GR" dirty="0"/>
          </a:p>
        </p:txBody>
      </p:sp>
      <p:sp>
        <p:nvSpPr>
          <p:cNvPr id="3" name="2 - Θέση περιεχομένου"/>
          <p:cNvSpPr>
            <a:spLocks noGrp="1"/>
          </p:cNvSpPr>
          <p:nvPr>
            <p:ph idx="1"/>
          </p:nvPr>
        </p:nvSpPr>
        <p:spPr/>
        <p:txBody>
          <a:bodyPr>
            <a:noAutofit/>
          </a:bodyPr>
          <a:lstStyle/>
          <a:p>
            <a:r>
              <a:rPr lang="el-GR" sz="2400" dirty="0" smtClean="0"/>
              <a:t>Έχουν επίσης μελετηθεί εκτενώς και οι παράγοντες που είναι αρνητικοί στην πληροφοριακή συμπεριφορά, όπως το άγχος,  η έλλειψη επαρκούς χρόνου, προβλήματα προσβασιμότητας, έλλειψη διευκολύνσεων στην πρόσβαση, αμηχανία κ.α.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89271587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Συμπέρασμα</a:t>
            </a:r>
            <a:endParaRPr lang="el-GR" dirty="0"/>
          </a:p>
        </p:txBody>
      </p:sp>
      <p:sp>
        <p:nvSpPr>
          <p:cNvPr id="3" name="2 - Θέση περιεχομένου"/>
          <p:cNvSpPr>
            <a:spLocks noGrp="1"/>
          </p:cNvSpPr>
          <p:nvPr>
            <p:ph idx="1"/>
          </p:nvPr>
        </p:nvSpPr>
        <p:spPr/>
        <p:txBody>
          <a:bodyPr>
            <a:normAutofit/>
          </a:bodyPr>
          <a:lstStyle/>
          <a:p>
            <a:r>
              <a:rPr lang="el-GR" sz="2400" dirty="0" smtClean="0"/>
              <a:t>Τέλος αναπτύσσονται στο κεφάλαιο αυτό μοντέλα πληροφοριακής συμπεριφοράς και πληροφοριακής αναζήτησης και έρευνας. Όλα τα μοντέλα περιγράφουν και ερμηνεύουν καταστάσεις που προβλέπουν δράσεις του ατόμου για να βρουν πληροφορίες που τους χρειάζονται για να καλύψουν τις πληροφοριακές τους ανάγκες. Τα μοντέλα πληροφοριακής αναζήτησης διαφέρουν ως προς τον τρόπο που προσπαθούν να περιγράψουν τις διάφορες δραστηριότητες.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216762807"/>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Στέλλα </a:t>
            </a:r>
            <a:r>
              <a:rPr lang="el-GR" sz="2000" dirty="0" err="1"/>
              <a:t>Κορομπίλη</a:t>
            </a:r>
            <a:r>
              <a:rPr lang="el-GR" sz="2000" dirty="0"/>
              <a:t> 2014. Στέλλα </a:t>
            </a:r>
            <a:r>
              <a:rPr lang="el-GR" sz="2000" dirty="0" err="1"/>
              <a:t>Κορομπίλη</a:t>
            </a:r>
            <a:r>
              <a:rPr lang="el-GR" sz="2000" dirty="0"/>
              <a:t>. </a:t>
            </a:r>
            <a:r>
              <a:rPr lang="el-GR" sz="2000" dirty="0"/>
              <a:t>«Πηγές Πληροφόρησης. </a:t>
            </a:r>
            <a:r>
              <a:rPr lang="el-GR" sz="2000" dirty="0" smtClean="0"/>
              <a:t>Ενότητα: </a:t>
            </a:r>
            <a:r>
              <a:rPr lang="el-GR" sz="2000" dirty="0"/>
              <a:t>Πληροφοριακή </a:t>
            </a:r>
            <a:r>
              <a:rPr lang="el-GR" sz="2000" dirty="0" smtClean="0"/>
              <a:t>Συμπεριφορά».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238</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pPr lvl="0"/>
            <a:r>
              <a:rPr lang="el-GR" sz="2400" dirty="0" smtClean="0"/>
              <a:t>οι δρόμοι </a:t>
            </a:r>
            <a:r>
              <a:rPr lang="en-US" sz="2400" dirty="0" smtClean="0"/>
              <a:t>g</a:t>
            </a:r>
            <a:r>
              <a:rPr lang="el-GR" sz="2400" dirty="0" smtClean="0"/>
              <a:t>, </a:t>
            </a:r>
            <a:r>
              <a:rPr lang="en-US" sz="2400" dirty="0" smtClean="0"/>
              <a:t>h</a:t>
            </a:r>
            <a:r>
              <a:rPr lang="el-GR" sz="2400" dirty="0" smtClean="0"/>
              <a:t> και </a:t>
            </a:r>
            <a:r>
              <a:rPr lang="en-US" sz="2400" dirty="0" err="1" smtClean="0"/>
              <a:t>i</a:t>
            </a:r>
            <a:r>
              <a:rPr lang="el-GR" sz="2400" dirty="0" smtClean="0"/>
              <a:t>, οι οποίοι αποτελούν την κατηγορία </a:t>
            </a:r>
            <a:r>
              <a:rPr lang="en-US" sz="2400" dirty="0" smtClean="0"/>
              <a:t>C</a:t>
            </a:r>
            <a:r>
              <a:rPr lang="el-GR" sz="2400" dirty="0" smtClean="0"/>
              <a:t>, εντοπίζουν στρατηγικές που εκτελούνται από έναν μεσάζοντα για να ικανοποιήσει τις απαιτήσεις ενός χρήστη για πληροφορία. </a:t>
            </a:r>
          </a:p>
          <a:p>
            <a:pPr lvl="0"/>
            <a:r>
              <a:rPr lang="el-GR" sz="2400" dirty="0" smtClean="0"/>
              <a:t>οι δρόμοι </a:t>
            </a:r>
            <a:r>
              <a:rPr lang="en-US" sz="2400" dirty="0" smtClean="0"/>
              <a:t>j</a:t>
            </a:r>
            <a:r>
              <a:rPr lang="el-GR" sz="2400" dirty="0" smtClean="0"/>
              <a:t> και </a:t>
            </a:r>
            <a:r>
              <a:rPr lang="en-US" sz="2400" dirty="0" smtClean="0"/>
              <a:t>k</a:t>
            </a:r>
            <a:r>
              <a:rPr lang="el-GR" sz="2400" dirty="0" smtClean="0"/>
              <a:t>,  οι οποίοι αποτελούν την κατηγορία </a:t>
            </a:r>
            <a:r>
              <a:rPr lang="en-US" sz="2400" dirty="0" smtClean="0"/>
              <a:t>D</a:t>
            </a:r>
            <a:r>
              <a:rPr lang="el-GR" sz="2400" dirty="0" smtClean="0"/>
              <a:t>, εντοπίζουν στρατηγικές που εκτελούνται από ένα σύνθετο σύστημα τεχνολογίας, είτε για τον μεσάζοντα, είτε για έναν χρήστη. </a:t>
            </a:r>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65025168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l-GR" sz="3600" dirty="0" smtClean="0"/>
              <a:t>Το πλαίσιο μέσα στο οποίο εμφανίζεται η πληροφοριακή αναζήτηση</a:t>
            </a:r>
            <a:endParaRPr lang="el-GR" sz="3600" dirty="0"/>
          </a:p>
        </p:txBody>
      </p:sp>
      <p:pic>
        <p:nvPicPr>
          <p:cNvPr id="4" name="3 - Εικόνα" descr="http://www.noporkpies.com/wp-content/uploads/2013/03/model1_wilson.jpeg"/>
          <p:cNvPicPr/>
          <p:nvPr/>
        </p:nvPicPr>
        <p:blipFill>
          <a:blip r:embed="rId2" cstate="print">
            <a:extLst>
              <a:ext uri="{28A0092B-C50C-407E-A947-70E740481C1C}">
                <a14:useLocalDpi xmlns:a14="http://schemas.microsoft.com/office/drawing/2010/main" val="0"/>
              </a:ext>
            </a:extLst>
          </a:blip>
          <a:stretch>
            <a:fillRect/>
          </a:stretch>
        </p:blipFill>
        <p:spPr bwMode="auto">
          <a:xfrm>
            <a:off x="2161902" y="2198341"/>
            <a:ext cx="4820196" cy="3258840"/>
          </a:xfrm>
          <a:prstGeom prst="rect">
            <a:avLst/>
          </a:prstGeom>
          <a:noFill/>
          <a:ln>
            <a:noFill/>
          </a:ln>
        </p:spPr>
      </p:pic>
    </p:spTree>
    <p:extLst>
      <p:ext uri="{BB962C8B-B14F-4D97-AF65-F5344CB8AC3E}">
        <p14:creationId xmlns:p14="http://schemas.microsoft.com/office/powerpoint/2010/main" val="266032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r>
              <a:rPr lang="el-GR" sz="2400" dirty="0" smtClean="0"/>
              <a:t>Η μελέτη της ανθρώπινης πληροφοριακής συμπεριφοράς μπορεί να προσφέρει το επιστημονικό υπόβαθρο που απαιτείται για την αποτελεσματικότερη επεξεργασία της πληροφορίας από τους βιβλιοθηκονόμους και επιστήμονες πληροφόρησης, καθώς και για το σχεδιασμό και ανάπτυξη προγραμμάτων πληροφοριακής εκπαίδευσης. </a:t>
            </a:r>
          </a:p>
          <a:p>
            <a:r>
              <a:rPr lang="en-US" sz="2400" dirty="0" smtClean="0"/>
              <a:t>O</a:t>
            </a:r>
            <a:r>
              <a:rPr lang="el-GR" sz="2400" dirty="0" smtClean="0"/>
              <a:t>ι </a:t>
            </a:r>
            <a:r>
              <a:rPr lang="en-US" sz="2400" dirty="0" smtClean="0"/>
              <a:t>Spink </a:t>
            </a:r>
            <a:r>
              <a:rPr lang="el-GR" sz="2400" dirty="0" smtClean="0"/>
              <a:t>&amp; </a:t>
            </a:r>
            <a:r>
              <a:rPr lang="en-US" sz="2400" dirty="0" smtClean="0"/>
              <a:t>Cole</a:t>
            </a:r>
            <a:r>
              <a:rPr lang="el-GR" sz="2400" dirty="0" smtClean="0"/>
              <a:t> (2004) αναφέρουν ότι η γνώση της Ανθρώπινης Πληροφοριακής Συμπεριφοράς (</a:t>
            </a:r>
            <a:r>
              <a:rPr lang="en-GB" sz="2400" dirty="0" smtClean="0"/>
              <a:t>HIB</a:t>
            </a:r>
            <a:r>
              <a:rPr lang="el-GR" sz="2400" dirty="0" smtClean="0"/>
              <a:t>) στη Βιβλιοθηκονομία και Επιστήμη της Πληροφόρησης θα πρέπει να αξιοποιηθεί στο σχεδιασμό υπηρεσιών και συστημάτων που θα διευκολύνουν το ρόλο της πληροφορίας</a:t>
            </a:r>
            <a:r>
              <a:rPr lang="en-US" sz="2400" dirty="0" smtClean="0"/>
              <a:t>. </a:t>
            </a:r>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063384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pPr marL="0" indent="0">
              <a:buNone/>
            </a:pPr>
            <a:r>
              <a:rPr lang="en-US" sz="2400" dirty="0" smtClean="0"/>
              <a:t>Wilson</a:t>
            </a:r>
            <a:r>
              <a:rPr lang="el-GR" sz="2400" dirty="0" smtClean="0"/>
              <a:t> (1981) τονίζει ότι η γνώση για την πληροφοριακή συμπεριφορά μας ενδιαφέρει γιατί: </a:t>
            </a:r>
          </a:p>
          <a:p>
            <a:pPr lvl="0"/>
            <a:r>
              <a:rPr lang="el-GR" sz="2400" dirty="0" smtClean="0"/>
              <a:t>θα εντοπίσουμε τα γεγονότα της καθημερινής ζωής των ανθρώπων που ερευνούμε, </a:t>
            </a:r>
          </a:p>
          <a:p>
            <a:pPr lvl="0"/>
            <a:r>
              <a:rPr lang="el-GR" sz="2400" dirty="0" smtClean="0"/>
              <a:t>ανακαλύπτοντας αυτά τα γεγονότα σκοπεύουμε να κατανοήσουμε τις ανάγκες που υπάρχουν που ωθούν το άτομο προς την συμπεριφορά πληροφοριακής αναζήτησης, </a:t>
            </a:r>
          </a:p>
          <a:p>
            <a:pPr lvl="0"/>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265323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pPr marL="0" indent="0">
              <a:buNone/>
            </a:pPr>
            <a:r>
              <a:rPr lang="en-US" sz="2400" dirty="0" smtClean="0"/>
              <a:t>Wilson</a:t>
            </a:r>
            <a:r>
              <a:rPr lang="el-GR" sz="2400" dirty="0" smtClean="0"/>
              <a:t> (1981) τονίζει ότι η γνώση για την πληροφοριακή συμπεριφορά μας ενδιαφέρει γιατί: </a:t>
            </a:r>
          </a:p>
          <a:p>
            <a:pPr lvl="0"/>
            <a:r>
              <a:rPr lang="el-GR" sz="2400" dirty="0" smtClean="0"/>
              <a:t>κατανοώντας καλύτερα αυτές τις ανάγκες μπορούμε να καταλάβουμε τι σημαίνει πληροφορία στην καθημερινή ζωή των ανθρώπων, και </a:t>
            </a:r>
          </a:p>
          <a:p>
            <a:r>
              <a:rPr lang="el-GR" sz="2400" dirty="0" smtClean="0"/>
              <a:t> έχοντας καταλάβει όλα τα προηγούμενα μπορούμε να καταλάβουμε καλύτερα τη χρήση και θα είμαστε σε θέση να σχεδιάσουμε πιο αποτελεσματικά πληροφοριακά συστήματα </a:t>
            </a:r>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017893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r>
              <a:rPr lang="el-GR" sz="2400" dirty="0" smtClean="0"/>
              <a:t>Η έρευνα των </a:t>
            </a:r>
            <a:r>
              <a:rPr lang="en-US" sz="2400" dirty="0" err="1" smtClean="0"/>
              <a:t>Shaaban</a:t>
            </a:r>
            <a:r>
              <a:rPr lang="el-GR" sz="2400" dirty="0" smtClean="0"/>
              <a:t>, </a:t>
            </a:r>
            <a:r>
              <a:rPr lang="el-GR" sz="2400" dirty="0" err="1" smtClean="0"/>
              <a:t>McKechnie</a:t>
            </a:r>
            <a:r>
              <a:rPr lang="el-GR" sz="2400" dirty="0" smtClean="0"/>
              <a:t> &amp; </a:t>
            </a:r>
            <a:r>
              <a:rPr lang="en-US" sz="2400" dirty="0" smtClean="0"/>
              <a:t>Lockley</a:t>
            </a:r>
            <a:r>
              <a:rPr lang="el-GR" sz="2400" dirty="0" smtClean="0"/>
              <a:t> (2003) σε επαγγελματίες αρχιτέκτονες, μηχανικούς και κατασκευαστές κατέληξε σε τέσσερις ομάδες χρηστών που αναζητούν ηλεκτρονική πληροφόρηση: </a:t>
            </a:r>
            <a:endParaRPr lang="en-US" sz="2400" dirty="0" smtClean="0"/>
          </a:p>
          <a:p>
            <a:pPr marL="457200" indent="-457200">
              <a:buFont typeface="+mj-lt"/>
              <a:buAutoNum type="arabicPeriod"/>
            </a:pPr>
            <a:r>
              <a:rPr lang="el-GR" sz="2400" dirty="0" smtClean="0"/>
              <a:t>χρήστες με διερευνητική συμπεριφορά αναζήτησης, που έχουν τα υψηλότερα ποσοστά αναζήτησης με τις λιγότερες δυσκολίες. Με βάση τη συμπεριφορά τους, μπορεί κανείς να συμπεράνει μια κοινή τάση για διερευνητικές αναζητήσεις  πληροφοριών με άκρως </a:t>
            </a:r>
            <a:r>
              <a:rPr lang="el-GR" sz="2400" dirty="0" err="1" smtClean="0"/>
              <a:t>διαδραστική</a:t>
            </a:r>
            <a:r>
              <a:rPr lang="el-GR" sz="2400" dirty="0" smtClean="0"/>
              <a:t> χρήση του συστήματος. </a:t>
            </a:r>
            <a:r>
              <a:rPr lang="en-US" sz="2400" dirty="0" smtClean="0"/>
              <a:t> </a:t>
            </a:r>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020625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r>
              <a:rPr lang="el-GR" sz="2800" dirty="0" smtClean="0"/>
              <a:t>Η «εποχή της πληροφορίας» διαμορφώνει νέες συμπεριφορές ανθρώπων και κοινωνιών. Ο άνθρωπος ως συντελεστής του νέου τρόπου παραγωγής και σκέψης που εισάγει η «εποχή της πληροφορίας» διαμορφώνει μια νέα συμπεριφορά αναζήτησης της πληροφορίας, μια νέα δηλαδή πληροφοριακή συμπεριφορά.</a:t>
            </a:r>
            <a:endParaRPr lang="el-GR" sz="2800" dirty="0"/>
          </a:p>
        </p:txBody>
      </p:sp>
    </p:spTree>
    <p:extLst>
      <p:ext uri="{BB962C8B-B14F-4D97-AF65-F5344CB8AC3E}">
        <p14:creationId xmlns:p14="http://schemas.microsoft.com/office/powerpoint/2010/main" val="434033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Autofit/>
          </a:bodyPr>
          <a:lstStyle/>
          <a:p>
            <a:pPr marL="514350" indent="-514350">
              <a:buFont typeface="+mj-lt"/>
              <a:buAutoNum type="arabicPeriod" startAt="2"/>
            </a:pPr>
            <a:r>
              <a:rPr lang="el-GR" sz="2400" dirty="0" smtClean="0"/>
              <a:t>Χρήστες που έχουν την τάση να χρησιμοποιούν ελάχιστα τα χαρακτηριστικά του συστήματος. Οι περισσότεροι εκτελούν απλή αναζήτηση. Αυτή η ομάδα είναι κυρίως έμπειροι χρήστες, οι οποίοι έχουν την τάση να χρησιμοποιούν την εμπειρία τους στον τομέα τους και έχουν λιγότερες δεξιότητες στη χρήση πληροφοριακών συστημάτων.  </a:t>
            </a:r>
            <a:endParaRPr lang="en-US" sz="2400" dirty="0" smtClean="0"/>
          </a:p>
          <a:p>
            <a:pPr marL="514350" indent="-514350">
              <a:buFont typeface="+mj-lt"/>
              <a:buAutoNum type="arabicPeriod" startAt="2"/>
            </a:pPr>
            <a:r>
              <a:rPr lang="el-GR" sz="2400" dirty="0" smtClean="0"/>
              <a:t>Γρήγοροι χρήστες που γνωρίζουν τι ψάχνουν, έχουν γρήγορα αποτελέσματα και οι αναζητήσεις συνοδεύονται από εντατική βοήθεια. </a:t>
            </a:r>
            <a:endParaRPr lang="en-US" sz="2400" dirty="0" smtClean="0"/>
          </a:p>
          <a:p>
            <a:pPr marL="514350" indent="-514350">
              <a:buFont typeface="+mj-lt"/>
              <a:buAutoNum type="arabicPeriod" startAt="2"/>
            </a:pPr>
            <a:r>
              <a:rPr lang="el-GR" sz="2400" dirty="0" smtClean="0"/>
              <a:t>Παθητικοί χρήστες που χρησιμοποιούν κυρίως την περιήγηση, ως κύρια στρατηγική αναζήτησης, οι οποίοι είχαν τις πιο αποτυχημένες αναζητήσεις.</a:t>
            </a:r>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930886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r>
              <a:rPr lang="el-GR" sz="2400" dirty="0" smtClean="0"/>
              <a:t>Η πληροφοριακή συμπεριφορά είναι μία ανθρώπινη δραστηριότητα που εξαρτάται από πολλούς παράγοντες, όπως τις πηγές που έχουν πρόσβαση, τη δυνατότητα να αποκτήσουν την απαιτούμενη πληροφορία, τη δυνατότητα τους να κατανοήσουν και να ερμηνεύσουν την πληροφορία. </a:t>
            </a:r>
          </a:p>
          <a:p>
            <a:r>
              <a:rPr lang="el-GR" sz="2400" dirty="0" smtClean="0"/>
              <a:t>Το κάθε επιστημονικό αντικείμενο που ερευνάται από τους χρήστες, αποτελεί ένα από τους παράγοντες που καθορίζουν την πληροφοριακή συμπεριφορά τους</a:t>
            </a:r>
            <a:r>
              <a:rPr lang="en-US" sz="2400" dirty="0" smtClean="0"/>
              <a:t>,</a:t>
            </a:r>
            <a:r>
              <a:rPr lang="el-GR" sz="2400" dirty="0" smtClean="0"/>
              <a:t> δηλαδή η βάση για την ανάπτυξη της πληροφοριακής συμπεριφοράς δεν είναι άλλη από την πληροφοριακή ανάγκη.  </a:t>
            </a:r>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175422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r>
              <a:rPr lang="el-GR" sz="2400" dirty="0" smtClean="0"/>
              <a:t>Η Πληροφοριακή ανάγκη είναι ένας όρος που καλύπτει διάφορες ερμηνείες. Περιλαμβάνει την απαίτηση για μία συγκεκριμένη πληροφόρηση, αλλά μερικές φορές και την επιθυμία να αποκτήσει κάποιος μια συγκεκριμένη πληροφορία. </a:t>
            </a:r>
          </a:p>
          <a:p>
            <a:r>
              <a:rPr lang="el-GR" sz="2400" dirty="0" smtClean="0"/>
              <a:t>Ο όρος αποτελείται από τον όρο «πληροφορία» και τον όρο «ανάγκη». Η πληροφορία θα πρέπει να κατανοηθεί σαν πνευματικό υλικό που ένας άνθρωπος χρειάζεται για να διευκολύνει, να λύσει, ή να αντιμετωπίσει μία κατάσταση που προέκυψε στη ζωή του (</a:t>
            </a:r>
            <a:r>
              <a:rPr lang="en-US" sz="2400" dirty="0" smtClean="0"/>
              <a:t>Shenton</a:t>
            </a:r>
            <a:r>
              <a:rPr lang="el-GR" sz="2400" dirty="0" smtClean="0"/>
              <a:t> &amp; </a:t>
            </a:r>
            <a:r>
              <a:rPr lang="en-US" sz="2400" dirty="0" smtClean="0"/>
              <a:t>Dixon</a:t>
            </a:r>
            <a:r>
              <a:rPr lang="el-GR" sz="2400" dirty="0" smtClean="0"/>
              <a:t>, 2004).  </a:t>
            </a:r>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70374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800" dirty="0" smtClean="0"/>
              <a:t>Το δεύτερο σκέλος, ανάγκη όπως αναφέρει   ο </a:t>
            </a:r>
            <a:r>
              <a:rPr lang="en-US" sz="2800" dirty="0" smtClean="0"/>
              <a:t>Wilson</a:t>
            </a:r>
            <a:r>
              <a:rPr lang="el-GR" sz="2800" dirty="0" smtClean="0"/>
              <a:t> (1981) υπάρχει ένα πρόβλημα στη διατύπωση ορισμών για τις έννοιες, «πληροφοριακή ανάγκη», «επιθυμία», «εκφρασμένη απαίτηση», «ικανοποίηση απαίτησης» κλπ. Πάντως για να υπάρξει πληροφοριακή ανάγκη απαραίτητο θεωρείται να υπάρξει ένα κίνητρο. </a:t>
            </a:r>
          </a:p>
          <a:p>
            <a:endParaRPr lang="el-GR" sz="2800" dirty="0" smtClean="0"/>
          </a:p>
          <a:p>
            <a:endParaRPr lang="el-GR" sz="2800" dirty="0" smtClean="0"/>
          </a:p>
          <a:p>
            <a:endParaRPr lang="el-GR" sz="2800" dirty="0" smtClean="0"/>
          </a:p>
          <a:p>
            <a:endParaRPr lang="el-GR" sz="2800" dirty="0" smtClean="0"/>
          </a:p>
          <a:p>
            <a:endParaRPr lang="el-GR" sz="2800" dirty="0"/>
          </a:p>
        </p:txBody>
      </p:sp>
    </p:spTree>
    <p:extLst>
      <p:ext uri="{BB962C8B-B14F-4D97-AF65-F5344CB8AC3E}">
        <p14:creationId xmlns:p14="http://schemas.microsoft.com/office/powerpoint/2010/main" val="655668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a:xfrm>
            <a:off x="457200" y="1600200"/>
            <a:ext cx="8229600" cy="5141168"/>
          </a:xfrm>
        </p:spPr>
        <p:txBody>
          <a:bodyPr>
            <a:normAutofit/>
          </a:bodyPr>
          <a:lstStyle/>
          <a:p>
            <a:r>
              <a:rPr lang="el-GR" sz="2400" dirty="0" smtClean="0"/>
              <a:t>Ορισμένοι άνθρωποι εκφράζουν την πληροφοριακή τους ανάγκη ή πιο συγκεκριμένα την απαίτηση που έχουν για πληροφόρηση και άλλοι δεν μπορούν να εκφράσουν ούτε την επιθυμία που έχουν για πληροφόρηση. Επίσης πολύ συχνά θα πρέπει να τονίσουμε ότι οι άνθρωποι δεν χρειάζονται την πληροφορία που ζητάνε ή ακόμη δεν συνειδητοποιούν ότι έχουν ανάγκη για συγκεκριμένες πληροφορίες. </a:t>
            </a:r>
          </a:p>
          <a:p>
            <a:r>
              <a:rPr lang="el-GR" sz="2400" dirty="0" smtClean="0"/>
              <a:t>Ο </a:t>
            </a:r>
            <a:r>
              <a:rPr lang="en-US" sz="2400" dirty="0" smtClean="0"/>
              <a:t>Allen</a:t>
            </a:r>
            <a:r>
              <a:rPr lang="el-GR" sz="2400" dirty="0" smtClean="0"/>
              <a:t> (1996) τονίζει ότι μπορεί κάποιος να αναζητά πληροφορίες όχι επειδή τις χρειάζεται αλλά γιατί έχει κάποιο άλλο κίνητρο. Οι άνθρωποι παρακολουθούν τηλεόραση γιατί χρειάζεται να μάθουν τι συμβαίνει στον κόσμο, ή απλώς για να ψυχαγωγηθούν.   </a:t>
            </a:r>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463606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dirty="0" smtClean="0"/>
              <a:t>Η πληροφοριακή ανάγκη μπορεί να καλυφθεί από ποικιλία πηγών και μορφών υλικού και μπορεί να προέλθει από διάφορα κανάλια.  Σύμφωνα με τον </a:t>
            </a:r>
            <a:r>
              <a:rPr lang="en-US" sz="2400" dirty="0" smtClean="0"/>
              <a:t>Allen</a:t>
            </a:r>
            <a:r>
              <a:rPr lang="el-GR" sz="2400" dirty="0" smtClean="0"/>
              <a:t> (2006</a:t>
            </a:r>
            <a:r>
              <a:rPr lang="en-US" sz="2400" dirty="0" smtClean="0"/>
              <a:t>b</a:t>
            </a:r>
            <a:r>
              <a:rPr lang="el-GR" sz="2400" dirty="0" smtClean="0"/>
              <a:t>) η πληροφοριακή ανάγκη η οποία προέρχεται από μία σύγκριση  της κατάστασης της πραγματικής ζωής και των υπαρχουσών δομών γνώσης, γίνεται επεξεργασία και διατυπώνεται σε μία πρόταση ανάγκης χρησιμοποιώντας συμπληρωματικές δομές γνώσης. </a:t>
            </a:r>
          </a:p>
          <a:p>
            <a:r>
              <a:rPr lang="el-GR" sz="2400" dirty="0" smtClean="0"/>
              <a:t>Τέσσερις μορφές δομών γνώσης είναι βασικά με τις οποίες οι άνθρωποι εκφράζουν τις πληροφοριακές τους ανάγκες (βλέπε στο παρακάτω σχεδιάγραμμα):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051040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pPr marL="444500" indent="-444500">
              <a:buNone/>
            </a:pPr>
            <a:r>
              <a:rPr lang="el-GR" sz="2800" b="1" dirty="0" smtClean="0"/>
              <a:t>α)</a:t>
            </a:r>
            <a:r>
              <a:rPr lang="el-GR" sz="2800" dirty="0" smtClean="0"/>
              <a:t> Γνώση του κόσμου στον οποίον υφίσταται η πληροφοριακή ανάγκη, με άλλα λόγια γνώση του θέματος ή του προβλήματος για το οποίο χρειάζεται να γίνει έρευνα. </a:t>
            </a:r>
          </a:p>
          <a:p>
            <a:pPr marL="444500" indent="-444500">
              <a:buNone/>
            </a:pPr>
            <a:r>
              <a:rPr lang="el-GR" sz="2800" b="1" dirty="0" smtClean="0"/>
              <a:t>β) </a:t>
            </a:r>
            <a:r>
              <a:rPr lang="el-GR" sz="2800" dirty="0" smtClean="0"/>
              <a:t>γνώση μίας γλώσσας, δηλαδή της γλώσσας με την οποία μπορεί να επικοινωνήσει για τη διατύπωση της πληροφοριακής ανάγκης.</a:t>
            </a:r>
          </a:p>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a:p>
        </p:txBody>
      </p:sp>
    </p:spTree>
    <p:extLst>
      <p:ext uri="{BB962C8B-B14F-4D97-AF65-F5344CB8AC3E}">
        <p14:creationId xmlns:p14="http://schemas.microsoft.com/office/powerpoint/2010/main" val="1014479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pPr marL="355600" indent="-355600">
              <a:buNone/>
            </a:pPr>
            <a:r>
              <a:rPr lang="el-GR" sz="2800" b="1" dirty="0" smtClean="0"/>
              <a:t>γ) </a:t>
            </a:r>
            <a:r>
              <a:rPr lang="el-GR" sz="2800" dirty="0" smtClean="0"/>
              <a:t>γνώση του τι γνωρίζει αυτός που δίνει την πληροφορία. Στην διατύπωση μιας πληροφοριακής ανάγκης ο ερωτών χρειάζεται να γνωρίζει ότι αυτός που θα παρέχει την πληροφορία κατανοεί το είδος της κατάστασης που βρίσκεται ο ερωτών, και </a:t>
            </a:r>
          </a:p>
          <a:p>
            <a:pPr marL="355600" indent="-355600">
              <a:buNone/>
            </a:pPr>
            <a:r>
              <a:rPr lang="el-GR" sz="2800" b="1" dirty="0" smtClean="0"/>
              <a:t>δ) </a:t>
            </a:r>
            <a:r>
              <a:rPr lang="el-GR" sz="2800" dirty="0" smtClean="0"/>
              <a:t>γνώση του τι είναι κατάλληλο σε διαφορετικές κοινωνικές καταστάσεις. Γνώση δηλαδή των κοινωνικών συμβάσεων και περιορισμών που απαιτούνται για τη διατύπωση ερωτήσεων. </a:t>
            </a:r>
          </a:p>
          <a:p>
            <a:pPr marL="0" indent="0">
              <a:buNone/>
            </a:pPr>
            <a:endParaRPr lang="el-GR" sz="2800" dirty="0" smtClean="0"/>
          </a:p>
          <a:p>
            <a:pPr marL="0" indent="0">
              <a:buNone/>
            </a:pPr>
            <a:endParaRPr lang="el-GR" sz="2800" dirty="0" smtClean="0"/>
          </a:p>
          <a:p>
            <a:pPr marL="0" indent="0">
              <a:buNone/>
            </a:pPr>
            <a:endParaRPr lang="el-GR" sz="2800" dirty="0" smtClean="0"/>
          </a:p>
          <a:p>
            <a:pPr marL="0" indent="0">
              <a:buNone/>
            </a:pPr>
            <a:endParaRPr lang="el-GR" sz="2800" dirty="0" smtClean="0"/>
          </a:p>
          <a:p>
            <a:pPr marL="0" indent="0">
              <a:buNone/>
            </a:pPr>
            <a:endParaRPr lang="el-GR" sz="2800" dirty="0" smtClean="0"/>
          </a:p>
          <a:p>
            <a:pPr marL="0" indent="0">
              <a:buNone/>
            </a:pPr>
            <a:endParaRPr lang="el-GR" sz="2800" dirty="0" smtClean="0"/>
          </a:p>
          <a:p>
            <a:pPr marL="0" indent="0">
              <a:buNone/>
            </a:pPr>
            <a:endParaRPr lang="el-GR" sz="2800" dirty="0" smtClean="0"/>
          </a:p>
          <a:p>
            <a:pPr marL="0" indent="0">
              <a:buNone/>
            </a:pPr>
            <a:endParaRPr lang="el-GR" sz="2800" dirty="0"/>
          </a:p>
        </p:txBody>
      </p:sp>
    </p:spTree>
    <p:extLst>
      <p:ext uri="{BB962C8B-B14F-4D97-AF65-F5344CB8AC3E}">
        <p14:creationId xmlns:p14="http://schemas.microsoft.com/office/powerpoint/2010/main" val="3939288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643702" y="357166"/>
            <a:ext cx="1857388"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Life situation</a:t>
            </a:r>
            <a:endParaRPr lang="el-GR" dirty="0">
              <a:solidFill>
                <a:prstClr val="white"/>
              </a:solidFill>
            </a:endParaRPr>
          </a:p>
        </p:txBody>
      </p:sp>
      <p:sp>
        <p:nvSpPr>
          <p:cNvPr id="5" name="4 - Ορθογώνιο"/>
          <p:cNvSpPr/>
          <p:nvPr/>
        </p:nvSpPr>
        <p:spPr>
          <a:xfrm>
            <a:off x="5715008" y="2143116"/>
            <a:ext cx="228601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Understanding</a:t>
            </a:r>
          </a:p>
          <a:p>
            <a:pPr algn="ctr" fontAlgn="auto">
              <a:spcBef>
                <a:spcPts val="0"/>
              </a:spcBef>
              <a:spcAft>
                <a:spcPts val="0"/>
              </a:spcAft>
              <a:buFont typeface="Arial" pitchFamily="34" charset="0"/>
              <a:buChar char="•"/>
            </a:pPr>
            <a:r>
              <a:rPr lang="en-US" dirty="0" smtClean="0">
                <a:solidFill>
                  <a:prstClr val="white"/>
                </a:solidFill>
              </a:rPr>
              <a:t>Need</a:t>
            </a:r>
          </a:p>
          <a:p>
            <a:pPr algn="ctr" fontAlgn="auto">
              <a:spcBef>
                <a:spcPts val="0"/>
              </a:spcBef>
              <a:spcAft>
                <a:spcPts val="0"/>
              </a:spcAft>
              <a:buFont typeface="Arial" pitchFamily="34" charset="0"/>
              <a:buChar char="•"/>
            </a:pPr>
            <a:r>
              <a:rPr lang="en-US" dirty="0" smtClean="0">
                <a:solidFill>
                  <a:prstClr val="white"/>
                </a:solidFill>
              </a:rPr>
              <a:t>Gap</a:t>
            </a:r>
          </a:p>
          <a:p>
            <a:pPr algn="ctr" fontAlgn="auto">
              <a:spcBef>
                <a:spcPts val="0"/>
              </a:spcBef>
              <a:spcAft>
                <a:spcPts val="0"/>
              </a:spcAft>
              <a:buFont typeface="Arial" pitchFamily="34" charset="0"/>
              <a:buChar char="•"/>
            </a:pPr>
            <a:r>
              <a:rPr lang="en-US" dirty="0" smtClean="0">
                <a:solidFill>
                  <a:prstClr val="white"/>
                </a:solidFill>
              </a:rPr>
              <a:t>anomaly</a:t>
            </a:r>
            <a:endParaRPr lang="el-GR" dirty="0">
              <a:solidFill>
                <a:prstClr val="white"/>
              </a:solidFill>
            </a:endParaRPr>
          </a:p>
        </p:txBody>
      </p:sp>
      <p:sp>
        <p:nvSpPr>
          <p:cNvPr id="6" name="5 - Ορθογώνιο"/>
          <p:cNvSpPr/>
          <p:nvPr/>
        </p:nvSpPr>
        <p:spPr>
          <a:xfrm>
            <a:off x="5929322" y="4643446"/>
            <a:ext cx="192882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Statement of need</a:t>
            </a:r>
            <a:endParaRPr lang="el-GR" dirty="0">
              <a:solidFill>
                <a:prstClr val="white"/>
              </a:solidFill>
            </a:endParaRPr>
          </a:p>
        </p:txBody>
      </p:sp>
      <p:sp>
        <p:nvSpPr>
          <p:cNvPr id="7" name="6 - Ορθογώνιο"/>
          <p:cNvSpPr/>
          <p:nvPr/>
        </p:nvSpPr>
        <p:spPr>
          <a:xfrm>
            <a:off x="1428728" y="2071678"/>
            <a:ext cx="1643074"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Knowledge structures</a:t>
            </a:r>
            <a:endParaRPr lang="el-GR" dirty="0">
              <a:solidFill>
                <a:prstClr val="white"/>
              </a:solidFill>
            </a:endParaRPr>
          </a:p>
        </p:txBody>
      </p:sp>
      <p:sp>
        <p:nvSpPr>
          <p:cNvPr id="8" name="7 - Ορθογώνιο"/>
          <p:cNvSpPr/>
          <p:nvPr/>
        </p:nvSpPr>
        <p:spPr>
          <a:xfrm>
            <a:off x="785786" y="3643314"/>
            <a:ext cx="3643338"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buFont typeface="Arial" pitchFamily="34" charset="0"/>
              <a:buChar char="•"/>
            </a:pPr>
            <a:r>
              <a:rPr lang="en-US" dirty="0" smtClean="0">
                <a:solidFill>
                  <a:prstClr val="white"/>
                </a:solidFill>
              </a:rPr>
              <a:t>Knowledge of the world</a:t>
            </a:r>
          </a:p>
          <a:p>
            <a:pPr fontAlgn="auto">
              <a:spcBef>
                <a:spcPts val="0"/>
              </a:spcBef>
              <a:spcAft>
                <a:spcPts val="0"/>
              </a:spcAft>
              <a:buFont typeface="Arial" pitchFamily="34" charset="0"/>
              <a:buChar char="•"/>
            </a:pPr>
            <a:r>
              <a:rPr lang="en-US" dirty="0" smtClean="0">
                <a:solidFill>
                  <a:prstClr val="white"/>
                </a:solidFill>
              </a:rPr>
              <a:t>Knowledge of a language</a:t>
            </a:r>
          </a:p>
          <a:p>
            <a:pPr fontAlgn="auto">
              <a:spcBef>
                <a:spcPts val="0"/>
              </a:spcBef>
              <a:spcAft>
                <a:spcPts val="0"/>
              </a:spcAft>
              <a:buFont typeface="Arial" pitchFamily="34" charset="0"/>
              <a:buChar char="•"/>
            </a:pPr>
            <a:r>
              <a:rPr lang="en-US" dirty="0" smtClean="0">
                <a:solidFill>
                  <a:prstClr val="white"/>
                </a:solidFill>
              </a:rPr>
              <a:t>Knowledge of what informant know</a:t>
            </a:r>
          </a:p>
          <a:p>
            <a:pPr fontAlgn="auto">
              <a:spcBef>
                <a:spcPts val="0"/>
              </a:spcBef>
              <a:spcAft>
                <a:spcPts val="0"/>
              </a:spcAft>
              <a:buFont typeface="Arial" pitchFamily="34" charset="0"/>
              <a:buChar char="•"/>
            </a:pPr>
            <a:r>
              <a:rPr lang="en-US" dirty="0" smtClean="0">
                <a:solidFill>
                  <a:prstClr val="white"/>
                </a:solidFill>
              </a:rPr>
              <a:t>Knowledge of social situation</a:t>
            </a:r>
          </a:p>
          <a:p>
            <a:pPr fontAlgn="auto">
              <a:spcBef>
                <a:spcPts val="0"/>
              </a:spcBef>
              <a:spcAft>
                <a:spcPts val="0"/>
              </a:spcAft>
            </a:pPr>
            <a:endParaRPr lang="el-GR" dirty="0">
              <a:solidFill>
                <a:prstClr val="white"/>
              </a:solidFill>
            </a:endParaRPr>
          </a:p>
        </p:txBody>
      </p:sp>
      <p:cxnSp>
        <p:nvCxnSpPr>
          <p:cNvPr id="10" name="9 - Ευθύγραμμο βέλος σύνδεσης"/>
          <p:cNvCxnSpPr/>
          <p:nvPr/>
        </p:nvCxnSpPr>
        <p:spPr>
          <a:xfrm rot="5400000">
            <a:off x="6965173" y="1393017"/>
            <a:ext cx="100013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rot="5400000">
            <a:off x="6429388" y="3857628"/>
            <a:ext cx="1214446"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a:off x="4786314" y="4429132"/>
            <a:ext cx="85725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a:off x="3214678" y="2500306"/>
            <a:ext cx="242889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416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r>
              <a:rPr lang="el-GR" sz="2400" dirty="0" smtClean="0"/>
              <a:t>Στη βιβλιογραφία εμφανίζονται πολλοί ορισμοί για την πληροφοριακή ανάγκη. </a:t>
            </a:r>
            <a:endParaRPr lang="en-US" sz="2400" dirty="0" smtClean="0"/>
          </a:p>
          <a:p>
            <a:r>
              <a:rPr lang="en-US" sz="2400" dirty="0" smtClean="0"/>
              <a:t>O</a:t>
            </a:r>
            <a:r>
              <a:rPr lang="el-GR" sz="2400" dirty="0" smtClean="0"/>
              <a:t>ι </a:t>
            </a:r>
            <a:r>
              <a:rPr lang="en-US" sz="2400" dirty="0" smtClean="0"/>
              <a:t>Shenton </a:t>
            </a:r>
            <a:r>
              <a:rPr lang="el-GR" sz="2400" dirty="0" smtClean="0"/>
              <a:t>&amp; </a:t>
            </a:r>
            <a:r>
              <a:rPr lang="en-US" sz="2400" dirty="0" smtClean="0"/>
              <a:t>Dixon</a:t>
            </a:r>
            <a:r>
              <a:rPr lang="el-GR" sz="2400" dirty="0" smtClean="0"/>
              <a:t>, (2004) αναφέρουν ότι οι ορισμοί που αφορούν την πληροφοριακή ανάγκη θα πρέπει να εντοπίζουν τον τρόπο που προκύπτουν, πως οι ανάγκες μπορεί να οδηγήσουν σε δραστηριότητες αναζήτησης πληροφοριών, τη φύση της πληροφορίας που μπορεί να απαιτείται ή πως μια ανάγκη διαφέρει από τη θέληση. </a:t>
            </a:r>
          </a:p>
          <a:p>
            <a:r>
              <a:rPr lang="el-GR" sz="2400" dirty="0" smtClean="0"/>
              <a:t>Η </a:t>
            </a:r>
            <a:r>
              <a:rPr lang="en-US" sz="2400" dirty="0" err="1" smtClean="0"/>
              <a:t>Kuhlthau</a:t>
            </a:r>
            <a:r>
              <a:rPr lang="el-GR" sz="2400" dirty="0" smtClean="0"/>
              <a:t> (1993) θεωρεί ότι ένας άνθρωπος ξεκινάει τη διαδικασία αναζήτησης πληροφοριών με ένα αίσθημα αβεβαιότητας, με ασάφεια και συνειδητοποίηση της έλλειψης γνώσης για το θέμα.  </a:t>
            </a:r>
            <a:r>
              <a:rPr lang="en-US" sz="2400" dirty="0" smtClean="0"/>
              <a:t> </a:t>
            </a:r>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99831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r>
              <a:rPr lang="el-GR" sz="2400" dirty="0" smtClean="0"/>
              <a:t>Στις παλαιότερες κοινωνίες η αναζήτηση της πληροφορίας έφερνε σε επαφή το χρήστη με την όλη γνώση του αντικειμένου που αναζητούσε. Ο </a:t>
            </a:r>
            <a:r>
              <a:rPr lang="en-US" sz="2400" dirty="0" smtClean="0"/>
              <a:t>Madden</a:t>
            </a:r>
            <a:r>
              <a:rPr lang="el-GR" sz="2400" dirty="0" smtClean="0"/>
              <a:t> (2006) αναφέρει ότι στον πολιτισμό πρωτόγονων κοινωνιών τη γνώση την κατείχαν από κοινού όλοι οι ενήλικες της φυλής και δεν ξεχώριζε σε ξεχωριστές ενότητες.   Στο παρελθόν η αξιοποίηση του όλου ή του μέρους του τεκμηρίου της γνώσης που απαιτούσαν οι επιστημονικές ή κοινωνικές ανάγκες, εξαρτιόταν άμεσα από τις προσωπικές γνώσεις και ικανότητες του ερευνητή και του χρήστη της πληροφορίας.  </a:t>
            </a:r>
            <a:endParaRPr lang="el-GR" sz="2400" dirty="0"/>
          </a:p>
        </p:txBody>
      </p:sp>
    </p:spTree>
    <p:extLst>
      <p:ext uri="{BB962C8B-B14F-4D97-AF65-F5344CB8AC3E}">
        <p14:creationId xmlns:p14="http://schemas.microsoft.com/office/powerpoint/2010/main" val="2101077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smtClean="0"/>
              <a:t>Οι </a:t>
            </a:r>
            <a:r>
              <a:rPr lang="en-US" sz="2400" smtClean="0"/>
              <a:t>Belkin</a:t>
            </a:r>
            <a:r>
              <a:rPr lang="el-GR" sz="2400" smtClean="0"/>
              <a:t>, </a:t>
            </a:r>
            <a:r>
              <a:rPr lang="en-US" sz="2400" smtClean="0"/>
              <a:t>Oddy </a:t>
            </a:r>
            <a:r>
              <a:rPr lang="el-GR" sz="2400" smtClean="0"/>
              <a:t>&amp; </a:t>
            </a:r>
            <a:r>
              <a:rPr lang="en-US" sz="2400" smtClean="0"/>
              <a:t>Brooks</a:t>
            </a:r>
            <a:r>
              <a:rPr lang="el-GR" sz="2400" smtClean="0"/>
              <a:t> (1982) θεωρούν ότι μη φυσιολογικές καταστάσεις γνώσης υποκρύπτονται κάτω από τις πληροφοριακές ανάγκες. Πιο συγκεκριμένα οι πληροφοριακές ανάγκες προκύπτουν από καταστάσεις της γνώσης που χαρακτηρίζονται ως μη ομαλές και αφορούν ένα θέμα ή μία κατάσταση. Ο χρήστης δεν είναι σε θέση να προσδιορίσει με ακρίβεια τι χρειάζεται για να λύσει την ανωμαλία που προκύπτει. Για αυτό προτείνουν ότι είναι προτιμότερο για τους σκοπούς της ανάκτησης πληροφοριών να προσπαθείς να περιγράψεις αυτήν την ανωμαλία στη γνώση παρά να ρωτάς να προσδιορίσει ο χρήστης την ανάγκη του στο σύστημα </a:t>
            </a:r>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dirty="0"/>
          </a:p>
        </p:txBody>
      </p:sp>
    </p:spTree>
    <p:extLst>
      <p:ext uri="{BB962C8B-B14F-4D97-AF65-F5344CB8AC3E}">
        <p14:creationId xmlns:p14="http://schemas.microsoft.com/office/powerpoint/2010/main" val="990954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800" smtClean="0"/>
              <a:t>Οι </a:t>
            </a:r>
            <a:r>
              <a:rPr lang="en-US" sz="2800" smtClean="0"/>
              <a:t>Chatman </a:t>
            </a:r>
            <a:r>
              <a:rPr lang="el-GR" sz="2800" smtClean="0"/>
              <a:t>&amp; </a:t>
            </a:r>
            <a:r>
              <a:rPr lang="en-US" sz="2800" smtClean="0"/>
              <a:t>Pendleton</a:t>
            </a:r>
            <a:r>
              <a:rPr lang="el-GR" sz="2800" smtClean="0"/>
              <a:t> (2010) διευκρινίζουν ότι η πληροφοριακή ανάγκη κατά κάποιο τρόπο συνδέεται με μία κατάσταση εξάρτησης.  Αν η πληροφόρηση δεν υπάρξει και δεν ικανοποιήσει την πληροφοριακή ανάγκη η κατάσταση των πραγμάτων θα είναι χειρότερη. Αντίθετα αν η επιθυμία δεν ικανοποιηθεί δεν θα χειροτερέψει η κατάσταση, ωστόσο αποτελεί όφελος να την ικανοποιήσεις.  </a:t>
            </a:r>
          </a:p>
          <a:p>
            <a:endParaRPr lang="el-GR" sz="2800" smtClean="0"/>
          </a:p>
          <a:p>
            <a:endParaRPr lang="el-GR" sz="2800" smtClean="0"/>
          </a:p>
          <a:p>
            <a:endParaRPr lang="el-GR" sz="2800" smtClean="0"/>
          </a:p>
          <a:p>
            <a:endParaRPr lang="el-GR" sz="2800" smtClean="0"/>
          </a:p>
          <a:p>
            <a:endParaRPr lang="el-GR" sz="2800" smtClean="0"/>
          </a:p>
          <a:p>
            <a:endParaRPr lang="el-GR" sz="2800" smtClean="0"/>
          </a:p>
          <a:p>
            <a:endParaRPr lang="el-GR" sz="2800" dirty="0"/>
          </a:p>
        </p:txBody>
      </p:sp>
    </p:spTree>
    <p:extLst>
      <p:ext uri="{BB962C8B-B14F-4D97-AF65-F5344CB8AC3E}">
        <p14:creationId xmlns:p14="http://schemas.microsoft.com/office/powerpoint/2010/main" val="4030557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smtClean="0"/>
              <a:t>Οι </a:t>
            </a:r>
            <a:r>
              <a:rPr lang="en-US" sz="2400" smtClean="0"/>
              <a:t>Miranda </a:t>
            </a:r>
            <a:r>
              <a:rPr lang="el-GR" sz="2400" smtClean="0"/>
              <a:t>και </a:t>
            </a:r>
            <a:r>
              <a:rPr lang="en-US" sz="2400" smtClean="0"/>
              <a:t>Tarapanoff</a:t>
            </a:r>
            <a:r>
              <a:rPr lang="el-GR" sz="2400" smtClean="0"/>
              <a:t> (2008) ορίζουν την πληροφοριακή ανάγκη σαν μία κατάσταση ή διαδικασία όταν κάποιος καταλαβαίνει ότι υπάρχει ένα κενό ανάμεσα στην πληροφορία και στη γνώση που έχει για να λύσει ένα πρόβλημα. </a:t>
            </a:r>
          </a:p>
          <a:p>
            <a:r>
              <a:rPr lang="el-GR" sz="2400" smtClean="0"/>
              <a:t>Οι </a:t>
            </a:r>
            <a:r>
              <a:rPr lang="en-US" sz="2400" smtClean="0"/>
              <a:t>Feibisoff  </a:t>
            </a:r>
            <a:r>
              <a:rPr lang="el-GR" sz="2400" smtClean="0"/>
              <a:t>&amp; </a:t>
            </a:r>
            <a:r>
              <a:rPr lang="en-US" sz="2400" smtClean="0"/>
              <a:t>Ely </a:t>
            </a:r>
            <a:r>
              <a:rPr lang="el-GR" sz="2400" smtClean="0"/>
              <a:t>θεωρούν ότι ο όρος πληροφοριακή ανάγκη είναι ένας γενικός όρος, που περιλαμβάνει τις πληροφοριακές απαιτήσεις και τις πληροφοριακές επιθυμίες. Υπάρχουν άτομα που μπορούν να εκφράσουν τις απαιτήσεις τους και άλλα που επιθυμούν πληροφόρηση, αλλά δεν μπορούν να εκφράσουν τι χρειάζονται. </a:t>
            </a:r>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dirty="0"/>
          </a:p>
        </p:txBody>
      </p:sp>
    </p:spTree>
    <p:extLst>
      <p:ext uri="{BB962C8B-B14F-4D97-AF65-F5344CB8AC3E}">
        <p14:creationId xmlns:p14="http://schemas.microsoft.com/office/powerpoint/2010/main" val="3814490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dirty="0" smtClean="0"/>
              <a:t>Σύμφωνα με τον </a:t>
            </a:r>
            <a:r>
              <a:rPr lang="en-US" sz="2400" dirty="0" err="1" smtClean="0"/>
              <a:t>Derr</a:t>
            </a:r>
            <a:r>
              <a:rPr lang="el-GR" sz="2400" dirty="0" smtClean="0"/>
              <a:t> (1983) η πληροφοριακή ανάγκη αποτελεί σχέση ανάμεσα στην πληροφορία και στον σκοπό της πληροφορίας, δεν είναι μία ψυχολογική κατάσταση. Η παρουσία της επιθυμίας για πληροφόρηση δεν είναι ούτε απαραίτητη, ούτε ικανοποιητική συνθήκη για να πει κανείς ότι υπάρχει  ανάγκη για συγκεκριμένη πληροφορία.  </a:t>
            </a:r>
            <a:endParaRPr lang="en-US" sz="2400" dirty="0" smtClean="0"/>
          </a:p>
          <a:p>
            <a:r>
              <a:rPr lang="el-GR" sz="2400" dirty="0" smtClean="0"/>
              <a:t>Επιπλέον η απόκτηση της πληροφορίας δεν εξαφανίζει την ανάγκη για αυτήν την πληροφορία. Ενώ θεωρεί ότι η πληροφορία θεωρείται ότι χρειάζεται μόνο αν συνεισφέρει στην επιτυχία ενός πληροφοριακού σκοπού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094652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r>
              <a:rPr lang="en-US" sz="2400" dirty="0" smtClean="0"/>
              <a:t>O Wilson </a:t>
            </a:r>
            <a:r>
              <a:rPr lang="el-GR" sz="2400" dirty="0" smtClean="0"/>
              <a:t>(2006) προτείνει να μην χρησιμοποιείται ό όρος «πληροφοριακή ανάγκη», αλλά «αναζήτηση πληροφοριών για την ικανοποίηση αναγκών» γιατί θεωρεί ότι ο όρος ανάγκη είναι ποιοτικά παρόμοιος με τις άλλες βασικές ανθρώπινες ανάγκες. Οι ψυχολόγοι έχουν χωρίσει  τις βασικές ανθρώπινες ανάγκες σε τρεις κατηγορίες: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899592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pPr marL="0" indent="355600">
              <a:buNone/>
            </a:pPr>
            <a:r>
              <a:rPr lang="el-GR" sz="2400" b="1" dirty="0" smtClean="0"/>
              <a:t>α) </a:t>
            </a:r>
            <a:r>
              <a:rPr lang="el-GR" sz="2400" dirty="0" smtClean="0"/>
              <a:t>φυσικές ανάγκες, όπως την ανάγκη για φαγητό, νερό κλπ. </a:t>
            </a:r>
            <a:endParaRPr lang="en-US" sz="2400" dirty="0" smtClean="0"/>
          </a:p>
          <a:p>
            <a:pPr marL="719138" indent="-363538">
              <a:buNone/>
            </a:pPr>
            <a:r>
              <a:rPr lang="el-GR" sz="2400" b="1" dirty="0" smtClean="0"/>
              <a:t>β) </a:t>
            </a:r>
            <a:r>
              <a:rPr lang="el-GR" sz="2400" dirty="0" smtClean="0"/>
              <a:t>οι συναισθηματικές ή ψυχολογικές ανάγκες, όπως η ανάγκη για κυριαρχία και επιτυχία κλπ. και </a:t>
            </a:r>
          </a:p>
          <a:p>
            <a:pPr marL="719138" indent="-363538">
              <a:buNone/>
            </a:pPr>
            <a:r>
              <a:rPr lang="el-GR" sz="2400" b="1" dirty="0" smtClean="0"/>
              <a:t>γ) </a:t>
            </a:r>
            <a:r>
              <a:rPr lang="en-US" sz="2400" b="1" dirty="0" smtClean="0"/>
              <a:t> </a:t>
            </a:r>
            <a:r>
              <a:rPr lang="el-GR" sz="2400" dirty="0" smtClean="0"/>
              <a:t>γνωστικές ανάγκες, όπως η ανάγκη να σχεδιάζει κανείς, ή να μάθει μία δεξιότητα. Οι ανάγκες αυτές αλληλοσυνδέονται μεταξύ τους και όπως παρουσιάζεται στο σχεδιάγραμμα παρακάτω για να ικανοποιηθούν χρειάζεται πληροφοριακή αναζήτηση.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8495106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l-GR" dirty="0" smtClean="0"/>
              <a:t>Πως οι Πληροφοριακές Ανάγκες αλληλοσυνδέονται μεταξύ τους</a:t>
            </a:r>
            <a:endParaRPr lang="el-GR" dirty="0"/>
          </a:p>
        </p:txBody>
      </p:sp>
      <p:pic>
        <p:nvPicPr>
          <p:cNvPr id="4" name="3 - Εικόνα" descr="F:\Wilson information need.jpg"/>
          <p:cNvPicPr/>
          <p:nvPr/>
        </p:nvPicPr>
        <p:blipFill>
          <a:blip r:embed="rId2" cstate="print">
            <a:extLst>
              <a:ext uri="{28A0092B-C50C-407E-A947-70E740481C1C}">
                <a14:useLocalDpi xmlns:a14="http://schemas.microsoft.com/office/drawing/2010/main" val="0"/>
              </a:ext>
            </a:extLst>
          </a:blip>
          <a:stretch>
            <a:fillRect/>
          </a:stretch>
        </p:blipFill>
        <p:spPr bwMode="auto">
          <a:xfrm>
            <a:off x="1299754" y="1916832"/>
            <a:ext cx="6544492" cy="4032448"/>
          </a:xfrm>
          <a:prstGeom prst="rect">
            <a:avLst/>
          </a:prstGeom>
          <a:noFill/>
          <a:ln>
            <a:noFill/>
          </a:ln>
        </p:spPr>
      </p:pic>
    </p:spTree>
    <p:extLst>
      <p:ext uri="{BB962C8B-B14F-4D97-AF65-F5344CB8AC3E}">
        <p14:creationId xmlns:p14="http://schemas.microsoft.com/office/powerpoint/2010/main" val="4722076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dirty="0" smtClean="0"/>
              <a:t>Όπως αναφέρει ο </a:t>
            </a:r>
            <a:r>
              <a:rPr lang="en-US" sz="2400" dirty="0" smtClean="0"/>
              <a:t>Wilson</a:t>
            </a:r>
            <a:r>
              <a:rPr lang="el-GR" sz="2400" dirty="0" smtClean="0"/>
              <a:t> (2006) πολλοί παράγοντες πρέπει να υπάρχουν σαν προϋπόθεση για να απαιτείται η αναζήτηση πληροφοριών για την κάλυψη των αναγκών, όπως η σπουδαιότητα της ικανοποίησης της ανάγκης, η ποινή που θα υποστεί με την απουσία της πληροφόρησης, η προσβασιμότητα των πηγών, καθώς και το κόστος για να τις χρησιμοποιήσει κανείς. </a:t>
            </a:r>
            <a:endParaRPr lang="en-US" sz="2400" dirty="0" smtClean="0"/>
          </a:p>
          <a:p>
            <a:r>
              <a:rPr lang="el-GR" sz="2400" dirty="0" smtClean="0"/>
              <a:t>Οι παράγοντες συνολικά που εμποδίζουν την αναζήτηση πληροφοριών για την ικανοποίηση αναγκών εμφανίζονται, ως προσωπικοί, διαπροσωπικοί και περιβαλλοντικοί.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565650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lnSpcReduction="10000"/>
          </a:bodyPr>
          <a:lstStyle/>
          <a:p>
            <a:r>
              <a:rPr lang="el-GR" sz="2400" dirty="0" smtClean="0"/>
              <a:t>Ο </a:t>
            </a:r>
            <a:r>
              <a:rPr lang="en-US" sz="2400" dirty="0" smtClean="0"/>
              <a:t>Wilson</a:t>
            </a:r>
            <a:r>
              <a:rPr lang="el-GR" sz="2400" dirty="0" smtClean="0"/>
              <a:t> (1999) θεωρεί ότι η βάση ενός μοντέλου πληροφοριακής αναζήτησης είναι το πρόβλημα που χρειάζεται λύση και μία κατάσταση τέτοια χαρακτηρίζεται από αβεβαιότητα. </a:t>
            </a:r>
            <a:endParaRPr lang="en-US" sz="2400" dirty="0" smtClean="0"/>
          </a:p>
          <a:p>
            <a:r>
              <a:rPr lang="el-GR" sz="2400" dirty="0" smtClean="0"/>
              <a:t>Η λύση του προβλήματος, η εξέλιξη από αβεβαιότητα σε βεβαιότητα, ή τουλάχιστον η λύση του προβλήματος αποτελεί στόχο του ατόμου και η συμπεριφορά του ατόμου χαρακτηρίζεται ως συμπεριφορά που αναζητά ένα στόχο. </a:t>
            </a:r>
            <a:endParaRPr lang="en-US" sz="2400" dirty="0" smtClean="0"/>
          </a:p>
          <a:p>
            <a:r>
              <a:rPr lang="el-GR" sz="2400" dirty="0" smtClean="0"/>
              <a:t>Θεωρεί ότι κάθε στάδιο βλέπει την εξέλιξη της λύσης με περισσότερο αβεβαιότητα και όταν η αβεβαιότητα σε ένα στάδιο αποτυχαίνει να δώσει λύση καταλήγει σε ανατροφοδότηση στο προηγούμενο στάδιο για περαιτέρω λύση.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4247464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Η εξέλιξη της λύσης του προβλήματος από αβεβαιότητα σε βεβαιότητα</a:t>
            </a:r>
            <a:endParaRPr lang="el-GR" dirty="0"/>
          </a:p>
        </p:txBody>
      </p:sp>
      <p:pic>
        <p:nvPicPr>
          <p:cNvPr id="4" name="3 - Εικόνα" descr="http://www.informationr.net/tdw/publ/papers/models/TDWfig13.gif"/>
          <p:cNvPicPr/>
          <p:nvPr/>
        </p:nvPicPr>
        <p:blipFill>
          <a:blip r:embed="rId2" cstate="print">
            <a:extLst>
              <a:ext uri="{28A0092B-C50C-407E-A947-70E740481C1C}">
                <a14:useLocalDpi xmlns:a14="http://schemas.microsoft.com/office/drawing/2010/main" val="0"/>
              </a:ext>
            </a:extLst>
          </a:blip>
          <a:stretch>
            <a:fillRect/>
          </a:stretch>
        </p:blipFill>
        <p:spPr bwMode="auto">
          <a:xfrm>
            <a:off x="808110" y="2348880"/>
            <a:ext cx="7527780" cy="2827870"/>
          </a:xfrm>
          <a:prstGeom prst="rect">
            <a:avLst/>
          </a:prstGeom>
          <a:noFill/>
          <a:ln>
            <a:noFill/>
          </a:ln>
        </p:spPr>
      </p:pic>
    </p:spTree>
    <p:extLst>
      <p:ext uri="{BB962C8B-B14F-4D97-AF65-F5344CB8AC3E}">
        <p14:creationId xmlns:p14="http://schemas.microsoft.com/office/powerpoint/2010/main" val="2825522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r>
              <a:rPr lang="el-GR" sz="2400" dirty="0" smtClean="0"/>
              <a:t>Η σημερινή συνήθης πρακτική πληροφόρησης είναι η έμμεση σύνδεση του ερευνητή με τις πηγές πληροφόρησης. Ανάμεσα στον ερευνητή και τις πηγές της γνώσης παρεμβάλλεται ένα σύστημα διακίνησης επεξεργασμένων πληροφοριών, που έχουν προεπιλεγεί με κριτήρια ορισμένα από περιβάλλοντα ξένα προς το περιβάλλον του ερευνητή. Ο σημερινός χρήστης επιλέγει ένα υποσύνολο στοιχείων από το σύνολο της αρχικής παράστασης της πληροφορίας.   </a:t>
            </a:r>
            <a:endParaRPr lang="el-GR" sz="2400" dirty="0"/>
          </a:p>
        </p:txBody>
      </p:sp>
    </p:spTree>
    <p:extLst>
      <p:ext uri="{BB962C8B-B14F-4D97-AF65-F5344CB8AC3E}">
        <p14:creationId xmlns:p14="http://schemas.microsoft.com/office/powerpoint/2010/main" val="4193956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r>
              <a:rPr lang="el-GR" sz="2300" dirty="0" smtClean="0"/>
              <a:t>Ο </a:t>
            </a:r>
            <a:r>
              <a:rPr lang="en-US" sz="2300" dirty="0" err="1" smtClean="0"/>
              <a:t>Hjorland</a:t>
            </a:r>
            <a:r>
              <a:rPr lang="el-GR" sz="2300" dirty="0" smtClean="0"/>
              <a:t> (2002) τονίζει ότι η πληροφοριακή ανάγκη συνδέεται με την έννοια της συνάφειας. Η έκφραση ο Α έχει μία πληροφοριακή ανάγκη είναι το ίδιο με την πρόταση «τεκμήρια ή πληροφορίες συναφείς προς τον Α μπορούν να βρεθούν. Επίσης οι ανάγκες προκύπτουν από κοινωνικούς και πολιτισμικούς παράγοντες και μπορεί να συγκριθούν με τις εκπαιδευτικές ανάγκες, γιατί και τα δύο είδη αναγκών αναπτύσσονται για να κατακτήσουν κάποια προβλήματα για τα οποία έχει δημιουργηθεί ήδη κάποια γνώση. </a:t>
            </a:r>
            <a:endParaRPr lang="en-US" sz="2300" dirty="0" smtClean="0"/>
          </a:p>
          <a:p>
            <a:r>
              <a:rPr lang="el-GR" sz="2300" dirty="0" smtClean="0"/>
              <a:t>Επίσης όπως οι μαθητές συχνά δεν γνωρίζουν τις εκπαιδευτικές τους ανάγκες και οι χρήστες συχνά δεν γνωρίζουν τις ανάγκες τους για πληροφόρηση. Η πληροφοριακή ανάγκη μπορεί να γίνει πιο συγκεκριμένη όταν υπάρχει απαίτηση για να ικανοποιηθεί μία εργασία.  </a:t>
            </a:r>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37736430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r>
              <a:rPr lang="el-GR" sz="2300" dirty="0" smtClean="0"/>
              <a:t>Οι πληροφοριακές ανάγκες εξαρτώνται από τα προβλήματα που είναι για λύση, από τη φύση της γνώσης που είναι διαθέσιμη, και από τα προσόντα του χρήστη. Επειδή τα περισσότερα πληροφοριακά προβλήματα είναι ιδιαίτερα σύνθετα, οι πληροφοριακές ανάγκες τείνουν να κοινωνικοποιηθούν από διάφορα θεωρητικές επιρροές, όπως στην περίπτωση που υπάρχουν παραπάνω από μία θεωρία για το ίδιο φαινόμενο.  </a:t>
            </a:r>
            <a:endParaRPr lang="en-US" sz="2300" dirty="0" smtClean="0"/>
          </a:p>
          <a:p>
            <a:r>
              <a:rPr lang="el-GR" sz="2300" dirty="0" smtClean="0"/>
              <a:t>Δηλαδή δύο διαφορετικές θεωρίες σε ένα θέμα μπορεί να υπονοούν διαφορετικές πληροφοριακές ανάγκες και διαφορετικά κριτήρια συνάφειας. Η πληροφοριακή ανάγκη τότε δημιουργείται από διαφορετικές απόψεις σε ένα συγκεκριμένο θέμα που παράγονται από ανθρώπους μέσα στην κοινωνία. </a:t>
            </a:r>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9971058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800" dirty="0" smtClean="0"/>
              <a:t>Ο</a:t>
            </a:r>
            <a:r>
              <a:rPr lang="en-US" sz="2800" dirty="0" smtClean="0"/>
              <a:t>Taylor</a:t>
            </a:r>
            <a:r>
              <a:rPr lang="el-GR" sz="2800" dirty="0" smtClean="0"/>
              <a:t> (1962) όρισε ότι υπάρχουν τέσσερα επίπεδα διατύπωσης της πληροφοριακής ανάγκης: </a:t>
            </a:r>
          </a:p>
          <a:p>
            <a:pPr marL="355600" indent="-355600">
              <a:buNone/>
            </a:pPr>
            <a:r>
              <a:rPr lang="el-GR" sz="2800" b="1" dirty="0" smtClean="0"/>
              <a:t>α) </a:t>
            </a:r>
            <a:r>
              <a:rPr lang="el-GR" sz="2800" dirty="0" smtClean="0"/>
              <a:t>η πραγματική, αλλά μη εκφραζόμενη ανάγκη για πληροφόρηση- </a:t>
            </a:r>
            <a:r>
              <a:rPr lang="en-US" sz="2800" dirty="0" smtClean="0"/>
              <a:t>Q</a:t>
            </a:r>
            <a:r>
              <a:rPr lang="el-GR" sz="2800" dirty="0" smtClean="0"/>
              <a:t>1, </a:t>
            </a:r>
          </a:p>
          <a:p>
            <a:pPr marL="0" indent="0">
              <a:buNone/>
            </a:pPr>
            <a:r>
              <a:rPr lang="el-GR" sz="2800" b="1" dirty="0" smtClean="0"/>
              <a:t>β) </a:t>
            </a:r>
            <a:r>
              <a:rPr lang="el-GR" sz="2800" dirty="0" smtClean="0"/>
              <a:t>η συνειδητή περιγραφή της ανάγκης- </a:t>
            </a:r>
            <a:r>
              <a:rPr lang="en-US" sz="2800" dirty="0" smtClean="0"/>
              <a:t>Q</a:t>
            </a:r>
            <a:r>
              <a:rPr lang="el-GR" sz="2800" dirty="0" smtClean="0"/>
              <a:t>2, </a:t>
            </a:r>
          </a:p>
          <a:p>
            <a:pPr marL="0" indent="0">
              <a:buNone/>
            </a:pPr>
            <a:r>
              <a:rPr lang="el-GR" sz="2800" b="1" dirty="0" smtClean="0"/>
              <a:t>γ) </a:t>
            </a:r>
            <a:r>
              <a:rPr lang="el-GR" sz="2800" dirty="0" smtClean="0"/>
              <a:t>η τυπική διατύπωση της ερώτησης- </a:t>
            </a:r>
            <a:r>
              <a:rPr lang="en-US" sz="2800" dirty="0" smtClean="0"/>
              <a:t>Q</a:t>
            </a:r>
            <a:r>
              <a:rPr lang="el-GR" sz="2800" dirty="0" smtClean="0"/>
              <a:t>3 και </a:t>
            </a:r>
          </a:p>
          <a:p>
            <a:pPr marL="355600" indent="-355600">
              <a:buNone/>
            </a:pPr>
            <a:r>
              <a:rPr lang="el-GR" sz="2800" b="1" dirty="0" smtClean="0"/>
              <a:t>δ) </a:t>
            </a:r>
            <a:r>
              <a:rPr lang="el-GR" sz="2800" dirty="0" smtClean="0"/>
              <a:t>η ερώτηση όπως παρουσιάζεται στο πληροφοριακό σύστημα- </a:t>
            </a:r>
            <a:r>
              <a:rPr lang="en-US" sz="2800" dirty="0" smtClean="0"/>
              <a:t>Q</a:t>
            </a:r>
            <a:r>
              <a:rPr lang="el-GR" sz="2800" dirty="0" smtClean="0"/>
              <a:t>4. </a:t>
            </a:r>
          </a:p>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a:p>
        </p:txBody>
      </p:sp>
    </p:spTree>
    <p:extLst>
      <p:ext uri="{BB962C8B-B14F-4D97-AF65-F5344CB8AC3E}">
        <p14:creationId xmlns:p14="http://schemas.microsoft.com/office/powerpoint/2010/main" val="31180771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800" dirty="0" smtClean="0"/>
              <a:t>Μια σειρά από αλλαγές μπορεί να προκύψουν κατά την μετάβαση από το ένα στάδιο στο άλλο, από ψυχολογική μετατρέπεται σε λογική, από αμφισημία σε συγκεκριμένο, από σύνθετο σε απλό. Κατά τη διαδικασία διατύπωσης της αναζήτησης το σύστημα επηρεάζει τον ερωτώμενο με διάφορους τρόπους.  </a:t>
            </a:r>
          </a:p>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a:p>
        </p:txBody>
      </p:sp>
    </p:spTree>
    <p:extLst>
      <p:ext uri="{BB962C8B-B14F-4D97-AF65-F5344CB8AC3E}">
        <p14:creationId xmlns:p14="http://schemas.microsoft.com/office/powerpoint/2010/main" val="27416441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400" dirty="0" smtClean="0"/>
              <a:t>Οι παράγοντες που επηρεάζουν τη διατύπωση της ερώτησης διαιρούνται σε πέντε ομάδες: </a:t>
            </a:r>
          </a:p>
          <a:p>
            <a:pPr marL="514350" indent="-514350">
              <a:buFont typeface="+mj-lt"/>
              <a:buAutoNum type="arabicPeriod"/>
            </a:pPr>
            <a:r>
              <a:rPr lang="el-GR" sz="2400" dirty="0" smtClean="0"/>
              <a:t>Οι γενικοί παράγοντες που είναι φυσικοί και γεωγραφικοί, στους οποίους περιλαμβάνεται το αν το σύστημα στο οποίο διατυπώνεται η ερώτηση είναι ηλεκτρονικό ή όχι και πόσο απέχει από το χρήστη. </a:t>
            </a:r>
          </a:p>
          <a:p>
            <a:pPr marL="514350" indent="-514350">
              <a:buFont typeface="+mj-lt"/>
              <a:buAutoNum type="arabicPeriod"/>
            </a:pPr>
            <a:r>
              <a:rPr lang="el-GR" sz="2400" dirty="0" smtClean="0"/>
              <a:t>Το είδος του υλικού που περιλαμβάνεται στο σύστημα.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6101880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pPr marL="514350" indent="-514350">
              <a:buFont typeface="+mj-lt"/>
              <a:buAutoNum type="arabicPeriod" startAt="3"/>
            </a:pPr>
            <a:r>
              <a:rPr lang="el-GR" sz="2400" dirty="0" smtClean="0"/>
              <a:t>Ο τρόπος που είναι ταξινομημένες οι πληροφορίες επίσης μπορεί να επηρεάσει τη διατύπωση της ερώτησης. </a:t>
            </a:r>
          </a:p>
          <a:p>
            <a:pPr marL="514350" indent="-514350">
              <a:buFont typeface="+mj-lt"/>
              <a:buAutoNum type="arabicPeriod" startAt="3"/>
            </a:pPr>
            <a:r>
              <a:rPr lang="el-GR" sz="2400" dirty="0" smtClean="0"/>
              <a:t>Ο τρόπος που γίνεται η διαπραγμάτευση ανάμεσα στο σύστημα και στον ερωτώντα παίζει επίσης σημαντικό ρόλο. Πόσο απλή είναι η διαδικασία που επιτρέπει τη διατύπωση της ερώτησης, παρεμβαίνει άνθρωπος ανάμεσα στον ερωτώντα και στο σύστημα; </a:t>
            </a:r>
          </a:p>
          <a:p>
            <a:pPr marL="514350" indent="-514350">
              <a:buFont typeface="+mj-lt"/>
              <a:buAutoNum type="arabicPeriod" startAt="3"/>
            </a:pPr>
            <a:r>
              <a:rPr lang="el-GR" sz="2400" dirty="0" smtClean="0"/>
              <a:t>Η ύπαρξη ενδιάμεσης προσωρινής ανατροφοδότησης θα αποτελέσει ερέθισμα για το μυαλό να επικεντρωθεί στην ερώτηση αφού έχει ξεκινήσει η αναζήτηση.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7342076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dirty="0" smtClean="0"/>
              <a:t>Οι </a:t>
            </a:r>
            <a:r>
              <a:rPr lang="en-US" sz="2400" dirty="0" err="1" smtClean="0"/>
              <a:t>Bystrom</a:t>
            </a:r>
            <a:r>
              <a:rPr lang="en-US" sz="2400" dirty="0" smtClean="0"/>
              <a:t> </a:t>
            </a:r>
            <a:r>
              <a:rPr lang="el-GR" sz="2400" dirty="0" smtClean="0"/>
              <a:t>&amp; </a:t>
            </a:r>
            <a:r>
              <a:rPr lang="en-US" sz="2400" dirty="0" err="1" smtClean="0"/>
              <a:t>Jarvelin</a:t>
            </a:r>
            <a:r>
              <a:rPr lang="el-GR" sz="2400" dirty="0" smtClean="0"/>
              <a:t> (1995) τονίζουν ότι όταν οι εργαζόμενοι έρχονται αντιμέτωποι με την εργασία τους θεωρούν τις πληροφοριακές ανάγκες ότι αντανακλούν την ερμηνεία τους για τις απαιτήσεις για πληροφορίες, και την προηγούμενη γνώση.  Το κενό που υπάρχει ανάμεσα στην προηγούμενη γνώση για το αντικείμενο της εργασίας και τις απαιτήσεις της εργασίας όπως τις αντιλαμβάνονται είναι η πληροφοριακή ανάγκη.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469926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smtClean="0"/>
              <a:t>Σε εργασίες που απαιτούνται πολλές πληροφορίες οι εργαζόμενοι αντιλαμβάνονται συχνά ότι τους λείπουν πληροφορίες και αποτέλεσμα αυτής της συνείδησης είναι η διατύπωση πληροφοριακής ανάγκης σαν σημείο εκκίνησης της διαδικασία αναζήτησης και ανάκτησης πληροφοριών. Ο όρος πληροφοριακή ανάγκη χρησιμοποιείται κυρίως σαν μία πράξη που θα καθορίσει τον χειρισμό των πληροφοριακών απαιτήσεων για το έργο που πρέπει να ολοκληρωθεί. </a:t>
            </a:r>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dirty="0"/>
          </a:p>
        </p:txBody>
      </p:sp>
    </p:spTree>
    <p:extLst>
      <p:ext uri="{BB962C8B-B14F-4D97-AF65-F5344CB8AC3E}">
        <p14:creationId xmlns:p14="http://schemas.microsoft.com/office/powerpoint/2010/main" val="5566560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r>
              <a:rPr lang="el-GR" sz="2400" dirty="0" smtClean="0"/>
              <a:t>Ο </a:t>
            </a:r>
            <a:r>
              <a:rPr lang="en-US" sz="2400" dirty="0" smtClean="0"/>
              <a:t>Cole</a:t>
            </a:r>
            <a:r>
              <a:rPr lang="el-GR" sz="2400" dirty="0" smtClean="0"/>
              <a:t> (2011) επίσης τονίζει ότι αντίθετα από όλες τις άλλες ανάγκες, ανάγκη για φαί, νερό κλπ. η ανάγκη για πληροφόρηση συνήθως δεν είναι γνωστή στο άτομο που το αφορά. Ξεκινώντας από τα τέσσερα επίπεδα του </a:t>
            </a:r>
            <a:r>
              <a:rPr lang="en-US" sz="2400" dirty="0" smtClean="0"/>
              <a:t>Taylor</a:t>
            </a:r>
            <a:r>
              <a:rPr lang="el-GR" sz="2400" dirty="0" smtClean="0"/>
              <a:t> της πληροφοριακής ανάγκης προσπαθεί να παρουσιάσει μία θεωρία που να βασίζεται στη γνώση. Ο στόχος ήταν για να συμβάλλει στο σχεδιασμό πληροφοριακών συστημάτων. Θεωρεί ότι η ουσία της πληροφοριακής αναζήτησης είναι ότι ο χρήστης πρέπει να διαμορφώσει μία ερώτηση στο πληροφοριακό σύστημα.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8043396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pPr marL="0" indent="0">
              <a:buNone/>
            </a:pPr>
            <a:r>
              <a:rPr lang="el-GR" sz="2400" dirty="0" smtClean="0"/>
              <a:t>Ο χρήστης για να διαμορφώσει την ερώτηση πρέπει να </a:t>
            </a:r>
          </a:p>
          <a:p>
            <a:pPr marL="514350" indent="-514350">
              <a:buFont typeface="+mj-lt"/>
              <a:buAutoNum type="arabicPeriod"/>
            </a:pPr>
            <a:r>
              <a:rPr lang="el-GR" sz="2400" dirty="0" smtClean="0"/>
              <a:t>συλλέξει της σκέψεις του/της στην πληροφόρηση που απαιτείται, </a:t>
            </a:r>
          </a:p>
          <a:p>
            <a:pPr marL="514350" indent="-514350">
              <a:buFont typeface="+mj-lt"/>
              <a:buAutoNum type="arabicPeriod"/>
            </a:pPr>
            <a:r>
              <a:rPr lang="el-GR" sz="2400" dirty="0" smtClean="0"/>
              <a:t>να εντοπίσει και να διατυπώσει τις σκέψεις του με όρους, και </a:t>
            </a:r>
          </a:p>
          <a:p>
            <a:pPr marL="514350" indent="-514350">
              <a:buFont typeface="+mj-lt"/>
              <a:buAutoNum type="arabicPeriod"/>
            </a:pPr>
            <a:r>
              <a:rPr lang="el-GR" sz="2400" dirty="0" smtClean="0"/>
              <a:t>να προβλέψει ποιες λέξεις κλειδιά θα αποκτήσουν παραπομπές που αφορούν την πληροφόρηση που απαιτείται. </a:t>
            </a:r>
          </a:p>
          <a:p>
            <a:r>
              <a:rPr lang="el-GR" sz="2400" dirty="0" smtClean="0"/>
              <a:t>Θεωρεί ότι η πληροφοριακή ανάγκη που αποτελεί το βασικό σημείο εκκίνησης για την πληροφοριακή αναζήτηση είναι άυλη, ενστικτώδης, και ως εκ τούτου άγνωστη και μη προσδιορισμένη.  </a:t>
            </a:r>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692332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endParaRPr lang="el-GR" sz="2800" dirty="0" smtClean="0"/>
          </a:p>
          <a:p>
            <a:endParaRPr lang="el-GR" sz="2800" dirty="0" smtClean="0"/>
          </a:p>
          <a:p>
            <a:r>
              <a:rPr lang="el-GR" sz="2800" dirty="0" smtClean="0"/>
              <a:t>Είναι λοιπόν απαραίτητο να βρεθούν οι τρόποι που θα επιτρέπουν τους χρήστες να επιλέγουν πληροφορίες με υψηλή ανάκληση και υψηλή ακρίβεια.</a:t>
            </a:r>
            <a:endParaRPr lang="el-GR" sz="2800" dirty="0"/>
          </a:p>
        </p:txBody>
      </p:sp>
    </p:spTree>
    <p:extLst>
      <p:ext uri="{BB962C8B-B14F-4D97-AF65-F5344CB8AC3E}">
        <p14:creationId xmlns:p14="http://schemas.microsoft.com/office/powerpoint/2010/main" val="33684280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pPr marL="0" indent="0">
              <a:buNone/>
            </a:pPr>
            <a:r>
              <a:rPr lang="el-GR" sz="2400" dirty="0" smtClean="0"/>
              <a:t>Το παρακάτω σχεδιάγραμμα αναφέρει τις έννοιες που συνδέονται με την πληροφοριακή ανάγκη που τις έχει ομαδοποιήσει σε τρεις κατηγορίες: </a:t>
            </a:r>
          </a:p>
          <a:p>
            <a:pPr lvl="0"/>
            <a:r>
              <a:rPr lang="el-GR" sz="2400" dirty="0" smtClean="0"/>
              <a:t>Πληροφοριακές συμπεριφορές – π.χ. η πληροφοριακή ανάγκη αναλύεται με όρους πληροφοριακών συμπεριφορών της οποίας αποτελεί το ξεκίνημα. </a:t>
            </a:r>
          </a:p>
          <a:p>
            <a:pPr lvl="0"/>
            <a:r>
              <a:rPr lang="el-GR" sz="2400" dirty="0" smtClean="0"/>
              <a:t>Περιεχόμενο, π.χ. η πληροφοριακή ανάγκη δημιουργείται στο χρήστη από το περιεχόμενο στο οποίο βρίσκεται ο χρήστης. </a:t>
            </a:r>
          </a:p>
          <a:p>
            <a:pPr lvl="0"/>
            <a:r>
              <a:rPr lang="el-GR" sz="2400" dirty="0" smtClean="0"/>
              <a:t>Ανθρώπινη κατάσταση – π.χ. μία ολοκληρωτική προσέγγιση στην πληροφοριακή ανάγκη η οποία ορίζει την ανάγκη για πληροφόρηση σαν βασική στην ανθρώπινη κατάσταση (</a:t>
            </a:r>
            <a:r>
              <a:rPr lang="en-US" sz="2400" dirty="0" smtClean="0"/>
              <a:t>Cole</a:t>
            </a:r>
            <a:r>
              <a:rPr lang="el-GR" sz="2400" dirty="0" smtClean="0"/>
              <a:t> 2011).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7844552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έννοιες που συνδέονται με την πληροφοριακή ανάγκη</a:t>
            </a:r>
          </a:p>
        </p:txBody>
      </p:sp>
      <p:pic>
        <p:nvPicPr>
          <p:cNvPr id="4" name="3 - Εικόνα"/>
          <p:cNvPicPr/>
          <p:nvPr/>
        </p:nvPicPr>
        <p:blipFill>
          <a:blip r:embed="rId2" cstate="print">
            <a:extLst>
              <a:ext uri="{28A0092B-C50C-407E-A947-70E740481C1C}">
                <a14:useLocalDpi xmlns:a14="http://schemas.microsoft.com/office/drawing/2010/main" val="0"/>
              </a:ext>
            </a:extLst>
          </a:blip>
          <a:stretch>
            <a:fillRect/>
          </a:stretch>
        </p:blipFill>
        <p:spPr bwMode="auto">
          <a:xfrm>
            <a:off x="1645903" y="1628800"/>
            <a:ext cx="5852194" cy="4970351"/>
          </a:xfrm>
          <a:prstGeom prst="rect">
            <a:avLst/>
          </a:prstGeom>
          <a:noFill/>
          <a:ln>
            <a:noFill/>
          </a:ln>
        </p:spPr>
      </p:pic>
    </p:spTree>
    <p:extLst>
      <p:ext uri="{BB962C8B-B14F-4D97-AF65-F5344CB8AC3E}">
        <p14:creationId xmlns:p14="http://schemas.microsoft.com/office/powerpoint/2010/main" val="12020575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dirty="0" smtClean="0"/>
              <a:t>Παρακάτω περιγράφεται η θεωρία της πληροφοριακής ανάγκης σύμφωνα με τον </a:t>
            </a:r>
            <a:r>
              <a:rPr lang="en-US" sz="2400" dirty="0" smtClean="0"/>
              <a:t>Cole</a:t>
            </a:r>
            <a:r>
              <a:rPr lang="el-GR" sz="2400" dirty="0" smtClean="0"/>
              <a:t> (2011). Ο χρήστης παρουσιάζει μία διαδικασία βασισμένη στο μοντέλο της </a:t>
            </a:r>
            <a:r>
              <a:rPr lang="en-US" sz="2400" dirty="0" err="1" smtClean="0"/>
              <a:t>Kulthau</a:t>
            </a:r>
            <a:r>
              <a:rPr lang="en-US" sz="2400" dirty="0" smtClean="0"/>
              <a:t> ISP</a:t>
            </a:r>
            <a:r>
              <a:rPr lang="el-GR" sz="2400" dirty="0" smtClean="0"/>
              <a:t>, ακολουθώντας μία σειρά από στάδια. </a:t>
            </a:r>
          </a:p>
          <a:p>
            <a:r>
              <a:rPr lang="el-GR" sz="2400" dirty="0" smtClean="0"/>
              <a:t>Ο χρήστης αρχίζει την έρευνα με αμφιβολία και έχοντας κενό στην κατανόηση που είναι επίπεδο  </a:t>
            </a:r>
            <a:r>
              <a:rPr lang="en-US" sz="2400" dirty="0" smtClean="0"/>
              <a:t>Q</a:t>
            </a:r>
            <a:r>
              <a:rPr lang="el-GR" sz="2400" dirty="0" smtClean="0"/>
              <a:t>4, σύμφωνα με τα χαρακτηριστικά του </a:t>
            </a:r>
            <a:r>
              <a:rPr lang="en-US" sz="2400" dirty="0" smtClean="0"/>
              <a:t>Taylor</a:t>
            </a:r>
            <a:r>
              <a:rPr lang="el-GR" sz="2400" dirty="0" smtClean="0"/>
              <a:t>, της πληροφοριακής ανάγκης. </a:t>
            </a:r>
          </a:p>
          <a:p>
            <a:r>
              <a:rPr lang="el-GR" sz="2400" dirty="0" smtClean="0"/>
              <a:t>Ο χρήστης με συνεχείς αναζητήσεις αυξάνει το πλαίσιο της πληροφοριακής ανάγκης, δανειζόμενος γνώσεις από γειτονικές περιοχές της μνήμης.  </a:t>
            </a:r>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0029087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dirty="0" smtClean="0"/>
              <a:t>Σε κάποιο σημείο η πληροφοριακή ανάγκη πραγματώνεται σε ένα πληροφοριακό γεγονός που  έχει τροποποιηθεί, προκαλώντας επικέντρωση στην πληροφοριακή αναζήτηση. Αυτή η τροποποιημένη πληροφοριακή χρήση είναι η αιτία που η πληροφοριακή ανάγκη από το επίπεδο </a:t>
            </a:r>
            <a:r>
              <a:rPr lang="en-US" sz="2400" dirty="0" smtClean="0"/>
              <a:t>Q</a:t>
            </a:r>
            <a:r>
              <a:rPr lang="el-GR" sz="2400" dirty="0" smtClean="0"/>
              <a:t>4 γαντζώνεται στο βαθύτερο επίπεδο </a:t>
            </a:r>
            <a:r>
              <a:rPr lang="en-US" sz="2400" dirty="0" smtClean="0"/>
              <a:t>Q</a:t>
            </a:r>
            <a:r>
              <a:rPr lang="el-GR" sz="2400" dirty="0" smtClean="0"/>
              <a:t>1-3 της πληροφοριακής ανάγκης. </a:t>
            </a:r>
            <a:endParaRPr lang="en-US" sz="2400" dirty="0" smtClean="0"/>
          </a:p>
          <a:p>
            <a:r>
              <a:rPr lang="el-GR" sz="2400" dirty="0" smtClean="0"/>
              <a:t>Η πληροφοριακή ανάγκη μπορεί να εκδηλωθεί στο χρήστη ότι εξελίσσεται  και συνεχώς μετακινείται και αλλάζει. Πάντως είναι απαραίτητο να τονιστεί ότι η θεωρία του </a:t>
            </a:r>
            <a:r>
              <a:rPr lang="en-US" sz="2400" dirty="0" smtClean="0"/>
              <a:t>Cole</a:t>
            </a:r>
            <a:r>
              <a:rPr lang="el-GR" sz="2400" dirty="0" smtClean="0"/>
              <a:t> προτείνει ότι η πληροφοριακή ανάγκη αποτελείται από επίπεδα και όχι φάσεις. </a:t>
            </a:r>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403023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Θεωρία Πληροφοριακής Ανάγκης </a:t>
            </a:r>
          </a:p>
        </p:txBody>
      </p:sp>
      <p:pic>
        <p:nvPicPr>
          <p:cNvPr id="4" name="3 - Εικόνα"/>
          <p:cNvPicPr/>
          <p:nvPr/>
        </p:nvPicPr>
        <p:blipFill>
          <a:blip r:embed="rId2" cstate="print">
            <a:extLst>
              <a:ext uri="{28A0092B-C50C-407E-A947-70E740481C1C}">
                <a14:useLocalDpi xmlns:a14="http://schemas.microsoft.com/office/drawing/2010/main" val="0"/>
              </a:ext>
            </a:extLst>
          </a:blip>
          <a:stretch>
            <a:fillRect/>
          </a:stretch>
        </p:blipFill>
        <p:spPr bwMode="auto">
          <a:xfrm>
            <a:off x="1635062" y="1772816"/>
            <a:ext cx="5873876" cy="4320480"/>
          </a:xfrm>
          <a:prstGeom prst="rect">
            <a:avLst/>
          </a:prstGeom>
          <a:noFill/>
          <a:ln>
            <a:noFill/>
          </a:ln>
        </p:spPr>
      </p:pic>
    </p:spTree>
    <p:extLst>
      <p:ext uri="{BB962C8B-B14F-4D97-AF65-F5344CB8AC3E}">
        <p14:creationId xmlns:p14="http://schemas.microsoft.com/office/powerpoint/2010/main" val="1129804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r>
              <a:rPr lang="el-GR" sz="2400" dirty="0" smtClean="0"/>
              <a:t>Σύμφωνα με τον </a:t>
            </a:r>
            <a:r>
              <a:rPr lang="en-US" sz="2400" dirty="0" err="1" smtClean="0"/>
              <a:t>Ingwersen</a:t>
            </a:r>
            <a:r>
              <a:rPr lang="el-GR" sz="2400" dirty="0" smtClean="0"/>
              <a:t> (1996) η ανάπτυξη της επιθυμίας για πληροφόρηση είναι αποτέλεσμα διαδικασίας επικοινωνίας, ή σκέψης. Το αποτέλεσμα αυτής της διαδικασίας είναι η γνωστική κατάσταση του ατόμου να επεξεργάζεται την περίπτωση με τέτοιο τρόπο ώστε να αναγνωρίσει ότι η κατάσταση είναι μη ολοκληρωμένη και ανεπαρκής.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0507781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r>
              <a:rPr lang="el-GR" sz="2400" dirty="0" smtClean="0"/>
              <a:t>Η πληροφοριακή ανάγκη αν και έχει μια δυναμική, εξαιτίας των συναισθημάτων και των εξωτερικών παραγόντων που επηρεάζουν το άτομο, ωστόσο δεν αποκλείουμε την πιθανότητα να υπάρχουν μερικές πνευματικές δομές που παραμένουν σταθερές για ένα διάστημα. Αυτό συμβαίνει γιατί κατά τη διαδικασία ανάκτησης πληροφοριών το θέμα που αναζητιέται είναι γνωστό και θα λυθεί ακολουθώντας διαδικασία βήμα προς βήμα.   </a:t>
            </a:r>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33940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r>
              <a:rPr lang="el-GR" sz="2400" dirty="0" smtClean="0"/>
              <a:t>Κάποιες γνωστικές δομές μπορεί να αλλάξουν λόγω των αποτελεσμάτων από το σύστημα. Τότε η το πρόβλημα κα οι καταστάσεις αβεβαιότητας μπορεί να γίνουν ασταθείς, π.χ. αν ανακτηθούν απροσδόκητα αποτελέσματα ή και τίποτα. Εξαιτίας διαφόρων παραγόντων, όπως την αρχική επιθυμία για πληροφόρηση, το πόσο ανοιχτό μυαλό είναι το άτομο, ή την σκοπιμότητα για διερεύνηση η αρχική επιθυμία μπορεί να μετακινηθεί σε μία νέα περιοδικά σταθερή, όπως φαίνεται στο παρακάτω σχεδιάγραμμα.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9229454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dirty="0" smtClean="0"/>
              <a:t>Ωστόσο μπορεί και το ίδιο σταθερό ενδιαφέρον ή αντικείμενο έρευνας να μείνει καθ’ όλη τη διάρκεια της διαδικασίας ανάκτησης. Επίσης μπορεί να υπάρχουν πληροφοριακές ανάγκες που είναι συνεχώς μεταβλητές από τη φύση τους. Το παρακάτω σχεδιάγραμμα παρουσιάζει τέσσερις ακραίες περιπτώσεις εγγενούς πληροφοριακής ανάγκης σε συγκεκριμένο σημείο του χρόνου. </a:t>
            </a:r>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6707175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smtClean="0"/>
              <a:t>Στην πραγματικότητα μπορεί να εμφανιστούν πιο σύνθετες περιπτώσεις. Οριζόντια οι σταθερές πληροφοριακές ανάγκες (κουτιά 1 και 4) χαρακτηρίζονται από χαμηλή περιέργεια η οποία μπορεί να καταλήξει σε επανάληψη της διαδικασίας και αντιμετωπίζει αδιέξοδο στην ανάκτηση (κουτί 4). Ο ερευνητής που ανήκει στο κουτί 1 διαθέτει δυνατή, αλλά χαμηλή σκοπιμότητα εξαιτίας της πλούσιας γνωστικής κατάστασης και τη σταθερή φύση της πληροφοριακής ανάγκης.  </a:t>
            </a:r>
          </a:p>
          <a:p>
            <a:pPr lvl="0"/>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dirty="0"/>
          </a:p>
        </p:txBody>
      </p:sp>
    </p:spTree>
    <p:extLst>
      <p:ext uri="{BB962C8B-B14F-4D97-AF65-F5344CB8AC3E}">
        <p14:creationId xmlns:p14="http://schemas.microsoft.com/office/powerpoint/2010/main" val="4124779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Συμπεριφορά</a:t>
            </a:r>
            <a:endParaRPr lang="el-GR" dirty="0"/>
          </a:p>
        </p:txBody>
      </p:sp>
      <p:pic>
        <p:nvPicPr>
          <p:cNvPr id="4" name="3 - Εικόνα" descr="C:\Users\Valentini\Desktop\Information Literacy Kallipos\RecallPrecision.gif"/>
          <p:cNvPicPr/>
          <p:nvPr/>
        </p:nvPicPr>
        <p:blipFill>
          <a:blip r:embed="rId2">
            <a:extLst>
              <a:ext uri="{28A0092B-C50C-407E-A947-70E740481C1C}">
                <a14:useLocalDpi xmlns:a14="http://schemas.microsoft.com/office/drawing/2010/main" val="0"/>
              </a:ext>
            </a:extLst>
          </a:blip>
          <a:stretch>
            <a:fillRect/>
          </a:stretch>
        </p:blipFill>
        <p:spPr bwMode="auto">
          <a:xfrm>
            <a:off x="2281994" y="1928802"/>
            <a:ext cx="4580012" cy="3372406"/>
          </a:xfrm>
          <a:prstGeom prst="rect">
            <a:avLst/>
          </a:prstGeom>
          <a:noFill/>
          <a:ln>
            <a:noFill/>
          </a:ln>
        </p:spPr>
      </p:pic>
    </p:spTree>
    <p:extLst>
      <p:ext uri="{BB962C8B-B14F-4D97-AF65-F5344CB8AC3E}">
        <p14:creationId xmlns:p14="http://schemas.microsoft.com/office/powerpoint/2010/main" val="8575718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dirty="0" smtClean="0"/>
              <a:t>Σε αντίθεση ένα άτομο που ανήκει στο κουτί 4 η πρόθεση του είναι αόριστη και όχι άμεση. Το άτομο αυτό μπορεί να μεταφερθεί σε άλλα κουτιά με μεγάλη προσπάθεια μάθησης βήμα προς βήμα. Σε αυτήν την κατηγορία μπορεί να ανήκουν κατά τον </a:t>
            </a:r>
            <a:r>
              <a:rPr lang="en-US" sz="2400" dirty="0" err="1" smtClean="0"/>
              <a:t>Ingwersen</a:t>
            </a:r>
            <a:r>
              <a:rPr lang="el-GR" sz="2400" dirty="0" smtClean="0"/>
              <a:t> οι βιβλιοθηκονόμοι που αναζητούν πληροφορίες για τους χρήστες χωρίς οι ίδιοι να βρίσκονται παρόντες στη διαδικασία αναζήτησης. Αυτό οφείλεται στο γεγονός ότι δεν υπάρχει προσωπικό κίνητρο. </a:t>
            </a:r>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7934801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Autofit/>
          </a:bodyPr>
          <a:lstStyle/>
          <a:p>
            <a:r>
              <a:rPr lang="el-GR" sz="2300" dirty="0" smtClean="0"/>
              <a:t>Οι πληροφοριακές ανάγκες που μετακινούνται (κουτιά 2 και 3) χαρακτηρίζονται από ανοιχτό μυαλό, δυνατή σκοπιμότητα, υψηλό βαθμό περιέργειας ή φαντασίας από πλευράς του ερευνητή. Αυτές οι πληροφοριακές ανάγκες μπορεί να προσδιοριστούν από πριν, αλλά δεν μπορούν να παραμείνουν σταθερές κατά τη διαδικασία αναζήτησης. Η διαδικασία μάθησης μπορεί να επιτρέψει έναν ερευνητή να μεταφερθεί από το κουτί 3 στο δύο ή και στο 1 σε οποιοδήποτε σημείο της αναζήτησης. </a:t>
            </a:r>
            <a:endParaRPr lang="en-US" sz="2300" dirty="0" smtClean="0"/>
          </a:p>
          <a:p>
            <a:r>
              <a:rPr lang="el-GR" sz="2300" dirty="0" smtClean="0"/>
              <a:t>Τα άτομα που ανήκουν στο κουτί 3 μπορεί να έχουν δυσκολίες να μετατρέψουν τα ερωτήματά τους εξαιτίας της εγγενούς ασάφειας και της αδύνατης γνωστικής κατάστασης. Αντίθετα μπορούν να χρησιμοποιήσουν ένα θησαυρό για να βελτιώσουν το ερώτημα. </a:t>
            </a:r>
          </a:p>
          <a:p>
            <a:pPr lvl="0"/>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3258900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dirty="0" smtClean="0"/>
              <a:t>Οι ερευνητές στα κουτιά 1 και 2 έχουν συνειδητά ενημερωμένες ή επιβεβαιωμένες πληροφοριακές ανάγκες, οι ερευνητές στο κουτί 3 εκδηλώνουν μπερδεμένες πληροφοριακές ανάγκες. Μόνο οι ανάγκες αυτών που ανήκουν στο κουτί 1 δεν αλλάζουν κατά τη διαδικασία της αναζήτησης.  </a:t>
            </a:r>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9124990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ανθρώπινες εσωτερικές πληροφοριακές ανάγκες</a:t>
            </a:r>
          </a:p>
        </p:txBody>
      </p:sp>
      <p:pic>
        <p:nvPicPr>
          <p:cNvPr id="4" name="3 - Εικόνα"/>
          <p:cNvPicPr/>
          <p:nvPr/>
        </p:nvPicPr>
        <p:blipFill>
          <a:blip r:embed="rId2" cstate="print">
            <a:extLst>
              <a:ext uri="{28A0092B-C50C-407E-A947-70E740481C1C}">
                <a14:useLocalDpi xmlns:a14="http://schemas.microsoft.com/office/drawing/2010/main" val="0"/>
              </a:ext>
            </a:extLst>
          </a:blip>
          <a:stretch>
            <a:fillRect/>
          </a:stretch>
        </p:blipFill>
        <p:spPr bwMode="auto">
          <a:xfrm>
            <a:off x="1477808" y="1556792"/>
            <a:ext cx="6188385" cy="5097266"/>
          </a:xfrm>
          <a:prstGeom prst="rect">
            <a:avLst/>
          </a:prstGeom>
          <a:noFill/>
          <a:ln>
            <a:noFill/>
          </a:ln>
        </p:spPr>
      </p:pic>
    </p:spTree>
    <p:extLst>
      <p:ext uri="{BB962C8B-B14F-4D97-AF65-F5344CB8AC3E}">
        <p14:creationId xmlns:p14="http://schemas.microsoft.com/office/powerpoint/2010/main" val="12059681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Ανάγκη</a:t>
            </a:r>
            <a:endParaRPr lang="el-GR" dirty="0"/>
          </a:p>
        </p:txBody>
      </p:sp>
      <p:sp>
        <p:nvSpPr>
          <p:cNvPr id="3" name="2 - Θέση περιεχομένου"/>
          <p:cNvSpPr>
            <a:spLocks noGrp="1"/>
          </p:cNvSpPr>
          <p:nvPr>
            <p:ph idx="1"/>
          </p:nvPr>
        </p:nvSpPr>
        <p:spPr/>
        <p:txBody>
          <a:bodyPr>
            <a:normAutofit/>
          </a:bodyPr>
          <a:lstStyle/>
          <a:p>
            <a:r>
              <a:rPr lang="el-GR" sz="2400" dirty="0" smtClean="0"/>
              <a:t>Συμπερασματικά μπορούμε να πούμε ότι οι παράγοντες που επηρεάζουν και αποτελούν κίνητρο για την ύπαρξη πληροφοριακής ανάγκης είναι οι υπηρεσίες που είναι διαθέσιμες, οι χρήσεις στις οποίες θα χρησιμοποιηθεί η πληροφορία, τα  κίνητρα, όπως ο επαγγελματικός προσανατολισμός και άλλα προσωπικά χαρακτηριστικά του χρήστη, τα κοινωνικά, πολιτικά και οικονομικά συστήματα που περιβάλλουν τον χρήστη, και τέλος  οι συνέπειες της χρήσης της πληροφορίας. </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7396119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a:bodyPr>
          <a:lstStyle/>
          <a:p>
            <a:r>
              <a:rPr lang="el-GR" sz="2400" dirty="0" smtClean="0"/>
              <a:t>Ο </a:t>
            </a:r>
            <a:r>
              <a:rPr lang="en-US" sz="2400" dirty="0" smtClean="0"/>
              <a:t>Allen</a:t>
            </a:r>
            <a:r>
              <a:rPr lang="el-GR" sz="2400" dirty="0" smtClean="0"/>
              <a:t> (1996) θεωρεί ότι υπάρχουν πολλές επιρροές στην συμπεριφορά των ανθρώπων. Όταν κάποιος λειτουργεί μόνος του έχει προσωπικές και κοινωνικές επιρροές, π.χ. η αναζήτηση πληροφοριών μπορεί να καθοδηγηθεί από την υπάρχουσα γνώση και από τις αποδεκτές πρακτικές του επαγγέλματος του. </a:t>
            </a:r>
            <a:endParaRPr lang="en-US" sz="2400" dirty="0" smtClean="0"/>
          </a:p>
          <a:p>
            <a:r>
              <a:rPr lang="el-GR" sz="2400" dirty="0" smtClean="0"/>
              <a:t>Όταν μία ομάδα δρα συλλογικά μπορεί να υπάρχουν ατομικές ή κοινωνικές επιρροές. Ατομική επιρροή μπορεί να προέλθει από τη σύμφωνη γνώμη της ομάδας ως προς τη σκοπιμότητα. Οι κοινωνικές επιρροές προέρχονται από το εξωτερικό περιβάλλον στο οποίο ανήκει η ομάδα. </a:t>
            </a:r>
            <a:r>
              <a:rPr lang="en-US" sz="2400" dirty="0" smtClean="0"/>
              <a:t> </a:t>
            </a:r>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3058121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a:bodyPr>
          <a:lstStyle/>
          <a:p>
            <a:r>
              <a:rPr lang="el-GR" sz="2400" dirty="0" smtClean="0"/>
              <a:t>Οι άνθρωποι επηρεάζονται από τις οικογένειες, τα έθνη, τα επαγγέλματα τους. Μερικές φορές επιλέγουν να είναι μέλη ομάδων, όπως εθελοντικές οργανώσεις, θρησκευτικές ομάδες, εργασιακές ενώσεις και έτσι έχουν συμπληρωματικά και άλλες κοινωνικές επιρροές. Επιπλέον μπορεί να έχουν πληροφοριακές ανάγκες που να μην συνδέονται με καμία από τις παραπάνω ομάδες, π.χ. μία συγκεκριμένη συνταγή φαγητού. </a:t>
            </a:r>
            <a:endParaRPr lang="en-US" sz="2400" dirty="0" smtClean="0"/>
          </a:p>
          <a:p>
            <a:r>
              <a:rPr lang="el-GR" sz="2400" dirty="0" smtClean="0"/>
              <a:t>Πολλές έρευνες έχουν εντοπίσει συγκεκριμένους παράγοντες που επηρεάζουν την πληροφοριακή συμπεριφορά ατόμων</a:t>
            </a:r>
            <a:r>
              <a:rPr lang="en-US" sz="2400" dirty="0" smtClean="0"/>
              <a:t>.</a:t>
            </a:r>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7323056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l-GR" sz="2400" dirty="0" smtClean="0"/>
              <a:t>Η έρευνα των </a:t>
            </a:r>
            <a:r>
              <a:rPr lang="en-US" sz="2400" dirty="0" smtClean="0"/>
              <a:t>Rowlands and Nicholas</a:t>
            </a:r>
            <a:r>
              <a:rPr lang="el-GR" sz="2400" dirty="0" smtClean="0"/>
              <a:t> (2008) απέδειξε ότι  ο εντοπισμός συμβατικών έντυπων βιβλίων έχει άμεση σχέση με το γένος, το γνωστικό αντικείμενο και το ακαδημαϊκό </a:t>
            </a:r>
            <a:r>
              <a:rPr lang="en-US" sz="2400" dirty="0" smtClean="0"/>
              <a:t>status </a:t>
            </a:r>
            <a:r>
              <a:rPr lang="el-GR" sz="2400" dirty="0" smtClean="0"/>
              <a:t>προσφέροντας δυνατότητες πρόβλεψης  για συγκεκριμένες στρατηγικές στη συμπεριφορά. </a:t>
            </a:r>
            <a:endParaRPr lang="en-US" sz="2400" dirty="0" smtClean="0"/>
          </a:p>
          <a:p>
            <a:r>
              <a:rPr lang="el-GR" sz="2400" dirty="0" smtClean="0"/>
              <a:t>Οι </a:t>
            </a:r>
            <a:r>
              <a:rPr lang="en-US" sz="2400" dirty="0" err="1" smtClean="0"/>
              <a:t>Connaway</a:t>
            </a:r>
            <a:r>
              <a:rPr lang="el-GR" sz="2400" dirty="0" smtClean="0"/>
              <a:t>, </a:t>
            </a:r>
            <a:r>
              <a:rPr lang="en-US" sz="2400" dirty="0" smtClean="0"/>
              <a:t>Dickey </a:t>
            </a:r>
            <a:r>
              <a:rPr lang="el-GR" sz="2400" dirty="0" smtClean="0"/>
              <a:t>&amp; </a:t>
            </a:r>
            <a:r>
              <a:rPr lang="en-US" sz="2400" dirty="0" smtClean="0"/>
              <a:t>Radford</a:t>
            </a:r>
            <a:r>
              <a:rPr lang="el-GR" sz="2400" dirty="0" smtClean="0"/>
              <a:t> (2011) θεωρούν ότι οι τρόποι με τους οποίους οι άνθρωποι αποφασίζουν να βρουν πληροφορία εξαρτώνται συνήθως από το περιβάλλον που δημιουργεί την πληροφοριακή ανάγκη, όπως ένα ακαδημαϊκό περιβάλλον, μία τάξη, ένα γραφείο, ένα εργοστάσιο ή ακόμη και το προσωπικό περιβάλλον του ατόμου, όπως το σπίτι του.</a:t>
            </a:r>
            <a:endParaRPr lang="en-US" sz="2400" dirty="0" smtClean="0"/>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4736736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n-US" sz="2400" dirty="0" smtClean="0"/>
              <a:t>O </a:t>
            </a:r>
            <a:r>
              <a:rPr lang="el-GR" sz="2400" dirty="0" err="1" smtClean="0"/>
              <a:t>Andy</a:t>
            </a:r>
            <a:r>
              <a:rPr lang="el-GR" sz="2400" dirty="0" smtClean="0"/>
              <a:t> </a:t>
            </a:r>
            <a:r>
              <a:rPr lang="el-GR" sz="2400" dirty="0" err="1" smtClean="0"/>
              <a:t>Barrett</a:t>
            </a:r>
            <a:r>
              <a:rPr lang="el-GR" sz="2400" dirty="0" smtClean="0"/>
              <a:t> (2005) εντόπισε ότι υπάρχουν διαφορές ανάμεσα σε μεταπτυχιακούς φοιτητές ανθρωπιστικών επιστημών και προπτυχιακούς ή και καθηγητές ανθρωπιστικών επιστημών. Μερικές συμπεριφορές είναι παρόμοιες με αυτές των προπτυχιακών και άλλες με αυτές των καθηγητών. Ωστόσο υπάρχουν συμπεριφορές που είναι διαφορετικές και από τις δύο άλλες ομάδες, προπτυχιακών και  καθηγητών, όπως το γεγονός ότι βασίζονται πολύ στους επιβλέποντες την ερευνητική τους δραστηριότητα κατά το ξεκίνημα, αλλά και κατά την ανάπτυξη της έρευνας και το γεγονός ότι πιέζονται πολύ από το χρόνο. </a:t>
            </a:r>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892449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l-GR" sz="2400" dirty="0" smtClean="0"/>
              <a:t>Πάντως τονίζει ο συγγραφέας </a:t>
            </a:r>
            <a:r>
              <a:rPr lang="en-US" sz="2400" dirty="0" smtClean="0"/>
              <a:t>a</a:t>
            </a:r>
            <a:r>
              <a:rPr lang="el-GR" sz="2400" dirty="0" err="1" smtClean="0"/>
              <a:t>υτοί</a:t>
            </a:r>
            <a:r>
              <a:rPr lang="el-GR" sz="2400" dirty="0" smtClean="0"/>
              <a:t> που είναι στην αρχή του μεταπτυχιακού διαφέρουν από αυτούς που τελειώνουν το διδακτορικό τους, αλλά ακολουθούν όλοι μια σειρά από προβλέψιμα στάδια στη διαδικασία αναζήτησης πληροφοριών.</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680657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Συμπεριφορά</a:t>
            </a:r>
            <a:endParaRPr lang="el-GR" dirty="0"/>
          </a:p>
        </p:txBody>
      </p:sp>
      <p:sp>
        <p:nvSpPr>
          <p:cNvPr id="3" name="2 - Θέση περιεχομένου"/>
          <p:cNvSpPr>
            <a:spLocks noGrp="1"/>
          </p:cNvSpPr>
          <p:nvPr>
            <p:ph idx="1"/>
          </p:nvPr>
        </p:nvSpPr>
        <p:spPr/>
        <p:txBody>
          <a:bodyPr/>
          <a:lstStyle/>
          <a:p>
            <a:endParaRPr lang="el-GR" smtClean="0"/>
          </a:p>
          <a:p>
            <a:endParaRPr lang="el-GR" smtClean="0"/>
          </a:p>
          <a:p>
            <a:r>
              <a:rPr lang="el-GR" smtClean="0"/>
              <a:t>Η ανθρώπινη συμπεριφορά στην αναζήτηση, χρήση και διάδοση της πληροφορίας είναι μια σύνθετη διαδικασία.</a:t>
            </a:r>
            <a:endParaRPr lang="el-GR" dirty="0"/>
          </a:p>
        </p:txBody>
      </p:sp>
    </p:spTree>
    <p:extLst>
      <p:ext uri="{BB962C8B-B14F-4D97-AF65-F5344CB8AC3E}">
        <p14:creationId xmlns:p14="http://schemas.microsoft.com/office/powerpoint/2010/main" val="396895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a:bodyPr>
          <a:lstStyle/>
          <a:p>
            <a:r>
              <a:rPr lang="el-GR" sz="2400" dirty="0" smtClean="0"/>
              <a:t>Οι </a:t>
            </a:r>
            <a:r>
              <a:rPr lang="en-US" sz="2400" dirty="0" err="1" smtClean="0"/>
              <a:t>Eynon</a:t>
            </a:r>
            <a:r>
              <a:rPr lang="en-US" sz="2400" dirty="0" smtClean="0"/>
              <a:t> </a:t>
            </a:r>
            <a:r>
              <a:rPr lang="el-GR" sz="2400" dirty="0" smtClean="0"/>
              <a:t>&amp; </a:t>
            </a:r>
            <a:r>
              <a:rPr lang="en-US" sz="2400" dirty="0" err="1" smtClean="0"/>
              <a:t>Malmberg</a:t>
            </a:r>
            <a:r>
              <a:rPr lang="el-GR" sz="2400" dirty="0" smtClean="0"/>
              <a:t> (2012) μελέτησαν την πληροφοριακή συμπεριφορά νέων ανθρώπων και θεωρούν ότι υπάρχουν πέντε παράγοντες που επηρεάζουν την αναζήτηση πληροφοριών για θέματα που αφορούν εργασίες στο σπίτι. </a:t>
            </a:r>
            <a:endParaRPr lang="en-US" sz="2400" dirty="0" smtClean="0"/>
          </a:p>
          <a:p>
            <a:r>
              <a:rPr lang="el-GR" sz="2400" dirty="0" smtClean="0"/>
              <a:t>Ηλικία, κοινωνικοοικονομική κατάσταση,  ενασχόληση φίλων με την τεχνολογία, η άποψη που έχει για τον εαυτό του σε σχέση με τη μάθηση, και οι δεξιότητες του σε σχέση με την πληροφοριακή αναζήτηση. Βασικό παράγοντα θεωρούν την ηλικία, γιατί καθώς μεγαλώνουν οι άνθρωποι είναι πιο πιθανό να ασχολούνται με ανάκτηση πληροφοριών που αφορούν την καθημερινή ζωή και το σπίτι. </a:t>
            </a:r>
          </a:p>
          <a:p>
            <a:endParaRPr lang="el-GR" sz="2400" dirty="0" smtClean="0"/>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9354330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a:bodyPr>
          <a:lstStyle/>
          <a:p>
            <a:r>
              <a:rPr lang="el-GR" sz="2400" dirty="0" smtClean="0"/>
              <a:t>Όπως αναφέρουν οι </a:t>
            </a:r>
            <a:r>
              <a:rPr lang="en-US" sz="2400" dirty="0" err="1" smtClean="0"/>
              <a:t>Dinet</a:t>
            </a:r>
            <a:r>
              <a:rPr lang="el-GR" sz="2400" dirty="0" smtClean="0"/>
              <a:t>, </a:t>
            </a:r>
            <a:r>
              <a:rPr lang="en-US" sz="2400" dirty="0" smtClean="0"/>
              <a:t>Chevalier </a:t>
            </a:r>
            <a:r>
              <a:rPr lang="el-GR" sz="2400" dirty="0" smtClean="0"/>
              <a:t>&amp; </a:t>
            </a:r>
            <a:r>
              <a:rPr lang="en-US" sz="2400" dirty="0" smtClean="0"/>
              <a:t>Tricot</a:t>
            </a:r>
            <a:r>
              <a:rPr lang="el-GR" sz="2400" dirty="0" smtClean="0"/>
              <a:t> (2012) η διαδικασία αναζήτησης πληροφοριών είναι πολύ σημαντική και αναπόσπαστο κομμάτι της διαδικασίας λήψης απόφασης γιατί επηρεάζει την ποιότητα της λύσης ενός συγκεκριμένου έργου.  </a:t>
            </a:r>
            <a:endParaRPr lang="en-US" sz="2400" dirty="0" smtClean="0"/>
          </a:p>
          <a:p>
            <a:r>
              <a:rPr lang="el-GR" sz="2400" dirty="0" smtClean="0"/>
              <a:t>Είναι σημαντικό να αναφέρουμε ότι το η Πληροφοριακή Συμπεριφορά περιλαμβάνει μία σειρά από συμπεριφορές και δραστηριότητες. Ορισμένοι θεωρούν ότι η πληροφοριακή συμπεριφορά είναι μια εξατομικευμένη διαδικασία που εξαρτάται σε μεγάλο βαθμό από τα προσωπικά χαρακτηριστικά του κάθε ατόμου </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9505296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l-GR" sz="2400" dirty="0" smtClean="0"/>
              <a:t>Ο </a:t>
            </a:r>
            <a:r>
              <a:rPr lang="en-GB" sz="2400" dirty="0" smtClean="0"/>
              <a:t>Wilson</a:t>
            </a:r>
            <a:r>
              <a:rPr lang="el-GR" sz="2400" dirty="0" smtClean="0"/>
              <a:t> (1997) θεωρεί επίσης ότι παράγοντες εξίσου σημαντικοί είναι οι προσωπικοί, δηλαδή οι συναισθηματικοί, εκπαιδευτικοί και οι δημογραφικοί καθώς και οι κοινωνικοοικονομικοί.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5565044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l-GR" sz="2400" dirty="0" smtClean="0"/>
              <a:t>Ο </a:t>
            </a:r>
            <a:r>
              <a:rPr lang="en-GB" sz="2400" dirty="0" err="1" smtClean="0"/>
              <a:t>Heinstr</a:t>
            </a:r>
            <a:r>
              <a:rPr lang="el-GR" sz="2400" dirty="0" smtClean="0"/>
              <a:t>ö</a:t>
            </a:r>
            <a:r>
              <a:rPr lang="en-GB" sz="2400" dirty="0" smtClean="0"/>
              <a:t>m </a:t>
            </a:r>
            <a:r>
              <a:rPr lang="el-GR" sz="2400" dirty="0" smtClean="0"/>
              <a:t>(2003)εξέτασε το ρόλο ου παίζουν τα χαρακτηριστικά όπως η νεύρωση, η εξωστρέφεια, το ανοικτό μυαλό σε εμπειρίες, η ανταγωνιστικότητα και η σχολαστικότητα. </a:t>
            </a:r>
            <a:endParaRPr lang="en-US" sz="2400" dirty="0" smtClean="0"/>
          </a:p>
          <a:p>
            <a:r>
              <a:rPr lang="el-GR" sz="2400" dirty="0" smtClean="0"/>
              <a:t>Θεωρεί ότι ο συνδυασμός των χαρακτηριστικών τα οποία διακρίνονται σε ένα άτομο είναι αυτά που επηρεάζουν την πληροφοριακή αναζήτηση του ατόμου. </a:t>
            </a:r>
            <a:endParaRPr lang="en-US" sz="2400" dirty="0" smtClean="0"/>
          </a:p>
          <a:p>
            <a:r>
              <a:rPr lang="el-GR" sz="2400" dirty="0" smtClean="0"/>
              <a:t>Σε μερικές περιπτώσεις αντικρουόμενες κλίσεις σε ένα άτομο μπορεί να εξουδετερώσει την επιρροή των προσωπικών χαρακτηριστικών, ενώ σε άλλες περιπτώσεις ένα ισχυρό χαρακτηριστικό προσωπικότητας μπορεί να επικρατήσει έναντι των άλλων χαρακτηριστικών.  </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1060882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l-GR" sz="2300" dirty="0" smtClean="0"/>
              <a:t>Η μελέτη του </a:t>
            </a:r>
            <a:r>
              <a:rPr lang="en-US" sz="2300" dirty="0" err="1" smtClean="0"/>
              <a:t>Savolainen</a:t>
            </a:r>
            <a:r>
              <a:rPr lang="el-GR" sz="2300" dirty="0" smtClean="0"/>
              <a:t> (2014) υποδεικνύει ότι τα αρνητικά συναισθήματα όπως το άγχος καταλαμβάνουν ένα κεντρικό ρόλο στα κίνητρα. Τα αρνητικά συναισθήματα αποτελούν μοχλό για να ξεκινήσει, να επεκτείνει, να περιορίσει, να τερματίσει ή να αποφύγει ένα άτομο την πληροφοριακή αναζήτηση είτε αφορά την εργασία του είτε όχι. </a:t>
            </a:r>
            <a:endParaRPr lang="en-US" sz="2300" dirty="0" smtClean="0"/>
          </a:p>
          <a:p>
            <a:r>
              <a:rPr lang="el-GR" sz="2300" dirty="0" smtClean="0"/>
              <a:t>Τονίζει ότι ο ρόλος των αρνητικών συναισθημάτων είναι ιδιαίτερα δυνατός για την αποφυγή πληροφοριών που συνδέονται με την υγεία. </a:t>
            </a:r>
            <a:endParaRPr lang="en-US" sz="2300" dirty="0" smtClean="0"/>
          </a:p>
          <a:p>
            <a:r>
              <a:rPr lang="el-GR" sz="2300" dirty="0" smtClean="0"/>
              <a:t>Σε αντίθεση ο ρόλος των θετικών συναισθημάτων ως κίνητρο συνδέονται κυρίως με </a:t>
            </a:r>
            <a:r>
              <a:rPr lang="en-US" sz="2300" dirty="0" smtClean="0"/>
              <a:t>hobbies</a:t>
            </a:r>
            <a:r>
              <a:rPr lang="el-GR" sz="2300" dirty="0" smtClean="0"/>
              <a:t>, όπως τα συναισθήματα χαράς και ενθουσιασμού για τον εντοπισμό κάτι καινούριου οδηγούν στην επέκταση της διαδικασίας αναζήτησης πληροφοριών.  </a:t>
            </a:r>
          </a:p>
          <a:p>
            <a:endParaRPr lang="el-GR" sz="2300" dirty="0" smtClean="0"/>
          </a:p>
          <a:p>
            <a:pPr lvl="0"/>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24851804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a:bodyPr>
          <a:lstStyle/>
          <a:p>
            <a:r>
              <a:rPr lang="el-GR" sz="2400" smtClean="0"/>
              <a:t>Οι </a:t>
            </a:r>
            <a:r>
              <a:rPr lang="en-US" sz="2400" smtClean="0"/>
              <a:t>Al</a:t>
            </a:r>
            <a:r>
              <a:rPr lang="el-GR" sz="2400" smtClean="0"/>
              <a:t>-</a:t>
            </a:r>
            <a:r>
              <a:rPr lang="en-US" sz="2400" smtClean="0"/>
              <a:t>Muomen</a:t>
            </a:r>
            <a:r>
              <a:rPr lang="el-GR" sz="2400" smtClean="0"/>
              <a:t>, </a:t>
            </a:r>
            <a:r>
              <a:rPr lang="en-US" sz="2400" smtClean="0"/>
              <a:t>Morris</a:t>
            </a:r>
            <a:r>
              <a:rPr lang="el-GR" sz="2400" smtClean="0"/>
              <a:t> και </a:t>
            </a:r>
            <a:r>
              <a:rPr lang="en-US" sz="2400" smtClean="0"/>
              <a:t>Maynard</a:t>
            </a:r>
            <a:r>
              <a:rPr lang="el-GR" sz="2400" smtClean="0"/>
              <a:t> (2012) εστιάζοντας σε μεταπτυχιακούς φοιτητές τονίζουν ότι οι παράγοντες που επηρεάζουν την πληροφοριακή συμπεριφορά τους είναι το επίπεδο πληροφοριακού γραμματισμού τους, το επιστημονικό τους αντικείμενο, το πρόγραμμα μαθημάτων,  ψυχολογικοί παράγοντες, δημογραφικά(ιδιαίτερα το γένος και η εθνικότητα), καθώς και θέματα του περιβάλλοντος, όπως η προσβασιμότητα διαφόρων μορφών πληροφοριακών πηγών, αλλά και τα εμπόδια στην πρόσβαση, και ο σχεδιασμός πληροφοριακών πηγών. Όλοι αυτοί οι παράγοντες  αλληλοσυνδέονται. </a:t>
            </a:r>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dirty="0"/>
          </a:p>
        </p:txBody>
      </p:sp>
    </p:spTree>
    <p:extLst>
      <p:ext uri="{BB962C8B-B14F-4D97-AF65-F5344CB8AC3E}">
        <p14:creationId xmlns:p14="http://schemas.microsoft.com/office/powerpoint/2010/main" val="15644495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l-GR" sz="2400" dirty="0" smtClean="0"/>
              <a:t>Οι </a:t>
            </a:r>
            <a:r>
              <a:rPr lang="en-US" sz="2400" dirty="0" err="1" smtClean="0"/>
              <a:t>Ajiboye</a:t>
            </a:r>
            <a:r>
              <a:rPr lang="el-GR" sz="2400" dirty="0" smtClean="0"/>
              <a:t> και </a:t>
            </a:r>
            <a:r>
              <a:rPr lang="en-US" sz="2400" dirty="0" err="1" smtClean="0"/>
              <a:t>Tella</a:t>
            </a:r>
            <a:r>
              <a:rPr lang="el-GR" sz="2400" dirty="0" smtClean="0"/>
              <a:t> (2007) εντόπισαν σαν σημαντικούς παράγοντες που επηρεάζουν την πληροφοριακή συμπεριφορά το γένος, τα μαθήματα που διδάσκονται και το επίπεδο σπουδών.  </a:t>
            </a:r>
            <a:endParaRPr lang="en-US" sz="2400" dirty="0" smtClean="0"/>
          </a:p>
          <a:p>
            <a:r>
              <a:rPr lang="el-GR" sz="2400" dirty="0" smtClean="0"/>
              <a:t>Ανεξάρτητα από τα προσωπικά χαρακτηριστικά,</a:t>
            </a:r>
            <a:r>
              <a:rPr lang="en-US" sz="2400" dirty="0" smtClean="0"/>
              <a:t> </a:t>
            </a:r>
            <a:r>
              <a:rPr lang="el-GR" sz="2400" dirty="0" smtClean="0"/>
              <a:t>τις ιδιαιτερότητες του κάθε ατόμου, καθώς και την πρόθεση του, η πληροφοριακή ανάγκη που αποτελεί το βασικό κίνητρο για τη διαδικασία της πληροφόρησης, έχει κύρια τις ρίζες της σε οικονομικούς, κοινωνικούς, επαγγελματικούς και πολιτισμικούς παράγοντες.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1277106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l-GR" sz="2400" dirty="0" smtClean="0"/>
              <a:t>Η δυνατότητα πρόσβασης σε ποικιλία πηγών, οι απαιτήσεις της εργασίας ή του επιστημονικού αντικειμένου, η ανάγκη παραγωγής νέας γνώσης αλλά και  ο τρόπος κατανόησης της πληροφορίας από το χρήστη, αποτελούν παράγοντες που επηρεάζουν αποτελεσματικά την πληροφοριακή συμπεριφορά.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0919913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l-GR" sz="2400" dirty="0" smtClean="0"/>
              <a:t>Κάθε ένας από τους παραπάνω παράγοντες μπορεί να επηρεάσει διαφορετικά την πληροφοριακή συμπεριφορά του κάθε χρήστη.  </a:t>
            </a:r>
            <a:endParaRPr lang="en-US" sz="2400" dirty="0" smtClean="0"/>
          </a:p>
          <a:p>
            <a:r>
              <a:rPr lang="el-GR" sz="2400" dirty="0" smtClean="0"/>
              <a:t>Βέβαια στη διαδικασία έρευνας της πληροφοριακής συμπεριφοράς δε θα πρέπει να αγνοούμε και τεχνικές δυσκολίες οι οποίες συχνά ελέγχουν τη συμπεριφορά τους. </a:t>
            </a:r>
            <a:endParaRPr lang="en-US" sz="2400" dirty="0" smtClean="0"/>
          </a:p>
          <a:p>
            <a:r>
              <a:rPr lang="el-GR" sz="2400" dirty="0" smtClean="0"/>
              <a:t>Προβλήματα προσβασιμότητας, έλλειψη διευκολύνσεων στην πρόσβαση, αμηχανία, έλλειψη επαρκούς χρόνου ή επίπεδο δυσκολίας στην πρόσβαση αφορούν επίσης την πληροφοριακή συμπεριφορά των χρηστών</a:t>
            </a:r>
            <a:r>
              <a:rPr lang="en-US" sz="2400" dirty="0" smtClean="0"/>
              <a:t>.</a:t>
            </a:r>
            <a:r>
              <a:rPr lang="el-GR" sz="2400" dirty="0" smtClean="0"/>
              <a:t>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7583020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r>
              <a:rPr lang="el-GR" sz="2400" dirty="0" smtClean="0"/>
              <a:t>Οι </a:t>
            </a:r>
            <a:r>
              <a:rPr lang="en-US" sz="2400" dirty="0" err="1" smtClean="0"/>
              <a:t>Connaway</a:t>
            </a:r>
            <a:r>
              <a:rPr lang="el-GR" sz="2400" dirty="0" smtClean="0"/>
              <a:t>, </a:t>
            </a:r>
            <a:r>
              <a:rPr lang="en-US" sz="2400" dirty="0" smtClean="0"/>
              <a:t>Dickey</a:t>
            </a:r>
            <a:r>
              <a:rPr lang="el-GR" sz="2400" dirty="0" smtClean="0"/>
              <a:t>&amp;</a:t>
            </a:r>
            <a:r>
              <a:rPr lang="en-US" sz="2400" dirty="0" smtClean="0"/>
              <a:t>Radford</a:t>
            </a:r>
            <a:r>
              <a:rPr lang="el-GR" sz="2400" dirty="0" smtClean="0"/>
              <a:t> (2011) θεωρούν ότι η ευκολία πρόσβασης της πληροφορίας είναι επίσης ένας σημαντικό παράγοντας στις επιλογές των ανθρώπων καθ’ όλη τη διάρκεια της διαδικασίας αναζήτησης πληροφοριών.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85614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Πληροφοριακή Συμπεριφορά</a:t>
            </a:r>
            <a:endParaRPr lang="el-GR" dirty="0"/>
          </a:p>
        </p:txBody>
      </p:sp>
      <p:sp>
        <p:nvSpPr>
          <p:cNvPr id="3" name="2 - Θέση περιεχομένου"/>
          <p:cNvSpPr>
            <a:spLocks noGrp="1"/>
          </p:cNvSpPr>
          <p:nvPr>
            <p:ph idx="1"/>
          </p:nvPr>
        </p:nvSpPr>
        <p:spPr/>
        <p:txBody>
          <a:bodyPr>
            <a:normAutofit/>
          </a:bodyPr>
          <a:lstStyle/>
          <a:p>
            <a:endParaRPr lang="el-GR" sz="2800" dirty="0" smtClean="0"/>
          </a:p>
          <a:p>
            <a:r>
              <a:rPr lang="el-GR" sz="2800" dirty="0" smtClean="0"/>
              <a:t>Πολλοί θεωρούν ότι η πληροφοριακή συμπεριφορά ορίζεται από το μοντέλο του </a:t>
            </a:r>
            <a:r>
              <a:rPr lang="en-US" sz="2800" dirty="0" smtClean="0"/>
              <a:t>Wilson</a:t>
            </a:r>
            <a:r>
              <a:rPr lang="el-GR" sz="2800" dirty="0" smtClean="0"/>
              <a:t> (1997) σύμφωνα με το οποίο η πληροφοριακή συμπεριφορά αποτελείται από την πληροφοριακή ανάγκη, την αναζήτηση της πληροφορίας, την ανταλλαγή της πληροφορίας και τη χρήση της πληροφορίας</a:t>
            </a:r>
            <a:endParaRPr lang="el-GR" sz="2800" dirty="0"/>
          </a:p>
        </p:txBody>
      </p:sp>
    </p:spTree>
    <p:extLst>
      <p:ext uri="{BB962C8B-B14F-4D97-AF65-F5344CB8AC3E}">
        <p14:creationId xmlns:p14="http://schemas.microsoft.com/office/powerpoint/2010/main" val="25962133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a:xfrm>
            <a:off x="457200" y="1600200"/>
            <a:ext cx="8229600" cy="5069160"/>
          </a:xfrm>
        </p:spPr>
        <p:txBody>
          <a:bodyPr>
            <a:normAutofit/>
          </a:bodyPr>
          <a:lstStyle/>
          <a:p>
            <a:r>
              <a:rPr lang="el-GR" sz="2400" dirty="0" smtClean="0"/>
              <a:t>Η διαδικασία αναζήτησης πληροφοριών μπορεί λειτουργεί σε διάφορα επίπεδα πολυπλοκότητας. Μπορεί να είναι μια απλή έρευνα, η μια σύνθετη έρευνα, μπορεί να είναι έρευνα με ένα αντικείμενο αναζήτησης ή περισσότερα από ένα αντικείμενα αναζήτησης.  </a:t>
            </a:r>
            <a:endParaRPr lang="en-US" sz="2400" dirty="0" smtClean="0"/>
          </a:p>
          <a:p>
            <a:r>
              <a:rPr lang="el-GR" sz="2400" dirty="0" smtClean="0"/>
              <a:t>Όπως λέει η </a:t>
            </a:r>
            <a:r>
              <a:rPr lang="en-US" sz="2400" dirty="0" smtClean="0"/>
              <a:t>Spink</a:t>
            </a:r>
            <a:r>
              <a:rPr lang="el-GR" sz="2400" dirty="0" smtClean="0"/>
              <a:t> (2004) οι χρήστες συχνά σκέφτονται και εργάζονται σε πολλά πληροφοριακά προβλήματα συγχρόνως, αλλά τα συστήματα αναζήτησης απαιτούν τα βήματα σε αλληλουχία. Η έρευνα της απέδειξε ότι η πληροφοριακή συμπεριφορά που αφορά πολλά αντικείμενα κατά τη διαδικασία αναζήτησης επηρεάζεται από τους κάτωθι παράγοντες: </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40338030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pPr lvl="0"/>
            <a:r>
              <a:rPr lang="el-GR" sz="2400" dirty="0" smtClean="0"/>
              <a:t>Τη φύση και την πολυπλοκότητα του περιεχομένου σε σχέση με το πληροφοριακό γνωστικό αντικείμενο του ερευνητή</a:t>
            </a:r>
          </a:p>
          <a:p>
            <a:pPr lvl="0"/>
            <a:r>
              <a:rPr lang="el-GR" sz="2400" dirty="0" smtClean="0"/>
              <a:t>Την ποσότητα και το βάθος της πληροφοριακής επεξεργασίας που απαιτείται για διαφορετικά πληροφοριακά αντικείμενα</a:t>
            </a:r>
          </a:p>
          <a:p>
            <a:pPr lvl="0"/>
            <a:r>
              <a:rPr lang="el-GR" sz="2400" dirty="0" smtClean="0"/>
              <a:t>Το επίπεδο ενδιαφέροντος του ερευνητή της πληροφορίας, περιλαμβάνοντας την προσοχή του και την επικέντρωση του στο πληροφοριακό αντικείμενο</a:t>
            </a:r>
          </a:p>
          <a:p>
            <a:endParaRPr lang="el-GR" sz="2400" dirty="0" smtClean="0"/>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5526286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a:bodyPr>
          <a:lstStyle/>
          <a:p>
            <a:pPr lvl="0"/>
            <a:r>
              <a:rPr lang="el-GR" sz="2400" dirty="0" smtClean="0"/>
              <a:t>Το επίπεδο σχεδιασμού και προτεραιοτήτων από τον ερευνητή της πληροφορίας για το πληροφοριακό αντικείμενο</a:t>
            </a:r>
          </a:p>
          <a:p>
            <a:pPr lvl="0"/>
            <a:r>
              <a:rPr lang="el-GR" sz="2400" dirty="0" smtClean="0"/>
              <a:t>Τα θετικά και τα αρνητικά ή οι επιδράσεις στην αποδοτικότητα, στο βαθμό απόδοσης και στην παραγωγικότητα της αλλαγής του πληροφοριακού αντικειμένου</a:t>
            </a:r>
          </a:p>
          <a:p>
            <a:pPr lvl="0"/>
            <a:r>
              <a:rPr lang="el-GR" sz="2400" dirty="0" smtClean="0"/>
              <a:t>Η συγκυρία από τον ερευνητή της πληροφορίας που παροτρύνεται  (</a:t>
            </a:r>
            <a:r>
              <a:rPr lang="en-US" sz="2400" dirty="0" smtClean="0"/>
              <a:t>Spink</a:t>
            </a:r>
            <a:r>
              <a:rPr lang="el-GR" sz="2400" dirty="0" smtClean="0"/>
              <a:t> 2004)</a:t>
            </a:r>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21037235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pPr lvl="0"/>
            <a:r>
              <a:rPr lang="el-GR" sz="2300" dirty="0" smtClean="0"/>
              <a:t>Σημαντικός επίσης παράγοντας θεωρείται και ο χρόνος, ο οποίος αποτελεί μεγάλο περιορισμό στην πρόσβαση των πληροφοριακών πηγών (</a:t>
            </a:r>
            <a:r>
              <a:rPr lang="el-GR" sz="2300" dirty="0" err="1" smtClean="0"/>
              <a:t>Savolainen</a:t>
            </a:r>
            <a:r>
              <a:rPr lang="el-GR" sz="2300" dirty="0" smtClean="0"/>
              <a:t>, 2006). Ο χρόνος που είναι διαθέσιμος κατά τη διαδικασία της πληροφοριακής αναζήτησης συνήθως επιτρέπει την πρόσβαση και χρήση περιορισμένων πληροφοριακών πηγών. </a:t>
            </a:r>
            <a:endParaRPr lang="en-US" sz="2300" dirty="0" smtClean="0"/>
          </a:p>
          <a:p>
            <a:pPr lvl="0"/>
            <a:r>
              <a:rPr lang="el-GR" sz="2300" dirty="0" smtClean="0"/>
              <a:t>Ο χρόνος θεωρείται σαν ένα πολύ σημαντικό εμπόδιο κατά τη διαδικασία αναζήτησης, όταν π.χ. υπάρχει πολλή πληροφόρηση να ερμηνευθεί σε μικρό χρονικό διάστημα. </a:t>
            </a:r>
            <a:endParaRPr lang="en-US" sz="2300" dirty="0" smtClean="0"/>
          </a:p>
          <a:p>
            <a:pPr lvl="0"/>
            <a:r>
              <a:rPr lang="el-GR" sz="2300" dirty="0" smtClean="0"/>
              <a:t>Πάντως ο </a:t>
            </a:r>
            <a:r>
              <a:rPr lang="el-GR" sz="2300" dirty="0" err="1" smtClean="0"/>
              <a:t>Savolainen</a:t>
            </a:r>
            <a:r>
              <a:rPr lang="el-GR" sz="2300" dirty="0" smtClean="0"/>
              <a:t>, (2006) θεωρεί ότι η πίεση του χρόνου μπορεί να έχει πολλές φορές ωφέλιμες συνέπειες γιατί αναγκάζει τον ερευνητή να συμβιβαστεί επικεντρώνοντας σε λίγες πηγές που μπορεί να παρέχουν απαντήσεις στις ερωτήσεις του. </a:t>
            </a:r>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smtClean="0"/>
          </a:p>
          <a:p>
            <a:endParaRPr lang="el-GR" sz="2300" dirty="0"/>
          </a:p>
        </p:txBody>
      </p:sp>
    </p:spTree>
    <p:extLst>
      <p:ext uri="{BB962C8B-B14F-4D97-AF65-F5344CB8AC3E}">
        <p14:creationId xmlns:p14="http://schemas.microsoft.com/office/powerpoint/2010/main" val="30860437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a:bodyPr>
          <a:lstStyle/>
          <a:p>
            <a:r>
              <a:rPr lang="en-US" sz="2400" dirty="0" smtClean="0"/>
              <a:t>H Angela </a:t>
            </a:r>
            <a:r>
              <a:rPr lang="en-US" sz="2400" dirty="0" err="1" smtClean="0"/>
              <a:t>Weiler</a:t>
            </a:r>
            <a:r>
              <a:rPr lang="el-GR" sz="2400" dirty="0" smtClean="0"/>
              <a:t> (2005) θεωρεί επίσης ότι η διαδικασία αναζήτησης είναι μία υποκειμενική διαδικασία. Οι μαθητές  εμπλέκονται στη διαδικασία αναζήτησης με τη γνώση που ήδη κατέχουν, με τις απόψεις τους και με διαφορετικά επίπεδα γνωστικής ανάπτυξης. </a:t>
            </a:r>
            <a:endParaRPr lang="en-US" sz="2400" dirty="0" smtClean="0"/>
          </a:p>
          <a:p>
            <a:r>
              <a:rPr lang="el-GR" sz="2400" dirty="0" smtClean="0"/>
              <a:t>Θεωρεί επίσης ότι τους απασχολούν θέματα χρόνου και επίπεδα δυσκολίας στην απόκτηση πληροφορίας.</a:t>
            </a:r>
            <a:r>
              <a:rPr lang="en-US" sz="2400" dirty="0" smtClean="0"/>
              <a:t> </a:t>
            </a:r>
            <a:r>
              <a:rPr lang="el-GR" sz="2400" dirty="0" smtClean="0"/>
              <a:t>Από ότι φαίνεται από τα παραπάνω  διάφοροι παράγοντες έχουν προκύψει από τις μέχρι τώρα έρευνες και την ανάπτυξη μοντέλων πληροφοριακής συμπεριφοράς. </a:t>
            </a:r>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10021960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a:bodyPr>
          <a:lstStyle/>
          <a:p>
            <a:r>
              <a:rPr lang="el-GR" sz="2400" dirty="0" smtClean="0"/>
              <a:t>Οι </a:t>
            </a:r>
            <a:r>
              <a:rPr lang="en-US" sz="2400" dirty="0" smtClean="0"/>
              <a:t>Urquhart</a:t>
            </a:r>
            <a:r>
              <a:rPr lang="el-GR" sz="2400" dirty="0" smtClean="0"/>
              <a:t> και </a:t>
            </a:r>
            <a:r>
              <a:rPr lang="en-US" sz="2400" dirty="0" smtClean="0"/>
              <a:t>Rowley</a:t>
            </a:r>
            <a:r>
              <a:rPr lang="el-GR" sz="2400" dirty="0" smtClean="0"/>
              <a:t> (2007) εντόπισαν μέσα από την έρευνα τους δύο είδη παραγόντων: τους </a:t>
            </a:r>
            <a:r>
              <a:rPr lang="el-GR" sz="2400" dirty="0" err="1" smtClean="0"/>
              <a:t>μικρο</a:t>
            </a:r>
            <a:r>
              <a:rPr lang="el-GR" sz="2400" dirty="0" smtClean="0"/>
              <a:t> παράγοντες (</a:t>
            </a:r>
            <a:r>
              <a:rPr lang="en-US" sz="2400" dirty="0" err="1" smtClean="0"/>
              <a:t>microfactors</a:t>
            </a:r>
            <a:r>
              <a:rPr lang="el-GR" sz="2400" dirty="0" smtClean="0"/>
              <a:t>) και τους παράγοντες ευρείας κλίμακας (</a:t>
            </a:r>
            <a:r>
              <a:rPr lang="en-US" sz="2400" dirty="0" err="1" smtClean="0"/>
              <a:t>macrofactors</a:t>
            </a:r>
            <a:r>
              <a:rPr lang="el-GR" sz="2400" dirty="0" smtClean="0"/>
              <a:t>).  </a:t>
            </a:r>
            <a:endParaRPr lang="en-US" sz="2400" dirty="0" smtClean="0"/>
          </a:p>
          <a:p>
            <a:r>
              <a:rPr lang="en-US" sz="2400" dirty="0" err="1" smtClean="0"/>
              <a:t>Microfactors</a:t>
            </a:r>
            <a:r>
              <a:rPr lang="el-GR" sz="2400" dirty="0" smtClean="0"/>
              <a:t> θεωρούνται οι παράγοντες που επιδρούν άμεσα στην πληροφοριακή συμπεριφορά των φοιτητών, όπως η πληροφοριακή συμπεριφορά, η χρήση των στρατηγικών αναζήτησης, ο ρόλος των ακαδημαϊκών στην αλλαγή στην πληροφοριακή συμπεριφορά, το γνωστικό αντικείμενο, το πρόγραμμα μαθημάτων, η παιδαγωγική που ασκείται και τέλος η εκπαίδευση.  </a:t>
            </a:r>
          </a:p>
          <a:p>
            <a:pPr lvl="0"/>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extLst>
      <p:ext uri="{BB962C8B-B14F-4D97-AF65-F5344CB8AC3E}">
        <p14:creationId xmlns:p14="http://schemas.microsoft.com/office/powerpoint/2010/main" val="387074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a:bodyPr>
          <a:lstStyle/>
          <a:p>
            <a:r>
              <a:rPr lang="el-GR" sz="2400" smtClean="0"/>
              <a:t>Οι ευρείας κλίμακες παράγοντες είναι οι παράγοντες σε επίπεδο Ιδρύματος που ορίζουν το περιεχόμενο μέσα στο οποίο συμβαίνει η πληροφοριακή συμπεριφορά. Αυτοί είναι ο σχεδιασμός των πληροφοριακών πηγών, η δυνατότητα πρόσβασης, η υποδομή της τεχνολογίας της πληροφόρησης, οι πολιτικές, η χρηματοδότηση και τέλος η οργανωσιακή  κουλτούρα. </a:t>
            </a:r>
          </a:p>
          <a:p>
            <a:pPr lvl="0"/>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smtClean="0"/>
          </a:p>
          <a:p>
            <a:endParaRPr lang="el-GR" sz="2400" dirty="0"/>
          </a:p>
        </p:txBody>
      </p:sp>
    </p:spTree>
    <p:extLst>
      <p:ext uri="{BB962C8B-B14F-4D97-AF65-F5344CB8AC3E}">
        <p14:creationId xmlns:p14="http://schemas.microsoft.com/office/powerpoint/2010/main" val="5495215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fontScale="70000" lnSpcReduction="20000"/>
          </a:bodyPr>
          <a:lstStyle/>
          <a:p>
            <a:pPr marL="0" indent="0">
              <a:lnSpc>
                <a:spcPct val="120000"/>
              </a:lnSpc>
              <a:buNone/>
            </a:pPr>
            <a:r>
              <a:rPr lang="el-GR" dirty="0" smtClean="0"/>
              <a:t>Οι </a:t>
            </a:r>
            <a:r>
              <a:rPr lang="en-US" dirty="0" smtClean="0"/>
              <a:t>Robson</a:t>
            </a:r>
            <a:r>
              <a:rPr lang="el-GR" dirty="0" smtClean="0"/>
              <a:t>&amp;</a:t>
            </a:r>
            <a:r>
              <a:rPr lang="en-US" dirty="0" smtClean="0"/>
              <a:t>Robinson</a:t>
            </a:r>
            <a:r>
              <a:rPr lang="el-GR" dirty="0" smtClean="0"/>
              <a:t> (2013) έχουν κωδικοποιήσει τους παράγοντες που επηρεάζουν την πληροφοριακή συμπεριφορά ως εξής: </a:t>
            </a:r>
          </a:p>
          <a:p>
            <a:pPr marL="514350" indent="-514350">
              <a:lnSpc>
                <a:spcPct val="120000"/>
              </a:lnSpc>
              <a:buFont typeface="+mj-lt"/>
              <a:buAutoNum type="arabicPeriod"/>
            </a:pPr>
            <a:r>
              <a:rPr lang="el-GR" sz="3100" dirty="0"/>
              <a:t>Συμφραζόμενα: Το περιβάλλον μέσα στο οποίο λειτουργεί ο ερευνητής, δηλαδή κοινωνικές επιρροές, γενική παιδεία, κουλτούρα, παράγοντες που προέρχονται από την εργασία του, οικονομικοί παράγοντες και η τεχνολογία.  </a:t>
            </a:r>
          </a:p>
          <a:p>
            <a:pPr marL="514350" indent="-514350">
              <a:lnSpc>
                <a:spcPct val="120000"/>
              </a:lnSpc>
              <a:buFont typeface="+mj-lt"/>
              <a:buAutoNum type="arabicPeriod"/>
            </a:pPr>
            <a:r>
              <a:rPr lang="el-GR" sz="3100" dirty="0"/>
              <a:t>Δημογραφικά: Η ηλικία του  ερευνητή, το φύλο, η εθνότητα, η κοινωνικό-οικονομική κατάσταση κλπ. </a:t>
            </a:r>
          </a:p>
          <a:p>
            <a:pPr marL="514350" indent="-514350">
              <a:lnSpc>
                <a:spcPct val="120000"/>
              </a:lnSpc>
              <a:buFont typeface="+mj-lt"/>
              <a:buAutoNum type="arabicPeriod"/>
            </a:pPr>
            <a:r>
              <a:rPr lang="el-GR" sz="3100" dirty="0"/>
              <a:t>Ειδικότητα: Η γνώση, εκπαίδευση, εμπειρία που είναι συναφής με το γνωστικό αντικείμενο</a:t>
            </a:r>
            <a:r>
              <a:rPr lang="el-GR" dirty="0" smtClean="0"/>
              <a:t>, ή η γνώση των πηγών πληροφόρησης. Η εξειδίκευση επίσης στην εκπαίδευση, στην καριέρα του, ή το ενδιαφέρον του ερευνητή. </a:t>
            </a:r>
          </a:p>
          <a:p>
            <a:endParaRPr lang="el-GR" dirty="0" smtClean="0"/>
          </a:p>
          <a:p>
            <a:endParaRPr lang="el-GR" dirty="0" smtClean="0"/>
          </a:p>
          <a:p>
            <a:endParaRPr lang="el-GR" dirty="0" smtClean="0"/>
          </a:p>
          <a:p>
            <a:pPr lvl="0"/>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extLst>
      <p:ext uri="{BB962C8B-B14F-4D97-AF65-F5344CB8AC3E}">
        <p14:creationId xmlns:p14="http://schemas.microsoft.com/office/powerpoint/2010/main" val="1011771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Autofit/>
          </a:bodyPr>
          <a:lstStyle/>
          <a:p>
            <a:pPr marL="457200" indent="-457200">
              <a:buFont typeface="+mj-lt"/>
              <a:buAutoNum type="arabicPeriod" startAt="4"/>
            </a:pPr>
            <a:r>
              <a:rPr lang="el-GR" sz="2400" dirty="0"/>
              <a:t>Ψυχολογικοί παράγοντες: Η </a:t>
            </a:r>
            <a:r>
              <a:rPr lang="el-GR" sz="2400" dirty="0" smtClean="0"/>
              <a:t>προσωπικότητα του ατόμου, καθώς και παράγοντες όπως ή </a:t>
            </a:r>
            <a:r>
              <a:rPr lang="el-GR" sz="2400" dirty="0" err="1" smtClean="0"/>
              <a:t>αυτεπάρκεια</a:t>
            </a:r>
            <a:r>
              <a:rPr lang="el-GR" sz="2400" dirty="0" smtClean="0"/>
              <a:t>, ή η άποψη του ατόμου για τον εαυτό του, η άποψη για το κενό της γνώσης, η άποψη του για τον κίνδυνο, η ικανότητα του να αντιμετωπίζει το στρες, σκέψεις και συναισθήματα όταν γίνεται αναζήτηση.</a:t>
            </a:r>
          </a:p>
          <a:p>
            <a:pPr marL="457200" indent="-457200">
              <a:buFont typeface="+mj-lt"/>
              <a:buAutoNum type="arabicPeriod" startAt="4"/>
            </a:pPr>
            <a:r>
              <a:rPr lang="el-GR" sz="2400" dirty="0" smtClean="0"/>
              <a:t>Οι ανάγκες για πληροφόρηση, τα θέλω και οι στόχοι παρακινούν τον ερευνητή να αναζητάει πληροφόρηση. Μπορεί να υπάρχει εσωτερική ή εξωτερική παρακίνηση, αναγνωρισμένη, ή μη, προβλεπόμενη, ή αναπάντεχη, γνωστική ή συναισθηματική. </a:t>
            </a:r>
          </a:p>
          <a:p>
            <a:pPr marL="457200" indent="-457200">
              <a:buFont typeface="+mj-lt"/>
              <a:buAutoNum type="arabicPeriod" startAt="4"/>
            </a:pPr>
            <a:r>
              <a:rPr lang="el-GR" sz="2400" dirty="0" smtClean="0"/>
              <a:t>Οι ανάγκες, τα θέλω και οι στόχοι παρακινούν τον </a:t>
            </a:r>
            <a:r>
              <a:rPr lang="el-GR" sz="2400" dirty="0" err="1" smtClean="0"/>
              <a:t>πάροχο</a:t>
            </a:r>
            <a:r>
              <a:rPr lang="el-GR" sz="2400" dirty="0" smtClean="0"/>
              <a:t> να επικοινωνήσει την πληροφορία. </a:t>
            </a:r>
          </a:p>
          <a:p>
            <a:pPr marL="0" indent="0">
              <a:buNone/>
            </a:pPr>
            <a:endParaRPr lang="el-GR" sz="2400" dirty="0" smtClean="0"/>
          </a:p>
          <a:p>
            <a:pPr marL="0" indent="0">
              <a:buNone/>
            </a:pPr>
            <a:endParaRPr lang="el-GR" sz="2400" dirty="0" smtClean="0"/>
          </a:p>
          <a:p>
            <a:pPr marL="0" indent="0">
              <a:buNone/>
            </a:pPr>
            <a:endParaRPr lang="el-GR" sz="2400" dirty="0" smtClean="0"/>
          </a:p>
          <a:p>
            <a:pPr marL="0" lv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smtClean="0"/>
          </a:p>
          <a:p>
            <a:pPr marL="0" indent="0">
              <a:buNone/>
            </a:pPr>
            <a:endParaRPr lang="el-GR" sz="2400" dirty="0"/>
          </a:p>
        </p:txBody>
      </p:sp>
    </p:spTree>
    <p:extLst>
      <p:ext uri="{BB962C8B-B14F-4D97-AF65-F5344CB8AC3E}">
        <p14:creationId xmlns:p14="http://schemas.microsoft.com/office/powerpoint/2010/main" val="25373265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Παράγοντες που επηρεάζουν την πληροφοριακή συμπεριφορά </a:t>
            </a:r>
            <a:endParaRPr lang="el-GR" dirty="0"/>
          </a:p>
        </p:txBody>
      </p:sp>
      <p:sp>
        <p:nvSpPr>
          <p:cNvPr id="3" name="2 - Θέση περιεχομένου"/>
          <p:cNvSpPr>
            <a:spLocks noGrp="1"/>
          </p:cNvSpPr>
          <p:nvPr>
            <p:ph idx="1"/>
          </p:nvPr>
        </p:nvSpPr>
        <p:spPr/>
        <p:txBody>
          <a:bodyPr>
            <a:normAutofit fontScale="92500" lnSpcReduction="10000"/>
          </a:bodyPr>
          <a:lstStyle/>
          <a:p>
            <a:pPr marL="514350" indent="-514350">
              <a:buFont typeface="+mj-lt"/>
              <a:buAutoNum type="arabicPeriod" startAt="7"/>
            </a:pPr>
            <a:r>
              <a:rPr lang="el-GR" sz="2800" dirty="0" smtClean="0"/>
              <a:t>Παράγοντες που κινητοποιούνε ή απαγορευτικοί παράγοντες. Παράγοντες που παροτρύνουν ή αποθαρρύνουν την πληροφοριακή συμπεριφορά. </a:t>
            </a:r>
          </a:p>
          <a:p>
            <a:pPr marL="514350" indent="-514350">
              <a:buFont typeface="+mj-lt"/>
              <a:buAutoNum type="arabicPeriod" startAt="7"/>
            </a:pPr>
            <a:r>
              <a:rPr lang="el-GR" sz="2800" dirty="0" smtClean="0"/>
              <a:t>Στοιχεία της αναζήτησης πληροφοριών. Δραστηριότητες, συναισθήματα και σκέψεις του ερευνητή όταν ψάχνει για πληροφόρηση.</a:t>
            </a:r>
          </a:p>
          <a:p>
            <a:pPr marL="514350" indent="-514350">
              <a:buFont typeface="+mj-lt"/>
              <a:buAutoNum type="arabicPeriod" startAt="7"/>
            </a:pPr>
            <a:r>
              <a:rPr lang="el-GR" sz="2800" dirty="0" smtClean="0"/>
              <a:t>Χαρακτηριστικά των πληροφοριών και των πηγών: παράγοντες όπως χρησιμότητα, συνάφεια, διαχρονικότητα, προσβασιμότητα, ευκολία στη χρήση πληροφοριών ή πηγών, αξιοπιστία πηγών, έλλειψη προκατάληψης </a:t>
            </a:r>
            <a:r>
              <a:rPr lang="en-US" sz="2800" dirty="0" smtClean="0"/>
              <a:t>Robson </a:t>
            </a:r>
            <a:r>
              <a:rPr lang="el-GR" sz="2800" dirty="0" smtClean="0"/>
              <a:t>&amp; </a:t>
            </a:r>
            <a:r>
              <a:rPr lang="en-US" sz="2800" dirty="0" smtClean="0"/>
              <a:t>Robinson</a:t>
            </a:r>
            <a:r>
              <a:rPr lang="el-GR" sz="2800" dirty="0" smtClean="0"/>
              <a:t>, 2013 </a:t>
            </a:r>
            <a:r>
              <a:rPr lang="el-GR" sz="2800" dirty="0" err="1" smtClean="0"/>
              <a:t>σσ</a:t>
            </a:r>
            <a:r>
              <a:rPr lang="el-GR" sz="2800" dirty="0" smtClean="0"/>
              <a:t>. 184-185)</a:t>
            </a:r>
            <a:r>
              <a:rPr lang="en-US" sz="2800" dirty="0" smtClean="0"/>
              <a:t>.</a:t>
            </a:r>
            <a:endParaRPr lang="el-GR" sz="2800" dirty="0" smtClean="0"/>
          </a:p>
          <a:p>
            <a:endParaRPr lang="el-GR" dirty="0" smtClean="0"/>
          </a:p>
          <a:p>
            <a:pPr lvl="0"/>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extLst>
      <p:ext uri="{BB962C8B-B14F-4D97-AF65-F5344CB8AC3E}">
        <p14:creationId xmlns:p14="http://schemas.microsoft.com/office/powerpoint/2010/main" val="17352604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47aab942a6211cab149a4c1d269341623eca7d8"/>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2022</TotalTime>
  <Words>16498</Words>
  <Application>Microsoft Office PowerPoint</Application>
  <PresentationFormat>On-screen Show (4:3)</PresentationFormat>
  <Paragraphs>3047</Paragraphs>
  <Slides>241</Slides>
  <Notes>10</Notes>
  <HiddenSlides>0</HiddenSlides>
  <MMClips>0</MMClips>
  <ScaleCrop>false</ScaleCrop>
  <HeadingPairs>
    <vt:vector size="4" baseType="variant">
      <vt:variant>
        <vt:lpstr>Theme</vt:lpstr>
      </vt:variant>
      <vt:variant>
        <vt:i4>2</vt:i4>
      </vt:variant>
      <vt:variant>
        <vt:lpstr>Slide Titles</vt:lpstr>
      </vt:variant>
      <vt:variant>
        <vt:i4>241</vt:i4>
      </vt:variant>
    </vt:vector>
  </HeadingPairs>
  <TitlesOfParts>
    <vt:vector size="243" baseType="lpstr">
      <vt:lpstr>OC_template_updated</vt:lpstr>
      <vt:lpstr>Office Theme</vt:lpstr>
      <vt:lpstr>Πηγές Πληροφόρησης</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Το πλαίσιο μέσα στο οποίο εμφανίζεται η πληροφοριακή αναζήτηση</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Συμπεριφορά</vt:lpstr>
      <vt:lpstr>Πληροφοριακή Ανάγκη</vt:lpstr>
      <vt:lpstr>Πληροφοριακή Ανάγκη</vt:lpstr>
      <vt:lpstr>Πληροφοριακή Ανάγκη</vt:lpstr>
      <vt:lpstr>Πληροφοριακή Ανάγκη</vt:lpstr>
      <vt:lpstr>Πληροφοριακή Ανάγκη</vt:lpstr>
      <vt:lpstr>Πληροφοριακή Ανάγκη</vt:lpstr>
      <vt:lpstr>PowerPoint Presentation</vt:lpstr>
      <vt:lpstr>Πληροφοριακή Ανάγκη</vt:lpstr>
      <vt:lpstr>Πληροφοριακή Ανάγκη</vt:lpstr>
      <vt:lpstr>Πληροφοριακή Ανάγκη</vt:lpstr>
      <vt:lpstr>Πληροφοριακή Ανάγκη</vt:lpstr>
      <vt:lpstr>Πληροφοριακή Ανάγκη</vt:lpstr>
      <vt:lpstr>Πληροφοριακή Ανάγκη</vt:lpstr>
      <vt:lpstr>Πληροφοριακή Ανάγκη</vt:lpstr>
      <vt:lpstr>Πως οι Πληροφοριακές Ανάγκες αλληλοσυνδέονται μεταξύ τους</vt:lpstr>
      <vt:lpstr>Πληροφοριακή Ανάγκη</vt:lpstr>
      <vt:lpstr>Πληροφοριακή Ανάγκη</vt:lpstr>
      <vt:lpstr>Η εξέλιξη της λύσης του προβλήματος από αβεβαιότητα σε βεβαιότητα</vt:lpstr>
      <vt:lpstr>Πληροφοριακή Ανάγκη</vt:lpstr>
      <vt:lpstr>Πληροφοριακή Ανάγκη</vt:lpstr>
      <vt:lpstr>Πληροφοριακή Ανάγκη</vt:lpstr>
      <vt:lpstr>Πληροφοριακή Ανάγκη</vt:lpstr>
      <vt:lpstr>Πληροφοριακή Ανάγκη</vt:lpstr>
      <vt:lpstr>Πληροφοριακή Ανάγκη</vt:lpstr>
      <vt:lpstr>Πληροφοριακή Ανάγκη</vt:lpstr>
      <vt:lpstr>Πληροφοριακή Ανάγκη</vt:lpstr>
      <vt:lpstr>Πληροφοριακή Ανάγκη</vt:lpstr>
      <vt:lpstr>Πληροφοριακή Ανάγκη</vt:lpstr>
      <vt:lpstr>Πληροφοριακή Ανάγκη</vt:lpstr>
      <vt:lpstr>Οι έννοιες που συνδέονται με την πληροφοριακή ανάγκη</vt:lpstr>
      <vt:lpstr>Πληροφοριακή Ανάγκη</vt:lpstr>
      <vt:lpstr>Πληροφοριακή Ανάγκη</vt:lpstr>
      <vt:lpstr>Θεωρία Πληροφοριακής Ανάγκης </vt:lpstr>
      <vt:lpstr>Πληροφοριακή Ανάγκη</vt:lpstr>
      <vt:lpstr>Πληροφοριακή Ανάγκη</vt:lpstr>
      <vt:lpstr>Πληροφοριακή Ανάγκη</vt:lpstr>
      <vt:lpstr>Πληροφοριακή Ανάγκη</vt:lpstr>
      <vt:lpstr>Πληροφοριακή Ανάγκη</vt:lpstr>
      <vt:lpstr>Πληροφοριακή Ανάγκη</vt:lpstr>
      <vt:lpstr>Πληροφοριακή Ανάγκη</vt:lpstr>
      <vt:lpstr>Πληροφοριακή Ανάγκη</vt:lpstr>
      <vt:lpstr>Οι ανθρώπινες εσωτερικές πληροφοριακές ανάγκες</vt:lpstr>
      <vt:lpstr>Πληροφοριακή Ανάγκη</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 Καθοδηγούμενη διαίσθηση, υποστηριζόμενη από εσκεμμένη πληροφοριακή συμπεριφορά</vt:lpstr>
      <vt:lpstr> Εσκεμμένη πληροφοριακή συμπεριφορά μετριαζόμενη από τη διαίσθηση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Παράγοντες που επηρεάζουν την πληροφοριακή συμπεριφορά </vt:lpstr>
      <vt:lpstr>Μοντέλα Πληροφοριακής Συμπεριφοράς </vt:lpstr>
      <vt:lpstr>Μοντέλα Πληροφοριακής Συμπεριφοράς </vt:lpstr>
      <vt:lpstr>Το Μοντέλο του David Ellis (1989) </vt:lpstr>
      <vt:lpstr>Το Μοντέλο του David Ellis (1989) </vt:lpstr>
      <vt:lpstr>Το Μοντέλο του David Ellis (1989) </vt:lpstr>
      <vt:lpstr>Το Μοντέλο του David Ellis (1989) </vt:lpstr>
      <vt:lpstr>Το Μοντέλο του David Ellis (1989) </vt:lpstr>
      <vt:lpstr>Το Μοντέλο του David Ellis (1989) </vt:lpstr>
      <vt:lpstr>Το Μοντέλο του David Ellis (1989) </vt:lpstr>
      <vt:lpstr>Το Μοντέλο του David Ellis (1989) </vt:lpstr>
      <vt:lpstr>Το Μοντέλο του David Ellis (1989) </vt:lpstr>
      <vt:lpstr>Το Μοντέλο του David Ellis (1989) </vt:lpstr>
      <vt:lpstr>Το IPS-I μοντέλο των Brand-Gruwel,  κ.α</vt:lpstr>
      <vt:lpstr>Το IPS-I μοντέλο των Brand-Gruwel,  κ.α</vt:lpstr>
      <vt:lpstr>Το IPS-I μοντέλο των Brand-Gruwel,  κ.α</vt:lpstr>
      <vt:lpstr>Το IPS-I μοντέλο των Brand-Gruwel,  κ.α</vt:lpstr>
      <vt:lpstr>Το IPS-I μοντέλο των Brand-Gruwel,  κ.α</vt:lpstr>
      <vt:lpstr>Το IPS-I μοντέλο των Brand-Gruwel,  κ.α</vt:lpstr>
      <vt:lpstr>Το Information Seek Cycle μοντέλο τωνDavid et al</vt:lpstr>
      <vt:lpstr>Το Information Seek Cycle μοντέλο τωνDavid et al</vt:lpstr>
      <vt:lpstr>Το Information Seek Cycle μοντέλο τωνDavid et al</vt:lpstr>
      <vt:lpstr>Το Information Seek Cycle μοντέλο τωνDavid et al</vt:lpstr>
      <vt:lpstr>Το Information Seek Cycle μοντέλο τωνDavid et al</vt:lpstr>
      <vt:lpstr>Το Information Seek Cycle μοντέλο τωνDavid et al</vt:lpstr>
      <vt:lpstr>Marchionini: Το μοντέλο αναζήτησης σε ηλεκτρονικό περιβάλλον</vt:lpstr>
      <vt:lpstr>Marchionini: Το μοντέλο αναζήτησης σε ηλεκτρονικό περιβάλλον</vt:lpstr>
      <vt:lpstr>Marchionini: Το μοντέλο αναζήτησης σε ηλεκτρονικό περιβάλλον</vt:lpstr>
      <vt:lpstr>Marchionini: Το μοντέλο αναζήτησης σε ηλεκτρονικό περιβάλλον</vt:lpstr>
      <vt:lpstr>Marchionini: Το μοντέλο αναζήτησης σε ηλεκτρονικό περιβάλλον</vt:lpstr>
      <vt:lpstr>Marchionini: Το μοντέλο αναζήτησης σε ηλεκτρονικό περιβάλλον</vt:lpstr>
      <vt:lpstr>Η διαδικασία αναζήτησης για ηλεκτρονική πληροφόρηση σύμφωνα με τον Marchionini. </vt:lpstr>
      <vt:lpstr>Το μοντέλο της Διαδικασίας Πληροφοριακής Αναζήτησης της Kulthau</vt:lpstr>
      <vt:lpstr>Το μοντέλο της Διαδικασίας Πληροφοριακής Αναζήτησης της Kulthau</vt:lpstr>
      <vt:lpstr>Το μοντέλο της Διαδικασίας Πληροφοριακής Αναζήτησης της Kulthau</vt:lpstr>
      <vt:lpstr>Το μοντέλο της Διαδικασίας Πληροφοριακής Αναζήτησης της Kulthau</vt:lpstr>
      <vt:lpstr>Το μοντέλο της Διαδικασίας Πληροφοριακής Αναζήτησης της Kulthau</vt:lpstr>
      <vt:lpstr>Το μοντέλο της Διαδικασίας Πληροφοριακής Αναζήτησης της Kulthau</vt:lpstr>
      <vt:lpstr>Το μοντέλο της Διαδικασίας Πληροφοριακής Αναζήτησης της Kulthau</vt:lpstr>
      <vt:lpstr>Το μοντέλο της Διαδικασίας Αναζήτησης Πληροφοριών της Kulthau</vt:lpstr>
      <vt:lpstr>Οι στόχοι, τα συναισθήματα, οι σκέψεις και οι δράσεις σύμφωνα με το μοντέλο της Kulthau</vt:lpstr>
      <vt:lpstr>Το μοντέλο της Διαδικασίας Πληροφοριακής Αναζήτησης της Kulthau</vt:lpstr>
      <vt:lpstr>Σύγκριση των μοντέλων του Ellis και της  Kuhlthau's ( Wilson 1999)</vt:lpstr>
      <vt:lpstr>Η θεωρία της Εξαγωγής Νοήματος Dervin</vt:lpstr>
      <vt:lpstr>Η θεωρία της Εξαγωγής Νοήματος Dervin</vt:lpstr>
      <vt:lpstr>Η θεωρία της Εξαγωγής Νοήματος Dervin</vt:lpstr>
      <vt:lpstr>Η θεωρία της Εξαγωγής Νοήματος Dervin</vt:lpstr>
      <vt:lpstr>Η θεωρία της Εξαγωγής Νοήματος Dervin</vt:lpstr>
      <vt:lpstr>Η θεωρία της Εξαγωγής Νοήματος Dervin</vt:lpstr>
      <vt:lpstr>Το τρίγωνο του Dervin της θεωρίας Εξαγωγής Νοήματος (Willis 1999)</vt:lpstr>
      <vt:lpstr>Το μοντέλο του Dervin της θεωρίας Εξαγωγής Νοήματος αναδιατυπωμένο (Willis 1999)</vt:lpstr>
      <vt:lpstr>Το μοντέλο του Krikelas</vt:lpstr>
      <vt:lpstr>Το μοντέλο του Krikelas</vt:lpstr>
      <vt:lpstr>Το μοντέλο του Krikelas</vt:lpstr>
      <vt:lpstr>Το μοντέλο του Krikelas</vt:lpstr>
      <vt:lpstr>Το μοντέλο του Krikelas</vt:lpstr>
      <vt:lpstr>Το μοντέλο του Krikelas</vt:lpstr>
      <vt:lpstr>Το μοντέλο του Krikelas</vt:lpstr>
      <vt:lpstr>Το μοντέλο του Krikelas</vt:lpstr>
      <vt:lpstr>Το μοντέλο των Leckie, Pettigrew, και Sylvain (1996)</vt:lpstr>
      <vt:lpstr>Το μοντέλο των Leckie, Pettigrew, και Sylvain (1996)</vt:lpstr>
      <vt:lpstr>Το μοντέλο των Leckie, Pettigrew, και Sylvain (1996)</vt:lpstr>
      <vt:lpstr>Το μοντέλο των Leckie, Pettigrew, και Sylvain (1996)</vt:lpstr>
      <vt:lpstr>Το μοντέλο των Leckie, Pettigrew, και Sylvain (1996)</vt:lpstr>
      <vt:lpstr>Το μοντέλο των Leckie, Pettigrew, και Sylvain (1996)</vt:lpstr>
      <vt:lpstr>Το μοντέλο του Reijo Savolainen</vt:lpstr>
      <vt:lpstr>Το μοντέλο του Reijo Savolainen</vt:lpstr>
      <vt:lpstr>Το Μοντέλο της διαδικασίας αναζήτησης πληροφοριών του Savolainen</vt:lpstr>
      <vt:lpstr>Foster 2003 μοντέλο</vt:lpstr>
      <vt:lpstr>Foster 2003 μοντέλο</vt:lpstr>
      <vt:lpstr>Foster 2003 μοντέλο</vt:lpstr>
      <vt:lpstr>Foster 2003 μοντέλο</vt:lpstr>
      <vt:lpstr>Foster 2003 μοντέλο</vt:lpstr>
      <vt:lpstr>Foster 2003 μοντέλο</vt:lpstr>
      <vt:lpstr>Foster 2003 μοντέλο</vt:lpstr>
      <vt:lpstr>Foster 2003 μοντέλο</vt:lpstr>
      <vt:lpstr>Foster 2003 μοντέλο</vt:lpstr>
      <vt:lpstr>Foster 2003 μοντέλο</vt:lpstr>
      <vt:lpstr>Ένα μη γραμμικό μοντέλο πληροφοριακής αναζήτησης του Foster</vt:lpstr>
      <vt:lpstr>Το μοντέλο των Urquhart και Rowley</vt:lpstr>
      <vt:lpstr>Το μοντέλο των Urquhart και Rowley</vt:lpstr>
      <vt:lpstr>Μοντέλο πληροφοριακής συμπεριφοράς των Urquhart και Rowley</vt:lpstr>
      <vt:lpstr>Al-Muomen, Morris &amp;Maynard μοντέλο (2012)</vt:lpstr>
      <vt:lpstr>Al-Muomen, Morris &amp;Maynard μοντέλο (2012)</vt:lpstr>
      <vt:lpstr>Μοντέλο πληροφοριακής συμπεριφοράς των Al-Muomen, Morris &amp;Maynard</vt:lpstr>
      <vt:lpstr>Τα μοντέλα του Wilson</vt:lpstr>
      <vt:lpstr>Τα μοντέλα του Wilson</vt:lpstr>
      <vt:lpstr>Το μοντέλο πληροφοριακής συμπεριφοράς του Wilson</vt:lpstr>
      <vt:lpstr>    Τα μοντέλα του Wilson </vt:lpstr>
      <vt:lpstr>    Τα μοντέλα του Wilson </vt:lpstr>
      <vt:lpstr>    Τα μοντέλα του Wilson </vt:lpstr>
      <vt:lpstr>    Τα μοντέλα του Wilson </vt:lpstr>
      <vt:lpstr>    Τα μοντέλα του Wilson </vt:lpstr>
      <vt:lpstr>Το μοντέλο πληροφοριακής συμπεριφοράς του Wilson</vt:lpstr>
      <vt:lpstr>    Το μοντέλο του Ingwersen (1996)  </vt:lpstr>
      <vt:lpstr>    Το μοντέλο του Ingwersen (1996)  </vt:lpstr>
      <vt:lpstr>Γνωστικό μοντέλο πληροφοριακής αναζήτησης του  Ingwersen</vt:lpstr>
      <vt:lpstr>   Το μοντέλο του Saracevic (1996)  </vt:lpstr>
      <vt:lpstr>   Το μοντέλο του Saracevic (1996)  </vt:lpstr>
      <vt:lpstr>   Το μοντέλο του Saracevic (1996)  </vt:lpstr>
      <vt:lpstr>   Το μοντέλο του Saracevic (1996)  </vt:lpstr>
      <vt:lpstr>   Το μοντέλο του Saracevic (1996)  </vt:lpstr>
      <vt:lpstr>   Το μοντέλο του Saracevic (1996)  </vt:lpstr>
      <vt:lpstr>Το διαστρωματωμένο μοντέλο του Saracevic</vt:lpstr>
      <vt:lpstr>  Το μοντέλο του Belkin (1994)</vt:lpstr>
      <vt:lpstr>  Το μοντέλο του Belkin (1994)</vt:lpstr>
      <vt:lpstr>Μοντέλο ανάκτησης πληροφοριών του Belkin</vt:lpstr>
      <vt:lpstr>  Το μοντέλο του Belkin</vt:lpstr>
      <vt:lpstr>  Το μοντέλο του Belkin</vt:lpstr>
      <vt:lpstr>  Το μοντέλο του Belkin</vt:lpstr>
      <vt:lpstr>Μέθοδος αλληλεπίδρασης</vt:lpstr>
      <vt:lpstr>  Το μοντέλο του Belkin</vt:lpstr>
      <vt:lpstr>  Το μοντέλο του Belkin</vt:lpstr>
      <vt:lpstr>  Το μοντέλο του Belkin</vt:lpstr>
      <vt:lpstr>  Το μοντέλο του Belkin</vt:lpstr>
      <vt:lpstr>  Το μοντέλο του Belkin που αφορά την πληροφοριακή αναζήτηση </vt:lpstr>
      <vt:lpstr>   Το μοντέλο του Spink</vt:lpstr>
      <vt:lpstr>   Το μοντέλο του Spink </vt:lpstr>
      <vt:lpstr>   Το μοντέλο του Spink </vt:lpstr>
      <vt:lpstr>Το μοντέλο ανάκτησης πληροφοριών της Spink</vt:lpstr>
      <vt:lpstr>Συμπέρασμα</vt:lpstr>
      <vt:lpstr>Συμπέρασμα</vt:lpstr>
      <vt:lpstr>Συμπέρασμα</vt:lpstr>
      <vt:lpstr>Συμπέρασμα</vt:lpstr>
      <vt:lpstr>Συμπέρασμα</vt:lpstr>
      <vt:lpstr>Συμπέρασμα</vt:lpstr>
      <vt:lpstr>Συμπέρασμα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384</cp:revision>
  <dcterms:created xsi:type="dcterms:W3CDTF">2013-03-04T13:35:19Z</dcterms:created>
  <dcterms:modified xsi:type="dcterms:W3CDTF">2015-12-16T13:21:16Z</dcterms:modified>
</cp:coreProperties>
</file>