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  <p:sldMasterId id="2147483707" r:id="rId3"/>
  </p:sldMasterIdLst>
  <p:notesMasterIdLst>
    <p:notesMasterId r:id="rId41"/>
  </p:notesMasterIdLst>
  <p:handoutMasterIdLst>
    <p:handoutMasterId r:id="rId42"/>
  </p:handoutMasterIdLst>
  <p:sldIdLst>
    <p:sldId id="352" r:id="rId4"/>
    <p:sldId id="315" r:id="rId5"/>
    <p:sldId id="361" r:id="rId6"/>
    <p:sldId id="321" r:id="rId7"/>
    <p:sldId id="316" r:id="rId8"/>
    <p:sldId id="317" r:id="rId9"/>
    <p:sldId id="318" r:id="rId10"/>
    <p:sldId id="319" r:id="rId11"/>
    <p:sldId id="320" r:id="rId12"/>
    <p:sldId id="363" r:id="rId13"/>
    <p:sldId id="291" r:id="rId14"/>
    <p:sldId id="328" r:id="rId15"/>
    <p:sldId id="293" r:id="rId16"/>
    <p:sldId id="308" r:id="rId17"/>
    <p:sldId id="322" r:id="rId18"/>
    <p:sldId id="309" r:id="rId19"/>
    <p:sldId id="295" r:id="rId20"/>
    <p:sldId id="324" r:id="rId21"/>
    <p:sldId id="323" r:id="rId22"/>
    <p:sldId id="325" r:id="rId23"/>
    <p:sldId id="353" r:id="rId24"/>
    <p:sldId id="354" r:id="rId25"/>
    <p:sldId id="355" r:id="rId26"/>
    <p:sldId id="357" r:id="rId27"/>
    <p:sldId id="356" r:id="rId28"/>
    <p:sldId id="338" r:id="rId29"/>
    <p:sldId id="358" r:id="rId30"/>
    <p:sldId id="359" r:id="rId31"/>
    <p:sldId id="360" r:id="rId32"/>
    <p:sldId id="362" r:id="rId33"/>
    <p:sldId id="345" r:id="rId34"/>
    <p:sldId id="346" r:id="rId35"/>
    <p:sldId id="347" r:id="rId36"/>
    <p:sldId id="348" r:id="rId37"/>
    <p:sldId id="349" r:id="rId38"/>
    <p:sldId id="350" r:id="rId39"/>
    <p:sldId id="351" r:id="rId40"/>
  </p:sldIdLst>
  <p:sldSz cx="9144000" cy="6858000" type="screen4x3"/>
  <p:notesSz cx="6797675" cy="9874250"/>
  <p:custDataLst>
    <p:tags r:id="rId43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82"/>
    <a:srgbClr val="820000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54" autoAdjust="0"/>
    <p:restoredTop sz="39029" autoAdjust="0"/>
  </p:normalViewPr>
  <p:slideViewPr>
    <p:cSldViewPr>
      <p:cViewPr varScale="1">
        <p:scale>
          <a:sx n="71" d="100"/>
          <a:sy n="71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gs" Target="tags/tag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2" tIns="47626" rIns="95252" bIns="47626" numCol="1" anchor="t" anchorCtr="0" compatLnSpc="1">
            <a:prstTxWarp prst="textNoShape">
              <a:avLst/>
            </a:prstTxWarp>
          </a:bodyPr>
          <a:lstStyle>
            <a:lvl1pPr defTabSz="952372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750" y="2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2" tIns="47626" rIns="95252" bIns="47626" numCol="1" anchor="t" anchorCtr="0" compatLnSpc="1">
            <a:prstTxWarp prst="textNoShape">
              <a:avLst/>
            </a:prstTxWarp>
          </a:bodyPr>
          <a:lstStyle>
            <a:lvl1pPr algn="r" defTabSz="952372" eaLnBrk="0" hangingPunct="0">
              <a:defRPr sz="12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10/07/2016</a:t>
            </a:fld>
            <a:endParaRPr lang="el-GR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9543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2" tIns="47626" rIns="95252" bIns="47626" numCol="1" anchor="b" anchorCtr="0" compatLnSpc="1">
            <a:prstTxWarp prst="textNoShape">
              <a:avLst/>
            </a:prstTxWarp>
          </a:bodyPr>
          <a:lstStyle>
            <a:lvl1pPr defTabSz="952372" eaLnBrk="0" hangingPunct="0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750" y="9379543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2" tIns="47626" rIns="95252" bIns="47626" numCol="1" anchor="b" anchorCtr="0" compatLnSpc="1">
            <a:prstTxWarp prst="textNoShape">
              <a:avLst/>
            </a:prstTxWarp>
          </a:bodyPr>
          <a:lstStyle>
            <a:lvl1pPr algn="r" defTabSz="952372" eaLnBrk="0" hangingPunct="0">
              <a:defRPr sz="12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2" y="2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52" tIns="47626" rIns="95252" bIns="47626" numCol="1" anchor="t" anchorCtr="0" compatLnSpc="1">
            <a:prstTxWarp prst="textNoShape">
              <a:avLst/>
            </a:prstTxWarp>
          </a:bodyPr>
          <a:lstStyle>
            <a:lvl1pPr defTabSz="952372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3850750" y="2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52" tIns="47626" rIns="95252" bIns="47626" numCol="1" anchor="t" anchorCtr="0" compatLnSpc="1">
            <a:prstTxWarp prst="textNoShape">
              <a:avLst/>
            </a:prstTxWarp>
          </a:bodyPr>
          <a:lstStyle>
            <a:lvl1pPr algn="r" defTabSz="952372">
              <a:defRPr sz="12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10/07/2016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2950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11" tIns="43956" rIns="87911" bIns="43956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680527" y="4689772"/>
            <a:ext cx="5438140" cy="4443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52" tIns="47626" rIns="95252" bIns="476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2" y="9379543"/>
            <a:ext cx="2945406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52" tIns="47626" rIns="95252" bIns="47626" numCol="1" anchor="b" anchorCtr="0" compatLnSpc="1">
            <a:prstTxWarp prst="textNoShape">
              <a:avLst/>
            </a:prstTxWarp>
          </a:bodyPr>
          <a:lstStyle>
            <a:lvl1pPr defTabSz="952372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3850750" y="9379543"/>
            <a:ext cx="2945405" cy="49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252" tIns="47626" rIns="95252" bIns="47626" numCol="1" anchor="b" anchorCtr="0" compatLnSpc="1">
            <a:prstTxWarp prst="textNoShape">
              <a:avLst/>
            </a:prstTxWarp>
          </a:bodyPr>
          <a:lstStyle>
            <a:lvl1pPr algn="r" defTabSz="952372">
              <a:defRPr sz="12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8597" indent="-178597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35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b="1" dirty="0"/>
              <a:t>Το </a:t>
            </a:r>
            <a:r>
              <a:rPr lang="en-US" altLang="el-GR" b="1" dirty="0"/>
              <a:t>ARP</a:t>
            </a:r>
            <a:r>
              <a:rPr lang="el-GR" altLang="el-GR" b="1" dirty="0"/>
              <a:t> ορίζει δύο βασικούς τύπους μηνυμάτων: </a:t>
            </a:r>
            <a:r>
              <a:rPr lang="el-GR" altLang="el-GR" dirty="0"/>
              <a:t>μήνυμα αίτησης </a:t>
            </a:r>
            <a:r>
              <a:rPr lang="en-GB" altLang="el-GR" dirty="0"/>
              <a:t>(</a:t>
            </a:r>
            <a:r>
              <a:rPr lang="el-GR" altLang="el-GR" dirty="0"/>
              <a:t>περιέχει την </a:t>
            </a:r>
            <a:r>
              <a:rPr lang="en-GB" altLang="el-GR" dirty="0"/>
              <a:t>IP</a:t>
            </a:r>
            <a:r>
              <a:rPr lang="el-GR" altLang="el-GR" dirty="0"/>
              <a:t> και ζητά την αντίστοιχη διεύθυνση υλικού) και μήνυμα απόκρισης (περιέχει και την </a:t>
            </a:r>
            <a:r>
              <a:rPr lang="en-GB" altLang="el-GR" dirty="0"/>
              <a:t>IP</a:t>
            </a:r>
            <a:r>
              <a:rPr lang="el-GR" altLang="el-GR" dirty="0"/>
              <a:t> που στάλθηκε με την αίτηση και την αντίστοιχη διεύθυνση υλικού).</a:t>
            </a:r>
            <a:endParaRPr lang="en-US" altLang="el-GR" dirty="0"/>
          </a:p>
          <a:p>
            <a:endParaRPr lang="en-US" altLang="el-GR" dirty="0"/>
          </a:p>
          <a:p>
            <a:r>
              <a:rPr lang="el-GR" altLang="el-GR" dirty="0" smtClean="0"/>
              <a:t>Τα πεδία της επικεφαλίδας είναι: τύπος διεύθυνσης υλικού (</a:t>
            </a:r>
            <a:r>
              <a:rPr lang="el-GR" altLang="el-GR" dirty="0" err="1" smtClean="0"/>
              <a:t>π.χ</a:t>
            </a:r>
            <a:r>
              <a:rPr lang="el-GR" altLang="el-GR" dirty="0" smtClean="0"/>
              <a:t>  1=</a:t>
            </a:r>
            <a:r>
              <a:rPr lang="en-US" altLang="el-GR" dirty="0" smtClean="0"/>
              <a:t>Ethernet</a:t>
            </a:r>
            <a:r>
              <a:rPr lang="el-GR" altLang="el-GR" dirty="0" smtClean="0"/>
              <a:t>), τύπος διεύθυνσης πρωτοκόλλου (0χ0800=</a:t>
            </a:r>
            <a:r>
              <a:rPr lang="en-US" altLang="el-GR" dirty="0" smtClean="0"/>
              <a:t>IP</a:t>
            </a:r>
            <a:r>
              <a:rPr lang="el-GR" altLang="el-GR" dirty="0" smtClean="0"/>
              <a:t>), </a:t>
            </a:r>
            <a:endParaRPr lang="en-GB" altLang="el-GR" dirty="0" smtClean="0"/>
          </a:p>
          <a:p>
            <a:r>
              <a:rPr lang="el-GR" altLang="el-GR" dirty="0" smtClean="0"/>
              <a:t>μήκος διεύθυνσης υλικού, μήκος διεύθυνσης πρωτοκόλλου, λειτουργία (αίτηση-1 ή απόκριση-2), διεύθυνση υλικού αποστολέα (4+2=6 οκτάδες), </a:t>
            </a:r>
            <a:endParaRPr lang="en-GB" altLang="el-GR" dirty="0" smtClean="0"/>
          </a:p>
          <a:p>
            <a:r>
              <a:rPr lang="el-GR" altLang="el-GR" dirty="0" smtClean="0"/>
              <a:t>διεύθυνση πρωτοκόλλου αποστολέα (2+2=4  οκτάδες), διεύθυνση υλικού προορισμού (2+4=6 οκτάδες), διεύθυνση πρωτοκόλλου προορισμού (4  οκτάδες). </a:t>
            </a:r>
          </a:p>
          <a:p>
            <a:endParaRPr lang="el-GR" dirty="0"/>
          </a:p>
          <a:p>
            <a:endParaRPr lang="el-GR" altLang="el-GR" dirty="0" smtClean="0"/>
          </a:p>
        </p:txBody>
      </p:sp>
      <p:sp>
        <p:nvSpPr>
          <p:cNvPr id="40964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420" indent="-284776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9109" indent="-227822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4753" indent="-227822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0396" indent="-227822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6039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1682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326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2969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6135DD-FC9C-4D86-AFEA-1902F8F79416}" type="slidenum">
              <a:rPr lang="en-US" altLang="el-GR"/>
              <a:pPr eaLnBrk="1" hangingPunct="1">
                <a:spcBef>
                  <a:spcPct val="0"/>
                </a:spcBef>
              </a:pPr>
              <a:t>5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556898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- Θέση σημειώσεων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1988" name="3 - Θέση αριθμού διαφάνειας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0420" indent="-284776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39109" indent="-227822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94753" indent="-227822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0396" indent="-227822" defTabSz="9619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06039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61682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17326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72969" indent="-227822" defTabSz="9619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00DF3D-6A7C-4E4D-95C7-BB6E31DA207D}" type="slidenum">
              <a:rPr lang="en-US" altLang="el-GR"/>
              <a:pPr eaLnBrk="1" hangingPunct="1">
                <a:spcBef>
                  <a:spcPct val="0"/>
                </a:spcBef>
              </a:pPr>
              <a:t>6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88410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l-GR" altLang="el-GR" b="1" u="sng" dirty="0" smtClean="0">
                <a:effectLst/>
              </a:rPr>
              <a:t>επικοινωνία </a:t>
            </a:r>
            <a:r>
              <a:rPr lang="en-US" altLang="el-GR" b="1" u="sng" dirty="0" smtClean="0">
                <a:effectLst/>
              </a:rPr>
              <a:t>PC0 &amp; PC1 </a:t>
            </a:r>
          </a:p>
          <a:p>
            <a:pPr>
              <a:defRPr/>
            </a:pPr>
            <a:endParaRPr lang="en-US" b="1" u="sng" dirty="0" smtClean="0"/>
          </a:p>
          <a:p>
            <a:pPr marL="227844" indent="-227844">
              <a:buFont typeface="+mj-lt"/>
              <a:buAutoNum type="arabicPeriod"/>
              <a:defRPr/>
            </a:pPr>
            <a:r>
              <a:rPr lang="el-GR" dirty="0" smtClean="0"/>
              <a:t>Το λογισμικό επιπέδου εφαρμογών (5</a:t>
            </a:r>
            <a:r>
              <a:rPr lang="el-GR" baseline="30000" dirty="0" smtClean="0"/>
              <a:t>ου</a:t>
            </a:r>
            <a:r>
              <a:rPr lang="el-GR" dirty="0" smtClean="0"/>
              <a:t> επιπέδου) του </a:t>
            </a:r>
            <a:r>
              <a:rPr lang="en-US" dirty="0" smtClean="0"/>
              <a:t>PC0 </a:t>
            </a:r>
            <a:r>
              <a:rPr lang="el-GR" dirty="0" smtClean="0"/>
              <a:t>παραδίδει  στο λογισμικό </a:t>
            </a:r>
            <a:r>
              <a:rPr lang="en-US" dirty="0" smtClean="0"/>
              <a:t>IP </a:t>
            </a:r>
            <a:r>
              <a:rPr lang="el-GR" dirty="0" smtClean="0"/>
              <a:t>ένα πακέτο για μετάδοση με διεύθυνση προορισμού  195.10.10.3 </a:t>
            </a:r>
            <a:r>
              <a:rPr lang="en-US" dirty="0" smtClean="0"/>
              <a:t> (IP </a:t>
            </a:r>
            <a:r>
              <a:rPr lang="el-GR" dirty="0" smtClean="0"/>
              <a:t>του </a:t>
            </a:r>
            <a:r>
              <a:rPr lang="en-US" dirty="0" smtClean="0"/>
              <a:t>PC1</a:t>
            </a:r>
            <a:r>
              <a:rPr lang="el-GR" dirty="0" smtClean="0"/>
              <a:t>)</a:t>
            </a:r>
          </a:p>
          <a:p>
            <a:pPr marL="227844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 εξετάζει τη διεύθυνση προορισμού 195.10.10.3 και βλέπει  ότι αυτή βρίσκεται στο δίκτυό του (διεύθυνση προορισμού </a:t>
            </a:r>
            <a:r>
              <a:rPr lang="en-US" dirty="0" smtClean="0"/>
              <a:t>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 = διεύθυνση </a:t>
            </a:r>
            <a:r>
              <a:rPr lang="en-US" dirty="0" smtClean="0"/>
              <a:t>PC0 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)</a:t>
            </a:r>
          </a:p>
          <a:p>
            <a:pPr marL="227844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με τη βοήθεια του </a:t>
            </a:r>
            <a:r>
              <a:rPr lang="el-GR" b="1" dirty="0" smtClean="0"/>
              <a:t>πρωτοκόλλου </a:t>
            </a:r>
            <a:r>
              <a:rPr lang="en-US" b="1" dirty="0" smtClean="0"/>
              <a:t>ARP </a:t>
            </a:r>
            <a:r>
              <a:rPr lang="el-GR" b="1" dirty="0" smtClean="0"/>
              <a:t>θα κάνει αναγωγή της διεύθυνσης προορισμού </a:t>
            </a:r>
            <a:r>
              <a:rPr lang="en-US" b="1" dirty="0" smtClean="0"/>
              <a:t>IP </a:t>
            </a:r>
            <a:r>
              <a:rPr lang="el-GR" b="1" dirty="0" smtClean="0"/>
              <a:t>σε φυσική διεύθυνση: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στέλνει ένα πακέτο εκπομπής στο φυσικό δίκτυο </a:t>
            </a:r>
            <a:r>
              <a:rPr lang="en-US" dirty="0" smtClean="0"/>
              <a:t>Ethernet </a:t>
            </a:r>
            <a:r>
              <a:rPr lang="el-GR" dirty="0" smtClean="0"/>
              <a:t>με το αίτημα «ο σταθμός με διεύθυνση </a:t>
            </a:r>
            <a:r>
              <a:rPr lang="en-US" dirty="0" smtClean="0"/>
              <a:t>IP </a:t>
            </a:r>
            <a:r>
              <a:rPr lang="el-GR" dirty="0" smtClean="0"/>
              <a:t>195.10.10.3 </a:t>
            </a:r>
            <a:r>
              <a:rPr lang="en-US" dirty="0" smtClean="0"/>
              <a:t> </a:t>
            </a:r>
            <a:r>
              <a:rPr lang="el-GR" dirty="0" smtClean="0"/>
              <a:t>να αποστείλει την φυσική του διεύθυνση».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Όλες οι συσκευές του τοπικού δικτύου </a:t>
            </a:r>
            <a:r>
              <a:rPr lang="en-US" dirty="0" smtClean="0"/>
              <a:t>LAN1 </a:t>
            </a:r>
            <a:r>
              <a:rPr lang="el-GR" dirty="0" smtClean="0"/>
              <a:t>λαμβάνουν το παραπάνω αίτημα, το </a:t>
            </a:r>
            <a:r>
              <a:rPr lang="en-US" dirty="0" smtClean="0"/>
              <a:t>PC</a:t>
            </a:r>
            <a:r>
              <a:rPr lang="el-GR" dirty="0" smtClean="0"/>
              <a:t>2 απαντά αποστέλλοντας την φυσική του διεύθυνση  Ε2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μπορεί πλέον να δημιουργήσει το κατάλληλο πλαίσιο  στο οποίο θα ενθυλακώσει το </a:t>
            </a:r>
            <a:r>
              <a:rPr lang="en-US" dirty="0" smtClean="0"/>
              <a:t>IP </a:t>
            </a:r>
            <a:r>
              <a:rPr lang="el-GR" dirty="0" smtClean="0"/>
              <a:t>πακέτο</a:t>
            </a:r>
            <a:r>
              <a:rPr lang="en-US" dirty="0" smtClean="0"/>
              <a:t> </a:t>
            </a:r>
            <a:r>
              <a:rPr lang="el-GR" dirty="0" smtClean="0"/>
              <a:t>για να κινηθεί στο φυσικό δίκτυο μέχρι το επόμενο άλμα. 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Το  πλαίσιο αυτό θα έχει</a:t>
            </a:r>
            <a:r>
              <a:rPr lang="el-GR" u="sng" dirty="0" smtClean="0"/>
              <a:t>:</a:t>
            </a:r>
            <a:r>
              <a:rPr lang="el-GR" dirty="0" smtClean="0"/>
              <a:t>  διεύθυνση προορισμού Ε2,  διεύθυνση αφετηρίας Ε1, τύπο </a:t>
            </a:r>
            <a:r>
              <a:rPr lang="en-US" dirty="0" smtClean="0"/>
              <a:t> </a:t>
            </a:r>
            <a:r>
              <a:rPr lang="el-GR" dirty="0" smtClean="0"/>
              <a:t>ωφέλιμου φορτίου 0800 και ωφέλιμο φορτίο  το </a:t>
            </a:r>
            <a:r>
              <a:rPr lang="en-US" dirty="0" smtClean="0"/>
              <a:t>IP </a:t>
            </a:r>
            <a:r>
              <a:rPr lang="el-GR" dirty="0" smtClean="0"/>
              <a:t>πακέτο με διεύθυνση προορισμού 195.10.10.3  και διεύθυνση προέλευσης 195.10.10.2 </a:t>
            </a:r>
          </a:p>
          <a:p>
            <a:pPr defTabSz="911374">
              <a:defRPr/>
            </a:pPr>
            <a:r>
              <a:rPr lang="el-GR" altLang="el-GR" b="1" u="sng" dirty="0" smtClean="0">
                <a:effectLst/>
              </a:rPr>
              <a:t>επικοινωνία </a:t>
            </a:r>
            <a:r>
              <a:rPr lang="en-US" altLang="el-GR" b="1" u="sng" dirty="0" smtClean="0">
                <a:effectLst/>
              </a:rPr>
              <a:t>PC0 &amp; PC</a:t>
            </a:r>
            <a:r>
              <a:rPr lang="el-GR" altLang="el-GR" b="1" u="sng" dirty="0" smtClean="0">
                <a:effectLst/>
              </a:rPr>
              <a:t>4</a:t>
            </a:r>
            <a:r>
              <a:rPr lang="en-US" altLang="el-GR" b="1" u="sng" dirty="0" smtClean="0">
                <a:effectLst/>
              </a:rPr>
              <a:t> </a:t>
            </a:r>
          </a:p>
          <a:p>
            <a:pPr marL="227844" indent="-227844">
              <a:buFont typeface="+mj-lt"/>
              <a:buAutoNum type="arabicPeriod"/>
              <a:defRPr/>
            </a:pPr>
            <a:r>
              <a:rPr lang="el-GR" dirty="0" smtClean="0"/>
              <a:t>Το λογισμικό επιπέδου εφαρμογών (5</a:t>
            </a:r>
            <a:r>
              <a:rPr lang="el-GR" baseline="30000" dirty="0" smtClean="0"/>
              <a:t>ου</a:t>
            </a:r>
            <a:r>
              <a:rPr lang="el-GR" dirty="0" smtClean="0"/>
              <a:t> επιπέδου) του </a:t>
            </a:r>
            <a:r>
              <a:rPr lang="en-US" dirty="0" smtClean="0"/>
              <a:t>PC0 </a:t>
            </a:r>
            <a:r>
              <a:rPr lang="el-GR" dirty="0" smtClean="0"/>
              <a:t>παραδίδει  στο λογισμικό </a:t>
            </a:r>
            <a:r>
              <a:rPr lang="en-US" dirty="0" smtClean="0"/>
              <a:t>IP </a:t>
            </a:r>
            <a:r>
              <a:rPr lang="el-GR" dirty="0" smtClean="0"/>
              <a:t>ένα πακέτο για μετάδοση με διεύθυνση προορισμού  195.10.20.3</a:t>
            </a:r>
            <a:r>
              <a:rPr lang="en-US" dirty="0" smtClean="0"/>
              <a:t> (IP </a:t>
            </a:r>
            <a:r>
              <a:rPr lang="el-GR" dirty="0" smtClean="0"/>
              <a:t>του </a:t>
            </a:r>
            <a:r>
              <a:rPr lang="en-US" dirty="0" smtClean="0"/>
              <a:t>PC</a:t>
            </a:r>
            <a:r>
              <a:rPr lang="el-GR" dirty="0" smtClean="0"/>
              <a:t>3)</a:t>
            </a:r>
          </a:p>
          <a:p>
            <a:pPr marL="227844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 εξετάζει τη διεύθυνση προορισμού 195.10.20.3 και βλέπει  ότι αυτή δεν βρίσκεται στο δίκτυό του (διεύθυνση προορισμού </a:t>
            </a:r>
            <a:r>
              <a:rPr lang="en-US" dirty="0" smtClean="0"/>
              <a:t>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 ≠ διεύθυνση </a:t>
            </a:r>
            <a:r>
              <a:rPr lang="en-US" dirty="0" smtClean="0"/>
              <a:t>PC0 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). Γνωρίζει ότι πρέπει να στείλει όλη την κίνηση που βγαίνει εκτός του δικτύου στον δρομολογητή</a:t>
            </a:r>
            <a:r>
              <a:rPr lang="el-GR" baseline="0" dirty="0" smtClean="0"/>
              <a:t> που έχει οριστεί ως προεπιλεγμένη πύλη (</a:t>
            </a:r>
            <a:r>
              <a:rPr lang="en-US" baseline="0" dirty="0" smtClean="0"/>
              <a:t>default gateway). </a:t>
            </a:r>
          </a:p>
          <a:p>
            <a:pPr marL="227844" indent="-227844" defTabSz="91137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με τη βοήθεια του </a:t>
            </a:r>
            <a:r>
              <a:rPr lang="el-GR" b="1" dirty="0" smtClean="0"/>
              <a:t>πρωτοκόλλου </a:t>
            </a:r>
            <a:r>
              <a:rPr lang="en-US" b="1" dirty="0" smtClean="0"/>
              <a:t>ARP </a:t>
            </a:r>
            <a:r>
              <a:rPr lang="el-GR" b="1" dirty="0" smtClean="0"/>
              <a:t>θα κάνει αναγωγή της διεύθυνσης </a:t>
            </a:r>
            <a:r>
              <a:rPr lang="en-US" b="1" dirty="0" smtClean="0"/>
              <a:t>IP </a:t>
            </a:r>
            <a:r>
              <a:rPr lang="el-GR" b="1" dirty="0" smtClean="0"/>
              <a:t>της</a:t>
            </a:r>
            <a:r>
              <a:rPr lang="el-GR" b="1" baseline="0" dirty="0" smtClean="0"/>
              <a:t> </a:t>
            </a:r>
            <a:r>
              <a:rPr lang="el-GR" baseline="0" dirty="0" smtClean="0"/>
              <a:t>προεπιλεγμένης πύλης </a:t>
            </a:r>
            <a:r>
              <a:rPr lang="el-GR" b="1" dirty="0" smtClean="0"/>
              <a:t>σε φυσική διεύθυνση κλπ:</a:t>
            </a:r>
          </a:p>
          <a:p>
            <a:pPr marL="227844" indent="-227844">
              <a:buFontTx/>
              <a:buAutoNum type="arabicPeriod"/>
              <a:defRPr/>
            </a:pPr>
            <a:endParaRPr lang="en-US" baseline="0" dirty="0" smtClean="0"/>
          </a:p>
          <a:p>
            <a:pPr marL="227844" indent="-227844">
              <a:buFontTx/>
              <a:buAutoNum type="arabicPeriod"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029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l-GR" altLang="el-GR" b="1" u="sng" dirty="0" smtClean="0">
                <a:effectLst/>
              </a:rPr>
              <a:t>επικοινωνία </a:t>
            </a:r>
            <a:r>
              <a:rPr lang="en-US" altLang="el-GR" b="1" u="sng" dirty="0" smtClean="0">
                <a:effectLst/>
              </a:rPr>
              <a:t>PC0 &amp; PC1 </a:t>
            </a:r>
          </a:p>
          <a:p>
            <a:pPr>
              <a:defRPr/>
            </a:pPr>
            <a:endParaRPr lang="en-US" b="1" u="sng" dirty="0" smtClean="0"/>
          </a:p>
          <a:p>
            <a:pPr marL="227844" indent="-227844">
              <a:buFont typeface="+mj-lt"/>
              <a:buAutoNum type="arabicPeriod"/>
              <a:defRPr/>
            </a:pPr>
            <a:r>
              <a:rPr lang="el-GR" dirty="0" smtClean="0"/>
              <a:t>Το λογισμικό επιπέδου εφαρμογών (5</a:t>
            </a:r>
            <a:r>
              <a:rPr lang="el-GR" baseline="30000" dirty="0" smtClean="0"/>
              <a:t>ου</a:t>
            </a:r>
            <a:r>
              <a:rPr lang="el-GR" dirty="0" smtClean="0"/>
              <a:t> επιπέδου) του </a:t>
            </a:r>
            <a:r>
              <a:rPr lang="en-US" dirty="0" smtClean="0"/>
              <a:t>PC0 </a:t>
            </a:r>
            <a:r>
              <a:rPr lang="el-GR" dirty="0" smtClean="0"/>
              <a:t>παραδίδει  στο λογισμικό </a:t>
            </a:r>
            <a:r>
              <a:rPr lang="en-US" dirty="0" smtClean="0"/>
              <a:t>IP </a:t>
            </a:r>
            <a:r>
              <a:rPr lang="el-GR" dirty="0" smtClean="0"/>
              <a:t>ένα πακέτο για μετάδοση με διεύθυνση προορισμού  195.10.10.3 </a:t>
            </a:r>
            <a:r>
              <a:rPr lang="en-US" dirty="0" smtClean="0"/>
              <a:t> (IP </a:t>
            </a:r>
            <a:r>
              <a:rPr lang="el-GR" dirty="0" smtClean="0"/>
              <a:t>του </a:t>
            </a:r>
            <a:r>
              <a:rPr lang="en-US" dirty="0" smtClean="0"/>
              <a:t>PC1</a:t>
            </a:r>
            <a:r>
              <a:rPr lang="el-GR" dirty="0" smtClean="0"/>
              <a:t>)</a:t>
            </a:r>
          </a:p>
          <a:p>
            <a:pPr marL="227844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 εξετάζει τη διεύθυνση προορισμού 195.10.10.3 και βλέπει  ότι αυτή βρίσκεται στο δίκτυό του (διεύθυνση προορισμού </a:t>
            </a:r>
            <a:r>
              <a:rPr lang="en-US" dirty="0" smtClean="0"/>
              <a:t>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 = διεύθυνση </a:t>
            </a:r>
            <a:r>
              <a:rPr lang="en-US" dirty="0" smtClean="0"/>
              <a:t>PC0 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)</a:t>
            </a:r>
          </a:p>
          <a:p>
            <a:pPr marL="227844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με τη βοήθεια του </a:t>
            </a:r>
            <a:r>
              <a:rPr lang="el-GR" b="1" dirty="0" smtClean="0"/>
              <a:t>πρωτοκόλλου </a:t>
            </a:r>
            <a:r>
              <a:rPr lang="en-US" b="1" dirty="0" smtClean="0"/>
              <a:t>ARP </a:t>
            </a:r>
            <a:r>
              <a:rPr lang="el-GR" b="1" dirty="0" smtClean="0"/>
              <a:t>θα κάνει αναγωγή της διεύθυνσης προορισμού </a:t>
            </a:r>
            <a:r>
              <a:rPr lang="en-US" b="1" dirty="0" smtClean="0"/>
              <a:t>IP </a:t>
            </a:r>
            <a:r>
              <a:rPr lang="el-GR" b="1" dirty="0" smtClean="0"/>
              <a:t>σε φυσική διεύθυνση: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στέλνει ένα πακέτο εκπομπής στο φυσικό δίκτυο </a:t>
            </a:r>
            <a:r>
              <a:rPr lang="en-US" dirty="0" smtClean="0"/>
              <a:t>Ethernet </a:t>
            </a:r>
            <a:r>
              <a:rPr lang="el-GR" dirty="0" smtClean="0"/>
              <a:t>με το αίτημα «ο σταθμός με διεύθυνση </a:t>
            </a:r>
            <a:r>
              <a:rPr lang="en-US" dirty="0" smtClean="0"/>
              <a:t>IP </a:t>
            </a:r>
            <a:r>
              <a:rPr lang="el-GR" dirty="0" smtClean="0"/>
              <a:t>195.10.10.3 </a:t>
            </a:r>
            <a:r>
              <a:rPr lang="en-US" dirty="0" smtClean="0"/>
              <a:t> </a:t>
            </a:r>
            <a:r>
              <a:rPr lang="el-GR" dirty="0" smtClean="0"/>
              <a:t>να αποστείλει την φυσική του διεύθυνση».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Όλες οι συσκευές του τοπικού δικτύου </a:t>
            </a:r>
            <a:r>
              <a:rPr lang="en-US" dirty="0" smtClean="0"/>
              <a:t>LAN1 </a:t>
            </a:r>
            <a:r>
              <a:rPr lang="el-GR" dirty="0" smtClean="0"/>
              <a:t>λαμβάνουν το παραπάνω αίτημα, το </a:t>
            </a:r>
            <a:r>
              <a:rPr lang="en-US" dirty="0" smtClean="0"/>
              <a:t>PC</a:t>
            </a:r>
            <a:r>
              <a:rPr lang="el-GR" dirty="0" smtClean="0"/>
              <a:t>2 απαντά αποστέλλοντας την φυσική του διεύθυνση  Ε2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μπορεί πλέον να δημιουργήσει το κατάλληλο πλαίσιο  στο οποίο θα ενθυλακώσει το </a:t>
            </a:r>
            <a:r>
              <a:rPr lang="en-US" dirty="0" smtClean="0"/>
              <a:t>IP </a:t>
            </a:r>
            <a:r>
              <a:rPr lang="el-GR" dirty="0" smtClean="0"/>
              <a:t>πακέτο</a:t>
            </a:r>
            <a:r>
              <a:rPr lang="en-US" dirty="0" smtClean="0"/>
              <a:t> </a:t>
            </a:r>
            <a:r>
              <a:rPr lang="el-GR" dirty="0" smtClean="0"/>
              <a:t>για να κινηθεί στο φυσικό δίκτυο μέχρι το επόμενο άλμα. </a:t>
            </a:r>
          </a:p>
          <a:p>
            <a:pPr marL="626570" lvl="1" indent="-227844">
              <a:buFontTx/>
              <a:buAutoNum type="arabicPeriod"/>
              <a:defRPr/>
            </a:pPr>
            <a:r>
              <a:rPr lang="el-GR" dirty="0" smtClean="0"/>
              <a:t>Το  πλαίσιο αυτό θα έχει</a:t>
            </a:r>
            <a:r>
              <a:rPr lang="el-GR" u="sng" dirty="0" smtClean="0"/>
              <a:t>:</a:t>
            </a:r>
            <a:r>
              <a:rPr lang="el-GR" dirty="0" smtClean="0"/>
              <a:t>  διεύθυνση προορισμού Ε2,  διεύθυνση αφετηρίας Ε1, τύπο </a:t>
            </a:r>
            <a:r>
              <a:rPr lang="en-US" dirty="0" smtClean="0"/>
              <a:t> </a:t>
            </a:r>
            <a:r>
              <a:rPr lang="el-GR" dirty="0" smtClean="0"/>
              <a:t>ωφέλιμου φορτίου 0800 και ωφέλιμο φορτίο  το </a:t>
            </a:r>
            <a:r>
              <a:rPr lang="en-US" dirty="0" smtClean="0"/>
              <a:t>IP </a:t>
            </a:r>
            <a:r>
              <a:rPr lang="el-GR" dirty="0" smtClean="0"/>
              <a:t>πακέτο με διεύθυνση προορισμού 195.10.10.3  και διεύθυνση προέλευσης 195.10.10.2 </a:t>
            </a:r>
          </a:p>
          <a:p>
            <a:pPr defTabSz="911374">
              <a:defRPr/>
            </a:pPr>
            <a:r>
              <a:rPr lang="el-GR" altLang="el-GR" b="1" u="sng" dirty="0" smtClean="0">
                <a:effectLst/>
              </a:rPr>
              <a:t>επικοινωνία </a:t>
            </a:r>
            <a:r>
              <a:rPr lang="en-US" altLang="el-GR" b="1" u="sng" dirty="0" smtClean="0">
                <a:effectLst/>
              </a:rPr>
              <a:t>PC0 &amp; PC</a:t>
            </a:r>
            <a:r>
              <a:rPr lang="el-GR" altLang="el-GR" b="1" u="sng" dirty="0" smtClean="0">
                <a:effectLst/>
              </a:rPr>
              <a:t>4</a:t>
            </a:r>
            <a:r>
              <a:rPr lang="en-US" altLang="el-GR" b="1" u="sng" dirty="0" smtClean="0">
                <a:effectLst/>
              </a:rPr>
              <a:t> </a:t>
            </a:r>
          </a:p>
          <a:p>
            <a:pPr marL="227844" indent="-227844">
              <a:buFont typeface="+mj-lt"/>
              <a:buAutoNum type="arabicPeriod"/>
              <a:defRPr/>
            </a:pPr>
            <a:r>
              <a:rPr lang="el-GR" dirty="0" smtClean="0"/>
              <a:t>Το λογισμικό επιπέδου εφαρμογών (5</a:t>
            </a:r>
            <a:r>
              <a:rPr lang="el-GR" baseline="30000" dirty="0" smtClean="0"/>
              <a:t>ου</a:t>
            </a:r>
            <a:r>
              <a:rPr lang="el-GR" dirty="0" smtClean="0"/>
              <a:t> επιπέδου) του </a:t>
            </a:r>
            <a:r>
              <a:rPr lang="en-US" dirty="0" smtClean="0"/>
              <a:t>PC0 </a:t>
            </a:r>
            <a:r>
              <a:rPr lang="el-GR" dirty="0" smtClean="0"/>
              <a:t>παραδίδει  στο λογισμικό </a:t>
            </a:r>
            <a:r>
              <a:rPr lang="en-US" dirty="0" smtClean="0"/>
              <a:t>IP </a:t>
            </a:r>
            <a:r>
              <a:rPr lang="el-GR" dirty="0" smtClean="0"/>
              <a:t>ένα πακέτο για μετάδοση με διεύθυνση προορισμού  195.10.20.3</a:t>
            </a:r>
            <a:r>
              <a:rPr lang="en-US" dirty="0" smtClean="0"/>
              <a:t> (IP </a:t>
            </a:r>
            <a:r>
              <a:rPr lang="el-GR" dirty="0" smtClean="0"/>
              <a:t>του </a:t>
            </a:r>
            <a:r>
              <a:rPr lang="en-US" dirty="0" smtClean="0"/>
              <a:t>PC</a:t>
            </a:r>
            <a:r>
              <a:rPr lang="el-GR" dirty="0" smtClean="0"/>
              <a:t>3)</a:t>
            </a:r>
          </a:p>
          <a:p>
            <a:pPr marL="227844" indent="-22784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 εξετάζει τη διεύθυνση προορισμού 195.10.20.3 και βλέπει  ότι αυτή δεν βρίσκεται στο δίκτυό του (διεύθυνση προορισμού </a:t>
            </a:r>
            <a:r>
              <a:rPr lang="en-US" dirty="0" smtClean="0"/>
              <a:t>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 ≠ διεύθυνση </a:t>
            </a:r>
            <a:r>
              <a:rPr lang="en-US" dirty="0" smtClean="0"/>
              <a:t>PC0 &amp; </a:t>
            </a:r>
            <a:r>
              <a:rPr lang="el-GR" dirty="0" smtClean="0"/>
              <a:t>μάσκα διεύθυνσης </a:t>
            </a:r>
            <a:r>
              <a:rPr lang="en-US" dirty="0" smtClean="0"/>
              <a:t>PC0</a:t>
            </a:r>
            <a:r>
              <a:rPr lang="el-GR" dirty="0" smtClean="0"/>
              <a:t>). Γνωρίζει ότι πρέπει να στείλει όλη την κίνηση που βγαίνει εκτός του δικτύου στον δρομολογητή</a:t>
            </a:r>
            <a:r>
              <a:rPr lang="el-GR" baseline="0" dirty="0" smtClean="0"/>
              <a:t> που έχει οριστεί ως προεπιλεγμένη πύλη (</a:t>
            </a:r>
            <a:r>
              <a:rPr lang="en-US" baseline="0" dirty="0" smtClean="0"/>
              <a:t>default gateway). </a:t>
            </a:r>
          </a:p>
          <a:p>
            <a:pPr marL="227844" indent="-227844" defTabSz="911374">
              <a:buFontTx/>
              <a:buAutoNum type="arabicPeriod"/>
              <a:defRPr/>
            </a:pPr>
            <a:r>
              <a:rPr lang="el-GR" dirty="0" smtClean="0"/>
              <a:t>Το λογισμικό </a:t>
            </a:r>
            <a:r>
              <a:rPr lang="en-US" dirty="0" smtClean="0"/>
              <a:t>IP </a:t>
            </a:r>
            <a:r>
              <a:rPr lang="el-GR" dirty="0" smtClean="0"/>
              <a:t>του </a:t>
            </a:r>
            <a:r>
              <a:rPr lang="en-US" dirty="0" smtClean="0"/>
              <a:t>PC0</a:t>
            </a:r>
            <a:r>
              <a:rPr lang="el-GR" dirty="0" smtClean="0"/>
              <a:t> με τη βοήθεια του </a:t>
            </a:r>
            <a:r>
              <a:rPr lang="el-GR" b="1" dirty="0" smtClean="0"/>
              <a:t>πρωτοκόλλου </a:t>
            </a:r>
            <a:r>
              <a:rPr lang="en-US" b="1" dirty="0" smtClean="0"/>
              <a:t>ARP </a:t>
            </a:r>
            <a:r>
              <a:rPr lang="el-GR" b="1" dirty="0" smtClean="0"/>
              <a:t>θα κάνει αναγωγή της διεύθυνσης </a:t>
            </a:r>
            <a:r>
              <a:rPr lang="en-US" b="1" dirty="0" smtClean="0"/>
              <a:t>IP </a:t>
            </a:r>
            <a:r>
              <a:rPr lang="el-GR" b="1" dirty="0" smtClean="0"/>
              <a:t>της</a:t>
            </a:r>
            <a:r>
              <a:rPr lang="el-GR" b="1" baseline="0" dirty="0" smtClean="0"/>
              <a:t> </a:t>
            </a:r>
            <a:r>
              <a:rPr lang="el-GR" baseline="0" dirty="0" smtClean="0"/>
              <a:t>προεπιλεγμένης πύλης </a:t>
            </a:r>
            <a:r>
              <a:rPr lang="el-GR" b="1" dirty="0" smtClean="0"/>
              <a:t>σε φυσική διεύθυνση κλπ:</a:t>
            </a:r>
          </a:p>
          <a:p>
            <a:pPr marL="227844" indent="-227844">
              <a:buFontTx/>
              <a:buAutoNum type="arabicPeriod"/>
              <a:defRPr/>
            </a:pPr>
            <a:endParaRPr lang="en-US" baseline="0" dirty="0" smtClean="0"/>
          </a:p>
          <a:p>
            <a:pPr marL="227844" indent="-227844">
              <a:buFontTx/>
              <a:buAutoNum type="arabicPeriod"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85407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30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66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493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9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77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705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76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01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2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830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2400" y="6356350"/>
            <a:ext cx="514400" cy="365125"/>
          </a:xfrm>
          <a:solidFill>
            <a:srgbClr val="004B8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7" name="Rectangle 6"/>
          <p:cNvSpPr/>
          <p:nvPr userDrawn="1"/>
        </p:nvSpPr>
        <p:spPr>
          <a:xfrm>
            <a:off x="3419872" y="6356349"/>
            <a:ext cx="4667543" cy="369332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r>
              <a:rPr lang="el-GR" sz="1800" dirty="0" smtClean="0">
                <a:solidFill>
                  <a:schemeClr val="bg1"/>
                </a:solidFill>
                <a:latin typeface="+mn-lt"/>
              </a:rPr>
              <a:t>ΑΝΑΓΩΓΗ </a:t>
            </a:r>
            <a:r>
              <a:rPr lang="el-GR" sz="1800" baseline="0" dirty="0" smtClean="0">
                <a:solidFill>
                  <a:schemeClr val="bg1"/>
                </a:solidFill>
                <a:latin typeface="+mn-lt"/>
              </a:rPr>
              <a:t> </a:t>
            </a:r>
            <a:r>
              <a:rPr lang="el-GR" sz="1800" baseline="0" dirty="0" smtClean="0">
                <a:solidFill>
                  <a:schemeClr val="bg1"/>
                </a:solidFill>
                <a:latin typeface="+mn-lt"/>
              </a:rPr>
              <a:t>ΔΙΕΥΘΥΝΣΕΩΝ </a:t>
            </a:r>
            <a:r>
              <a:rPr lang="el-GR" sz="1800" baseline="0" dirty="0" smtClean="0">
                <a:solidFill>
                  <a:schemeClr val="bg1"/>
                </a:solidFill>
                <a:latin typeface="+mn-lt"/>
              </a:rPr>
              <a:t>ΠΡΟΤΩΚΟΛΛΟΥ  - </a:t>
            </a:r>
            <a:r>
              <a:rPr lang="de-CH" sz="1800" baseline="0" dirty="0" smtClean="0">
                <a:solidFill>
                  <a:schemeClr val="bg1"/>
                </a:solidFill>
                <a:latin typeface="+mn-lt"/>
              </a:rPr>
              <a:t> ARP</a:t>
            </a:r>
            <a:endParaRPr lang="el-GR" sz="18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490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r>
              <a:rPr lang="el-GR" sz="1700" dirty="0" smtClean="0">
                <a:solidFill>
                  <a:prstClr val="white"/>
                </a:solidFill>
                <a:latin typeface="Calibri"/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579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700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832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07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77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824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867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965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19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147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756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79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3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8751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/>
              <a:t>Αναγωγή διευθύνσεων πρωτοκόλλου (</a:t>
            </a:r>
            <a:r>
              <a:rPr lang="en-US" sz="2800" dirty="0"/>
              <a:t>ARP</a:t>
            </a:r>
            <a:r>
              <a:rPr lang="en-US" sz="2800" dirty="0" smtClean="0"/>
              <a:t>)</a:t>
            </a:r>
            <a:endParaRPr lang="el-GR" sz="2800" dirty="0" smtClean="0"/>
          </a:p>
          <a:p>
            <a:pPr>
              <a:defRPr/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0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035698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54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45624" cy="908720"/>
          </a:xfrm>
        </p:spPr>
        <p:txBody>
          <a:bodyPr>
            <a:normAutofit/>
          </a:bodyPr>
          <a:lstStyle/>
          <a:p>
            <a:r>
              <a:rPr lang="el-GR" dirty="0"/>
              <a:t>Χρήσιμη ορολογία</a:t>
            </a:r>
            <a:endParaRPr lang="en-GB" altLang="el-GR" sz="3100" b="0" dirty="0" smtClean="0"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/>
          <a:lstStyle/>
          <a:p>
            <a:pPr marL="0" indent="0" algn="ctr">
              <a:buNone/>
              <a:defRPr/>
            </a:pPr>
            <a:endParaRPr lang="el-GR" sz="2400" b="1" dirty="0" smtClean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Αναγωγή διευθύνσεων πρωτοκόλλου</a:t>
            </a:r>
            <a:endParaRPr lang="en-US" sz="2400" b="1" dirty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20000"/>
                </a:solidFill>
              </a:rPr>
              <a:t>=</a:t>
            </a: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Ανάλυση Διευθύνσεων πρωτοκόλλου</a:t>
            </a:r>
            <a:endParaRPr lang="en-US" sz="2400" b="1" dirty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n-US" sz="2400" b="1" dirty="0">
                <a:solidFill>
                  <a:srgbClr val="820000"/>
                </a:solidFill>
              </a:rPr>
              <a:t>=</a:t>
            </a:r>
            <a:endParaRPr lang="el-GR" sz="2400" b="1" dirty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r>
              <a:rPr lang="el-GR" sz="2400" b="1" dirty="0" smtClean="0">
                <a:solidFill>
                  <a:srgbClr val="820000"/>
                </a:solidFill>
              </a:rPr>
              <a:t>Αντιστοίχιση διευθύνσεων πρωτοκόλλου</a:t>
            </a:r>
            <a:endParaRPr lang="en-US" sz="2400" b="1" dirty="0">
              <a:solidFill>
                <a:srgbClr val="820000"/>
              </a:solidFill>
            </a:endParaRPr>
          </a:p>
          <a:p>
            <a:pPr marL="0" indent="0" algn="ctr">
              <a:buNone/>
              <a:defRPr/>
            </a:pPr>
            <a:endParaRPr lang="el-GR" sz="2400" b="1" dirty="0">
              <a:solidFill>
                <a:srgbClr val="820000"/>
              </a:solidFill>
            </a:endParaRPr>
          </a:p>
        </p:txBody>
      </p:sp>
      <p:sp>
        <p:nvSpPr>
          <p:cNvPr id="3379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A7A44BD-4ABA-4CA3-B2A8-0EADF6122F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48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Εργαστηριακή άσκηση  </a:t>
            </a:r>
            <a:r>
              <a:rPr lang="de-CH" altLang="el-GR" dirty="0" smtClean="0"/>
              <a:t>ARP</a:t>
            </a:r>
            <a:r>
              <a:rPr lang="el-GR" altLang="el-GR" dirty="0" smtClean="0">
                <a:effectLst/>
              </a:rPr>
              <a:t> </a:t>
            </a:r>
            <a:r>
              <a:rPr lang="el-GR" altLang="el-GR" sz="2800" b="0" dirty="0" smtClean="0">
                <a:effectLst/>
              </a:rPr>
              <a:t>(1/15)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63982"/>
            <a:ext cx="8229600" cy="455325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800" b="1" dirty="0">
                <a:solidFill>
                  <a:srgbClr val="004B82"/>
                </a:solidFill>
              </a:rPr>
              <a:t>Εργαστηριακή άσκηση: </a:t>
            </a:r>
            <a:r>
              <a:rPr lang="el-GR" sz="2400" dirty="0"/>
              <a:t>Σε διαδίκτυο δύο τοπικών δικτύων συνδεδεμένων με δρομολογητή, χρησιμοποιούμε την εφαρμογή </a:t>
            </a:r>
            <a:r>
              <a:rPr lang="de-CH" sz="2400" dirty="0"/>
              <a:t>ping </a:t>
            </a:r>
            <a:r>
              <a:rPr lang="el-GR" sz="2400" dirty="0"/>
              <a:t>για να μελετήσουμε την επικοινωνία υπολογιστών ενός τοπικού δικτύου καθώς και την επικοινωνία υπολογιστών διαφορετικών τοπικών δικτύων. </a:t>
            </a:r>
          </a:p>
          <a:p>
            <a:pPr marL="0" indent="0">
              <a:buNone/>
              <a:defRPr/>
            </a:pPr>
            <a:endParaRPr lang="el-GR" sz="2400" b="1" dirty="0" smtClean="0"/>
          </a:p>
          <a:p>
            <a:pPr marL="0" indent="0">
              <a:buNone/>
              <a:defRPr/>
            </a:pPr>
            <a:r>
              <a:rPr lang="el-GR" sz="2800" b="1" dirty="0">
                <a:solidFill>
                  <a:srgbClr val="004B82"/>
                </a:solidFill>
              </a:rPr>
              <a:t>Στόχος εργαστηριακής άσκησης -  </a:t>
            </a:r>
            <a:r>
              <a:rPr lang="el-GR" sz="2400" dirty="0" smtClean="0"/>
              <a:t>η  κατανόηση: </a:t>
            </a:r>
          </a:p>
          <a:p>
            <a:pPr>
              <a:defRPr/>
            </a:pPr>
            <a:r>
              <a:rPr lang="el-GR" sz="2400" dirty="0" smtClean="0"/>
              <a:t>της </a:t>
            </a:r>
            <a:r>
              <a:rPr lang="el-GR" sz="2400" dirty="0"/>
              <a:t>αναγκαιότητας ύπαρξης της αναγωγής διευθύνσεων πρωτοκόλλου,  για την προώθηση </a:t>
            </a:r>
            <a:r>
              <a:rPr lang="en-US" sz="2400" dirty="0"/>
              <a:t>IP</a:t>
            </a:r>
            <a:r>
              <a:rPr lang="el-GR" sz="2400" dirty="0"/>
              <a:t>  πακέτων στο </a:t>
            </a:r>
            <a:r>
              <a:rPr lang="el-GR" sz="2400" dirty="0" smtClean="0"/>
              <a:t>διαδίκτυο </a:t>
            </a:r>
          </a:p>
          <a:p>
            <a:pPr>
              <a:defRPr/>
            </a:pPr>
            <a:r>
              <a:rPr lang="el-GR" sz="2400" dirty="0" smtClean="0"/>
              <a:t>της </a:t>
            </a:r>
            <a:r>
              <a:rPr lang="el-GR" sz="2400" dirty="0"/>
              <a:t>λειτουργίας του πρωτοκόλλου </a:t>
            </a:r>
            <a:r>
              <a:rPr lang="de-CH" sz="2400" dirty="0"/>
              <a:t>ARP</a:t>
            </a:r>
            <a:r>
              <a:rPr lang="el-GR" sz="2400" dirty="0"/>
              <a:t>.</a:t>
            </a:r>
            <a:r>
              <a:rPr lang="de-CH" sz="2400" dirty="0"/>
              <a:t> </a:t>
            </a:r>
            <a:endParaRPr lang="el-GR" sz="2400" dirty="0"/>
          </a:p>
          <a:p>
            <a:pPr marL="0" indent="0">
              <a:buNone/>
              <a:defRPr/>
            </a:pPr>
            <a:endParaRPr lang="el-GR" sz="2400" b="1" dirty="0" smtClean="0"/>
          </a:p>
          <a:p>
            <a:pPr marL="457200" indent="-457200">
              <a:buFont typeface="+mj-lt"/>
              <a:buAutoNum type="arabicPeriod"/>
              <a:defRPr/>
            </a:pPr>
            <a:endParaRPr lang="el-GR" sz="1600" dirty="0" smtClean="0"/>
          </a:p>
          <a:p>
            <a:endParaRPr lang="el-GR" dirty="0"/>
          </a:p>
        </p:txBody>
      </p:sp>
      <p:sp>
        <p:nvSpPr>
          <p:cNvPr id="35844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ECDF37A-E690-4C6E-95B8-7716223E0643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7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>
                <a:effectLst/>
              </a:rPr>
              <a:t> </a:t>
            </a:r>
            <a:r>
              <a:rPr lang="el-GR" altLang="el-GR" sz="2800" b="0" dirty="0" smtClean="0">
                <a:effectLst/>
              </a:rPr>
              <a:t>(2/19)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63982"/>
            <a:ext cx="8229600" cy="137539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l-GR" sz="2800" b="1" dirty="0">
                <a:solidFill>
                  <a:srgbClr val="004B82"/>
                </a:solidFill>
              </a:rPr>
              <a:t>Υλοποίηση</a:t>
            </a:r>
            <a:r>
              <a:rPr lang="el-GR" sz="2400" b="1" dirty="0" smtClean="0"/>
              <a:t>: </a:t>
            </a:r>
            <a:r>
              <a:rPr lang="el-GR" sz="2400" dirty="0" smtClean="0"/>
              <a:t>Υλοποιούμε την τοπολογία και αποδίδουμε στις διασυνδέσεις δρομολογητή και υπολογιστών στατικά τις διευθύνσεις </a:t>
            </a:r>
            <a:r>
              <a:rPr lang="de-CH" sz="2400" dirty="0" smtClean="0"/>
              <a:t>IP </a:t>
            </a:r>
            <a:r>
              <a:rPr lang="el-GR" sz="2400" dirty="0" smtClean="0"/>
              <a:t>όπως αυτές εμφανίζονται στο σχήμα. </a:t>
            </a:r>
            <a:endParaRPr lang="el-GR" sz="1600" dirty="0"/>
          </a:p>
          <a:p>
            <a:endParaRPr lang="el-GR" dirty="0"/>
          </a:p>
        </p:txBody>
      </p:sp>
      <p:sp>
        <p:nvSpPr>
          <p:cNvPr id="35844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ECDF37A-E690-4C6E-95B8-7716223E0643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11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636912"/>
            <a:ext cx="5447619" cy="316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16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(3/19)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28592"/>
          </a:xfrm>
        </p:spPr>
        <p:txBody>
          <a:bodyPr>
            <a:normAutofit lnSpcReduction="10000"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FontTx/>
              <a:buNone/>
              <a:defRPr/>
            </a:pPr>
            <a:r>
              <a:rPr lang="el-GR" altLang="el-GR" sz="2800" b="1" dirty="0" smtClean="0">
                <a:solidFill>
                  <a:srgbClr val="004B82"/>
                </a:solidFill>
              </a:rPr>
              <a:t>Μελέτη επικοινωνίας </a:t>
            </a:r>
            <a:r>
              <a:rPr lang="en-US" altLang="el-GR" sz="2800" b="1" dirty="0" smtClean="0">
                <a:solidFill>
                  <a:srgbClr val="004B82"/>
                </a:solidFill>
              </a:rPr>
              <a:t>PC0 </a:t>
            </a:r>
            <a:r>
              <a:rPr lang="en-US" altLang="el-GR" sz="2800" b="1" dirty="0">
                <a:solidFill>
                  <a:srgbClr val="004B82"/>
                </a:solidFill>
              </a:rPr>
              <a:t>&amp; PC1 </a:t>
            </a:r>
          </a:p>
          <a:p>
            <a:pPr marL="536575" indent="-53657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2400" dirty="0" smtClean="0"/>
              <a:t>Το </a:t>
            </a:r>
            <a:r>
              <a:rPr lang="el-GR" sz="2400" dirty="0"/>
              <a:t>λογισμικό επιπέδου εφαρμογών </a:t>
            </a:r>
            <a:r>
              <a:rPr lang="el-GR" sz="2400" dirty="0" smtClean="0"/>
              <a:t>(5</a:t>
            </a:r>
            <a:r>
              <a:rPr lang="el-GR" sz="2400" baseline="30000" dirty="0" smtClean="0"/>
              <a:t>ου</a:t>
            </a:r>
            <a:r>
              <a:rPr lang="el-GR" sz="2400" dirty="0" smtClean="0"/>
              <a:t> </a:t>
            </a:r>
            <a:r>
              <a:rPr lang="el-GR" sz="2400" dirty="0"/>
              <a:t>επιπέδου) του </a:t>
            </a:r>
            <a:r>
              <a:rPr lang="en-US" sz="2400" dirty="0"/>
              <a:t>PC0 </a:t>
            </a:r>
            <a:r>
              <a:rPr lang="el-GR" sz="2400" dirty="0"/>
              <a:t>παραδίδει  στο λογισμικό </a:t>
            </a:r>
            <a:r>
              <a:rPr lang="en-US" sz="2400" dirty="0"/>
              <a:t>IP </a:t>
            </a:r>
            <a:r>
              <a:rPr lang="el-GR" sz="2400" dirty="0"/>
              <a:t>ένα πακέτο για μετάδοση με διεύθυνση προορισμού  195.10.10.3 </a:t>
            </a:r>
            <a:r>
              <a:rPr lang="en-US" sz="2400" dirty="0"/>
              <a:t> (IP </a:t>
            </a:r>
            <a:r>
              <a:rPr lang="el-GR" sz="2400" dirty="0"/>
              <a:t>του </a:t>
            </a:r>
            <a:r>
              <a:rPr lang="en-US" sz="2400" dirty="0"/>
              <a:t>PC1</a:t>
            </a:r>
            <a:r>
              <a:rPr lang="el-GR" sz="2400" dirty="0"/>
              <a:t>)</a:t>
            </a:r>
          </a:p>
          <a:p>
            <a:pPr marL="536575" indent="-53657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2400" dirty="0"/>
              <a:t>Το λογισμικό </a:t>
            </a:r>
            <a:r>
              <a:rPr lang="en-US" sz="2400" dirty="0"/>
              <a:t>IP </a:t>
            </a:r>
            <a:r>
              <a:rPr lang="el-GR" sz="2400" dirty="0"/>
              <a:t>του </a:t>
            </a:r>
            <a:r>
              <a:rPr lang="en-US" sz="2400" dirty="0"/>
              <a:t>PC0</a:t>
            </a:r>
            <a:r>
              <a:rPr lang="el-GR" sz="2400" dirty="0"/>
              <a:t>  εξετάζει τη διεύθυνση προορισμού 195.10.10.3 και βλέπει  ότι αυτή βρίσκεται στο δίκτυό του (διεύθυνση προορισμού </a:t>
            </a:r>
            <a:r>
              <a:rPr lang="en-US" sz="2400" dirty="0"/>
              <a:t>&amp; </a:t>
            </a:r>
            <a:r>
              <a:rPr lang="el-GR" sz="2400" dirty="0"/>
              <a:t>μάσκα διεύθυνσης </a:t>
            </a:r>
            <a:r>
              <a:rPr lang="en-US" sz="2400" dirty="0"/>
              <a:t>PC0</a:t>
            </a:r>
            <a:r>
              <a:rPr lang="el-GR" sz="2400" dirty="0"/>
              <a:t> = διεύθυνση </a:t>
            </a:r>
            <a:r>
              <a:rPr lang="en-US" sz="2400" dirty="0"/>
              <a:t>PC0 &amp; </a:t>
            </a:r>
            <a:r>
              <a:rPr lang="el-GR" sz="2400" dirty="0"/>
              <a:t>μάσκα διεύθυνσης </a:t>
            </a:r>
            <a:r>
              <a:rPr lang="en-US" sz="2400" dirty="0"/>
              <a:t>PC0</a:t>
            </a:r>
            <a:r>
              <a:rPr lang="el-GR" sz="2400" dirty="0" smtClean="0"/>
              <a:t>). </a:t>
            </a:r>
          </a:p>
          <a:p>
            <a:pPr marL="536575" indent="-53657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2400" dirty="0" smtClean="0"/>
              <a:t>Προκειμένου </a:t>
            </a:r>
            <a:r>
              <a:rPr lang="el-GR" sz="2400" dirty="0"/>
              <a:t>να προωθήσει το πακέτο στο </a:t>
            </a:r>
            <a:r>
              <a:rPr lang="en-US" sz="2400" dirty="0"/>
              <a:t>PC1 </a:t>
            </a:r>
            <a:r>
              <a:rPr lang="el-GR" sz="2400" dirty="0"/>
              <a:t>χρειάζεται </a:t>
            </a:r>
            <a:r>
              <a:rPr lang="el-GR" sz="2400" dirty="0" smtClean="0"/>
              <a:t>να το ενθυλακώσει σε πλαίσιο με προορισμό τη </a:t>
            </a:r>
            <a:r>
              <a:rPr lang="el-GR" sz="2400" dirty="0"/>
              <a:t>φυσική </a:t>
            </a:r>
            <a:r>
              <a:rPr lang="el-GR" sz="2400" dirty="0" smtClean="0"/>
              <a:t>διεύθυνση του </a:t>
            </a:r>
            <a:r>
              <a:rPr lang="en-US" sz="2400" dirty="0"/>
              <a:t>PC1</a:t>
            </a:r>
            <a:r>
              <a:rPr lang="el-GR" sz="2400" dirty="0" smtClean="0"/>
              <a:t>.</a:t>
            </a:r>
            <a:endParaRPr lang="el-GR" sz="2400" dirty="0"/>
          </a:p>
          <a:p>
            <a:pPr marL="536575" indent="-536575" eaLnBrk="0" fontAlgn="base" hangingPunc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endParaRPr lang="el-GR" sz="2400" dirty="0"/>
          </a:p>
          <a:p>
            <a:pPr marL="457200" indent="-457200">
              <a:buFont typeface="+mj-lt"/>
              <a:buAutoNum type="arabicPeriod"/>
            </a:pPr>
            <a:endParaRPr lang="el-GR" sz="3800" dirty="0"/>
          </a:p>
          <a:p>
            <a:pPr marL="457200" indent="-457200">
              <a:buFont typeface="+mj-lt"/>
              <a:buAutoNum type="arabicPeriod"/>
            </a:pPr>
            <a:endParaRPr lang="el-GR" sz="1800" dirty="0" smtClean="0"/>
          </a:p>
          <a:p>
            <a:pPr marL="457200" indent="-457200">
              <a:buFont typeface="+mj-lt"/>
              <a:buAutoNum type="arabicPeriod"/>
            </a:pPr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  <a:p>
            <a:pPr marL="457200" indent="-457200">
              <a:buFont typeface="+mj-lt"/>
              <a:buAutoNum type="arabicPeriod"/>
            </a:pP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12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037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 smtClean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(4/19)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28592"/>
          </a:xfrm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FontTx/>
              <a:buNone/>
              <a:defRPr/>
            </a:pPr>
            <a:r>
              <a:rPr lang="el-GR" altLang="el-GR" sz="2800" b="1" dirty="0">
                <a:solidFill>
                  <a:srgbClr val="004B82"/>
                </a:solidFill>
              </a:rPr>
              <a:t>Μελέτη επικοινωνίας </a:t>
            </a:r>
            <a:r>
              <a:rPr lang="en-US" altLang="el-GR" sz="2800" b="1" dirty="0">
                <a:solidFill>
                  <a:srgbClr val="004B82"/>
                </a:solidFill>
              </a:rPr>
              <a:t>PC0 &amp; PC1 </a:t>
            </a:r>
            <a:r>
              <a:rPr lang="el-GR" altLang="el-GR" sz="2800" b="1" dirty="0" smtClean="0">
                <a:solidFill>
                  <a:srgbClr val="004B82"/>
                </a:solidFill>
              </a:rPr>
              <a:t>(συνέχεια)</a:t>
            </a:r>
            <a:endParaRPr lang="en-US" altLang="el-GR" sz="2800" b="1" dirty="0">
              <a:solidFill>
                <a:srgbClr val="004B82"/>
              </a:solidFill>
            </a:endParaRPr>
          </a:p>
          <a:p>
            <a:pPr marL="457200" indent="-45720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 typeface="+mj-lt"/>
              <a:buAutoNum type="arabicPeriod" startAt="4"/>
              <a:defRPr/>
            </a:pPr>
            <a:r>
              <a:rPr lang="el-GR" sz="2400" dirty="0" smtClean="0"/>
              <a:t>Με </a:t>
            </a:r>
            <a:r>
              <a:rPr lang="el-GR" sz="2400" dirty="0"/>
              <a:t>τη βοήθεια του </a:t>
            </a:r>
            <a:r>
              <a:rPr lang="el-GR" sz="2400" b="1" dirty="0"/>
              <a:t>πρωτοκόλλου </a:t>
            </a:r>
            <a:r>
              <a:rPr lang="en-US" sz="2400" b="1" dirty="0" smtClean="0"/>
              <a:t>ARP</a:t>
            </a:r>
            <a:r>
              <a:rPr lang="el-GR" sz="2400" b="1" dirty="0" smtClean="0"/>
              <a:t>, πρέπει να κάνει </a:t>
            </a:r>
            <a:r>
              <a:rPr lang="el-GR" sz="2400" b="1" dirty="0"/>
              <a:t>αναγωγή της διεύθυνσης προορισμού </a:t>
            </a:r>
            <a:r>
              <a:rPr lang="en-US" sz="2400" b="1" dirty="0"/>
              <a:t>IP </a:t>
            </a:r>
            <a:r>
              <a:rPr lang="el-GR" sz="2400" b="1" dirty="0" smtClean="0"/>
              <a:t>του </a:t>
            </a:r>
            <a:r>
              <a:rPr lang="de-CH" sz="2400" b="1" dirty="0" smtClean="0"/>
              <a:t>PC1 </a:t>
            </a:r>
            <a:r>
              <a:rPr lang="el-GR" sz="2400" b="1" dirty="0" smtClean="0"/>
              <a:t>σε </a:t>
            </a:r>
            <a:r>
              <a:rPr lang="el-GR" sz="2400" b="1" dirty="0"/>
              <a:t>φυσική διεύθυνση:</a:t>
            </a:r>
          </a:p>
          <a:p>
            <a:pPr marL="898525" lvl="1" indent="-45720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 typeface="+mj-lt"/>
              <a:buAutoNum type="alphaLcPeriod"/>
              <a:defRPr/>
            </a:pPr>
            <a:r>
              <a:rPr lang="el-GR" sz="2400" dirty="0"/>
              <a:t>ψάχνει στον πίνακα  </a:t>
            </a:r>
            <a:r>
              <a:rPr lang="en-US" sz="2400" dirty="0"/>
              <a:t>ARP </a:t>
            </a:r>
            <a:r>
              <a:rPr lang="el-GR" sz="2400" dirty="0"/>
              <a:t>στην κρυφή </a:t>
            </a:r>
            <a:r>
              <a:rPr lang="el-GR" sz="2400" dirty="0" smtClean="0"/>
              <a:t>μνήμη, την </a:t>
            </a:r>
            <a:r>
              <a:rPr lang="el-GR" sz="2400" dirty="0"/>
              <a:t>αντιστοίχιση της </a:t>
            </a:r>
            <a:r>
              <a:rPr lang="en-US" sz="2400" b="1" dirty="0" smtClean="0"/>
              <a:t>IP </a:t>
            </a:r>
            <a:r>
              <a:rPr lang="el-GR" sz="2400" b="1" dirty="0" smtClean="0"/>
              <a:t>διεύθυνσης προορισμού με τη φυσική διεύθυνση</a:t>
            </a:r>
            <a:r>
              <a:rPr lang="el-GR" sz="2400" dirty="0" smtClean="0"/>
              <a:t>. Αν την </a:t>
            </a:r>
            <a:r>
              <a:rPr lang="el-GR" sz="2400" dirty="0" err="1" smtClean="0"/>
              <a:t>βρεί</a:t>
            </a:r>
            <a:r>
              <a:rPr lang="de-CH" sz="2400" dirty="0" smtClean="0"/>
              <a:t>, </a:t>
            </a:r>
            <a:r>
              <a:rPr lang="el-GR" sz="2400" dirty="0" smtClean="0"/>
              <a:t>η αναγωγή ολοκληρώνεται και προχωρά στο βήμα </a:t>
            </a:r>
            <a:r>
              <a:rPr lang="de-CH" sz="2400" dirty="0" smtClean="0"/>
              <a:t>5</a:t>
            </a:r>
            <a:r>
              <a:rPr lang="el-GR" sz="2400" dirty="0" smtClean="0"/>
              <a:t>, αν όχι προχωρά στα επόμενα βήματα</a:t>
            </a:r>
            <a:r>
              <a:rPr lang="de-CH" sz="2400" dirty="0" smtClean="0"/>
              <a:t> 4b</a:t>
            </a:r>
            <a:r>
              <a:rPr lang="el-GR" sz="2400" dirty="0" smtClean="0"/>
              <a:t> &amp; </a:t>
            </a:r>
            <a:r>
              <a:rPr lang="de-CH" sz="2400" dirty="0" smtClean="0"/>
              <a:t>4c</a:t>
            </a:r>
            <a:r>
              <a:rPr lang="el-GR" sz="2400" dirty="0" smtClean="0"/>
              <a:t>, πριν το βήμα </a:t>
            </a:r>
            <a:r>
              <a:rPr lang="de-CH" sz="2400" dirty="0" smtClean="0"/>
              <a:t>5.</a:t>
            </a:r>
          </a:p>
          <a:p>
            <a:pPr marL="441325" lvl="1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endParaRPr lang="el-GR" sz="2400" dirty="0"/>
          </a:p>
          <a:p>
            <a:pPr marL="457200" indent="-457200">
              <a:buFont typeface="+mj-lt"/>
              <a:buAutoNum type="arabicPeriod" startAt="4"/>
            </a:pPr>
            <a:endParaRPr lang="el-GR" sz="2400" dirty="0" smtClean="0"/>
          </a:p>
          <a:p>
            <a:pPr marL="457200" indent="-457200">
              <a:buFont typeface="+mj-lt"/>
              <a:buAutoNum type="arabicPeriod" startAt="4"/>
            </a:pPr>
            <a:endParaRPr lang="el-GR" sz="2400" dirty="0"/>
          </a:p>
          <a:p>
            <a:pPr marL="457200" indent="-457200">
              <a:buFont typeface="+mj-lt"/>
              <a:buAutoNum type="arabicPeriod" startAt="4"/>
            </a:pPr>
            <a:endParaRPr lang="el-GR" sz="2400" dirty="0"/>
          </a:p>
          <a:p>
            <a:pPr marL="457200" indent="-457200">
              <a:buFont typeface="+mj-lt"/>
              <a:buAutoNum type="arabicPeriod" startAt="4"/>
            </a:pPr>
            <a:endParaRPr lang="el-GR" sz="2400" dirty="0" smtClean="0"/>
          </a:p>
          <a:p>
            <a:pPr marL="457200" indent="-457200">
              <a:buFont typeface="+mj-lt"/>
              <a:buAutoNum type="arabicPeriod" startAt="4"/>
            </a:pPr>
            <a:endParaRPr lang="el-GR" sz="24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13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3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 smtClean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(5/19)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328592"/>
          </a:xfrm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FontTx/>
              <a:buNone/>
              <a:defRPr/>
            </a:pPr>
            <a:r>
              <a:rPr lang="el-GR" altLang="el-GR" sz="2800" b="1" dirty="0">
                <a:solidFill>
                  <a:srgbClr val="004B82"/>
                </a:solidFill>
              </a:rPr>
              <a:t>Μελέτη επικοινωνίας </a:t>
            </a:r>
            <a:r>
              <a:rPr lang="en-US" altLang="el-GR" sz="2800" b="1" dirty="0">
                <a:solidFill>
                  <a:srgbClr val="004B82"/>
                </a:solidFill>
              </a:rPr>
              <a:t>PC0 &amp; PC1 </a:t>
            </a:r>
            <a:r>
              <a:rPr lang="el-GR" altLang="el-GR" sz="2800" b="1" dirty="0" smtClean="0">
                <a:solidFill>
                  <a:srgbClr val="004B82"/>
                </a:solidFill>
              </a:rPr>
              <a:t>(συνέχεια)</a:t>
            </a:r>
            <a:endParaRPr lang="en-US" altLang="el-GR" sz="2800" b="1" dirty="0">
              <a:solidFill>
                <a:srgbClr val="004B82"/>
              </a:solidFill>
            </a:endParaRPr>
          </a:p>
          <a:p>
            <a:pPr marL="898525" lvl="1" indent="-45720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 typeface="+mj-lt"/>
              <a:buAutoNum type="alphaLcPeriod" startAt="2"/>
              <a:defRPr/>
            </a:pPr>
            <a:r>
              <a:rPr lang="el-GR" sz="2400" dirty="0" smtClean="0"/>
              <a:t>στέλνει </a:t>
            </a:r>
            <a:r>
              <a:rPr lang="el-GR" sz="2400" dirty="0"/>
              <a:t>ένα πακέτο εκπομπής στο φυσικό δίκτυο </a:t>
            </a:r>
            <a:r>
              <a:rPr lang="en-US" sz="2400" dirty="0"/>
              <a:t>Ethernet </a:t>
            </a:r>
            <a:r>
              <a:rPr lang="el-GR" sz="2400" dirty="0"/>
              <a:t>με </a:t>
            </a:r>
            <a:r>
              <a:rPr lang="el-GR" sz="2400" dirty="0" smtClean="0"/>
              <a:t>αίτημα </a:t>
            </a:r>
            <a:r>
              <a:rPr lang="el-GR" sz="2400" dirty="0"/>
              <a:t>«ο σταθμός με διεύθυνση </a:t>
            </a:r>
            <a:r>
              <a:rPr lang="en-US" sz="2400" dirty="0"/>
              <a:t>IP </a:t>
            </a:r>
            <a:r>
              <a:rPr lang="el-GR" sz="2400" dirty="0"/>
              <a:t>195.10.10.3 </a:t>
            </a:r>
            <a:r>
              <a:rPr lang="en-US" sz="2400" dirty="0"/>
              <a:t> </a:t>
            </a:r>
            <a:r>
              <a:rPr lang="el-GR" sz="2400" dirty="0"/>
              <a:t>να αποστείλει </a:t>
            </a:r>
            <a:r>
              <a:rPr lang="el-GR" sz="2400" dirty="0" smtClean="0"/>
              <a:t>τη </a:t>
            </a:r>
            <a:r>
              <a:rPr lang="el-GR" sz="2400" dirty="0"/>
              <a:t>φυσική του διεύθυνση</a:t>
            </a:r>
            <a:r>
              <a:rPr lang="el-GR" sz="2400" dirty="0" smtClean="0"/>
              <a:t>».</a:t>
            </a:r>
            <a:endParaRPr lang="de-CH" sz="2400" dirty="0" smtClean="0"/>
          </a:p>
          <a:p>
            <a:pPr marL="898525" lvl="1" indent="-45720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 typeface="+mj-lt"/>
              <a:buAutoNum type="alphaLcPeriod" startAt="2"/>
              <a:defRPr/>
            </a:pPr>
            <a:r>
              <a:rPr lang="el-GR" sz="2400" dirty="0" smtClean="0"/>
              <a:t>όλες </a:t>
            </a:r>
            <a:r>
              <a:rPr lang="el-GR" sz="2400" dirty="0"/>
              <a:t>οι συσκευές του τοπικού δικτύου </a:t>
            </a:r>
            <a:r>
              <a:rPr lang="en-US" sz="2400" dirty="0"/>
              <a:t>LAN1 </a:t>
            </a:r>
            <a:r>
              <a:rPr lang="el-GR" sz="2400" dirty="0"/>
              <a:t>λαμβάνουν το παραπάνω αίτημα, το </a:t>
            </a:r>
            <a:r>
              <a:rPr lang="en-US" sz="2400" dirty="0" smtClean="0"/>
              <a:t>PC1</a:t>
            </a:r>
            <a:r>
              <a:rPr lang="el-GR" sz="2400" dirty="0" smtClean="0"/>
              <a:t> </a:t>
            </a:r>
            <a:r>
              <a:rPr lang="el-GR" sz="2400" dirty="0"/>
              <a:t>απαντά αποστέλλοντας </a:t>
            </a:r>
            <a:r>
              <a:rPr lang="el-GR" sz="2400" dirty="0" smtClean="0"/>
              <a:t>τη </a:t>
            </a:r>
            <a:r>
              <a:rPr lang="el-GR" sz="2400" dirty="0"/>
              <a:t>φυσική του διεύθυνση  </a:t>
            </a:r>
            <a:r>
              <a:rPr lang="el-GR" sz="2400" dirty="0" smtClean="0"/>
              <a:t>Ε</a:t>
            </a:r>
            <a:r>
              <a:rPr lang="en-US" sz="2400" dirty="0" smtClean="0"/>
              <a:t>1</a:t>
            </a:r>
            <a:r>
              <a:rPr lang="el-GR" sz="2400" dirty="0" smtClean="0"/>
              <a:t>=</a:t>
            </a:r>
            <a:r>
              <a:rPr lang="de-CH" sz="2400" dirty="0" smtClean="0"/>
              <a:t>C0D0.9774.63AE</a:t>
            </a:r>
          </a:p>
          <a:p>
            <a:pPr marL="441325" lvl="1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endParaRPr lang="el-GR" sz="2400" dirty="0"/>
          </a:p>
          <a:p>
            <a:pPr marL="441325" lvl="1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endParaRPr lang="el-GR" sz="2400" dirty="0"/>
          </a:p>
          <a:p>
            <a:pPr marL="457200" indent="-457200">
              <a:buFont typeface="+mj-lt"/>
              <a:buAutoNum type="arabicPeriod" startAt="3"/>
            </a:pPr>
            <a:endParaRPr lang="el-GR" sz="2400" dirty="0" smtClean="0"/>
          </a:p>
          <a:p>
            <a:pPr marL="457200" indent="-457200">
              <a:buFont typeface="+mj-lt"/>
              <a:buAutoNum type="arabicPeriod" startAt="3"/>
            </a:pPr>
            <a:endParaRPr lang="el-GR" sz="2400" dirty="0"/>
          </a:p>
          <a:p>
            <a:pPr marL="457200" indent="-457200">
              <a:buFont typeface="+mj-lt"/>
              <a:buAutoNum type="arabicPeriod" startAt="3"/>
            </a:pPr>
            <a:endParaRPr lang="el-GR" sz="2400" dirty="0"/>
          </a:p>
          <a:p>
            <a:pPr marL="457200" indent="-457200">
              <a:buFont typeface="+mj-lt"/>
              <a:buAutoNum type="arabicPeriod" startAt="3"/>
            </a:pPr>
            <a:endParaRPr lang="el-GR" sz="2400" dirty="0" smtClean="0"/>
          </a:p>
          <a:p>
            <a:pPr marL="457200" indent="-457200">
              <a:buFont typeface="+mj-lt"/>
              <a:buAutoNum type="arabicPeriod" startAt="3"/>
            </a:pPr>
            <a:endParaRPr lang="el-GR" sz="24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14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4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 smtClean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(6/19)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328592"/>
          </a:xfrm>
        </p:spPr>
        <p:txBody>
          <a:bodyPr>
            <a:noAutofit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FontTx/>
              <a:buNone/>
              <a:defRPr/>
            </a:pPr>
            <a:r>
              <a:rPr lang="el-GR" altLang="el-GR" sz="2800" b="1" dirty="0">
                <a:solidFill>
                  <a:srgbClr val="004B82"/>
                </a:solidFill>
              </a:rPr>
              <a:t>Μελέτη επικοινωνίας </a:t>
            </a:r>
            <a:r>
              <a:rPr lang="en-US" altLang="el-GR" sz="2800" b="1" dirty="0">
                <a:solidFill>
                  <a:srgbClr val="004B82"/>
                </a:solidFill>
              </a:rPr>
              <a:t>PC0 &amp; PC1 </a:t>
            </a:r>
            <a:r>
              <a:rPr lang="el-GR" altLang="el-GR" sz="2800" b="1" dirty="0">
                <a:solidFill>
                  <a:srgbClr val="004B82"/>
                </a:solidFill>
              </a:rPr>
              <a:t>(</a:t>
            </a:r>
            <a:r>
              <a:rPr lang="el-GR" altLang="el-GR" sz="2800" b="1" dirty="0" smtClean="0">
                <a:solidFill>
                  <a:srgbClr val="004B82"/>
                </a:solidFill>
              </a:rPr>
              <a:t>συνέχεια..)</a:t>
            </a:r>
            <a:endParaRPr lang="en-US" altLang="el-GR" sz="2800" b="1" dirty="0">
              <a:solidFill>
                <a:srgbClr val="004B82"/>
              </a:solidFill>
            </a:endParaRPr>
          </a:p>
          <a:p>
            <a:pPr marL="441325" lvl="1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de-CH" sz="2400" dirty="0" smtClean="0"/>
              <a:t>5</a:t>
            </a:r>
            <a:r>
              <a:rPr lang="el-GR" sz="2400" dirty="0" smtClean="0"/>
              <a:t>.  </a:t>
            </a:r>
            <a:r>
              <a:rPr lang="el-GR" sz="2400" dirty="0"/>
              <a:t>Το λογισμικό </a:t>
            </a:r>
            <a:r>
              <a:rPr lang="en-US" sz="2400" dirty="0"/>
              <a:t>IP </a:t>
            </a:r>
            <a:r>
              <a:rPr lang="el-GR" sz="2400" dirty="0"/>
              <a:t>του </a:t>
            </a:r>
            <a:r>
              <a:rPr lang="en-US" sz="2400" dirty="0"/>
              <a:t>PC0</a:t>
            </a:r>
            <a:r>
              <a:rPr lang="el-GR" sz="2400" dirty="0"/>
              <a:t> μπορεί πλέον να δημιουργήσει το κατάλληλο πλαίσιο  στο οποίο θα ενθυλακώσει το </a:t>
            </a:r>
            <a:r>
              <a:rPr lang="en-US" sz="2400" dirty="0"/>
              <a:t>IP </a:t>
            </a:r>
            <a:r>
              <a:rPr lang="el-GR" sz="2400" dirty="0"/>
              <a:t>πακέτο</a:t>
            </a:r>
            <a:r>
              <a:rPr lang="en-US" sz="2400" dirty="0"/>
              <a:t> </a:t>
            </a:r>
            <a:r>
              <a:rPr lang="el-GR" sz="2400" dirty="0"/>
              <a:t>για να κινηθεί στο φυσικό δίκτυο μέχρι το </a:t>
            </a:r>
            <a:r>
              <a:rPr lang="de-CH" sz="2400" dirty="0" smtClean="0"/>
              <a:t>PC1</a:t>
            </a:r>
            <a:r>
              <a:rPr lang="el-GR" sz="2400" dirty="0" smtClean="0"/>
              <a:t>. </a:t>
            </a:r>
            <a:endParaRPr lang="el-GR" sz="2400" dirty="0"/>
          </a:p>
          <a:p>
            <a:pPr marL="441325" lvl="1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el-GR" sz="2400" dirty="0" smtClean="0"/>
              <a:t>Το  </a:t>
            </a:r>
            <a:r>
              <a:rPr lang="el-GR" sz="2400" dirty="0"/>
              <a:t>πλαίσιο αυτό θα έχει:  διεύθυνση προορισμού Ε</a:t>
            </a:r>
            <a:r>
              <a:rPr lang="en-US" sz="2400" dirty="0"/>
              <a:t>1</a:t>
            </a:r>
            <a:r>
              <a:rPr lang="el-GR" sz="2400" dirty="0"/>
              <a:t>=</a:t>
            </a:r>
            <a:r>
              <a:rPr lang="de-CH" sz="2400" dirty="0"/>
              <a:t>C0D0.9774.63AE</a:t>
            </a:r>
            <a:r>
              <a:rPr lang="el-GR" sz="2400" dirty="0"/>
              <a:t>,  διεύθυνση αφετηρίας Ε</a:t>
            </a:r>
            <a:r>
              <a:rPr lang="en-US" sz="2400" dirty="0" smtClean="0"/>
              <a:t>0= 002.1636.2761</a:t>
            </a:r>
            <a:r>
              <a:rPr lang="el-GR" sz="2400" dirty="0" smtClean="0"/>
              <a:t>, </a:t>
            </a:r>
            <a:r>
              <a:rPr lang="el-GR" sz="2400" dirty="0"/>
              <a:t>τύπο </a:t>
            </a:r>
            <a:r>
              <a:rPr lang="en-US" sz="2400" dirty="0"/>
              <a:t> </a:t>
            </a:r>
            <a:r>
              <a:rPr lang="el-GR" sz="2400" dirty="0"/>
              <a:t>ωφέλιμου φορτίου 0800 (ένδειξη </a:t>
            </a:r>
            <a:r>
              <a:rPr lang="el-GR" sz="2400" dirty="0" smtClean="0"/>
              <a:t>ότι το περιεχόμενο του ωφέλιμου φορτίου είναι ένα  πακέτο </a:t>
            </a:r>
            <a:r>
              <a:rPr lang="de-CH" sz="2400" dirty="0" smtClean="0"/>
              <a:t>IP) </a:t>
            </a:r>
            <a:r>
              <a:rPr lang="el-GR" sz="2400" dirty="0" smtClean="0"/>
              <a:t>και </a:t>
            </a:r>
            <a:r>
              <a:rPr lang="el-GR" sz="2400" dirty="0"/>
              <a:t>ωφέλιμο φορτίο  το </a:t>
            </a:r>
            <a:r>
              <a:rPr lang="en-US" sz="2400" dirty="0"/>
              <a:t>IP </a:t>
            </a:r>
            <a:r>
              <a:rPr lang="el-GR" sz="2400" dirty="0"/>
              <a:t>πακέτο με διεύθυνση προορισμού 195.10.10.3  και διεύθυνση προέλευσης 195.10.10.2 </a:t>
            </a:r>
          </a:p>
          <a:p>
            <a:pPr marL="457200" indent="-457200">
              <a:buFont typeface="+mj-lt"/>
              <a:buAutoNum type="arabicPeriod" startAt="3"/>
            </a:pPr>
            <a:endParaRPr lang="el-GR" sz="2300" dirty="0"/>
          </a:p>
          <a:p>
            <a:pPr marL="457200" indent="-457200">
              <a:buFont typeface="+mj-lt"/>
              <a:buAutoNum type="arabicPeriod" startAt="3"/>
            </a:pPr>
            <a:endParaRPr lang="el-GR" sz="2300" dirty="0" smtClean="0"/>
          </a:p>
          <a:p>
            <a:pPr marL="457200" indent="-457200">
              <a:buFont typeface="+mj-lt"/>
              <a:buAutoNum type="arabicPeriod" startAt="3"/>
            </a:pPr>
            <a:endParaRPr lang="el-GR" sz="2300" dirty="0"/>
          </a:p>
          <a:p>
            <a:pPr marL="457200" indent="-457200">
              <a:buFont typeface="+mj-lt"/>
              <a:buAutoNum type="arabicPeriod" startAt="3"/>
            </a:pPr>
            <a:endParaRPr lang="el-GR" sz="2300" dirty="0"/>
          </a:p>
          <a:p>
            <a:pPr marL="457200" indent="-457200">
              <a:buFont typeface="+mj-lt"/>
              <a:buAutoNum type="arabicPeriod" startAt="3"/>
            </a:pPr>
            <a:endParaRPr lang="el-GR" sz="2300" dirty="0" smtClean="0"/>
          </a:p>
          <a:p>
            <a:pPr marL="457200" indent="-457200">
              <a:buFont typeface="+mj-lt"/>
              <a:buAutoNum type="arabicPeriod" startAt="3"/>
            </a:pPr>
            <a:endParaRPr lang="el-GR" sz="23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15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00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(7/19)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altLang="el-GR" sz="2800" b="1" dirty="0">
                <a:solidFill>
                  <a:srgbClr val="004B82"/>
                </a:solidFill>
              </a:rPr>
              <a:t>Μελέτη επικοινωνίας</a:t>
            </a:r>
            <a:r>
              <a:rPr lang="el-GR" altLang="el-GR" sz="3000" b="1" dirty="0" smtClean="0">
                <a:solidFill>
                  <a:srgbClr val="004B82"/>
                </a:solidFill>
              </a:rPr>
              <a:t> </a:t>
            </a:r>
            <a:r>
              <a:rPr lang="en-US" altLang="el-GR" sz="3000" b="1" dirty="0" smtClean="0">
                <a:solidFill>
                  <a:srgbClr val="004B82"/>
                </a:solidFill>
              </a:rPr>
              <a:t>PC0 &amp; PC3 </a:t>
            </a:r>
            <a:endParaRPr lang="el-GR" altLang="el-GR" sz="3000" b="1" dirty="0" smtClean="0">
              <a:solidFill>
                <a:srgbClr val="004B82"/>
              </a:solidFill>
            </a:endParaRPr>
          </a:p>
          <a:p>
            <a:pPr marL="514350" indent="-51435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l-GR" sz="2600" dirty="0" smtClean="0"/>
              <a:t>Το </a:t>
            </a:r>
            <a:r>
              <a:rPr lang="el-GR" sz="2600" dirty="0"/>
              <a:t>λογισμικό επιπέδου εφαρμογών </a:t>
            </a:r>
            <a:r>
              <a:rPr lang="el-GR" sz="2800" dirty="0"/>
              <a:t> </a:t>
            </a:r>
            <a:r>
              <a:rPr lang="de-CH" sz="2800" dirty="0"/>
              <a:t>ping </a:t>
            </a:r>
            <a:r>
              <a:rPr lang="el-GR" sz="2600" dirty="0" smtClean="0"/>
              <a:t>(</a:t>
            </a:r>
            <a:r>
              <a:rPr lang="el-GR" sz="2600" dirty="0"/>
              <a:t>5</a:t>
            </a:r>
            <a:r>
              <a:rPr lang="el-GR" sz="2600" baseline="30000" dirty="0"/>
              <a:t>ου</a:t>
            </a:r>
            <a:r>
              <a:rPr lang="el-GR" sz="2600" dirty="0"/>
              <a:t> επιπέδου) του </a:t>
            </a:r>
            <a:r>
              <a:rPr lang="en-US" sz="2600" dirty="0"/>
              <a:t>PC0 </a:t>
            </a:r>
            <a:r>
              <a:rPr lang="el-GR" sz="2600" dirty="0"/>
              <a:t>παραδίδει  στο λογισμικό </a:t>
            </a:r>
            <a:r>
              <a:rPr lang="en-US" sz="2600" dirty="0"/>
              <a:t>IP </a:t>
            </a:r>
            <a:r>
              <a:rPr lang="el-GR" sz="2600" dirty="0"/>
              <a:t>ένα πακέτο για μετάδοση με διεύθυνση προορισμού  195.10.20.3</a:t>
            </a:r>
            <a:r>
              <a:rPr lang="en-US" sz="2600" dirty="0"/>
              <a:t> (IP </a:t>
            </a:r>
            <a:r>
              <a:rPr lang="el-GR" sz="2600" dirty="0"/>
              <a:t>του </a:t>
            </a:r>
            <a:r>
              <a:rPr lang="en-US" sz="2600" dirty="0"/>
              <a:t>PC</a:t>
            </a:r>
            <a:r>
              <a:rPr lang="el-GR" sz="2600" dirty="0" smtClean="0"/>
              <a:t>3)</a:t>
            </a:r>
          </a:p>
          <a:p>
            <a:pPr marL="514350" indent="-51435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l-GR" sz="2600" dirty="0" smtClean="0"/>
              <a:t>Το </a:t>
            </a:r>
            <a:r>
              <a:rPr lang="el-GR" sz="2600" dirty="0"/>
              <a:t>λογισμικό </a:t>
            </a:r>
            <a:r>
              <a:rPr lang="en-US" sz="2600" dirty="0"/>
              <a:t>IP </a:t>
            </a:r>
            <a:r>
              <a:rPr lang="el-GR" sz="2600" dirty="0"/>
              <a:t>του </a:t>
            </a:r>
            <a:r>
              <a:rPr lang="en-US" sz="2600" dirty="0"/>
              <a:t>PC0</a:t>
            </a:r>
            <a:r>
              <a:rPr lang="el-GR" sz="2600" dirty="0"/>
              <a:t>  εξετάζει τη διεύθυνση προορισμού 195.10.20.3 και βλέπει  ότι αυτή δεν βρίσκεται στο δίκτυό του (διεύθυνση προορισμού </a:t>
            </a:r>
            <a:r>
              <a:rPr lang="en-US" sz="2600" dirty="0"/>
              <a:t>&amp; </a:t>
            </a:r>
            <a:r>
              <a:rPr lang="el-GR" sz="2600" dirty="0"/>
              <a:t>μάσκα διεύθυνσης </a:t>
            </a:r>
            <a:r>
              <a:rPr lang="en-US" sz="2600" dirty="0"/>
              <a:t>PC0</a:t>
            </a:r>
            <a:r>
              <a:rPr lang="el-GR" sz="2600" dirty="0"/>
              <a:t> ≠ διεύθυνση </a:t>
            </a:r>
            <a:r>
              <a:rPr lang="en-US" sz="2600" dirty="0"/>
              <a:t>PC0 &amp; </a:t>
            </a:r>
            <a:r>
              <a:rPr lang="el-GR" sz="2600" dirty="0"/>
              <a:t>μάσκα διεύθυνσης </a:t>
            </a:r>
            <a:r>
              <a:rPr lang="en-US" sz="2600" dirty="0"/>
              <a:t>PC0</a:t>
            </a:r>
            <a:r>
              <a:rPr lang="el-GR" sz="2600" dirty="0"/>
              <a:t>). </a:t>
            </a:r>
          </a:p>
          <a:p>
            <a:pPr marL="514350" indent="-51435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l-GR" sz="2600" dirty="0" smtClean="0"/>
              <a:t>Γνωρίζει </a:t>
            </a:r>
            <a:r>
              <a:rPr lang="el-GR" sz="2600" dirty="0"/>
              <a:t>ότι πρέπει να στείλει όλη την κίνηση που βγαίνει εκτός του δικτύου </a:t>
            </a:r>
            <a:r>
              <a:rPr lang="el-GR" sz="2600" dirty="0" smtClean="0"/>
              <a:t>ενθυλακωμένη σε πλαίσιο, στον </a:t>
            </a:r>
            <a:r>
              <a:rPr lang="el-GR" sz="2600" dirty="0"/>
              <a:t>δρομολογητή που έχει οριστεί ως προεπιλεγμένη πύλη (</a:t>
            </a:r>
            <a:r>
              <a:rPr lang="en-US" sz="2600" dirty="0"/>
              <a:t>default gateway</a:t>
            </a:r>
            <a:r>
              <a:rPr lang="en-US" sz="2600" dirty="0" smtClean="0"/>
              <a:t>)</a:t>
            </a:r>
            <a:r>
              <a:rPr lang="el-GR" sz="2600" dirty="0" smtClean="0"/>
              <a:t> </a:t>
            </a:r>
            <a:r>
              <a:rPr lang="en-US" sz="2600" dirty="0" smtClean="0"/>
              <a:t>. </a:t>
            </a:r>
            <a:endParaRPr lang="el-GR" sz="2600" dirty="0"/>
          </a:p>
          <a:p>
            <a:pPr marL="514350" indent="-514350" eaLnBrk="0" fontAlgn="base" hangingPunct="0">
              <a:spcBef>
                <a:spcPct val="300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l-GR" sz="2600" dirty="0" smtClean="0"/>
              <a:t>Το </a:t>
            </a:r>
            <a:r>
              <a:rPr lang="el-GR" sz="2600" dirty="0"/>
              <a:t>λογισμικό </a:t>
            </a:r>
            <a:r>
              <a:rPr lang="en-US" sz="2600" dirty="0"/>
              <a:t>IP </a:t>
            </a:r>
            <a:r>
              <a:rPr lang="el-GR" sz="2600" dirty="0"/>
              <a:t>του </a:t>
            </a:r>
            <a:r>
              <a:rPr lang="en-US" sz="2600" dirty="0"/>
              <a:t>PC0</a:t>
            </a:r>
            <a:r>
              <a:rPr lang="el-GR" sz="2600" dirty="0"/>
              <a:t> με τη βοήθεια του </a:t>
            </a:r>
            <a:r>
              <a:rPr lang="el-GR" sz="2600" b="1" dirty="0"/>
              <a:t>πρωτοκόλλου </a:t>
            </a:r>
            <a:r>
              <a:rPr lang="en-US" sz="2600" b="1" dirty="0"/>
              <a:t>ARP </a:t>
            </a:r>
            <a:r>
              <a:rPr lang="el-GR" sz="2600" b="1" dirty="0"/>
              <a:t>θα κάνει αναγωγή της διεύθυνσης </a:t>
            </a:r>
            <a:r>
              <a:rPr lang="en-US" sz="2600" b="1" dirty="0"/>
              <a:t>IP </a:t>
            </a:r>
            <a:r>
              <a:rPr lang="el-GR" sz="2600" b="1" dirty="0"/>
              <a:t>της </a:t>
            </a:r>
            <a:r>
              <a:rPr lang="el-GR" sz="2600" dirty="0"/>
              <a:t>προεπιλεγμένης πύλης </a:t>
            </a:r>
            <a:r>
              <a:rPr lang="el-GR" sz="2600" b="1" dirty="0"/>
              <a:t>σε φυσική διεύθυνση </a:t>
            </a:r>
            <a:r>
              <a:rPr lang="de-CH" sz="2600" dirty="0" smtClean="0"/>
              <a:t>(</a:t>
            </a:r>
            <a:r>
              <a:rPr lang="el-GR" sz="2600" dirty="0" smtClean="0"/>
              <a:t>όπως και προηγουμένως)</a:t>
            </a:r>
            <a:endParaRPr lang="el-GR" sz="2600" dirty="0"/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endParaRPr lang="en-US" sz="1800" dirty="0"/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endParaRPr lang="el-GR" sz="1800" dirty="0"/>
          </a:p>
          <a:p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  <a:p>
            <a:pPr marL="457200" indent="-457200">
              <a:buFont typeface="+mj-lt"/>
              <a:buAutoNum type="arabicPeriod"/>
            </a:pP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16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(8/19)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040560"/>
          </a:xfrm>
        </p:spPr>
        <p:txBody>
          <a:bodyPr>
            <a:normAutofit fontScale="92500" lnSpcReduction="10000"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altLang="el-GR" sz="2800" b="1" dirty="0">
                <a:solidFill>
                  <a:srgbClr val="004B82"/>
                </a:solidFill>
              </a:rPr>
              <a:t>Μελέτη επικοινωνίας</a:t>
            </a:r>
            <a:r>
              <a:rPr lang="el-GR" altLang="el-GR" sz="3000" b="1" dirty="0" smtClean="0">
                <a:solidFill>
                  <a:srgbClr val="004B82"/>
                </a:solidFill>
              </a:rPr>
              <a:t> </a:t>
            </a:r>
            <a:r>
              <a:rPr lang="en-US" altLang="el-GR" sz="3000" b="1" dirty="0">
                <a:solidFill>
                  <a:srgbClr val="004B82"/>
                </a:solidFill>
              </a:rPr>
              <a:t>PC0 &amp; </a:t>
            </a:r>
            <a:r>
              <a:rPr lang="en-US" altLang="el-GR" sz="3000" b="1" dirty="0" smtClean="0">
                <a:solidFill>
                  <a:srgbClr val="004B82"/>
                </a:solidFill>
              </a:rPr>
              <a:t>PC3 </a:t>
            </a:r>
            <a:r>
              <a:rPr lang="el-GR" altLang="el-GR" sz="2800" b="1" dirty="0">
                <a:solidFill>
                  <a:srgbClr val="004B82"/>
                </a:solidFill>
              </a:rPr>
              <a:t>(συνέχεια..)</a:t>
            </a:r>
            <a:endParaRPr lang="en-US" altLang="el-GR" sz="2800" b="1" dirty="0">
              <a:solidFill>
                <a:srgbClr val="004B82"/>
              </a:solidFill>
            </a:endParaRPr>
          </a:p>
          <a:p>
            <a:pPr marL="41275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el-GR" sz="2600" dirty="0" smtClean="0"/>
              <a:t>5. Το </a:t>
            </a:r>
            <a:r>
              <a:rPr lang="el-GR" sz="2600" dirty="0"/>
              <a:t>λογισμικό </a:t>
            </a:r>
            <a:r>
              <a:rPr lang="en-US" sz="2600" dirty="0"/>
              <a:t>IP </a:t>
            </a:r>
            <a:r>
              <a:rPr lang="el-GR" sz="2600" dirty="0"/>
              <a:t>του </a:t>
            </a:r>
            <a:r>
              <a:rPr lang="en-US" sz="2600" dirty="0"/>
              <a:t>PC0</a:t>
            </a:r>
            <a:r>
              <a:rPr lang="el-GR" sz="2600" dirty="0"/>
              <a:t> μπορεί πλέον να δημιουργήσει το κατάλληλο πλαίσιο  στο οποίο θα ενθυλακώσει το </a:t>
            </a:r>
            <a:r>
              <a:rPr lang="en-US" sz="2600" dirty="0"/>
              <a:t>IP </a:t>
            </a:r>
            <a:r>
              <a:rPr lang="el-GR" sz="2600" dirty="0"/>
              <a:t>πακέτο</a:t>
            </a:r>
            <a:r>
              <a:rPr lang="en-US" sz="2600" dirty="0"/>
              <a:t> </a:t>
            </a:r>
            <a:r>
              <a:rPr lang="el-GR" sz="2600" dirty="0"/>
              <a:t>για να κινηθεί στο φυσικό δίκτυο </a:t>
            </a:r>
            <a:r>
              <a:rPr lang="de-CH" sz="2600" dirty="0" smtClean="0"/>
              <a:t>Lan1 </a:t>
            </a:r>
            <a:r>
              <a:rPr lang="el-GR" sz="2600" dirty="0" smtClean="0"/>
              <a:t>μέχρι την προεπιλεγμένη πύλη </a:t>
            </a:r>
            <a:r>
              <a:rPr lang="de-CH" sz="2600" dirty="0" smtClean="0"/>
              <a:t>fe0/</a:t>
            </a:r>
            <a:r>
              <a:rPr lang="el-GR" sz="2600" dirty="0" smtClean="0"/>
              <a:t>0</a:t>
            </a:r>
            <a:r>
              <a:rPr lang="de-CH" sz="2600" dirty="0" smtClean="0"/>
              <a:t> </a:t>
            </a:r>
            <a:r>
              <a:rPr lang="el-GR" sz="2600" dirty="0" smtClean="0"/>
              <a:t>του δρομολογητή με Ε</a:t>
            </a:r>
            <a:r>
              <a:rPr lang="de-CH" sz="2600" dirty="0" smtClean="0"/>
              <a:t>fe0/</a:t>
            </a:r>
            <a:r>
              <a:rPr lang="el-GR" sz="2600" dirty="0" smtClean="0"/>
              <a:t>0=0090.2Β07.7</a:t>
            </a:r>
            <a:r>
              <a:rPr lang="de-CH" sz="2600" dirty="0" smtClean="0"/>
              <a:t>C01</a:t>
            </a:r>
            <a:r>
              <a:rPr lang="el-GR" sz="2600" dirty="0" smtClean="0"/>
              <a:t>. </a:t>
            </a:r>
            <a:endParaRPr lang="de-CH" sz="2600" dirty="0" smtClean="0"/>
          </a:p>
          <a:p>
            <a:pPr marL="41275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el-GR" sz="2600" dirty="0" smtClean="0"/>
              <a:t>Το  </a:t>
            </a:r>
            <a:r>
              <a:rPr lang="el-GR" sz="2600" dirty="0"/>
              <a:t>πλαίσιο αυτό θα έχει:  διεύθυνση προορισμού Ε</a:t>
            </a:r>
            <a:r>
              <a:rPr lang="de-CH" sz="2600" dirty="0" smtClean="0"/>
              <a:t>fe0/</a:t>
            </a:r>
            <a:r>
              <a:rPr lang="el-GR" sz="2600" dirty="0" smtClean="0"/>
              <a:t>0=0090.2Β07.7</a:t>
            </a:r>
            <a:r>
              <a:rPr lang="de-CH" sz="2600" dirty="0" smtClean="0"/>
              <a:t>C01, </a:t>
            </a:r>
            <a:r>
              <a:rPr lang="el-GR" sz="2600" dirty="0" smtClean="0"/>
              <a:t>διεύθυνση </a:t>
            </a:r>
            <a:r>
              <a:rPr lang="el-GR" sz="2600" dirty="0"/>
              <a:t>αφετηρίας Ε</a:t>
            </a:r>
            <a:r>
              <a:rPr lang="en-US" sz="2600" dirty="0" smtClean="0"/>
              <a:t>0=002.1636.2761</a:t>
            </a:r>
            <a:r>
              <a:rPr lang="el-GR" sz="2600" dirty="0"/>
              <a:t>, τύπο </a:t>
            </a:r>
            <a:r>
              <a:rPr lang="en-US" sz="2600" dirty="0"/>
              <a:t> </a:t>
            </a:r>
            <a:r>
              <a:rPr lang="el-GR" sz="2600" dirty="0"/>
              <a:t>ωφέλιμου φορτίου 0800 (ένδειξη ότι το περιεχόμενο του ωφέλιμου φορτίου είναι ένα  πακέτο </a:t>
            </a:r>
            <a:r>
              <a:rPr lang="de-CH" sz="2600" dirty="0"/>
              <a:t>IP) </a:t>
            </a:r>
            <a:r>
              <a:rPr lang="el-GR" sz="2600" dirty="0"/>
              <a:t>και ωφέλιμο φορτίο  το </a:t>
            </a:r>
            <a:r>
              <a:rPr lang="en-US" sz="2600" dirty="0"/>
              <a:t>IP </a:t>
            </a:r>
            <a:r>
              <a:rPr lang="el-GR" sz="2600" dirty="0"/>
              <a:t>πακέτο με διεύθυνση προορισμού </a:t>
            </a:r>
            <a:r>
              <a:rPr lang="el-GR" sz="2600" dirty="0" smtClean="0"/>
              <a:t>195.10.20.3  </a:t>
            </a:r>
            <a:r>
              <a:rPr lang="el-GR" sz="2600" dirty="0"/>
              <a:t>και διεύθυνση προέλευσης 195.10.10.2 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 startAt="4"/>
              <a:defRPr/>
            </a:pPr>
            <a:endParaRPr lang="el-GR" sz="1800" dirty="0"/>
          </a:p>
          <a:p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  <a:p>
            <a:pPr marL="457200" indent="-457200">
              <a:buFont typeface="+mj-lt"/>
              <a:buAutoNum type="arabicPeriod"/>
            </a:pP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17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1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(9/19)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040560"/>
          </a:xfrm>
        </p:spPr>
        <p:txBody>
          <a:bodyPr>
            <a:normAutofit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altLang="el-GR" sz="2800" b="1" dirty="0">
                <a:solidFill>
                  <a:srgbClr val="004B82"/>
                </a:solidFill>
              </a:rPr>
              <a:t>Μελέτη επικοινωνίας </a:t>
            </a:r>
            <a:r>
              <a:rPr lang="en-US" altLang="el-GR" sz="2800" b="1" dirty="0">
                <a:solidFill>
                  <a:srgbClr val="004B82"/>
                </a:solidFill>
              </a:rPr>
              <a:t>PC0 &amp; </a:t>
            </a:r>
            <a:r>
              <a:rPr lang="en-US" altLang="el-GR" sz="2800" b="1" dirty="0" smtClean="0">
                <a:solidFill>
                  <a:srgbClr val="004B82"/>
                </a:solidFill>
              </a:rPr>
              <a:t>PC3 </a:t>
            </a:r>
            <a:r>
              <a:rPr lang="el-GR" altLang="el-GR" sz="2800" b="1" dirty="0">
                <a:solidFill>
                  <a:srgbClr val="004B82"/>
                </a:solidFill>
              </a:rPr>
              <a:t>(συνέχεια..)</a:t>
            </a:r>
            <a:endParaRPr lang="en-US" altLang="el-GR" sz="2800" b="1" dirty="0">
              <a:solidFill>
                <a:srgbClr val="004B82"/>
              </a:solidFill>
            </a:endParaRPr>
          </a:p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sz="2600" dirty="0" smtClean="0"/>
              <a:t>6. Το </a:t>
            </a:r>
            <a:r>
              <a:rPr lang="el-GR" sz="2600" dirty="0"/>
              <a:t>λογισμικό </a:t>
            </a:r>
            <a:r>
              <a:rPr lang="en-US" sz="2600" dirty="0" smtClean="0"/>
              <a:t>IP </a:t>
            </a:r>
            <a:r>
              <a:rPr lang="el-GR" sz="2600" dirty="0" smtClean="0"/>
              <a:t>του </a:t>
            </a:r>
            <a:r>
              <a:rPr lang="el-GR" sz="2600" dirty="0"/>
              <a:t>δρομολογητή εξετάζει τη διεύθυνση προορισμού 195.10.20.3 </a:t>
            </a:r>
            <a:r>
              <a:rPr lang="el-GR" sz="2600" dirty="0" smtClean="0"/>
              <a:t>του πακέτου και </a:t>
            </a:r>
            <a:r>
              <a:rPr lang="el-GR" sz="2600" dirty="0"/>
              <a:t>με τη βοήθεια του πίνακα δρομολόγησης </a:t>
            </a:r>
            <a:r>
              <a:rPr lang="el-GR" sz="2600" dirty="0" smtClean="0"/>
              <a:t>βλέπει  </a:t>
            </a:r>
            <a:r>
              <a:rPr lang="el-GR" sz="2600" dirty="0"/>
              <a:t>ότι </a:t>
            </a:r>
            <a:r>
              <a:rPr lang="el-GR" sz="2600" dirty="0" smtClean="0"/>
              <a:t>η </a:t>
            </a:r>
            <a:r>
              <a:rPr lang="el-GR" sz="2600" dirty="0"/>
              <a:t>διεύθυνση</a:t>
            </a:r>
            <a:r>
              <a:rPr lang="el-GR" sz="2600" dirty="0" smtClean="0"/>
              <a:t> αυτή </a:t>
            </a:r>
            <a:r>
              <a:rPr lang="el-GR" sz="2600" dirty="0"/>
              <a:t>α</a:t>
            </a:r>
            <a:r>
              <a:rPr lang="el-GR" sz="2600" dirty="0" smtClean="0"/>
              <a:t>νήκει στο τοπικό δίκτυο </a:t>
            </a:r>
            <a:r>
              <a:rPr lang="en-US" sz="2600" dirty="0"/>
              <a:t>Lan2 </a:t>
            </a:r>
            <a:r>
              <a:rPr lang="el-GR" sz="2600" dirty="0" smtClean="0"/>
              <a:t>(συνδεδεμένο σε αυτόν στη διασύνδεση </a:t>
            </a:r>
            <a:r>
              <a:rPr lang="de-CH" sz="2600" dirty="0"/>
              <a:t>fe0/1 </a:t>
            </a:r>
            <a:r>
              <a:rPr lang="el-GR" sz="2600" dirty="0" smtClean="0"/>
              <a:t>με </a:t>
            </a:r>
            <a:r>
              <a:rPr lang="en-US" sz="2600" dirty="0" smtClean="0"/>
              <a:t>IP</a:t>
            </a:r>
            <a:r>
              <a:rPr lang="el-GR" sz="2600" dirty="0" smtClean="0"/>
              <a:t>=195.10.20.1)</a:t>
            </a:r>
            <a:endParaRPr lang="de-CH" sz="2600" dirty="0" smtClean="0"/>
          </a:p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sz="2600" dirty="0" smtClean="0"/>
              <a:t>7. Το </a:t>
            </a:r>
            <a:r>
              <a:rPr lang="el-GR" sz="2600" dirty="0"/>
              <a:t>λογισμικό </a:t>
            </a:r>
            <a:r>
              <a:rPr lang="en-US" sz="2600" dirty="0"/>
              <a:t>IP </a:t>
            </a:r>
            <a:r>
              <a:rPr lang="el-GR" sz="2600" dirty="0"/>
              <a:t>του </a:t>
            </a:r>
            <a:r>
              <a:rPr lang="el-GR" sz="2600" dirty="0" smtClean="0"/>
              <a:t>δρομολογητή  </a:t>
            </a:r>
            <a:r>
              <a:rPr lang="el-GR" sz="2600" dirty="0"/>
              <a:t>με τη βοήθεια του </a:t>
            </a:r>
            <a:r>
              <a:rPr lang="el-GR" sz="2600" b="1" dirty="0"/>
              <a:t>πρωτοκόλλου </a:t>
            </a:r>
            <a:r>
              <a:rPr lang="en-US" sz="2600" b="1" dirty="0"/>
              <a:t>ARP </a:t>
            </a:r>
            <a:r>
              <a:rPr lang="el-GR" sz="2600" b="1" dirty="0"/>
              <a:t>θα κάνει αναγωγή της διεύθυνσης </a:t>
            </a:r>
            <a:r>
              <a:rPr lang="en-US" sz="2600" b="1" dirty="0"/>
              <a:t>IP </a:t>
            </a:r>
            <a:r>
              <a:rPr lang="el-GR" sz="2600" dirty="0"/>
              <a:t>195.10.20.3 </a:t>
            </a:r>
            <a:r>
              <a:rPr lang="el-GR" sz="2600" b="1" dirty="0" smtClean="0"/>
              <a:t>σε </a:t>
            </a:r>
            <a:r>
              <a:rPr lang="el-GR" sz="2600" b="1" dirty="0"/>
              <a:t>φυσική διεύθυνση </a:t>
            </a:r>
            <a:r>
              <a:rPr lang="de-CH" sz="2600" dirty="0"/>
              <a:t>(</a:t>
            </a:r>
            <a:r>
              <a:rPr lang="el-GR" sz="2600" dirty="0"/>
              <a:t>όπως και </a:t>
            </a:r>
            <a:r>
              <a:rPr lang="el-GR" sz="2600" dirty="0" smtClean="0"/>
              <a:t>προηγουμένως)</a:t>
            </a:r>
            <a:endParaRPr lang="de-CH" sz="2600" dirty="0" smtClean="0"/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endParaRPr lang="el-GR" sz="4000" dirty="0"/>
          </a:p>
          <a:p>
            <a:endParaRPr lang="el-GR" sz="4000" dirty="0"/>
          </a:p>
          <a:p>
            <a:pPr marL="457200" indent="-457200">
              <a:buFont typeface="+mj-lt"/>
              <a:buAutoNum type="arabicPeriod"/>
            </a:pPr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  <a:p>
            <a:pPr marL="457200" indent="-457200">
              <a:buFont typeface="+mj-lt"/>
              <a:buAutoNum type="arabicPeriod"/>
            </a:pP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18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7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Στόχος</a:t>
            </a:r>
            <a:endParaRPr lang="en-GB" sz="2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l-GR" sz="2400" dirty="0" smtClean="0">
                <a:effectLst/>
              </a:rPr>
              <a:t>Η κατανόηση της λειτουργ</a:t>
            </a:r>
            <a:r>
              <a:rPr lang="el-GR" sz="2400" dirty="0" smtClean="0"/>
              <a:t>ίας της </a:t>
            </a:r>
            <a:r>
              <a:rPr lang="el-GR" sz="2400" b="1" dirty="0" smtClean="0"/>
              <a:t>αναγωγής διευθύνσεων πρωτοκόλλου</a:t>
            </a:r>
            <a:r>
              <a:rPr lang="el-GR" sz="2400" dirty="0" smtClean="0"/>
              <a:t>, ως θεμελιώδους &amp; απαραίτητης λειτουργίας:</a:t>
            </a:r>
          </a:p>
          <a:p>
            <a:pPr>
              <a:spcBef>
                <a:spcPts val="600"/>
              </a:spcBef>
              <a:defRPr/>
            </a:pPr>
            <a:r>
              <a:rPr lang="el-GR" sz="2400" dirty="0" smtClean="0"/>
              <a:t>σε κάθε βήμα προώθησης δεδομένων από σημείο σε σημείο</a:t>
            </a:r>
          </a:p>
          <a:p>
            <a:pPr>
              <a:spcBef>
                <a:spcPts val="600"/>
              </a:spcBef>
              <a:defRPr/>
            </a:pPr>
            <a:r>
              <a:rPr lang="el-GR" sz="2400" dirty="0" smtClean="0"/>
              <a:t>για το πέρασμα της πληροφορίας από το λογικό επίπεδο </a:t>
            </a:r>
            <a:r>
              <a:rPr lang="el-GR" sz="2400" b="1" dirty="0" smtClean="0"/>
              <a:t>διαδικτύου</a:t>
            </a:r>
            <a:r>
              <a:rPr lang="el-GR" sz="2400" dirty="0" smtClean="0"/>
              <a:t> (3</a:t>
            </a:r>
            <a:r>
              <a:rPr lang="el-GR" sz="2400" baseline="30000" dirty="0" smtClean="0"/>
              <a:t>ο </a:t>
            </a:r>
            <a:r>
              <a:rPr lang="el-GR" sz="2400" dirty="0" smtClean="0"/>
              <a:t>- </a:t>
            </a:r>
            <a:r>
              <a:rPr lang="de-CH" sz="2400" dirty="0" err="1" smtClean="0"/>
              <a:t>internet</a:t>
            </a:r>
            <a:r>
              <a:rPr lang="de-CH" sz="2400" dirty="0" smtClean="0"/>
              <a:t> </a:t>
            </a:r>
            <a:r>
              <a:rPr lang="de-CH" sz="2400" dirty="0" err="1" smtClean="0"/>
              <a:t>layer</a:t>
            </a:r>
            <a:r>
              <a:rPr lang="el-GR" sz="2400" dirty="0" smtClean="0"/>
              <a:t>) στο φυσικό επίπεδο </a:t>
            </a:r>
            <a:r>
              <a:rPr lang="el-GR" sz="2400" b="1" dirty="0" smtClean="0"/>
              <a:t>διασύνδεσης δικτύου </a:t>
            </a:r>
            <a:r>
              <a:rPr lang="de-CH" sz="2400" dirty="0" smtClean="0"/>
              <a:t>(</a:t>
            </a:r>
            <a:r>
              <a:rPr lang="el-GR" sz="2400" dirty="0" smtClean="0"/>
              <a:t>2</a:t>
            </a:r>
            <a:r>
              <a:rPr lang="el-GR" sz="2400" baseline="30000" dirty="0" smtClean="0"/>
              <a:t>ο-</a:t>
            </a:r>
            <a:r>
              <a:rPr lang="de-CH" sz="2400" dirty="0" err="1" smtClean="0"/>
              <a:t>data</a:t>
            </a:r>
            <a:r>
              <a:rPr lang="de-CH" sz="2400" dirty="0" smtClean="0"/>
              <a:t> link</a:t>
            </a:r>
            <a:r>
              <a:rPr lang="el-GR" sz="2400" dirty="0" smtClean="0"/>
              <a:t> </a:t>
            </a:r>
            <a:r>
              <a:rPr lang="de-CH" sz="2400" dirty="0" err="1"/>
              <a:t>layer</a:t>
            </a:r>
            <a:r>
              <a:rPr lang="de-CH" sz="2400" dirty="0" smtClean="0"/>
              <a:t>)</a:t>
            </a:r>
            <a:r>
              <a:rPr lang="el-GR" sz="2400" dirty="0" smtClean="0"/>
              <a:t> της αρχιτεκτονικής </a:t>
            </a:r>
            <a:r>
              <a:rPr lang="de-CH" sz="2400" dirty="0" smtClean="0"/>
              <a:t>TCP/IP</a:t>
            </a:r>
            <a:r>
              <a:rPr lang="el-GR" sz="2400" dirty="0" smtClean="0"/>
              <a:t>.</a:t>
            </a:r>
          </a:p>
        </p:txBody>
      </p:sp>
      <p:sp>
        <p:nvSpPr>
          <p:cNvPr id="1843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7BD6F7A-EC23-4652-8BFB-5255EF024826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6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(10/19)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040560"/>
          </a:xfrm>
        </p:spPr>
        <p:txBody>
          <a:bodyPr>
            <a:normAutofit fontScale="62500" lnSpcReduction="20000"/>
          </a:bodyPr>
          <a:lstStyle/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altLang="el-GR" sz="4000" b="1" dirty="0">
                <a:solidFill>
                  <a:srgbClr val="004B82"/>
                </a:solidFill>
              </a:rPr>
              <a:t>Μελέτη επικοινωνίας </a:t>
            </a:r>
            <a:r>
              <a:rPr lang="en-US" altLang="el-GR" sz="4000" b="1" dirty="0" smtClean="0">
                <a:solidFill>
                  <a:srgbClr val="004B82"/>
                </a:solidFill>
              </a:rPr>
              <a:t>PC0 </a:t>
            </a:r>
            <a:r>
              <a:rPr lang="en-US" altLang="el-GR" sz="4000" b="1" dirty="0">
                <a:solidFill>
                  <a:srgbClr val="004B82"/>
                </a:solidFill>
              </a:rPr>
              <a:t>&amp; </a:t>
            </a:r>
            <a:r>
              <a:rPr lang="en-US" altLang="el-GR" sz="4000" b="1" dirty="0" smtClean="0">
                <a:solidFill>
                  <a:srgbClr val="004B82"/>
                </a:solidFill>
              </a:rPr>
              <a:t>PC3 </a:t>
            </a:r>
            <a:r>
              <a:rPr lang="el-GR" altLang="el-GR" sz="4000" b="1" dirty="0">
                <a:solidFill>
                  <a:srgbClr val="004B82"/>
                </a:solidFill>
              </a:rPr>
              <a:t>(συνέχεια..)</a:t>
            </a:r>
            <a:endParaRPr lang="en-US" altLang="el-GR" sz="4000" b="1" dirty="0">
              <a:solidFill>
                <a:srgbClr val="004B82"/>
              </a:solidFill>
            </a:endParaRPr>
          </a:p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endParaRPr lang="en-US" altLang="el-GR" sz="4000" b="1" dirty="0">
              <a:solidFill>
                <a:srgbClr val="004B82"/>
              </a:solidFill>
            </a:endParaRPr>
          </a:p>
          <a:p>
            <a:pPr marL="0" indent="0" eaLnBrk="0" fontAlgn="base" hangingPunct="0">
              <a:spcBef>
                <a:spcPct val="30000"/>
              </a:spcBef>
              <a:spcAft>
                <a:spcPct val="0"/>
              </a:spcAft>
              <a:buNone/>
              <a:defRPr/>
            </a:pPr>
            <a:r>
              <a:rPr lang="el-GR" sz="4000" dirty="0" smtClean="0"/>
              <a:t>8. Το λογισμικό </a:t>
            </a:r>
            <a:r>
              <a:rPr lang="en-US" sz="4000" dirty="0" smtClean="0"/>
              <a:t>IP </a:t>
            </a:r>
            <a:r>
              <a:rPr lang="el-GR" sz="4000" dirty="0" smtClean="0"/>
              <a:t>του δρομολογητή μπορεί πλέον να δημιουργήσει το κατάλληλο πλαίσιο  στο οποίο θα ενθυλακώσει το </a:t>
            </a:r>
            <a:r>
              <a:rPr lang="en-US" sz="4000" dirty="0" smtClean="0"/>
              <a:t>IP </a:t>
            </a:r>
            <a:r>
              <a:rPr lang="el-GR" sz="4000" dirty="0" smtClean="0"/>
              <a:t>πακέτο</a:t>
            </a:r>
            <a:r>
              <a:rPr lang="en-US" sz="4000" dirty="0" smtClean="0"/>
              <a:t> </a:t>
            </a:r>
            <a:r>
              <a:rPr lang="el-GR" sz="4000" dirty="0" smtClean="0"/>
              <a:t>για να κινηθεί στο φυσικό δίκτυο </a:t>
            </a:r>
            <a:r>
              <a:rPr lang="de-CH" sz="4000" dirty="0" err="1" smtClean="0"/>
              <a:t>Lan</a:t>
            </a:r>
            <a:r>
              <a:rPr lang="el-GR" sz="4000" dirty="0" smtClean="0"/>
              <a:t>2</a:t>
            </a:r>
            <a:r>
              <a:rPr lang="de-CH" sz="4000" dirty="0" smtClean="0"/>
              <a:t> </a:t>
            </a:r>
            <a:r>
              <a:rPr lang="el-GR" sz="4000" dirty="0" smtClean="0"/>
              <a:t>μέχρι το </a:t>
            </a:r>
            <a:r>
              <a:rPr lang="de-CH" sz="4000" dirty="0" smtClean="0"/>
              <a:t>PC3 </a:t>
            </a:r>
            <a:r>
              <a:rPr lang="el-GR" sz="4000" dirty="0" smtClean="0"/>
              <a:t>με Ε=0010.116</a:t>
            </a:r>
            <a:r>
              <a:rPr lang="de-CH" sz="4000" dirty="0" smtClean="0"/>
              <a:t>C</a:t>
            </a:r>
            <a:r>
              <a:rPr lang="el-GR" sz="4000" dirty="0" smtClean="0"/>
              <a:t>. </a:t>
            </a:r>
            <a:r>
              <a:rPr lang="de-CH" sz="4000" dirty="0" smtClean="0"/>
              <a:t>C</a:t>
            </a:r>
            <a:r>
              <a:rPr lang="el-GR" sz="4000" dirty="0" smtClean="0"/>
              <a:t>7</a:t>
            </a:r>
            <a:r>
              <a:rPr lang="de-CH" sz="4000" dirty="0" smtClean="0"/>
              <a:t>85</a:t>
            </a:r>
            <a:r>
              <a:rPr lang="el-GR" sz="4000" dirty="0" smtClean="0"/>
              <a:t>. </a:t>
            </a:r>
            <a:endParaRPr lang="de-CH" sz="4000" dirty="0" smtClean="0"/>
          </a:p>
          <a:p>
            <a:pPr marL="41275" indent="0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None/>
              <a:defRPr/>
            </a:pPr>
            <a:r>
              <a:rPr lang="el-GR" sz="4000" dirty="0"/>
              <a:t>Το  πλαίσιο αυτό θα έχει:  διεύθυνση προορισμού Ε=0010.116</a:t>
            </a:r>
            <a:r>
              <a:rPr lang="de-CH" sz="4000" dirty="0"/>
              <a:t>C</a:t>
            </a:r>
            <a:r>
              <a:rPr lang="el-GR" sz="4000" dirty="0"/>
              <a:t>. </a:t>
            </a:r>
            <a:r>
              <a:rPr lang="de-CH" sz="4000" dirty="0"/>
              <a:t>C</a:t>
            </a:r>
            <a:r>
              <a:rPr lang="el-GR" sz="4000" dirty="0"/>
              <a:t>7</a:t>
            </a:r>
            <a:r>
              <a:rPr lang="de-CH" sz="4000" dirty="0"/>
              <a:t>85</a:t>
            </a:r>
            <a:r>
              <a:rPr lang="de-CH" sz="4000" dirty="0" smtClean="0"/>
              <a:t>, </a:t>
            </a:r>
            <a:r>
              <a:rPr lang="el-GR" sz="4000" dirty="0"/>
              <a:t>διεύθυνση αφετηρίας </a:t>
            </a:r>
            <a:r>
              <a:rPr lang="el-GR" sz="4000" dirty="0" smtClean="0"/>
              <a:t>Ε</a:t>
            </a:r>
            <a:r>
              <a:rPr lang="de-CH" sz="4000" dirty="0" smtClean="0"/>
              <a:t>fe0/1</a:t>
            </a:r>
            <a:r>
              <a:rPr lang="el-GR" sz="4000" dirty="0" smtClean="0"/>
              <a:t>=</a:t>
            </a:r>
            <a:r>
              <a:rPr lang="de-CH" sz="4000" dirty="0" smtClean="0"/>
              <a:t> </a:t>
            </a:r>
            <a:r>
              <a:rPr lang="en-US" sz="4000" dirty="0" smtClean="0"/>
              <a:t>=</a:t>
            </a:r>
            <a:r>
              <a:rPr lang="el-GR" sz="4000" dirty="0"/>
              <a:t>0090.2Β07.7</a:t>
            </a:r>
            <a:r>
              <a:rPr lang="de-CH" sz="4000" dirty="0" smtClean="0"/>
              <a:t>C0</a:t>
            </a:r>
            <a:r>
              <a:rPr lang="el-GR" sz="4000" dirty="0" smtClean="0"/>
              <a:t>2, </a:t>
            </a:r>
            <a:r>
              <a:rPr lang="el-GR" sz="4000" dirty="0"/>
              <a:t>τύπο </a:t>
            </a:r>
            <a:r>
              <a:rPr lang="en-US" sz="4000" dirty="0"/>
              <a:t> </a:t>
            </a:r>
            <a:r>
              <a:rPr lang="el-GR" sz="4000" dirty="0"/>
              <a:t>ωφέλιμου φορτίου 0800 (ένδειξη ότι το περιεχόμενο του ωφέλιμου φορτίου είναι ένα  πακέτο </a:t>
            </a:r>
            <a:r>
              <a:rPr lang="de-CH" sz="4000" dirty="0"/>
              <a:t>IP) </a:t>
            </a:r>
            <a:r>
              <a:rPr lang="el-GR" sz="4000" dirty="0"/>
              <a:t>και ωφέλιμο φορτίο  το </a:t>
            </a:r>
            <a:r>
              <a:rPr lang="en-US" sz="4000" dirty="0"/>
              <a:t>IP </a:t>
            </a:r>
            <a:r>
              <a:rPr lang="el-GR" sz="4000" dirty="0"/>
              <a:t>πακέτο με διεύθυνση προορισμού 195.10.20.3  και διεύθυνση προέλευσης 195.10.10.2 </a:t>
            </a:r>
          </a:p>
          <a:p>
            <a:pPr marL="228600" indent="-228600" eaLnBrk="0" fontAlgn="base" hangingPunct="0">
              <a:spcBef>
                <a:spcPct val="30000"/>
              </a:spcBef>
              <a:spcAft>
                <a:spcPct val="0"/>
              </a:spcAft>
              <a:buFontTx/>
              <a:buAutoNum type="arabicPeriod"/>
              <a:defRPr/>
            </a:pPr>
            <a:endParaRPr lang="el-GR" sz="4000" dirty="0"/>
          </a:p>
          <a:p>
            <a:endParaRPr lang="el-GR" sz="4000" dirty="0"/>
          </a:p>
          <a:p>
            <a:pPr marL="457200" indent="-457200">
              <a:buFont typeface="+mj-lt"/>
              <a:buAutoNum type="arabicPeriod"/>
            </a:pPr>
            <a:endParaRPr lang="el-GR" sz="1800" dirty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  <a:p>
            <a:pPr marL="457200" indent="-457200">
              <a:buFont typeface="+mj-lt"/>
              <a:buAutoNum type="arabicPeriod"/>
            </a:pPr>
            <a:endParaRPr lang="el-GR" sz="2000" dirty="0" smtClean="0"/>
          </a:p>
          <a:p>
            <a:pPr marL="457200" indent="-457200">
              <a:buFont typeface="+mj-lt"/>
              <a:buAutoNum type="arabicPeriod"/>
            </a:pPr>
            <a:endParaRPr lang="el-GR" sz="2000" dirty="0"/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19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37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(11/19)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20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871149"/>
            <a:ext cx="7238095" cy="2333333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157" y="2828002"/>
            <a:ext cx="7209524" cy="2371429"/>
          </a:xfrm>
          <a:prstGeom prst="rect">
            <a:avLst/>
          </a:prstGeom>
        </p:spPr>
      </p:pic>
      <p:pic>
        <p:nvPicPr>
          <p:cNvPr id="3" name="Εικόνα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8063" y="3861048"/>
            <a:ext cx="7342857" cy="23333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0" y="855486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+mn-lt"/>
              </a:rPr>
              <a:t>Στιγμιότυπο 1:</a:t>
            </a:r>
            <a:r>
              <a:rPr lang="el-GR" sz="2000" dirty="0" smtClean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Με το εργαλείο </a:t>
            </a:r>
            <a:r>
              <a:rPr lang="de-CH" sz="2000" dirty="0" err="1">
                <a:latin typeface="+mn-lt"/>
              </a:rPr>
              <a:t>inspect</a:t>
            </a:r>
            <a:r>
              <a:rPr lang="de-CH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του </a:t>
            </a:r>
            <a:r>
              <a:rPr lang="de-CH" sz="2000" dirty="0" err="1">
                <a:latin typeface="+mn-lt"/>
              </a:rPr>
              <a:t>cisco</a:t>
            </a:r>
            <a:r>
              <a:rPr lang="de-CH" sz="2000" dirty="0">
                <a:latin typeface="+mn-lt"/>
              </a:rPr>
              <a:t> packet </a:t>
            </a:r>
            <a:r>
              <a:rPr lang="de-CH" sz="2000" dirty="0" err="1">
                <a:latin typeface="+mn-lt"/>
              </a:rPr>
              <a:t>tracer</a:t>
            </a:r>
            <a:r>
              <a:rPr lang="de-CH" sz="2000" dirty="0">
                <a:latin typeface="+mn-lt"/>
              </a:rPr>
              <a:t> (</a:t>
            </a:r>
            <a:r>
              <a:rPr lang="de-CH" sz="2000" dirty="0" err="1">
                <a:latin typeface="+mn-lt"/>
              </a:rPr>
              <a:t>cpt</a:t>
            </a:r>
            <a:r>
              <a:rPr lang="de-CH" sz="2000" dirty="0" smtClean="0">
                <a:latin typeface="+mn-lt"/>
              </a:rPr>
              <a:t>)</a:t>
            </a:r>
            <a:r>
              <a:rPr lang="el-GR" sz="2000" dirty="0" smtClean="0">
                <a:latin typeface="+mn-lt"/>
              </a:rPr>
              <a:t>, επισκοπούμε τους </a:t>
            </a:r>
            <a:r>
              <a:rPr lang="el-GR" sz="2000" dirty="0">
                <a:latin typeface="+mn-lt"/>
              </a:rPr>
              <a:t>πίνακες </a:t>
            </a:r>
            <a:r>
              <a:rPr lang="de-CH" sz="2000" dirty="0" err="1" smtClean="0">
                <a:latin typeface="+mn-lt"/>
              </a:rPr>
              <a:t>routing</a:t>
            </a:r>
            <a:r>
              <a:rPr lang="de-CH" sz="2000" dirty="0" smtClean="0">
                <a:latin typeface="+mn-lt"/>
              </a:rPr>
              <a:t> </a:t>
            </a:r>
            <a:r>
              <a:rPr lang="de-CH" sz="2000" dirty="0" err="1" smtClean="0">
                <a:latin typeface="+mn-lt"/>
              </a:rPr>
              <a:t>table</a:t>
            </a:r>
            <a:r>
              <a:rPr lang="de-CH" sz="2000" dirty="0" smtClean="0">
                <a:latin typeface="+mn-lt"/>
              </a:rPr>
              <a:t>, ARP &amp; </a:t>
            </a:r>
            <a:r>
              <a:rPr lang="de-CH" sz="2000" dirty="0" err="1" smtClean="0">
                <a:latin typeface="+mn-lt"/>
              </a:rPr>
              <a:t>port</a:t>
            </a:r>
            <a:r>
              <a:rPr lang="de-CH" sz="2000" dirty="0" smtClean="0">
                <a:latin typeface="+mn-lt"/>
              </a:rPr>
              <a:t> </a:t>
            </a:r>
            <a:r>
              <a:rPr lang="de-CH" sz="2000" dirty="0" err="1" smtClean="0">
                <a:latin typeface="+mn-lt"/>
              </a:rPr>
              <a:t>status</a:t>
            </a:r>
            <a:r>
              <a:rPr lang="de-CH" sz="2000" dirty="0" smtClean="0">
                <a:latin typeface="+mn-lt"/>
              </a:rPr>
              <a:t> </a:t>
            </a:r>
            <a:r>
              <a:rPr lang="de-CH" sz="2000" dirty="0" err="1">
                <a:latin typeface="+mn-lt"/>
              </a:rPr>
              <a:t>summary</a:t>
            </a:r>
            <a:r>
              <a:rPr lang="de-CH" sz="2000" dirty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του δρομολογητή </a:t>
            </a:r>
            <a:r>
              <a:rPr lang="de-CH" sz="2000" dirty="0" smtClean="0">
                <a:latin typeface="+mn-lt"/>
              </a:rPr>
              <a:t>router0</a:t>
            </a:r>
            <a:r>
              <a:rPr lang="el-GR" sz="2000" dirty="0" smtClean="0">
                <a:latin typeface="+mn-lt"/>
              </a:rPr>
              <a:t>, πριν την εκτέλεση των </a:t>
            </a:r>
            <a:r>
              <a:rPr lang="de-CH" sz="2000" dirty="0" smtClean="0">
                <a:latin typeface="+mn-lt"/>
              </a:rPr>
              <a:t>ping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209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(12/19)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21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872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+mn-lt"/>
              </a:rPr>
              <a:t>Στιγμιότυπο </a:t>
            </a:r>
            <a:r>
              <a:rPr lang="el-GR" sz="2000" b="1" dirty="0" smtClean="0">
                <a:latin typeface="+mn-lt"/>
              </a:rPr>
              <a:t>2</a:t>
            </a:r>
            <a:r>
              <a:rPr lang="el-GR" sz="2000" dirty="0" smtClean="0">
                <a:latin typeface="+mn-lt"/>
              </a:rPr>
              <a:t>: Με </a:t>
            </a:r>
            <a:r>
              <a:rPr lang="el-GR" sz="2000" dirty="0">
                <a:latin typeface="+mn-lt"/>
              </a:rPr>
              <a:t>το εργαλείο </a:t>
            </a:r>
            <a:r>
              <a:rPr lang="de-CH" sz="2000" dirty="0" err="1">
                <a:latin typeface="+mn-lt"/>
              </a:rPr>
              <a:t>inspect</a:t>
            </a:r>
            <a:r>
              <a:rPr lang="de-CH" sz="2000" dirty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του </a:t>
            </a:r>
            <a:r>
              <a:rPr lang="de-CH" sz="2000" dirty="0" err="1">
                <a:latin typeface="+mn-lt"/>
              </a:rPr>
              <a:t>cpt</a:t>
            </a:r>
            <a:r>
              <a:rPr lang="el-GR" sz="2000" dirty="0">
                <a:latin typeface="+mn-lt"/>
              </a:rPr>
              <a:t>, επισκοπούμε τους πίνακες </a:t>
            </a:r>
            <a:r>
              <a:rPr lang="de-CH" sz="2000" dirty="0" smtClean="0">
                <a:latin typeface="+mn-lt"/>
              </a:rPr>
              <a:t>ARP </a:t>
            </a:r>
            <a:r>
              <a:rPr lang="el-GR" sz="2000" dirty="0" smtClean="0">
                <a:latin typeface="+mn-lt"/>
              </a:rPr>
              <a:t>των </a:t>
            </a:r>
            <a:r>
              <a:rPr lang="en-US" sz="2000" dirty="0">
                <a:latin typeface="+mn-lt"/>
              </a:rPr>
              <a:t>PC0, PC1 &amp; PC3</a:t>
            </a:r>
            <a:r>
              <a:rPr lang="el-GR" sz="2000" dirty="0" smtClean="0">
                <a:latin typeface="+mn-lt"/>
              </a:rPr>
              <a:t>.</a:t>
            </a:r>
            <a:r>
              <a:rPr lang="de-CH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Παρατηρούμε ότι οι πίνακες είναι άδειοι διότι δεν έχει υπάρξει καμία κίνηση στο δίκτυο.</a:t>
            </a:r>
            <a:endParaRPr lang="el-GR" sz="2000" dirty="0">
              <a:latin typeface="+mn-lt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2104345"/>
            <a:ext cx="7219048" cy="2323809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534" y="3003376"/>
            <a:ext cx="7247619" cy="2323809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328" y="4011344"/>
            <a:ext cx="7219048" cy="2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61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(13/19)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22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1421" y="979884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+mn-lt"/>
              </a:rPr>
              <a:t>Στιγμιότυπο </a:t>
            </a:r>
            <a:r>
              <a:rPr lang="el-GR" sz="2000" b="1" dirty="0" smtClean="0">
                <a:latin typeface="+mn-lt"/>
              </a:rPr>
              <a:t>3:</a:t>
            </a:r>
            <a:r>
              <a:rPr lang="el-GR" sz="2000" dirty="0" smtClean="0">
                <a:latin typeface="+mn-lt"/>
              </a:rPr>
              <a:t> Με το εργαλείο </a:t>
            </a:r>
            <a:r>
              <a:rPr lang="de-CH" sz="2000" dirty="0" err="1" smtClean="0">
                <a:latin typeface="+mn-lt"/>
              </a:rPr>
              <a:t>inspect</a:t>
            </a:r>
            <a:r>
              <a:rPr lang="de-CH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του </a:t>
            </a:r>
            <a:r>
              <a:rPr lang="de-CH" sz="2000" dirty="0" err="1" smtClean="0">
                <a:latin typeface="+mn-lt"/>
              </a:rPr>
              <a:t>cpt</a:t>
            </a:r>
            <a:r>
              <a:rPr lang="el-GR" sz="2000" dirty="0" smtClean="0">
                <a:latin typeface="+mn-lt"/>
              </a:rPr>
              <a:t>, επισκοπούμε τους πίνακες </a:t>
            </a:r>
            <a:r>
              <a:rPr lang="de-CH" sz="2000" dirty="0" err="1" smtClean="0">
                <a:latin typeface="+mn-lt"/>
              </a:rPr>
              <a:t>port</a:t>
            </a:r>
            <a:r>
              <a:rPr lang="de-CH" sz="2000" dirty="0" smtClean="0">
                <a:latin typeface="+mn-lt"/>
              </a:rPr>
              <a:t> </a:t>
            </a:r>
            <a:r>
              <a:rPr lang="de-CH" sz="2000" dirty="0" err="1" smtClean="0">
                <a:latin typeface="+mn-lt"/>
              </a:rPr>
              <a:t>status</a:t>
            </a:r>
            <a:r>
              <a:rPr lang="de-CH" sz="2000" dirty="0" smtClean="0">
                <a:latin typeface="+mn-lt"/>
              </a:rPr>
              <a:t> </a:t>
            </a:r>
            <a:r>
              <a:rPr lang="de-CH" sz="2000" dirty="0" err="1" smtClean="0">
                <a:latin typeface="+mn-lt"/>
              </a:rPr>
              <a:t>summary</a:t>
            </a:r>
            <a:r>
              <a:rPr lang="de-CH" sz="2000" dirty="0" smtClean="0">
                <a:latin typeface="+mn-lt"/>
              </a:rPr>
              <a:t> </a:t>
            </a:r>
            <a:r>
              <a:rPr lang="el-GR" sz="2000" dirty="0" smtClean="0">
                <a:latin typeface="+mn-lt"/>
              </a:rPr>
              <a:t>των </a:t>
            </a:r>
            <a:r>
              <a:rPr lang="en-US" sz="2000" dirty="0" smtClean="0">
                <a:latin typeface="+mn-lt"/>
              </a:rPr>
              <a:t>PC0, PC1 &amp; PC3 </a:t>
            </a:r>
            <a:r>
              <a:rPr lang="el-GR" sz="2000" dirty="0" smtClean="0">
                <a:latin typeface="+mn-lt"/>
              </a:rPr>
              <a:t>και βλέπουμε ότι όλα τα  </a:t>
            </a:r>
            <a:r>
              <a:rPr lang="de-CH" sz="2000" dirty="0" smtClean="0">
                <a:latin typeface="+mn-lt"/>
              </a:rPr>
              <a:t>PCs </a:t>
            </a:r>
            <a:r>
              <a:rPr lang="el-GR" sz="2000" dirty="0" smtClean="0">
                <a:latin typeface="+mn-lt"/>
              </a:rPr>
              <a:t>έχουν ορίσει ως πύλη τον δρομολογητή </a:t>
            </a:r>
            <a:r>
              <a:rPr lang="de-CH" sz="2000" dirty="0" smtClean="0">
                <a:latin typeface="+mn-lt"/>
              </a:rPr>
              <a:t>router0</a:t>
            </a:r>
            <a:r>
              <a:rPr lang="el-GR" sz="2000" dirty="0" smtClean="0">
                <a:latin typeface="+mn-lt"/>
              </a:rPr>
              <a:t>.</a:t>
            </a:r>
            <a:r>
              <a:rPr lang="de-CH" sz="2000" dirty="0" smtClean="0">
                <a:latin typeface="+mn-lt"/>
              </a:rPr>
              <a:t> </a:t>
            </a:r>
            <a:endParaRPr lang="el-GR" sz="2000" dirty="0">
              <a:latin typeface="+mn-lt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218571"/>
            <a:ext cx="7209524" cy="2380952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01" y="3127175"/>
            <a:ext cx="7180952" cy="2295238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064350"/>
            <a:ext cx="7247619" cy="22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2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(14/19)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23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90872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+mn-lt"/>
              </a:rPr>
              <a:t>Στιγμιότυπο </a:t>
            </a:r>
            <a:r>
              <a:rPr lang="el-GR" sz="2000" b="1" dirty="0" smtClean="0">
                <a:latin typeface="+mn-lt"/>
              </a:rPr>
              <a:t>4:</a:t>
            </a:r>
            <a:r>
              <a:rPr lang="el-GR" sz="2000" dirty="0" smtClean="0">
                <a:latin typeface="+mn-lt"/>
              </a:rPr>
              <a:t> Από τη γραμμή εντολών του </a:t>
            </a:r>
            <a:r>
              <a:rPr lang="de-CH" sz="2000" dirty="0" smtClean="0">
                <a:latin typeface="+mn-lt"/>
              </a:rPr>
              <a:t>PC0, </a:t>
            </a:r>
            <a:r>
              <a:rPr lang="el-GR" sz="2000" dirty="0" smtClean="0">
                <a:latin typeface="+mn-lt"/>
              </a:rPr>
              <a:t>εκτελούμε </a:t>
            </a:r>
            <a:r>
              <a:rPr lang="de-CH" sz="2000" dirty="0" smtClean="0">
                <a:latin typeface="+mn-lt"/>
              </a:rPr>
              <a:t>ping </a:t>
            </a:r>
            <a:r>
              <a:rPr lang="el-GR" sz="2000" dirty="0" smtClean="0">
                <a:latin typeface="+mn-lt"/>
              </a:rPr>
              <a:t> στο </a:t>
            </a:r>
            <a:r>
              <a:rPr lang="de-CH" sz="2000" dirty="0" smtClean="0">
                <a:latin typeface="+mn-lt"/>
              </a:rPr>
              <a:t>PC1</a:t>
            </a:r>
            <a:r>
              <a:rPr lang="el-GR" sz="2000" dirty="0" smtClean="0">
                <a:latin typeface="+mn-lt"/>
              </a:rPr>
              <a:t> </a:t>
            </a:r>
            <a:endParaRPr lang="el-GR" sz="2000" dirty="0">
              <a:latin typeface="+mn-lt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513143"/>
            <a:ext cx="5971429" cy="46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6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(15/19)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24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646948"/>
            <a:ext cx="6096639" cy="44959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4247" y="1025352"/>
            <a:ext cx="8219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+mn-lt"/>
              </a:rPr>
              <a:t>Στιγμιότυπο 5</a:t>
            </a:r>
            <a:r>
              <a:rPr lang="el-GR" sz="2000" b="1" dirty="0" smtClean="0">
                <a:latin typeface="+mn-lt"/>
              </a:rPr>
              <a:t>:</a:t>
            </a:r>
            <a:r>
              <a:rPr lang="el-GR" sz="2000" dirty="0" smtClean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Από τη γραμμή εντολών του </a:t>
            </a:r>
            <a:r>
              <a:rPr lang="de-CH" sz="2000" dirty="0">
                <a:latin typeface="+mn-lt"/>
              </a:rPr>
              <a:t>PC0, </a:t>
            </a:r>
            <a:r>
              <a:rPr lang="el-GR" sz="2000" dirty="0">
                <a:latin typeface="+mn-lt"/>
              </a:rPr>
              <a:t>εκτελούμε </a:t>
            </a:r>
            <a:r>
              <a:rPr lang="de-CH" sz="2000" dirty="0">
                <a:latin typeface="+mn-lt"/>
              </a:rPr>
              <a:t>ping </a:t>
            </a:r>
            <a:r>
              <a:rPr lang="el-GR" sz="2000" dirty="0" smtClean="0">
                <a:latin typeface="+mn-lt"/>
              </a:rPr>
              <a:t>στο </a:t>
            </a:r>
            <a:r>
              <a:rPr lang="de-CH" sz="2000" dirty="0" smtClean="0">
                <a:latin typeface="+mn-lt"/>
              </a:rPr>
              <a:t>PC3 </a:t>
            </a:r>
            <a:r>
              <a:rPr lang="el-GR" sz="2000" dirty="0" smtClean="0">
                <a:latin typeface="+mn-lt"/>
              </a:rPr>
              <a:t> </a:t>
            </a:r>
            <a:endParaRPr lang="el-GR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(16/19)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25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93" y="1987841"/>
            <a:ext cx="7190476" cy="2333333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493" y="2898766"/>
            <a:ext cx="7171428" cy="2361905"/>
          </a:xfrm>
          <a:prstGeom prst="rect">
            <a:avLst/>
          </a:prstGeom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3734973"/>
            <a:ext cx="7200000" cy="23619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87537" y="844700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latin typeface="+mn-lt"/>
              </a:rPr>
              <a:t>Στιγμιότυπο </a:t>
            </a:r>
            <a:r>
              <a:rPr lang="el-GR" b="1" dirty="0" smtClean="0">
                <a:latin typeface="+mn-lt"/>
              </a:rPr>
              <a:t>6:</a:t>
            </a:r>
            <a:r>
              <a:rPr lang="el-GR" dirty="0" smtClean="0">
                <a:latin typeface="+mn-lt"/>
              </a:rPr>
              <a:t> Μετά την εκτέλεση των δύο </a:t>
            </a:r>
            <a:r>
              <a:rPr lang="de-CH" dirty="0" smtClean="0">
                <a:latin typeface="+mn-lt"/>
              </a:rPr>
              <a:t>ping, </a:t>
            </a:r>
            <a:r>
              <a:rPr lang="el-GR" dirty="0">
                <a:latin typeface="+mn-lt"/>
              </a:rPr>
              <a:t>βλέπουμε τους </a:t>
            </a:r>
            <a:r>
              <a:rPr lang="el-GR" dirty="0" smtClean="0">
                <a:latin typeface="+mn-lt"/>
              </a:rPr>
              <a:t>πίνακες </a:t>
            </a:r>
            <a:r>
              <a:rPr lang="de-CH" dirty="0" smtClean="0">
                <a:latin typeface="+mn-lt"/>
              </a:rPr>
              <a:t>ARP, </a:t>
            </a:r>
            <a:r>
              <a:rPr lang="el-GR" dirty="0" smtClean="0">
                <a:latin typeface="+mn-lt"/>
              </a:rPr>
              <a:t>όπως </a:t>
            </a:r>
            <a:r>
              <a:rPr lang="el-GR" dirty="0">
                <a:latin typeface="+mn-lt"/>
              </a:rPr>
              <a:t>εμφανίζονται με το εργαλείο </a:t>
            </a:r>
            <a:r>
              <a:rPr lang="de-CH" dirty="0" err="1">
                <a:latin typeface="+mn-lt"/>
              </a:rPr>
              <a:t>inspect</a:t>
            </a:r>
            <a:r>
              <a:rPr lang="de-CH" dirty="0">
                <a:latin typeface="+mn-lt"/>
              </a:rPr>
              <a:t> </a:t>
            </a:r>
            <a:r>
              <a:rPr lang="el-GR" dirty="0">
                <a:latin typeface="+mn-lt"/>
              </a:rPr>
              <a:t>του </a:t>
            </a:r>
            <a:r>
              <a:rPr lang="de-CH" dirty="0" err="1" smtClean="0">
                <a:latin typeface="+mn-lt"/>
              </a:rPr>
              <a:t>cpt</a:t>
            </a:r>
            <a:r>
              <a:rPr lang="de-CH" dirty="0" smtClean="0">
                <a:latin typeface="+mn-lt"/>
              </a:rPr>
              <a:t>. </a:t>
            </a:r>
            <a:endParaRPr lang="el-GR" dirty="0">
              <a:latin typeface="+mn-lt"/>
            </a:endParaRPr>
          </a:p>
          <a:p>
            <a:r>
              <a:rPr lang="el-GR" dirty="0" smtClean="0"/>
              <a:t>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57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(17/19)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26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99" y="1190117"/>
            <a:ext cx="7190476" cy="23333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5199" y="3517842"/>
            <a:ext cx="8171601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000" b="1" dirty="0" smtClean="0">
                <a:latin typeface="+mn-lt"/>
              </a:rPr>
              <a:t>Σχόλια </a:t>
            </a:r>
            <a:r>
              <a:rPr lang="el-GR" sz="2000" b="1" dirty="0">
                <a:latin typeface="+mn-lt"/>
              </a:rPr>
              <a:t>στιγμιότυπου 6 – πίνακας </a:t>
            </a:r>
            <a:r>
              <a:rPr lang="de-CH" sz="2000" b="1" dirty="0">
                <a:latin typeface="+mn-lt"/>
              </a:rPr>
              <a:t>ARP </a:t>
            </a:r>
            <a:r>
              <a:rPr lang="el-GR" sz="2000" b="1" dirty="0">
                <a:latin typeface="+mn-lt"/>
              </a:rPr>
              <a:t> του </a:t>
            </a:r>
            <a:r>
              <a:rPr lang="de-CH" sz="2000" b="1" dirty="0" smtClean="0">
                <a:latin typeface="+mn-lt"/>
              </a:rPr>
              <a:t>PC</a:t>
            </a:r>
            <a:r>
              <a:rPr lang="el-GR" sz="2000" b="1" dirty="0">
                <a:latin typeface="+mn-lt"/>
              </a:rPr>
              <a:t>0</a:t>
            </a:r>
            <a:r>
              <a:rPr lang="el-GR" sz="2000" b="1" dirty="0" smtClean="0">
                <a:latin typeface="+mn-lt"/>
              </a:rPr>
              <a:t> </a:t>
            </a:r>
          </a:p>
          <a:p>
            <a:r>
              <a:rPr lang="el-GR" sz="2000" dirty="0" smtClean="0">
                <a:latin typeface="+mn-lt"/>
              </a:rPr>
              <a:t>Μετά την εκτέλεση των δύο </a:t>
            </a:r>
            <a:r>
              <a:rPr lang="de-CH" sz="2000" dirty="0" smtClean="0">
                <a:latin typeface="+mn-lt"/>
              </a:rPr>
              <a:t>ping, </a:t>
            </a:r>
            <a:r>
              <a:rPr lang="el-GR" sz="2000" dirty="0" smtClean="0">
                <a:latin typeface="+mn-lt"/>
              </a:rPr>
              <a:t>στον πίνακα </a:t>
            </a:r>
            <a:r>
              <a:rPr lang="de-CH" sz="2000" dirty="0" smtClean="0">
                <a:latin typeface="+mn-lt"/>
              </a:rPr>
              <a:t>ARP</a:t>
            </a:r>
            <a:r>
              <a:rPr lang="el-GR" sz="2000" dirty="0" smtClean="0">
                <a:latin typeface="+mn-lt"/>
              </a:rPr>
              <a:t> του </a:t>
            </a:r>
            <a:r>
              <a:rPr lang="de-CH" sz="2000" dirty="0" smtClean="0">
                <a:latin typeface="+mn-lt"/>
              </a:rPr>
              <a:t>PC0, </a:t>
            </a:r>
            <a:r>
              <a:rPr lang="el-GR" sz="2000" dirty="0" smtClean="0">
                <a:latin typeface="+mn-lt"/>
              </a:rPr>
              <a:t>εμφανίζονται δύο εγγραφές: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n-lt"/>
              </a:rPr>
              <a:t>Η εγγραφή 195.10.10.3 η οποία δημιουργήθηκε για να καλύψει τις ανάγκες προώθησης των πακέτων  από το </a:t>
            </a:r>
            <a:r>
              <a:rPr lang="de-CH" sz="2000" dirty="0" smtClean="0">
                <a:latin typeface="+mn-lt"/>
              </a:rPr>
              <a:t>PC0 </a:t>
            </a:r>
            <a:r>
              <a:rPr lang="el-GR" sz="2000" dirty="0" smtClean="0">
                <a:latin typeface="+mn-lt"/>
              </a:rPr>
              <a:t>στο </a:t>
            </a:r>
            <a:r>
              <a:rPr lang="de-CH" sz="2000" dirty="0" smtClean="0">
                <a:latin typeface="+mn-lt"/>
              </a:rPr>
              <a:t>PC</a:t>
            </a:r>
            <a:r>
              <a:rPr lang="el-GR" sz="2000" dirty="0" smtClean="0">
                <a:latin typeface="+mn-lt"/>
              </a:rPr>
              <a:t>1 (1</a:t>
            </a:r>
            <a:r>
              <a:rPr lang="el-GR" sz="2000" baseline="30000" dirty="0" smtClean="0">
                <a:latin typeface="+mn-lt"/>
              </a:rPr>
              <a:t>ο</a:t>
            </a:r>
            <a:r>
              <a:rPr lang="el-GR" sz="2000" dirty="0" smtClean="0">
                <a:latin typeface="+mn-lt"/>
              </a:rPr>
              <a:t>  </a:t>
            </a:r>
            <a:r>
              <a:rPr lang="de-CH" sz="2000" dirty="0" smtClean="0">
                <a:latin typeface="+mn-lt"/>
              </a:rPr>
              <a:t>ping</a:t>
            </a:r>
            <a:r>
              <a:rPr lang="el-GR" sz="2000" dirty="0" smtClean="0">
                <a:latin typeface="+mn-lt"/>
              </a:rPr>
              <a:t>) 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 smtClean="0">
                <a:latin typeface="+mn-lt"/>
              </a:rPr>
              <a:t> </a:t>
            </a:r>
            <a:r>
              <a:rPr lang="el-GR" sz="2000" dirty="0">
                <a:latin typeface="+mn-lt"/>
              </a:rPr>
              <a:t>Η εγγραφή </a:t>
            </a:r>
            <a:r>
              <a:rPr lang="el-GR" sz="2000" dirty="0" smtClean="0">
                <a:latin typeface="+mn-lt"/>
              </a:rPr>
              <a:t>195.10.10.1 </a:t>
            </a:r>
            <a:r>
              <a:rPr lang="el-GR" sz="2000" dirty="0">
                <a:latin typeface="+mn-lt"/>
              </a:rPr>
              <a:t>δημιουργήθηκε για να καλύψει τις ανάγκες προώθησης των πακέτων  από το </a:t>
            </a:r>
            <a:r>
              <a:rPr lang="de-CH" sz="2000" dirty="0">
                <a:latin typeface="+mn-lt"/>
              </a:rPr>
              <a:t>PC0 </a:t>
            </a:r>
            <a:r>
              <a:rPr lang="el-GR" sz="2000" dirty="0">
                <a:latin typeface="+mn-lt"/>
              </a:rPr>
              <a:t>στο </a:t>
            </a:r>
            <a:r>
              <a:rPr lang="de-CH" sz="2000" dirty="0" smtClean="0">
                <a:latin typeface="+mn-lt"/>
              </a:rPr>
              <a:t>PC</a:t>
            </a:r>
            <a:r>
              <a:rPr lang="el-GR" sz="2000" dirty="0" smtClean="0">
                <a:latin typeface="+mn-lt"/>
              </a:rPr>
              <a:t>3 (2</a:t>
            </a:r>
            <a:r>
              <a:rPr lang="el-GR" sz="2000" baseline="30000" dirty="0" smtClean="0">
                <a:latin typeface="+mn-lt"/>
              </a:rPr>
              <a:t>ο</a:t>
            </a:r>
            <a:r>
              <a:rPr lang="el-GR" sz="2000" dirty="0" smtClean="0">
                <a:latin typeface="+mn-lt"/>
              </a:rPr>
              <a:t>  </a:t>
            </a:r>
            <a:r>
              <a:rPr lang="de-CH" sz="2000" dirty="0">
                <a:latin typeface="+mn-lt"/>
              </a:rPr>
              <a:t>ping</a:t>
            </a:r>
            <a:r>
              <a:rPr lang="el-GR" sz="2000" dirty="0">
                <a:latin typeface="+mn-lt"/>
              </a:rPr>
              <a:t>) </a:t>
            </a:r>
            <a:r>
              <a:rPr lang="el-GR" sz="2000" dirty="0" smtClean="0">
                <a:latin typeface="+mn-lt"/>
              </a:rPr>
              <a:t>μέσω του δρομολογητή </a:t>
            </a:r>
            <a:r>
              <a:rPr lang="de-CH" sz="2000" dirty="0" smtClean="0">
                <a:latin typeface="+mn-lt"/>
              </a:rPr>
              <a:t>router0 </a:t>
            </a:r>
            <a:r>
              <a:rPr lang="el-GR" sz="2000" dirty="0" smtClean="0">
                <a:latin typeface="+mn-lt"/>
              </a:rPr>
              <a:t>που είχε οριστεί ως πύλη στο </a:t>
            </a:r>
            <a:r>
              <a:rPr lang="de-CH" sz="2000" dirty="0" smtClean="0">
                <a:latin typeface="+mn-lt"/>
              </a:rPr>
              <a:t>PC0</a:t>
            </a:r>
            <a:r>
              <a:rPr lang="el-GR" sz="2000" dirty="0" smtClean="0">
                <a:latin typeface="+mn-lt"/>
              </a:rPr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482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(18/19)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27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74082"/>
            <a:ext cx="7171428" cy="23619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63987" y="3947428"/>
            <a:ext cx="712879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>
                <a:latin typeface="+mn-lt"/>
              </a:rPr>
              <a:t>Σχόλια στιγμιότυπου 6 – πίνακας </a:t>
            </a:r>
            <a:r>
              <a:rPr lang="de-CH" sz="2000" b="1" dirty="0">
                <a:latin typeface="+mn-lt"/>
              </a:rPr>
              <a:t>ARP </a:t>
            </a:r>
            <a:r>
              <a:rPr lang="el-GR" sz="2000" b="1" dirty="0" smtClean="0">
                <a:latin typeface="+mn-lt"/>
              </a:rPr>
              <a:t> του </a:t>
            </a:r>
            <a:r>
              <a:rPr lang="de-CH" sz="2000" b="1" dirty="0" smtClean="0">
                <a:latin typeface="+mn-lt"/>
              </a:rPr>
              <a:t>PC</a:t>
            </a:r>
            <a:r>
              <a:rPr lang="el-GR" sz="2000" b="1" dirty="0">
                <a:latin typeface="+mn-lt"/>
              </a:rPr>
              <a:t>3 </a:t>
            </a:r>
            <a:endParaRPr lang="el-GR" sz="2000" b="1" dirty="0" smtClean="0">
              <a:latin typeface="+mn-lt"/>
            </a:endParaRPr>
          </a:p>
          <a:p>
            <a:r>
              <a:rPr lang="el-GR" sz="2000" dirty="0" smtClean="0">
                <a:latin typeface="+mn-lt"/>
              </a:rPr>
              <a:t>Μετά την εκτέλεση του δεύτερου </a:t>
            </a:r>
            <a:r>
              <a:rPr lang="de-CH" sz="2000" dirty="0" smtClean="0">
                <a:latin typeface="+mn-lt"/>
              </a:rPr>
              <a:t>ping, </a:t>
            </a:r>
            <a:r>
              <a:rPr lang="el-GR" sz="2000" dirty="0" smtClean="0">
                <a:latin typeface="+mn-lt"/>
              </a:rPr>
              <a:t>στον πίνακα </a:t>
            </a:r>
            <a:r>
              <a:rPr lang="de-CH" sz="2000" dirty="0" smtClean="0">
                <a:latin typeface="+mn-lt"/>
              </a:rPr>
              <a:t>ARP</a:t>
            </a:r>
            <a:r>
              <a:rPr lang="el-GR" sz="2000" dirty="0" smtClean="0">
                <a:latin typeface="+mn-lt"/>
              </a:rPr>
              <a:t> του </a:t>
            </a:r>
            <a:r>
              <a:rPr lang="de-CH" sz="2000" dirty="0" smtClean="0">
                <a:latin typeface="+mn-lt"/>
              </a:rPr>
              <a:t>PC</a:t>
            </a:r>
            <a:r>
              <a:rPr lang="el-GR" sz="2000" dirty="0" smtClean="0">
                <a:latin typeface="+mn-lt"/>
              </a:rPr>
              <a:t>3</a:t>
            </a:r>
            <a:r>
              <a:rPr lang="de-CH" sz="2000" dirty="0" smtClean="0">
                <a:latin typeface="+mn-lt"/>
              </a:rPr>
              <a:t>, </a:t>
            </a:r>
            <a:r>
              <a:rPr lang="el-GR" sz="2000" dirty="0" smtClean="0">
                <a:latin typeface="+mn-lt"/>
              </a:rPr>
              <a:t>εμφανίζεται η εγγραφή με </a:t>
            </a:r>
            <a:r>
              <a:rPr lang="de-CH" sz="2000" dirty="0" smtClean="0">
                <a:latin typeface="+mn-lt"/>
              </a:rPr>
              <a:t>IP</a:t>
            </a:r>
            <a:r>
              <a:rPr lang="el-GR" sz="2000" b="1" dirty="0" smtClean="0">
                <a:latin typeface="+mn-lt"/>
              </a:rPr>
              <a:t> 195.10.20.1</a:t>
            </a:r>
            <a:r>
              <a:rPr lang="el-GR" sz="2000" dirty="0" smtClean="0">
                <a:latin typeface="+mn-lt"/>
              </a:rPr>
              <a:t>,  η οποία  δημιουργήθηκε για να καλύψει την ανάγκη απάντησης (</a:t>
            </a:r>
            <a:r>
              <a:rPr lang="de-CH" sz="2000" dirty="0" err="1" smtClean="0">
                <a:latin typeface="+mn-lt"/>
              </a:rPr>
              <a:t>reply</a:t>
            </a:r>
            <a:r>
              <a:rPr lang="de-CH" sz="2000" dirty="0" smtClean="0">
                <a:latin typeface="+mn-lt"/>
              </a:rPr>
              <a:t>) </a:t>
            </a:r>
            <a:r>
              <a:rPr lang="el-GR" sz="2000" dirty="0" smtClean="0">
                <a:latin typeface="+mn-lt"/>
              </a:rPr>
              <a:t>του </a:t>
            </a:r>
            <a:r>
              <a:rPr lang="de-CH" sz="2000" dirty="0">
                <a:latin typeface="+mn-lt"/>
              </a:rPr>
              <a:t>PC</a:t>
            </a:r>
            <a:r>
              <a:rPr lang="el-GR" sz="2000" dirty="0">
                <a:latin typeface="+mn-lt"/>
              </a:rPr>
              <a:t>3 </a:t>
            </a:r>
            <a:r>
              <a:rPr lang="el-GR" sz="2000" dirty="0" smtClean="0">
                <a:latin typeface="+mn-lt"/>
              </a:rPr>
              <a:t>στα </a:t>
            </a:r>
            <a:r>
              <a:rPr lang="el-GR" sz="2000" dirty="0" err="1" smtClean="0">
                <a:latin typeface="+mn-lt"/>
              </a:rPr>
              <a:t>ληφθέντα</a:t>
            </a:r>
            <a:r>
              <a:rPr lang="el-GR" sz="2000" dirty="0" smtClean="0">
                <a:latin typeface="+mn-lt"/>
              </a:rPr>
              <a:t> πακέτα από το </a:t>
            </a:r>
            <a:r>
              <a:rPr lang="de-CH" sz="2000" dirty="0" smtClean="0">
                <a:latin typeface="+mn-lt"/>
              </a:rPr>
              <a:t>PC0 </a:t>
            </a:r>
            <a:r>
              <a:rPr lang="el-GR" sz="2000" dirty="0" smtClean="0">
                <a:latin typeface="+mn-lt"/>
              </a:rPr>
              <a:t>μέσω του δρομολογητή  </a:t>
            </a:r>
            <a:r>
              <a:rPr lang="de-CH" sz="2000" dirty="0" smtClean="0">
                <a:latin typeface="+mn-lt"/>
              </a:rPr>
              <a:t>router0</a:t>
            </a:r>
            <a:r>
              <a:rPr lang="el-GR" sz="2000" dirty="0" smtClean="0">
                <a:latin typeface="+mn-lt"/>
              </a:rPr>
              <a:t>.</a:t>
            </a:r>
            <a:r>
              <a:rPr lang="el-GR" sz="2400" dirty="0" smtClean="0">
                <a:latin typeface="+mn-lt"/>
              </a:rPr>
              <a:t> </a:t>
            </a:r>
            <a:endParaRPr lang="el-GR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738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Εργαστηριακή άσκηση  </a:t>
            </a:r>
            <a:r>
              <a:rPr lang="de-CH" altLang="el-GR" dirty="0"/>
              <a:t>ARP</a:t>
            </a:r>
            <a:r>
              <a:rPr lang="el-GR" altLang="el-GR" dirty="0" smtClean="0"/>
              <a:t> </a:t>
            </a:r>
            <a:r>
              <a:rPr lang="el-GR" altLang="el-GR" sz="2800" b="0" dirty="0" smtClean="0">
                <a:effectLst/>
              </a:rPr>
              <a:t>(19/19) 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28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836712"/>
            <a:ext cx="7200000" cy="236190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8454" y="3180397"/>
            <a:ext cx="716075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latin typeface="+mn-lt"/>
              </a:rPr>
              <a:t>Σχόλια στιγμιότυπου 6 – πίνακας </a:t>
            </a:r>
            <a:r>
              <a:rPr lang="de-CH" b="1" dirty="0" smtClean="0">
                <a:latin typeface="+mn-lt"/>
              </a:rPr>
              <a:t>ARP </a:t>
            </a:r>
            <a:r>
              <a:rPr lang="el-GR" b="1" dirty="0" smtClean="0">
                <a:latin typeface="+mn-lt"/>
              </a:rPr>
              <a:t>δρομολογητή.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>
                <a:latin typeface="+mn-lt"/>
              </a:rPr>
              <a:t>Πριν </a:t>
            </a:r>
            <a:r>
              <a:rPr lang="el-GR" dirty="0">
                <a:latin typeface="+mn-lt"/>
              </a:rPr>
              <a:t>από την εφαρμογή οποιασδήποτε κίνησης στο </a:t>
            </a:r>
            <a:r>
              <a:rPr lang="el-GR" dirty="0" smtClean="0">
                <a:latin typeface="+mn-lt"/>
              </a:rPr>
              <a:t>δίκτυο, ο πίνακας </a:t>
            </a:r>
            <a:r>
              <a:rPr lang="de-CH" dirty="0" smtClean="0">
                <a:latin typeface="+mn-lt"/>
              </a:rPr>
              <a:t>ARP </a:t>
            </a:r>
            <a:r>
              <a:rPr lang="el-GR" dirty="0" smtClean="0">
                <a:latin typeface="+mn-lt"/>
              </a:rPr>
              <a:t>του δρομολογητή είχε ήδη δύο εγγραφές (στιγμιότυπο 1), που δημιουργήθηκαν κατά την απόδοση των </a:t>
            </a:r>
            <a:r>
              <a:rPr lang="de-CH" b="1" dirty="0" smtClean="0">
                <a:latin typeface="+mn-lt"/>
              </a:rPr>
              <a:t>IP </a:t>
            </a:r>
            <a:r>
              <a:rPr lang="el-GR" b="1" dirty="0" smtClean="0">
                <a:latin typeface="+mn-lt"/>
              </a:rPr>
              <a:t>195.10.10.1 </a:t>
            </a:r>
            <a:r>
              <a:rPr lang="el-GR" dirty="0">
                <a:latin typeface="+mn-lt"/>
              </a:rPr>
              <a:t>&amp; </a:t>
            </a:r>
            <a:r>
              <a:rPr lang="el-GR" b="1" dirty="0" smtClean="0">
                <a:latin typeface="+mn-lt"/>
              </a:rPr>
              <a:t>195.10.20.1</a:t>
            </a:r>
            <a:r>
              <a:rPr lang="el-GR" dirty="0" smtClean="0">
                <a:latin typeface="+mn-lt"/>
              </a:rPr>
              <a:t>, στις διασυνδέσεις του.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>
                <a:latin typeface="+mn-lt"/>
              </a:rPr>
              <a:t>Κατά την εκτέλεση </a:t>
            </a:r>
            <a:r>
              <a:rPr lang="el-GR" dirty="0">
                <a:latin typeface="+mn-lt"/>
              </a:rPr>
              <a:t>του </a:t>
            </a:r>
            <a:r>
              <a:rPr lang="el-GR" dirty="0" smtClean="0">
                <a:latin typeface="+mn-lt"/>
              </a:rPr>
              <a:t>δεύτερου  </a:t>
            </a:r>
            <a:r>
              <a:rPr lang="de-CH" dirty="0" smtClean="0">
                <a:latin typeface="+mn-lt"/>
              </a:rPr>
              <a:t>ping</a:t>
            </a:r>
            <a:r>
              <a:rPr lang="el-GR" dirty="0" smtClean="0">
                <a:latin typeface="+mn-lt"/>
              </a:rPr>
              <a:t>, (από </a:t>
            </a:r>
            <a:r>
              <a:rPr lang="de-CH" dirty="0">
                <a:latin typeface="+mn-lt"/>
              </a:rPr>
              <a:t>PC0 </a:t>
            </a:r>
            <a:r>
              <a:rPr lang="el-GR" dirty="0">
                <a:latin typeface="+mn-lt"/>
              </a:rPr>
              <a:t>στο </a:t>
            </a:r>
            <a:r>
              <a:rPr lang="de-CH" dirty="0" smtClean="0">
                <a:latin typeface="+mn-lt"/>
              </a:rPr>
              <a:t>PC</a:t>
            </a:r>
            <a:r>
              <a:rPr lang="el-GR" dirty="0" smtClean="0">
                <a:latin typeface="+mn-lt"/>
              </a:rPr>
              <a:t>3), </a:t>
            </a:r>
            <a:r>
              <a:rPr lang="el-GR" dirty="0">
                <a:latin typeface="+mn-lt"/>
              </a:rPr>
              <a:t>ο δρομολογητής </a:t>
            </a:r>
            <a:r>
              <a:rPr lang="el-GR" dirty="0" smtClean="0">
                <a:latin typeface="+mn-lt"/>
              </a:rPr>
              <a:t>αποτελεί την πύλη μέσω της οποίας γίνεται η επικοινωνία </a:t>
            </a:r>
            <a:r>
              <a:rPr lang="de-CH" dirty="0">
                <a:latin typeface="+mn-lt"/>
              </a:rPr>
              <a:t>PC0 </a:t>
            </a:r>
            <a:r>
              <a:rPr lang="el-GR" dirty="0" smtClean="0">
                <a:latin typeface="+mn-lt"/>
              </a:rPr>
              <a:t>- </a:t>
            </a:r>
            <a:r>
              <a:rPr lang="de-CH" dirty="0">
                <a:latin typeface="+mn-lt"/>
              </a:rPr>
              <a:t>PC</a:t>
            </a:r>
            <a:r>
              <a:rPr lang="el-GR" dirty="0" smtClean="0">
                <a:latin typeface="+mn-lt"/>
              </a:rPr>
              <a:t>3. Έτσι υπάρχει η επικοινωνία «</a:t>
            </a:r>
            <a:r>
              <a:rPr lang="de-CH" dirty="0" smtClean="0">
                <a:latin typeface="+mn-lt"/>
              </a:rPr>
              <a:t>PC0 </a:t>
            </a:r>
            <a:r>
              <a:rPr lang="el-GR" dirty="0" smtClean="0">
                <a:latin typeface="+mn-lt"/>
              </a:rPr>
              <a:t>– δρομολογητή» κατά την οποία  </a:t>
            </a:r>
            <a:r>
              <a:rPr lang="el-GR" dirty="0">
                <a:latin typeface="+mn-lt"/>
              </a:rPr>
              <a:t>δημιουργείται η εγγραφή με </a:t>
            </a:r>
            <a:r>
              <a:rPr lang="de-CH" dirty="0">
                <a:latin typeface="+mn-lt"/>
              </a:rPr>
              <a:t>IP</a:t>
            </a:r>
            <a:r>
              <a:rPr lang="de-CH" b="1" dirty="0">
                <a:latin typeface="+mn-lt"/>
              </a:rPr>
              <a:t> </a:t>
            </a:r>
            <a:r>
              <a:rPr lang="el-GR" b="1" dirty="0" smtClean="0">
                <a:latin typeface="+mn-lt"/>
              </a:rPr>
              <a:t>195.10.10.2 </a:t>
            </a:r>
            <a:r>
              <a:rPr lang="el-GR" dirty="0" smtClean="0">
                <a:latin typeface="+mn-lt"/>
              </a:rPr>
              <a:t>&amp; </a:t>
            </a:r>
            <a:r>
              <a:rPr lang="el-GR" dirty="0">
                <a:latin typeface="+mn-lt"/>
              </a:rPr>
              <a:t>η επικοινωνία </a:t>
            </a:r>
            <a:r>
              <a:rPr lang="el-GR" dirty="0" smtClean="0">
                <a:latin typeface="+mn-lt"/>
              </a:rPr>
              <a:t>«δρομολογητή -</a:t>
            </a:r>
            <a:r>
              <a:rPr lang="de-CH" dirty="0" smtClean="0">
                <a:latin typeface="+mn-lt"/>
              </a:rPr>
              <a:t>PC</a:t>
            </a:r>
            <a:r>
              <a:rPr lang="el-GR" dirty="0" smtClean="0">
                <a:latin typeface="+mn-lt"/>
              </a:rPr>
              <a:t>3» </a:t>
            </a:r>
            <a:r>
              <a:rPr lang="el-GR" dirty="0">
                <a:latin typeface="+mn-lt"/>
              </a:rPr>
              <a:t>κατά την οποία </a:t>
            </a:r>
            <a:r>
              <a:rPr lang="el-GR" dirty="0" smtClean="0">
                <a:latin typeface="+mn-lt"/>
              </a:rPr>
              <a:t>δημιουργείται η </a:t>
            </a:r>
            <a:r>
              <a:rPr lang="el-GR" dirty="0">
                <a:latin typeface="+mn-lt"/>
              </a:rPr>
              <a:t>εγγραφή με </a:t>
            </a:r>
            <a:r>
              <a:rPr lang="de-CH" dirty="0">
                <a:latin typeface="+mn-lt"/>
              </a:rPr>
              <a:t>IP</a:t>
            </a:r>
            <a:r>
              <a:rPr lang="de-CH" b="1" dirty="0">
                <a:latin typeface="+mn-lt"/>
              </a:rPr>
              <a:t> </a:t>
            </a:r>
            <a:r>
              <a:rPr lang="el-GR" b="1" dirty="0" smtClean="0">
                <a:latin typeface="+mn-lt"/>
              </a:rPr>
              <a:t>195.10.20.3.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3251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Προώθηση πακέτων </a:t>
            </a:r>
            <a:r>
              <a:rPr lang="el-GR" sz="2800" b="0" dirty="0" smtClean="0"/>
              <a:t>(1/2)</a:t>
            </a:r>
            <a:endParaRPr lang="en-GB" sz="2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l-GR" sz="2400" dirty="0" smtClean="0">
                <a:effectLst/>
              </a:rPr>
              <a:t>Κάθε φορά που το λογισμικό πρωτοκόλλου </a:t>
            </a:r>
            <a:r>
              <a:rPr lang="el-GR" sz="2400" dirty="0" smtClean="0"/>
              <a:t>διαδικτύου (</a:t>
            </a:r>
            <a:r>
              <a:rPr lang="en-US" sz="2400" dirty="0" smtClean="0"/>
              <a:t>IP</a:t>
            </a:r>
            <a:r>
              <a:rPr lang="el-GR" sz="2400" dirty="0" smtClean="0"/>
              <a:t>) πρέπει </a:t>
            </a:r>
            <a:r>
              <a:rPr lang="el-GR" sz="2400" dirty="0" smtClean="0">
                <a:effectLst/>
              </a:rPr>
              <a:t>να προωθήσει ένα πακέτο μέσω ενός φυσικού δικτύου, </a:t>
            </a:r>
            <a:r>
              <a:rPr lang="el-GR" sz="2400" dirty="0" smtClean="0"/>
              <a:t>χρειάζεται την αντιστοίχιση «της  </a:t>
            </a:r>
            <a:r>
              <a:rPr lang="en-US" sz="2400" dirty="0"/>
              <a:t>IP</a:t>
            </a:r>
            <a:r>
              <a:rPr lang="el-GR" sz="2400" dirty="0"/>
              <a:t> </a:t>
            </a:r>
            <a:r>
              <a:rPr lang="el-GR" sz="2400" dirty="0" smtClean="0">
                <a:effectLst/>
              </a:rPr>
              <a:t>διεύθυνσης του επόμενου άλματος» σε ισοδύναμη φυσική διεύθυνση.</a:t>
            </a:r>
            <a:endParaRPr lang="el-GR" sz="2400" b="0" dirty="0" smtClean="0">
              <a:effectLst/>
            </a:endParaRPr>
          </a:p>
          <a:p>
            <a:pPr>
              <a:defRPr/>
            </a:pPr>
            <a:endParaRPr lang="el-GR" sz="2400" dirty="0" smtClean="0"/>
          </a:p>
          <a:p>
            <a:pPr>
              <a:defRPr/>
            </a:pPr>
            <a:endParaRPr lang="en-GB" sz="2400" dirty="0"/>
          </a:p>
        </p:txBody>
      </p:sp>
      <p:sp>
        <p:nvSpPr>
          <p:cNvPr id="1843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7BD6F7A-EC23-4652-8BFB-5255EF024826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1475656" y="3865189"/>
            <a:ext cx="5716181" cy="1641221"/>
            <a:chOff x="1405306" y="4353339"/>
            <a:chExt cx="5716181" cy="1641221"/>
          </a:xfrm>
        </p:grpSpPr>
        <p:pic>
          <p:nvPicPr>
            <p:cNvPr id="6" name="Pictur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27737" y="4353339"/>
              <a:ext cx="413555" cy="381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7"/>
            <p:cNvPicPr>
              <a:picLocks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1405306" y="4944742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8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785588" y="5015902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0"/>
            <p:cNvPicPr>
              <a:picLocks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3734188" y="4944742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11"/>
            <p:cNvPicPr>
              <a:picLocks noChangeArrowheads="1"/>
            </p:cNvPicPr>
            <p:nvPr/>
          </p:nvPicPr>
          <p:blipFill>
            <a:blip r:embed="rId3">
              <a:duotone>
                <a:schemeClr val="accent1">
                  <a:shade val="45000"/>
                  <a:satMod val="135000"/>
                </a:schemeClr>
                <a:prstClr val="white"/>
              </a:duotone>
              <a:lum bright="-20000" contrast="20000"/>
            </a:blip>
            <a:srcRect/>
            <a:stretch>
              <a:fillRect/>
            </a:stretch>
          </p:blipFill>
          <p:spPr bwMode="auto">
            <a:xfrm>
              <a:off x="6063068" y="4944742"/>
              <a:ext cx="1058419" cy="5199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12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14469" y="5015902"/>
              <a:ext cx="626737" cy="377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6"/>
            <p:cNvCxnSpPr>
              <a:stCxn id="6" idx="2"/>
              <a:endCxn id="7" idx="0"/>
            </p:cNvCxnSpPr>
            <p:nvPr/>
          </p:nvCxnSpPr>
          <p:spPr>
            <a:xfrm>
              <a:off x="1934515" y="4734436"/>
              <a:ext cx="1" cy="2103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7"/>
            <p:cNvCxnSpPr/>
            <p:nvPr/>
          </p:nvCxnSpPr>
          <p:spPr>
            <a:xfrm>
              <a:off x="2463725" y="5204728"/>
              <a:ext cx="3218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"/>
            <p:cNvCxnSpPr/>
            <p:nvPr/>
          </p:nvCxnSpPr>
          <p:spPr>
            <a:xfrm>
              <a:off x="3412325" y="5204728"/>
              <a:ext cx="321863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9"/>
            <p:cNvCxnSpPr/>
            <p:nvPr/>
          </p:nvCxnSpPr>
          <p:spPr>
            <a:xfrm>
              <a:off x="4792607" y="5204728"/>
              <a:ext cx="32186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20"/>
            <p:cNvCxnSpPr/>
            <p:nvPr/>
          </p:nvCxnSpPr>
          <p:spPr>
            <a:xfrm>
              <a:off x="5741206" y="5204728"/>
              <a:ext cx="32186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7" name="Picture 2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727736" y="5613461"/>
              <a:ext cx="413555" cy="381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8" name="Straight Connector 35"/>
            <p:cNvCxnSpPr>
              <a:stCxn id="7" idx="2"/>
              <a:endCxn id="17" idx="0"/>
            </p:cNvCxnSpPr>
            <p:nvPr/>
          </p:nvCxnSpPr>
          <p:spPr>
            <a:xfrm flipH="1">
              <a:off x="1934514" y="5464714"/>
              <a:ext cx="2" cy="14874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9" name="Picture 58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59277" y="4353339"/>
              <a:ext cx="413555" cy="381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0" name="Straight Connector 59"/>
            <p:cNvCxnSpPr>
              <a:stCxn id="19" idx="2"/>
              <a:endCxn id="9" idx="0"/>
            </p:cNvCxnSpPr>
            <p:nvPr/>
          </p:nvCxnSpPr>
          <p:spPr>
            <a:xfrm flipH="1">
              <a:off x="4263398" y="4734436"/>
              <a:ext cx="2657" cy="2103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1" name="Picture 6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59277" y="5613462"/>
              <a:ext cx="413555" cy="381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2" name="Straight Connector 61"/>
            <p:cNvCxnSpPr>
              <a:stCxn id="9" idx="2"/>
              <a:endCxn id="21" idx="0"/>
            </p:cNvCxnSpPr>
            <p:nvPr/>
          </p:nvCxnSpPr>
          <p:spPr>
            <a:xfrm>
              <a:off x="4263398" y="5464714"/>
              <a:ext cx="2657" cy="14874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" name="Picture 62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85500" y="4353339"/>
              <a:ext cx="413555" cy="381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4" name="Straight Connector 63"/>
            <p:cNvCxnSpPr>
              <a:stCxn id="23" idx="2"/>
              <a:endCxn id="10" idx="0"/>
            </p:cNvCxnSpPr>
            <p:nvPr/>
          </p:nvCxnSpPr>
          <p:spPr>
            <a:xfrm>
              <a:off x="6592278" y="4734436"/>
              <a:ext cx="0" cy="21030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64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85500" y="5613463"/>
              <a:ext cx="413555" cy="381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6" name="Straight Connector 65"/>
            <p:cNvCxnSpPr>
              <a:stCxn id="10" idx="2"/>
              <a:endCxn id="25" idx="0"/>
            </p:cNvCxnSpPr>
            <p:nvPr/>
          </p:nvCxnSpPr>
          <p:spPr>
            <a:xfrm>
              <a:off x="6592278" y="5464714"/>
              <a:ext cx="0" cy="14874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/>
                <p:cNvSpPr txBox="1"/>
                <p:nvPr/>
              </p:nvSpPr>
              <p:spPr>
                <a:xfrm>
                  <a:off x="2847701" y="4651432"/>
                  <a:ext cx="50250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0" name="TextBox 1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7701" y="4651432"/>
                  <a:ext cx="502509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176582" y="4654923"/>
                  <a:ext cx="5078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R</m:t>
                            </m:r>
                          </m:e>
                          <m:sub>
                            <m:r>
                              <a:rPr lang="en-US" b="0" i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121" name="TextBox 1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6582" y="4654923"/>
                  <a:ext cx="507831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/>
            <p:cNvSpPr txBox="1"/>
            <p:nvPr/>
          </p:nvSpPr>
          <p:spPr>
            <a:xfrm>
              <a:off x="1748240" y="4364881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A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732091" y="5613461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B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094932" y="4365104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C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101334" y="5613461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D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30213" y="4365104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E</a:t>
              </a:r>
              <a:endParaRPr lang="el-GR" b="1" dirty="0">
                <a:latin typeface="+mn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02961" y="5613461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+mn-lt"/>
                </a:rPr>
                <a:t>F</a:t>
              </a:r>
              <a:endParaRPr lang="el-GR" b="1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75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Βιβλιογραφία</a:t>
            </a:r>
            <a:endParaRPr lang="en-GB" altLang="el-GR" sz="2800" b="0" dirty="0" smtClean="0">
              <a:effectLst/>
            </a:endParaRPr>
          </a:p>
        </p:txBody>
      </p:sp>
      <p:sp>
        <p:nvSpPr>
          <p:cNvPr id="3789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0108FA6-BB8C-476B-B9AA-CFD40188D8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29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628800"/>
            <a:ext cx="716075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/>
              <a:t>Δίκτυα και Διαδίκτυα Υπολογιστών και εφαρμογές τους στο </a:t>
            </a:r>
            <a:r>
              <a:rPr lang="en-US" dirty="0"/>
              <a:t>Internet</a:t>
            </a:r>
            <a:r>
              <a:rPr lang="el-GR" dirty="0"/>
              <a:t>, </a:t>
            </a:r>
            <a:r>
              <a:rPr lang="en-US" dirty="0"/>
              <a:t>Douglas E</a:t>
            </a:r>
            <a:r>
              <a:rPr lang="el-GR" dirty="0"/>
              <a:t>. </a:t>
            </a:r>
            <a:r>
              <a:rPr lang="en-US" dirty="0"/>
              <a:t>Comer</a:t>
            </a:r>
            <a:r>
              <a:rPr lang="el-GR" dirty="0"/>
              <a:t>, εκδόσεις Κλειδάριθμος (4</a:t>
            </a:r>
            <a:r>
              <a:rPr lang="el-GR" baseline="30000" dirty="0"/>
              <a:t>η</a:t>
            </a:r>
            <a:r>
              <a:rPr lang="el-GR" dirty="0"/>
              <a:t> έκδοση) </a:t>
            </a:r>
            <a:r>
              <a:rPr lang="en-US" dirty="0"/>
              <a:t>ISBN</a:t>
            </a:r>
            <a:r>
              <a:rPr lang="el-GR" dirty="0"/>
              <a:t>: 978-960-461-040-2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/>
              <a:t>Δίκτυα και Διαδίκτυα Υπολογιστών, </a:t>
            </a:r>
            <a:r>
              <a:rPr lang="en-US" dirty="0"/>
              <a:t>Douglas E</a:t>
            </a:r>
            <a:r>
              <a:rPr lang="el-GR" dirty="0"/>
              <a:t>. </a:t>
            </a:r>
            <a:r>
              <a:rPr lang="en-US" dirty="0"/>
              <a:t>Comer</a:t>
            </a:r>
            <a:r>
              <a:rPr lang="el-GR" dirty="0"/>
              <a:t>, εκδόσεις Κλειδάριθμος (6</a:t>
            </a:r>
            <a:r>
              <a:rPr lang="el-GR" baseline="30000" dirty="0"/>
              <a:t>η</a:t>
            </a:r>
            <a:r>
              <a:rPr lang="el-GR" dirty="0"/>
              <a:t> έκδοση) </a:t>
            </a:r>
            <a:r>
              <a:rPr lang="en-US" dirty="0"/>
              <a:t>ISBN</a:t>
            </a:r>
            <a:r>
              <a:rPr lang="el-GR" dirty="0"/>
              <a:t>: 978-960-461-621-3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0479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3892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314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Αναγωγή διευθύνσεων πρωτοκόλλου (</a:t>
            </a:r>
            <a:r>
              <a:rPr lang="en-US" sz="2000" dirty="0"/>
              <a:t>ARP)</a:t>
            </a:r>
            <a:r>
              <a:rPr lang="el-GR" sz="2000" dirty="0" smtClean="0"/>
              <a:t>». Έκδοση: </a:t>
            </a:r>
            <a:r>
              <a:rPr lang="de-CH" sz="2000" dirty="0" smtClean="0"/>
              <a:t>2</a:t>
            </a:r>
            <a:r>
              <a:rPr lang="el-GR" sz="2000" dirty="0" smtClean="0"/>
              <a:t>.0</a:t>
            </a:r>
            <a:r>
              <a:rPr lang="el-GR" sz="2000" dirty="0" smtClean="0"/>
              <a:t>. Αθήνα </a:t>
            </a:r>
            <a:r>
              <a:rPr lang="el-GR" sz="2000" dirty="0" smtClean="0"/>
              <a:t>201</a:t>
            </a:r>
            <a:r>
              <a:rPr lang="de-CH" sz="2000" dirty="0" smtClean="0"/>
              <a:t>6</a:t>
            </a:r>
            <a:r>
              <a:rPr lang="el-GR" sz="2000" dirty="0" smtClean="0"/>
              <a:t>. </a:t>
            </a:r>
            <a:r>
              <a:rPr lang="el-GR" sz="2000" dirty="0" smtClean="0"/>
              <a:t>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39130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endParaRPr lang="el-GR" dirty="0">
              <a:solidFill>
                <a:prstClr val="black"/>
              </a:solidFill>
              <a:latin typeface="Calibri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62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4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1872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8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Προώθηση πακέτων </a:t>
            </a:r>
            <a:r>
              <a:rPr lang="el-GR" sz="2800" b="0" dirty="0" smtClean="0"/>
              <a:t>(2/2)</a:t>
            </a:r>
            <a:endParaRPr lang="en-GB" sz="2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l-GR" sz="2400" b="0" dirty="0" smtClean="0">
                <a:effectLst/>
              </a:rPr>
              <a:t> </a:t>
            </a:r>
          </a:p>
          <a:p>
            <a:pPr>
              <a:spcBef>
                <a:spcPts val="600"/>
              </a:spcBef>
              <a:defRPr/>
            </a:pPr>
            <a:r>
              <a:rPr lang="el-GR" sz="2400" b="1" dirty="0" smtClean="0">
                <a:solidFill>
                  <a:srgbClr val="C00000"/>
                </a:solidFill>
              </a:rPr>
              <a:t>Αναγωγή </a:t>
            </a:r>
            <a:r>
              <a:rPr lang="el-GR" sz="2400" b="1" dirty="0">
                <a:solidFill>
                  <a:srgbClr val="C00000"/>
                </a:solidFill>
              </a:rPr>
              <a:t>διεύθυνσης </a:t>
            </a:r>
            <a:r>
              <a:rPr lang="el-GR" sz="2400" dirty="0"/>
              <a:t>(</a:t>
            </a:r>
            <a:r>
              <a:rPr lang="en-GB" sz="2400" dirty="0"/>
              <a:t>Address Resolution</a:t>
            </a:r>
            <a:r>
              <a:rPr lang="el-GR" sz="2400" dirty="0"/>
              <a:t> ή </a:t>
            </a:r>
            <a:r>
              <a:rPr lang="en-US" sz="2400" dirty="0"/>
              <a:t>Address Binding</a:t>
            </a:r>
            <a:r>
              <a:rPr lang="el-GR" sz="2400" dirty="0"/>
              <a:t>) ονομάζεται η μετάφραση μιας διεύθυνσης πρωτοκόλλου </a:t>
            </a:r>
            <a:r>
              <a:rPr lang="el-GR" sz="2400" dirty="0" smtClean="0"/>
              <a:t>(π.χ. </a:t>
            </a:r>
            <a:r>
              <a:rPr lang="de-CH" sz="2400" dirty="0" smtClean="0"/>
              <a:t>IP) </a:t>
            </a:r>
            <a:r>
              <a:rPr lang="el-GR" sz="2400" dirty="0" smtClean="0"/>
              <a:t>ενός </a:t>
            </a:r>
            <a:r>
              <a:rPr lang="el-GR" sz="2400" dirty="0"/>
              <a:t>υπολογιστή σε μία ισοδύναμη διεύθυνση </a:t>
            </a:r>
            <a:r>
              <a:rPr lang="el-GR" sz="2400" dirty="0" smtClean="0"/>
              <a:t>υλικού (π.χ</a:t>
            </a:r>
            <a:r>
              <a:rPr lang="el-GR" sz="2400" dirty="0"/>
              <a:t>. </a:t>
            </a:r>
            <a:r>
              <a:rPr lang="en-US" sz="2400" dirty="0"/>
              <a:t>MAC)</a:t>
            </a:r>
            <a:r>
              <a:rPr lang="el-GR" sz="2400" dirty="0"/>
              <a:t>. </a:t>
            </a:r>
            <a:endParaRPr lang="en-GB" sz="2400" dirty="0"/>
          </a:p>
          <a:p>
            <a:pPr>
              <a:spcBef>
                <a:spcPts val="2000"/>
              </a:spcBef>
              <a:defRPr/>
            </a:pPr>
            <a:r>
              <a:rPr lang="el-GR" sz="2400" dirty="0"/>
              <a:t>Ένας υπολογιστής υπηρεσίας ή δρομολογητής χρησιμοποιεί αναγωγή διευθύνσεων όταν χρειάζεται να </a:t>
            </a:r>
            <a:r>
              <a:rPr lang="el-GR" sz="2400" dirty="0" smtClean="0"/>
              <a:t>προωθήσει </a:t>
            </a:r>
            <a:r>
              <a:rPr lang="el-GR" sz="2400" dirty="0"/>
              <a:t>ένα πακέτο σε έναν άλλο υπολογιστή που βρίσκεται </a:t>
            </a:r>
            <a:r>
              <a:rPr lang="el-GR" sz="2400" b="1" dirty="0"/>
              <a:t>στο ίδιο φυσικό</a:t>
            </a:r>
            <a:r>
              <a:rPr lang="el-GR" sz="2400" dirty="0"/>
              <a:t> </a:t>
            </a:r>
            <a:r>
              <a:rPr lang="el-GR" sz="2400" b="1" dirty="0"/>
              <a:t>δίκτυο</a:t>
            </a:r>
            <a:r>
              <a:rPr lang="el-GR" sz="2400" dirty="0"/>
              <a:t>. Η αναγωγή είναι τοπική σε ένα δίκτυο. </a:t>
            </a:r>
            <a:endParaRPr lang="en-GB" sz="2000" dirty="0"/>
          </a:p>
          <a:p>
            <a:pPr>
              <a:spcBef>
                <a:spcPts val="600"/>
              </a:spcBef>
              <a:defRPr/>
            </a:pPr>
            <a:endParaRPr lang="el-GR" sz="2400" b="0" dirty="0" smtClean="0">
              <a:effectLst/>
            </a:endParaRPr>
          </a:p>
          <a:p>
            <a:pPr>
              <a:defRPr/>
            </a:pPr>
            <a:endParaRPr lang="el-GR" sz="2400" dirty="0" smtClean="0"/>
          </a:p>
          <a:p>
            <a:pPr>
              <a:defRPr/>
            </a:pPr>
            <a:endParaRPr lang="en-GB" sz="2400" dirty="0"/>
          </a:p>
        </p:txBody>
      </p:sp>
      <p:sp>
        <p:nvSpPr>
          <p:cNvPr id="1843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7BD6F7A-EC23-4652-8BFB-5255EF024826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45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l-GR" dirty="0" smtClean="0"/>
              <a:t>Πρωτόκολλο </a:t>
            </a:r>
            <a:r>
              <a:rPr lang="en-US" dirty="0" smtClean="0"/>
              <a:t>ARP </a:t>
            </a:r>
            <a:r>
              <a:rPr lang="el-GR" sz="2800" b="0" dirty="0" smtClean="0"/>
              <a:t>(</a:t>
            </a:r>
            <a:r>
              <a:rPr lang="en-US" sz="2800" b="0" dirty="0" smtClean="0"/>
              <a:t>1</a:t>
            </a:r>
            <a:r>
              <a:rPr lang="el-GR" sz="2800" b="0" dirty="0" smtClean="0"/>
              <a:t>/</a:t>
            </a:r>
            <a:r>
              <a:rPr lang="el-GR" sz="2800" b="0" dirty="0"/>
              <a:t>4</a:t>
            </a:r>
            <a:r>
              <a:rPr lang="el-GR" sz="2800" b="0" dirty="0" smtClean="0"/>
              <a:t>)</a:t>
            </a:r>
            <a:endParaRPr lang="en-GB" sz="2800" b="0" dirty="0"/>
          </a:p>
        </p:txBody>
      </p:sp>
      <p:sp>
        <p:nvSpPr>
          <p:cNvPr id="2560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0"/>
              </a:spcBef>
            </a:pPr>
            <a:r>
              <a:rPr lang="el-GR" altLang="el-GR" sz="2400" b="0" dirty="0" smtClean="0">
                <a:effectLst/>
              </a:rPr>
              <a:t>Το πρωτόκολλο </a:t>
            </a:r>
            <a:r>
              <a:rPr lang="en-US" altLang="el-GR" sz="2400" b="1" dirty="0" smtClean="0">
                <a:solidFill>
                  <a:srgbClr val="C00000"/>
                </a:solidFill>
                <a:effectLst/>
              </a:rPr>
              <a:t>ARP</a:t>
            </a:r>
            <a:r>
              <a:rPr lang="el-GR" altLang="el-GR" sz="2400" dirty="0" smtClean="0">
                <a:effectLst/>
              </a:rPr>
              <a:t> </a:t>
            </a:r>
            <a:r>
              <a:rPr lang="el-GR" altLang="el-GR" sz="2400" dirty="0" smtClean="0">
                <a:solidFill>
                  <a:srgbClr val="C00000"/>
                </a:solidFill>
                <a:effectLst/>
              </a:rPr>
              <a:t>-</a:t>
            </a:r>
            <a:r>
              <a:rPr lang="en-US" altLang="el-GR" sz="2400" b="1" dirty="0" smtClean="0">
                <a:solidFill>
                  <a:srgbClr val="C00000"/>
                </a:solidFill>
                <a:effectLst/>
              </a:rPr>
              <a:t>Address Resolution Protocol</a:t>
            </a:r>
            <a:r>
              <a:rPr lang="el-GR" altLang="el-GR" sz="2400" b="1" dirty="0" smtClean="0">
                <a:solidFill>
                  <a:srgbClr val="C00000"/>
                </a:solidFill>
                <a:effectLst/>
              </a:rPr>
              <a:t>, </a:t>
            </a:r>
            <a:r>
              <a:rPr lang="el-GR" altLang="el-GR" sz="2400" b="0" dirty="0" smtClean="0">
                <a:effectLst/>
              </a:rPr>
              <a:t>είνα</a:t>
            </a:r>
            <a:r>
              <a:rPr lang="el-GR" altLang="el-GR" sz="2400" dirty="0" smtClean="0">
                <a:effectLst/>
              </a:rPr>
              <a:t>ι </a:t>
            </a:r>
            <a:r>
              <a:rPr lang="el-GR" altLang="el-GR" sz="2400" b="0" dirty="0" smtClean="0">
                <a:effectLst/>
              </a:rPr>
              <a:t>το πρωτόκολλο αναγωγής διευθύνσεων της οικογένειας πρωτοκόλλων </a:t>
            </a:r>
            <a:r>
              <a:rPr lang="en-US" altLang="el-GR" sz="2400" b="0" dirty="0" smtClean="0">
                <a:effectLst/>
              </a:rPr>
              <a:t>TCP</a:t>
            </a:r>
            <a:r>
              <a:rPr lang="el-GR" altLang="el-GR" sz="2400" b="0" dirty="0" smtClean="0">
                <a:effectLst/>
              </a:rPr>
              <a:t>/</a:t>
            </a:r>
            <a:r>
              <a:rPr lang="en-US" altLang="el-GR" sz="2400" b="0" dirty="0" smtClean="0">
                <a:effectLst/>
              </a:rPr>
              <a:t>IP</a:t>
            </a:r>
            <a:r>
              <a:rPr lang="el-GR" altLang="el-GR" sz="2400" b="0" dirty="0" smtClean="0">
                <a:effectLst/>
              </a:rPr>
              <a:t> το οποίο αντιστοιχεί τις διευθύνσεις πρωτοκόλλου διαδικτύου (32άμπιτες  </a:t>
            </a:r>
            <a:r>
              <a:rPr lang="en-US" altLang="el-GR" sz="2400" b="0" dirty="0" smtClean="0">
                <a:effectLst/>
              </a:rPr>
              <a:t>IP </a:t>
            </a:r>
            <a:r>
              <a:rPr lang="el-GR" altLang="el-GR" sz="2400" b="0" dirty="0" smtClean="0">
                <a:effectLst/>
              </a:rPr>
              <a:t>διευθύνσεις) σε διευθύνσεις υλικού </a:t>
            </a:r>
            <a:r>
              <a:rPr lang="en-GB" altLang="el-GR" sz="2400" b="0" dirty="0" smtClean="0">
                <a:effectLst/>
              </a:rPr>
              <a:t>Ethernet</a:t>
            </a:r>
            <a:r>
              <a:rPr lang="el-GR" altLang="el-GR" sz="2400" b="0" dirty="0" smtClean="0">
                <a:effectLst/>
              </a:rPr>
              <a:t> (48άμπιτες </a:t>
            </a:r>
            <a:r>
              <a:rPr lang="en-US" altLang="el-GR" sz="2400" b="0" dirty="0" smtClean="0">
                <a:effectLst/>
              </a:rPr>
              <a:t>MAC</a:t>
            </a:r>
            <a:r>
              <a:rPr lang="el-GR" altLang="el-GR" sz="2400" b="0" dirty="0" smtClean="0">
                <a:effectLst/>
              </a:rPr>
              <a:t> διευθύνσεις).</a:t>
            </a:r>
            <a:endParaRPr lang="en-US" altLang="el-GR" sz="2400" b="0" dirty="0" smtClean="0">
              <a:effectLst/>
            </a:endParaRPr>
          </a:p>
          <a:p>
            <a:pPr>
              <a:spcBef>
                <a:spcPts val="2000"/>
              </a:spcBef>
            </a:pPr>
            <a:r>
              <a:rPr lang="el-GR" altLang="el-GR" sz="2400" dirty="0"/>
              <a:t>Το πρωτόκολλο </a:t>
            </a:r>
            <a:r>
              <a:rPr lang="en-US" altLang="el-GR" sz="2400" dirty="0"/>
              <a:t>ARP</a:t>
            </a:r>
            <a:r>
              <a:rPr lang="el-GR" altLang="el-GR" sz="2400" dirty="0"/>
              <a:t>, για την αναγωγή </a:t>
            </a:r>
            <a:r>
              <a:rPr lang="el-GR" altLang="el-GR" sz="2400" dirty="0" smtClean="0"/>
              <a:t> χρησιμοποιεί </a:t>
            </a:r>
            <a:r>
              <a:rPr lang="el-GR" altLang="el-GR" sz="2400" b="1" dirty="0"/>
              <a:t>ανταλλαγή μηνυμάτων </a:t>
            </a:r>
            <a:r>
              <a:rPr lang="el-GR" altLang="el-GR" sz="2400" dirty="0"/>
              <a:t>μέσω </a:t>
            </a:r>
            <a:r>
              <a:rPr lang="el-GR" altLang="el-GR" sz="2400" dirty="0" smtClean="0"/>
              <a:t>δικτύου. </a:t>
            </a:r>
            <a:r>
              <a:rPr lang="el-GR" sz="2400" dirty="0" smtClean="0"/>
              <a:t>Η </a:t>
            </a:r>
            <a:r>
              <a:rPr lang="el-GR" sz="2400" dirty="0"/>
              <a:t>δικτυακή συσκευή που χρειάζεται να </a:t>
            </a:r>
            <a:r>
              <a:rPr lang="el-GR" sz="2400" dirty="0" smtClean="0"/>
              <a:t>προχωρήσει σε αναγωγή μιας διεύθυνσης, </a:t>
            </a:r>
            <a:r>
              <a:rPr lang="el-GR" sz="2400" dirty="0"/>
              <a:t>στέλνει μέσω δικτύου ένα μήνυμα αίτησης αναγωγής </a:t>
            </a:r>
            <a:r>
              <a:rPr lang="el-GR" sz="2400" dirty="0" smtClean="0"/>
              <a:t>της διεύθυνσης πρωτοκόλλου και </a:t>
            </a:r>
            <a:r>
              <a:rPr lang="el-GR" sz="2400" dirty="0"/>
              <a:t>λαμβάνει ένα μήνυμα απόκρισης με την αντίστοιχη διεύθυνση υλικού. </a:t>
            </a:r>
            <a:endParaRPr lang="en-GB" sz="2400" dirty="0"/>
          </a:p>
          <a:p>
            <a:pPr>
              <a:spcBef>
                <a:spcPts val="2000"/>
              </a:spcBef>
            </a:pPr>
            <a:endParaRPr lang="en-GB" altLang="el-GR" sz="2400" dirty="0"/>
          </a:p>
          <a:p>
            <a:pPr>
              <a:spcBef>
                <a:spcPts val="2000"/>
              </a:spcBef>
            </a:pPr>
            <a:endParaRPr lang="el-GR" altLang="el-GR" sz="2400" b="0" dirty="0" smtClean="0">
              <a:effectLst/>
            </a:endParaRPr>
          </a:p>
        </p:txBody>
      </p:sp>
      <p:sp>
        <p:nvSpPr>
          <p:cNvPr id="2560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86AC978-5413-44B7-A1B3-D608DDA145E9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0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Πρωτόκολλο </a:t>
            </a:r>
            <a:r>
              <a:rPr lang="en-US" dirty="0" smtClean="0"/>
              <a:t>ARP </a:t>
            </a:r>
            <a:r>
              <a:rPr lang="el-GR" sz="2800" b="0" dirty="0" smtClean="0"/>
              <a:t>(2/</a:t>
            </a:r>
            <a:r>
              <a:rPr lang="el-GR" sz="2800" b="0" dirty="0"/>
              <a:t>4</a:t>
            </a:r>
            <a:r>
              <a:rPr lang="el-GR" sz="2800" b="0" dirty="0" smtClean="0"/>
              <a:t>)</a:t>
            </a:r>
            <a:endParaRPr lang="en-GB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41" y="936684"/>
            <a:ext cx="8229600" cy="12681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altLang="el-GR" sz="2300" dirty="0"/>
              <a:t>Το </a:t>
            </a:r>
            <a:r>
              <a:rPr lang="en-US" altLang="el-GR" sz="2300" dirty="0"/>
              <a:t>ARP</a:t>
            </a:r>
            <a:r>
              <a:rPr lang="el-GR" altLang="el-GR" sz="2300" dirty="0"/>
              <a:t> ορίζει δύο βασικούς τύπους μηνυμάτων: </a:t>
            </a:r>
            <a:r>
              <a:rPr lang="el-GR" altLang="el-GR" sz="2300" b="1" dirty="0"/>
              <a:t>μήνυμα αίτησης </a:t>
            </a:r>
            <a:r>
              <a:rPr lang="en-GB" altLang="el-GR" sz="2300" dirty="0"/>
              <a:t>(</a:t>
            </a:r>
            <a:r>
              <a:rPr lang="el-GR" altLang="el-GR" sz="2300" dirty="0"/>
              <a:t>περιέχει την </a:t>
            </a:r>
            <a:r>
              <a:rPr lang="en-GB" altLang="el-GR" sz="2300" dirty="0"/>
              <a:t>IP</a:t>
            </a:r>
            <a:r>
              <a:rPr lang="el-GR" altLang="el-GR" sz="2300" dirty="0"/>
              <a:t> και ζητά την αντίστοιχη διεύθυνση υλικού) και </a:t>
            </a:r>
            <a:r>
              <a:rPr lang="el-GR" altLang="el-GR" sz="2300" b="1" dirty="0"/>
              <a:t>μήνυμα απόκρισης </a:t>
            </a:r>
            <a:r>
              <a:rPr lang="el-GR" altLang="el-GR" sz="2300" dirty="0"/>
              <a:t>(περιέχει και την </a:t>
            </a:r>
            <a:r>
              <a:rPr lang="en-GB" altLang="el-GR" sz="2300" dirty="0"/>
              <a:t>IP</a:t>
            </a:r>
            <a:r>
              <a:rPr lang="el-GR" altLang="el-GR" sz="2300" dirty="0"/>
              <a:t> που στάλθηκε με την αίτηση και την αντίστοιχη διεύθυνση υλικού).</a:t>
            </a:r>
            <a:endParaRPr lang="en-US" altLang="el-GR" sz="2300" dirty="0"/>
          </a:p>
        </p:txBody>
      </p:sp>
      <p:sp>
        <p:nvSpPr>
          <p:cNvPr id="26628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275675F-F507-48ED-AB9C-0ECDE4003794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6618" y="2386626"/>
            <a:ext cx="8500436" cy="3777993"/>
            <a:chOff x="251519" y="2386626"/>
            <a:chExt cx="8500436" cy="3777993"/>
          </a:xfrm>
        </p:grpSpPr>
        <p:sp>
          <p:nvSpPr>
            <p:cNvPr id="18" name="Rectangle 3"/>
            <p:cNvSpPr/>
            <p:nvPr/>
          </p:nvSpPr>
          <p:spPr>
            <a:xfrm>
              <a:off x="251521" y="2386627"/>
              <a:ext cx="4289366" cy="56501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Τύπος  Διεύθυνσης </a:t>
              </a:r>
              <a:r>
                <a:rPr lang="el-GR" dirty="0" smtClean="0">
                  <a:solidFill>
                    <a:schemeClr val="tx1"/>
                  </a:solidFill>
                </a:rPr>
                <a:t> Υλικού</a:t>
              </a:r>
              <a:endParaRPr lang="en-US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 (1=</a:t>
              </a:r>
              <a:r>
                <a:rPr lang="en-US" dirty="0" smtClean="0">
                  <a:solidFill>
                    <a:schemeClr val="tx1"/>
                  </a:solidFill>
                </a:rPr>
                <a:t>Ethernet)</a:t>
              </a:r>
              <a:r>
                <a:rPr lang="el-GR" dirty="0" smtClean="0">
                  <a:solidFill>
                    <a:schemeClr val="tx1"/>
                  </a:solidFill>
                </a:rPr>
                <a:t> 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8"/>
            <p:cNvSpPr/>
            <p:nvPr/>
          </p:nvSpPr>
          <p:spPr>
            <a:xfrm>
              <a:off x="4540886" y="2386626"/>
              <a:ext cx="4208039" cy="565015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Τύπος  Διεύθυνσης </a:t>
              </a:r>
              <a:r>
                <a:rPr lang="el-GR" dirty="0" smtClean="0">
                  <a:solidFill>
                    <a:schemeClr val="tx1"/>
                  </a:solidFill>
                </a:rPr>
                <a:t>Πρωτοκόλλου (0Χ0800=</a:t>
              </a:r>
              <a:r>
                <a:rPr lang="en-US" dirty="0" smtClean="0">
                  <a:solidFill>
                    <a:schemeClr val="tx1"/>
                  </a:solidFill>
                </a:rPr>
                <a:t>IP</a:t>
              </a:r>
              <a:r>
                <a:rPr lang="el-GR" dirty="0" smtClean="0">
                  <a:solidFill>
                    <a:schemeClr val="tx1"/>
                  </a:solidFill>
                </a:rPr>
                <a:t>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9"/>
            <p:cNvSpPr/>
            <p:nvPr/>
          </p:nvSpPr>
          <p:spPr>
            <a:xfrm>
              <a:off x="251521" y="2951642"/>
              <a:ext cx="2067556" cy="5029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Μήκος Διεύθυνσης  Υλικού </a:t>
              </a:r>
            </a:p>
          </p:txBody>
        </p:sp>
        <p:sp>
          <p:nvSpPr>
            <p:cNvPr id="21" name="Rectangle 10"/>
            <p:cNvSpPr/>
            <p:nvPr/>
          </p:nvSpPr>
          <p:spPr>
            <a:xfrm>
              <a:off x="2319077" y="2951642"/>
              <a:ext cx="2221808" cy="50297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Μήκος Διεύθυνσης Πρωτοκόλλου</a:t>
              </a:r>
            </a:p>
          </p:txBody>
        </p:sp>
        <p:sp>
          <p:nvSpPr>
            <p:cNvPr id="22" name="Rectangle 11"/>
            <p:cNvSpPr/>
            <p:nvPr/>
          </p:nvSpPr>
          <p:spPr>
            <a:xfrm>
              <a:off x="4540885" y="2951643"/>
              <a:ext cx="4211070" cy="5029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Λειτουργία  (1 </a:t>
              </a:r>
              <a:r>
                <a:rPr lang="en-US" dirty="0" smtClean="0">
                  <a:solidFill>
                    <a:schemeClr val="tx1"/>
                  </a:solidFill>
                </a:rPr>
                <a:t>=</a:t>
              </a:r>
              <a:r>
                <a:rPr lang="el-GR" dirty="0" smtClean="0">
                  <a:solidFill>
                    <a:schemeClr val="tx1"/>
                  </a:solidFill>
                </a:rPr>
                <a:t>Αίτηση, </a:t>
              </a:r>
              <a:r>
                <a:rPr lang="en-US" dirty="0" smtClean="0">
                  <a:solidFill>
                    <a:schemeClr val="tx1"/>
                  </a:solidFill>
                </a:rPr>
                <a:t> 2=</a:t>
              </a:r>
              <a:r>
                <a:rPr lang="el-GR" dirty="0" smtClean="0">
                  <a:solidFill>
                    <a:schemeClr val="tx1"/>
                  </a:solidFill>
                </a:rPr>
                <a:t>Απόκριση 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12"/>
            <p:cNvSpPr/>
            <p:nvPr/>
          </p:nvSpPr>
          <p:spPr>
            <a:xfrm>
              <a:off x="251519" y="3961004"/>
              <a:ext cx="4289367" cy="5760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 </a:t>
              </a:r>
              <a:r>
                <a:rPr lang="el-GR" dirty="0" smtClean="0">
                  <a:solidFill>
                    <a:schemeClr val="tx1"/>
                  </a:solidFill>
                </a:rPr>
                <a:t>Υλικού   </a:t>
              </a:r>
              <a:r>
                <a:rPr lang="el-GR" dirty="0">
                  <a:solidFill>
                    <a:schemeClr val="tx1"/>
                  </a:solidFill>
                </a:rPr>
                <a:t>Αποστολέα  </a:t>
              </a:r>
              <a:endParaRPr lang="el-G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 (τα  2 τελευταία </a:t>
              </a:r>
              <a:r>
                <a:rPr lang="en-US" dirty="0" smtClean="0">
                  <a:solidFill>
                    <a:schemeClr val="tx1"/>
                  </a:solidFill>
                </a:rPr>
                <a:t>bytes)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13"/>
            <p:cNvSpPr/>
            <p:nvPr/>
          </p:nvSpPr>
          <p:spPr>
            <a:xfrm>
              <a:off x="254551" y="3454612"/>
              <a:ext cx="8497404" cy="5257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</a:t>
              </a:r>
              <a:r>
                <a:rPr lang="el-GR" dirty="0" smtClean="0">
                  <a:solidFill>
                    <a:schemeClr val="tx1"/>
                  </a:solidFill>
                </a:rPr>
                <a:t> </a:t>
              </a:r>
              <a:r>
                <a:rPr lang="el-GR" dirty="0">
                  <a:solidFill>
                    <a:schemeClr val="tx1"/>
                  </a:solidFill>
                </a:rPr>
                <a:t>Υλικού </a:t>
              </a:r>
              <a:r>
                <a:rPr lang="el-GR" dirty="0" smtClean="0">
                  <a:solidFill>
                    <a:schemeClr val="tx1"/>
                  </a:solidFill>
                </a:rPr>
                <a:t> Αποστολέα   (τα πρώτα 4 </a:t>
              </a:r>
              <a:r>
                <a:rPr lang="en-US" dirty="0" smtClean="0">
                  <a:solidFill>
                    <a:schemeClr val="tx1"/>
                  </a:solidFill>
                </a:rPr>
                <a:t>bytes)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14"/>
            <p:cNvSpPr/>
            <p:nvPr/>
          </p:nvSpPr>
          <p:spPr>
            <a:xfrm>
              <a:off x="4540885" y="3980355"/>
              <a:ext cx="4211070" cy="57606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 Πρωτοκόλλου </a:t>
              </a:r>
              <a:r>
                <a:rPr lang="el-GR" dirty="0" smtClean="0">
                  <a:solidFill>
                    <a:schemeClr val="tx1"/>
                  </a:solidFill>
                </a:rPr>
                <a:t>Αποστολέα</a:t>
              </a:r>
              <a:r>
                <a:rPr lang="en-US" dirty="0" smtClean="0">
                  <a:solidFill>
                    <a:schemeClr val="tx1"/>
                  </a:solidFill>
                </a:rPr>
                <a:t>    </a:t>
              </a:r>
            </a:p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 (</a:t>
              </a:r>
              <a:r>
                <a:rPr lang="el-GR" dirty="0">
                  <a:solidFill>
                    <a:schemeClr val="tx1"/>
                  </a:solidFill>
                </a:rPr>
                <a:t>τα  2 </a:t>
              </a:r>
              <a:r>
                <a:rPr lang="el-GR" dirty="0" smtClean="0">
                  <a:solidFill>
                    <a:schemeClr val="tx1"/>
                  </a:solidFill>
                </a:rPr>
                <a:t>πρώτα </a:t>
              </a:r>
              <a:r>
                <a:rPr lang="en-US" dirty="0">
                  <a:solidFill>
                    <a:schemeClr val="tx1"/>
                  </a:solidFill>
                </a:rPr>
                <a:t>bytes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12"/>
            <p:cNvSpPr/>
            <p:nvPr/>
          </p:nvSpPr>
          <p:spPr>
            <a:xfrm>
              <a:off x="254551" y="4537069"/>
              <a:ext cx="4286336" cy="57606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Πρωτοκόλλου</a:t>
              </a:r>
              <a:r>
                <a:rPr lang="el-GR" dirty="0" smtClean="0">
                  <a:solidFill>
                    <a:schemeClr val="tx1"/>
                  </a:solidFill>
                </a:rPr>
                <a:t>  </a:t>
              </a:r>
              <a:r>
                <a:rPr lang="el-GR" dirty="0">
                  <a:solidFill>
                    <a:schemeClr val="tx1"/>
                  </a:solidFill>
                </a:rPr>
                <a:t>Αποστολέα  </a:t>
              </a:r>
              <a:endParaRPr lang="el-GR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 (τα  2 τελευταία </a:t>
              </a:r>
              <a:r>
                <a:rPr lang="en-US" dirty="0" smtClean="0">
                  <a:solidFill>
                    <a:schemeClr val="tx1"/>
                  </a:solidFill>
                </a:rPr>
                <a:t>bytes)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12"/>
            <p:cNvSpPr/>
            <p:nvPr/>
          </p:nvSpPr>
          <p:spPr>
            <a:xfrm>
              <a:off x="4540887" y="4537068"/>
              <a:ext cx="4208037" cy="5760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 </a:t>
              </a:r>
              <a:r>
                <a:rPr lang="el-GR" dirty="0" smtClean="0">
                  <a:solidFill>
                    <a:schemeClr val="tx1"/>
                  </a:solidFill>
                </a:rPr>
                <a:t>Υλικού </a:t>
              </a:r>
              <a:r>
                <a:rPr lang="el-GR" dirty="0">
                  <a:solidFill>
                    <a:schemeClr val="tx1"/>
                  </a:solidFill>
                </a:rPr>
                <a:t>Προορισμού</a:t>
              </a:r>
              <a:r>
                <a:rPr lang="el-GR" dirty="0" smtClean="0">
                  <a:solidFill>
                    <a:schemeClr val="tx1"/>
                  </a:solidFill>
                </a:rPr>
                <a:t>  </a:t>
              </a:r>
            </a:p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 (τα  2 </a:t>
              </a:r>
              <a:r>
                <a:rPr lang="el-GR" dirty="0">
                  <a:solidFill>
                    <a:schemeClr val="tx1"/>
                  </a:solidFill>
                </a:rPr>
                <a:t>πρώτα</a:t>
              </a:r>
              <a:r>
                <a:rPr lang="el-GR" dirty="0" smtClean="0">
                  <a:solidFill>
                    <a:schemeClr val="tx1"/>
                  </a:solidFill>
                </a:rPr>
                <a:t> </a:t>
              </a:r>
              <a:r>
                <a:rPr lang="en-US" dirty="0" smtClean="0">
                  <a:solidFill>
                    <a:schemeClr val="tx1"/>
                  </a:solidFill>
                </a:rPr>
                <a:t>bytes)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8" name="Rectangle 13"/>
            <p:cNvSpPr/>
            <p:nvPr/>
          </p:nvSpPr>
          <p:spPr>
            <a:xfrm>
              <a:off x="251520" y="5113133"/>
              <a:ext cx="8497404" cy="52574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</a:t>
              </a:r>
              <a:r>
                <a:rPr lang="el-GR" dirty="0" smtClean="0">
                  <a:solidFill>
                    <a:schemeClr val="tx1"/>
                  </a:solidFill>
                </a:rPr>
                <a:t> </a:t>
              </a:r>
              <a:r>
                <a:rPr lang="el-GR" dirty="0">
                  <a:solidFill>
                    <a:schemeClr val="tx1"/>
                  </a:solidFill>
                </a:rPr>
                <a:t>Υλικού Προορισμού  </a:t>
              </a:r>
              <a:r>
                <a:rPr lang="el-GR" dirty="0" smtClean="0">
                  <a:solidFill>
                    <a:schemeClr val="tx1"/>
                  </a:solidFill>
                </a:rPr>
                <a:t>(τα  </a:t>
              </a:r>
              <a:r>
                <a:rPr lang="el-GR" dirty="0">
                  <a:solidFill>
                    <a:schemeClr val="tx1"/>
                  </a:solidFill>
                </a:rPr>
                <a:t>4 τελευταία </a:t>
              </a:r>
              <a:r>
                <a:rPr lang="en-US" dirty="0" smtClean="0">
                  <a:solidFill>
                    <a:schemeClr val="tx1"/>
                  </a:solidFill>
                </a:rPr>
                <a:t>bytes)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13"/>
            <p:cNvSpPr/>
            <p:nvPr/>
          </p:nvSpPr>
          <p:spPr>
            <a:xfrm>
              <a:off x="251520" y="5638876"/>
              <a:ext cx="8497404" cy="525743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>
                  <a:solidFill>
                    <a:schemeClr val="tx1"/>
                  </a:solidFill>
                </a:rPr>
                <a:t>Διεύθυνση Πρωτοκόλλου Προορισμού </a:t>
              </a:r>
              <a:r>
                <a:rPr lang="el-GR" dirty="0" smtClean="0">
                  <a:solidFill>
                    <a:schemeClr val="tx1"/>
                  </a:solidFill>
                </a:rPr>
                <a:t>(όλα  τα 4 </a:t>
              </a:r>
              <a:r>
                <a:rPr lang="en-US" dirty="0" smtClean="0">
                  <a:solidFill>
                    <a:schemeClr val="tx1"/>
                  </a:solidFill>
                </a:rPr>
                <a:t>bytes)</a:t>
              </a:r>
              <a:endParaRPr lang="el-G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68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Πρωτόκολλο </a:t>
            </a:r>
            <a:r>
              <a:rPr lang="en-US" dirty="0" smtClean="0"/>
              <a:t>ARP </a:t>
            </a:r>
            <a:r>
              <a:rPr lang="el-GR" sz="2800" b="0" dirty="0" smtClean="0"/>
              <a:t>(3/</a:t>
            </a:r>
            <a:r>
              <a:rPr lang="el-GR" sz="2800" b="0" dirty="0"/>
              <a:t>4</a:t>
            </a:r>
            <a:r>
              <a:rPr lang="el-GR" sz="2800" b="0" dirty="0" smtClean="0"/>
              <a:t>)</a:t>
            </a:r>
            <a:endParaRPr lang="en-GB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1080120"/>
          </a:xfrm>
        </p:spPr>
        <p:txBody>
          <a:bodyPr/>
          <a:lstStyle/>
          <a:p>
            <a:pPr marL="0" indent="0">
              <a:buNone/>
            </a:pPr>
            <a:r>
              <a:rPr lang="en-US" altLang="el-GR" sz="2400" dirty="0"/>
              <a:t>To </a:t>
            </a:r>
            <a:r>
              <a:rPr lang="el-GR" altLang="el-GR" sz="2400" b="1" dirty="0"/>
              <a:t>μήνυμα  </a:t>
            </a:r>
            <a:r>
              <a:rPr lang="en-GB" altLang="el-GR" sz="2400" b="1" dirty="0" smtClean="0"/>
              <a:t>ARP</a:t>
            </a:r>
            <a:r>
              <a:rPr lang="el-GR" altLang="el-GR" sz="2400" b="1" dirty="0" smtClean="0"/>
              <a:t> </a:t>
            </a:r>
            <a:r>
              <a:rPr lang="el-GR" altLang="el-GR" sz="2400" dirty="0" smtClean="0"/>
              <a:t>για να </a:t>
            </a:r>
            <a:r>
              <a:rPr lang="el-GR" altLang="el-GR" sz="2400" dirty="0"/>
              <a:t>μεταδοθεί μέσω του φυσικού </a:t>
            </a:r>
            <a:r>
              <a:rPr lang="el-GR" altLang="el-GR" sz="2400" dirty="0" smtClean="0"/>
              <a:t>δικτύου, </a:t>
            </a:r>
            <a:r>
              <a:rPr lang="el-GR" altLang="el-GR" sz="2400" dirty="0"/>
              <a:t>ενθυλακώνεται μέσα σε ένα πλαίσιο  υλικού.</a:t>
            </a:r>
            <a:endParaRPr lang="en-US" altLang="el-GR" sz="2400" dirty="0"/>
          </a:p>
          <a:p>
            <a:pPr>
              <a:buNone/>
            </a:pPr>
            <a:endParaRPr lang="en-US" altLang="el-GR" dirty="0"/>
          </a:p>
          <a:p>
            <a:endParaRPr lang="el-GR" dirty="0"/>
          </a:p>
        </p:txBody>
      </p:sp>
      <p:sp>
        <p:nvSpPr>
          <p:cNvPr id="27652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D9D9014-D543-44C2-9FDC-85B4140B6C71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" name="Rectangle 7"/>
          <p:cNvSpPr/>
          <p:nvPr/>
        </p:nvSpPr>
        <p:spPr>
          <a:xfrm>
            <a:off x="2555776" y="2780928"/>
            <a:ext cx="4968875" cy="5159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l-GR" dirty="0">
                <a:solidFill>
                  <a:schemeClr val="tx1"/>
                </a:solidFill>
              </a:rPr>
              <a:t>Μήνυμα </a:t>
            </a:r>
            <a:r>
              <a:rPr lang="en-US" dirty="0">
                <a:solidFill>
                  <a:schemeClr val="tx1"/>
                </a:solidFill>
              </a:rPr>
              <a:t>ARP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12" name="Rectangle 8"/>
          <p:cNvSpPr/>
          <p:nvPr/>
        </p:nvSpPr>
        <p:spPr>
          <a:xfrm>
            <a:off x="433288" y="3788990"/>
            <a:ext cx="2122488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l-GR" dirty="0">
                <a:solidFill>
                  <a:schemeClr val="tx1"/>
                </a:solidFill>
              </a:rPr>
              <a:t>κεφαλίδα πλαισίου</a:t>
            </a:r>
          </a:p>
        </p:txBody>
      </p:sp>
      <p:sp>
        <p:nvSpPr>
          <p:cNvPr id="13" name="Rectangle 9"/>
          <p:cNvSpPr/>
          <p:nvPr/>
        </p:nvSpPr>
        <p:spPr>
          <a:xfrm>
            <a:off x="2555776" y="3788990"/>
            <a:ext cx="4968875" cy="6477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l-GR" dirty="0">
                <a:solidFill>
                  <a:schemeClr val="tx1"/>
                </a:solidFill>
              </a:rPr>
              <a:t>ωφέλιμο φορτίο πλαισίου </a:t>
            </a:r>
          </a:p>
        </p:txBody>
      </p:sp>
      <p:cxnSp>
        <p:nvCxnSpPr>
          <p:cNvPr id="14" name="Straight Arrow Connector 5"/>
          <p:cNvCxnSpPr/>
          <p:nvPr/>
        </p:nvCxnSpPr>
        <p:spPr>
          <a:xfrm>
            <a:off x="2548123" y="3307978"/>
            <a:ext cx="0" cy="492125"/>
          </a:xfrm>
          <a:prstGeom prst="straightConnector1">
            <a:avLst/>
          </a:prstGeom>
          <a:ln w="28575">
            <a:solidFill>
              <a:srgbClr val="004B82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2"/>
          <p:cNvCxnSpPr/>
          <p:nvPr/>
        </p:nvCxnSpPr>
        <p:spPr>
          <a:xfrm>
            <a:off x="7524651" y="3307977"/>
            <a:ext cx="0" cy="492125"/>
          </a:xfrm>
          <a:prstGeom prst="straightConnector1">
            <a:avLst/>
          </a:prstGeom>
          <a:ln w="28575">
            <a:solidFill>
              <a:srgbClr val="004B82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8"/>
          <p:cNvSpPr/>
          <p:nvPr/>
        </p:nvSpPr>
        <p:spPr>
          <a:xfrm>
            <a:off x="7524651" y="3800103"/>
            <a:ext cx="863600" cy="6365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chemeClr val="tx1"/>
                </a:solidFill>
              </a:rPr>
              <a:t>CRC</a:t>
            </a:r>
            <a:endParaRPr lang="el-G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8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Πρωτόκολλο </a:t>
            </a:r>
            <a:r>
              <a:rPr lang="en-US" dirty="0" smtClean="0"/>
              <a:t>ARP </a:t>
            </a:r>
            <a:r>
              <a:rPr lang="el-GR" sz="2800" b="0" dirty="0" smtClean="0"/>
              <a:t>(4/</a:t>
            </a:r>
            <a:r>
              <a:rPr lang="el-GR" sz="2800" b="0" dirty="0"/>
              <a:t>4</a:t>
            </a:r>
            <a:r>
              <a:rPr lang="el-GR" sz="2800" b="0" dirty="0" smtClean="0"/>
              <a:t>)</a:t>
            </a:r>
            <a:endParaRPr lang="en-GB" sz="2800" b="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3600400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el-GR" sz="2400" b="0" dirty="0">
                <a:effectLst/>
              </a:rPr>
              <a:t>Τ</a:t>
            </a:r>
            <a:r>
              <a:rPr lang="el-GR" sz="2400" b="0" dirty="0" smtClean="0">
                <a:effectLst/>
              </a:rPr>
              <a:t>ο </a:t>
            </a:r>
            <a:r>
              <a:rPr lang="en-US" sz="2400" b="0" dirty="0" smtClean="0">
                <a:effectLst/>
              </a:rPr>
              <a:t>ARP</a:t>
            </a:r>
            <a:r>
              <a:rPr lang="el-GR" sz="2400" b="0" dirty="0" smtClean="0">
                <a:effectLst/>
              </a:rPr>
              <a:t> χρησιμοποιεί την </a:t>
            </a:r>
            <a:r>
              <a:rPr lang="el-GR" sz="2400" b="1" dirty="0" smtClean="0">
                <a:effectLst/>
              </a:rPr>
              <a:t>αποθήκευση αποκρίσεων ARP σε κρυφή μνήμη</a:t>
            </a:r>
            <a:r>
              <a:rPr lang="el-GR" sz="2400" dirty="0" smtClean="0">
                <a:effectLst/>
              </a:rPr>
              <a:t>.</a:t>
            </a:r>
            <a:endParaRPr lang="en-GB" sz="2400" dirty="0" smtClean="0">
              <a:effectLst/>
            </a:endParaRP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l-GR" sz="2400" b="0" dirty="0" smtClean="0">
                <a:effectLst/>
              </a:rPr>
              <a:t>Έτσι, το </a:t>
            </a:r>
            <a:r>
              <a:rPr lang="en-US" sz="2400" b="0" dirty="0" smtClean="0">
                <a:effectLst/>
              </a:rPr>
              <a:t>ARP</a:t>
            </a:r>
            <a:r>
              <a:rPr lang="el-GR" sz="2400" b="0" dirty="0" smtClean="0">
                <a:effectLst/>
              </a:rPr>
              <a:t> </a:t>
            </a:r>
            <a:r>
              <a:rPr lang="el-GR" sz="2400" dirty="0"/>
              <a:t>πριν χρησιμοποιήσει το </a:t>
            </a:r>
            <a:r>
              <a:rPr lang="el-GR" sz="2400" dirty="0" smtClean="0"/>
              <a:t>δίκτυο </a:t>
            </a:r>
            <a:r>
              <a:rPr lang="el-GR" sz="2400" dirty="0"/>
              <a:t>για </a:t>
            </a:r>
            <a:r>
              <a:rPr lang="el-GR" altLang="el-GR" sz="2400" dirty="0"/>
              <a:t>ανταλλαγή </a:t>
            </a:r>
            <a:r>
              <a:rPr lang="el-GR" altLang="el-GR" sz="2400" dirty="0" smtClean="0"/>
              <a:t>μηνυμάτων</a:t>
            </a:r>
            <a:r>
              <a:rPr lang="en-US" altLang="el-GR" sz="2400" dirty="0" smtClean="0"/>
              <a:t>, </a:t>
            </a:r>
            <a:r>
              <a:rPr lang="el-GR" sz="2400" dirty="0" smtClean="0"/>
              <a:t>αναζητά την </a:t>
            </a:r>
            <a:r>
              <a:rPr lang="el-GR" sz="2400" b="0" dirty="0" smtClean="0">
                <a:effectLst/>
              </a:rPr>
              <a:t>αντιστοίχιση </a:t>
            </a:r>
            <a:r>
              <a:rPr lang="de-CH" sz="2400" dirty="0" smtClean="0"/>
              <a:t>IP-MAC </a:t>
            </a:r>
            <a:r>
              <a:rPr lang="el-GR" sz="2400" b="0" dirty="0" smtClean="0">
                <a:effectLst/>
              </a:rPr>
              <a:t>στον </a:t>
            </a:r>
            <a:r>
              <a:rPr lang="el-GR" sz="2400" b="0" dirty="0">
                <a:effectLst/>
              </a:rPr>
              <a:t>πίνακα  </a:t>
            </a:r>
            <a:r>
              <a:rPr lang="en-US" sz="2400" b="0" dirty="0" smtClean="0">
                <a:effectLst/>
              </a:rPr>
              <a:t>ARP</a:t>
            </a:r>
            <a:r>
              <a:rPr lang="el-GR" sz="2400" dirty="0" smtClean="0"/>
              <a:t> στην κρυφή μνήμη</a:t>
            </a:r>
            <a:r>
              <a:rPr lang="de-CH" sz="2400" dirty="0" smtClean="0"/>
              <a:t>.</a:t>
            </a:r>
            <a:r>
              <a:rPr lang="en-US" sz="2400" b="0" dirty="0" smtClean="0">
                <a:effectLst/>
              </a:rPr>
              <a:t> </a:t>
            </a:r>
            <a:endParaRPr lang="el-GR" sz="2400" b="0" dirty="0" smtClean="0">
              <a:effectLst/>
            </a:endParaRP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l-GR" sz="2400" b="0" dirty="0" smtClean="0">
                <a:effectLst/>
              </a:rPr>
              <a:t>Αν η αντιστο</a:t>
            </a:r>
            <a:r>
              <a:rPr lang="el-GR" sz="2400" dirty="0" smtClean="0"/>
              <a:t>ίχιση </a:t>
            </a:r>
            <a:r>
              <a:rPr lang="el-GR" sz="2400" b="0" dirty="0" smtClean="0">
                <a:effectLst/>
              </a:rPr>
              <a:t>υπάρχει, το </a:t>
            </a:r>
            <a:r>
              <a:rPr lang="en-US" sz="2400" b="0" dirty="0" smtClean="0">
                <a:effectLst/>
              </a:rPr>
              <a:t>ARP</a:t>
            </a:r>
            <a:r>
              <a:rPr lang="el-GR" sz="2400" b="0" dirty="0" smtClean="0">
                <a:effectLst/>
              </a:rPr>
              <a:t> δεν μεταδίδει αίτηση. </a:t>
            </a:r>
            <a:endParaRPr lang="en-US" sz="2400" b="0" dirty="0" smtClean="0">
              <a:effectLst/>
            </a:endParaRP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l-GR" sz="2400" b="0" dirty="0" smtClean="0">
                <a:effectLst/>
              </a:rPr>
              <a:t>Αν η αντιστοίχιση δεν υπάρχει, το </a:t>
            </a:r>
            <a:r>
              <a:rPr lang="en-US" sz="2400" b="0" dirty="0" smtClean="0">
                <a:effectLst/>
              </a:rPr>
              <a:t>ARP</a:t>
            </a:r>
            <a:r>
              <a:rPr lang="el-GR" sz="2400" b="0" dirty="0" smtClean="0">
                <a:effectLst/>
              </a:rPr>
              <a:t> εκπέμπει μια αίτηση αναγωγής διεύθυνσης </a:t>
            </a:r>
            <a:r>
              <a:rPr lang="en-US" sz="2400" dirty="0" smtClean="0"/>
              <a:t>IP</a:t>
            </a:r>
            <a:r>
              <a:rPr lang="el-GR" sz="2400" b="0" dirty="0" smtClean="0">
                <a:effectLst/>
              </a:rPr>
              <a:t>, λαμβάνει την απόκριση, ενημερώνει την κρυφή μνήμη με την απόκριση και μετά χρησιμοποιεί την αντιστοίχιση.</a:t>
            </a:r>
            <a:endParaRPr lang="en-GB" sz="2400" b="0" dirty="0" smtClean="0">
              <a:effectLst/>
            </a:endParaRPr>
          </a:p>
        </p:txBody>
      </p:sp>
      <p:sp>
        <p:nvSpPr>
          <p:cNvPr id="29701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A2797C8-B0C3-4B31-AD40-5A334A69ED0C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47664" y="4825506"/>
            <a:ext cx="7260818" cy="95410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el-GR" sz="2800" dirty="0" smtClean="0">
                <a:latin typeface="+mn-lt"/>
                <a:cs typeface="Adobe Devanagari" pitchFamily="18" charset="0"/>
              </a:rPr>
              <a:t>Με τη χρήση κρυφής μνήμης, μειώνεται η </a:t>
            </a:r>
            <a:r>
              <a:rPr lang="el-GR" sz="2800" dirty="0">
                <a:latin typeface="+mn-lt"/>
                <a:cs typeface="Adobe Devanagari" pitchFamily="18" charset="0"/>
              </a:rPr>
              <a:t>κυκλοφορία στο δίκτυο</a:t>
            </a:r>
            <a:endParaRPr lang="en-GB" sz="2800" dirty="0">
              <a:latin typeface="+mn-lt"/>
              <a:cs typeface="Adobe Devanagari" pitchFamily="18" charset="0"/>
            </a:endParaRPr>
          </a:p>
        </p:txBody>
      </p:sp>
      <p:pic>
        <p:nvPicPr>
          <p:cNvPr id="11266" name="Picture 2" descr="https://encrypted-tbn1.gstatic.com/images?q=tbn:ANd9GcSTyUtu1soELXCGSJ7W-7JsO1mRdKoVkK0N2IzonjrjmFZoskKV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72379"/>
            <a:ext cx="706329" cy="807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1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- Τίτλος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45624" cy="908720"/>
          </a:xfrm>
        </p:spPr>
        <p:txBody>
          <a:bodyPr>
            <a:normAutofit fontScale="90000"/>
          </a:bodyPr>
          <a:lstStyle/>
          <a:p>
            <a:r>
              <a:rPr lang="el-GR" altLang="el-GR" dirty="0" smtClean="0">
                <a:effectLst/>
              </a:rPr>
              <a:t>Διαστρωμάτωση &amp; αναγωγή διευθύνσεων</a:t>
            </a:r>
            <a:endParaRPr lang="en-GB" altLang="el-GR" sz="3100" b="0" dirty="0" smtClean="0">
              <a:effectLst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36504"/>
          </a:xfrm>
        </p:spPr>
        <p:txBody>
          <a:bodyPr/>
          <a:lstStyle/>
          <a:p>
            <a:pPr>
              <a:defRPr/>
            </a:pPr>
            <a:r>
              <a:rPr lang="el-GR" sz="2400" b="0" dirty="0" smtClean="0">
                <a:effectLst/>
              </a:rPr>
              <a:t>Η αναγωγή διευθύνσεων είναι λειτουργία που συνδέεται με το </a:t>
            </a:r>
            <a:r>
              <a:rPr lang="el-GR" sz="2400" b="1" dirty="0" smtClean="0">
                <a:solidFill>
                  <a:srgbClr val="820000"/>
                </a:solidFill>
                <a:effectLst/>
              </a:rPr>
              <a:t>επίπεδο διασύνδεσης δικτύου</a:t>
            </a:r>
            <a:r>
              <a:rPr lang="el-GR" sz="2400" b="0" dirty="0" smtClean="0">
                <a:effectLst/>
              </a:rPr>
              <a:t>,</a:t>
            </a:r>
            <a:r>
              <a:rPr lang="el-GR" sz="2400" b="0" dirty="0" smtClean="0">
                <a:solidFill>
                  <a:srgbClr val="820000"/>
                </a:solidFill>
                <a:effectLst/>
              </a:rPr>
              <a:t> </a:t>
            </a:r>
            <a:r>
              <a:rPr lang="el-GR" sz="2400" b="0" dirty="0" smtClean="0">
                <a:effectLst/>
              </a:rPr>
              <a:t>το επίπεδο δηλαδή που χρησιμοποιείται για μετάδοση και λήψη πλαισίων. </a:t>
            </a:r>
          </a:p>
          <a:p>
            <a:pPr>
              <a:defRPr/>
            </a:pPr>
            <a:r>
              <a:rPr lang="el-GR" sz="2400" b="0" dirty="0" smtClean="0">
                <a:effectLst/>
              </a:rPr>
              <a:t>Το λογισμικό αναγωγής διευθύνσεων κρύβει τις λεπτομέρειες της φυσικής </a:t>
            </a:r>
            <a:r>
              <a:rPr lang="el-GR" sz="2400" b="0" dirty="0" err="1" smtClean="0">
                <a:effectLst/>
              </a:rPr>
              <a:t>διευθυνσιοδότησης</a:t>
            </a:r>
            <a:r>
              <a:rPr lang="el-GR" sz="2400" b="0" dirty="0" smtClean="0">
                <a:effectLst/>
              </a:rPr>
              <a:t> </a:t>
            </a:r>
            <a:endParaRPr lang="en-GB" sz="2400" b="0" dirty="0" smtClean="0">
              <a:effectLst/>
            </a:endParaRPr>
          </a:p>
          <a:p>
            <a:pPr>
              <a:defRPr/>
            </a:pPr>
            <a:endParaRPr lang="en-GB" dirty="0"/>
          </a:p>
        </p:txBody>
      </p:sp>
      <p:sp>
        <p:nvSpPr>
          <p:cNvPr id="33797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 b="1">
                <a:solidFill>
                  <a:srgbClr val="333399"/>
                </a:solidFill>
                <a:latin typeface="Comic Sans MS" pitchFamily="66" charset="0"/>
              </a:defRPr>
            </a:lvl1pPr>
            <a:lvl2pPr marL="742950" indent="-285750" eaLnBrk="0" hangingPunct="0">
              <a:buChar char="–"/>
              <a:defRPr sz="2400" b="1">
                <a:solidFill>
                  <a:srgbClr val="333399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rgbClr val="333399"/>
                </a:solidFill>
                <a:latin typeface="Comic Sans MS" pitchFamily="66" charset="0"/>
              </a:defRPr>
            </a:lvl3pPr>
            <a:lvl4pPr marL="1600200" indent="-228600" eaLnBrk="0" hangingPunct="0">
              <a:buChar char="–"/>
              <a:defRPr b="1">
                <a:solidFill>
                  <a:srgbClr val="333399"/>
                </a:solidFill>
                <a:latin typeface="Comic Sans MS" pitchFamily="66" charset="0"/>
              </a:defRPr>
            </a:lvl4pPr>
            <a:lvl5pPr marL="2057400" indent="-228600" eaLnBrk="0" hangingPunct="0"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 b="1">
                <a:solidFill>
                  <a:srgbClr val="333399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A7A44BD-4ABA-4CA3-B2A8-0EADF6122F3A}" type="slidenum">
              <a:rPr lang="en-US" altLang="el-GR" sz="14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altLang="el-GR" sz="14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5" name="Ομάδα 4"/>
          <p:cNvGrpSpPr/>
          <p:nvPr/>
        </p:nvGrpSpPr>
        <p:grpSpPr>
          <a:xfrm>
            <a:off x="1187069" y="4005064"/>
            <a:ext cx="2313546" cy="1791273"/>
            <a:chOff x="1178334" y="1556792"/>
            <a:chExt cx="2313546" cy="2160240"/>
          </a:xfrm>
        </p:grpSpPr>
        <p:sp>
          <p:nvSpPr>
            <p:cNvPr id="6" name="Rectangle 2"/>
            <p:cNvSpPr/>
            <p:nvPr/>
          </p:nvSpPr>
          <p:spPr>
            <a:xfrm>
              <a:off x="1178334" y="1556792"/>
              <a:ext cx="2313546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Εφαρμογών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8"/>
            <p:cNvSpPr/>
            <p:nvPr/>
          </p:nvSpPr>
          <p:spPr>
            <a:xfrm>
              <a:off x="1178334" y="1988840"/>
              <a:ext cx="2313546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Μεταφορά</a:t>
              </a:r>
              <a:r>
                <a:rPr lang="el-GR" dirty="0">
                  <a:solidFill>
                    <a:schemeClr val="tx1"/>
                  </a:solidFill>
                </a:rPr>
                <a:t>ς</a:t>
              </a:r>
            </a:p>
          </p:txBody>
        </p:sp>
        <p:sp>
          <p:nvSpPr>
            <p:cNvPr id="8" name="Rectangle 9"/>
            <p:cNvSpPr/>
            <p:nvPr/>
          </p:nvSpPr>
          <p:spPr>
            <a:xfrm>
              <a:off x="1178334" y="2420888"/>
              <a:ext cx="2313546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Διαδικτύου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10"/>
            <p:cNvSpPr/>
            <p:nvPr/>
          </p:nvSpPr>
          <p:spPr>
            <a:xfrm>
              <a:off x="1178334" y="2852936"/>
              <a:ext cx="2313546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Διασύνδεσης  </a:t>
              </a:r>
              <a:r>
                <a:rPr lang="el-GR" dirty="0">
                  <a:solidFill>
                    <a:schemeClr val="tx1"/>
                  </a:solidFill>
                </a:rPr>
                <a:t>Δ</a:t>
              </a:r>
              <a:r>
                <a:rPr lang="el-GR" dirty="0" smtClean="0">
                  <a:solidFill>
                    <a:schemeClr val="tx1"/>
                  </a:solidFill>
                </a:rPr>
                <a:t>ικτύου</a:t>
              </a:r>
              <a:endParaRPr lang="el-GR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11"/>
            <p:cNvSpPr/>
            <p:nvPr/>
          </p:nvSpPr>
          <p:spPr>
            <a:xfrm>
              <a:off x="1178334" y="3284984"/>
              <a:ext cx="2313546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4B8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 smtClean="0">
                  <a:solidFill>
                    <a:schemeClr val="tx1"/>
                  </a:solidFill>
                </a:rPr>
                <a:t>Υλικού</a:t>
              </a:r>
              <a:endParaRPr lang="el-GR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665713" y="4345475"/>
            <a:ext cx="295232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l-GR" sz="2000" b="1" dirty="0" smtClean="0">
                <a:latin typeface="+mn-lt"/>
              </a:rPr>
              <a:t>Αρχιτεκτονική </a:t>
            </a:r>
            <a:r>
              <a:rPr lang="en-US" sz="2000" b="1" dirty="0" smtClean="0">
                <a:latin typeface="+mn-lt"/>
              </a:rPr>
              <a:t>TCP/IP</a:t>
            </a:r>
          </a:p>
          <a:p>
            <a:r>
              <a:rPr lang="el-GR" altLang="el-GR" sz="2000" dirty="0" smtClean="0">
                <a:latin typeface="+mn-lt"/>
              </a:rPr>
              <a:t>Το </a:t>
            </a:r>
            <a:r>
              <a:rPr lang="el-GR" altLang="el-GR" sz="2000" dirty="0" err="1" smtClean="0">
                <a:latin typeface="+mn-lt"/>
              </a:rPr>
              <a:t>πολυεπίπεδο</a:t>
            </a:r>
            <a:r>
              <a:rPr lang="el-GR" altLang="el-GR" sz="2000" dirty="0" smtClean="0">
                <a:latin typeface="+mn-lt"/>
              </a:rPr>
              <a:t> </a:t>
            </a:r>
            <a:r>
              <a:rPr lang="el-GR" altLang="el-GR" sz="2000" dirty="0">
                <a:latin typeface="+mn-lt"/>
              </a:rPr>
              <a:t>λογισμικό πρωτοκόλλων</a:t>
            </a:r>
            <a:endParaRPr lang="el-GR" sz="2000" b="1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0615" y="5079828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ARP</a:t>
            </a:r>
            <a:endParaRPr lang="el-GR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75903" y="4721574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 IP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34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5f527fad048102af57dfa63d23c81919a023cc"/>
</p:tagLst>
</file>

<file path=ppt/theme/theme1.xml><?xml version="1.0" encoding="utf-8"?>
<a:theme xmlns:a="http://schemas.openxmlformats.org/drawingml/2006/main" name="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3263</Words>
  <Application>Microsoft Office PowerPoint</Application>
  <PresentationFormat>Προβολή στην οθόνη (4:3)</PresentationFormat>
  <Paragraphs>315</Paragraphs>
  <Slides>37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37</vt:i4>
      </vt:variant>
    </vt:vector>
  </HeadingPairs>
  <TitlesOfParts>
    <vt:vector size="46" baseType="lpstr">
      <vt:lpstr>Adobe Devanagari</vt:lpstr>
      <vt:lpstr>Arial</vt:lpstr>
      <vt:lpstr>Calibri</vt:lpstr>
      <vt:lpstr>Cambria Math</vt:lpstr>
      <vt:lpstr>Times New Roman</vt:lpstr>
      <vt:lpstr>Wingdings</vt:lpstr>
      <vt:lpstr>OC_template_updated</vt:lpstr>
      <vt:lpstr>1_OC_template_updated</vt:lpstr>
      <vt:lpstr>2_OC_template_updated</vt:lpstr>
      <vt:lpstr>Δίκτυα Υπολογιστών ΙΙ (Ε)</vt:lpstr>
      <vt:lpstr>Στόχος</vt:lpstr>
      <vt:lpstr>Προώθηση πακέτων (1/2)</vt:lpstr>
      <vt:lpstr>Προώθηση πακέτων (2/2)</vt:lpstr>
      <vt:lpstr>Πρωτόκολλο ARP (1/4)</vt:lpstr>
      <vt:lpstr>Πρωτόκολλο ARP (2/4)</vt:lpstr>
      <vt:lpstr>Πρωτόκολλο ARP (3/4)</vt:lpstr>
      <vt:lpstr>Πρωτόκολλο ARP (4/4)</vt:lpstr>
      <vt:lpstr>Διαστρωμάτωση &amp; αναγωγή διευθύνσεων</vt:lpstr>
      <vt:lpstr>Χρήσιμη ορολογία</vt:lpstr>
      <vt:lpstr>Εργαστηριακή άσκηση  ARP (1/15)</vt:lpstr>
      <vt:lpstr>Εργαστηριακή άσκηση  ARP (2/19)</vt:lpstr>
      <vt:lpstr>Εργαστηριακή άσκηση  ARP (3/19) </vt:lpstr>
      <vt:lpstr>Εργαστηριακή άσκηση  ARP (4/19) </vt:lpstr>
      <vt:lpstr>Εργαστηριακή άσκηση  ARP (5/19) </vt:lpstr>
      <vt:lpstr>Εργαστηριακή άσκηση  ARP (6/19) </vt:lpstr>
      <vt:lpstr>Εργαστηριακή άσκηση  ARP (7/19) </vt:lpstr>
      <vt:lpstr>Εργαστηριακή άσκηση  ARP (8/19) </vt:lpstr>
      <vt:lpstr>Εργαστηριακή άσκηση  ARP (9/19) </vt:lpstr>
      <vt:lpstr>Εργαστηριακή άσκηση  ARP (10/19) </vt:lpstr>
      <vt:lpstr>Εργαστηριακή άσκηση  ARP (11/19) </vt:lpstr>
      <vt:lpstr>Εργαστηριακή άσκηση  ARP (12/19) </vt:lpstr>
      <vt:lpstr>Εργαστηριακή άσκηση  ARP (13/19) </vt:lpstr>
      <vt:lpstr>Εργαστηριακή άσκηση  ARP (14/19) </vt:lpstr>
      <vt:lpstr>Εργαστηριακή άσκηση  ARP (15/19) </vt:lpstr>
      <vt:lpstr>Εργαστηριακή άσκηση  ARP (16/19) </vt:lpstr>
      <vt:lpstr>Εργαστηριακή άσκηση  ARP (17/19) </vt:lpstr>
      <vt:lpstr>Εργαστηριακή άσκηση  ARP (18/19) </vt:lpstr>
      <vt:lpstr>Εργαστηριακή άσκηση  ARP (19/19) </vt:lpstr>
      <vt:lpstr>Βιβλιογραφία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</dc:creator>
  <cp:lastModifiedBy>opencourses</cp:lastModifiedBy>
  <cp:revision>290</cp:revision>
  <cp:lastPrinted>2016-06-06T09:31:06Z</cp:lastPrinted>
  <dcterms:created xsi:type="dcterms:W3CDTF">2013-03-04T13:35:19Z</dcterms:created>
  <dcterms:modified xsi:type="dcterms:W3CDTF">2016-07-10T13:25:03Z</dcterms:modified>
</cp:coreProperties>
</file>