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9"/>
  </p:notesMasterIdLst>
  <p:handoutMasterIdLst>
    <p:handoutMasterId r:id="rId20"/>
  </p:handoutMasterIdLst>
  <p:sldIdLst>
    <p:sldId id="256" r:id="rId3"/>
    <p:sldId id="269" r:id="rId4"/>
    <p:sldId id="270" r:id="rId5"/>
    <p:sldId id="271" r:id="rId6"/>
    <p:sldId id="272" r:id="rId7"/>
    <p:sldId id="273" r:id="rId8"/>
    <p:sldId id="274" r:id="rId9"/>
    <p:sldId id="275" r:id="rId10"/>
    <p:sldId id="276" r:id="rId11"/>
    <p:sldId id="257" r:id="rId12"/>
    <p:sldId id="262" r:id="rId13"/>
    <p:sldId id="264" r:id="rId14"/>
    <p:sldId id="277" r:id="rId15"/>
    <p:sldId id="278" r:id="rId16"/>
    <p:sldId id="266" r:id="rId17"/>
    <p:sldId id="261" r:id="rId18"/>
  </p:sldIdLst>
  <p:sldSz cx="9144000" cy="6858000" type="screen4x3"/>
  <p:notesSz cx="7104063" cy="10234613"/>
  <p:custDataLst>
    <p:tags r:id="rId2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3105164-19CD-4D77-A9C6-C1DB60AA6978}" type="slidenum">
              <a:rPr lang="el-GR" smtClean="0">
                <a:solidFill>
                  <a:prstClr val="black"/>
                </a:solidFill>
              </a:rPr>
              <a:pPr/>
              <a:t>5</a:t>
            </a:fld>
            <a:endParaRPr lang="el-GR">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506520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lvl1pPr>
              <a:defRPr sz="3600" b="1">
                <a:solidFill>
                  <a:srgbClr val="004A82"/>
                </a:solidFill>
              </a:defRPr>
            </a:lvl1pPr>
          </a:lstStyle>
          <a:p>
            <a:r>
              <a:rPr lang="el-GR" dirty="0" err="1" smtClean="0"/>
              <a:t>Kλικ</a:t>
            </a:r>
            <a:r>
              <a:rPr lang="el-GR" dirty="0" smtClean="0"/>
              <a:t> για επεξεργασία του τίτλου</a:t>
            </a:r>
            <a:endParaRPr lang="el-GR" dirty="0"/>
          </a:p>
        </p:txBody>
      </p:sp>
      <p:sp>
        <p:nvSpPr>
          <p:cNvPr id="3" name="2 - Θέση περιεχομένου"/>
          <p:cNvSpPr>
            <a:spLocks noGrp="1"/>
          </p:cNvSpPr>
          <p:nvPr>
            <p:ph idx="1"/>
          </p:nvPr>
        </p:nvSpPr>
        <p:spPr/>
        <p:txBody>
          <a:bodyPr>
            <a:normAutofit/>
          </a:bodyPr>
          <a:lstStyle>
            <a:lvl1pPr>
              <a:lnSpc>
                <a:spcPct val="110000"/>
              </a:lnSpc>
              <a:spcBef>
                <a:spcPts val="1200"/>
              </a:spcBef>
              <a:defRPr sz="2400"/>
            </a:lvl1pPr>
            <a:lvl2pPr>
              <a:lnSpc>
                <a:spcPct val="110000"/>
              </a:lnSpc>
              <a:spcBef>
                <a:spcPts val="1200"/>
              </a:spcBef>
              <a:buFont typeface="Courier New"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Kλικ για επεξεργασία των στυλ του υποδείγματος</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3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748159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142566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618369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897115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656889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70791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195027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154551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639376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400405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B046FC6-4DD2-443D-9F9D-64BC4C0DB778}" type="datetimeFigureOut">
              <a:rPr lang="el-GR" smtClean="0">
                <a:solidFill>
                  <a:prstClr val="black">
                    <a:tint val="75000"/>
                  </a:prstClr>
                </a:solidFill>
                <a:latin typeface="Calibri"/>
              </a:rPr>
              <a:pPr fontAlgn="auto">
                <a:spcBef>
                  <a:spcPts val="0"/>
                </a:spcBef>
                <a:spcAft>
                  <a:spcPts val="0"/>
                </a:spcAft>
              </a:pPr>
              <a:t>2/3/2015</a:t>
            </a:fld>
            <a:endParaRPr lang="el-GR">
              <a:solidFill>
                <a:prstClr val="black">
                  <a:tint val="75000"/>
                </a:prstClr>
              </a:solidFill>
              <a:latin typeface="Calibri"/>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a:solidFill>
                <a:prstClr val="black">
                  <a:tint val="75000"/>
                </a:prstClr>
              </a:solidFill>
              <a:latin typeface="Calibri"/>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FF6B951-FCCA-4429-9B82-9232351FAC74}" type="slidenum">
              <a:rPr lang="el-GR" smtClean="0">
                <a:solidFill>
                  <a:prstClr val="black">
                    <a:tint val="75000"/>
                  </a:prstClr>
                </a:solidFill>
                <a:latin typeface="Calibri"/>
              </a:rPr>
              <a:pPr fontAlgn="auto">
                <a:spcBef>
                  <a:spcPts val="0"/>
                </a:spcBef>
                <a:spcAft>
                  <a:spcPts val="0"/>
                </a:spcAft>
              </a:pPr>
              <a:t>‹#›</a:t>
            </a:fld>
            <a:endParaRPr lang="el-GR">
              <a:solidFill>
                <a:prstClr val="black">
                  <a:tint val="75000"/>
                </a:prstClr>
              </a:solidFill>
              <a:latin typeface="Calibri"/>
            </a:endParaRPr>
          </a:p>
        </p:txBody>
      </p:sp>
    </p:spTree>
    <p:extLst>
      <p:ext uri="{BB962C8B-B14F-4D97-AF65-F5344CB8AC3E}">
        <p14:creationId xmlns:p14="http://schemas.microsoft.com/office/powerpoint/2010/main" val="77798992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Τεχνικές Λήψης Βιολογικών Υλικών</a:t>
            </a:r>
            <a:r>
              <a:rPr lang="en-US" sz="3600" b="1" dirty="0" smtClean="0">
                <a:solidFill>
                  <a:schemeClr val="tx1"/>
                </a:solidFill>
                <a:latin typeface="+mn-lt"/>
              </a:rPr>
              <a:t> </a:t>
            </a:r>
            <a:r>
              <a:rPr lang="en-US" sz="3600" b="1" dirty="0" smtClean="0">
                <a:solidFill>
                  <a:schemeClr val="tx1"/>
                </a:solidFill>
                <a:latin typeface="+mn-lt"/>
              </a:rPr>
              <a:t>(E)</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2400"/>
              </a:spcAft>
            </a:pPr>
            <a:r>
              <a:rPr lang="el-GR" sz="2800" b="1" dirty="0" smtClean="0"/>
              <a:t>Ενότητα 4</a:t>
            </a:r>
            <a:r>
              <a:rPr lang="el-GR" sz="2800" dirty="0" smtClean="0"/>
              <a:t>:</a:t>
            </a:r>
            <a:r>
              <a:rPr lang="en-US" sz="2800" dirty="0" smtClean="0"/>
              <a:t> </a:t>
            </a:r>
            <a:r>
              <a:rPr lang="el-GR" sz="2800" dirty="0" smtClean="0"/>
              <a:t>Λήψη φλεβικού αίματος (Υλικά αιμοληψίας)</a:t>
            </a:r>
            <a:endParaRPr lang="en-US" sz="2800" dirty="0" smtClean="0"/>
          </a:p>
          <a:p>
            <a:r>
              <a:rPr lang="el-GR" sz="2400" dirty="0"/>
              <a:t>Αναστάσιος </a:t>
            </a:r>
            <a:r>
              <a:rPr lang="el-GR" sz="2400" dirty="0" err="1"/>
              <a:t>Κριεμπάρδης</a:t>
            </a:r>
            <a:endParaRPr lang="el-GR" sz="2400" dirty="0"/>
          </a:p>
          <a:p>
            <a:r>
              <a:rPr lang="el-GR" sz="2400" dirty="0"/>
              <a:t>Τμήμα Ιατρικών Εργαστηρίων</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Αναστάσιος </a:t>
            </a:r>
            <a:r>
              <a:rPr lang="el-GR" sz="2000" dirty="0" err="1"/>
              <a:t>Κριεμπάρδης</a:t>
            </a:r>
            <a:r>
              <a:rPr lang="el-GR" sz="2000" dirty="0"/>
              <a:t> 2014</a:t>
            </a:r>
            <a:r>
              <a:rPr lang="el-GR" sz="2000" dirty="0" smtClean="0"/>
              <a:t>. </a:t>
            </a:r>
            <a:r>
              <a:rPr lang="el-GR" sz="2000" dirty="0"/>
              <a:t>Αναστάσιος </a:t>
            </a:r>
            <a:r>
              <a:rPr lang="el-GR" sz="2000" dirty="0" err="1"/>
              <a:t>Κριεμπάρδης</a:t>
            </a:r>
            <a:r>
              <a:rPr lang="el-GR" sz="2000" dirty="0"/>
              <a:t>. </a:t>
            </a:r>
            <a:r>
              <a:rPr lang="el-GR" sz="2000" dirty="0" smtClean="0"/>
              <a:t>«</a:t>
            </a:r>
            <a:r>
              <a:rPr lang="el-GR" sz="2000" dirty="0"/>
              <a:t>Τεχνικές Λήψης Βιολογικών </a:t>
            </a:r>
            <a:r>
              <a:rPr lang="el-GR" sz="2000" dirty="0" smtClean="0"/>
              <a:t>Υλικών</a:t>
            </a:r>
            <a:r>
              <a:rPr lang="en-US" sz="2000" dirty="0"/>
              <a:t> (E)</a:t>
            </a:r>
            <a:r>
              <a:rPr lang="el-GR" sz="2000" dirty="0" smtClean="0"/>
              <a:t>. </a:t>
            </a:r>
            <a:r>
              <a:rPr lang="el-GR" sz="2000" dirty="0" smtClean="0"/>
              <a:t>Ενότητα 4</a:t>
            </a:r>
            <a:r>
              <a:rPr lang="en-US" sz="2000" dirty="0" smtClean="0"/>
              <a:t>:</a:t>
            </a:r>
            <a:r>
              <a:rPr lang="el-GR" sz="2000" dirty="0"/>
              <a:t> Λήψη φλεβικού αίματος (Υλικά αιμοληψίας)».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2820837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252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Υλικά αιμοληψίας</a:t>
            </a:r>
            <a:endParaRPr lang="el-GR" dirty="0"/>
          </a:p>
        </p:txBody>
      </p:sp>
      <p:sp>
        <p:nvSpPr>
          <p:cNvPr id="5" name="4 - Θέση περιεχομένου"/>
          <p:cNvSpPr>
            <a:spLocks noGrp="1"/>
          </p:cNvSpPr>
          <p:nvPr>
            <p:ph idx="1"/>
          </p:nvPr>
        </p:nvSpPr>
        <p:spPr/>
        <p:txBody>
          <a:bodyPr/>
          <a:lstStyle/>
          <a:p>
            <a:pPr>
              <a:buNone/>
            </a:pPr>
            <a:r>
              <a:rPr lang="el-GR" dirty="0" smtClean="0"/>
              <a:t>Χωρίζονται σε:</a:t>
            </a:r>
          </a:p>
          <a:p>
            <a:r>
              <a:rPr lang="el-GR" dirty="0" smtClean="0"/>
              <a:t>Υλικά αντισηψίας </a:t>
            </a:r>
            <a:r>
              <a:rPr lang="el-GR" dirty="0"/>
              <a:t>του </a:t>
            </a:r>
            <a:r>
              <a:rPr lang="el-GR" dirty="0" smtClean="0"/>
              <a:t>δέρματος.</a:t>
            </a:r>
          </a:p>
          <a:p>
            <a:r>
              <a:rPr lang="el-GR" dirty="0" smtClean="0"/>
              <a:t>Της </a:t>
            </a:r>
            <a:r>
              <a:rPr lang="el-GR" dirty="0"/>
              <a:t>λήψης και </a:t>
            </a:r>
            <a:r>
              <a:rPr lang="el-GR" dirty="0" smtClean="0"/>
              <a:t>της αποθήκευσης </a:t>
            </a:r>
            <a:r>
              <a:rPr lang="el-GR" dirty="0"/>
              <a:t>του </a:t>
            </a:r>
            <a:r>
              <a:rPr lang="el-GR" dirty="0" smtClean="0"/>
              <a:t>αίματος.</a:t>
            </a:r>
          </a:p>
          <a:p>
            <a:r>
              <a:rPr lang="el-GR" dirty="0" smtClean="0"/>
              <a:t>Υλικά </a:t>
            </a:r>
            <a:r>
              <a:rPr lang="el-GR" dirty="0"/>
              <a:t>προστασίας.</a:t>
            </a:r>
          </a:p>
        </p:txBody>
      </p:sp>
    </p:spTree>
    <p:extLst>
      <p:ext uri="{BB962C8B-B14F-4D97-AF65-F5344CB8AC3E}">
        <p14:creationId xmlns:p14="http://schemas.microsoft.com/office/powerpoint/2010/main" val="2022028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Υλικά αντισηψίας</a:t>
            </a:r>
            <a:endParaRPr lang="el-GR" dirty="0"/>
          </a:p>
        </p:txBody>
      </p:sp>
      <p:sp>
        <p:nvSpPr>
          <p:cNvPr id="3" name="2 - Θέση περιεχομένου"/>
          <p:cNvSpPr>
            <a:spLocks noGrp="1"/>
          </p:cNvSpPr>
          <p:nvPr>
            <p:ph idx="1"/>
          </p:nvPr>
        </p:nvSpPr>
        <p:spPr>
          <a:xfrm>
            <a:off x="457200" y="1711349"/>
            <a:ext cx="4618856" cy="4525963"/>
          </a:xfrm>
        </p:spPr>
        <p:txBody>
          <a:bodyPr>
            <a:normAutofit/>
          </a:bodyPr>
          <a:lstStyle/>
          <a:p>
            <a:r>
              <a:rPr lang="el-GR" b="1" dirty="0" smtClean="0"/>
              <a:t>Υλικά αντισηψίας</a:t>
            </a:r>
          </a:p>
          <a:p>
            <a:pPr marL="355600" indent="0">
              <a:spcBef>
                <a:spcPts val="300"/>
              </a:spcBef>
              <a:buNone/>
            </a:pPr>
            <a:r>
              <a:rPr lang="el-GR" dirty="0"/>
              <a:t>Αλκοόλη 95</a:t>
            </a:r>
            <a:r>
              <a:rPr lang="el-GR" baseline="30000" dirty="0"/>
              <a:t>ο</a:t>
            </a:r>
            <a:r>
              <a:rPr lang="el-GR" dirty="0"/>
              <a:t> ή ιωδιούχο διάλυμα αλκοόλης 70</a:t>
            </a:r>
            <a:r>
              <a:rPr lang="el-GR" dirty="0" smtClean="0"/>
              <a:t>% (ακάθαρτα </a:t>
            </a:r>
            <a:r>
              <a:rPr lang="el-GR" dirty="0"/>
              <a:t>δέρματα πριν την αντισηψία πλένονται με νερό και </a:t>
            </a:r>
            <a:r>
              <a:rPr lang="el-GR" dirty="0" smtClean="0"/>
              <a:t>σαπούνι).</a:t>
            </a:r>
          </a:p>
        </p:txBody>
      </p:sp>
      <p:pic>
        <p:nvPicPr>
          <p:cNvPr id="4" name="Picture 7"/>
          <p:cNvPicPr>
            <a:picLocks noChangeAspect="1" noChangeArrowheads="1"/>
          </p:cNvPicPr>
          <p:nvPr/>
        </p:nvPicPr>
        <p:blipFill>
          <a:blip r:embed="rId2" cstate="print"/>
          <a:srcRect l="21559" t="12918" r="19377" b="15842"/>
          <a:stretch>
            <a:fillRect/>
          </a:stretch>
        </p:blipFill>
        <p:spPr bwMode="auto">
          <a:xfrm>
            <a:off x="5076056" y="1772816"/>
            <a:ext cx="3821436" cy="3456384"/>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369075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Υλικά λήψης </a:t>
            </a:r>
            <a:r>
              <a:rPr lang="el-GR" dirty="0" smtClean="0"/>
              <a:t>αίματος</a:t>
            </a:r>
            <a:endParaRPr lang="el-GR" dirty="0"/>
          </a:p>
        </p:txBody>
      </p:sp>
      <p:sp>
        <p:nvSpPr>
          <p:cNvPr id="3" name="2 - Θέση περιεχομένου"/>
          <p:cNvSpPr>
            <a:spLocks noGrp="1"/>
          </p:cNvSpPr>
          <p:nvPr>
            <p:ph idx="1"/>
          </p:nvPr>
        </p:nvSpPr>
        <p:spPr>
          <a:xfrm>
            <a:off x="457200" y="1600200"/>
            <a:ext cx="4978896" cy="5257800"/>
          </a:xfrm>
        </p:spPr>
        <p:txBody>
          <a:bodyPr>
            <a:normAutofit/>
          </a:bodyPr>
          <a:lstStyle/>
          <a:p>
            <a:r>
              <a:rPr lang="el-GR" sz="2200" b="1" dirty="0" smtClean="0"/>
              <a:t>Υλικά </a:t>
            </a:r>
            <a:r>
              <a:rPr lang="el-GR" sz="2200" b="1" dirty="0"/>
              <a:t>λήψης </a:t>
            </a:r>
            <a:r>
              <a:rPr lang="el-GR" sz="2200" b="1" dirty="0" smtClean="0"/>
              <a:t>αίματος</a:t>
            </a:r>
          </a:p>
          <a:p>
            <a:pPr marL="355600" indent="0">
              <a:spcBef>
                <a:spcPts val="300"/>
              </a:spcBef>
              <a:buNone/>
            </a:pPr>
            <a:r>
              <a:rPr lang="el-GR" sz="2200" dirty="0" smtClean="0"/>
              <a:t>Λάστιχο </a:t>
            </a:r>
            <a:r>
              <a:rPr lang="el-GR" sz="2200" dirty="0"/>
              <a:t>περίδεσης, σύριγγα ή πεταλούδα ή </a:t>
            </a:r>
            <a:r>
              <a:rPr lang="el-GR" sz="2200" dirty="0" err="1"/>
              <a:t>φλεβοκαθετήρας</a:t>
            </a:r>
            <a:r>
              <a:rPr lang="el-GR" sz="2200" dirty="0"/>
              <a:t> ή κλειστό σύστημα αιμοληψίας </a:t>
            </a:r>
            <a:r>
              <a:rPr lang="en-US" sz="2200" dirty="0"/>
              <a:t>v</a:t>
            </a:r>
            <a:r>
              <a:rPr lang="el-GR" sz="2200" dirty="0" err="1" smtClean="0"/>
              <a:t>acutainer</a:t>
            </a:r>
            <a:r>
              <a:rPr lang="el-GR" sz="2200" dirty="0" smtClean="0"/>
              <a:t>. </a:t>
            </a:r>
            <a:r>
              <a:rPr lang="el-GR" sz="2200" dirty="0"/>
              <a:t>Κάθε σύριγγα αποτελείται από το κοίλο κυλινδρικό τμήμα και το έμβολο. Συνήθως σε κάθε συσκευασία περιέχεται μία βελόνα με το κάλυμμά της. Οι βελόνες που συνήθως χρησιμοποιούνται για αιμοληψίες είναι 21G ή διαμέτρου 1,3mm. </a:t>
            </a:r>
          </a:p>
        </p:txBody>
      </p:sp>
      <p:pic>
        <p:nvPicPr>
          <p:cNvPr id="5" name="Picture 7"/>
          <p:cNvPicPr>
            <a:picLocks noChangeAspect="1" noChangeArrowheads="1"/>
          </p:cNvPicPr>
          <p:nvPr/>
        </p:nvPicPr>
        <p:blipFill>
          <a:blip r:embed="rId2" cstate="print"/>
          <a:srcRect l="30937" t="21674" r="22501" b="20831"/>
          <a:stretch>
            <a:fillRect/>
          </a:stretch>
        </p:blipFill>
        <p:spPr bwMode="auto">
          <a:xfrm>
            <a:off x="5635104" y="1478334"/>
            <a:ext cx="2806700" cy="2598738"/>
          </a:xfrm>
          <a:prstGeom prst="rect">
            <a:avLst/>
          </a:prstGeom>
          <a:noFill/>
          <a:ln w="9525">
            <a:solidFill>
              <a:schemeClr val="tx1"/>
            </a:solidFill>
            <a:miter lim="800000"/>
            <a:headEnd/>
            <a:tailEnd/>
          </a:ln>
        </p:spPr>
      </p:pic>
      <p:pic>
        <p:nvPicPr>
          <p:cNvPr id="6" name="Picture 8"/>
          <p:cNvPicPr>
            <a:picLocks noChangeAspect="1" noChangeArrowheads="1"/>
          </p:cNvPicPr>
          <p:nvPr/>
        </p:nvPicPr>
        <p:blipFill>
          <a:blip r:embed="rId3" cstate="print"/>
          <a:srcRect l="19687" t="14174" r="11560" b="20831"/>
          <a:stretch>
            <a:fillRect/>
          </a:stretch>
        </p:blipFill>
        <p:spPr bwMode="auto">
          <a:xfrm>
            <a:off x="5508104" y="4140795"/>
            <a:ext cx="3059113" cy="216852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112096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Υλικά μεταφοράς </a:t>
            </a:r>
            <a:r>
              <a:rPr lang="el-GR" dirty="0" smtClean="0"/>
              <a:t>αίματος </a:t>
            </a:r>
            <a:r>
              <a:rPr lang="el-GR" sz="3000" b="0" dirty="0" smtClean="0"/>
              <a:t>1/4</a:t>
            </a:r>
            <a:endParaRPr lang="el-GR" sz="3000" b="0" dirty="0"/>
          </a:p>
        </p:txBody>
      </p:sp>
      <p:sp>
        <p:nvSpPr>
          <p:cNvPr id="3" name="2 - Θέση περιεχομένου"/>
          <p:cNvSpPr>
            <a:spLocks noGrp="1"/>
          </p:cNvSpPr>
          <p:nvPr>
            <p:ph idx="1"/>
          </p:nvPr>
        </p:nvSpPr>
        <p:spPr>
          <a:xfrm>
            <a:off x="457200" y="1600200"/>
            <a:ext cx="7931224" cy="4525963"/>
          </a:xfrm>
        </p:spPr>
        <p:txBody>
          <a:bodyPr/>
          <a:lstStyle/>
          <a:p>
            <a:pPr lvl="0">
              <a:spcBef>
                <a:spcPts val="1800"/>
              </a:spcBef>
            </a:pPr>
            <a:r>
              <a:rPr lang="el-GR" b="1" dirty="0"/>
              <a:t>Υλικά μεταφοράς </a:t>
            </a:r>
            <a:r>
              <a:rPr lang="el-GR" b="1" dirty="0" smtClean="0"/>
              <a:t>αίματος:</a:t>
            </a:r>
            <a:endParaRPr lang="el-GR" dirty="0" smtClean="0"/>
          </a:p>
          <a:p>
            <a:pPr lvl="1">
              <a:spcBef>
                <a:spcPts val="1800"/>
              </a:spcBef>
            </a:pPr>
            <a:r>
              <a:rPr lang="el-GR" dirty="0" smtClean="0"/>
              <a:t>Σωληνάρια </a:t>
            </a:r>
            <a:r>
              <a:rPr lang="el-GR" dirty="0"/>
              <a:t>με ή χωρίς </a:t>
            </a:r>
            <a:r>
              <a:rPr lang="el-GR" dirty="0" smtClean="0"/>
              <a:t>αντιπηκτικό.</a:t>
            </a:r>
          </a:p>
          <a:p>
            <a:pPr lvl="1">
              <a:spcBef>
                <a:spcPts val="1800"/>
              </a:spcBef>
            </a:pPr>
            <a:r>
              <a:rPr lang="el-GR" dirty="0" smtClean="0"/>
              <a:t>Ασκός </a:t>
            </a:r>
            <a:r>
              <a:rPr lang="el-GR" dirty="0"/>
              <a:t>αιμοδοσίας με </a:t>
            </a:r>
            <a:r>
              <a:rPr lang="el-GR" dirty="0" smtClean="0"/>
              <a:t>αντιπηκτικό.</a:t>
            </a:r>
          </a:p>
          <a:p>
            <a:pPr lvl="1">
              <a:spcBef>
                <a:spcPts val="1800"/>
              </a:spcBef>
            </a:pPr>
            <a:r>
              <a:rPr lang="el-GR" dirty="0" smtClean="0"/>
              <a:t>Υλικό </a:t>
            </a:r>
            <a:r>
              <a:rPr lang="el-GR" dirty="0"/>
              <a:t>(ζωμός) </a:t>
            </a:r>
            <a:r>
              <a:rPr lang="el-GR" dirty="0" smtClean="0"/>
              <a:t>αιμοκαλλιέργειας.</a:t>
            </a:r>
            <a:endParaRPr lang="el-GR" dirty="0"/>
          </a:p>
        </p:txBody>
      </p:sp>
    </p:spTree>
    <p:extLst>
      <p:ext uri="{BB962C8B-B14F-4D97-AF65-F5344CB8AC3E}">
        <p14:creationId xmlns:p14="http://schemas.microsoft.com/office/powerpoint/2010/main" val="631567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Υλικά μεταφοράς αίματος </a:t>
            </a:r>
            <a:r>
              <a:rPr lang="el-GR" sz="3000" b="0" dirty="0" smtClean="0"/>
              <a:t>2/4</a:t>
            </a:r>
            <a:endParaRPr lang="el-GR" dirty="0"/>
          </a:p>
        </p:txBody>
      </p:sp>
      <p:sp>
        <p:nvSpPr>
          <p:cNvPr id="3" name="2 - Θέση περιεχομένου"/>
          <p:cNvSpPr>
            <a:spLocks noGrp="1"/>
          </p:cNvSpPr>
          <p:nvPr>
            <p:ph idx="1"/>
          </p:nvPr>
        </p:nvSpPr>
        <p:spPr>
          <a:xfrm>
            <a:off x="457200" y="1600200"/>
            <a:ext cx="5050904" cy="5257800"/>
          </a:xfrm>
        </p:spPr>
        <p:txBody>
          <a:bodyPr>
            <a:normAutofit/>
          </a:bodyPr>
          <a:lstStyle/>
          <a:p>
            <a:r>
              <a:rPr lang="el-GR" sz="2200" b="1" dirty="0" smtClean="0"/>
              <a:t>Σωληνάρια μεταφοράς αίματος</a:t>
            </a:r>
          </a:p>
          <a:p>
            <a:pPr marL="457200" indent="-457200">
              <a:buFont typeface="+mj-lt"/>
              <a:buAutoNum type="arabicPeriod"/>
            </a:pPr>
            <a:r>
              <a:rPr lang="el-GR" sz="2200" dirty="0" smtClean="0"/>
              <a:t>Χωρίς αντιπηκτικό για απομόνωση ορού αίματος.</a:t>
            </a:r>
          </a:p>
          <a:p>
            <a:pPr marL="457200" indent="-457200">
              <a:buFont typeface="+mj-lt"/>
              <a:buAutoNum type="arabicPeriod"/>
            </a:pPr>
            <a:r>
              <a:rPr lang="el-GR" sz="2200" dirty="0" smtClean="0"/>
              <a:t>Με αντιπηκτικό για μέτρηση της ταχύτητας καθίζησης</a:t>
            </a:r>
          </a:p>
          <a:p>
            <a:pPr marL="457200" indent="-457200">
              <a:buFont typeface="+mj-lt"/>
              <a:buAutoNum type="arabicPeriod"/>
            </a:pPr>
            <a:r>
              <a:rPr lang="el-GR" sz="2200" dirty="0" smtClean="0"/>
              <a:t>Με αντιπηκτικό </a:t>
            </a:r>
            <a:r>
              <a:rPr lang="en-US" sz="2200" dirty="0" smtClean="0"/>
              <a:t>EDTA</a:t>
            </a:r>
            <a:r>
              <a:rPr lang="el-GR" sz="2200" dirty="0" smtClean="0"/>
              <a:t> για τη γενική εξέταση αίματος.</a:t>
            </a:r>
          </a:p>
          <a:p>
            <a:pPr marL="457200" indent="-457200">
              <a:buFont typeface="+mj-lt"/>
              <a:buAutoNum type="arabicPeriod"/>
            </a:pPr>
            <a:r>
              <a:rPr lang="el-GR" sz="2200" dirty="0" smtClean="0"/>
              <a:t>Με αντιπηκτικό με βάση τα κιτρικά άλατα κατάλληλο για απομόνωση πλάσματος και προορισμό των παραγόντων της πήξης του αίματος.</a:t>
            </a:r>
            <a:endParaRPr lang="el-GR" sz="2200" dirty="0"/>
          </a:p>
        </p:txBody>
      </p:sp>
      <p:grpSp>
        <p:nvGrpSpPr>
          <p:cNvPr id="11" name="10 - Ομάδα"/>
          <p:cNvGrpSpPr/>
          <p:nvPr/>
        </p:nvGrpSpPr>
        <p:grpSpPr>
          <a:xfrm>
            <a:off x="5076056" y="2132856"/>
            <a:ext cx="4067944" cy="2447801"/>
            <a:chOff x="5076056" y="2420888"/>
            <a:chExt cx="3816424" cy="2159769"/>
          </a:xfrm>
        </p:grpSpPr>
        <p:pic>
          <p:nvPicPr>
            <p:cNvPr id="6" name="Picture 9" descr="P1239[01]_29-12-10"/>
            <p:cNvPicPr>
              <a:picLocks noChangeAspect="1" noChangeArrowheads="1"/>
            </p:cNvPicPr>
            <p:nvPr/>
          </p:nvPicPr>
          <p:blipFill>
            <a:blip r:embed="rId3" cstate="print"/>
            <a:srcRect l="12811" t="21245" r="9999" b="14999"/>
            <a:stretch>
              <a:fillRect/>
            </a:stretch>
          </p:blipFill>
          <p:spPr bwMode="auto">
            <a:xfrm>
              <a:off x="5408275" y="2420888"/>
              <a:ext cx="3484205" cy="2159769"/>
            </a:xfrm>
            <a:prstGeom prst="rect">
              <a:avLst/>
            </a:prstGeom>
            <a:noFill/>
            <a:ln w="9525">
              <a:solidFill>
                <a:schemeClr val="tx1"/>
              </a:solidFill>
              <a:miter lim="800000"/>
              <a:headEnd/>
              <a:tailEnd/>
            </a:ln>
          </p:spPr>
        </p:pic>
        <p:sp>
          <p:nvSpPr>
            <p:cNvPr id="7" name="6 - TextBox"/>
            <p:cNvSpPr txBox="1"/>
            <p:nvPr/>
          </p:nvSpPr>
          <p:spPr>
            <a:xfrm>
              <a:off x="5076056" y="2627620"/>
              <a:ext cx="301686" cy="369332"/>
            </a:xfrm>
            <a:prstGeom prst="rect">
              <a:avLst/>
            </a:prstGeom>
            <a:noFill/>
          </p:spPr>
          <p:txBody>
            <a:bodyPr wrap="none" rtlCol="0">
              <a:spAutoFit/>
            </a:bodyPr>
            <a:lstStyle/>
            <a:p>
              <a:pPr fontAlgn="auto">
                <a:spcBef>
                  <a:spcPts val="0"/>
                </a:spcBef>
                <a:spcAft>
                  <a:spcPts val="0"/>
                </a:spcAft>
              </a:pPr>
              <a:r>
                <a:rPr lang="el-GR" b="1" dirty="0" smtClean="0">
                  <a:solidFill>
                    <a:prstClr val="black"/>
                  </a:solidFill>
                  <a:latin typeface="Calibri"/>
                </a:rPr>
                <a:t>1</a:t>
              </a:r>
              <a:endParaRPr lang="el-GR" b="1" dirty="0">
                <a:solidFill>
                  <a:prstClr val="black"/>
                </a:solidFill>
                <a:latin typeface="Calibri"/>
              </a:endParaRPr>
            </a:p>
          </p:txBody>
        </p:sp>
        <p:sp>
          <p:nvSpPr>
            <p:cNvPr id="8" name="7 - TextBox"/>
            <p:cNvSpPr txBox="1"/>
            <p:nvPr/>
          </p:nvSpPr>
          <p:spPr>
            <a:xfrm>
              <a:off x="5076056" y="3059668"/>
              <a:ext cx="301686" cy="369332"/>
            </a:xfrm>
            <a:prstGeom prst="rect">
              <a:avLst/>
            </a:prstGeom>
            <a:noFill/>
          </p:spPr>
          <p:txBody>
            <a:bodyPr wrap="none" rtlCol="0">
              <a:spAutoFit/>
            </a:bodyPr>
            <a:lstStyle/>
            <a:p>
              <a:pPr fontAlgn="auto">
                <a:spcBef>
                  <a:spcPts val="0"/>
                </a:spcBef>
                <a:spcAft>
                  <a:spcPts val="0"/>
                </a:spcAft>
              </a:pPr>
              <a:r>
                <a:rPr lang="el-GR" b="1" dirty="0" smtClean="0">
                  <a:solidFill>
                    <a:prstClr val="black"/>
                  </a:solidFill>
                  <a:latin typeface="Calibri"/>
                </a:rPr>
                <a:t>2</a:t>
              </a:r>
              <a:endParaRPr lang="el-GR" b="1" dirty="0">
                <a:solidFill>
                  <a:prstClr val="black"/>
                </a:solidFill>
                <a:latin typeface="Calibri"/>
              </a:endParaRPr>
            </a:p>
          </p:txBody>
        </p:sp>
        <p:sp>
          <p:nvSpPr>
            <p:cNvPr id="9" name="8 - TextBox"/>
            <p:cNvSpPr txBox="1"/>
            <p:nvPr/>
          </p:nvSpPr>
          <p:spPr>
            <a:xfrm>
              <a:off x="5076056" y="3563724"/>
              <a:ext cx="301686" cy="369332"/>
            </a:xfrm>
            <a:prstGeom prst="rect">
              <a:avLst/>
            </a:prstGeom>
            <a:noFill/>
          </p:spPr>
          <p:txBody>
            <a:bodyPr wrap="none" rtlCol="0">
              <a:spAutoFit/>
            </a:bodyPr>
            <a:lstStyle/>
            <a:p>
              <a:pPr fontAlgn="auto">
                <a:spcBef>
                  <a:spcPts val="0"/>
                </a:spcBef>
                <a:spcAft>
                  <a:spcPts val="0"/>
                </a:spcAft>
              </a:pPr>
              <a:r>
                <a:rPr lang="el-GR" b="1" dirty="0">
                  <a:solidFill>
                    <a:prstClr val="black"/>
                  </a:solidFill>
                  <a:latin typeface="Calibri"/>
                </a:rPr>
                <a:t>3</a:t>
              </a:r>
            </a:p>
          </p:txBody>
        </p:sp>
        <p:sp>
          <p:nvSpPr>
            <p:cNvPr id="10" name="9 - TextBox"/>
            <p:cNvSpPr txBox="1"/>
            <p:nvPr/>
          </p:nvSpPr>
          <p:spPr>
            <a:xfrm>
              <a:off x="5076056" y="4067780"/>
              <a:ext cx="301686" cy="369332"/>
            </a:xfrm>
            <a:prstGeom prst="rect">
              <a:avLst/>
            </a:prstGeom>
            <a:noFill/>
          </p:spPr>
          <p:txBody>
            <a:bodyPr wrap="none" rtlCol="0">
              <a:spAutoFit/>
            </a:bodyPr>
            <a:lstStyle/>
            <a:p>
              <a:pPr fontAlgn="auto">
                <a:spcBef>
                  <a:spcPts val="0"/>
                </a:spcBef>
                <a:spcAft>
                  <a:spcPts val="0"/>
                </a:spcAft>
              </a:pPr>
              <a:r>
                <a:rPr lang="el-GR" b="1" dirty="0">
                  <a:solidFill>
                    <a:prstClr val="black"/>
                  </a:solidFill>
                  <a:latin typeface="Calibri"/>
                </a:rPr>
                <a:t>4</a:t>
              </a:r>
            </a:p>
          </p:txBody>
        </p:sp>
      </p:grpSp>
    </p:spTree>
    <p:extLst>
      <p:ext uri="{BB962C8B-B14F-4D97-AF65-F5344CB8AC3E}">
        <p14:creationId xmlns:p14="http://schemas.microsoft.com/office/powerpoint/2010/main" val="921928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Υλικά μεταφοράς αίματος </a:t>
            </a:r>
            <a:r>
              <a:rPr lang="el-GR" sz="3000" b="0" dirty="0" smtClean="0"/>
              <a:t>3/4</a:t>
            </a:r>
            <a:endParaRPr lang="el-GR" dirty="0"/>
          </a:p>
        </p:txBody>
      </p:sp>
      <p:sp>
        <p:nvSpPr>
          <p:cNvPr id="3" name="2 - Θέση περιεχομένου"/>
          <p:cNvSpPr>
            <a:spLocks noGrp="1"/>
          </p:cNvSpPr>
          <p:nvPr>
            <p:ph idx="1"/>
          </p:nvPr>
        </p:nvSpPr>
        <p:spPr>
          <a:xfrm>
            <a:off x="457200" y="1600200"/>
            <a:ext cx="6203032" cy="4525963"/>
          </a:xfrm>
        </p:spPr>
        <p:txBody>
          <a:bodyPr/>
          <a:lstStyle/>
          <a:p>
            <a:r>
              <a:rPr lang="el-GR" b="1" dirty="0" smtClean="0"/>
              <a:t>Ζωμοί για καλλιέργεια αίματος</a:t>
            </a:r>
          </a:p>
          <a:p>
            <a:pPr marL="355600" indent="0">
              <a:spcBef>
                <a:spcPts val="300"/>
              </a:spcBef>
              <a:buNone/>
            </a:pPr>
            <a:r>
              <a:rPr lang="el-GR" dirty="0" smtClean="0"/>
              <a:t>Θρεπτικοί ζωμοί για καλλιέργεια αίματος για αναερόβια και αερόβια βακτήρια. Στην ετικέτα αναγράφεται η ημερομηνία λήξης και παραγωγής του προϊόντος, τα συστατικά του και ο αριθμός παρτίδας.</a:t>
            </a:r>
            <a:endParaRPr lang="el-GR" dirty="0"/>
          </a:p>
        </p:txBody>
      </p:sp>
      <p:pic>
        <p:nvPicPr>
          <p:cNvPr id="4" name="Picture 8"/>
          <p:cNvPicPr>
            <a:picLocks noChangeAspect="1" noChangeArrowheads="1"/>
          </p:cNvPicPr>
          <p:nvPr/>
        </p:nvPicPr>
        <p:blipFill>
          <a:blip r:embed="rId2" cstate="print"/>
          <a:srcRect l="38434" t="7086" r="25003" b="12918"/>
          <a:stretch>
            <a:fillRect/>
          </a:stretch>
        </p:blipFill>
        <p:spPr bwMode="auto">
          <a:xfrm>
            <a:off x="6732240" y="1844824"/>
            <a:ext cx="1800200" cy="2952602"/>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64003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Υλικά μεταφοράς αίματος </a:t>
            </a:r>
            <a:r>
              <a:rPr lang="el-GR" sz="3000" b="0" dirty="0" smtClean="0"/>
              <a:t>4/4</a:t>
            </a:r>
            <a:endParaRPr lang="el-GR" dirty="0"/>
          </a:p>
        </p:txBody>
      </p:sp>
      <p:sp>
        <p:nvSpPr>
          <p:cNvPr id="3" name="2 - Θέση περιεχομένου"/>
          <p:cNvSpPr>
            <a:spLocks noGrp="1"/>
          </p:cNvSpPr>
          <p:nvPr>
            <p:ph idx="1"/>
          </p:nvPr>
        </p:nvSpPr>
        <p:spPr/>
        <p:txBody>
          <a:bodyPr>
            <a:normAutofit/>
          </a:bodyPr>
          <a:lstStyle/>
          <a:p>
            <a:r>
              <a:rPr lang="el-GR" sz="2200" b="1" dirty="0" smtClean="0"/>
              <a:t>Ασκός αιμοδοσίας με αντιπηκτικό</a:t>
            </a:r>
          </a:p>
          <a:p>
            <a:pPr marL="355600" indent="0">
              <a:spcBef>
                <a:spcPts val="300"/>
              </a:spcBef>
              <a:buNone/>
            </a:pPr>
            <a:r>
              <a:rPr lang="el-GR" sz="2200" dirty="0" smtClean="0"/>
              <a:t>Αποτελείται από τη βελόνα αιμοληψίας (μπλε κάλυμμα), τον συνοδό ασκό για δείγμα αίματος προς αιμοκαλλιέργεια, το φίλτρο παρακράτησης λευκών αιμοσφαιρίων, τον συνοδό ασκό για αποθήκευση συμπυκνωμένων ερυθρών αιμοσφαιρίων, τον συνοδό ασκό για φύλαξη πλάσματος πλούσιο σε αιμοπετάλια και τον ασκό για μεταφορά και αποθήκευση πλάσματος.</a:t>
            </a:r>
            <a:endParaRPr lang="el-GR" sz="2200" dirty="0"/>
          </a:p>
        </p:txBody>
      </p:sp>
      <p:pic>
        <p:nvPicPr>
          <p:cNvPr id="4" name="Picture 9"/>
          <p:cNvPicPr>
            <a:picLocks noChangeAspect="1" noChangeArrowheads="1"/>
          </p:cNvPicPr>
          <p:nvPr/>
        </p:nvPicPr>
        <p:blipFill>
          <a:blip r:embed="rId2" cstate="print"/>
          <a:srcRect l="13753" t="22501" r="7497" b="24582"/>
          <a:stretch>
            <a:fillRect/>
          </a:stretch>
        </p:blipFill>
        <p:spPr bwMode="auto">
          <a:xfrm>
            <a:off x="2429047" y="4437112"/>
            <a:ext cx="4285906" cy="216024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630381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Υλικά προστασίας</a:t>
            </a:r>
            <a:endParaRPr lang="el-GR" dirty="0"/>
          </a:p>
        </p:txBody>
      </p:sp>
      <p:sp>
        <p:nvSpPr>
          <p:cNvPr id="3" name="2 - Θέση περιεχομένου"/>
          <p:cNvSpPr>
            <a:spLocks noGrp="1"/>
          </p:cNvSpPr>
          <p:nvPr>
            <p:ph idx="1"/>
          </p:nvPr>
        </p:nvSpPr>
        <p:spPr>
          <a:xfrm>
            <a:off x="457200" y="1600200"/>
            <a:ext cx="4690864" cy="4525963"/>
          </a:xfrm>
        </p:spPr>
        <p:txBody>
          <a:bodyPr/>
          <a:lstStyle/>
          <a:p>
            <a:pPr lvl="0"/>
            <a:r>
              <a:rPr lang="el-GR" b="1" dirty="0" smtClean="0"/>
              <a:t>Υλικά </a:t>
            </a:r>
            <a:r>
              <a:rPr lang="el-GR" b="1" dirty="0"/>
              <a:t>προστασίας:</a:t>
            </a:r>
            <a:r>
              <a:rPr lang="el-GR" dirty="0"/>
              <a:t> Ελαστικά γάντια (μη επαφή με το αίμα), αυτοκόλλητα επιθέματα για προστασία του μικρού τραύματος από την παρακέντηση και δοχείο απόρριψης αιχμηρών αντικειμένων για προστασία του προσωπικού </a:t>
            </a:r>
            <a:r>
              <a:rPr lang="el-GR" dirty="0" smtClean="0"/>
              <a:t>καθαριότητας.</a:t>
            </a:r>
            <a:endParaRPr lang="el-GR" dirty="0"/>
          </a:p>
        </p:txBody>
      </p:sp>
      <p:pic>
        <p:nvPicPr>
          <p:cNvPr id="9" name="Picture 8"/>
          <p:cNvPicPr>
            <a:picLocks noChangeAspect="1" noChangeArrowheads="1"/>
          </p:cNvPicPr>
          <p:nvPr/>
        </p:nvPicPr>
        <p:blipFill>
          <a:blip r:embed="rId2" cstate="print">
            <a:lum bright="-20000"/>
          </a:blip>
          <a:srcRect l="28757" t="1668" r="29066" b="9169"/>
          <a:stretch>
            <a:fillRect/>
          </a:stretch>
        </p:blipFill>
        <p:spPr bwMode="auto">
          <a:xfrm>
            <a:off x="5724128" y="1754485"/>
            <a:ext cx="2736304" cy="4338811"/>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2753392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7</TotalTime>
  <Words>917</Words>
  <Application>Microsoft Office PowerPoint</Application>
  <PresentationFormat>Προβολή στην οθόνη (4:3)</PresentationFormat>
  <Paragraphs>100</Paragraphs>
  <Slides>16</Slides>
  <Notes>8</Notes>
  <HiddenSlides>0</HiddenSlides>
  <MMClips>0</MMClips>
  <ScaleCrop>false</ScaleCrop>
  <HeadingPairs>
    <vt:vector size="4" baseType="variant">
      <vt:variant>
        <vt:lpstr>Θέμα</vt:lpstr>
      </vt:variant>
      <vt:variant>
        <vt:i4>2</vt:i4>
      </vt:variant>
      <vt:variant>
        <vt:lpstr>Τίτλοι διαφανειών</vt:lpstr>
      </vt:variant>
      <vt:variant>
        <vt:i4>16</vt:i4>
      </vt:variant>
    </vt:vector>
  </HeadingPairs>
  <TitlesOfParts>
    <vt:vector size="18" baseType="lpstr">
      <vt:lpstr>OC_template_updated</vt:lpstr>
      <vt:lpstr>Θέμα του Office</vt:lpstr>
      <vt:lpstr>Τεχνικές Λήψης Βιολογικών Υλικών (E)</vt:lpstr>
      <vt:lpstr>Υλικά αιμοληψίας</vt:lpstr>
      <vt:lpstr>Υλικά αντισηψίας</vt:lpstr>
      <vt:lpstr>Υλικά λήψης αίματος</vt:lpstr>
      <vt:lpstr>Υλικά μεταφοράς αίματος 1/4</vt:lpstr>
      <vt:lpstr>Υλικά μεταφοράς αίματος 2/4</vt:lpstr>
      <vt:lpstr>Υλικά μεταφοράς αίματος 3/4</vt:lpstr>
      <vt:lpstr>Υλικά μεταφοράς αίματος 4/4</vt:lpstr>
      <vt:lpstr>Υλικά προστασίας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Τεχνικές Λήψης Βιολογικών Υλικών - E</dc:title>
  <dc:creator>opencourses@teiath.gr</dc:creator>
  <cp:lastModifiedBy>fkaram2</cp:lastModifiedBy>
  <cp:revision>4</cp:revision>
  <dcterms:created xsi:type="dcterms:W3CDTF">2014-10-07T08:13:28Z</dcterms:created>
  <dcterms:modified xsi:type="dcterms:W3CDTF">2015-03-02T07:56:31Z</dcterms:modified>
</cp:coreProperties>
</file>