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7500" y="722313"/>
            <a:ext cx="8637588" cy="762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328613" y="1941513"/>
            <a:ext cx="8208962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3433763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1087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2AEBCAF-A7E3-413F-8385-ACF2EC61BDEF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28652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16</a:t>
            </a:r>
            <a:r>
              <a:rPr lang="el-GR" sz="2600" dirty="0" smtClean="0"/>
              <a:t>: Διαταραχές στην πρόσληψη τροφής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Αισθητικής και </a:t>
            </a:r>
            <a:r>
              <a:rPr lang="el-GR" sz="2200" dirty="0" err="1" smtClean="0"/>
              <a:t>Κοσμητολογ</a:t>
            </a:r>
            <a:r>
              <a:rPr lang="el-GR" sz="2200" dirty="0" err="1" smtClean="0"/>
              <a:t>ίας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 . </a:t>
            </a:r>
            <a:r>
              <a:rPr lang="el-GR" sz="2000" dirty="0"/>
              <a:t>«Διατροφή-Διαιτολογία.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16: </a:t>
            </a:r>
            <a:r>
              <a:rPr lang="el-GR" sz="2000" dirty="0"/>
              <a:t>Διαταραχές στην πρόσληψη </a:t>
            </a:r>
            <a:r>
              <a:rPr lang="el-GR" sz="2000" dirty="0" smtClean="0"/>
              <a:t>τροφής».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617C-0FD4-453A-AAF1-C988C060CA5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 πρόσληψη τροφής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Πρόκειται για ψυχογενής μορφές απίσχνασης</a:t>
            </a:r>
          </a:p>
          <a:p>
            <a:pPr>
              <a:buFontTx/>
              <a:buNone/>
            </a:pPr>
            <a:r>
              <a:rPr lang="el-GR" altLang="el-GR" dirty="0"/>
              <a:t>Χρονικά περιορισμένες</a:t>
            </a:r>
          </a:p>
          <a:p>
            <a:pPr>
              <a:buFontTx/>
              <a:buNone/>
            </a:pPr>
            <a:r>
              <a:rPr lang="el-GR" altLang="el-GR" dirty="0"/>
              <a:t>Θεραπεύονται μετά τη </a:t>
            </a:r>
            <a:r>
              <a:rPr lang="el-GR" altLang="el-GR" dirty="0" smtClean="0"/>
              <a:t>διάγνωση</a:t>
            </a:r>
            <a:r>
              <a:rPr lang="en-US" altLang="el-GR" dirty="0" smtClean="0"/>
              <a:t> </a:t>
            </a:r>
            <a:r>
              <a:rPr lang="el-GR" altLang="el-GR" dirty="0" smtClean="0"/>
              <a:t>και αφορά στη</a:t>
            </a:r>
            <a:endParaRPr lang="el-GR" altLang="el-GR" dirty="0"/>
          </a:p>
          <a:p>
            <a:r>
              <a:rPr lang="el-GR" altLang="el-GR" dirty="0"/>
              <a:t>Νευρική ανορεξία</a:t>
            </a:r>
          </a:p>
          <a:p>
            <a:r>
              <a:rPr lang="el-GR" altLang="el-GR" dirty="0"/>
              <a:t>Β</a:t>
            </a:r>
            <a:r>
              <a:rPr lang="el-GR" altLang="el-GR" dirty="0" smtClean="0"/>
              <a:t>ουλιμία</a:t>
            </a:r>
          </a:p>
          <a:p>
            <a:r>
              <a:rPr lang="el-GR" altLang="el-GR" dirty="0"/>
              <a:t>Ο</a:t>
            </a:r>
            <a:r>
              <a:rPr lang="el-GR" altLang="el-GR" dirty="0" smtClean="0"/>
              <a:t>ρθορεξία</a:t>
            </a:r>
          </a:p>
          <a:p>
            <a:r>
              <a:rPr lang="el-GR" altLang="el-GR" dirty="0" smtClean="0"/>
              <a:t>Αδηφαγία (</a:t>
            </a:r>
            <a:r>
              <a:rPr lang="en-US" altLang="el-GR" dirty="0" smtClean="0"/>
              <a:t>binge eating)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154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Νευρική ανορεξία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Αnorexia Nervosa</a:t>
            </a:r>
          </a:p>
          <a:p>
            <a:r>
              <a:rPr lang="el-GR" dirty="0"/>
              <a:t>Αφορά γενικότερα νεαρές γυναίκες 15-25 ετών συνήθως </a:t>
            </a:r>
          </a:p>
          <a:p>
            <a:pPr lvl="1"/>
            <a:r>
              <a:rPr lang="el-GR" dirty="0"/>
              <a:t>την εφηβεία και </a:t>
            </a:r>
          </a:p>
          <a:p>
            <a:pPr lvl="1"/>
            <a:r>
              <a:rPr lang="el-GR" dirty="0"/>
              <a:t>περισσότερα τα κορίτσια</a:t>
            </a:r>
          </a:p>
          <a:p>
            <a:r>
              <a:rPr lang="el-GR" dirty="0"/>
              <a:t>Τα αίτια είναι ψυχολογικά: </a:t>
            </a:r>
          </a:p>
          <a:p>
            <a:pPr lvl="1"/>
            <a:r>
              <a:rPr lang="el-GR" dirty="0"/>
              <a:t>έντονος φόβος για παχυσαρκία, </a:t>
            </a:r>
          </a:p>
          <a:p>
            <a:pPr lvl="1"/>
            <a:r>
              <a:rPr lang="el-GR" dirty="0"/>
              <a:t>νιώθουν παχύσαρκοι ενώ είναι λεπτοί</a:t>
            </a:r>
          </a:p>
          <a:p>
            <a:pPr lvl="1"/>
            <a:r>
              <a:rPr lang="el-GR" dirty="0"/>
              <a:t>άρνηση λήψης τροφής και πρόκληση </a:t>
            </a:r>
            <a:r>
              <a:rPr lang="el-GR" dirty="0" smtClean="0"/>
              <a:t>εμετού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64BE-BA1B-4FA6-A280-D6B9059DDBE6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7019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0203-6ED3-4655-B72E-786C637013D3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Συμπτώματα</a:t>
            </a:r>
            <a:endParaRPr lang="el-GR" altLang="el-GR" dirty="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Παρατηρείται απώλεια –25% από το φυσιολογικό βάρος και </a:t>
            </a:r>
          </a:p>
          <a:p>
            <a:r>
              <a:rPr lang="el-GR" altLang="el-GR" dirty="0"/>
              <a:t>αρνούνται να αποκτήσουν το ελάχιστο φυσιολογικό βάρος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8144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EC18-FBE3-4F0F-8D48-B2B9D00427D3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Κίνδυνοι και θεραπεία 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Έλλειψη πρωτεϊνών, βιταμινών και μετάλλων  μπορεί να οδηγήσει σε μη αντιστρέψιμες βλάβες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Νευρική ανορεξία </a:t>
            </a:r>
            <a:r>
              <a:rPr lang="el-GR" altLang="el-GR" dirty="0" smtClean="0"/>
              <a:t>ενδέχεται να απαιτεί </a:t>
            </a:r>
            <a:r>
              <a:rPr lang="el-GR" altLang="el-GR" dirty="0"/>
              <a:t>νοσηλεία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Φαρμακευτική αγωγή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Ψυχοσωματική υποστήριξη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Σταδιακή αύξηση τροφής ανάλογα με το βάρος</a:t>
            </a:r>
          </a:p>
        </p:txBody>
      </p:sp>
    </p:spTree>
    <p:extLst>
      <p:ext uri="{BB962C8B-B14F-4D97-AF65-F5344CB8AC3E}">
        <p14:creationId xmlns:p14="http://schemas.microsoft.com/office/powerpoint/2010/main" val="181000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C4542-8C1F-4D8D-B89C-D1499A16B126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Βουλιμία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l-GR" b="1" dirty="0"/>
              <a:t>Bulimia </a:t>
            </a:r>
            <a:r>
              <a:rPr lang="en-US" altLang="el-GR" b="1" dirty="0" smtClean="0"/>
              <a:t>nervosa</a:t>
            </a:r>
            <a:endParaRPr lang="en-US" altLang="el-GR" b="1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Επαναλαμβανόμενα επεισόδια υπερφαγίας, καταλήγουν σε </a:t>
            </a:r>
            <a:r>
              <a:rPr lang="el-GR" altLang="el-GR" dirty="0" smtClean="0"/>
              <a:t>υπνηλία (από τη μεγάλη ποσότητα λήψης τροφής)</a:t>
            </a:r>
            <a:endParaRPr lang="el-GR" altLang="el-GR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πονόκοιλο </a:t>
            </a:r>
            <a:r>
              <a:rPr lang="el-GR" altLang="el-GR" dirty="0"/>
              <a:t>και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πρόκληση εμετού και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καταθλιπτική διάθεση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dirty="0" smtClean="0"/>
              <a:t>Προτιμώνται τροφές </a:t>
            </a:r>
            <a:r>
              <a:rPr lang="el-GR" altLang="el-GR" dirty="0"/>
              <a:t>με εύκολη πρόσβαση και πολλές </a:t>
            </a:r>
            <a:r>
              <a:rPr lang="el-GR" altLang="el-GR" dirty="0" smtClean="0"/>
              <a:t>θερμίδες και σε μεγάλες ποσότητες και εναλλαγή αλμυρού-γλυκού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dirty="0" smtClean="0"/>
              <a:t>Καταναλώνονται συχνά κρυφά από συγκατοίκους και φίλους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6607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AD47-4970-49F4-A91F-48176F288183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Βουλιμία </a:t>
            </a:r>
            <a:r>
              <a:rPr lang="el-GR" altLang="el-GR" sz="1600" dirty="0" smtClean="0"/>
              <a:t> </a:t>
            </a:r>
            <a:r>
              <a:rPr lang="el-GR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Φόβος ότι θα χαθεί ο έλεγχος της εγκράτειας</a:t>
            </a:r>
          </a:p>
          <a:p>
            <a:r>
              <a:rPr lang="el-GR" altLang="el-GR" dirty="0"/>
              <a:t>Ακολουθούν συχνά αυστηρές και ακραίες δίαιτες, χάπια αδυνατίσματος, καθαρτικά κλπ</a:t>
            </a:r>
          </a:p>
          <a:p>
            <a:r>
              <a:rPr lang="el-GR" altLang="el-GR" dirty="0"/>
              <a:t>Αργεί η διάγνωση γιατί τα βουλιμικά επεισόδια συμβαίνουν απουσία άλλων</a:t>
            </a:r>
          </a:p>
        </p:txBody>
      </p:sp>
    </p:spTree>
    <p:extLst>
      <p:ext uri="{BB962C8B-B14F-4D97-AF65-F5344CB8AC3E}">
        <p14:creationId xmlns:p14="http://schemas.microsoft.com/office/powerpoint/2010/main" val="3114695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322</TotalTime>
  <Words>792</Words>
  <Application>Microsoft Office PowerPoint</Application>
  <PresentationFormat>Προβολή στην οθόνη (4:3)</PresentationFormat>
  <Paragraphs>109</Paragraphs>
  <Slides>14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Διαταραχές στη πρόσληψη τροφής</vt:lpstr>
      <vt:lpstr>Νευρική ανορεξία</vt:lpstr>
      <vt:lpstr>Συμπτώματα</vt:lpstr>
      <vt:lpstr>Κίνδυνοι και θεραπεία </vt:lpstr>
      <vt:lpstr>Βουλιμία 1/2</vt:lpstr>
      <vt:lpstr>Βουλιμία 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74</cp:revision>
  <dcterms:created xsi:type="dcterms:W3CDTF">2015-07-21T13:01:13Z</dcterms:created>
  <dcterms:modified xsi:type="dcterms:W3CDTF">2015-10-02T08:18:33Z</dcterms:modified>
</cp:coreProperties>
</file>