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1"/>
  </p:notesMasterIdLst>
  <p:handoutMasterIdLst>
    <p:handoutMasterId r:id="rId72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5" r:id="rId45"/>
    <p:sldId id="314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257" r:id="rId64"/>
    <p:sldId id="262" r:id="rId65"/>
    <p:sldId id="264" r:id="rId66"/>
    <p:sldId id="269" r:id="rId67"/>
    <p:sldId id="270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00080"/>
    <a:srgbClr val="695185"/>
    <a:srgbClr val="333399"/>
    <a:srgbClr val="4545C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275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323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223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316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534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854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4493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C050-3DF9-4C03-BC47-6101D3755BED}" type="slidenum">
              <a:rPr lang="el-GR" altLang="el-GR" smtClean="0"/>
              <a:pPr eaLnBrk="1" hangingPunct="1"/>
              <a:t>22</a:t>
            </a:fld>
            <a:endParaRPr lang="el-GR" altLang="el-GR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2BE9796-A698-4F79-A20E-EF8184E87D15}" type="slidenum">
              <a:rPr lang="en-US" altLang="el-GR" sz="1300"/>
              <a:pPr algn="r" eaLnBrk="1" hangingPunct="1"/>
              <a:t>22</a:t>
            </a:fld>
            <a:endParaRPr lang="en-US" altLang="el-GR" sz="13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703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5707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485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6677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651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0B0A7-3A53-4CA9-939D-0705FCB374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544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neuniverse.com/anatomy/spinal-anatom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ad.washington.edu/radanat/LSpine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rad.washington.edu/radanat/LSpineLat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.washington.edu/radanat/LSpineLat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deed.en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commons.wikimedia.org/w/index.php?title=User:FerdinandW&amp;action=edit&amp;redlink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coliosis_patient_in_cheneau_brace_correcting_from_56_to_27_deg.png" TargetMode="External"/><Relationship Id="rId11" Type="http://schemas.openxmlformats.org/officeDocument/2006/relationships/hyperlink" Target="http://creativecommons.org/licenses/by/3.0/deed.en" TargetMode="External"/><Relationship Id="rId5" Type="http://schemas.openxmlformats.org/officeDocument/2006/relationships/image" Target="../media/image39.png"/><Relationship Id="rId10" Type="http://schemas.openxmlformats.org/officeDocument/2006/relationships/hyperlink" Target="https://commons.wikimedia.org/wiki/User:BruceBlaus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s://commons.wikimedia.org/wiki/File:Blausen_0785_Scoliosis_01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oliosis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FerdinandW&amp;action=edit&amp;redlink=1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s://commons.wikimedia.org/wiki/File:Scoliosis_patient_in_cheneau_brace_correcting_from_56_to_27_deg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www.goldbamboo.com/pictures-t1714.html" TargetMode="External"/><Relationship Id="rId9" Type="http://schemas.openxmlformats.org/officeDocument/2006/relationships/hyperlink" Target="https://creativecommons.org/licenses/by/2.0/deed.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emedicine.medscape.com/article/340014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orthopod.com/lumbar-spinal-stenosis/topic/120" TargetMode="Externa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radiology.com/caseofweek/caseoftheweekpix2006/cow204arr.jpg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ingradiology.com/" TargetMode="Externa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hyperlink" Target="emedicine.medscape.com/article/396016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traum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uma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hyperlink" Target="http://www.emedicine.com/cgi-bin/foxweb.exe/makezoom@/em/makezoom?picture=\websites\emedicine\orthoped\images\Large\851851L2Fx1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orthoped\images\Large\853853L2fx3.jpg&amp;template=izoom2" TargetMode="External"/><Relationship Id="rId5" Type="http://schemas.openxmlformats.org/officeDocument/2006/relationships/image" Target="../media/image77.jpeg"/><Relationship Id="rId4" Type="http://schemas.openxmlformats.org/officeDocument/2006/relationships/hyperlink" Target="http://www.emedicine.com/cgi-bin/foxweb.exe/makezoom@/em/makezoom?picture=\websites\emedicine\orthoped\images\Large\852852L2fx2.jpg&amp;template=izoom2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emedicine.com/cgi-bin/foxweb.exe/makezoom@/em/makezoom?picture=\websites\emedicine\orthoped\images\Large\855ort0176-05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hyperlink" Target="http://www.emedicine.com/cgi-bin/foxweb.exe/makezoom@/em/makezoom?picture=\websites\emedicine\orthoped\images\Large\854ort0176-04.jpg&amp;template=izoom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iologyassistant.nl/en/" TargetMode="Externa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radiographics.rsna.org/content/29/2/599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emedicine.com/cgi-bin/foxweb.exe/makezoom@/em/makezoom?picture=\websites\emedicine\radio\images\Large\5526rad0088-06.jpg&amp;template=izoom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cgi-bin/foxweb.exe/makezoom@/em/makezoom?picture=\websites\emedicine\radio\images\Large\5537rad0088-15.jpg&amp;template=izoom2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cgi-bin/foxweb.exe/makezoom@/em/makezoom?picture=\websites\emedicine\radio\images\Large\5527rad0088-07.jpg&amp;template=izoom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emedicine.com/cgi-bin/foxweb.exe/makezoom@/em/makezoom?picture=\websites\emedicine\radio\images\Large\5539rad0088-17.jpg&amp;template=izoom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radiologyinthai.blogspot.com" TargetMode="External"/><Relationship Id="rId4" Type="http://schemas.openxmlformats.org/officeDocument/2006/relationships/image" Target="../media/image9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6189Pic18.jpg&amp;template=izoom2" TargetMode="External"/><Relationship Id="rId3" Type="http://schemas.openxmlformats.org/officeDocument/2006/relationships/image" Target="../media/image98.jpeg"/><Relationship Id="rId7" Type="http://schemas.openxmlformats.org/officeDocument/2006/relationships/image" Target="../media/image100.jpeg"/><Relationship Id="rId2" Type="http://schemas.openxmlformats.org/officeDocument/2006/relationships/hyperlink" Target="http://www.emedicine.com/cgi-bin/foxweb.exe/makezoom@/em/makezoom?picture=\websites\emedicine\radio\images\Large\6185Pic14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6188Pic17.jpg&amp;template=izoom2" TargetMode="External"/><Relationship Id="rId5" Type="http://schemas.openxmlformats.org/officeDocument/2006/relationships/image" Target="../media/image99.jpeg"/><Relationship Id="rId4" Type="http://schemas.openxmlformats.org/officeDocument/2006/relationships/hyperlink" Target="http://www.emedicine.com/cgi-bin/foxweb.exe/makezoom@/em/makezoom?picture=\websites\emedicine\radio\images\Large\6187Pic16.jpg&amp;template=izoom2" TargetMode="External"/><Relationship Id="rId9" Type="http://schemas.openxmlformats.org/officeDocument/2006/relationships/image" Target="../media/image10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yoclinic.org/spinal-cord-tumors/types.html" TargetMode="External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Τομογραφική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Απεικονιστική Ανατομική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Σπονδυλική Στήλη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Ραδιολογίας - Ακτινολογίας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Σύγκριση απεικονιστικών μεθόδων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2/2</a:t>
            </a:r>
            <a:endParaRPr lang="el-GR" sz="40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300" dirty="0" smtClean="0"/>
              <a:t>Α/α και αξονική τομογραφία διαφορά από μαγνητική τομογραφία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 lvl="1" eaLnBrk="1" hangingPunct="1">
              <a:defRPr/>
            </a:pPr>
            <a:r>
              <a:rPr lang="el-GR" sz="2300" dirty="0" smtClean="0"/>
              <a:t>Το φυσιολογικό οστό είναι η πιο «λευκή» ανατομική δομή της εικόνας σε αντίθεση με τη μαγνητική τομογραφία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 eaLnBrk="1" hangingPunct="1">
              <a:defRPr/>
            </a:pPr>
            <a:r>
              <a:rPr lang="el-GR" sz="2300" dirty="0" smtClean="0"/>
              <a:t>Α/α διαφορά από αξονική τομογραφία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 lvl="1" eaLnBrk="1" hangingPunct="1">
              <a:defRPr/>
            </a:pPr>
            <a:r>
              <a:rPr lang="el-GR" sz="2300" dirty="0" smtClean="0"/>
              <a:t>Η αξονική τομογραφία είναι </a:t>
            </a:r>
            <a:r>
              <a:rPr lang="el-GR" sz="2300" dirty="0" err="1" smtClean="0"/>
              <a:t>τομογραφική</a:t>
            </a:r>
            <a:r>
              <a:rPr lang="el-GR" sz="2300" dirty="0" smtClean="0"/>
              <a:t> τεχνική, άρα δεν υπάρχουν </a:t>
            </a:r>
            <a:r>
              <a:rPr lang="el-GR" sz="2300" dirty="0" err="1" smtClean="0"/>
              <a:t>επιπροβολές</a:t>
            </a:r>
            <a:r>
              <a:rPr lang="el-GR" sz="2300" dirty="0" smtClean="0"/>
              <a:t> πολλαπλών ανατομικών δομών</a:t>
            </a:r>
            <a:r>
              <a:rPr lang="en-US" sz="2300" dirty="0" smtClean="0"/>
              <a:t>.</a:t>
            </a:r>
            <a:endParaRPr lang="el-GR" sz="2300" dirty="0" smtClean="0"/>
          </a:p>
          <a:p>
            <a:pPr lvl="1" eaLnBrk="1" hangingPunct="1">
              <a:defRPr/>
            </a:pPr>
            <a:r>
              <a:rPr lang="el-GR" sz="2300" dirty="0" smtClean="0"/>
              <a:t>Δείτε στο προηγούμενο στην α/α οι οπίσθιες (ανάντεις και κατάντεις αρθρώσεις επισκιάζουν το νωτιαίο σωλήνα</a:t>
            </a:r>
            <a:r>
              <a:rPr lang="en-US" sz="2300" dirty="0" smtClean="0"/>
              <a:t>.</a:t>
            </a:r>
            <a:endParaRPr lang="el-GR" sz="2300" dirty="0" smtClean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7544" y="5445224"/>
            <a:ext cx="8136904" cy="6832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l-GR" sz="2400" i="1" dirty="0">
                <a:solidFill>
                  <a:schemeClr val="folHlink"/>
                </a:solidFill>
              </a:rPr>
              <a:t>Αξονική τομογραφία, μαγνητική τομογραφία και υπερηχογραφία είναι </a:t>
            </a:r>
            <a:r>
              <a:rPr lang="el-GR" sz="2400" i="1" dirty="0" err="1">
                <a:solidFill>
                  <a:schemeClr val="folHlink"/>
                </a:solidFill>
              </a:rPr>
              <a:t>τομογραφικές</a:t>
            </a:r>
            <a:r>
              <a:rPr lang="el-GR" sz="2400" i="1" dirty="0">
                <a:solidFill>
                  <a:schemeClr val="folHlink"/>
                </a:solidFill>
              </a:rPr>
              <a:t> τεχνικές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66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Ανατομία ΘΜΣΣ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77716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929784" y="6165304"/>
            <a:ext cx="1354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3"/>
              </a:rPr>
              <a:t>spineuniverse.com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051050" y="1628775"/>
            <a:ext cx="5111750" cy="861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chemeClr val="bg1"/>
                </a:solidFill>
                <a:latin typeface="+mn-lt"/>
              </a:rPr>
              <a:t>ΘΩΡΑΚΙΚΟΣ ΣΠΟΝΔΥΛΟΣ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chemeClr val="bg1"/>
                </a:solidFill>
                <a:latin typeface="+mn-lt"/>
              </a:rPr>
              <a:t>Εκ των άνω                       Εκ του πλαγίου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769100" y="2478088"/>
            <a:ext cx="2374900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Πλευρική απόφυση σπονδύλου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0" y="2859088"/>
            <a:ext cx="2484438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Πλευρική απόφυση σπονδύλου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572000" y="3860800"/>
            <a:ext cx="2087563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Μεσοσπονδύλιο τρήμα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6443663" y="4581525"/>
            <a:ext cx="1584325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Ακανθώδης απόφυση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2455863" y="4840288"/>
            <a:ext cx="1368425" cy="581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>
                <a:latin typeface="+mn-lt"/>
              </a:rPr>
              <a:t>Ακανθώδης απόφυση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1865313" y="5430838"/>
            <a:ext cx="2808287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Εγκάρσια πλευρική απόφυση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2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/>
          <a:lstStyle/>
          <a:p>
            <a:pPr marL="90488" eaLnBrk="1" hangingPunct="1">
              <a:defRPr/>
            </a:pPr>
            <a:r>
              <a:rPr lang="el-GR" dirty="0" smtClean="0"/>
              <a:t>Α/ες ΘΜΣΣ</a:t>
            </a:r>
            <a:r>
              <a:rPr lang="en-US" dirty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260648"/>
            <a:ext cx="2940348" cy="3168352"/>
          </a:xfrm>
        </p:spPr>
        <p:txBody>
          <a:bodyPr/>
          <a:lstStyle/>
          <a:p>
            <a:pPr marL="265113" indent="-265113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b="1" dirty="0" smtClean="0"/>
              <a:t>ΘΜΣΣ </a:t>
            </a:r>
            <a:r>
              <a:rPr lang="en-US" b="1" dirty="0" smtClean="0"/>
              <a:t>F</a:t>
            </a:r>
            <a:r>
              <a:rPr lang="el-GR" b="1" dirty="0" smtClean="0"/>
              <a:t>: </a:t>
            </a:r>
            <a:endParaRPr lang="el-GR" dirty="0" smtClean="0"/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 smtClean="0"/>
              <a:t>Αριστερά κοιλία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 smtClean="0"/>
              <a:t>Αέρας στο θόλο του στομάχου 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 smtClean="0"/>
              <a:t>Δεξιό </a:t>
            </a:r>
            <a:r>
              <a:rPr lang="el-GR" sz="2000" dirty="0" err="1" smtClean="0"/>
              <a:t>ημιδιάφραγμα</a:t>
            </a:r>
            <a:r>
              <a:rPr lang="el-GR" sz="2000" dirty="0" smtClean="0"/>
              <a:t> 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 smtClean="0"/>
              <a:t>Οπίσθια πλευρά 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 smtClean="0"/>
              <a:t>Κλείδα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90206" y="3284538"/>
            <a:ext cx="3252514" cy="3313112"/>
          </a:xfrm>
        </p:spPr>
        <p:txBody>
          <a:bodyPr>
            <a:normAutofit/>
          </a:bodyPr>
          <a:lstStyle/>
          <a:p>
            <a:pPr marL="176213" indent="-1762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chemeClr val="bg1"/>
                </a:solidFill>
              </a:rPr>
              <a:t>ΘΜΣΣ </a:t>
            </a:r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r>
              <a:rPr lang="el-GR" sz="2400" b="1" dirty="0" smtClean="0">
                <a:solidFill>
                  <a:schemeClr val="bg1"/>
                </a:solidFill>
              </a:rPr>
              <a:t>: 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Αέρας στο παχύ έντερο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Αέρας στο θόλο του   στομάχου 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Αριστερό </a:t>
            </a:r>
            <a:r>
              <a:rPr lang="el-GR" sz="2000" dirty="0" err="1" smtClean="0">
                <a:solidFill>
                  <a:schemeClr val="bg1"/>
                </a:solidFill>
              </a:rPr>
              <a:t>ημιδιάφραγμα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Οπίσθιο τμήμα πλευράς 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Αυχένας τόξου 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Ακανθώδης </a:t>
            </a:r>
          </a:p>
          <a:p>
            <a:pPr marL="266700" indent="-2667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bg1"/>
                </a:solidFill>
              </a:rPr>
              <a:t>Εγκάρσια απόφυση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667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4716463" y="332656"/>
            <a:ext cx="1079500" cy="287313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auto">
          <a:xfrm>
            <a:off x="2915816" y="6335851"/>
            <a:ext cx="1512888" cy="260350"/>
          </a:xfrm>
          <a:prstGeom prst="leftArrow">
            <a:avLst>
              <a:gd name="adj1" fmla="val 50000"/>
              <a:gd name="adj2" fmla="val 1452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59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843808" y="3140968"/>
            <a:ext cx="3504481" cy="29523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b="1" dirty="0" smtClean="0"/>
              <a:t>Πλαγία λήψη ΘΜΣΣ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Δεξιό </a:t>
            </a:r>
            <a:r>
              <a:rPr lang="el-GR" sz="2400" dirty="0" err="1" smtClean="0"/>
              <a:t>ημιδιάφραγμα</a:t>
            </a:r>
            <a:r>
              <a:rPr lang="el-GR" sz="2400" dirty="0" smtClean="0"/>
              <a:t> 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Αριστερό </a:t>
            </a:r>
            <a:r>
              <a:rPr lang="el-GR" sz="2400" dirty="0" err="1" smtClean="0"/>
              <a:t>ημιδιάφραγμα</a:t>
            </a:r>
            <a:r>
              <a:rPr lang="el-GR" sz="2400" dirty="0" smtClean="0"/>
              <a:t> 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Σπονδυλικό σώμα</a:t>
            </a:r>
          </a:p>
          <a:p>
            <a:pPr marL="266700" indent="-266700" eaLnBrk="1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Πλευρά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43808" y="908720"/>
            <a:ext cx="3887787" cy="201622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chemeClr val="bg1"/>
                </a:solidFill>
              </a:rPr>
              <a:t>Πλαγία λήψη ΘΜΣΣ</a:t>
            </a:r>
          </a:p>
          <a:p>
            <a:pPr marL="266700" indent="-2667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Οπίσθιο τμήμα πλευράς </a:t>
            </a:r>
          </a:p>
          <a:p>
            <a:pPr marL="266700" indent="-2667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err="1" smtClean="0">
                <a:solidFill>
                  <a:schemeClr val="bg1"/>
                </a:solidFill>
              </a:rPr>
              <a:t>Vertebral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</a:rPr>
              <a:t>body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</a:p>
          <a:p>
            <a:pPr marL="266700" indent="-2667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err="1" smtClean="0">
                <a:solidFill>
                  <a:schemeClr val="bg1"/>
                </a:solidFill>
              </a:rPr>
              <a:t>Μεσοσπο</a:t>
            </a:r>
            <a:r>
              <a:rPr lang="en-US" sz="2400" dirty="0" smtClean="0">
                <a:solidFill>
                  <a:schemeClr val="bg1"/>
                </a:solidFill>
              </a:rPr>
              <a:t>n</a:t>
            </a:r>
            <a:r>
              <a:rPr lang="el-GR" sz="2400" dirty="0" err="1" smtClean="0">
                <a:solidFill>
                  <a:schemeClr val="bg1"/>
                </a:solidFill>
              </a:rPr>
              <a:t>δύλιο</a:t>
            </a:r>
            <a:r>
              <a:rPr lang="el-GR" sz="2400" dirty="0" smtClean="0">
                <a:solidFill>
                  <a:schemeClr val="bg1"/>
                </a:solidFill>
              </a:rPr>
              <a:t> διάστημα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95" y="1412875"/>
            <a:ext cx="27416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817" y="188640"/>
            <a:ext cx="25796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484813" y="2610311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2915816" y="5733256"/>
            <a:ext cx="1512888" cy="260350"/>
          </a:xfrm>
          <a:prstGeom prst="leftArrow">
            <a:avLst>
              <a:gd name="adj1" fmla="val 50000"/>
              <a:gd name="adj2" fmla="val 1452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/>
          <a:lstStyle/>
          <a:p>
            <a:pPr marL="90488" eaLnBrk="1" hangingPunct="1">
              <a:defRPr/>
            </a:pPr>
            <a:r>
              <a:rPr lang="el-GR" dirty="0" smtClean="0"/>
              <a:t>Α/ες ΘΜΣΣ</a:t>
            </a:r>
            <a:r>
              <a:rPr lang="en-US" dirty="0"/>
              <a:t> </a:t>
            </a:r>
            <a:r>
              <a:rPr lang="en-US" sz="3000" b="0" dirty="0"/>
              <a:t>2</a:t>
            </a:r>
            <a:r>
              <a:rPr lang="en-US" sz="3000" b="0" dirty="0" smtClean="0"/>
              <a:t>/2</a:t>
            </a:r>
            <a:endParaRPr lang="el-GR" sz="30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078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9388" eaLnBrk="1" hangingPunct="1">
              <a:defRPr/>
            </a:pPr>
            <a:r>
              <a:rPr lang="el-GR" dirty="0" smtClean="0"/>
              <a:t>Α/α πλάγια ΘΜΣΣ</a:t>
            </a:r>
          </a:p>
        </p:txBody>
      </p:sp>
      <p:pic>
        <p:nvPicPr>
          <p:cNvPr id="16387" name="Picture 3" descr="export--443869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530" y="134764"/>
            <a:ext cx="220980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10"/>
          <p:cNvSpPr>
            <a:spLocks noChangeShapeType="1"/>
          </p:cNvSpPr>
          <p:nvPr/>
        </p:nvSpPr>
        <p:spPr bwMode="auto">
          <a:xfrm flipH="1">
            <a:off x="5457130" y="2863676"/>
            <a:ext cx="3810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>
            <a:off x="5457130" y="2863676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5457130" y="3168476"/>
            <a:ext cx="3810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6660455" y="2825576"/>
            <a:ext cx="211102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>
                <a:solidFill>
                  <a:srgbClr val="FFFF00"/>
                </a:solidFill>
                <a:latin typeface="+mn-lt"/>
              </a:rPr>
              <a:t>Σπονδυλικό σώμα</a:t>
            </a:r>
            <a:endParaRPr lang="en-US" altLang="el-GR" sz="2000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 flipH="1">
            <a:off x="5785743" y="3016076"/>
            <a:ext cx="99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1620143" y="2482676"/>
            <a:ext cx="324008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Μεσοσπονδύλιος διάστημα</a:t>
            </a:r>
            <a:endParaRPr lang="en-US" altLang="el-GR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394" name="Line 19"/>
          <p:cNvSpPr>
            <a:spLocks noChangeShapeType="1"/>
          </p:cNvSpPr>
          <p:nvPr/>
        </p:nvSpPr>
        <p:spPr bwMode="auto">
          <a:xfrm flipV="1">
            <a:off x="4860230" y="2482676"/>
            <a:ext cx="596900" cy="127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444555" y="2104851"/>
            <a:ext cx="108824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>
                <a:solidFill>
                  <a:srgbClr val="FFFF00"/>
                </a:solidFill>
                <a:latin typeface="+mn-lt"/>
              </a:rPr>
              <a:t>Αυχένας</a:t>
            </a:r>
            <a:endParaRPr lang="en-US" altLang="el-GR" sz="2000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396" name="Line 21"/>
          <p:cNvSpPr>
            <a:spLocks noChangeShapeType="1"/>
          </p:cNvSpPr>
          <p:nvPr/>
        </p:nvSpPr>
        <p:spPr bwMode="auto">
          <a:xfrm flipH="1">
            <a:off x="5914330" y="2254076"/>
            <a:ext cx="5334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2771828" y="1568276"/>
            <a:ext cx="92878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Κλείδα</a:t>
            </a:r>
            <a:endParaRPr lang="en-US" altLang="el-GR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 flipV="1">
            <a:off x="3704530" y="1034876"/>
            <a:ext cx="9144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2051943" y="5489401"/>
            <a:ext cx="122396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Πλευρές</a:t>
            </a:r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3347343" y="50576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3275905" y="5489401"/>
            <a:ext cx="1008063" cy="1444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7163693" y="5129039"/>
            <a:ext cx="1728787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Ακανθώδης απόφυση</a:t>
            </a:r>
          </a:p>
        </p:txBody>
      </p:sp>
      <p:sp>
        <p:nvSpPr>
          <p:cNvPr id="16403" name="Line 15"/>
          <p:cNvSpPr>
            <a:spLocks noChangeShapeType="1"/>
          </p:cNvSpPr>
          <p:nvPr/>
        </p:nvSpPr>
        <p:spPr bwMode="auto">
          <a:xfrm flipH="1">
            <a:off x="6012755" y="5417964"/>
            <a:ext cx="11509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63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Ανατομία ΟΜΣΣ </a:t>
            </a:r>
            <a:r>
              <a:rPr lang="el-GR" sz="3000" b="0" dirty="0" smtClean="0"/>
              <a:t>1/3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359300" y="1484784"/>
            <a:ext cx="8425632" cy="4764087"/>
            <a:chOff x="250824" y="1557338"/>
            <a:chExt cx="8425632" cy="4764087"/>
          </a:xfrm>
        </p:grpSpPr>
        <p:pic>
          <p:nvPicPr>
            <p:cNvPr id="17411" name="Picture 5" descr="Figure 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557338"/>
              <a:ext cx="6192838" cy="47640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</p:pic>
        <p:sp>
          <p:nvSpPr>
            <p:cNvPr id="17412" name="Text Box 8"/>
            <p:cNvSpPr txBox="1">
              <a:spLocks noChangeArrowheads="1"/>
            </p:cNvSpPr>
            <p:nvPr/>
          </p:nvSpPr>
          <p:spPr bwMode="auto">
            <a:xfrm>
              <a:off x="4500563" y="1700213"/>
              <a:ext cx="3384550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Οπίσθιος επιμήκης σύνδεσμος</a:t>
              </a:r>
            </a:p>
          </p:txBody>
        </p:sp>
        <p:sp>
          <p:nvSpPr>
            <p:cNvPr id="17413" name="Text Box 9"/>
            <p:cNvSpPr txBox="1">
              <a:spLocks noChangeArrowheads="1"/>
            </p:cNvSpPr>
            <p:nvPr/>
          </p:nvSpPr>
          <p:spPr bwMode="auto">
            <a:xfrm>
              <a:off x="5435600" y="2276475"/>
              <a:ext cx="2449513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Μηνιγγικός σακκος</a:t>
              </a:r>
            </a:p>
          </p:txBody>
        </p:sp>
        <p:sp>
          <p:nvSpPr>
            <p:cNvPr id="17414" name="Text Box 10"/>
            <p:cNvSpPr txBox="1">
              <a:spLocks noChangeArrowheads="1"/>
            </p:cNvSpPr>
            <p:nvPr/>
          </p:nvSpPr>
          <p:spPr bwMode="auto">
            <a:xfrm>
              <a:off x="5854700" y="3111500"/>
              <a:ext cx="2030413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Τόξο απονδύλου</a:t>
              </a:r>
            </a:p>
          </p:txBody>
        </p:sp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5940426" y="3716338"/>
              <a:ext cx="1944688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Ωχρός σύνδεσμος</a:t>
              </a:r>
            </a:p>
          </p:txBody>
        </p:sp>
        <p:sp>
          <p:nvSpPr>
            <p:cNvPr id="17416" name="Text Box 12"/>
            <p:cNvSpPr txBox="1">
              <a:spLocks noChangeArrowheads="1"/>
            </p:cNvSpPr>
            <p:nvPr/>
          </p:nvSpPr>
          <p:spPr bwMode="auto">
            <a:xfrm>
              <a:off x="6229351" y="4206875"/>
              <a:ext cx="244710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Αποφυσιακή άρθρωση</a:t>
              </a:r>
            </a:p>
          </p:txBody>
        </p: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5724525" y="5661025"/>
              <a:ext cx="2951931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Ακανθώδης απόφυση Ο5</a:t>
              </a:r>
            </a:p>
          </p:txBody>
        </p:sp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755650" y="1916113"/>
              <a:ext cx="2808288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Ρίζες νεύρων ιππουρίδας</a:t>
              </a:r>
            </a:p>
          </p:txBody>
        </p:sp>
        <p:sp>
          <p:nvSpPr>
            <p:cNvPr id="17419" name="Text Box 15"/>
            <p:cNvSpPr txBox="1">
              <a:spLocks noChangeArrowheads="1"/>
            </p:cNvSpPr>
            <p:nvPr/>
          </p:nvSpPr>
          <p:spPr bwMode="auto">
            <a:xfrm>
              <a:off x="250825" y="2422525"/>
              <a:ext cx="2520950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Ο5 σπονδυλικό σώμα</a:t>
              </a:r>
            </a:p>
          </p:txBody>
        </p:sp>
        <p:sp>
          <p:nvSpPr>
            <p:cNvPr id="17420" name="Text Box 16"/>
            <p:cNvSpPr txBox="1">
              <a:spLocks noChangeArrowheads="1"/>
            </p:cNvSpPr>
            <p:nvPr/>
          </p:nvSpPr>
          <p:spPr bwMode="auto">
            <a:xfrm>
              <a:off x="250824" y="2911475"/>
              <a:ext cx="2449513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Τόξο σπονδύλου</a:t>
              </a:r>
            </a:p>
          </p:txBody>
        </p:sp>
        <p:sp>
          <p:nvSpPr>
            <p:cNvPr id="17421" name="Text Box 17"/>
            <p:cNvSpPr txBox="1">
              <a:spLocks noChangeArrowheads="1"/>
            </p:cNvSpPr>
            <p:nvPr/>
          </p:nvSpPr>
          <p:spPr bwMode="auto">
            <a:xfrm>
              <a:off x="250825" y="3400425"/>
              <a:ext cx="2465388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Ανάντεις απόφυση</a:t>
              </a:r>
            </a:p>
          </p:txBody>
        </p:sp>
        <p:sp>
          <p:nvSpPr>
            <p:cNvPr id="17422" name="Text Box 18"/>
            <p:cNvSpPr txBox="1">
              <a:spLocks noChangeArrowheads="1"/>
            </p:cNvSpPr>
            <p:nvPr/>
          </p:nvSpPr>
          <p:spPr bwMode="auto">
            <a:xfrm>
              <a:off x="755650" y="4076700"/>
              <a:ext cx="1871663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Ο3 νεύρο</a:t>
              </a:r>
            </a:p>
          </p:txBody>
        </p:sp>
        <p:sp>
          <p:nvSpPr>
            <p:cNvPr id="17423" name="Text Box 19"/>
            <p:cNvSpPr txBox="1">
              <a:spLocks noChangeArrowheads="1"/>
            </p:cNvSpPr>
            <p:nvPr/>
          </p:nvSpPr>
          <p:spPr bwMode="auto">
            <a:xfrm>
              <a:off x="395288" y="5373688"/>
              <a:ext cx="2447925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Εγκάρσια απόφυση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25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Ανατομία ΟΜΣΣ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484437" y="1216241"/>
            <a:ext cx="5327923" cy="5669143"/>
            <a:chOff x="2484437" y="1216241"/>
            <a:chExt cx="5327923" cy="5669143"/>
          </a:xfrm>
        </p:grpSpPr>
        <p:pic>
          <p:nvPicPr>
            <p:cNvPr id="18436" name="Picture 4" descr="Fig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2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484437" y="1216241"/>
              <a:ext cx="4524375" cy="5669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5651500" y="1335484"/>
              <a:ext cx="216086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Μηνιγγικός σάκκος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5651500" y="2184796"/>
              <a:ext cx="216086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Μυελικός κώνος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5508625" y="3135709"/>
              <a:ext cx="1655763" cy="861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Ιππουρίδα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Ρίζες νεύρων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916238" y="4791471"/>
              <a:ext cx="1223962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Ιερό 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2627313" y="1840309"/>
              <a:ext cx="136842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Ο1 τόξο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627313" y="2632471"/>
              <a:ext cx="136842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>
                  <a:latin typeface="+mn-lt"/>
                </a:rPr>
                <a:t>Ο2 τόξο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16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971600" y="1384185"/>
            <a:ext cx="7326651" cy="5069151"/>
            <a:chOff x="971600" y="1384185"/>
            <a:chExt cx="7326651" cy="5069151"/>
          </a:xfrm>
        </p:grpSpPr>
        <p:pic>
          <p:nvPicPr>
            <p:cNvPr id="19458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971600" y="1384185"/>
              <a:ext cx="7326651" cy="50691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59" name="Text Box 6"/>
            <p:cNvSpPr txBox="1">
              <a:spLocks noChangeArrowheads="1"/>
            </p:cNvSpPr>
            <p:nvPr/>
          </p:nvSpPr>
          <p:spPr bwMode="auto">
            <a:xfrm>
              <a:off x="971600" y="1640545"/>
              <a:ext cx="2808287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Μεσοσπονδύλιος δίσκος</a:t>
              </a:r>
            </a:p>
          </p:txBody>
        </p:sp>
        <p:sp>
          <p:nvSpPr>
            <p:cNvPr id="19460" name="Text Box 7"/>
            <p:cNvSpPr txBox="1">
              <a:spLocks noChangeArrowheads="1"/>
            </p:cNvSpPr>
            <p:nvPr/>
          </p:nvSpPr>
          <p:spPr bwMode="auto">
            <a:xfrm>
              <a:off x="3865612" y="2018985"/>
              <a:ext cx="194468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dirty="0">
                  <a:latin typeface="+mn-lt"/>
                </a:rPr>
                <a:t>Σώμα σπονδύλου</a:t>
              </a:r>
            </a:p>
          </p:txBody>
        </p:sp>
        <p:sp>
          <p:nvSpPr>
            <p:cNvPr id="19461" name="Text Box 8"/>
            <p:cNvSpPr txBox="1">
              <a:spLocks noChangeArrowheads="1"/>
            </p:cNvSpPr>
            <p:nvPr/>
          </p:nvSpPr>
          <p:spPr bwMode="auto">
            <a:xfrm>
              <a:off x="4427587" y="3153432"/>
              <a:ext cx="10795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latin typeface="+mn-lt"/>
                </a:rPr>
                <a:t>Οπίσθια άρθρωση</a:t>
              </a:r>
            </a:p>
          </p:txBody>
        </p:sp>
        <p:sp>
          <p:nvSpPr>
            <p:cNvPr id="19462" name="Text Box 9"/>
            <p:cNvSpPr txBox="1">
              <a:spLocks noChangeArrowheads="1"/>
            </p:cNvSpPr>
            <p:nvPr/>
          </p:nvSpPr>
          <p:spPr bwMode="auto">
            <a:xfrm>
              <a:off x="4254550" y="4593295"/>
              <a:ext cx="1152525" cy="3762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dirty="0" smtClean="0">
                  <a:latin typeface="+mn-lt"/>
                </a:rPr>
                <a:t>Αυχένας</a:t>
              </a:r>
              <a:endParaRPr lang="el-GR" altLang="el-GR" dirty="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Ανατομία ΟΜΣΣ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90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Α/ες ΟΜΣΣ </a:t>
            </a:r>
            <a:r>
              <a:rPr lang="el-GR" sz="3000" b="0" dirty="0" smtClean="0"/>
              <a:t>1/3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536504" cy="5256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ΟΜΣΣ </a:t>
            </a:r>
            <a:r>
              <a:rPr lang="en-GB" b="1" dirty="0" smtClean="0"/>
              <a:t>F</a:t>
            </a:r>
            <a:r>
              <a:rPr lang="el-GR" b="1" dirty="0" smtClean="0"/>
              <a:t>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Πλευρά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Εγκάρσια απόφυση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Αυχένας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Ακανθώδης απόφυση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Ιερό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err="1" smtClean="0"/>
              <a:t>Ιερολαγόνια</a:t>
            </a:r>
            <a:r>
              <a:rPr lang="el-GR" dirty="0" smtClean="0"/>
              <a:t> άρθρωση 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5317182" y="0"/>
            <a:ext cx="3143250" cy="6830616"/>
            <a:chOff x="5317182" y="0"/>
            <a:chExt cx="3143250" cy="6830616"/>
          </a:xfrm>
        </p:grpSpPr>
        <p:pic>
          <p:nvPicPr>
            <p:cNvPr id="20483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182" y="0"/>
              <a:ext cx="3130699" cy="68306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7992120" y="3428604"/>
              <a:ext cx="468312" cy="376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Α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016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Α/ες ΟΜΣΣ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ΟΜΣΣ Ρ: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Ιερό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Ακανθώδης απόφυση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Σπονδυλικό σώμα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Μεσοσπονδύλιος δίσκος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Μεσοσπονδύλιο τρήμα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Αυχένας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Κατάντεις απόφυση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Ανάντεις απόφυση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Πλευρά</a:t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295" y="0"/>
            <a:ext cx="313213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043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79512" y="260648"/>
            <a:ext cx="4464496" cy="6479976"/>
            <a:chOff x="179512" y="836712"/>
            <a:chExt cx="4032126" cy="590391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836712"/>
              <a:ext cx="2957512" cy="59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411413" y="968375"/>
              <a:ext cx="1800225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/>
                <a:t>Α1-Α7 ΑΜΣΣ</a:t>
              </a:r>
            </a:p>
          </p:txBody>
        </p:sp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2411413" y="5252690"/>
              <a:ext cx="1800225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Ι1-Ι5 Ιερά μοίρα</a:t>
              </a:r>
            </a:p>
          </p:txBody>
        </p:sp>
        <p:sp>
          <p:nvSpPr>
            <p:cNvPr id="4103" name="Text Box 8"/>
            <p:cNvSpPr txBox="1">
              <a:spLocks noChangeArrowheads="1"/>
            </p:cNvSpPr>
            <p:nvPr/>
          </p:nvSpPr>
          <p:spPr bwMode="auto">
            <a:xfrm>
              <a:off x="2411413" y="4292600"/>
              <a:ext cx="1800225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Ο1-Ο5 ΟΜΣΣ</a:t>
              </a:r>
            </a:p>
          </p:txBody>
        </p:sp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2411413" y="2492896"/>
              <a:ext cx="1800225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Θ1-Θ12 ΘΜΣΣ</a:t>
              </a:r>
            </a:p>
          </p:txBody>
        </p:sp>
        <p:sp>
          <p:nvSpPr>
            <p:cNvPr id="4105" name="Text Box 10"/>
            <p:cNvSpPr txBox="1">
              <a:spLocks noChangeArrowheads="1"/>
            </p:cNvSpPr>
            <p:nvPr/>
          </p:nvSpPr>
          <p:spPr bwMode="auto">
            <a:xfrm>
              <a:off x="2411413" y="5900762"/>
              <a:ext cx="1800225" cy="33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Κόκκυγας</a:t>
              </a:r>
            </a:p>
          </p:txBody>
        </p:sp>
      </p:grp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 cstate="print">
            <a:lum bright="-12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476253" cy="440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148064" y="5589240"/>
            <a:ext cx="347625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latin typeface="+mn-lt"/>
              </a:rPr>
              <a:t>Υπερηχογράφημα κύησης: Σπονδυλική στήλη εμβρύου</a:t>
            </a:r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H="1" flipV="1">
            <a:off x="6919236" y="4221088"/>
            <a:ext cx="533400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436096" y="116632"/>
            <a:ext cx="3707903" cy="1008112"/>
          </a:xfrm>
        </p:spPr>
        <p:txBody>
          <a:bodyPr/>
          <a:lstStyle/>
          <a:p>
            <a:r>
              <a:rPr lang="el-GR" dirty="0"/>
              <a:t>Μοίρες της ΣΣ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88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Α/ες ΟΜΣΣ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 smtClean="0"/>
          </a:p>
        </p:txBody>
      </p:sp>
      <p:pic>
        <p:nvPicPr>
          <p:cNvPr id="22531" name="Picture 5" descr="LSpine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49" y="1412776"/>
            <a:ext cx="2862263" cy="479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 descr="LSpineLa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03" y="1412776"/>
            <a:ext cx="2305050" cy="486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12913"/>
            <a:ext cx="1944687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17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Λοξές λήψεις </a:t>
            </a:r>
            <a:r>
              <a:rPr lang="el-GR" dirty="0" smtClean="0"/>
              <a:t>ΟΜΣΣ</a:t>
            </a:r>
            <a:endParaRPr lang="el-G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424936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300" dirty="0" smtClean="0"/>
              <a:t>Σκυλάκι</a:t>
            </a:r>
          </a:p>
          <a:p>
            <a:pPr marL="538163" lvl="1" eaLnBrk="1" hangingPunct="1">
              <a:defRPr/>
            </a:pPr>
            <a:r>
              <a:rPr lang="el-GR" sz="2300" dirty="0" smtClean="0"/>
              <a:t>Αυτί – ανάντεις απόφυση.</a:t>
            </a:r>
          </a:p>
          <a:p>
            <a:pPr marL="538163" lvl="1" eaLnBrk="1" hangingPunct="1">
              <a:defRPr/>
            </a:pPr>
            <a:r>
              <a:rPr lang="el-GR" sz="2300" dirty="0" smtClean="0"/>
              <a:t>Μάτι – αυχένας.</a:t>
            </a:r>
          </a:p>
          <a:p>
            <a:pPr marL="538163" lvl="1" eaLnBrk="1" hangingPunct="1">
              <a:defRPr/>
            </a:pPr>
            <a:r>
              <a:rPr lang="el-GR" sz="2300" dirty="0" smtClean="0"/>
              <a:t>Μπροστινό πόδι – κατάντεις απόφυση.</a:t>
            </a:r>
          </a:p>
          <a:p>
            <a:pPr marL="538163" lvl="1" eaLnBrk="1" hangingPunct="1">
              <a:defRPr/>
            </a:pPr>
            <a:r>
              <a:rPr lang="el-GR" sz="2300" dirty="0" smtClean="0"/>
              <a:t>Ουρά – </a:t>
            </a:r>
            <a:r>
              <a:rPr lang="el-GR" sz="2300" dirty="0" err="1" smtClean="0"/>
              <a:t>ανάντιες</a:t>
            </a:r>
            <a:r>
              <a:rPr lang="el-GR" sz="2300" dirty="0" smtClean="0"/>
              <a:t> απόφυση της άλλης πλευράς.</a:t>
            </a:r>
          </a:p>
          <a:p>
            <a:pPr marL="538163" lvl="1" eaLnBrk="1" hangingPunct="1">
              <a:defRPr/>
            </a:pPr>
            <a:r>
              <a:rPr lang="el-GR" sz="2300" dirty="0" smtClean="0"/>
              <a:t>Πίσω πόδι – κατάντεις απόφυση της άλλης πλευράς.</a:t>
            </a:r>
          </a:p>
        </p:txBody>
      </p:sp>
      <p:pic>
        <p:nvPicPr>
          <p:cNvPr id="23555" name="Picture 5" descr="649215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31" b="7404"/>
          <a:stretch>
            <a:fillRect/>
          </a:stretch>
        </p:blipFill>
        <p:spPr bwMode="auto">
          <a:xfrm>
            <a:off x="7037388" y="2466677"/>
            <a:ext cx="2106612" cy="4130675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6" descr="649215"/>
          <p:cNvPicPr>
            <a:picLocks noChangeAspect="1" noChangeArrowheads="1"/>
          </p:cNvPicPr>
          <p:nvPr/>
        </p:nvPicPr>
        <p:blipFill>
          <a:blip r:embed="rId2" cstate="print">
            <a:lum bright="12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3" t="50114" r="24313" b="28105"/>
          <a:stretch>
            <a:fillRect/>
          </a:stretch>
        </p:blipFill>
        <p:spPr bwMode="auto">
          <a:xfrm>
            <a:off x="4178932" y="4555241"/>
            <a:ext cx="2720975" cy="2228850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Freeform 7"/>
          <p:cNvSpPr>
            <a:spLocks/>
          </p:cNvSpPr>
          <p:nvPr/>
        </p:nvSpPr>
        <p:spPr bwMode="auto">
          <a:xfrm flipH="1">
            <a:off x="4500563" y="5013325"/>
            <a:ext cx="1885950" cy="1397000"/>
          </a:xfrm>
          <a:custGeom>
            <a:avLst/>
            <a:gdLst>
              <a:gd name="T0" fmla="*/ 589442482 w 2790"/>
              <a:gd name="T1" fmla="*/ 877533674 h 2130"/>
              <a:gd name="T2" fmla="*/ 507194811 w 2790"/>
              <a:gd name="T3" fmla="*/ 645245310 h 2130"/>
              <a:gd name="T4" fmla="*/ 424947141 w 2790"/>
              <a:gd name="T5" fmla="*/ 567815473 h 2130"/>
              <a:gd name="T6" fmla="*/ 178203370 w 2790"/>
              <a:gd name="T7" fmla="*/ 567815473 h 2130"/>
              <a:gd name="T8" fmla="*/ 13707950 w 2790"/>
              <a:gd name="T9" fmla="*/ 412957110 h 2130"/>
              <a:gd name="T10" fmla="*/ 95955658 w 2790"/>
              <a:gd name="T11" fmla="*/ 335527191 h 2130"/>
              <a:gd name="T12" fmla="*/ 260451716 w 2790"/>
              <a:gd name="T13" fmla="*/ 258098009 h 2130"/>
              <a:gd name="T14" fmla="*/ 342699386 w 2790"/>
              <a:gd name="T15" fmla="*/ 25809737 h 2130"/>
              <a:gd name="T16" fmla="*/ 424947141 w 2790"/>
              <a:gd name="T17" fmla="*/ 103238950 h 2130"/>
              <a:gd name="T18" fmla="*/ 507194811 w 2790"/>
              <a:gd name="T19" fmla="*/ 335527191 h 2130"/>
              <a:gd name="T20" fmla="*/ 671690828 w 2790"/>
              <a:gd name="T21" fmla="*/ 335527191 h 2130"/>
              <a:gd name="T22" fmla="*/ 753938667 w 2790"/>
              <a:gd name="T23" fmla="*/ 258098009 h 2130"/>
              <a:gd name="T24" fmla="*/ 753938667 w 2790"/>
              <a:gd name="T25" fmla="*/ 103238950 h 2130"/>
              <a:gd name="T26" fmla="*/ 836186337 w 2790"/>
              <a:gd name="T27" fmla="*/ 25809737 h 2130"/>
              <a:gd name="T28" fmla="*/ 918434008 w 2790"/>
              <a:gd name="T29" fmla="*/ 258098009 h 2130"/>
              <a:gd name="T30" fmla="*/ 1000681678 w 2790"/>
              <a:gd name="T31" fmla="*/ 412957110 h 2130"/>
              <a:gd name="T32" fmla="*/ 1247425365 w 2790"/>
              <a:gd name="T33" fmla="*/ 645245310 h 2130"/>
              <a:gd name="T34" fmla="*/ 1165177694 w 2790"/>
              <a:gd name="T35" fmla="*/ 800103837 h 2130"/>
              <a:gd name="T36" fmla="*/ 1000681678 w 2790"/>
              <a:gd name="T37" fmla="*/ 645245310 h 2130"/>
              <a:gd name="T38" fmla="*/ 836186337 w 2790"/>
              <a:gd name="T39" fmla="*/ 567815473 h 2130"/>
              <a:gd name="T40" fmla="*/ 671690828 w 2790"/>
              <a:gd name="T41" fmla="*/ 645245310 h 2130"/>
              <a:gd name="T42" fmla="*/ 753938667 w 2790"/>
              <a:gd name="T43" fmla="*/ 800103837 h 2130"/>
              <a:gd name="T44" fmla="*/ 753938667 w 2790"/>
              <a:gd name="T45" fmla="*/ 877533674 h 2130"/>
              <a:gd name="T46" fmla="*/ 589442482 w 2790"/>
              <a:gd name="T47" fmla="*/ 877533674 h 21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90"/>
              <a:gd name="T73" fmla="*/ 0 h 2130"/>
              <a:gd name="T74" fmla="*/ 2790 w 2790"/>
              <a:gd name="T75" fmla="*/ 2130 h 21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90" h="2130">
                <a:moveTo>
                  <a:pt x="1290" y="2040"/>
                </a:moveTo>
                <a:cubicBezTo>
                  <a:pt x="1200" y="1950"/>
                  <a:pt x="1170" y="1620"/>
                  <a:pt x="1110" y="1500"/>
                </a:cubicBezTo>
                <a:cubicBezTo>
                  <a:pt x="1050" y="1380"/>
                  <a:pt x="1050" y="1350"/>
                  <a:pt x="930" y="1320"/>
                </a:cubicBezTo>
                <a:cubicBezTo>
                  <a:pt x="810" y="1290"/>
                  <a:pt x="540" y="1380"/>
                  <a:pt x="390" y="1320"/>
                </a:cubicBezTo>
                <a:cubicBezTo>
                  <a:pt x="240" y="1260"/>
                  <a:pt x="60" y="1050"/>
                  <a:pt x="30" y="960"/>
                </a:cubicBezTo>
                <a:cubicBezTo>
                  <a:pt x="0" y="870"/>
                  <a:pt x="120" y="840"/>
                  <a:pt x="210" y="780"/>
                </a:cubicBezTo>
                <a:cubicBezTo>
                  <a:pt x="300" y="720"/>
                  <a:pt x="480" y="720"/>
                  <a:pt x="570" y="600"/>
                </a:cubicBezTo>
                <a:cubicBezTo>
                  <a:pt x="660" y="480"/>
                  <a:pt x="690" y="120"/>
                  <a:pt x="750" y="60"/>
                </a:cubicBezTo>
                <a:cubicBezTo>
                  <a:pt x="810" y="0"/>
                  <a:pt x="870" y="120"/>
                  <a:pt x="930" y="240"/>
                </a:cubicBezTo>
                <a:cubicBezTo>
                  <a:pt x="990" y="360"/>
                  <a:pt x="1020" y="690"/>
                  <a:pt x="1110" y="780"/>
                </a:cubicBezTo>
                <a:cubicBezTo>
                  <a:pt x="1200" y="870"/>
                  <a:pt x="1380" y="810"/>
                  <a:pt x="1470" y="780"/>
                </a:cubicBezTo>
                <a:cubicBezTo>
                  <a:pt x="1560" y="750"/>
                  <a:pt x="1620" y="690"/>
                  <a:pt x="1650" y="600"/>
                </a:cubicBezTo>
                <a:cubicBezTo>
                  <a:pt x="1680" y="510"/>
                  <a:pt x="1620" y="330"/>
                  <a:pt x="1650" y="240"/>
                </a:cubicBezTo>
                <a:cubicBezTo>
                  <a:pt x="1680" y="150"/>
                  <a:pt x="1770" y="0"/>
                  <a:pt x="1830" y="60"/>
                </a:cubicBezTo>
                <a:cubicBezTo>
                  <a:pt x="1890" y="120"/>
                  <a:pt x="1950" y="450"/>
                  <a:pt x="2010" y="600"/>
                </a:cubicBezTo>
                <a:cubicBezTo>
                  <a:pt x="2070" y="750"/>
                  <a:pt x="2070" y="810"/>
                  <a:pt x="2190" y="960"/>
                </a:cubicBezTo>
                <a:cubicBezTo>
                  <a:pt x="2310" y="1110"/>
                  <a:pt x="2670" y="1350"/>
                  <a:pt x="2730" y="1500"/>
                </a:cubicBezTo>
                <a:cubicBezTo>
                  <a:pt x="2790" y="1650"/>
                  <a:pt x="2640" y="1860"/>
                  <a:pt x="2550" y="1860"/>
                </a:cubicBezTo>
                <a:cubicBezTo>
                  <a:pt x="2460" y="1860"/>
                  <a:pt x="2310" y="1590"/>
                  <a:pt x="2190" y="1500"/>
                </a:cubicBezTo>
                <a:cubicBezTo>
                  <a:pt x="2070" y="1410"/>
                  <a:pt x="1950" y="1320"/>
                  <a:pt x="1830" y="1320"/>
                </a:cubicBezTo>
                <a:cubicBezTo>
                  <a:pt x="1710" y="1320"/>
                  <a:pt x="1500" y="1410"/>
                  <a:pt x="1470" y="1500"/>
                </a:cubicBezTo>
                <a:cubicBezTo>
                  <a:pt x="1440" y="1590"/>
                  <a:pt x="1620" y="1770"/>
                  <a:pt x="1650" y="1860"/>
                </a:cubicBezTo>
                <a:cubicBezTo>
                  <a:pt x="1680" y="1950"/>
                  <a:pt x="1710" y="2010"/>
                  <a:pt x="1650" y="2040"/>
                </a:cubicBezTo>
                <a:cubicBezTo>
                  <a:pt x="1590" y="2070"/>
                  <a:pt x="1380" y="2130"/>
                  <a:pt x="1290" y="2040"/>
                </a:cubicBez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8" name="Oval 8"/>
          <p:cNvSpPr>
            <a:spLocks noChangeArrowheads="1"/>
          </p:cNvSpPr>
          <p:nvPr/>
        </p:nvSpPr>
        <p:spPr bwMode="auto">
          <a:xfrm rot="-2776912">
            <a:off x="5976938" y="5511800"/>
            <a:ext cx="146050" cy="254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51520" y="4555241"/>
            <a:ext cx="3744417" cy="193899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solidFill>
                  <a:schemeClr val="bg1"/>
                </a:solidFill>
                <a:latin typeface="+mn-lt"/>
              </a:rPr>
              <a:t>Ανάδειξη της διάμεσης μάζας – οστό μεταξύ ανάντεις και κατάντεις αποφύσεων, όπου συμβαίνει η </a:t>
            </a:r>
            <a:r>
              <a:rPr lang="el-GR" altLang="el-GR" sz="2400" dirty="0" err="1" smtClean="0">
                <a:solidFill>
                  <a:schemeClr val="bg1"/>
                </a:solidFill>
                <a:latin typeface="+mn-lt"/>
              </a:rPr>
              <a:t>σπονδυλόλυση</a:t>
            </a:r>
            <a:r>
              <a:rPr lang="el-GR" altLang="el-GR" sz="2400" dirty="0" smtClean="0">
                <a:solidFill>
                  <a:schemeClr val="bg1"/>
                </a:solidFill>
                <a:latin typeface="+mn-lt"/>
              </a:rPr>
              <a:t>.</a:t>
            </a:r>
            <a:endParaRPr lang="el-GR" altLang="el-G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5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88863"/>
            <a:ext cx="2736850" cy="223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614864" y="652025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6407150" y="196908"/>
            <a:ext cx="1550988" cy="36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>
                <a:latin typeface="+mn-lt"/>
              </a:rPr>
              <a:t>Scottie dog</a:t>
            </a:r>
            <a:endParaRPr lang="el-GR" altLang="el-GR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τομογραφία ΟΜΣΣ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Οβελιαία τομή</a:t>
            </a:r>
          </a:p>
        </p:txBody>
      </p:sp>
      <p:pic>
        <p:nvPicPr>
          <p:cNvPr id="24580" name="Picture 4" descr="oms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8" r="2362"/>
          <a:stretch>
            <a:fillRect/>
          </a:stretch>
        </p:blipFill>
        <p:spPr bwMode="auto">
          <a:xfrm>
            <a:off x="3491980" y="1516657"/>
            <a:ext cx="3189287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04417" y="2669182"/>
            <a:ext cx="2016125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Ο2 σπονδυλικό σώμα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420542" y="3027957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76530" y="3172420"/>
            <a:ext cx="1547812" cy="9159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Ο2 ακανθώδης απόφυση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00267" y="3388320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99592" y="4253507"/>
            <a:ext cx="2016125" cy="915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Ο3-4 μεσοσπονδύλιος δίσκος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2915717" y="4253507"/>
            <a:ext cx="13684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71755" y="4602757"/>
            <a:ext cx="1368425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Μηνιγγικός σάκκος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5220767" y="4901207"/>
            <a:ext cx="15113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31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259632" y="1628800"/>
            <a:ext cx="7142163" cy="4800600"/>
            <a:chOff x="1533525" y="1941513"/>
            <a:chExt cx="7142163" cy="4800600"/>
          </a:xfrm>
        </p:grpSpPr>
        <p:pic>
          <p:nvPicPr>
            <p:cNvPr id="25602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1941513"/>
              <a:ext cx="3527425" cy="4800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3" name="Text Box 5"/>
            <p:cNvSpPr txBox="1">
              <a:spLocks noChangeArrowheads="1"/>
            </p:cNvSpPr>
            <p:nvPr/>
          </p:nvSpPr>
          <p:spPr bwMode="auto">
            <a:xfrm>
              <a:off x="4419600" y="5675313"/>
              <a:ext cx="45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b="1">
                  <a:solidFill>
                    <a:srgbClr val="FFFF00"/>
                  </a:solidFill>
                </a:rPr>
                <a:t>Ι1</a:t>
              </a:r>
              <a:endParaRPr lang="en-US" altLang="el-GR" b="1">
                <a:solidFill>
                  <a:srgbClr val="FFFF00"/>
                </a:solidFill>
              </a:endParaRPr>
            </a:p>
          </p:txBody>
        </p:sp>
        <p:sp>
          <p:nvSpPr>
            <p:cNvPr id="25604" name="Text Box 6"/>
            <p:cNvSpPr txBox="1">
              <a:spLocks noChangeArrowheads="1"/>
            </p:cNvSpPr>
            <p:nvPr/>
          </p:nvSpPr>
          <p:spPr bwMode="auto">
            <a:xfrm>
              <a:off x="4029075" y="4913313"/>
              <a:ext cx="6731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b="1">
                  <a:solidFill>
                    <a:srgbClr val="FFFF00"/>
                  </a:solidFill>
                </a:rPr>
                <a:t>Ο5</a:t>
              </a:r>
              <a:endParaRPr lang="en-US" altLang="el-GR" b="1">
                <a:solidFill>
                  <a:srgbClr val="FFFF00"/>
                </a:solidFill>
              </a:endParaRPr>
            </a:p>
          </p:txBody>
        </p:sp>
        <p:sp>
          <p:nvSpPr>
            <p:cNvPr id="25605" name="Text Box 7"/>
            <p:cNvSpPr txBox="1">
              <a:spLocks noChangeArrowheads="1"/>
            </p:cNvSpPr>
            <p:nvPr/>
          </p:nvSpPr>
          <p:spPr bwMode="auto">
            <a:xfrm>
              <a:off x="1533525" y="4465638"/>
              <a:ext cx="1885950" cy="70788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sz="2000" b="1">
                  <a:solidFill>
                    <a:srgbClr val="FFFF00"/>
                  </a:solidFill>
                  <a:latin typeface="+mn-lt"/>
                </a:rPr>
                <a:t>Ο4-5 δίσκος εκφύλιση</a:t>
              </a:r>
              <a:endParaRPr lang="en-US" altLang="el-GR" sz="2000" b="1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06" name="Line 8"/>
            <p:cNvSpPr>
              <a:spLocks noChangeShapeType="1"/>
            </p:cNvSpPr>
            <p:nvPr/>
          </p:nvSpPr>
          <p:spPr bwMode="auto">
            <a:xfrm flipV="1">
              <a:off x="3429000" y="4652963"/>
              <a:ext cx="638175" cy="1079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1813466" y="3573463"/>
              <a:ext cx="1667380" cy="70788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sz="2000" b="1">
                  <a:solidFill>
                    <a:srgbClr val="FFFF00"/>
                  </a:solidFill>
                  <a:latin typeface="+mn-lt"/>
                </a:rPr>
                <a:t>Ο3-4 δίσκος</a:t>
              </a:r>
            </a:p>
            <a:p>
              <a:pPr algn="ctr" eaLnBrk="1" hangingPunct="1"/>
              <a:r>
                <a:rPr lang="el-GR" altLang="el-GR" sz="2000" b="1">
                  <a:solidFill>
                    <a:srgbClr val="FFFF00"/>
                  </a:solidFill>
                  <a:latin typeface="+mn-lt"/>
                </a:rPr>
                <a:t>φυσιολογικός</a:t>
              </a:r>
              <a:endParaRPr lang="en-US" altLang="el-GR" sz="2000" b="1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5608" name="Line 10"/>
            <p:cNvSpPr>
              <a:spLocks noChangeShapeType="1"/>
            </p:cNvSpPr>
            <p:nvPr/>
          </p:nvSpPr>
          <p:spPr bwMode="auto">
            <a:xfrm>
              <a:off x="3409950" y="3846513"/>
              <a:ext cx="914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6948488" y="4005263"/>
              <a:ext cx="1727200" cy="707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>
                  <a:latin typeface="+mn-lt"/>
                </a:rPr>
                <a:t>Ρίζες νεύρων ιππουρίδα</a:t>
              </a: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H="1">
              <a:off x="4932363" y="4292600"/>
              <a:ext cx="2016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Autofit/>
          </a:bodyPr>
          <a:lstStyle/>
          <a:p>
            <a:r>
              <a:rPr lang="el-GR" dirty="0"/>
              <a:t>Μαγνητική τομογραφία ΟΜΣΣ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μέση </a:t>
            </a:r>
            <a:r>
              <a:rPr lang="el-GR" dirty="0"/>
              <a:t>οβελιαία </a:t>
            </a:r>
            <a:r>
              <a:rPr lang="el-GR" dirty="0" smtClean="0"/>
              <a:t>τομή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40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Σύγκριση απεικονιστικών μεθόδων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5"/>
          <a:stretch>
            <a:fillRect/>
          </a:stretch>
        </p:blipFill>
        <p:spPr bwMode="auto">
          <a:xfrm>
            <a:off x="5652120" y="1228855"/>
            <a:ext cx="3395662" cy="482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 descr="LSpineL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43" y="1241425"/>
            <a:ext cx="2059847" cy="477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05243" y="6019584"/>
            <a:ext cx="1728787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Α/α ΟΜΣΣ Ρ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365731" y="6019584"/>
            <a:ext cx="2160587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Αξονική ΟΜΣΣ: μέση οβελιαία τομή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652120" y="6065622"/>
            <a:ext cx="2232025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Μαγνητική ΟΜΣΣ: μέση οβελιαία τομή</a:t>
            </a:r>
          </a:p>
        </p:txBody>
      </p:sp>
      <p:pic>
        <p:nvPicPr>
          <p:cNvPr id="26632" name="Picture 11" descr="o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8" r="2362"/>
          <a:stretch>
            <a:fillRect/>
          </a:stretch>
        </p:blipFill>
        <p:spPr bwMode="auto">
          <a:xfrm>
            <a:off x="2365731" y="1241425"/>
            <a:ext cx="3180837" cy="477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598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8900" indent="1588" eaLnBrk="1" hangingPunct="1">
              <a:defRPr/>
            </a:pPr>
            <a:r>
              <a:rPr lang="el-GR" dirty="0" smtClean="0"/>
              <a:t>Σκολίωση </a:t>
            </a:r>
            <a:r>
              <a:rPr lang="el-GR" sz="3000" b="0" dirty="0" smtClean="0"/>
              <a:t>1/5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0768"/>
            <a:ext cx="3168352" cy="551723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Κυρτότητα της ΣΣ στο στεφανιαίο κυρίως επίπεδο.</a:t>
            </a:r>
          </a:p>
          <a:p>
            <a:pPr eaLnBrk="1" hangingPunct="1">
              <a:defRPr/>
            </a:pPr>
            <a:r>
              <a:rPr lang="el-GR" dirty="0" smtClean="0"/>
              <a:t>Αιτιολογία </a:t>
            </a:r>
          </a:p>
          <a:p>
            <a:pPr lvl="1" eaLnBrk="1" hangingPunct="1">
              <a:defRPr/>
            </a:pPr>
            <a:r>
              <a:rPr lang="el-GR" dirty="0" smtClean="0"/>
              <a:t>Ιδιοπαθής.</a:t>
            </a:r>
          </a:p>
          <a:p>
            <a:pPr lvl="1" eaLnBrk="1" hangingPunct="1">
              <a:defRPr/>
            </a:pPr>
            <a:r>
              <a:rPr lang="el-GR" dirty="0" smtClean="0"/>
              <a:t>Συγγενής.</a:t>
            </a:r>
          </a:p>
          <a:p>
            <a:pPr lvl="1" eaLnBrk="1" hangingPunct="1">
              <a:defRPr/>
            </a:pPr>
            <a:r>
              <a:rPr lang="el-GR" dirty="0" err="1" smtClean="0"/>
              <a:t>Νευρομυ</a:t>
            </a:r>
            <a:r>
              <a:rPr lang="el-GR" dirty="0" err="1" smtClean="0">
                <a:cs typeface="Arial" charset="0"/>
              </a:rPr>
              <a:t>ϊ</a:t>
            </a:r>
            <a:r>
              <a:rPr lang="el-GR" dirty="0" err="1" smtClean="0"/>
              <a:t>κής</a:t>
            </a:r>
            <a:r>
              <a:rPr lang="el-GR" dirty="0" smtClean="0"/>
              <a:t> αιτιολογίας.</a:t>
            </a:r>
          </a:p>
          <a:p>
            <a:pPr lvl="1" eaLnBrk="1" hangingPunct="1">
              <a:defRPr/>
            </a:pPr>
            <a:r>
              <a:rPr lang="el-GR" dirty="0" smtClean="0"/>
              <a:t>Σκελετικές δυσπλασίες.</a:t>
            </a:r>
          </a:p>
          <a:p>
            <a:pPr lvl="1" eaLnBrk="1" hangingPunct="1">
              <a:defRPr/>
            </a:pPr>
            <a:r>
              <a:rPr lang="el-GR" dirty="0" smtClean="0"/>
              <a:t>Σε συνδυασμό με όγκους.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1026" name="Picture 2" descr="File:Blausen 0785 Scoliosis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090"/>
            <a:ext cx="2376264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coliosis patient in cheneau brace correcting from 56 to 27 de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1878098"/>
            <a:ext cx="2427812" cy="44289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le:Scoliosis patient in cheneau brace correcting from 56 to 27 de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42822" y="1887836"/>
            <a:ext cx="1765682" cy="4419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Ομάδα 16"/>
          <p:cNvGrpSpPr/>
          <p:nvPr/>
        </p:nvGrpSpPr>
        <p:grpSpPr>
          <a:xfrm>
            <a:off x="5286169" y="548680"/>
            <a:ext cx="1787385" cy="1323439"/>
            <a:chOff x="5664935" y="763635"/>
            <a:chExt cx="1787385" cy="1323439"/>
          </a:xfrm>
        </p:grpSpPr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5664935" y="763635"/>
              <a:ext cx="1787385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66700" eaLnBrk="1" hangingPunct="1">
                <a:spcBef>
                  <a:spcPct val="50000"/>
                </a:spcBef>
              </a:pPr>
              <a:r>
                <a:rPr lang="el-GR" altLang="el-GR" sz="2000" dirty="0">
                  <a:latin typeface="+mn-lt"/>
                </a:rPr>
                <a:t>Λοξοί </a:t>
              </a:r>
              <a:r>
                <a:rPr lang="el-GR" altLang="el-GR" sz="2000" dirty="0" smtClean="0">
                  <a:latin typeface="+mn-lt"/>
                </a:rPr>
                <a:t>ώμοι</a:t>
              </a:r>
            </a:p>
            <a:p>
              <a:pPr marL="266700" eaLnBrk="1" hangingPunct="1">
                <a:spcBef>
                  <a:spcPct val="50000"/>
                </a:spcBef>
              </a:pPr>
              <a:r>
                <a:rPr lang="el-GR" altLang="el-GR" sz="2000" dirty="0">
                  <a:latin typeface="+mn-lt"/>
                </a:rPr>
                <a:t>Κυρτή ΣΣ</a:t>
              </a:r>
            </a:p>
            <a:p>
              <a:pPr marL="266700" eaLnBrk="1" hangingPunct="1">
                <a:spcBef>
                  <a:spcPct val="50000"/>
                </a:spcBef>
              </a:pPr>
              <a:r>
                <a:rPr lang="el-GR" altLang="el-GR" sz="2000" dirty="0">
                  <a:latin typeface="+mn-lt"/>
                </a:rPr>
                <a:t>Λοξή </a:t>
              </a:r>
              <a:r>
                <a:rPr lang="el-GR" altLang="el-GR" sz="2000" dirty="0" smtClean="0">
                  <a:latin typeface="+mn-lt"/>
                </a:rPr>
                <a:t>πύελος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14" name="Αστέρι 5 ακτινών 13"/>
            <p:cNvSpPr/>
            <p:nvPr/>
          </p:nvSpPr>
          <p:spPr>
            <a:xfrm>
              <a:off x="5782681" y="907651"/>
              <a:ext cx="144016" cy="144016"/>
            </a:xfrm>
            <a:prstGeom prst="star5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Αστέρι 5 ακτινών 25"/>
            <p:cNvSpPr/>
            <p:nvPr/>
          </p:nvSpPr>
          <p:spPr>
            <a:xfrm>
              <a:off x="5782681" y="1353346"/>
              <a:ext cx="144016" cy="144016"/>
            </a:xfrm>
            <a:prstGeom prst="star5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Αστέρι 5 ακτινών 26"/>
            <p:cNvSpPr/>
            <p:nvPr/>
          </p:nvSpPr>
          <p:spPr>
            <a:xfrm>
              <a:off x="5782681" y="1804540"/>
              <a:ext cx="144016" cy="144016"/>
            </a:xfrm>
            <a:prstGeom prst="star5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8" name="Αστέρι 5 ακτινών 27"/>
          <p:cNvSpPr/>
          <p:nvPr/>
        </p:nvSpPr>
        <p:spPr>
          <a:xfrm>
            <a:off x="6012160" y="5589240"/>
            <a:ext cx="144016" cy="144016"/>
          </a:xfrm>
          <a:prstGeom prst="star5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Αστέρι 5 ακτινών 28"/>
          <p:cNvSpPr/>
          <p:nvPr/>
        </p:nvSpPr>
        <p:spPr>
          <a:xfrm>
            <a:off x="6220295" y="4943618"/>
            <a:ext cx="144016" cy="144016"/>
          </a:xfrm>
          <a:prstGeom prst="star5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Αστέρι 5 ακτινών 29"/>
          <p:cNvSpPr/>
          <p:nvPr/>
        </p:nvSpPr>
        <p:spPr>
          <a:xfrm>
            <a:off x="6228184" y="3645024"/>
            <a:ext cx="144016" cy="144016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7"/>
          <p:cNvSpPr/>
          <p:nvPr/>
        </p:nvSpPr>
        <p:spPr>
          <a:xfrm>
            <a:off x="4967425" y="6307065"/>
            <a:ext cx="428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Scoliosis patient in </a:t>
            </a:r>
            <a:r>
              <a:rPr lang="en-US" sz="1200" dirty="0" err="1">
                <a:latin typeface="+mn-lt"/>
                <a:hlinkClick r:id="rId6"/>
              </a:rPr>
              <a:t>cheneau</a:t>
            </a:r>
            <a:r>
              <a:rPr lang="en-US" sz="1200" dirty="0">
                <a:latin typeface="+mn-lt"/>
                <a:hlinkClick r:id="rId6"/>
              </a:rPr>
              <a:t> brace correcting from 56 to 27 </a:t>
            </a:r>
            <a:r>
              <a:rPr lang="en-US" sz="1200" dirty="0" err="1" smtClean="0">
                <a:latin typeface="+mn-lt"/>
                <a:hlinkClick r:id="rId6"/>
              </a:rPr>
              <a:t>deg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 err="1">
                <a:latin typeface="+mn-lt"/>
                <a:hlinkClick r:id="rId7" tooltip="User:FerdinandW (page does not exist)"/>
              </a:rPr>
              <a:t>FerdinandW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8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33" name="Rectangle 7"/>
          <p:cNvSpPr/>
          <p:nvPr/>
        </p:nvSpPr>
        <p:spPr>
          <a:xfrm>
            <a:off x="2987824" y="4983559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Blausen 0785 Scoliosis </a:t>
            </a:r>
            <a:r>
              <a:rPr lang="en-US" sz="1200" dirty="0" smtClean="0">
                <a:latin typeface="+mn-lt"/>
                <a:hlinkClick r:id="rId9"/>
              </a:rPr>
              <a:t>01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0" tooltip="User:BruceBlaus"/>
              </a:rPr>
              <a:t>BruceBlaus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11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Ρόλος απεικόνισης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184576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500" dirty="0" smtClean="0"/>
              <a:t>Καθορισμός αιτιολογίας.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500" dirty="0" smtClean="0"/>
              <a:t>Εκτίμηση σοβαρότητας.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300" dirty="0" smtClean="0"/>
              <a:t>Τρόπος αντιμετώπισης.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500" dirty="0" smtClean="0"/>
              <a:t>Παρακολούθηση θεραπείας.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500" dirty="0" smtClean="0"/>
              <a:t>Λήψεις 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300" dirty="0" smtClean="0"/>
              <a:t>Πρόσθια και πλάγια ΘΜΣΣ + ΟΜΣΣ.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300" dirty="0" smtClean="0"/>
              <a:t>Σε ένα φιλμ.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300" dirty="0" smtClean="0"/>
              <a:t>Εξεταζόμενος όρθιος.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l-GR" sz="2300" dirty="0" smtClean="0"/>
              <a:t>Σε ειδικές περιπτώσεις αξονική ή μαγνητική τομογραφία.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24128" y="6093296"/>
            <a:ext cx="31508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Α/α ΟΜΣΣ </a:t>
            </a:r>
            <a:r>
              <a:rPr lang="el-GR" altLang="el-GR" b="1" dirty="0">
                <a:latin typeface="+mn-lt"/>
              </a:rPr>
              <a:t>πρόσθια: </a:t>
            </a:r>
            <a:r>
              <a:rPr lang="el-GR" altLang="el-GR" b="1" dirty="0" smtClean="0">
                <a:latin typeface="+mn-lt"/>
              </a:rPr>
              <a:t>Σκολίωση</a:t>
            </a:r>
            <a:endParaRPr lang="el-GR" altLang="el-GR" b="1" dirty="0">
              <a:latin typeface="+mn-lt"/>
            </a:endParaRPr>
          </a:p>
        </p:txBody>
      </p:sp>
      <p:pic>
        <p:nvPicPr>
          <p:cNvPr id="8" name="Picture 2" descr="File: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710" y="290238"/>
            <a:ext cx="3171825" cy="57054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444208" y="6453336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commons.wikimedia.org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4977635" cy="1152128"/>
          </a:xfrm>
        </p:spPr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Σκολίωση </a:t>
            </a:r>
            <a:r>
              <a:rPr lang="el-GR" sz="3000" b="0" dirty="0" smtClean="0">
                <a:solidFill>
                  <a:prstClr val="white"/>
                </a:solidFill>
              </a:rPr>
              <a:t>2/5</a:t>
            </a:r>
            <a:endParaRPr lang="el-GR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3960440" cy="136815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τομογραφία</a:t>
            </a:r>
          </a:p>
          <a:p>
            <a:pPr lvl="1" eaLnBrk="1" hangingPunct="1">
              <a:defRPr/>
            </a:pPr>
            <a:r>
              <a:rPr lang="el-GR" dirty="0" smtClean="0"/>
              <a:t>Στροφή του σπονδύλου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9901" y="548680"/>
            <a:ext cx="4074864" cy="129554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Μαγνητική τομογραφία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Παραμόρφωση μεσοσπονδυλίων δίσκων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889375" cy="4621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62" y="3353519"/>
            <a:ext cx="4787900" cy="318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90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Σκολίωση </a:t>
            </a:r>
            <a:r>
              <a:rPr lang="el-GR" sz="3000" b="0" dirty="0" smtClean="0">
                <a:solidFill>
                  <a:prstClr val="white"/>
                </a:solidFill>
              </a:rPr>
              <a:t>3/5</a:t>
            </a:r>
            <a:endParaRPr lang="el-GR" dirty="0" smtClean="0"/>
          </a:p>
        </p:txBody>
      </p:sp>
      <p:sp>
        <p:nvSpPr>
          <p:cNvPr id="2562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Μέτρηση γωνιών για εκτίμηση σοβαρότητας</a:t>
            </a:r>
          </a:p>
        </p:txBody>
      </p:sp>
      <p:sp>
        <p:nvSpPr>
          <p:cNvPr id="30726" name="AutoShape 23"/>
          <p:cNvSpPr>
            <a:spLocks noChangeArrowheads="1"/>
          </p:cNvSpPr>
          <p:nvPr/>
        </p:nvSpPr>
        <p:spPr bwMode="auto">
          <a:xfrm>
            <a:off x="3635375" y="5516612"/>
            <a:ext cx="2160761" cy="792163"/>
          </a:xfrm>
          <a:prstGeom prst="leftArrow">
            <a:avLst>
              <a:gd name="adj1" fmla="val 49898"/>
              <a:gd name="adj2" fmla="val 65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 smtClean="0"/>
              <a:t>      </a:t>
            </a:r>
            <a:r>
              <a:rPr lang="el-GR" altLang="el-GR" b="1" dirty="0"/>
              <a:t>2 </a:t>
            </a:r>
            <a:r>
              <a:rPr lang="el-GR" altLang="el-GR" b="1" dirty="0" smtClean="0"/>
              <a:t>κυρτότητες</a:t>
            </a:r>
            <a:endParaRPr lang="el-GR" altLang="el-GR" b="1" dirty="0"/>
          </a:p>
        </p:txBody>
      </p:sp>
      <p:sp>
        <p:nvSpPr>
          <p:cNvPr id="30727" name="AutoShape 25"/>
          <p:cNvSpPr>
            <a:spLocks noChangeArrowheads="1"/>
          </p:cNvSpPr>
          <p:nvPr/>
        </p:nvSpPr>
        <p:spPr bwMode="auto">
          <a:xfrm>
            <a:off x="3779912" y="3068911"/>
            <a:ext cx="2087488" cy="10795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b="1" dirty="0"/>
              <a:t>1 κυρτότητα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5867400" y="2814911"/>
            <a:ext cx="3025775" cy="3754437"/>
            <a:chOff x="5867400" y="2814911"/>
            <a:chExt cx="3025775" cy="3754437"/>
          </a:xfrm>
        </p:grpSpPr>
        <p:pic>
          <p:nvPicPr>
            <p:cNvPr id="30724" name="Picture 7" descr="Curve Measurements"/>
            <p:cNvPicPr>
              <a:picLocks noChangeAspect="1" noChangeArrowheads="1"/>
            </p:cNvPicPr>
            <p:nvPr/>
          </p:nvPicPr>
          <p:blipFill>
            <a:blip r:embed="rId2" cstate="print">
              <a:lum contrast="-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814911"/>
              <a:ext cx="3025775" cy="37544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7" name="AutoShape 27"/>
            <p:cNvSpPr>
              <a:spLocks noChangeArrowheads="1"/>
            </p:cNvSpPr>
            <p:nvPr/>
          </p:nvSpPr>
          <p:spPr bwMode="auto">
            <a:xfrm>
              <a:off x="6660232" y="4509120"/>
              <a:ext cx="215900" cy="2159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539750" y="2060848"/>
            <a:ext cx="3094038" cy="4508500"/>
            <a:chOff x="539750" y="2060848"/>
            <a:chExt cx="3094038" cy="4508500"/>
          </a:xfrm>
        </p:grpSpPr>
        <p:pic>
          <p:nvPicPr>
            <p:cNvPr id="3072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060848"/>
              <a:ext cx="3094038" cy="45085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6" name="AutoShape 26"/>
            <p:cNvSpPr>
              <a:spLocks noChangeArrowheads="1"/>
            </p:cNvSpPr>
            <p:nvPr/>
          </p:nvSpPr>
          <p:spPr bwMode="auto">
            <a:xfrm>
              <a:off x="1331913" y="5229200"/>
              <a:ext cx="215900" cy="2159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8" name="AutoShape 28"/>
            <p:cNvSpPr>
              <a:spLocks noChangeArrowheads="1"/>
            </p:cNvSpPr>
            <p:nvPr/>
          </p:nvSpPr>
          <p:spPr bwMode="auto">
            <a:xfrm>
              <a:off x="3114121" y="3408112"/>
              <a:ext cx="215900" cy="2159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Σκολίωση </a:t>
            </a:r>
            <a:r>
              <a:rPr lang="el-GR" sz="3000" b="0" dirty="0" smtClean="0">
                <a:solidFill>
                  <a:prstClr val="white"/>
                </a:solidFill>
              </a:rPr>
              <a:t>4/5</a:t>
            </a:r>
            <a:endParaRPr lang="el-G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3600400" cy="10429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600" dirty="0" smtClean="0"/>
              <a:t>Πόσες κυρτότητες βλέπετε ?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3229"/>
            <a:ext cx="4756586" cy="63421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93260" y="6525344"/>
            <a:ext cx="12820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1200" dirty="0" smtClean="0">
                <a:latin typeface="+mn-lt"/>
                <a:hlinkClick r:id="rId4"/>
              </a:rPr>
              <a:t>goldbamboo.com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3394" y="6165304"/>
            <a:ext cx="338455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Χρήση νάρθηκα σε μέσο βαθμό σκολίωσης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2050" name="Picture 2" descr="File:Scoliosis patient in cheneau brace correcting from 56 to 27 de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9189" y="2393425"/>
            <a:ext cx="1917576" cy="373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Scoliosis patient in cheneau brace correcting from 56 to 27 de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33697" y="2383692"/>
            <a:ext cx="1393795" cy="3747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 rot="16200000">
            <a:off x="-1644574" y="3900555"/>
            <a:ext cx="428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Scoliosis patient in </a:t>
            </a:r>
            <a:r>
              <a:rPr lang="en-US" sz="1200" dirty="0" err="1">
                <a:latin typeface="+mn-lt"/>
                <a:hlinkClick r:id="rId7"/>
              </a:rPr>
              <a:t>cheneau</a:t>
            </a:r>
            <a:r>
              <a:rPr lang="en-US" sz="1200" dirty="0">
                <a:latin typeface="+mn-lt"/>
                <a:hlinkClick r:id="rId7"/>
              </a:rPr>
              <a:t> brace correcting from 56 to 27 </a:t>
            </a:r>
            <a:r>
              <a:rPr lang="en-US" sz="1200" dirty="0" err="1" smtClean="0">
                <a:latin typeface="+mn-lt"/>
                <a:hlinkClick r:id="rId7"/>
              </a:rPr>
              <a:t>deg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 err="1">
                <a:latin typeface="+mn-lt"/>
                <a:hlinkClick r:id="rId8" tooltip="User:FerdinandW (page does not exist)"/>
              </a:rPr>
              <a:t>FerdinandW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9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6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Ανατομία ΑΜΣΣ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44537" y="2032000"/>
            <a:ext cx="3635375" cy="2808288"/>
            <a:chOff x="0" y="2032000"/>
            <a:chExt cx="3635375" cy="2808288"/>
          </a:xfrm>
        </p:grpSpPr>
        <p:pic>
          <p:nvPicPr>
            <p:cNvPr id="512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2000"/>
              <a:ext cx="3635375" cy="2808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5" name="Text Box 8"/>
            <p:cNvSpPr txBox="1">
              <a:spLocks noChangeArrowheads="1"/>
            </p:cNvSpPr>
            <p:nvPr/>
          </p:nvSpPr>
          <p:spPr bwMode="auto">
            <a:xfrm>
              <a:off x="2339975" y="2032000"/>
              <a:ext cx="1295400" cy="366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Α1 άτλας</a:t>
              </a:r>
            </a:p>
          </p:txBody>
        </p:sp>
        <p:sp>
          <p:nvSpPr>
            <p:cNvPr id="5126" name="Text Box 9"/>
            <p:cNvSpPr txBox="1">
              <a:spLocks noChangeArrowheads="1"/>
            </p:cNvSpPr>
            <p:nvPr/>
          </p:nvSpPr>
          <p:spPr bwMode="auto">
            <a:xfrm>
              <a:off x="2195513" y="3271838"/>
              <a:ext cx="1368425" cy="366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Α2 άξονας</a:t>
              </a:r>
            </a:p>
          </p:txBody>
        </p:sp>
        <p:sp>
          <p:nvSpPr>
            <p:cNvPr id="5127" name="Text Box 10"/>
            <p:cNvSpPr txBox="1">
              <a:spLocks noChangeArrowheads="1"/>
            </p:cNvSpPr>
            <p:nvPr/>
          </p:nvSpPr>
          <p:spPr bwMode="auto">
            <a:xfrm>
              <a:off x="0" y="3271838"/>
              <a:ext cx="1187450" cy="366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οδόντας</a:t>
              </a: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3851920" y="1628775"/>
            <a:ext cx="5167313" cy="3765550"/>
            <a:chOff x="3997325" y="1628775"/>
            <a:chExt cx="5167313" cy="3765550"/>
          </a:xfrm>
        </p:grpSpPr>
        <p:pic>
          <p:nvPicPr>
            <p:cNvPr id="51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17"/>
            <a:stretch>
              <a:fillRect/>
            </a:stretch>
          </p:blipFill>
          <p:spPr bwMode="auto">
            <a:xfrm>
              <a:off x="4606925" y="1628775"/>
              <a:ext cx="4537075" cy="37655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5435600" y="1628775"/>
              <a:ext cx="2808288" cy="36671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b="1">
                  <a:solidFill>
                    <a:schemeClr val="bg1"/>
                  </a:solidFill>
                </a:rPr>
                <a:t>Α4 εκ των άνω</a:t>
              </a:r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7380288" y="1989138"/>
              <a:ext cx="1079500" cy="366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Σώμα</a:t>
              </a:r>
            </a:p>
          </p:txBody>
        </p:sp>
        <p:sp>
          <p:nvSpPr>
            <p:cNvPr id="5130" name="Text Box 13"/>
            <p:cNvSpPr txBox="1">
              <a:spLocks noChangeArrowheads="1"/>
            </p:cNvSpPr>
            <p:nvPr/>
          </p:nvSpPr>
          <p:spPr bwMode="auto">
            <a:xfrm>
              <a:off x="7435850" y="3717032"/>
              <a:ext cx="172878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Εγκάρσιο τρήμα σπονδυλική αρτ. &amp; φλέβα</a:t>
              </a:r>
            </a:p>
          </p:txBody>
        </p:sp>
        <p:sp>
          <p:nvSpPr>
            <p:cNvPr id="5131" name="Text Box 14"/>
            <p:cNvSpPr txBox="1">
              <a:spLocks noChangeArrowheads="1"/>
            </p:cNvSpPr>
            <p:nvPr/>
          </p:nvSpPr>
          <p:spPr bwMode="auto">
            <a:xfrm>
              <a:off x="4859338" y="4292600"/>
              <a:ext cx="1584325" cy="641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Νωτιαίος μυελός</a:t>
              </a:r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3997325" y="2074863"/>
              <a:ext cx="1295400" cy="641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Εγκάρσιο τρήμα</a:t>
              </a: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5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Σκολίωση </a:t>
            </a:r>
            <a:r>
              <a:rPr lang="el-GR" sz="3000" b="0" dirty="0" smtClean="0">
                <a:solidFill>
                  <a:prstClr val="white"/>
                </a:solidFill>
              </a:rPr>
              <a:t>5/5</a:t>
            </a:r>
            <a:endParaRPr lang="el-GR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124744"/>
            <a:ext cx="395637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200" dirty="0" smtClean="0"/>
              <a:t>Όταν η σκολίωση είναι σοβαρή τότε γίνεται χειρουργική σταθεροποίηση.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60350"/>
            <a:ext cx="4864100" cy="659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7" t="1925" r="4231" b="5947"/>
          <a:stretch/>
        </p:blipFill>
        <p:spPr bwMode="auto">
          <a:xfrm>
            <a:off x="834501" y="2539014"/>
            <a:ext cx="2920754" cy="40570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1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Εκφυλιστικού τύπου πίεση ριζών - νεύρων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868488" y="1458913"/>
            <a:ext cx="7334496" cy="4736221"/>
            <a:chOff x="652463" y="1458913"/>
            <a:chExt cx="7334496" cy="4736221"/>
          </a:xfrm>
        </p:grpSpPr>
        <p:pic>
          <p:nvPicPr>
            <p:cNvPr id="3481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458913"/>
              <a:ext cx="6985000" cy="46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Text Box 7"/>
            <p:cNvSpPr txBox="1">
              <a:spLocks noChangeArrowheads="1"/>
            </p:cNvSpPr>
            <p:nvPr/>
          </p:nvSpPr>
          <p:spPr bwMode="auto">
            <a:xfrm>
              <a:off x="2622349" y="1475990"/>
              <a:ext cx="1944687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Πρόπτωση δίσκου</a:t>
              </a:r>
            </a:p>
          </p:txBody>
        </p:sp>
        <p:sp>
          <p:nvSpPr>
            <p:cNvPr id="34821" name="Text Box 8"/>
            <p:cNvSpPr txBox="1">
              <a:spLocks noChangeArrowheads="1"/>
            </p:cNvSpPr>
            <p:nvPr/>
          </p:nvSpPr>
          <p:spPr bwMode="auto">
            <a:xfrm>
              <a:off x="5059784" y="5825802"/>
              <a:ext cx="292717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Πάχυνση ωχρού συνδέσμου</a:t>
              </a:r>
            </a:p>
          </p:txBody>
        </p:sp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>
              <a:off x="6950076" y="3838522"/>
              <a:ext cx="935037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Νεύρο</a:t>
              </a:r>
            </a:p>
          </p:txBody>
        </p:sp>
        <p:sp>
          <p:nvSpPr>
            <p:cNvPr id="34823" name="Text Box 10"/>
            <p:cNvSpPr txBox="1">
              <a:spLocks noChangeArrowheads="1"/>
            </p:cNvSpPr>
            <p:nvPr/>
          </p:nvSpPr>
          <p:spPr bwMode="auto">
            <a:xfrm>
              <a:off x="2411413" y="5505127"/>
              <a:ext cx="1296987" cy="641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Νωτιαίος μυελός </a:t>
              </a:r>
            </a:p>
          </p:txBody>
        </p: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652463" y="4227513"/>
              <a:ext cx="1654175" cy="641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 err="1">
                  <a:latin typeface="+mn-lt"/>
                </a:rPr>
                <a:t>Αποφυσιακή</a:t>
              </a:r>
              <a:r>
                <a:rPr lang="el-GR" altLang="el-GR" b="1" dirty="0">
                  <a:latin typeface="+mn-lt"/>
                </a:rPr>
                <a:t> άρθρωση</a:t>
              </a:r>
            </a:p>
          </p:txBody>
        </p:sp>
        <p:sp>
          <p:nvSpPr>
            <p:cNvPr id="34825" name="Text Box 12"/>
            <p:cNvSpPr txBox="1">
              <a:spLocks noChangeArrowheads="1"/>
            </p:cNvSpPr>
            <p:nvPr/>
          </p:nvSpPr>
          <p:spPr bwMode="auto">
            <a:xfrm>
              <a:off x="1331639" y="5229200"/>
              <a:ext cx="1584325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οστεόφυτα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8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Δισκοπάθεια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44008" y="1125091"/>
            <a:ext cx="4176464" cy="56162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Εκφύλιση δίσκου </a:t>
            </a:r>
          </a:p>
          <a:p>
            <a:pPr lvl="1" eaLnBrk="1" hangingPunct="1">
              <a:defRPr/>
            </a:pPr>
            <a:r>
              <a:rPr lang="el-GR" dirty="0" smtClean="0"/>
              <a:t>Ξεκινά από μικρή ηλικία.</a:t>
            </a:r>
          </a:p>
          <a:p>
            <a:pPr lvl="1" eaLnBrk="1" hangingPunct="1">
              <a:defRPr/>
            </a:pPr>
            <a:r>
              <a:rPr lang="el-GR" dirty="0" smtClean="0"/>
              <a:t>Αφυδάτωση του δίσκου.</a:t>
            </a:r>
          </a:p>
          <a:p>
            <a:pPr lvl="1" eaLnBrk="1" hangingPunct="1">
              <a:defRPr/>
            </a:pPr>
            <a:r>
              <a:rPr lang="el-GR" dirty="0" smtClean="0"/>
              <a:t>Μείωση δυνατότητας απορρόφησης κραδασμών.</a:t>
            </a:r>
          </a:p>
          <a:p>
            <a:pPr lvl="1" eaLnBrk="1" hangingPunct="1">
              <a:defRPr/>
            </a:pPr>
            <a:r>
              <a:rPr lang="el-GR" dirty="0" smtClean="0"/>
              <a:t>Ρήξη ινώδους δακτυλίου.</a:t>
            </a:r>
          </a:p>
          <a:p>
            <a:pPr lvl="1" eaLnBrk="1" hangingPunct="1">
              <a:defRPr/>
            </a:pPr>
            <a:r>
              <a:rPr lang="el-GR" dirty="0" smtClean="0"/>
              <a:t>Προβολή - Πρόπτωση του πηκτοειδούς πυρήνα.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468313" y="1109935"/>
            <a:ext cx="4103687" cy="5559425"/>
            <a:chOff x="468313" y="981075"/>
            <a:chExt cx="4103687" cy="5559425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981075"/>
              <a:ext cx="3421062" cy="555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979613" y="1598613"/>
              <a:ext cx="2592387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Εκφύλιση δίσκου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1979613" y="2606675"/>
              <a:ext cx="2592387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Προβολή  δίσκου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979613" y="3759200"/>
              <a:ext cx="2592387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Πρόπτωση  δίσκου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1979613" y="5127625"/>
              <a:ext cx="2592387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Αποχωρισμός δίσκου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85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4140200" y="188640"/>
            <a:ext cx="5003799" cy="6053954"/>
            <a:chOff x="4140200" y="816746"/>
            <a:chExt cx="5003799" cy="6053954"/>
          </a:xfrm>
        </p:grpSpPr>
        <p:pic>
          <p:nvPicPr>
            <p:cNvPr id="3686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802818" y="816746"/>
              <a:ext cx="4341181" cy="604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Text Box 8"/>
            <p:cNvSpPr txBox="1">
              <a:spLocks noChangeArrowheads="1"/>
            </p:cNvSpPr>
            <p:nvPr/>
          </p:nvSpPr>
          <p:spPr bwMode="auto">
            <a:xfrm>
              <a:off x="4732338" y="816746"/>
              <a:ext cx="1639887" cy="779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Φυσιολογικός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 </a:t>
              </a:r>
            </a:p>
          </p:txBody>
        </p:sp>
        <p:sp>
          <p:nvSpPr>
            <p:cNvPr id="36871" name="Text Box 9"/>
            <p:cNvSpPr txBox="1">
              <a:spLocks noChangeArrowheads="1"/>
            </p:cNvSpPr>
            <p:nvPr/>
          </p:nvSpPr>
          <p:spPr bwMode="auto">
            <a:xfrm>
              <a:off x="4732338" y="1700213"/>
              <a:ext cx="1566862" cy="784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Εκφυλισμένος</a:t>
              </a:r>
            </a:p>
            <a:p>
              <a:pPr eaLnBrk="1" hangingPunct="1">
                <a:spcBef>
                  <a:spcPct val="50000"/>
                </a:spcBef>
              </a:pPr>
              <a:endParaRPr lang="el-GR" altLang="el-GR" b="1">
                <a:latin typeface="+mn-lt"/>
              </a:endParaRP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4140200" y="2762864"/>
              <a:ext cx="208756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Αποπλάτυνση ινώδους δακτυλίου</a:t>
              </a:r>
            </a:p>
          </p:txBody>
        </p:sp>
        <p:sp>
          <p:nvSpPr>
            <p:cNvPr id="36873" name="Text Box 11"/>
            <p:cNvSpPr txBox="1">
              <a:spLocks noChangeArrowheads="1"/>
            </p:cNvSpPr>
            <p:nvPr/>
          </p:nvSpPr>
          <p:spPr bwMode="auto">
            <a:xfrm>
              <a:off x="4732338" y="3573463"/>
              <a:ext cx="1423987" cy="779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Πρόπτωση</a:t>
              </a:r>
            </a:p>
            <a:p>
              <a:pPr eaLnBrk="1" hangingPunct="1">
                <a:spcBef>
                  <a:spcPct val="50000"/>
                </a:spcBef>
              </a:pPr>
              <a:endParaRPr lang="el-GR" altLang="el-GR" b="1">
                <a:latin typeface="+mn-lt"/>
              </a:endParaRPr>
            </a:p>
          </p:txBody>
        </p:sp>
        <p:sp>
          <p:nvSpPr>
            <p:cNvPr id="36874" name="Text Box 12"/>
            <p:cNvSpPr txBox="1">
              <a:spLocks noChangeArrowheads="1"/>
            </p:cNvSpPr>
            <p:nvPr/>
          </p:nvSpPr>
          <p:spPr bwMode="auto">
            <a:xfrm>
              <a:off x="4732338" y="4552950"/>
              <a:ext cx="1711325" cy="641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Λέπτυνση -αφυδάτωση</a:t>
              </a:r>
            </a:p>
          </p:txBody>
        </p:sp>
        <p:sp>
          <p:nvSpPr>
            <p:cNvPr id="36875" name="Text Box 13"/>
            <p:cNvSpPr txBox="1">
              <a:spLocks noChangeArrowheads="1"/>
            </p:cNvSpPr>
            <p:nvPr/>
          </p:nvSpPr>
          <p:spPr bwMode="auto">
            <a:xfrm>
              <a:off x="4732338" y="5954713"/>
              <a:ext cx="2028825" cy="915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Εκφύλιση δίσκου &amp; οστεόφυτα πρόσθια - οπίσθια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184443" y="2796465"/>
            <a:ext cx="4345597" cy="3941529"/>
            <a:chOff x="0" y="2916471"/>
            <a:chExt cx="4345597" cy="3941529"/>
          </a:xfrm>
        </p:grpSpPr>
        <p:pic>
          <p:nvPicPr>
            <p:cNvPr id="36867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0" y="2916471"/>
              <a:ext cx="4248150" cy="394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Text Box 14"/>
            <p:cNvSpPr txBox="1">
              <a:spLocks noChangeArrowheads="1"/>
            </p:cNvSpPr>
            <p:nvPr/>
          </p:nvSpPr>
          <p:spPr bwMode="auto">
            <a:xfrm>
              <a:off x="2400909" y="4963809"/>
              <a:ext cx="1944688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Πρόπτωση δίσκου – πίεση νεύρου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/>
              <a:t>Παραδείγματα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προβλημάτων δίσκων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63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Δισκοπάθεια </a:t>
            </a:r>
            <a:r>
              <a:rPr lang="el-GR" sz="3000" b="0" dirty="0" smtClean="0"/>
              <a:t>1/3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276467" y="1124744"/>
            <a:ext cx="8424936" cy="1944911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Στις ΑΤ &amp; ΜΤ φαίνεται ο ίδιος ο δίσκος.</a:t>
            </a:r>
          </a:p>
          <a:p>
            <a:pPr eaLnBrk="1" hangingPunct="1">
              <a:defRPr/>
            </a:pPr>
            <a:r>
              <a:rPr lang="el-GR" sz="2400" dirty="0" smtClean="0"/>
              <a:t>Στην α/α δεν απεικονίζεται ο μεσοσπονδύλιος δίσκος αλλά, η αφυδάτωση του δίσκου προκαλεί στένωση του μεσοσπονδυλίου διαστήματος.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7476" y="3113602"/>
            <a:ext cx="5257800" cy="3557073"/>
            <a:chOff x="250825" y="3141663"/>
            <a:chExt cx="5257800" cy="3557073"/>
          </a:xfrm>
        </p:grpSpPr>
        <p:pic>
          <p:nvPicPr>
            <p:cNvPr id="37891" name="Picture 5" descr="MRI of herniated disk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141663"/>
              <a:ext cx="5257800" cy="3529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4" name="Text Box 9"/>
            <p:cNvSpPr txBox="1">
              <a:spLocks noChangeArrowheads="1"/>
            </p:cNvSpPr>
            <p:nvPr/>
          </p:nvSpPr>
          <p:spPr bwMode="auto">
            <a:xfrm>
              <a:off x="1763713" y="5775406"/>
              <a:ext cx="3529012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Μαγνητική τομογραφία ΟΜΣΣ:  Πρόπτωση δίσκου (</a:t>
              </a:r>
              <a:r>
                <a:rPr lang="el-GR" altLang="el-GR" b="1" dirty="0" smtClean="0">
                  <a:latin typeface="+mn-lt"/>
                </a:rPr>
                <a:t>άσπρα </a:t>
              </a:r>
              <a:r>
                <a:rPr lang="el-GR" altLang="el-GR" b="1" dirty="0">
                  <a:latin typeface="+mn-lt"/>
                </a:rPr>
                <a:t>βέλη), φυσιολογική ρίζα (μαύρο βέλος)</a:t>
              </a: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5292725" y="2552700"/>
            <a:ext cx="3851275" cy="4305300"/>
            <a:chOff x="5292725" y="2552700"/>
            <a:chExt cx="3851275" cy="4305300"/>
          </a:xfrm>
        </p:grpSpPr>
        <p:pic>
          <p:nvPicPr>
            <p:cNvPr id="37892" name="Picture 7" descr="Pix_07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6000"/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2552700"/>
              <a:ext cx="2857500" cy="4305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5" name="Text Box 10"/>
            <p:cNvSpPr txBox="1">
              <a:spLocks noChangeArrowheads="1"/>
            </p:cNvSpPr>
            <p:nvPr/>
          </p:nvSpPr>
          <p:spPr bwMode="auto">
            <a:xfrm>
              <a:off x="7524750" y="5084763"/>
              <a:ext cx="1619250" cy="1338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Πλάγια ΟΜΣΣ: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latin typeface="+mn-lt"/>
                </a:rPr>
                <a:t>Στένωση Ο5-Ι1 διαστήματος (Α)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24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Δισκοπάθεια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7525" cy="516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553" y="6237312"/>
            <a:ext cx="5472608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Μαγνητική τομογραφία ΑΜΣΣ: πρόπτωση δίσκου Α5-6 με πίεση του νωτιαίου μυελού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858309" y="6271690"/>
            <a:ext cx="1818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3" action="ppaction://hlinkfile"/>
              </a:rPr>
              <a:t>emedicine.medscape.com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3491880" y="4005064"/>
            <a:ext cx="792163" cy="72154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71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Δισκοπάθεια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τομογραφία</a:t>
            </a:r>
          </a:p>
          <a:p>
            <a:pPr marL="355600" indent="0" eaLnBrk="1" hangingPunct="1">
              <a:buFont typeface="Wingdings" pitchFamily="2" charset="2"/>
              <a:buNone/>
              <a:defRPr/>
            </a:pPr>
            <a:r>
              <a:rPr lang="el-GR" dirty="0" smtClean="0"/>
              <a:t>(προβολή μεσοσπονδυλίου δίσκου, βέλη)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539874" y="2832407"/>
            <a:ext cx="4248150" cy="3204484"/>
            <a:chOff x="539874" y="3048431"/>
            <a:chExt cx="4248150" cy="3204484"/>
          </a:xfrm>
        </p:grpSpPr>
        <p:pic>
          <p:nvPicPr>
            <p:cNvPr id="3993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74" y="3363665"/>
              <a:ext cx="4248150" cy="2889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1" name="Text Box 7"/>
            <p:cNvSpPr txBox="1">
              <a:spLocks noChangeArrowheads="1"/>
            </p:cNvSpPr>
            <p:nvPr/>
          </p:nvSpPr>
          <p:spPr bwMode="auto">
            <a:xfrm>
              <a:off x="539874" y="3048431"/>
              <a:ext cx="1008063" cy="3667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ΑΜΣΣ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5004048" y="2780928"/>
            <a:ext cx="3785746" cy="3449886"/>
            <a:chOff x="5358254" y="2996952"/>
            <a:chExt cx="3785746" cy="3449886"/>
          </a:xfrm>
        </p:grpSpPr>
        <p:pic>
          <p:nvPicPr>
            <p:cNvPr id="3994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3284538"/>
              <a:ext cx="3779837" cy="3162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2" name="Text Box 8"/>
            <p:cNvSpPr txBox="1">
              <a:spLocks noChangeArrowheads="1"/>
            </p:cNvSpPr>
            <p:nvPr/>
          </p:nvSpPr>
          <p:spPr bwMode="auto">
            <a:xfrm>
              <a:off x="5358254" y="2996952"/>
              <a:ext cx="1008062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ΟΜΣΣ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63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Σπονδυλική Στένωση</a:t>
            </a:r>
            <a:endParaRPr lang="el-G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543872" cy="1152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Πίεση νωτιαίου μυελού και νεύρων από εκφύλιση δίσκων και οστεόφυτα.</a:t>
            </a:r>
          </a:p>
        </p:txBody>
      </p:sp>
      <p:pic>
        <p:nvPicPr>
          <p:cNvPr id="40963" name="Picture 5" descr="spinal_stenosis_type_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13962"/>
            <a:ext cx="2809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81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4271853" y="5811986"/>
            <a:ext cx="4535809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ΜΤ ΟΜΣΣ: οβελιαία τομή, Ο2-3 εκφύλιση και οστεόφυτα που πιέζουν την ιππουρίδα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3023184" y="4236468"/>
            <a:ext cx="1223963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Στένωση ΟΜΣΣ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 rot="1114309">
            <a:off x="6579910" y="2931385"/>
            <a:ext cx="238125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547664" y="6465035"/>
            <a:ext cx="1205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eorthopod.com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This sagittal T2-weighted cervical spine magnetic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0" r="5136" b="2008"/>
          <a:stretch>
            <a:fillRect/>
          </a:stretch>
        </p:blipFill>
        <p:spPr bwMode="auto">
          <a:xfrm>
            <a:off x="5651500" y="1052513"/>
            <a:ext cx="3240088" cy="511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427538" y="6135197"/>
            <a:ext cx="417691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ΜΤ ΑΜΣΣ: οβελιαία τομή πίεση νωτιαίου μυελού από οστεόφυτα (βέλος)</a:t>
            </a:r>
          </a:p>
        </p:txBody>
      </p:sp>
      <p:pic>
        <p:nvPicPr>
          <p:cNvPr id="41988" name="Picture 8" descr="s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2" r="23228"/>
          <a:stretch>
            <a:fillRect/>
          </a:stretch>
        </p:blipFill>
        <p:spPr bwMode="auto">
          <a:xfrm>
            <a:off x="145082" y="188640"/>
            <a:ext cx="2735263" cy="499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135557" y="5178153"/>
            <a:ext cx="3600450" cy="160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ΑΤ ΟΜΣΣ: οβελιαία τομή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Παρατηρείστε την ελάττωση μεγέθους των μεσοσπονδυλίων τρημάτων κάτω από το φυσιολογικό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772395" y="2084115"/>
            <a:ext cx="2879725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Φυσιολογικό μεσοσπονδύλιο</a:t>
            </a:r>
            <a:r>
              <a:rPr lang="el-GR" altLang="el-GR">
                <a:latin typeface="+mn-lt"/>
              </a:rPr>
              <a:t> </a:t>
            </a:r>
            <a:r>
              <a:rPr lang="el-GR" altLang="el-GR" b="1">
                <a:latin typeface="+mn-lt"/>
              </a:rPr>
              <a:t>τρήμα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Νεύρο (βέλος)</a:t>
            </a:r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 flipH="1">
            <a:off x="2051670" y="2355578"/>
            <a:ext cx="7207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0345" y="116632"/>
            <a:ext cx="6263654" cy="1008112"/>
          </a:xfrm>
        </p:spPr>
        <p:txBody>
          <a:bodyPr/>
          <a:lstStyle/>
          <a:p>
            <a:r>
              <a:rPr lang="el-GR" dirty="0" smtClean="0"/>
              <a:t>Πιεστικά φαινόμενα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1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err="1" smtClean="0"/>
              <a:t>Σπονδυλολίσθηση</a:t>
            </a:r>
            <a:r>
              <a:rPr lang="el-GR" sz="3600" dirty="0" smtClean="0"/>
              <a:t> </a:t>
            </a:r>
            <a:r>
              <a:rPr lang="el-GR" sz="3000" b="0" dirty="0" smtClean="0"/>
              <a:t>1/2</a:t>
            </a:r>
          </a:p>
        </p:txBody>
      </p:sp>
      <p:sp>
        <p:nvSpPr>
          <p:cNvPr id="83977" name="Rectangle 9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065393" cy="210264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200" dirty="0" smtClean="0"/>
              <a:t>Μετατόπιση σπονδύλου (και όλων των από πάνω) σε σχέση με τον επόμενο αίτια:</a:t>
            </a:r>
          </a:p>
          <a:p>
            <a:pPr marL="633413" lvl="1" indent="-279400"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dirty="0" smtClean="0"/>
              <a:t>Συγγενής δυσπλασία διάμεσης μάζας.</a:t>
            </a:r>
          </a:p>
          <a:p>
            <a:pPr marL="633413" lvl="1" indent="-279400"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dirty="0" smtClean="0"/>
              <a:t>Τραύμα με κάταγμα διάμεσης μάζας.</a:t>
            </a:r>
          </a:p>
          <a:p>
            <a:pPr marL="633413" lvl="1" indent="-279400"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dirty="0" smtClean="0"/>
              <a:t>Εκφυλιστικού τύπου.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900113" y="3227388"/>
            <a:ext cx="7416800" cy="3630612"/>
            <a:chOff x="900113" y="3227388"/>
            <a:chExt cx="7416800" cy="3630612"/>
          </a:xfrm>
        </p:grpSpPr>
        <p:pic>
          <p:nvPicPr>
            <p:cNvPr id="43011" name="Picture 5" descr="spd2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3227388"/>
              <a:ext cx="7416800" cy="363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Text Box 6"/>
            <p:cNvSpPr txBox="1">
              <a:spLocks noChangeArrowheads="1"/>
            </p:cNvSpPr>
            <p:nvPr/>
          </p:nvSpPr>
          <p:spPr bwMode="auto">
            <a:xfrm>
              <a:off x="1057275" y="5988050"/>
              <a:ext cx="1354138" cy="641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Διάμεση μάζα</a:t>
              </a:r>
            </a:p>
          </p:txBody>
        </p:sp>
        <p:sp>
          <p:nvSpPr>
            <p:cNvPr id="43013" name="Text Box 7"/>
            <p:cNvSpPr txBox="1">
              <a:spLocks noChangeArrowheads="1"/>
            </p:cNvSpPr>
            <p:nvPr/>
          </p:nvSpPr>
          <p:spPr bwMode="auto">
            <a:xfrm>
              <a:off x="3168650" y="6092825"/>
              <a:ext cx="1908175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Σπονδυλόλυση</a:t>
              </a:r>
            </a:p>
          </p:txBody>
        </p:sp>
        <p:sp>
          <p:nvSpPr>
            <p:cNvPr id="43014" name="Text Box 8"/>
            <p:cNvSpPr txBox="1">
              <a:spLocks noChangeArrowheads="1"/>
            </p:cNvSpPr>
            <p:nvPr/>
          </p:nvSpPr>
          <p:spPr bwMode="auto">
            <a:xfrm>
              <a:off x="5940425" y="6372225"/>
              <a:ext cx="2260600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Σπονδυλολίσθηση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65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Απλές ακτινογραφίες ΑΜΣΣ </a:t>
            </a:r>
            <a:r>
              <a:rPr lang="el-GR" sz="3000" b="0" dirty="0" smtClean="0"/>
              <a:t>1/3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499992" y="1412776"/>
            <a:ext cx="4392488" cy="496855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Πρόσθια λήψη – </a:t>
            </a:r>
            <a:r>
              <a:rPr lang="en-US" b="1" dirty="0" smtClean="0"/>
              <a:t>F</a:t>
            </a:r>
            <a:r>
              <a:rPr lang="el-GR" b="1" dirty="0" smtClean="0"/>
              <a:t>: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Κλείδα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πλευρά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Τραχεία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Ακανθώδης απόφυση Α7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Σπονδυλικό σώμα Α5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l-GR" dirty="0" smtClean="0"/>
              <a:t>Πλάγια απόφυση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4118473" cy="5256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42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>
                <a:solidFill>
                  <a:prstClr val="white"/>
                </a:solidFill>
              </a:rPr>
              <a:t>Σπονδυλολίσθηση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pic>
        <p:nvPicPr>
          <p:cNvPr id="44035" name="Picture 10" descr="Spondylolistheses_annotated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76" r="7552"/>
          <a:stretch>
            <a:fillRect/>
          </a:stretch>
        </p:blipFill>
        <p:spPr bwMode="auto">
          <a:xfrm>
            <a:off x="6177355" y="1618203"/>
            <a:ext cx="2968625" cy="429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15" descr="cow204ar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8203"/>
            <a:ext cx="3086100" cy="4581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292475" y="1628800"/>
            <a:ext cx="2827337" cy="39857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solidFill>
                  <a:schemeClr val="folHlink"/>
                </a:solidFill>
                <a:latin typeface="+mn-lt"/>
              </a:rPr>
              <a:t>Πλάγια α/α ΟΜΣΣ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Λευκό βέλος: φυσιολογική διάμεση μάζα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Μαύρο βέλος: </a:t>
            </a:r>
            <a:r>
              <a:rPr lang="el-GR" sz="2200" b="1" dirty="0" err="1">
                <a:latin typeface="+mn-lt"/>
              </a:rPr>
              <a:t>δυσπαλστική</a:t>
            </a:r>
            <a:r>
              <a:rPr lang="el-GR" sz="2200" b="1" dirty="0">
                <a:latin typeface="+mn-lt"/>
              </a:rPr>
              <a:t> διάμεση μάζα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Κόκκινο βέλος: ολίσθηση του Ο5 επί του Ι1 (μπλε βέλος)</a:t>
            </a:r>
          </a:p>
        </p:txBody>
      </p:sp>
      <p:sp>
        <p:nvSpPr>
          <p:cNvPr id="44038" name="Rectangle 17"/>
          <p:cNvSpPr>
            <a:spLocks noChangeArrowheads="1"/>
          </p:cNvSpPr>
          <p:nvPr/>
        </p:nvSpPr>
        <p:spPr bwMode="auto">
          <a:xfrm>
            <a:off x="7092280" y="5976122"/>
            <a:ext cx="2016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l-GR" altLang="el-GR" sz="1200" dirty="0" smtClean="0">
                <a:latin typeface="+mn-lt"/>
                <a:hlinkClick r:id="rId5"/>
              </a:rPr>
              <a:t>learningradiology.com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113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/>
              <a:t>Σπονδυλόλυση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b="1" dirty="0" smtClean="0"/>
              <a:t>Λοξή λήψη ΟΜΣΣ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b="1" dirty="0" smtClean="0"/>
              <a:t>Μαύρο κολάρο στο «σκυλάκι» (βέλη)</a:t>
            </a:r>
          </a:p>
        </p:txBody>
      </p:sp>
      <p:pic>
        <p:nvPicPr>
          <p:cNvPr id="45060" name="Picture 5" descr="Spondylolisthesis. Oblique projection radiograph ...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3513"/>
            <a:ext cx="442436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Spondylolisthesis. Sagittal CT reconstruction ima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274"/>
            <a:ext cx="4417484" cy="3313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6475770" y="5954702"/>
            <a:ext cx="2664296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ΑΤ ΟΜΣΣ: </a:t>
            </a:r>
            <a:r>
              <a:rPr lang="el-GR" altLang="el-GR" b="1" dirty="0" smtClean="0">
                <a:latin typeface="+mn-lt"/>
              </a:rPr>
              <a:t>έλλειμμα </a:t>
            </a:r>
            <a:r>
              <a:rPr lang="el-GR" altLang="el-GR" b="1" dirty="0">
                <a:latin typeface="+mn-lt"/>
              </a:rPr>
              <a:t>οστικό στη διάμεση μάζα</a:t>
            </a:r>
          </a:p>
        </p:txBody>
      </p:sp>
      <p:sp>
        <p:nvSpPr>
          <p:cNvPr id="45063" name="Rectangle 12"/>
          <p:cNvSpPr>
            <a:spLocks noChangeArrowheads="1"/>
          </p:cNvSpPr>
          <p:nvPr/>
        </p:nvSpPr>
        <p:spPr bwMode="auto">
          <a:xfrm>
            <a:off x="179512" y="6021288"/>
            <a:ext cx="1818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1200" dirty="0" smtClean="0">
                <a:latin typeface="+mn-lt"/>
                <a:hlinkClick r:id="rId4" action="ppaction://hlinkfile"/>
              </a:rPr>
              <a:t>emedicine.medscape.com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4506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62"/>
          <a:stretch>
            <a:fillRect/>
          </a:stretch>
        </p:blipFill>
        <p:spPr bwMode="auto">
          <a:xfrm>
            <a:off x="6083746" y="159842"/>
            <a:ext cx="2952750" cy="240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Rectangle 14"/>
          <p:cNvSpPr>
            <a:spLocks noChangeArrowheads="1"/>
          </p:cNvSpPr>
          <p:nvPr/>
        </p:nvSpPr>
        <p:spPr bwMode="auto">
          <a:xfrm>
            <a:off x="8243888" y="3429000"/>
            <a:ext cx="360362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5066" name="Text Box 15"/>
          <p:cNvSpPr txBox="1">
            <a:spLocks noChangeArrowheads="1"/>
          </p:cNvSpPr>
          <p:nvPr/>
        </p:nvSpPr>
        <p:spPr bwMode="auto">
          <a:xfrm>
            <a:off x="7607301" y="2166143"/>
            <a:ext cx="1439862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 dirty="0"/>
              <a:t>Scottie dog</a:t>
            </a:r>
            <a:endParaRPr lang="el-GR" alt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71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Τραύμα ΣΣ: ρόλος απεικόνισης </a:t>
            </a:r>
            <a:r>
              <a:rPr lang="el-GR" sz="3000" b="0" dirty="0" smtClean="0"/>
              <a:t>1/2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Ανάδειξη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Εκτίμηση σοβαρότητας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Παρουσία αστάθειας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Ανάδειξη συνοδών βλαβών μαλακών μορίων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Παρακολούθηση χειρισμών στο χειρουργείο (ακτινοσκόπηση)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Παρακολούθηση θεραπείας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9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Τραύμα ΣΣ: ρόλος απεικόνισης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Η πιο κατάλληλη μέθοδος για μελέτη </a:t>
            </a:r>
            <a:r>
              <a:rPr lang="el-GR" sz="2800" dirty="0" err="1" smtClean="0"/>
              <a:t>πολυτραυματιών</a:t>
            </a:r>
            <a:r>
              <a:rPr lang="el-GR" sz="2800" dirty="0" smtClean="0"/>
              <a:t> είναι η αξονική τομογραφία επειδή παρέχει:</a:t>
            </a:r>
          </a:p>
          <a:p>
            <a:pPr lvl="1" eaLnBrk="1" hangingPunct="1">
              <a:defRPr/>
            </a:pPr>
            <a:r>
              <a:rPr lang="el-GR" dirty="0" smtClean="0"/>
              <a:t>Πολύ καλές πληροφορίες για οστά και μαλακά μόρια συμπεριλαμβανομένων των συμπαγών και κοίλων οργάνων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Σε πολύ μικρό χρονικό διάστημα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Δεν υπόκειται σε απόλυτες αντενδείξεις (ΜΤ) 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9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Εκτίμηση σταθερότητας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484" y="908719"/>
            <a:ext cx="705643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9512" y="4388614"/>
            <a:ext cx="2987675" cy="1892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u="sng" dirty="0">
                <a:latin typeface="+mn-lt"/>
              </a:rPr>
              <a:t>Πρόσθια στήλη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Πρόσθιος επιμήκης σύνδεσμος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Πρόσθιος ινώδης δακτύλιος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Πρόσθια 2/3 του σπονδύλου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76599" y="4365104"/>
            <a:ext cx="2447925" cy="24468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u="sng" dirty="0">
                <a:latin typeface="+mn-lt"/>
              </a:rPr>
              <a:t>Μέση στήλη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Οπίσθιο 1/3 σπονδυλικού σώματος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Οπίσθιος ινώδης δακτύλιος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Οπίσθιος επιμήκης σύνδεσμος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859509" y="4612605"/>
            <a:ext cx="2376488" cy="16158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u="sng" dirty="0">
                <a:latin typeface="+mn-lt"/>
              </a:rPr>
              <a:t>Οπίσθια στήλη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Οπίσθια στοιχεία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Αυχένες, αποφύσεις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Οπίσθιοι σύνδεσμοι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777777" y="6257104"/>
            <a:ext cx="1458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1200" dirty="0" smtClean="0">
                <a:latin typeface="+mn-lt"/>
                <a:hlinkClick r:id="rId3"/>
              </a:rPr>
              <a:t>radiologyassistant.nl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708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Κάταγμα </a:t>
            </a:r>
            <a:r>
              <a:rPr lang="el-GR" dirty="0" smtClean="0"/>
              <a:t>οδόντα</a:t>
            </a:r>
            <a:endParaRPr lang="el-GR" dirty="0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3059832" y="6381328"/>
            <a:ext cx="879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2"/>
              </a:rPr>
              <a:t>trauma.org</a:t>
            </a:r>
            <a:endParaRPr lang="el-GR" altLang="el-GR" sz="1200" dirty="0">
              <a:latin typeface="+mn-lt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499992" y="188640"/>
            <a:ext cx="4355976" cy="6620572"/>
            <a:chOff x="4597400" y="0"/>
            <a:chExt cx="4546600" cy="6858000"/>
          </a:xfrm>
        </p:grpSpPr>
        <p:pic>
          <p:nvPicPr>
            <p:cNvPr id="4915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400" y="0"/>
              <a:ext cx="45466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0" name="AutoShape 9"/>
            <p:cNvSpPr>
              <a:spLocks noChangeArrowheads="1"/>
            </p:cNvSpPr>
            <p:nvPr/>
          </p:nvSpPr>
          <p:spPr bwMode="auto">
            <a:xfrm>
              <a:off x="4859338" y="1989138"/>
              <a:ext cx="936625" cy="144462"/>
            </a:xfrm>
            <a:prstGeom prst="rightArrow">
              <a:avLst>
                <a:gd name="adj1" fmla="val 50000"/>
                <a:gd name="adj2" fmla="val 162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7884368" y="4691856"/>
            <a:ext cx="1152128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ΑΤ ΑΜΣΣ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29"/>
          <a:stretch>
            <a:fillRect/>
          </a:stretch>
        </p:blipFill>
        <p:spPr bwMode="auto">
          <a:xfrm>
            <a:off x="250825" y="3138488"/>
            <a:ext cx="394970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19475" y="6093296"/>
            <a:ext cx="1008063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Α/α πλάγια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825" y="6597352"/>
            <a:ext cx="879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2"/>
              </a:rPr>
              <a:t>trauma.org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Κάταγμα τόξου </a:t>
            </a:r>
            <a:r>
              <a:rPr lang="el-GR" dirty="0" smtClean="0"/>
              <a:t>Α2</a:t>
            </a:r>
            <a:endParaRPr lang="el-GR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Hangman’s fracture</a:t>
            </a:r>
            <a:endParaRPr 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2 ασθενείς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914900" y="0"/>
            <a:ext cx="4229100" cy="6858000"/>
            <a:chOff x="4914900" y="0"/>
            <a:chExt cx="4229100" cy="6858000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0"/>
              <a:ext cx="42291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 rot="1979312">
              <a:off x="7527925" y="1495425"/>
              <a:ext cx="111125" cy="1333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988618" y="5589588"/>
            <a:ext cx="2303462" cy="36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Πλάγια α/α ΑΜΣΣ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179536" y="3716338"/>
            <a:ext cx="2808288" cy="2778125"/>
            <a:chOff x="34925" y="3716338"/>
            <a:chExt cx="2808288" cy="2778125"/>
          </a:xfrm>
        </p:grpSpPr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716338"/>
              <a:ext cx="2808288" cy="27781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6" name="AutoShape 10"/>
            <p:cNvSpPr>
              <a:spLocks noChangeArrowheads="1"/>
            </p:cNvSpPr>
            <p:nvPr/>
          </p:nvSpPr>
          <p:spPr bwMode="auto">
            <a:xfrm rot="1979312">
              <a:off x="1763713" y="4581525"/>
              <a:ext cx="111125" cy="1333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62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Κάταγμα – </a:t>
            </a:r>
            <a:r>
              <a:rPr lang="el-GR" dirty="0" err="1"/>
              <a:t>εξάρθρημα</a:t>
            </a:r>
            <a:r>
              <a:rPr lang="el-GR" dirty="0"/>
              <a:t> </a:t>
            </a:r>
            <a:r>
              <a:rPr lang="el-GR" dirty="0" smtClean="0"/>
              <a:t>Θ12-Ο1</a:t>
            </a:r>
            <a:endParaRPr lang="el-GR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400600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ΑΤ ΣΣ – η μπλε γραμμή δείχνει την πορεία του νωτιαίου μυελού.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2708920"/>
            <a:ext cx="4360141" cy="3741139"/>
            <a:chOff x="1476375" y="3440113"/>
            <a:chExt cx="3952875" cy="3417887"/>
          </a:xfrm>
        </p:grpSpPr>
        <p:pic>
          <p:nvPicPr>
            <p:cNvPr id="5120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440113"/>
              <a:ext cx="3952875" cy="34178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5" name="Text Box 6"/>
            <p:cNvSpPr txBox="1">
              <a:spLocks noChangeArrowheads="1"/>
            </p:cNvSpPr>
            <p:nvPr/>
          </p:nvSpPr>
          <p:spPr bwMode="auto">
            <a:xfrm>
              <a:off x="3276600" y="4437063"/>
              <a:ext cx="6477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Θ12</a:t>
              </a:r>
            </a:p>
          </p:txBody>
        </p:sp>
        <p:sp>
          <p:nvSpPr>
            <p:cNvPr id="51206" name="Text Box 7"/>
            <p:cNvSpPr txBox="1">
              <a:spLocks noChangeArrowheads="1"/>
            </p:cNvSpPr>
            <p:nvPr/>
          </p:nvSpPr>
          <p:spPr bwMode="auto">
            <a:xfrm>
              <a:off x="3563938" y="5222875"/>
              <a:ext cx="647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Ο1</a:t>
              </a: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5148064" y="1965927"/>
            <a:ext cx="3870325" cy="4508500"/>
            <a:chOff x="5273675" y="2349500"/>
            <a:chExt cx="3870325" cy="4508500"/>
          </a:xfrm>
        </p:grpSpPr>
        <p:pic>
          <p:nvPicPr>
            <p:cNvPr id="5120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675" y="2466975"/>
              <a:ext cx="3870325" cy="43910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7" name="Line 8"/>
            <p:cNvSpPr>
              <a:spLocks noChangeShapeType="1"/>
            </p:cNvSpPr>
            <p:nvPr/>
          </p:nvSpPr>
          <p:spPr bwMode="auto">
            <a:xfrm>
              <a:off x="6804025" y="2349500"/>
              <a:ext cx="73025" cy="20161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208" name="Line 10"/>
          <p:cNvSpPr>
            <a:spLocks noChangeShapeType="1"/>
          </p:cNvSpPr>
          <p:nvPr/>
        </p:nvSpPr>
        <p:spPr bwMode="auto">
          <a:xfrm>
            <a:off x="6877050" y="4365625"/>
            <a:ext cx="863600" cy="431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 flipH="1">
            <a:off x="6877050" y="4797425"/>
            <a:ext cx="863600" cy="18716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179512" y="5733256"/>
            <a:ext cx="1152525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Εγκάρσια τομή</a:t>
            </a:r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7524328" y="1563514"/>
            <a:ext cx="1512068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Οβελιαία ανασύνθεση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90834" y="6474427"/>
            <a:ext cx="879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4"/>
              </a:rPr>
              <a:t>trauma.org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99807"/>
            <a:ext cx="2952750" cy="377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Κάταγμα </a:t>
            </a:r>
            <a:r>
              <a:rPr lang="el-GR" dirty="0" smtClean="0"/>
              <a:t>Ο1</a:t>
            </a:r>
            <a:endParaRPr lang="el-GR" dirty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535810" cy="122413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l-GR" dirty="0" smtClean="0"/>
              <a:t>Σημαντική στένωση του νωτιαίου σωλήνα φαίνεται καλύτερα στην αξονική τομογραφία (γραμμές).</a:t>
            </a:r>
          </a:p>
        </p:txBody>
      </p:sp>
      <p:sp>
        <p:nvSpPr>
          <p:cNvPr id="52230" name="Text Box 16"/>
          <p:cNvSpPr txBox="1">
            <a:spLocks noChangeArrowheads="1"/>
          </p:cNvSpPr>
          <p:nvPr/>
        </p:nvSpPr>
        <p:spPr bwMode="auto">
          <a:xfrm>
            <a:off x="243743" y="5988050"/>
            <a:ext cx="1311697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Α/α πλάγια ΟΜΣΣ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859338" y="187201"/>
            <a:ext cx="4076700" cy="3076277"/>
            <a:chOff x="4859338" y="96838"/>
            <a:chExt cx="4033837" cy="3025775"/>
          </a:xfrm>
        </p:grpSpPr>
        <p:pic>
          <p:nvPicPr>
            <p:cNvPr id="52228" name="Picture 9" descr="Click to see larger pictur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96838"/>
              <a:ext cx="4033837" cy="3025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2" name="Freeform 18"/>
            <p:cNvSpPr>
              <a:spLocks/>
            </p:cNvSpPr>
            <p:nvPr/>
          </p:nvSpPr>
          <p:spPr bwMode="auto">
            <a:xfrm>
              <a:off x="7254875" y="1892300"/>
              <a:ext cx="334963" cy="241300"/>
            </a:xfrm>
            <a:custGeom>
              <a:avLst/>
              <a:gdLst>
                <a:gd name="T0" fmla="*/ 17641915 w 211"/>
                <a:gd name="T1" fmla="*/ 37801547 h 152"/>
                <a:gd name="T2" fmla="*/ 473790144 w 211"/>
                <a:gd name="T3" fmla="*/ 153728725 h 152"/>
                <a:gd name="T4" fmla="*/ 360383670 w 211"/>
                <a:gd name="T5" fmla="*/ 383063695 h 152"/>
                <a:gd name="T6" fmla="*/ 17641915 w 211"/>
                <a:gd name="T7" fmla="*/ 37801547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152"/>
                <a:gd name="T14" fmla="*/ 211 w 211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152">
                  <a:moveTo>
                    <a:pt x="7" y="15"/>
                  </a:moveTo>
                  <a:cubicBezTo>
                    <a:pt x="14" y="0"/>
                    <a:pt x="165" y="38"/>
                    <a:pt x="188" y="61"/>
                  </a:cubicBezTo>
                  <a:cubicBezTo>
                    <a:pt x="211" y="84"/>
                    <a:pt x="173" y="152"/>
                    <a:pt x="143" y="152"/>
                  </a:cubicBezTo>
                  <a:cubicBezTo>
                    <a:pt x="113" y="152"/>
                    <a:pt x="0" y="30"/>
                    <a:pt x="7" y="15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859338" y="3326789"/>
            <a:ext cx="4076700" cy="3117850"/>
            <a:chOff x="4859338" y="3070225"/>
            <a:chExt cx="4076700" cy="3117850"/>
          </a:xfrm>
        </p:grpSpPr>
        <p:pic>
          <p:nvPicPr>
            <p:cNvPr id="52227" name="Picture 7" descr="Click to see larger pictur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3070225"/>
              <a:ext cx="4076700" cy="3117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3" name="Freeform 19"/>
            <p:cNvSpPr>
              <a:spLocks/>
            </p:cNvSpPr>
            <p:nvPr/>
          </p:nvSpPr>
          <p:spPr bwMode="auto">
            <a:xfrm>
              <a:off x="6891338" y="5103813"/>
              <a:ext cx="803275" cy="227012"/>
            </a:xfrm>
            <a:custGeom>
              <a:avLst/>
              <a:gdLst>
                <a:gd name="T0" fmla="*/ 0 w 506"/>
                <a:gd name="T1" fmla="*/ 131047830 h 143"/>
                <a:gd name="T2" fmla="*/ 456149163 w 506"/>
                <a:gd name="T3" fmla="*/ 244453819 h 143"/>
                <a:gd name="T4" fmla="*/ 1028223899 w 506"/>
                <a:gd name="T5" fmla="*/ 131047830 h 143"/>
                <a:gd name="T6" fmla="*/ 1257558856 w 506"/>
                <a:gd name="T7" fmla="*/ 17640260 h 143"/>
                <a:gd name="T8" fmla="*/ 914817689 w 506"/>
                <a:gd name="T9" fmla="*/ 244453819 h 143"/>
                <a:gd name="T10" fmla="*/ 456149163 w 506"/>
                <a:gd name="T11" fmla="*/ 360380702 h 143"/>
                <a:gd name="T12" fmla="*/ 0 w 506"/>
                <a:gd name="T13" fmla="*/ 13104783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6"/>
                <a:gd name="T22" fmla="*/ 0 h 143"/>
                <a:gd name="T23" fmla="*/ 506 w 506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6" h="143">
                  <a:moveTo>
                    <a:pt x="0" y="52"/>
                  </a:moveTo>
                  <a:cubicBezTo>
                    <a:pt x="0" y="44"/>
                    <a:pt x="113" y="97"/>
                    <a:pt x="181" y="97"/>
                  </a:cubicBezTo>
                  <a:cubicBezTo>
                    <a:pt x="249" y="97"/>
                    <a:pt x="355" y="67"/>
                    <a:pt x="408" y="52"/>
                  </a:cubicBezTo>
                  <a:cubicBezTo>
                    <a:pt x="461" y="37"/>
                    <a:pt x="506" y="0"/>
                    <a:pt x="499" y="7"/>
                  </a:cubicBezTo>
                  <a:cubicBezTo>
                    <a:pt x="492" y="14"/>
                    <a:pt x="416" y="74"/>
                    <a:pt x="363" y="97"/>
                  </a:cubicBezTo>
                  <a:cubicBezTo>
                    <a:pt x="310" y="120"/>
                    <a:pt x="241" y="143"/>
                    <a:pt x="181" y="143"/>
                  </a:cubicBezTo>
                  <a:cubicBezTo>
                    <a:pt x="121" y="143"/>
                    <a:pt x="0" y="60"/>
                    <a:pt x="0" y="52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52231" name="Text Box 17"/>
          <p:cNvSpPr txBox="1">
            <a:spLocks noChangeArrowheads="1"/>
          </p:cNvSpPr>
          <p:nvPr/>
        </p:nvSpPr>
        <p:spPr bwMode="auto">
          <a:xfrm>
            <a:off x="4788024" y="6372036"/>
            <a:ext cx="23034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Αξονική τομογραφία</a:t>
            </a:r>
          </a:p>
        </p:txBody>
      </p:sp>
    </p:spTree>
    <p:extLst>
      <p:ext uri="{BB962C8B-B14F-4D97-AF65-F5344CB8AC3E}">
        <p14:creationId xmlns:p14="http://schemas.microsoft.com/office/powerpoint/2010/main" xmlns="" val="2590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Τραύμα ΟΜΣΣ </a:t>
            </a:r>
          </a:p>
        </p:txBody>
      </p:sp>
      <p:pic>
        <p:nvPicPr>
          <p:cNvPr id="53252" name="Picture 4" descr="Click to see larger pictur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4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96952"/>
            <a:ext cx="4648265" cy="3486199"/>
          </a:xfrm>
          <a:ln>
            <a:solidFill>
              <a:schemeClr val="tx1"/>
            </a:solidFill>
          </a:ln>
        </p:spPr>
      </p:pic>
      <p:sp>
        <p:nvSpPr>
          <p:cNvPr id="1229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1341438"/>
            <a:ext cx="4896544" cy="86342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600" dirty="0" smtClean="0">
                <a:solidFill>
                  <a:schemeClr val="bg1"/>
                </a:solidFill>
              </a:rPr>
              <a:t>Χειρουργική σταθεροποίηση</a:t>
            </a:r>
          </a:p>
        </p:txBody>
      </p:sp>
      <p:pic>
        <p:nvPicPr>
          <p:cNvPr id="53253" name="Picture 7" descr="Click to see larger picture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lum bright="-18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97485" y="692696"/>
            <a:ext cx="3467003" cy="5777656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37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Απλές ακτινογραφίες ΑΜΣΣ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269000"/>
            <a:ext cx="4248472" cy="52565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l-GR" b="1" dirty="0"/>
              <a:t>Πλάγια λήψη - Ρ: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Θ1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Ακανθώδης απόφυση Α7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Τόξο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Κατάντεις απόφυση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Ανάντεις απόφυση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Α2 ακανθώδης απόφυση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Οδόντας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Πρόσθιο τόξο Α1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l-GR" dirty="0" smtClean="0"/>
              <a:t>Τραχεία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71746" cy="54726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64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3605213"/>
            <a:ext cx="6227762" cy="3233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9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3" y="188466"/>
            <a:ext cx="4537075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8891"/>
            <a:ext cx="4537075" cy="250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11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198" y="3605213"/>
            <a:ext cx="2879725" cy="239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12"/>
          <p:cNvSpPr>
            <a:spLocks noChangeArrowheads="1"/>
          </p:cNvSpPr>
          <p:nvPr/>
        </p:nvSpPr>
        <p:spPr bwMode="auto">
          <a:xfrm>
            <a:off x="7722863" y="6002338"/>
            <a:ext cx="14582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6"/>
              </a:rPr>
              <a:t>radiologyassistant.nl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0" y="44624"/>
            <a:ext cx="4557711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Κάταγμα </a:t>
            </a:r>
            <a:r>
              <a:rPr lang="el-GR" dirty="0" smtClean="0"/>
              <a:t>Ο1:</a:t>
            </a:r>
            <a:br>
              <a:rPr lang="el-GR" dirty="0" smtClean="0"/>
            </a:br>
            <a:r>
              <a:rPr lang="el-GR" dirty="0" smtClean="0"/>
              <a:t>μέθοδοι </a:t>
            </a:r>
            <a:r>
              <a:rPr lang="el-GR" dirty="0"/>
              <a:t>απεικόνισης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69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απεικόνισης</a:t>
            </a:r>
            <a:br>
              <a:rPr lang="el-GR" dirty="0"/>
            </a:br>
            <a:r>
              <a:rPr lang="el-GR" dirty="0" smtClean="0"/>
              <a:t>Ευρήματα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4211960" y="178941"/>
            <a:ext cx="4896545" cy="3394075"/>
            <a:chOff x="4283968" y="115888"/>
            <a:chExt cx="4896545" cy="3394075"/>
          </a:xfrm>
        </p:grpSpPr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115888"/>
              <a:ext cx="4824413" cy="339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4283968" y="1988840"/>
              <a:ext cx="648072" cy="10956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b="1" dirty="0" smtClean="0">
                  <a:latin typeface="+mn-lt"/>
                </a:rPr>
                <a:t>1</a:t>
              </a:r>
              <a:endParaRPr lang="en-US" altLang="el-GR" b="1" dirty="0">
                <a:latin typeface="+mn-lt"/>
              </a:endParaRPr>
            </a:p>
          </p:txBody>
        </p:sp>
        <p:sp>
          <p:nvSpPr>
            <p:cNvPr id="55304" name="Rectangle 9"/>
            <p:cNvSpPr>
              <a:spLocks noChangeArrowheads="1"/>
            </p:cNvSpPr>
            <p:nvPr/>
          </p:nvSpPr>
          <p:spPr bwMode="auto">
            <a:xfrm>
              <a:off x="8755063" y="2781300"/>
              <a:ext cx="388937" cy="606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b="1" dirty="0" smtClean="0">
                  <a:latin typeface="+mn-lt"/>
                </a:rPr>
                <a:t>2</a:t>
              </a:r>
              <a:endParaRPr lang="en-US" altLang="el-GR" b="1" dirty="0">
                <a:latin typeface="+mn-lt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79114" y="3573016"/>
            <a:ext cx="5761038" cy="3167063"/>
            <a:chOff x="107950" y="3644900"/>
            <a:chExt cx="5761038" cy="3167063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3644900"/>
              <a:ext cx="5761038" cy="31670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6" name="Rectangle 11"/>
            <p:cNvSpPr>
              <a:spLocks noChangeArrowheads="1"/>
            </p:cNvSpPr>
            <p:nvPr/>
          </p:nvSpPr>
          <p:spPr bwMode="auto">
            <a:xfrm>
              <a:off x="2700338" y="6262688"/>
              <a:ext cx="576262" cy="549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altLang="el-GR" b="1" dirty="0" smtClean="0">
                  <a:latin typeface="+mn-lt"/>
                </a:rPr>
                <a:t>3</a:t>
              </a:r>
              <a:endParaRPr lang="en-US" altLang="el-GR" b="1" dirty="0">
                <a:latin typeface="+mn-lt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18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Φλεγμονή ΣΣ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idx="1"/>
          </p:nvPr>
        </p:nvSpPr>
        <p:spPr>
          <a:xfrm>
            <a:off x="3204146" y="431438"/>
            <a:ext cx="5976366" cy="3069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Επηρεάζει μεσοσπονδύλιο δίσκο και παρακείμενα σπονδυλικά σώματα.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Δημιουργία πυωδών συλλογών γύρω από το σπόνδυλο.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Το πύον μπορεί να ταξιδέψει κατά μήκος του </a:t>
            </a:r>
            <a:r>
              <a:rPr lang="el-GR" sz="2400" dirty="0" err="1" smtClean="0"/>
              <a:t>ψο</a:t>
            </a:r>
            <a:r>
              <a:rPr lang="el-GR" sz="2400" dirty="0" err="1" smtClean="0">
                <a:cs typeface="Arial" charset="0"/>
              </a:rPr>
              <a:t>ΐτη</a:t>
            </a:r>
            <a:r>
              <a:rPr lang="el-GR" sz="2400" dirty="0" smtClean="0">
                <a:cs typeface="Arial" charset="0"/>
              </a:rPr>
              <a:t> μυ.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cs typeface="Arial" charset="0"/>
              </a:rPr>
              <a:t>Διάφορα μικρόβια &amp; φυματίωση.</a:t>
            </a:r>
          </a:p>
        </p:txBody>
      </p:sp>
      <p:pic>
        <p:nvPicPr>
          <p:cNvPr id="56324" name="Picture 5" descr="vertb1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987948" cy="4931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4283967" y="3500586"/>
            <a:ext cx="4608513" cy="2952750"/>
            <a:chOff x="4139952" y="3479800"/>
            <a:chExt cx="4608513" cy="2952750"/>
          </a:xfrm>
        </p:grpSpPr>
        <p:pic>
          <p:nvPicPr>
            <p:cNvPr id="56325" name="Picture 7" descr="498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479800"/>
              <a:ext cx="4608513" cy="2952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27" name="AutoShape 11"/>
            <p:cNvSpPr>
              <a:spLocks noChangeArrowheads="1"/>
            </p:cNvSpPr>
            <p:nvPr/>
          </p:nvSpPr>
          <p:spPr bwMode="auto">
            <a:xfrm>
              <a:off x="7452320" y="4980095"/>
              <a:ext cx="142875" cy="1158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56328" name="Text Box 12"/>
            <p:cNvSpPr txBox="1">
              <a:spLocks noChangeArrowheads="1"/>
            </p:cNvSpPr>
            <p:nvPr/>
          </p:nvSpPr>
          <p:spPr bwMode="auto">
            <a:xfrm>
              <a:off x="5795243" y="4699992"/>
              <a:ext cx="288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 b="1" dirty="0"/>
                <a:t>*</a:t>
              </a: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2771800" y="5679539"/>
            <a:ext cx="2195736" cy="1061829"/>
            <a:chOff x="2069592" y="5349875"/>
            <a:chExt cx="2195736" cy="1061829"/>
          </a:xfrm>
        </p:grpSpPr>
        <p:sp>
          <p:nvSpPr>
            <p:cNvPr id="56326" name="Text Box 9"/>
            <p:cNvSpPr txBox="1">
              <a:spLocks noChangeArrowheads="1"/>
            </p:cNvSpPr>
            <p:nvPr/>
          </p:nvSpPr>
          <p:spPr bwMode="auto">
            <a:xfrm>
              <a:off x="2069592" y="5349875"/>
              <a:ext cx="2195736" cy="10618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Απόστημα ψοΐτη (*)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latin typeface="+mn-lt"/>
                </a:rPr>
                <a:t>Φυσιολογικός ψοΐτης (     )</a:t>
              </a:r>
            </a:p>
          </p:txBody>
        </p:sp>
        <p:sp>
          <p:nvSpPr>
            <p:cNvPr id="56329" name="AutoShape 13"/>
            <p:cNvSpPr>
              <a:spLocks noChangeArrowheads="1"/>
            </p:cNvSpPr>
            <p:nvPr/>
          </p:nvSpPr>
          <p:spPr bwMode="auto">
            <a:xfrm>
              <a:off x="2973091" y="6165304"/>
              <a:ext cx="187325" cy="1714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Φλεγμονές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ΜΤ ΟΜΣΣ</a:t>
            </a:r>
          </a:p>
          <a:p>
            <a:pPr eaLnBrk="1" hangingPunct="1">
              <a:defRPr/>
            </a:pPr>
            <a:r>
              <a:rPr lang="el-GR" dirty="0" smtClean="0"/>
              <a:t>Μαύρο βέλος: </a:t>
            </a:r>
            <a:r>
              <a:rPr lang="el-GR" dirty="0" err="1" smtClean="0"/>
              <a:t>επισκληρίδιο</a:t>
            </a:r>
            <a:r>
              <a:rPr lang="el-GR" dirty="0" smtClean="0"/>
              <a:t> απόστημα.</a:t>
            </a:r>
          </a:p>
          <a:p>
            <a:pPr eaLnBrk="1" hangingPunct="1">
              <a:defRPr/>
            </a:pPr>
            <a:r>
              <a:rPr lang="el-GR" dirty="0" smtClean="0"/>
              <a:t>Κεφαλή βέλους: φλεγμονή δίσκου.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527" y="1269888"/>
            <a:ext cx="3128963" cy="4649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7478008" y="5932572"/>
            <a:ext cx="1569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1200" dirty="0" smtClean="0">
                <a:latin typeface="+mn-lt"/>
                <a:hlinkClick r:id="rId3" action="ppaction://hlinkfile"/>
              </a:rPr>
              <a:t>radiographics.rsna.org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558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Όγκοι ΣΣ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2913" indent="-442913" eaLnBrk="1" hangingPunct="1">
              <a:defRPr/>
            </a:pPr>
            <a:r>
              <a:rPr lang="el-GR" smtClean="0"/>
              <a:t>Πρωτοπαθείς</a:t>
            </a:r>
          </a:p>
          <a:p>
            <a:pPr marL="442913" indent="-442913" eaLnBrk="1" hangingPunct="1">
              <a:defRPr/>
            </a:pPr>
            <a:r>
              <a:rPr lang="el-GR" smtClean="0"/>
              <a:t>Μεταστατικοί </a:t>
            </a:r>
          </a:p>
          <a:p>
            <a:pPr marL="442913" indent="-442913" eaLnBrk="1" hangingPunct="1">
              <a:defRPr/>
            </a:pPr>
            <a:r>
              <a:rPr lang="el-GR" smtClean="0"/>
              <a:t>Οστά</a:t>
            </a:r>
          </a:p>
          <a:p>
            <a:pPr marL="442913" indent="-442913" eaLnBrk="1" hangingPunct="1">
              <a:defRPr/>
            </a:pPr>
            <a:r>
              <a:rPr lang="el-GR" smtClean="0"/>
              <a:t>Νευρικός ιστός</a:t>
            </a:r>
          </a:p>
          <a:p>
            <a:pPr marL="442913" indent="-442913" eaLnBrk="1" hangingPunct="1">
              <a:defRPr/>
            </a:pPr>
            <a:r>
              <a:rPr lang="el-GR" smtClean="0"/>
              <a:t>Μήνιγγες </a:t>
            </a:r>
          </a:p>
        </p:txBody>
      </p:sp>
      <p:pic>
        <p:nvPicPr>
          <p:cNvPr id="58371" name="Picture 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700" y="1052736"/>
            <a:ext cx="3805780" cy="50754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17"/>
          <p:cNvSpPr txBox="1">
            <a:spLocks noChangeArrowheads="1"/>
          </p:cNvSpPr>
          <p:nvPr/>
        </p:nvSpPr>
        <p:spPr bwMode="auto">
          <a:xfrm>
            <a:off x="3347864" y="5661248"/>
            <a:ext cx="230383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Α/α ΟΜΣΣ πλάγια: Μετάσταση Ο2  (λευκός σπόνδυλος)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97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dirty="0" smtClean="0"/>
              <a:t>Μεταστατική νόσος </a:t>
            </a:r>
            <a:r>
              <a:rPr lang="el-GR" sz="3000" b="0" dirty="0" smtClean="0"/>
              <a:t>1/2</a:t>
            </a:r>
          </a:p>
        </p:txBody>
      </p:sp>
      <p:pic>
        <p:nvPicPr>
          <p:cNvPr id="59396" name="Picture 7" descr="Pix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3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2857500" cy="48863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44587"/>
            <a:ext cx="5267325" cy="2044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Συνήθως πολλαπλές στα οστά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Συνήθως οι ασθενείς έχουν προηγούμενες εξετάσεις για σύγκριση</a:t>
            </a:r>
          </a:p>
        </p:txBody>
      </p:sp>
      <p:pic>
        <p:nvPicPr>
          <p:cNvPr id="59397" name="Picture 12" descr="Click to see larger picture">
            <a:hlinkClick r:id="rId3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3190876"/>
            <a:ext cx="3816350" cy="2862262"/>
          </a:xfrm>
          <a:ln>
            <a:solidFill>
              <a:schemeClr val="tx1"/>
            </a:solidFill>
          </a:ln>
        </p:spPr>
      </p:pic>
      <p:sp>
        <p:nvSpPr>
          <p:cNvPr id="59398" name="Text Box 15"/>
          <p:cNvSpPr txBox="1">
            <a:spLocks noChangeArrowheads="1"/>
          </p:cNvSpPr>
          <p:nvPr/>
        </p:nvSpPr>
        <p:spPr bwMode="auto">
          <a:xfrm>
            <a:off x="5148064" y="476672"/>
            <a:ext cx="3708400" cy="1190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ΜΤ ΟΜΣΣ: καταστροφή του Ο4 σπονδύλου και πίεση του μηνιγγικού </a:t>
            </a:r>
            <a:r>
              <a:rPr lang="el-GR" altLang="el-GR" b="1" dirty="0" err="1">
                <a:latin typeface="+mn-lt"/>
              </a:rPr>
              <a:t>σάκκου</a:t>
            </a:r>
            <a:r>
              <a:rPr lang="el-GR" altLang="el-GR" b="1" dirty="0">
                <a:latin typeface="+mn-lt"/>
              </a:rPr>
              <a:t> από παθολογικό υλικό (γραμμή, </a:t>
            </a:r>
            <a:r>
              <a:rPr lang="el-GR" altLang="el-GR" b="1" dirty="0">
                <a:solidFill>
                  <a:srgbClr val="F329AB"/>
                </a:solidFill>
                <a:latin typeface="+mn-lt"/>
              </a:rPr>
              <a:t>* </a:t>
            </a:r>
            <a:r>
              <a:rPr lang="el-GR" altLang="el-GR" b="1" dirty="0">
                <a:latin typeface="+mn-lt"/>
              </a:rPr>
              <a:t>)</a:t>
            </a:r>
          </a:p>
        </p:txBody>
      </p:sp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3204666" y="4437112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3600" b="1" dirty="0">
                <a:solidFill>
                  <a:srgbClr val="F329AB"/>
                </a:solidFill>
              </a:rPr>
              <a:t>*</a:t>
            </a:r>
          </a:p>
        </p:txBody>
      </p:sp>
      <p:sp>
        <p:nvSpPr>
          <p:cNvPr id="59400" name="Text Box 17"/>
          <p:cNvSpPr txBox="1">
            <a:spLocks noChangeArrowheads="1"/>
          </p:cNvSpPr>
          <p:nvPr/>
        </p:nvSpPr>
        <p:spPr bwMode="auto">
          <a:xfrm flipH="1">
            <a:off x="2483768" y="4653136"/>
            <a:ext cx="288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3200" b="1" dirty="0">
                <a:solidFill>
                  <a:srgbClr val="F329AB"/>
                </a:solidFill>
              </a:rPr>
              <a:t>*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02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white"/>
                </a:solidFill>
              </a:rPr>
              <a:t>Μεταστατική νόσος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248472" cy="196440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defRPr/>
            </a:pPr>
            <a:r>
              <a:rPr lang="el-GR" dirty="0" smtClean="0"/>
              <a:t>Οι μεταστάσεις μπορεί να καταστρέφουν το οστό (</a:t>
            </a:r>
            <a:r>
              <a:rPr lang="el-GR" dirty="0" err="1" smtClean="0"/>
              <a:t>λυτικές</a:t>
            </a:r>
            <a:r>
              <a:rPr lang="el-GR" dirty="0" smtClean="0"/>
              <a:t>) ή να παράγουν νέο οστό (</a:t>
            </a:r>
            <a:r>
              <a:rPr lang="el-GR" dirty="0" err="1" smtClean="0"/>
              <a:t>οστεοβλαστικές</a:t>
            </a:r>
            <a:r>
              <a:rPr lang="el-GR" dirty="0" smtClean="0"/>
              <a:t>).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72742" y="5445224"/>
            <a:ext cx="374491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+mn-lt"/>
              </a:rPr>
              <a:t>Αξονική τομογραφία ΟΜΣΣ:</a:t>
            </a:r>
          </a:p>
          <a:p>
            <a:pPr>
              <a:defRPr/>
            </a:pPr>
            <a:r>
              <a:rPr lang="el-GR" b="1" dirty="0">
                <a:latin typeface="+mn-lt"/>
              </a:rPr>
              <a:t>Διαφορετικοί ασθενείς. </a:t>
            </a:r>
            <a:r>
              <a:rPr lang="el-GR" b="1" dirty="0" err="1" smtClean="0">
                <a:latin typeface="+mn-lt"/>
              </a:rPr>
              <a:t>Οστεοβλαστικές</a:t>
            </a:r>
            <a:r>
              <a:rPr lang="el-GR" b="1" dirty="0" smtClean="0">
                <a:latin typeface="+mn-lt"/>
              </a:rPr>
              <a:t> (άνω), </a:t>
            </a:r>
            <a:r>
              <a:rPr lang="el-GR" b="1" dirty="0" err="1" smtClean="0">
                <a:latin typeface="+mn-lt"/>
              </a:rPr>
              <a:t>λυτικές</a:t>
            </a:r>
            <a:r>
              <a:rPr lang="el-GR" b="1" dirty="0" smtClean="0">
                <a:latin typeface="+mn-lt"/>
              </a:rPr>
              <a:t> (κάτω) μεταστάσεις</a:t>
            </a:r>
            <a:endParaRPr lang="el-GR" b="1" dirty="0">
              <a:latin typeface="+mn-lt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5041329" y="378214"/>
            <a:ext cx="4067175" cy="3050786"/>
            <a:chOff x="4644008" y="378214"/>
            <a:chExt cx="4067175" cy="3050786"/>
          </a:xfrm>
        </p:grpSpPr>
        <p:pic>
          <p:nvPicPr>
            <p:cNvPr id="60420" name="Picture 5" descr="Click to see larger pictur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78214"/>
              <a:ext cx="4067175" cy="30507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3" name="Text Box 8"/>
            <p:cNvSpPr txBox="1">
              <a:spLocks noChangeArrowheads="1"/>
            </p:cNvSpPr>
            <p:nvPr/>
          </p:nvSpPr>
          <p:spPr bwMode="auto">
            <a:xfrm>
              <a:off x="6229003" y="869950"/>
              <a:ext cx="50323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3600" b="1" dirty="0">
                  <a:solidFill>
                    <a:srgbClr val="F329AB"/>
                  </a:solidFill>
                </a:rPr>
                <a:t>*</a:t>
              </a:r>
            </a:p>
          </p:txBody>
        </p:sp>
        <p:sp>
          <p:nvSpPr>
            <p:cNvPr id="60424" name="Text Box 9"/>
            <p:cNvSpPr txBox="1">
              <a:spLocks noChangeArrowheads="1"/>
            </p:cNvSpPr>
            <p:nvPr/>
          </p:nvSpPr>
          <p:spPr bwMode="auto">
            <a:xfrm>
              <a:off x="6876256" y="771426"/>
              <a:ext cx="5032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3600" b="1" dirty="0">
                  <a:solidFill>
                    <a:srgbClr val="F329AB"/>
                  </a:solidFill>
                </a:rPr>
                <a:t>*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5041329" y="3493815"/>
            <a:ext cx="4067175" cy="3176588"/>
            <a:chOff x="4644008" y="3493815"/>
            <a:chExt cx="4067175" cy="3176588"/>
          </a:xfrm>
        </p:grpSpPr>
        <p:pic>
          <p:nvPicPr>
            <p:cNvPr id="6041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493815"/>
              <a:ext cx="4067175" cy="31765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2" name="Text Box 7"/>
            <p:cNvSpPr txBox="1">
              <a:spLocks noChangeArrowheads="1"/>
            </p:cNvSpPr>
            <p:nvPr/>
          </p:nvSpPr>
          <p:spPr bwMode="auto">
            <a:xfrm>
              <a:off x="6444208" y="5391621"/>
              <a:ext cx="503237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4000" b="1" dirty="0">
                  <a:solidFill>
                    <a:srgbClr val="F329AB"/>
                  </a:solidFill>
                </a:rPr>
                <a:t>*</a:t>
              </a:r>
            </a:p>
          </p:txBody>
        </p:sp>
        <p:sp>
          <p:nvSpPr>
            <p:cNvPr id="60425" name="Text Box 10"/>
            <p:cNvSpPr txBox="1">
              <a:spLocks noChangeArrowheads="1"/>
            </p:cNvSpPr>
            <p:nvPr/>
          </p:nvSpPr>
          <p:spPr bwMode="auto">
            <a:xfrm>
              <a:off x="7020272" y="4515842"/>
              <a:ext cx="5032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3600" b="1" dirty="0">
                  <a:solidFill>
                    <a:srgbClr val="F329AB"/>
                  </a:solidFill>
                </a:rPr>
                <a:t>*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26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Μεταστατική νόσος </a:t>
            </a:r>
            <a:r>
              <a:rPr lang="el-GR" sz="3000" b="0" dirty="0">
                <a:solidFill>
                  <a:prstClr val="white"/>
                </a:solidFill>
              </a:rPr>
              <a:t/>
            </a:r>
            <a:br>
              <a:rPr lang="el-GR" sz="3000" b="0" dirty="0">
                <a:solidFill>
                  <a:prstClr val="white"/>
                </a:solidFill>
              </a:rPr>
            </a:br>
            <a:r>
              <a:rPr lang="el-GR" sz="3100" b="0" dirty="0" smtClean="0"/>
              <a:t>Σπινθηρογράφημα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idx="1"/>
          </p:nvPr>
        </p:nvSpPr>
        <p:spPr>
          <a:xfrm>
            <a:off x="251520" y="1440160"/>
            <a:ext cx="4536504" cy="55172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200" dirty="0" smtClean="0"/>
              <a:t>Πολλαπλές εστίες που προσλαμβάνουν έντονα το </a:t>
            </a:r>
            <a:r>
              <a:rPr lang="el-GR" sz="2200" dirty="0" err="1" smtClean="0"/>
              <a:t>ραδιοφάρμακο</a:t>
            </a:r>
            <a:r>
              <a:rPr lang="el-GR" sz="2200" dirty="0" smtClean="0"/>
              <a:t> (μαύρα στίγματα).</a:t>
            </a:r>
          </a:p>
          <a:p>
            <a:pPr eaLnBrk="1" hangingPunct="1">
              <a:defRPr/>
            </a:pPr>
            <a:r>
              <a:rPr lang="el-GR" sz="2200" dirty="0" smtClean="0"/>
              <a:t>Δείχνει έντονη μεταβολική δραστηριότητα.</a:t>
            </a:r>
          </a:p>
          <a:p>
            <a:pPr eaLnBrk="1" hangingPunct="1">
              <a:defRPr/>
            </a:pPr>
            <a:r>
              <a:rPr lang="el-GR" sz="2200" dirty="0" smtClean="0"/>
              <a:t>Σύγκριση με προηγούμενη εξέταση.</a:t>
            </a:r>
          </a:p>
          <a:p>
            <a:pPr eaLnBrk="1" hangingPunct="1">
              <a:defRPr/>
            </a:pPr>
            <a:r>
              <a:rPr lang="el-GR" sz="2200" dirty="0" smtClean="0"/>
              <a:t>Μόνο αδρή ανατομική πληροφορία.</a:t>
            </a:r>
          </a:p>
          <a:p>
            <a:pPr eaLnBrk="1" hangingPunct="1">
              <a:defRPr/>
            </a:pPr>
            <a:r>
              <a:rPr lang="el-GR" sz="2200" dirty="0" smtClean="0"/>
              <a:t>Επί αμφιβολίας, συμπλήρωση με άλλες απεικονιστικές μεθόδους.</a:t>
            </a:r>
          </a:p>
        </p:txBody>
      </p:sp>
      <p:pic>
        <p:nvPicPr>
          <p:cNvPr id="61443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6774"/>
            <a:ext cx="4303713" cy="551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48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206875" cy="409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88913"/>
            <a:ext cx="3760787" cy="519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95288" y="5445224"/>
            <a:ext cx="640896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Αξονική τομογραφία. Εγκάρσια τομή και οβελιαία ανασύνθεση.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Αιμαγγείωμα σπονδύλου. Το συχνότερο εύρημα, χωρίς κλινική σημασία αν είναι μικρό σε μέγεθος. Μπορεί να είναι πολλαπλά.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7158829" y="5400001"/>
            <a:ext cx="2007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1200" dirty="0">
                <a:latin typeface="+mn-lt"/>
                <a:hlinkClick r:id="rId5" action="ppaction://hlinkfile"/>
              </a:rPr>
              <a:t>radiologyinthai.blogspot.com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Αιμαγγείωμα σπονδύλου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55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dirty="0" smtClean="0"/>
              <a:t>Οστεοειδές οστέωμα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688632" cy="13681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Καλοήθης όγκος οστών νεαρής ηλικίας.</a:t>
            </a:r>
          </a:p>
          <a:p>
            <a:pPr eaLnBrk="1" hangingPunct="1">
              <a:defRPr/>
            </a:pPr>
            <a:r>
              <a:rPr lang="el-GR" dirty="0" smtClean="0"/>
              <a:t>Άλγος.</a:t>
            </a:r>
          </a:p>
        </p:txBody>
      </p:sp>
      <p:pic>
        <p:nvPicPr>
          <p:cNvPr id="63491" name="Picture 8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3157538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12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07" y="3068960"/>
            <a:ext cx="2211388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14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004" y="4183385"/>
            <a:ext cx="3492500" cy="2601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16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20987" cy="414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7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Απλές ακτινογραφίες ΑΜΣΣ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535810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013" algn="l"/>
              </a:tabLst>
              <a:defRPr/>
            </a:pPr>
            <a:r>
              <a:rPr lang="el-GR" b="1" dirty="0"/>
              <a:t>Α/α οδόντα – άτλαντα </a:t>
            </a:r>
            <a:r>
              <a:rPr lang="en-US" b="1" dirty="0"/>
              <a:t>F</a:t>
            </a:r>
            <a:r>
              <a:rPr lang="el-GR" b="1" dirty="0"/>
              <a:t> (</a:t>
            </a:r>
            <a:r>
              <a:rPr lang="el-GR" b="1" dirty="0" err="1"/>
              <a:t>διαστοματική</a:t>
            </a:r>
            <a:r>
              <a:rPr lang="el-GR" b="1" dirty="0"/>
              <a:t>): 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dirty="0" smtClean="0"/>
              <a:t>Α1 εγκάρσια απόφυση 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dirty="0" smtClean="0"/>
              <a:t>Α1 πλάγια μάζα 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dirty="0" smtClean="0"/>
              <a:t>Οδόντας 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dirty="0" smtClean="0"/>
              <a:t>Α1 κάτω αρθρική απόφυση 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  <a:tabLst>
                <a:tab pos="354013" algn="l"/>
              </a:tabLst>
              <a:defRPr/>
            </a:pPr>
            <a:r>
              <a:rPr lang="el-GR" dirty="0" smtClean="0"/>
              <a:t>Α2 άνω αρθρική απόφυση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1"/>
          <a:stretch>
            <a:fillRect/>
          </a:stretch>
        </p:blipFill>
        <p:spPr bwMode="auto">
          <a:xfrm>
            <a:off x="4788024" y="1471226"/>
            <a:ext cx="4103687" cy="382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15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Όγκος πρωτοπαθής οστό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6753"/>
            <a:ext cx="4279900" cy="494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752"/>
            <a:ext cx="4279900" cy="494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053218" y="6205448"/>
            <a:ext cx="4865191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>
                <a:latin typeface="+mn-lt"/>
              </a:rPr>
              <a:t>ΑΤ / ΜΤ: Γιγαντοκυτταρικός όγκος σπονδύλου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14313" y="6250306"/>
            <a:ext cx="1665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AJR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2007; 189:246-250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1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Όγκοι νευρικού ιστού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87453"/>
            <a:ext cx="842493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Πρωτοπαθής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7"/>
          <a:stretch>
            <a:fillRect/>
          </a:stretch>
        </p:blipFill>
        <p:spPr bwMode="auto">
          <a:xfrm>
            <a:off x="612533" y="1628775"/>
            <a:ext cx="3455411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89375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12529" y="6200800"/>
            <a:ext cx="3671887" cy="36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ΜΤ ΑΜΣΣ: επενδύμωμα (λευκό)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703196" y="6205954"/>
            <a:ext cx="4045268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ΜΤ ΑΜΣΣ: αστροκύττωμα (λευκά)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419872" y="6540500"/>
            <a:ext cx="194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1200" dirty="0" smtClean="0">
                <a:latin typeface="+mn-lt"/>
                <a:hlinkClick r:id="rId5"/>
              </a:rPr>
              <a:t>mayoclinic.org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6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</a:t>
            </a:r>
            <a:r>
              <a:rPr lang="el-GR" sz="2000" dirty="0" err="1"/>
              <a:t>Τομογραφική</a:t>
            </a:r>
            <a:r>
              <a:rPr lang="el-GR" sz="2000" dirty="0"/>
              <a:t> Απεικονιστική Ανατομική. </a:t>
            </a:r>
            <a:r>
              <a:rPr lang="el-GR" sz="2000" dirty="0" smtClean="0"/>
              <a:t>Ενότητα </a:t>
            </a:r>
            <a:r>
              <a:rPr lang="el-GR" sz="2000" dirty="0"/>
              <a:t>2</a:t>
            </a:r>
            <a:r>
              <a:rPr lang="en-US" sz="2000" dirty="0" smtClean="0"/>
              <a:t>:</a:t>
            </a:r>
            <a:r>
              <a:rPr lang="el-GR" sz="2000" dirty="0"/>
              <a:t> Σπονδυλική </a:t>
            </a:r>
            <a:r>
              <a:rPr lang="el-GR" sz="2000" dirty="0" smtClean="0"/>
              <a:t>Στήλη».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68275" y="3521074"/>
            <a:ext cx="4176464" cy="33332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265113" algn="l"/>
              </a:tabLst>
              <a:defRPr/>
            </a:pPr>
            <a:r>
              <a:rPr lang="el-GR" sz="2200" b="1" dirty="0"/>
              <a:t>Λοξή λήψη (αριστερά μεσοσπονδύλια τρήματα)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265113" algn="l"/>
              </a:tabLst>
              <a:defRPr/>
            </a:pPr>
            <a:r>
              <a:rPr lang="el-GR" sz="2200" dirty="0" smtClean="0"/>
              <a:t>Πλευρά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265113" algn="l"/>
              </a:tabLst>
              <a:defRPr/>
            </a:pPr>
            <a:r>
              <a:rPr lang="el-GR" sz="2200" dirty="0" smtClean="0"/>
              <a:t>Κλείδα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265113" algn="l"/>
              </a:tabLst>
              <a:defRPr/>
            </a:pPr>
            <a:r>
              <a:rPr lang="el-GR" sz="2200" dirty="0" smtClean="0"/>
              <a:t>Μεσοσπονδύλια τρήματα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265113" algn="l"/>
              </a:tabLst>
              <a:defRPr/>
            </a:pPr>
            <a:r>
              <a:rPr lang="el-GR" sz="2200" dirty="0" smtClean="0"/>
              <a:t>Αυχένας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265113" algn="l"/>
              </a:tabLst>
              <a:defRPr/>
            </a:pPr>
            <a:r>
              <a:rPr lang="el-GR" sz="2200" dirty="0" smtClean="0"/>
              <a:t>Τραχεία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3573016"/>
            <a:ext cx="3961134" cy="31988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tabLst>
                <a:tab pos="265113" algn="l"/>
              </a:tabLst>
              <a:defRPr/>
            </a:pPr>
            <a:r>
              <a:rPr lang="el-GR" sz="2200" b="1" dirty="0">
                <a:solidFill>
                  <a:schemeClr val="bg1"/>
                </a:solidFill>
              </a:rPr>
              <a:t>Λοξή λήψη (δεξιά μεσοσπονδύλια τρήματα)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442913" algn="l"/>
              </a:tabLst>
              <a:defRPr/>
            </a:pPr>
            <a:r>
              <a:rPr lang="el-GR" sz="2200" dirty="0" smtClean="0">
                <a:solidFill>
                  <a:schemeClr val="bg1"/>
                </a:solidFill>
              </a:rPr>
              <a:t>Κλείδα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442913" algn="l"/>
              </a:tabLst>
              <a:defRPr/>
            </a:pPr>
            <a:r>
              <a:rPr lang="el-GR" sz="2200" dirty="0" smtClean="0">
                <a:solidFill>
                  <a:schemeClr val="bg1"/>
                </a:solidFill>
              </a:rPr>
              <a:t>Πλευρά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442913" algn="l"/>
              </a:tabLst>
              <a:defRPr/>
            </a:pPr>
            <a:r>
              <a:rPr lang="el-GR" sz="2200" dirty="0" smtClean="0">
                <a:solidFill>
                  <a:schemeClr val="bg1"/>
                </a:solidFill>
              </a:rPr>
              <a:t>Σπονδυλικά τόξα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442913" algn="l"/>
              </a:tabLst>
              <a:defRPr/>
            </a:pPr>
            <a:r>
              <a:rPr lang="el-GR" sz="2200" dirty="0" smtClean="0">
                <a:solidFill>
                  <a:schemeClr val="bg1"/>
                </a:solidFill>
              </a:rPr>
              <a:t>Μεσοσπονδύλιο τρήμα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442913" algn="l"/>
              </a:tabLst>
              <a:defRPr/>
            </a:pPr>
            <a:r>
              <a:rPr lang="el-GR" sz="2200" dirty="0" smtClean="0">
                <a:solidFill>
                  <a:schemeClr val="bg1"/>
                </a:solidFill>
              </a:rPr>
              <a:t>Πλάγια απόφυση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tabLst>
                <a:tab pos="442913" algn="l"/>
              </a:tabLst>
              <a:defRPr/>
            </a:pPr>
            <a:r>
              <a:rPr lang="el-GR" sz="2200" dirty="0" smtClean="0">
                <a:solidFill>
                  <a:schemeClr val="bg1"/>
                </a:solidFill>
              </a:rPr>
              <a:t>Τόξο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048000" cy="355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"/>
            <a:ext cx="3110220" cy="35929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87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5133975" cy="633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92163" y="476250"/>
            <a:ext cx="1368425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Στέλεχος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979613" y="69215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7129463" y="549275"/>
            <a:ext cx="2014537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Παρεγκεφαλίδα 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5867400" y="692150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372225" y="2708275"/>
            <a:ext cx="2016125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Νωτιαίος μυελός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 flipV="1">
            <a:off x="4932363" y="2852738"/>
            <a:ext cx="143986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840538" y="1844675"/>
            <a:ext cx="2160587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Εγκεφαλονωτιαίο υγρό, ΕΝΥ</a:t>
            </a: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flipH="1" flipV="1">
            <a:off x="5364163" y="1773238"/>
            <a:ext cx="1295400" cy="360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7221538" y="4249738"/>
            <a:ext cx="16573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Α7 ακανθώδης απόφυση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>
            <a:off x="5651500" y="471011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1258888" y="4395788"/>
            <a:ext cx="215900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Α7 σπονδυλικό σώμα</a:t>
            </a: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3419475" y="472440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1474788" y="5473700"/>
            <a:ext cx="1152525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Τραχεία</a:t>
            </a: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2627313" y="5661025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1920875" y="1887538"/>
            <a:ext cx="1655763" cy="366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Α2, οδόντας</a:t>
            </a:r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3635375" y="2060575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1042988" y="2781300"/>
            <a:ext cx="1944687" cy="915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Α3-4 μεσοσπονδύλιο διάστημα</a:t>
            </a:r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>
            <a:off x="2987675" y="3241675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62" name="Text Box 24"/>
          <p:cNvSpPr txBox="1">
            <a:spLocks noChangeArrowheads="1"/>
          </p:cNvSpPr>
          <p:nvPr/>
        </p:nvSpPr>
        <p:spPr bwMode="auto">
          <a:xfrm>
            <a:off x="125413" y="6165304"/>
            <a:ext cx="3708400" cy="6413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  <a:latin typeface="+mn-lt"/>
              </a:rPr>
              <a:t>Μαγνητική τομογραφία ΑΜΣΣ: Μέση οβελιαία τομή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250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Σύγκριση απεικονιστικών μεθόδων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9" r="8856"/>
          <a:stretch>
            <a:fillRect/>
          </a:stretch>
        </p:blipFill>
        <p:spPr bwMode="auto">
          <a:xfrm>
            <a:off x="6119813" y="1412875"/>
            <a:ext cx="3024187" cy="477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18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848" y="1412874"/>
            <a:ext cx="2881312" cy="475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06363" y="6230639"/>
            <a:ext cx="1728787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Α/α ΑΜΣΣ Ρ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130848" y="6158656"/>
            <a:ext cx="2519362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Αξονική ΑΜΣΣ: μέση οβελιαία τομή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6119813" y="6158656"/>
            <a:ext cx="2671762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Μαγνητική ΑΜΣΣ: μέση οβελιαία τομή</a:t>
            </a:r>
          </a:p>
        </p:txBody>
      </p:sp>
      <p:pic>
        <p:nvPicPr>
          <p:cNvPr id="11272" name="Picture 11" descr="677419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8" r="5096" b="13725"/>
          <a:stretch>
            <a:fillRect/>
          </a:stretch>
        </p:blipFill>
        <p:spPr bwMode="auto">
          <a:xfrm>
            <a:off x="106363" y="1453039"/>
            <a:ext cx="2871787" cy="4752975"/>
          </a:xfrm>
          <a:prstGeom prst="rect">
            <a:avLst/>
          </a:prstGeom>
          <a:noFill/>
          <a:ln w="57150" cmpd="thinThick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876256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8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326</TotalTime>
  <Words>2199</Words>
  <Application>Microsoft Office PowerPoint</Application>
  <PresentationFormat>On-screen Show (4:3)</PresentationFormat>
  <Paragraphs>552</Paragraphs>
  <Slides>68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exo-opistho_simeiomata</vt:lpstr>
      <vt:lpstr>OC_template_updated</vt:lpstr>
      <vt:lpstr>Τομογραφική Απεικονιστική Ανατομική</vt:lpstr>
      <vt:lpstr>Μοίρες της ΣΣ</vt:lpstr>
      <vt:lpstr>Ανατομία ΑΜΣΣ</vt:lpstr>
      <vt:lpstr>Απλές ακτινογραφίες ΑΜΣΣ 1/3</vt:lpstr>
      <vt:lpstr>Απλές ακτινογραφίες ΑΜΣΣ 2/3</vt:lpstr>
      <vt:lpstr>Απλές ακτινογραφίες ΑΜΣΣ 3/3</vt:lpstr>
      <vt:lpstr>Slide 6</vt:lpstr>
      <vt:lpstr>Slide 7</vt:lpstr>
      <vt:lpstr>Σύγκριση απεικονιστικών μεθόδων 1/2</vt:lpstr>
      <vt:lpstr>Σύγκριση απεικονιστικών μεθόδων 2/2</vt:lpstr>
      <vt:lpstr>Ανατομία ΘΜΣΣ</vt:lpstr>
      <vt:lpstr>Α/ες ΘΜΣΣ 1/2</vt:lpstr>
      <vt:lpstr>Α/ες ΘΜΣΣ 2/2</vt:lpstr>
      <vt:lpstr>Α/α πλάγια ΘΜΣΣ</vt:lpstr>
      <vt:lpstr>Ανατομία ΟΜΣΣ 1/3</vt:lpstr>
      <vt:lpstr>Ανατομία ΟΜΣΣ 2/3</vt:lpstr>
      <vt:lpstr>Ανατομία ΟΜΣΣ 3/3</vt:lpstr>
      <vt:lpstr>Α/ες ΟΜΣΣ 1/3</vt:lpstr>
      <vt:lpstr>Α/ες ΟΜΣΣ 2/3</vt:lpstr>
      <vt:lpstr>Α/ες ΟΜΣΣ 3/3</vt:lpstr>
      <vt:lpstr>Λοξές λήψεις ΟΜΣΣ</vt:lpstr>
      <vt:lpstr>Αξονική τομογραφία ΟΜΣΣ</vt:lpstr>
      <vt:lpstr>Μαγνητική τομογραφία ΟΜΣΣ  μέση οβελιαία τομή</vt:lpstr>
      <vt:lpstr>Σύγκριση απεικονιστικών μεθόδων</vt:lpstr>
      <vt:lpstr>Σκολίωση 1/5</vt:lpstr>
      <vt:lpstr>Ρόλος απεικόνισης</vt:lpstr>
      <vt:lpstr>Σκολίωση 2/5</vt:lpstr>
      <vt:lpstr>Σκολίωση 3/5</vt:lpstr>
      <vt:lpstr>Σκολίωση 4/5</vt:lpstr>
      <vt:lpstr>Σκολίωση 5/5</vt:lpstr>
      <vt:lpstr>Εκφυλιστικού τύπου πίεση ριζών - νεύρων</vt:lpstr>
      <vt:lpstr>Δισκοπάθεια</vt:lpstr>
      <vt:lpstr>Παραδείγματα  προβλημάτων δίσκων</vt:lpstr>
      <vt:lpstr>Δισκοπάθεια 1/3</vt:lpstr>
      <vt:lpstr>Δισκοπάθεια 2/3</vt:lpstr>
      <vt:lpstr>Δισκοπάθεια 3/3</vt:lpstr>
      <vt:lpstr>Σπονδυλική Στένωση</vt:lpstr>
      <vt:lpstr>Πιεστικά φαινόμενα</vt:lpstr>
      <vt:lpstr>Σπονδυλολίσθηση 1/2</vt:lpstr>
      <vt:lpstr>Σπονδυλολίσθηση 2/2</vt:lpstr>
      <vt:lpstr>Σπονδυλόλυση</vt:lpstr>
      <vt:lpstr>Τραύμα ΣΣ: ρόλος απεικόνισης 1/2</vt:lpstr>
      <vt:lpstr>Τραύμα ΣΣ: ρόλος απεικόνισης 2/2</vt:lpstr>
      <vt:lpstr>Εκτίμηση σταθερότητας</vt:lpstr>
      <vt:lpstr>Κάταγμα οδόντα</vt:lpstr>
      <vt:lpstr>Κάταγμα τόξου Α2</vt:lpstr>
      <vt:lpstr>Κάταγμα – εξάρθρημα Θ12-Ο1</vt:lpstr>
      <vt:lpstr>Κάταγμα Ο1</vt:lpstr>
      <vt:lpstr>Τραύμα ΟΜΣΣ </vt:lpstr>
      <vt:lpstr>Κάταγμα Ο1: μέθοδοι απεικόνισης </vt:lpstr>
      <vt:lpstr>Μέθοδος απεικόνισης Ευρήματα</vt:lpstr>
      <vt:lpstr>Φλεγμονή ΣΣ</vt:lpstr>
      <vt:lpstr>Φλεγμονές</vt:lpstr>
      <vt:lpstr>Όγκοι ΣΣ</vt:lpstr>
      <vt:lpstr>Μεταστατική νόσος 1/2</vt:lpstr>
      <vt:lpstr>Μεταστατική νόσος 2/2</vt:lpstr>
      <vt:lpstr>Μεταστατική νόσος  Σπινθηρογράφημα</vt:lpstr>
      <vt:lpstr>Αιμαγγείωμα σπονδύλου</vt:lpstr>
      <vt:lpstr>Οστεοειδές οστέωμα</vt:lpstr>
      <vt:lpstr>Όγκος πρωτοπαθής οστό</vt:lpstr>
      <vt:lpstr>Όγκοι νευρικού ιστού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Τομογραφική Απεικονιστική Ανατομική</dc:title>
  <dc:creator>opencourses@teiath.gr</dc:creator>
  <cp:lastModifiedBy>Georgia</cp:lastModifiedBy>
  <cp:revision>32</cp:revision>
  <dcterms:created xsi:type="dcterms:W3CDTF">2015-10-09T10:09:10Z</dcterms:created>
  <dcterms:modified xsi:type="dcterms:W3CDTF">2015-12-05T17:54:56Z</dcterms:modified>
</cp:coreProperties>
</file>