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2" r:id="rId1"/>
    <p:sldMasterId id="2147483684" r:id="rId2"/>
    <p:sldMasterId id="2147483697" r:id="rId3"/>
    <p:sldMasterId id="2147483709" r:id="rId4"/>
    <p:sldMasterId id="2147483720" r:id="rId5"/>
  </p:sldMasterIdLst>
  <p:notesMasterIdLst>
    <p:notesMasterId r:id="rId72"/>
  </p:notesMasterIdLst>
  <p:handoutMasterIdLst>
    <p:handoutMasterId r:id="rId73"/>
  </p:handoutMasterIdLst>
  <p:sldIdLst>
    <p:sldId id="256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3" r:id="rId28"/>
    <p:sldId id="304" r:id="rId29"/>
    <p:sldId id="305" r:id="rId30"/>
    <p:sldId id="306" r:id="rId31"/>
    <p:sldId id="307" r:id="rId32"/>
    <p:sldId id="308" r:id="rId33"/>
    <p:sldId id="342" r:id="rId34"/>
    <p:sldId id="343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44" r:id="rId49"/>
    <p:sldId id="325" r:id="rId50"/>
    <p:sldId id="326" r:id="rId51"/>
    <p:sldId id="341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257" r:id="rId65"/>
    <p:sldId id="267" r:id="rId66"/>
    <p:sldId id="269" r:id="rId67"/>
    <p:sldId id="276" r:id="rId68"/>
    <p:sldId id="277" r:id="rId69"/>
    <p:sldId id="271" r:id="rId70"/>
    <p:sldId id="274" r:id="rId71"/>
  </p:sldIdLst>
  <p:sldSz cx="9144000" cy="6858000" type="screen4x3"/>
  <p:notesSz cx="7104063" cy="10234613"/>
  <p:custDataLst>
    <p:tags r:id="rId7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35" autoAdjust="0"/>
    <p:restoredTop sz="94660"/>
  </p:normalViewPr>
  <p:slideViewPr>
    <p:cSldViewPr>
      <p:cViewPr varScale="1">
        <p:scale>
          <a:sx n="95" d="100"/>
          <a:sy n="95" d="100"/>
        </p:scale>
        <p:origin x="-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2E8BB-2C36-433A-B94F-B8F1C0769F30}" type="doc">
      <dgm:prSet loTypeId="urn:microsoft.com/office/officeart/2005/8/layout/cycle5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5CAD9CAF-AE5F-4CF5-953B-8E4BA2002EC8}">
      <dgm:prSet phldrT="[Κείμενο]" custT="1"/>
      <dgm:spPr/>
      <dgm:t>
        <a:bodyPr/>
        <a:lstStyle/>
        <a:p>
          <a:r>
            <a:rPr lang="el-GR" altLang="el-GR" sz="2200" b="1" dirty="0" smtClean="0">
              <a:latin typeface="Calibri" pitchFamily="34" charset="0"/>
            </a:rPr>
            <a:t>1. Προσδιορισμός δραστηριότητας</a:t>
          </a:r>
          <a:endParaRPr lang="el-GR" sz="2200" b="1" dirty="0">
            <a:latin typeface="+mn-lt"/>
          </a:endParaRPr>
        </a:p>
      </dgm:t>
    </dgm:pt>
    <dgm:pt modelId="{CDA75268-A63B-4BD6-8AE0-B9C74D6B3938}" type="parTrans" cxnId="{F63A23C1-5C50-4F81-B4C6-168BA06985E4}">
      <dgm:prSet/>
      <dgm:spPr/>
      <dgm:t>
        <a:bodyPr/>
        <a:lstStyle/>
        <a:p>
          <a:endParaRPr lang="el-GR" sz="2200" b="1">
            <a:latin typeface="+mn-lt"/>
          </a:endParaRPr>
        </a:p>
      </dgm:t>
    </dgm:pt>
    <dgm:pt modelId="{1F9F9867-6004-4409-B13C-4FC6729B4CA7}" type="sibTrans" cxnId="{F63A23C1-5C50-4F81-B4C6-168BA06985E4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l-GR" sz="2200" b="1">
            <a:latin typeface="+mn-lt"/>
          </a:endParaRPr>
        </a:p>
      </dgm:t>
    </dgm:pt>
    <dgm:pt modelId="{5FC91C1B-65E7-4C81-8188-E5F0DC9E6CB0}">
      <dgm:prSet phldrT="[Κείμενο]" custT="1"/>
      <dgm:spPr/>
      <dgm:t>
        <a:bodyPr/>
        <a:lstStyle/>
        <a:p>
          <a:r>
            <a:rPr lang="el-GR" altLang="el-GR" sz="2200" b="1" dirty="0" smtClean="0">
              <a:latin typeface="+mn-lt"/>
            </a:rPr>
            <a:t>2. Ανάλυση</a:t>
          </a:r>
          <a:endParaRPr lang="el-GR" sz="2200" b="1" dirty="0">
            <a:latin typeface="+mn-lt"/>
          </a:endParaRPr>
        </a:p>
      </dgm:t>
    </dgm:pt>
    <dgm:pt modelId="{4120C80F-F7C0-4777-AB6A-0FF259E3528E}" type="parTrans" cxnId="{5F50844F-8131-4E3C-A3B1-BA3BC559F8E1}">
      <dgm:prSet/>
      <dgm:spPr/>
      <dgm:t>
        <a:bodyPr/>
        <a:lstStyle/>
        <a:p>
          <a:endParaRPr lang="el-GR" sz="2200" b="1">
            <a:latin typeface="+mn-lt"/>
          </a:endParaRPr>
        </a:p>
      </dgm:t>
    </dgm:pt>
    <dgm:pt modelId="{4F3EC7EE-45E7-4313-863B-C3B1242D27AF}" type="sibTrans" cxnId="{5F50844F-8131-4E3C-A3B1-BA3BC559F8E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l-GR" sz="2200" b="1">
            <a:latin typeface="+mn-lt"/>
          </a:endParaRPr>
        </a:p>
      </dgm:t>
    </dgm:pt>
    <dgm:pt modelId="{4FE52C45-8D28-4A39-AE2B-660C073E285C}">
      <dgm:prSet phldrT="[Κείμενο]" custT="1"/>
      <dgm:spPr/>
      <dgm:t>
        <a:bodyPr/>
        <a:lstStyle/>
        <a:p>
          <a:r>
            <a:rPr lang="el-GR" altLang="el-GR" sz="2200" b="1" dirty="0" smtClean="0">
              <a:latin typeface="+mn-lt"/>
            </a:rPr>
            <a:t>3. Οργάνωση λύσεων</a:t>
          </a:r>
          <a:endParaRPr lang="el-GR" sz="2200" b="1" dirty="0">
            <a:latin typeface="+mn-lt"/>
          </a:endParaRPr>
        </a:p>
      </dgm:t>
    </dgm:pt>
    <dgm:pt modelId="{75D81A28-557D-4F74-8E89-455BF04D073E}" type="parTrans" cxnId="{E0940F03-2326-4E09-83D6-9B5BA78A0C3D}">
      <dgm:prSet/>
      <dgm:spPr/>
      <dgm:t>
        <a:bodyPr/>
        <a:lstStyle/>
        <a:p>
          <a:endParaRPr lang="el-GR" sz="2200" b="1">
            <a:latin typeface="+mn-lt"/>
          </a:endParaRPr>
        </a:p>
      </dgm:t>
    </dgm:pt>
    <dgm:pt modelId="{0A5B4234-C586-4C63-9C4E-2815FEEC6FC5}" type="sibTrans" cxnId="{E0940F03-2326-4E09-83D6-9B5BA78A0C3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l-GR" sz="2200" b="1">
            <a:latin typeface="+mn-lt"/>
          </a:endParaRPr>
        </a:p>
      </dgm:t>
    </dgm:pt>
    <dgm:pt modelId="{6729A815-BFD4-4BF4-90E6-632FEC7EDC75}">
      <dgm:prSet phldrT="[Κείμενο]" custT="1"/>
      <dgm:spPr/>
      <dgm:t>
        <a:bodyPr/>
        <a:lstStyle/>
        <a:p>
          <a:r>
            <a:rPr lang="el-GR" altLang="el-GR" sz="2200" b="1" dirty="0" smtClean="0">
              <a:latin typeface="Calibri" pitchFamily="34" charset="0"/>
            </a:rPr>
            <a:t>4.               Εφαρμογή των παρεμβάσεων              </a:t>
          </a:r>
          <a:endParaRPr lang="el-GR" sz="2200" b="1" dirty="0">
            <a:latin typeface="+mn-lt"/>
          </a:endParaRPr>
        </a:p>
      </dgm:t>
    </dgm:pt>
    <dgm:pt modelId="{6FDEB038-A03A-447F-A420-1B70C78680E9}" type="parTrans" cxnId="{0E0AC8D4-B092-444A-9FB4-782F36F4DF3D}">
      <dgm:prSet/>
      <dgm:spPr/>
      <dgm:t>
        <a:bodyPr/>
        <a:lstStyle/>
        <a:p>
          <a:endParaRPr lang="el-GR" sz="2200" b="1">
            <a:latin typeface="+mn-lt"/>
          </a:endParaRPr>
        </a:p>
      </dgm:t>
    </dgm:pt>
    <dgm:pt modelId="{7B415275-4BB6-4D76-AD74-08EE7419EA41}" type="sibTrans" cxnId="{0E0AC8D4-B092-444A-9FB4-782F36F4DF3D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l-GR" sz="2200" b="1">
            <a:latin typeface="+mn-lt"/>
          </a:endParaRPr>
        </a:p>
      </dgm:t>
    </dgm:pt>
    <dgm:pt modelId="{7E437B80-5832-4402-A8D7-CFF6EC36F933}">
      <dgm:prSet phldrT="[Κείμενο]" custT="1"/>
      <dgm:spPr/>
      <dgm:t>
        <a:bodyPr/>
        <a:lstStyle/>
        <a:p>
          <a:r>
            <a:rPr lang="el-GR" altLang="el-GR" sz="2200" b="1" dirty="0" smtClean="0">
              <a:latin typeface="Calibri" pitchFamily="34" charset="0"/>
            </a:rPr>
            <a:t>5.                  Εκτίμηση των αποτελεσμάτων</a:t>
          </a:r>
          <a:endParaRPr lang="el-GR" sz="2200" b="1" dirty="0">
            <a:latin typeface="+mn-lt"/>
          </a:endParaRPr>
        </a:p>
      </dgm:t>
    </dgm:pt>
    <dgm:pt modelId="{5E86919B-2C6F-4D0F-B46F-A64E7FB0B683}" type="sibTrans" cxnId="{92FCBD0D-1484-4F3E-898E-2329E6CEAF51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el-GR" sz="2200" b="1">
            <a:latin typeface="+mn-lt"/>
          </a:endParaRPr>
        </a:p>
      </dgm:t>
    </dgm:pt>
    <dgm:pt modelId="{125FDE34-46FF-4E2F-BE44-168FB5B6899E}" type="parTrans" cxnId="{92FCBD0D-1484-4F3E-898E-2329E6CEAF51}">
      <dgm:prSet/>
      <dgm:spPr/>
      <dgm:t>
        <a:bodyPr/>
        <a:lstStyle/>
        <a:p>
          <a:endParaRPr lang="el-GR" sz="2200" b="1">
            <a:latin typeface="+mn-lt"/>
          </a:endParaRPr>
        </a:p>
      </dgm:t>
    </dgm:pt>
    <dgm:pt modelId="{810013F3-C74F-43C0-9FC4-D46772E886FF}" type="pres">
      <dgm:prSet presAssocID="{76B2E8BB-2C36-433A-B94F-B8F1C0769F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A1940A3-F832-4808-B367-71050633B415}" type="pres">
      <dgm:prSet presAssocID="{5CAD9CAF-AE5F-4CF5-953B-8E4BA2002EC8}" presName="node" presStyleLbl="node1" presStyleIdx="0" presStyleCnt="5" custScaleX="1310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BF54D1-29F3-4E6F-A03B-CC4810D4E615}" type="pres">
      <dgm:prSet presAssocID="{5CAD9CAF-AE5F-4CF5-953B-8E4BA2002EC8}" presName="spNode" presStyleCnt="0"/>
      <dgm:spPr/>
    </dgm:pt>
    <dgm:pt modelId="{93DA7260-69A0-4D0F-B60B-A35094970B64}" type="pres">
      <dgm:prSet presAssocID="{1F9F9867-6004-4409-B13C-4FC6729B4CA7}" presName="sibTrans" presStyleLbl="sibTrans1D1" presStyleIdx="0" presStyleCnt="5"/>
      <dgm:spPr/>
      <dgm:t>
        <a:bodyPr/>
        <a:lstStyle/>
        <a:p>
          <a:endParaRPr lang="el-GR"/>
        </a:p>
      </dgm:t>
    </dgm:pt>
    <dgm:pt modelId="{8BDEDF7E-23FB-40A7-9ECA-60D83C4207F1}" type="pres">
      <dgm:prSet presAssocID="{5FC91C1B-65E7-4C81-8188-E5F0DC9E6CB0}" presName="node" presStyleLbl="node1" presStyleIdx="1" presStyleCnt="5" custScaleX="823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7397A0-9AAB-4BA3-8DFE-78E26B5DE9FC}" type="pres">
      <dgm:prSet presAssocID="{5FC91C1B-65E7-4C81-8188-E5F0DC9E6CB0}" presName="spNode" presStyleCnt="0"/>
      <dgm:spPr/>
    </dgm:pt>
    <dgm:pt modelId="{9ADB66AA-3B1D-4C30-8CA6-121181AEFD7E}" type="pres">
      <dgm:prSet presAssocID="{4F3EC7EE-45E7-4313-863B-C3B1242D27AF}" presName="sibTrans" presStyleLbl="sibTrans1D1" presStyleIdx="1" presStyleCnt="5"/>
      <dgm:spPr/>
      <dgm:t>
        <a:bodyPr/>
        <a:lstStyle/>
        <a:p>
          <a:endParaRPr lang="el-GR"/>
        </a:p>
      </dgm:t>
    </dgm:pt>
    <dgm:pt modelId="{C0D9588C-3102-478F-923B-DF574F1A7121}" type="pres">
      <dgm:prSet presAssocID="{4FE52C45-8D28-4A39-AE2B-660C073E285C}" presName="node" presStyleLbl="node1" presStyleIdx="2" presStyleCnt="5" custAng="0" custScaleX="105708" custRadScaleRad="104275" custRadScaleInc="-515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D46913-CD1D-4F39-A468-AA7948B6B957}" type="pres">
      <dgm:prSet presAssocID="{4FE52C45-8D28-4A39-AE2B-660C073E285C}" presName="spNode" presStyleCnt="0"/>
      <dgm:spPr/>
    </dgm:pt>
    <dgm:pt modelId="{0FBC2C65-209C-414A-B7DD-FABD4F972A7B}" type="pres">
      <dgm:prSet presAssocID="{0A5B4234-C586-4C63-9C4E-2815FEEC6FC5}" presName="sibTrans" presStyleLbl="sibTrans1D1" presStyleIdx="2" presStyleCnt="5"/>
      <dgm:spPr/>
      <dgm:t>
        <a:bodyPr/>
        <a:lstStyle/>
        <a:p>
          <a:endParaRPr lang="el-GR"/>
        </a:p>
      </dgm:t>
    </dgm:pt>
    <dgm:pt modelId="{817EBA08-2830-49CB-B952-303699CDB5A0}" type="pres">
      <dgm:prSet presAssocID="{6729A815-BFD4-4BF4-90E6-632FEC7EDC75}" presName="node" presStyleLbl="node1" presStyleIdx="3" presStyleCnt="5" custScaleX="151441" custScaleY="113007" custRadScaleRad="92022" custRadScaleInc="4585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692C94-87F0-485B-B3FB-67AF4DCCEA64}" type="pres">
      <dgm:prSet presAssocID="{6729A815-BFD4-4BF4-90E6-632FEC7EDC75}" presName="spNode" presStyleCnt="0"/>
      <dgm:spPr/>
    </dgm:pt>
    <dgm:pt modelId="{E6EAABD5-A08F-4E9A-933F-EB8A297F5A5C}" type="pres">
      <dgm:prSet presAssocID="{7B415275-4BB6-4D76-AD74-08EE7419EA41}" presName="sibTrans" presStyleLbl="sibTrans1D1" presStyleIdx="3" presStyleCnt="5"/>
      <dgm:spPr/>
      <dgm:t>
        <a:bodyPr/>
        <a:lstStyle/>
        <a:p>
          <a:endParaRPr lang="el-GR"/>
        </a:p>
      </dgm:t>
    </dgm:pt>
    <dgm:pt modelId="{972D1E9C-5A61-4593-991D-075D8A7BE5F5}" type="pres">
      <dgm:prSet presAssocID="{7E437B80-5832-4402-A8D7-CFF6EC36F933}" presName="node" presStyleLbl="node1" presStyleIdx="4" presStyleCnt="5" custScaleX="134344" custRadScaleRad="97678" custRadScaleInc="-44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E4E8DF4-9CE2-443A-A839-6EBACB09762F}" type="pres">
      <dgm:prSet presAssocID="{7E437B80-5832-4402-A8D7-CFF6EC36F933}" presName="spNode" presStyleCnt="0"/>
      <dgm:spPr/>
    </dgm:pt>
    <dgm:pt modelId="{897517A8-FBAF-4D51-B776-5C1D9652DE42}" type="pres">
      <dgm:prSet presAssocID="{5E86919B-2C6F-4D0F-B46F-A64E7FB0B683}" presName="sibTrans" presStyleLbl="sibTrans1D1" presStyleIdx="4" presStyleCnt="5"/>
      <dgm:spPr/>
      <dgm:t>
        <a:bodyPr/>
        <a:lstStyle/>
        <a:p>
          <a:endParaRPr lang="el-GR"/>
        </a:p>
      </dgm:t>
    </dgm:pt>
  </dgm:ptLst>
  <dgm:cxnLst>
    <dgm:cxn modelId="{C891ECF6-DDC3-4773-A3E0-2B98CAAF62EE}" type="presOf" srcId="{0A5B4234-C586-4C63-9C4E-2815FEEC6FC5}" destId="{0FBC2C65-209C-414A-B7DD-FABD4F972A7B}" srcOrd="0" destOrd="0" presId="urn:microsoft.com/office/officeart/2005/8/layout/cycle5"/>
    <dgm:cxn modelId="{408E144E-BADF-4E32-AA26-259E50F059B8}" type="presOf" srcId="{76B2E8BB-2C36-433A-B94F-B8F1C0769F30}" destId="{810013F3-C74F-43C0-9FC4-D46772E886FF}" srcOrd="0" destOrd="0" presId="urn:microsoft.com/office/officeart/2005/8/layout/cycle5"/>
    <dgm:cxn modelId="{D53767C2-E1A7-493D-B1C5-92B2301738A0}" type="presOf" srcId="{5E86919B-2C6F-4D0F-B46F-A64E7FB0B683}" destId="{897517A8-FBAF-4D51-B776-5C1D9652DE42}" srcOrd="0" destOrd="0" presId="urn:microsoft.com/office/officeart/2005/8/layout/cycle5"/>
    <dgm:cxn modelId="{1863854A-852B-4FD7-940B-C43C6AF7B574}" type="presOf" srcId="{5CAD9CAF-AE5F-4CF5-953B-8E4BA2002EC8}" destId="{7A1940A3-F832-4808-B367-71050633B415}" srcOrd="0" destOrd="0" presId="urn:microsoft.com/office/officeart/2005/8/layout/cycle5"/>
    <dgm:cxn modelId="{13B7577F-96DE-41A9-BA5F-7ED566358080}" type="presOf" srcId="{5FC91C1B-65E7-4C81-8188-E5F0DC9E6CB0}" destId="{8BDEDF7E-23FB-40A7-9ECA-60D83C4207F1}" srcOrd="0" destOrd="0" presId="urn:microsoft.com/office/officeart/2005/8/layout/cycle5"/>
    <dgm:cxn modelId="{38D7FAC1-2464-4313-9AE4-56D35A68F11D}" type="presOf" srcId="{4F3EC7EE-45E7-4313-863B-C3B1242D27AF}" destId="{9ADB66AA-3B1D-4C30-8CA6-121181AEFD7E}" srcOrd="0" destOrd="0" presId="urn:microsoft.com/office/officeart/2005/8/layout/cycle5"/>
    <dgm:cxn modelId="{5F50844F-8131-4E3C-A3B1-BA3BC559F8E1}" srcId="{76B2E8BB-2C36-433A-B94F-B8F1C0769F30}" destId="{5FC91C1B-65E7-4C81-8188-E5F0DC9E6CB0}" srcOrd="1" destOrd="0" parTransId="{4120C80F-F7C0-4777-AB6A-0FF259E3528E}" sibTransId="{4F3EC7EE-45E7-4313-863B-C3B1242D27AF}"/>
    <dgm:cxn modelId="{E0940F03-2326-4E09-83D6-9B5BA78A0C3D}" srcId="{76B2E8BB-2C36-433A-B94F-B8F1C0769F30}" destId="{4FE52C45-8D28-4A39-AE2B-660C073E285C}" srcOrd="2" destOrd="0" parTransId="{75D81A28-557D-4F74-8E89-455BF04D073E}" sibTransId="{0A5B4234-C586-4C63-9C4E-2815FEEC6FC5}"/>
    <dgm:cxn modelId="{F63A23C1-5C50-4F81-B4C6-168BA06985E4}" srcId="{76B2E8BB-2C36-433A-B94F-B8F1C0769F30}" destId="{5CAD9CAF-AE5F-4CF5-953B-8E4BA2002EC8}" srcOrd="0" destOrd="0" parTransId="{CDA75268-A63B-4BD6-8AE0-B9C74D6B3938}" sibTransId="{1F9F9867-6004-4409-B13C-4FC6729B4CA7}"/>
    <dgm:cxn modelId="{B37D7113-B324-417F-A81C-98DEEBC7E237}" type="presOf" srcId="{7B415275-4BB6-4D76-AD74-08EE7419EA41}" destId="{E6EAABD5-A08F-4E9A-933F-EB8A297F5A5C}" srcOrd="0" destOrd="0" presId="urn:microsoft.com/office/officeart/2005/8/layout/cycle5"/>
    <dgm:cxn modelId="{8648EBF6-42AA-4F9A-9255-A59AD5235674}" type="presOf" srcId="{1F9F9867-6004-4409-B13C-4FC6729B4CA7}" destId="{93DA7260-69A0-4D0F-B60B-A35094970B64}" srcOrd="0" destOrd="0" presId="urn:microsoft.com/office/officeart/2005/8/layout/cycle5"/>
    <dgm:cxn modelId="{ED01DE01-E973-4C3D-B6F2-B297FA3FA3BC}" type="presOf" srcId="{4FE52C45-8D28-4A39-AE2B-660C073E285C}" destId="{C0D9588C-3102-478F-923B-DF574F1A7121}" srcOrd="0" destOrd="0" presId="urn:microsoft.com/office/officeart/2005/8/layout/cycle5"/>
    <dgm:cxn modelId="{07EAED0E-DE80-40F2-BA3F-59D2A2C9CBC1}" type="presOf" srcId="{7E437B80-5832-4402-A8D7-CFF6EC36F933}" destId="{972D1E9C-5A61-4593-991D-075D8A7BE5F5}" srcOrd="0" destOrd="0" presId="urn:microsoft.com/office/officeart/2005/8/layout/cycle5"/>
    <dgm:cxn modelId="{92FCBD0D-1484-4F3E-898E-2329E6CEAF51}" srcId="{76B2E8BB-2C36-433A-B94F-B8F1C0769F30}" destId="{7E437B80-5832-4402-A8D7-CFF6EC36F933}" srcOrd="4" destOrd="0" parTransId="{125FDE34-46FF-4E2F-BE44-168FB5B6899E}" sibTransId="{5E86919B-2C6F-4D0F-B46F-A64E7FB0B683}"/>
    <dgm:cxn modelId="{A45675F9-97B5-4381-A7D3-7FF82A8A24FB}" type="presOf" srcId="{6729A815-BFD4-4BF4-90E6-632FEC7EDC75}" destId="{817EBA08-2830-49CB-B952-303699CDB5A0}" srcOrd="0" destOrd="0" presId="urn:microsoft.com/office/officeart/2005/8/layout/cycle5"/>
    <dgm:cxn modelId="{0E0AC8D4-B092-444A-9FB4-782F36F4DF3D}" srcId="{76B2E8BB-2C36-433A-B94F-B8F1C0769F30}" destId="{6729A815-BFD4-4BF4-90E6-632FEC7EDC75}" srcOrd="3" destOrd="0" parTransId="{6FDEB038-A03A-447F-A420-1B70C78680E9}" sibTransId="{7B415275-4BB6-4D76-AD74-08EE7419EA41}"/>
    <dgm:cxn modelId="{B85DC9E3-2B9D-48A0-9FD1-2B294CCFDDC5}" type="presParOf" srcId="{810013F3-C74F-43C0-9FC4-D46772E886FF}" destId="{7A1940A3-F832-4808-B367-71050633B415}" srcOrd="0" destOrd="0" presId="urn:microsoft.com/office/officeart/2005/8/layout/cycle5"/>
    <dgm:cxn modelId="{24F02BCF-4568-408B-9E89-01C337FA1955}" type="presParOf" srcId="{810013F3-C74F-43C0-9FC4-D46772E886FF}" destId="{78BF54D1-29F3-4E6F-A03B-CC4810D4E615}" srcOrd="1" destOrd="0" presId="urn:microsoft.com/office/officeart/2005/8/layout/cycle5"/>
    <dgm:cxn modelId="{830B8BD5-2BD9-4053-85AF-E7762686108F}" type="presParOf" srcId="{810013F3-C74F-43C0-9FC4-D46772E886FF}" destId="{93DA7260-69A0-4D0F-B60B-A35094970B64}" srcOrd="2" destOrd="0" presId="urn:microsoft.com/office/officeart/2005/8/layout/cycle5"/>
    <dgm:cxn modelId="{C7DF7698-8F33-474B-A22F-C08A0677243B}" type="presParOf" srcId="{810013F3-C74F-43C0-9FC4-D46772E886FF}" destId="{8BDEDF7E-23FB-40A7-9ECA-60D83C4207F1}" srcOrd="3" destOrd="0" presId="urn:microsoft.com/office/officeart/2005/8/layout/cycle5"/>
    <dgm:cxn modelId="{C0A68252-8D03-4DA1-A82F-BD71E5BFB939}" type="presParOf" srcId="{810013F3-C74F-43C0-9FC4-D46772E886FF}" destId="{A57397A0-9AAB-4BA3-8DFE-78E26B5DE9FC}" srcOrd="4" destOrd="0" presId="urn:microsoft.com/office/officeart/2005/8/layout/cycle5"/>
    <dgm:cxn modelId="{884335A8-D571-404A-BA82-3830FB03AE80}" type="presParOf" srcId="{810013F3-C74F-43C0-9FC4-D46772E886FF}" destId="{9ADB66AA-3B1D-4C30-8CA6-121181AEFD7E}" srcOrd="5" destOrd="0" presId="urn:microsoft.com/office/officeart/2005/8/layout/cycle5"/>
    <dgm:cxn modelId="{FD220F7E-D4B1-410A-B6C7-2855FBACDFA7}" type="presParOf" srcId="{810013F3-C74F-43C0-9FC4-D46772E886FF}" destId="{C0D9588C-3102-478F-923B-DF574F1A7121}" srcOrd="6" destOrd="0" presId="urn:microsoft.com/office/officeart/2005/8/layout/cycle5"/>
    <dgm:cxn modelId="{9D2AC6A0-0257-4845-9B95-9C1CBD72402B}" type="presParOf" srcId="{810013F3-C74F-43C0-9FC4-D46772E886FF}" destId="{49D46913-CD1D-4F39-A468-AA7948B6B957}" srcOrd="7" destOrd="0" presId="urn:microsoft.com/office/officeart/2005/8/layout/cycle5"/>
    <dgm:cxn modelId="{754E0D8B-31C5-4EF1-81A8-1EA55B7F1ADD}" type="presParOf" srcId="{810013F3-C74F-43C0-9FC4-D46772E886FF}" destId="{0FBC2C65-209C-414A-B7DD-FABD4F972A7B}" srcOrd="8" destOrd="0" presId="urn:microsoft.com/office/officeart/2005/8/layout/cycle5"/>
    <dgm:cxn modelId="{4CB75E8A-2DC8-4AE9-BAE1-BF08701F34F5}" type="presParOf" srcId="{810013F3-C74F-43C0-9FC4-D46772E886FF}" destId="{817EBA08-2830-49CB-B952-303699CDB5A0}" srcOrd="9" destOrd="0" presId="urn:microsoft.com/office/officeart/2005/8/layout/cycle5"/>
    <dgm:cxn modelId="{BCEFF865-FAAD-49E7-8F3B-5352626A6AD7}" type="presParOf" srcId="{810013F3-C74F-43C0-9FC4-D46772E886FF}" destId="{98692C94-87F0-485B-B3FB-67AF4DCCEA64}" srcOrd="10" destOrd="0" presId="urn:microsoft.com/office/officeart/2005/8/layout/cycle5"/>
    <dgm:cxn modelId="{EAE14DF9-59A3-49D8-9835-69A11645A94E}" type="presParOf" srcId="{810013F3-C74F-43C0-9FC4-D46772E886FF}" destId="{E6EAABD5-A08F-4E9A-933F-EB8A297F5A5C}" srcOrd="11" destOrd="0" presId="urn:microsoft.com/office/officeart/2005/8/layout/cycle5"/>
    <dgm:cxn modelId="{E7B97740-0D46-4BC8-B012-A102B6190B93}" type="presParOf" srcId="{810013F3-C74F-43C0-9FC4-D46772E886FF}" destId="{972D1E9C-5A61-4593-991D-075D8A7BE5F5}" srcOrd="12" destOrd="0" presId="urn:microsoft.com/office/officeart/2005/8/layout/cycle5"/>
    <dgm:cxn modelId="{607B799F-62B3-4A81-8A3B-3CE7224F4757}" type="presParOf" srcId="{810013F3-C74F-43C0-9FC4-D46772E886FF}" destId="{0E4E8DF4-9CE2-443A-A839-6EBACB09762F}" srcOrd="13" destOrd="0" presId="urn:microsoft.com/office/officeart/2005/8/layout/cycle5"/>
    <dgm:cxn modelId="{44EE60CE-BB3C-43DB-8A70-7B16AA93D6C9}" type="presParOf" srcId="{810013F3-C74F-43C0-9FC4-D46772E886FF}" destId="{897517A8-FBAF-4D51-B776-5C1D9652DE4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940A3-F832-4808-B367-71050633B415}">
      <dsp:nvSpPr>
        <dsp:cNvPr id="0" name=""/>
        <dsp:cNvSpPr/>
      </dsp:nvSpPr>
      <dsp:spPr>
        <a:xfrm>
          <a:off x="3029807" y="2713"/>
          <a:ext cx="2232250" cy="11072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 smtClean="0">
              <a:latin typeface="Calibri" pitchFamily="34" charset="0"/>
            </a:rPr>
            <a:t>1. Προσδιορισμός δραστηριότητας</a:t>
          </a:r>
          <a:endParaRPr lang="el-GR" sz="2200" b="1" kern="1200" dirty="0">
            <a:latin typeface="+mn-lt"/>
          </a:endParaRPr>
        </a:p>
      </dsp:txBody>
      <dsp:txXfrm>
        <a:off x="3083861" y="56767"/>
        <a:ext cx="2124142" cy="999184"/>
      </dsp:txXfrm>
    </dsp:sp>
    <dsp:sp modelId="{93DA7260-69A0-4D0F-B60B-A35094970B64}">
      <dsp:nvSpPr>
        <dsp:cNvPr id="0" name=""/>
        <dsp:cNvSpPr/>
      </dsp:nvSpPr>
      <dsp:spPr>
        <a:xfrm>
          <a:off x="1935393" y="556360"/>
          <a:ext cx="4421078" cy="4421078"/>
        </a:xfrm>
        <a:custGeom>
          <a:avLst/>
          <a:gdLst/>
          <a:ahLst/>
          <a:cxnLst/>
          <a:rect l="0" t="0" r="0" b="0"/>
          <a:pathLst>
            <a:path>
              <a:moveTo>
                <a:pt x="3491494" y="408973"/>
              </a:moveTo>
              <a:arcTo wR="2210539" hR="2210539" stAng="18324822" swAng="928714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EDF7E-23FB-40A7-9ECA-60D83C4207F1}">
      <dsp:nvSpPr>
        <dsp:cNvPr id="0" name=""/>
        <dsp:cNvSpPr/>
      </dsp:nvSpPr>
      <dsp:spPr>
        <a:xfrm>
          <a:off x="5546981" y="1530158"/>
          <a:ext cx="1402599" cy="11072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76561"/>
                <a:satOff val="-1098"/>
                <a:lumOff val="6404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 smtClean="0">
              <a:latin typeface="+mn-lt"/>
            </a:rPr>
            <a:t>2. Ανάλυση</a:t>
          </a:r>
          <a:endParaRPr lang="el-GR" sz="2200" b="1" kern="1200" dirty="0">
            <a:latin typeface="+mn-lt"/>
          </a:endParaRPr>
        </a:p>
      </dsp:txBody>
      <dsp:txXfrm>
        <a:off x="5601035" y="1584212"/>
        <a:ext cx="1294491" cy="999184"/>
      </dsp:txXfrm>
    </dsp:sp>
    <dsp:sp modelId="{9ADB66AA-3B1D-4C30-8CA6-121181AEFD7E}">
      <dsp:nvSpPr>
        <dsp:cNvPr id="0" name=""/>
        <dsp:cNvSpPr/>
      </dsp:nvSpPr>
      <dsp:spPr>
        <a:xfrm>
          <a:off x="1955526" y="751273"/>
          <a:ext cx="4421078" cy="4421078"/>
        </a:xfrm>
        <a:custGeom>
          <a:avLst/>
          <a:gdLst/>
          <a:ahLst/>
          <a:cxnLst/>
          <a:rect l="0" t="0" r="0" b="0"/>
          <a:pathLst>
            <a:path>
              <a:moveTo>
                <a:pt x="4418686" y="2107714"/>
              </a:moveTo>
              <a:arcTo wR="2210539" hR="2210539" stAng="21440033" swAng="105773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9588C-3102-478F-923B-DF574F1A7121}">
      <dsp:nvSpPr>
        <dsp:cNvPr id="0" name=""/>
        <dsp:cNvSpPr/>
      </dsp:nvSpPr>
      <dsp:spPr>
        <a:xfrm>
          <a:off x="4968551" y="3744421"/>
          <a:ext cx="1800764" cy="11072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53123"/>
                <a:satOff val="-2196"/>
                <a:lumOff val="1280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 smtClean="0">
              <a:latin typeface="+mn-lt"/>
            </a:rPr>
            <a:t>3. Οργάνωση λύσεων</a:t>
          </a:r>
          <a:endParaRPr lang="el-GR" sz="2200" b="1" kern="1200" dirty="0">
            <a:latin typeface="+mn-lt"/>
          </a:endParaRPr>
        </a:p>
      </dsp:txBody>
      <dsp:txXfrm>
        <a:off x="5022605" y="3798475"/>
        <a:ext cx="1692656" cy="999184"/>
      </dsp:txXfrm>
    </dsp:sp>
    <dsp:sp modelId="{0FBC2C65-209C-414A-B7DD-FABD4F972A7B}">
      <dsp:nvSpPr>
        <dsp:cNvPr id="0" name=""/>
        <dsp:cNvSpPr/>
      </dsp:nvSpPr>
      <dsp:spPr>
        <a:xfrm>
          <a:off x="2399047" y="492566"/>
          <a:ext cx="4421078" cy="4421078"/>
        </a:xfrm>
        <a:custGeom>
          <a:avLst/>
          <a:gdLst/>
          <a:ahLst/>
          <a:cxnLst/>
          <a:rect l="0" t="0" r="0" b="0"/>
          <a:pathLst>
            <a:path>
              <a:moveTo>
                <a:pt x="2478494" y="4404778"/>
              </a:moveTo>
              <a:arcTo wR="2210539" hR="2210539" stAng="4982259" swAng="122265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EBA08-2830-49CB-B952-303699CDB5A0}">
      <dsp:nvSpPr>
        <dsp:cNvPr id="0" name=""/>
        <dsp:cNvSpPr/>
      </dsp:nvSpPr>
      <dsp:spPr>
        <a:xfrm>
          <a:off x="1368157" y="3528389"/>
          <a:ext cx="2579838" cy="125131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29684"/>
                <a:satOff val="-3294"/>
                <a:lumOff val="19211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 smtClean="0">
              <a:latin typeface="Calibri" pitchFamily="34" charset="0"/>
            </a:rPr>
            <a:t>4.               Εφαρμογή των παρεμβάσεων              </a:t>
          </a:r>
          <a:endParaRPr lang="el-GR" sz="2200" b="1" kern="1200" dirty="0">
            <a:latin typeface="+mn-lt"/>
          </a:endParaRPr>
        </a:p>
      </dsp:txBody>
      <dsp:txXfrm>
        <a:off x="1429241" y="3589473"/>
        <a:ext cx="2457670" cy="1129150"/>
      </dsp:txXfrm>
    </dsp:sp>
    <dsp:sp modelId="{E6EAABD5-A08F-4E9A-933F-EB8A297F5A5C}">
      <dsp:nvSpPr>
        <dsp:cNvPr id="0" name=""/>
        <dsp:cNvSpPr/>
      </dsp:nvSpPr>
      <dsp:spPr>
        <a:xfrm>
          <a:off x="1973826" y="230659"/>
          <a:ext cx="4421078" cy="4421078"/>
        </a:xfrm>
        <a:custGeom>
          <a:avLst/>
          <a:gdLst/>
          <a:ahLst/>
          <a:cxnLst/>
          <a:rect l="0" t="0" r="0" b="0"/>
          <a:pathLst>
            <a:path>
              <a:moveTo>
                <a:pt x="205468" y="3141225"/>
              </a:moveTo>
              <a:arcTo wR="2210539" hR="2210539" stAng="9306052" swAng="830223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D1E9C-5A61-4593-991D-075D8A7BE5F5}">
      <dsp:nvSpPr>
        <dsp:cNvPr id="0" name=""/>
        <dsp:cNvSpPr/>
      </dsp:nvSpPr>
      <dsp:spPr>
        <a:xfrm>
          <a:off x="936099" y="1584178"/>
          <a:ext cx="2288586" cy="110729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2200" b="1" kern="1200" dirty="0" smtClean="0">
              <a:latin typeface="Calibri" pitchFamily="34" charset="0"/>
            </a:rPr>
            <a:t>5.                  Εκτίμηση των αποτελεσμάτων</a:t>
          </a:r>
          <a:endParaRPr lang="el-GR" sz="2200" b="1" kern="1200" dirty="0">
            <a:latin typeface="+mn-lt"/>
          </a:endParaRPr>
        </a:p>
      </dsp:txBody>
      <dsp:txXfrm>
        <a:off x="990153" y="1638232"/>
        <a:ext cx="2180478" cy="999184"/>
      </dsp:txXfrm>
    </dsp:sp>
    <dsp:sp modelId="{897517A8-FBAF-4D51-B776-5C1D9652DE42}">
      <dsp:nvSpPr>
        <dsp:cNvPr id="0" name=""/>
        <dsp:cNvSpPr/>
      </dsp:nvSpPr>
      <dsp:spPr>
        <a:xfrm>
          <a:off x="2033721" y="495333"/>
          <a:ext cx="4421078" cy="4421078"/>
        </a:xfrm>
        <a:custGeom>
          <a:avLst/>
          <a:gdLst/>
          <a:ahLst/>
          <a:cxnLst/>
          <a:rect l="0" t="0" r="0" b="0"/>
          <a:pathLst>
            <a:path>
              <a:moveTo>
                <a:pt x="415030" y="921108"/>
              </a:moveTo>
              <a:arcTo wR="2210539" hR="2210539" stAng="12941024" swAng="947999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dirty="0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C48036-F456-4629-9917-8BB4C7AF07DD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872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7D7AAB-4218-4FBB-A7D5-6E2B74976EDB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3A3C38-4C5D-4881-A642-A321A456F926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29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D249CC-0B57-40C5-A0E2-E51195EC721D}" type="slidenum">
              <a:rPr lang="el-GR" altLang="el-GR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l-GR" alt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6963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8AA91-EB1A-4BEA-81CE-1A167681629E}" type="slidenum">
              <a:rPr lang="el-GR" altLang="el-GR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l-GR" altLang="el-GR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3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1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7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0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5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2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mage70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ommons.wikimedia.org/wiki/User:Ras6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sst.unisim.edu.sg/sites/HFS/Manworkplace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Mpelletier1&amp;action=edit&amp;redlink=1" TargetMode="External"/><Relationship Id="rId4" Type="http://schemas.openxmlformats.org/officeDocument/2006/relationships/hyperlink" Target="http://commons.wikimedia.org/wiki/File:Occupational_Safety_Equipment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d_auflage_pad_pillow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ommons.wikimedia.org/w/index.php?title=User:HartL69&amp;action=edit&amp;redlink=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rehabcare.org/ergonomics/images/ergonomics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habcare.org/ergonomics/images/ergonomics6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Ford_Tractor_with_ROPS_bar_fitted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arolinasafetyhealth.org/osha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hyperlink" Target="http://www.napofilm.net/en/napos-films/multimedia-film-episodes-listing-view?filmid=napo-001-best-signs-story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orkplace_Safety_Signs.jpg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napofilm.net/en/napos-films/multimedia-film-episodes-listing-view?set_language=en&amp;filmid=napo-002-the-adventures-of-napo" TargetMode="Externa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Mpelletier1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pofilm.net/en/napos-films/multimedia-film-episodes-listing-view?filmid=napo-017-working-together" TargetMode="Externa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OSHA3252/3252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rotram205_ramp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Lasart75&amp;action=edit&amp;redlink=1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commons.wikimedia.org/w/index.php?title=User:Davidcaravaca&amp;action=edit&amp;redlink=1" TargetMode="External"/><Relationship Id="rId4" Type="http://schemas.openxmlformats.org/officeDocument/2006/relationships/hyperlink" Target="http://commons.wikimedia.org/wiki/File:Patientlyft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manoaksmedical.com/Power_Patient_Lifts_s/80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pofilm.net/en/napos-films/multimedia-film-episodes-listing-view?filmid=napo-006-stop-that-noise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itannica_Bookbinding_-_book-sewing_machin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ommons.wikimedia.org/wiki/User:Bob_Burkhard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user-detail/Karolus_BR" TargetMode="External"/><Relationship Id="rId2" Type="http://schemas.openxmlformats.org/officeDocument/2006/relationships/hyperlink" Target="https://openclipart.org/detail/203263/Sewing%20woman%20vintage" TargetMode="Externa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 στην Εργονομία</a:t>
            </a:r>
            <a:endParaRPr lang="en-US" sz="2600" dirty="0"/>
          </a:p>
          <a:p>
            <a:r>
              <a:rPr lang="el-GR" sz="2200" dirty="0"/>
              <a:t>Δωροθέα 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dirty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2/6</a:t>
            </a:r>
            <a:endParaRPr lang="el-GR" altLang="el-GR" sz="3200" dirty="0" smtClean="0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buNone/>
            </a:pPr>
            <a:r>
              <a:rPr lang="el-GR" altLang="el-GR" sz="2400" dirty="0" smtClean="0">
                <a:latin typeface="Calibri" pitchFamily="34" charset="0"/>
              </a:rPr>
              <a:t>Στις </a:t>
            </a:r>
            <a:r>
              <a:rPr lang="el-GR" altLang="el-GR" sz="2400" b="1" dirty="0" smtClean="0">
                <a:latin typeface="Calibri" pitchFamily="34" charset="0"/>
              </a:rPr>
              <a:t>Ηνωμένες Πολιτείες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εφαρμόσθηκε για πρώτη φορά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κατά τον Δεύτερο Παγκόσμιο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Πόλεμο με στόχο την βελτίωση της απόδοσης και της ασφάλειας των στρατιωτικών συστημάτων (αεροσκαφών, πλοίων, όπλων μεγάλου βεληνεκούς). </a:t>
            </a:r>
          </a:p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Μετά τον πόλεμο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Επεκτάθηκε στον </a:t>
            </a:r>
            <a:r>
              <a:rPr lang="el-GR" altLang="el-GR" sz="2400" b="1" dirty="0" smtClean="0">
                <a:latin typeface="Calibri" pitchFamily="34" charset="0"/>
              </a:rPr>
              <a:t>βιομηχανικό τομέα </a:t>
            </a:r>
            <a:r>
              <a:rPr lang="el-GR" altLang="el-GR" sz="2400" dirty="0" smtClean="0">
                <a:latin typeface="Calibri" pitchFamily="34" charset="0"/>
              </a:rPr>
              <a:t>(παραγωγή, εξοπλισμός, οργάνωση γραφείου, υπολογιστές) και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Προσανατολίστηκε στην εξυπηρέτηση και </a:t>
            </a:r>
            <a:r>
              <a:rPr lang="el-GR" altLang="el-GR" sz="2400" b="1" dirty="0" smtClean="0">
                <a:latin typeface="Calibri" pitchFamily="34" charset="0"/>
              </a:rPr>
              <a:t>ένταξη των αναπήρων </a:t>
            </a:r>
            <a:r>
              <a:rPr lang="el-GR" altLang="el-GR" sz="2400" dirty="0" smtClean="0">
                <a:latin typeface="Calibri" pitchFamily="34" charset="0"/>
              </a:rPr>
              <a:t>στην κοινωνική πραγματικότητα.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3/6</a:t>
            </a:r>
            <a:endParaRPr lang="el-GR" altLang="el-GR" dirty="0" smtClean="0"/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Autofit/>
          </a:bodyPr>
          <a:lstStyle/>
          <a:p>
            <a:pPr defTabSz="912813">
              <a:lnSpc>
                <a:spcPct val="105000"/>
              </a:lnSpc>
              <a:buFontTx/>
              <a:buNone/>
            </a:pPr>
            <a:r>
              <a:rPr lang="el-GR" altLang="el-GR" sz="2300" dirty="0" smtClean="0">
                <a:latin typeface="Calibri" pitchFamily="34" charset="0"/>
              </a:rPr>
              <a:t> Στην </a:t>
            </a:r>
            <a:r>
              <a:rPr lang="el-GR" altLang="el-GR" sz="2300" b="1" dirty="0" smtClean="0">
                <a:latin typeface="Calibri" pitchFamily="34" charset="0"/>
              </a:rPr>
              <a:t>Ευρώπη </a:t>
            </a:r>
            <a:r>
              <a:rPr lang="el-GR" altLang="el-GR" sz="2300" dirty="0" smtClean="0">
                <a:latin typeface="Calibri" pitchFamily="34" charset="0"/>
              </a:rPr>
              <a:t>δόθηκε έμφαση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r>
              <a:rPr lang="el-GR" altLang="el-GR" sz="2300" dirty="0" smtClean="0">
                <a:latin typeface="Calibri" pitchFamily="34" charset="0"/>
              </a:rPr>
              <a:t> </a:t>
            </a:r>
          </a:p>
          <a:p>
            <a:pPr defTabSz="912813">
              <a:lnSpc>
                <a:spcPct val="105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 στην ανθρώπινη παραγωγικότητα και</a:t>
            </a:r>
          </a:p>
          <a:p>
            <a:pPr defTabSz="912813">
              <a:lnSpc>
                <a:spcPct val="105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 στην φυσιολογία της εργασίας</a:t>
            </a:r>
          </a:p>
          <a:p>
            <a:pPr defTabSz="912813">
              <a:lnSpc>
                <a:spcPct val="105000"/>
              </a:lnSpc>
              <a:buFontTx/>
              <a:buNone/>
            </a:pPr>
            <a:r>
              <a:rPr lang="el-GR" altLang="el-GR" sz="2300" dirty="0" smtClean="0">
                <a:latin typeface="Calibri" pitchFamily="34" charset="0"/>
              </a:rPr>
              <a:t>με στόχο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defTabSz="912813">
              <a:lnSpc>
                <a:spcPct val="105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τις ασφαλέστερες συνθήκες εργασίας και</a:t>
            </a:r>
            <a:endParaRPr lang="en-US" altLang="el-GR" sz="2300" dirty="0" smtClean="0">
              <a:latin typeface="Calibri" pitchFamily="34" charset="0"/>
            </a:endParaRPr>
          </a:p>
          <a:p>
            <a:pPr defTabSz="912813">
              <a:lnSpc>
                <a:spcPct val="105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την ποιότητα ζωής. </a:t>
            </a:r>
            <a:endParaRPr lang="en-US" altLang="el-GR" sz="2300" dirty="0" smtClean="0">
              <a:latin typeface="Calibri" pitchFamily="34" charset="0"/>
            </a:endParaRPr>
          </a:p>
          <a:p>
            <a:pPr marL="0" indent="0" defTabSz="912813">
              <a:lnSpc>
                <a:spcPct val="105000"/>
              </a:lnSpc>
              <a:buFontTx/>
              <a:buNone/>
            </a:pPr>
            <a:r>
              <a:rPr lang="el-GR" altLang="el-GR" sz="2300" dirty="0" smtClean="0">
                <a:latin typeface="Calibri" pitchFamily="34" charset="0"/>
              </a:rPr>
              <a:t>Το 1988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(</a:t>
            </a:r>
            <a:r>
              <a:rPr lang="en-US" altLang="el-GR" sz="2300" dirty="0" smtClean="0">
                <a:latin typeface="Calibri" pitchFamily="34" charset="0"/>
              </a:rPr>
              <a:t>Christensen et al </a:t>
            </a:r>
            <a:r>
              <a:rPr lang="el-GR" altLang="el-GR" sz="2300" dirty="0" smtClean="0">
                <a:latin typeface="Calibri" pitchFamily="34" charset="0"/>
              </a:rPr>
              <a:t>) χαρακτηρίστηκε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ως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ο τομέας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της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επιστήμης και της τεχνολογίας, που περιλαμβάνει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r>
              <a:rPr lang="el-GR" altLang="el-GR" sz="2300" dirty="0" smtClean="0">
                <a:latin typeface="Calibri" pitchFamily="34" charset="0"/>
              </a:rPr>
              <a:t> </a:t>
            </a:r>
          </a:p>
          <a:p>
            <a:pPr defTabSz="912813">
              <a:lnSpc>
                <a:spcPct val="105000"/>
              </a:lnSpc>
            </a:pPr>
            <a:r>
              <a:rPr lang="el-GR" altLang="el-GR" sz="2300" b="1" dirty="0" smtClean="0">
                <a:latin typeface="Calibri" pitchFamily="34" charset="0"/>
              </a:rPr>
              <a:t>ό</a:t>
            </a:r>
            <a:r>
              <a:rPr lang="en-US" altLang="el-GR" sz="2300" b="1" dirty="0" smtClean="0">
                <a:latin typeface="Calibri" pitchFamily="34" charset="0"/>
              </a:rPr>
              <a:t>,</a:t>
            </a:r>
            <a:r>
              <a:rPr lang="el-GR" altLang="el-GR" sz="2300" b="1" dirty="0" smtClean="0">
                <a:latin typeface="Calibri" pitchFamily="34" charset="0"/>
              </a:rPr>
              <a:t>τι είναι γνωστό σε θεωρητικό επίπεδο για την ανθρώπινη συμπεριφορά και τα βιολογικά χαρακτηριστικά.</a:t>
            </a:r>
            <a:endParaRPr lang="el-GR" altLang="el-GR" sz="23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9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dirty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4/6</a:t>
            </a:r>
            <a:endParaRPr lang="el-GR" altLang="el-GR" sz="3600" dirty="0" smtClean="0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661248"/>
          </a:xfrm>
        </p:spPr>
        <p:txBody>
          <a:bodyPr>
            <a:normAutofit fontScale="92500" lnSpcReduction="10000"/>
          </a:bodyPr>
          <a:lstStyle/>
          <a:p>
            <a:pPr marL="0" indent="0" defTabSz="912813">
              <a:lnSpc>
                <a:spcPct val="110000"/>
              </a:lnSpc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Συγκεκριμένα ασχολείται με τα βιολογικά χαρακτηριστικά, τα οποία είναι δυνατόν με εγκυρότητα να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marL="444500" indent="-444500" defTabSz="912813">
              <a:lnSpc>
                <a:spcPct val="11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Εξειδικευτούν,</a:t>
            </a:r>
          </a:p>
          <a:p>
            <a:pPr marL="444500" indent="-444500" defTabSz="912813">
              <a:lnSpc>
                <a:spcPct val="11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Σχεδιαστούν,</a:t>
            </a:r>
          </a:p>
          <a:p>
            <a:pPr marL="444500" indent="-444500" defTabSz="912813">
              <a:lnSpc>
                <a:spcPct val="11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Εκτιμηθούν,</a:t>
            </a:r>
          </a:p>
          <a:p>
            <a:pPr marL="444500" indent="-444500" defTabSz="912813">
              <a:lnSpc>
                <a:spcPct val="11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Εφαρμοστούν</a:t>
            </a:r>
          </a:p>
          <a:p>
            <a:pPr defTabSz="912813">
              <a:lnSpc>
                <a:spcPct val="110000"/>
              </a:lnSpc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με στόχο να προάγουν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</a:p>
          <a:p>
            <a:pPr lvl="1" defTabSz="912813">
              <a:lnSpc>
                <a:spcPct val="11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Την παραγωγή των προϊόντων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</a:p>
          <a:p>
            <a:pPr lvl="1" defTabSz="912813">
              <a:lnSpc>
                <a:spcPct val="11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Τα συστήματα για τη βελτίωση της ασφάλειας και της αποδοτικότητας και </a:t>
            </a:r>
            <a:endParaRPr lang="en-US" altLang="el-GR" sz="2400" dirty="0" smtClean="0">
              <a:latin typeface="Calibri" pitchFamily="34" charset="0"/>
            </a:endParaRPr>
          </a:p>
          <a:p>
            <a:pPr lvl="1" defTabSz="912813">
              <a:lnSpc>
                <a:spcPct val="11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Την ικανοποιητική χρήση τους από τα άτομα, τις ομάδες και τους οργανισμούς.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11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2813"/>
            <a:r>
              <a:rPr lang="el-GR" altLang="el-GR" dirty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5/6</a:t>
            </a:r>
            <a:endParaRPr lang="el-GR" altLang="el-GR" sz="36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Το 2009, σύμφωνα με τον Τομέα Εργασίας στην Βόρεια Καλιφόρνια, η Εργονομία ορίσθηκε ως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μελέτη του ατόμου, ενώ χρησιμοποιεί εξοπλισμό σε συγκεκριμένο περιβάλλον για να επιτύχει συγκεκριμένο σκοπό και 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προσπάθεια να ελαχιστοποιήσει τις αρνητικές συνέπειες του περιβάλλοντος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r>
              <a:rPr lang="el-GR" altLang="el-GR" sz="2400" dirty="0" smtClean="0">
                <a:latin typeface="Calibri" pitchFamily="34" charset="0"/>
              </a:rPr>
              <a:t> με στόχο να κατορθώσει το άτομο να μεγιστοποιήσει την συμμετοχή του σε δεδομένη εργασία. </a:t>
            </a:r>
            <a:endParaRPr lang="en-US" alt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2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2813"/>
            <a:r>
              <a:rPr lang="el-GR" altLang="el-GR" dirty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6/6</a:t>
            </a:r>
            <a:endParaRPr lang="el-GR" altLang="el-GR" sz="3600" b="1" dirty="0" smtClean="0">
              <a:latin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marL="0" indent="0"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Σύμφωνα με την Παγκόσμια Ένωση Εργονομίας,</a:t>
            </a:r>
            <a:r>
              <a:rPr lang="en-US" altLang="el-GR" sz="2400" dirty="0" smtClean="0">
                <a:latin typeface="Calibri" pitchFamily="34" charset="0"/>
              </a:rPr>
              <a:t>International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n-US" altLang="el-GR" sz="2400" dirty="0" smtClean="0">
                <a:latin typeface="Calibri" pitchFamily="34" charset="0"/>
              </a:rPr>
              <a:t>Ergonomics Association</a:t>
            </a:r>
            <a:r>
              <a:rPr lang="el-GR" altLang="el-GR" sz="2400" dirty="0" smtClean="0">
                <a:latin typeface="Calibri" pitchFamily="34" charset="0"/>
              </a:rPr>
              <a:t> (</a:t>
            </a:r>
            <a:r>
              <a:rPr lang="en-US" altLang="el-GR" sz="2400" dirty="0" smtClean="0">
                <a:latin typeface="Calibri" pitchFamily="34" charset="0"/>
              </a:rPr>
              <a:t>IEA</a:t>
            </a:r>
            <a:r>
              <a:rPr lang="el-GR" altLang="el-GR" sz="2400" dirty="0" smtClean="0">
                <a:latin typeface="Calibri" pitchFamily="34" charset="0"/>
              </a:rPr>
              <a:t>),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πρόκειται για τον επιστημονικό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κλάδο που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Ασχολείται με την αλληλεπίδραση του ανθρώπου με το σύστημα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και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Εφαρμόζει θεωρίες, δεδομένα, αρχές και μεθόδους στο σχεδιασμό, και την χρήση του εξοπλισμού από τον εργαζόμενο, στον χώρο εργασίας ώστε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Να μεγιστοποιεί την απόδοση του ατόμου και συγχρόνως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Να βελτιώνει την καθημερινότητά του.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2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latin typeface="Calibri" pitchFamily="34" charset="0"/>
              </a:rPr>
              <a:t>Επιστημονικά Πεδία </a:t>
            </a:r>
            <a:endParaRPr lang="el-GR" altLang="el-GR" sz="4000" smtClean="0"/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dirty="0" smtClean="0">
                <a:latin typeface="Calibri" pitchFamily="34" charset="0"/>
              </a:rPr>
              <a:t>Η εργονομία ξεκίνησε με δραστηριοποίηση συγκεκριμένων επιστημονικών πεδίων –μηχανική, ιατρική, ψυχολογία. </a:t>
            </a:r>
          </a:p>
          <a:p>
            <a:r>
              <a:rPr lang="el-GR" altLang="el-GR" sz="2400" dirty="0" smtClean="0">
                <a:latin typeface="Calibri" pitchFamily="34" charset="0"/>
              </a:rPr>
              <a:t>Σήμερα οι εξειδικευμένοι στην εργονομία επιστήμονες προέρχονται από πλήθος επιστημονικών πεδίων όπως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dirty="0" smtClean="0">
              <a:latin typeface="Calibri" pitchFamily="34" charset="0"/>
            </a:endParaRPr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sz="2400" dirty="0" smtClean="0">
                <a:latin typeface="Calibri" pitchFamily="34" charset="0"/>
              </a:rPr>
              <a:t>ιατρική, φυσιολογία, επιστήμες υγείας και αποκατάστασης, ψυχολογία, εκπαίδευση, μηχανική, βιομηχανικός σχεδιασμός, βιομηχανική υγεία, επιστήμες ηλεκτρονικών υπολογιστών, διοίκηση επιχειρήσεων, κ.ά.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4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Τομείς Εργονομίας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Οι Τομείς της Εργονομίας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Φυσικός- Σωματικός Τομέας </a:t>
            </a:r>
            <a:r>
              <a:rPr lang="el-GR" altLang="el-GR" sz="2400" dirty="0" smtClean="0">
                <a:latin typeface="Calibri" pitchFamily="34" charset="0"/>
              </a:rPr>
              <a:t>(</a:t>
            </a:r>
            <a:r>
              <a:rPr lang="el-GR" altLang="el-GR" sz="2400" dirty="0" err="1" smtClean="0">
                <a:latin typeface="Calibri" pitchFamily="34" charset="0"/>
              </a:rPr>
              <a:t>Physical</a:t>
            </a:r>
            <a:r>
              <a:rPr lang="el-GR" altLang="el-GR" sz="2400" dirty="0" smtClean="0">
                <a:latin typeface="Calibri" pitchFamily="34" charset="0"/>
              </a:rPr>
              <a:t>).</a:t>
            </a:r>
          </a:p>
          <a:p>
            <a:pPr marL="355600" indent="0" defTabSz="912813">
              <a:spcBef>
                <a:spcPts val="300"/>
              </a:spcBef>
              <a:buNone/>
            </a:pPr>
            <a:r>
              <a:rPr lang="el-GR" altLang="el-GR" sz="2400" dirty="0" smtClean="0">
                <a:latin typeface="Calibri" pitchFamily="34" charset="0"/>
              </a:rPr>
              <a:t>Αναφέρεται στα </a:t>
            </a:r>
            <a:r>
              <a:rPr lang="el-GR" altLang="el-GR" sz="2400" dirty="0" err="1" smtClean="0">
                <a:latin typeface="Calibri" pitchFamily="34" charset="0"/>
              </a:rPr>
              <a:t>εμβιομηχανικά</a:t>
            </a:r>
            <a:r>
              <a:rPr lang="el-GR" altLang="el-GR" sz="2400" dirty="0" smtClean="0">
                <a:latin typeface="Calibri" pitchFamily="34" charset="0"/>
              </a:rPr>
              <a:t> χαρακτηριστικά του ατόμου, που σχετίζονται με την φυσική δραστηριότητα (ανατομία, φυσιολογία, </a:t>
            </a:r>
            <a:r>
              <a:rPr lang="el-GR" altLang="el-GR" sz="2400" b="1" dirty="0" smtClean="0">
                <a:latin typeface="Calibri" pitchFamily="34" charset="0"/>
              </a:rPr>
              <a:t>ανθρωπομετρία</a:t>
            </a:r>
            <a:r>
              <a:rPr lang="el-GR" altLang="el-GR" sz="2400" dirty="0" smtClean="0">
                <a:latin typeface="Calibri" pitchFamily="34" charset="0"/>
              </a:rPr>
              <a:t>).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Πνευματικός – Νοητικός Τομέας</a:t>
            </a:r>
            <a:r>
              <a:rPr lang="el-GR" altLang="el-GR" sz="2400" dirty="0" smtClean="0">
                <a:latin typeface="Calibri" pitchFamily="34" charset="0"/>
              </a:rPr>
              <a:t>, (</a:t>
            </a:r>
            <a:r>
              <a:rPr lang="el-GR" altLang="el-GR" sz="2400" dirty="0" err="1" smtClean="0">
                <a:latin typeface="Calibri" pitchFamily="34" charset="0"/>
              </a:rPr>
              <a:t>Cognitive</a:t>
            </a:r>
            <a:r>
              <a:rPr lang="el-GR" altLang="el-GR" sz="2400" dirty="0" smtClean="0">
                <a:latin typeface="Calibri" pitchFamily="34" charset="0"/>
              </a:rPr>
              <a:t>).</a:t>
            </a:r>
          </a:p>
          <a:p>
            <a:pPr marL="355600" indent="0" defTabSz="912813">
              <a:spcBef>
                <a:spcPts val="300"/>
              </a:spcBef>
              <a:buNone/>
            </a:pPr>
            <a:r>
              <a:rPr lang="el-GR" altLang="el-GR" sz="2400" dirty="0" smtClean="0">
                <a:latin typeface="Calibri" pitchFamily="34" charset="0"/>
              </a:rPr>
              <a:t>Μελετά τις νοητικές διαδικασίες καθώς αλληλεπιδρούν μεταξύ ατόμων και συστήματος (νοητική φόρτιση, λήψη αποφάσεων).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Εργασιακός – Βιομηχανικός Τομέας</a:t>
            </a:r>
            <a:r>
              <a:rPr lang="el-GR" altLang="el-GR" sz="2400" dirty="0" smtClean="0">
                <a:latin typeface="Calibri" pitchFamily="34" charset="0"/>
              </a:rPr>
              <a:t>, (</a:t>
            </a:r>
            <a:r>
              <a:rPr lang="el-GR" altLang="el-GR" sz="2400" dirty="0" err="1" smtClean="0">
                <a:latin typeface="Calibri" pitchFamily="34" charset="0"/>
              </a:rPr>
              <a:t>Organizational</a:t>
            </a:r>
            <a:r>
              <a:rPr lang="el-GR" altLang="el-GR" sz="2400" dirty="0" smtClean="0">
                <a:latin typeface="Calibri" pitchFamily="34" charset="0"/>
              </a:rPr>
              <a:t>) </a:t>
            </a:r>
            <a:r>
              <a:rPr lang="el-GR" altLang="el-GR" sz="2400" b="1" dirty="0" smtClean="0">
                <a:latin typeface="Calibri" pitchFamily="34" charset="0"/>
              </a:rPr>
              <a:t>.</a:t>
            </a:r>
          </a:p>
          <a:p>
            <a:pPr marL="355600" indent="0" defTabSz="912813">
              <a:spcBef>
                <a:spcPts val="300"/>
              </a:spcBef>
              <a:buNone/>
            </a:pPr>
            <a:r>
              <a:rPr lang="el-GR" altLang="el-GR" sz="2400" dirty="0" smtClean="0">
                <a:latin typeface="Calibri" pitchFamily="34" charset="0"/>
              </a:rPr>
              <a:t>Έχει στόχο την βελτιστοποίηση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του κοινωνικού συστήματος και της τεχνικής οργάνωσης (οργανισμοί, διαδικασίες, πολιτικές).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67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Εργονομία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Στόχος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88232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sz="2400" dirty="0" smtClean="0">
                <a:latin typeface="Calibri" pitchFamily="34" charset="0"/>
              </a:rPr>
              <a:t>Ο στόχος της εργονομίας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</a:p>
          <a:p>
            <a:pPr marL="355600" indent="0">
              <a:spcBef>
                <a:spcPts val="300"/>
              </a:spcBef>
              <a:buNone/>
              <a:defRPr/>
            </a:pPr>
            <a:r>
              <a:rPr lang="el-GR" altLang="el-GR" sz="2400" dirty="0" smtClean="0">
                <a:latin typeface="Calibri" pitchFamily="34" charset="0"/>
              </a:rPr>
              <a:t>να αναπτυχθεί η βέλτιστη σχέση ανάμεσα </a:t>
            </a:r>
            <a:r>
              <a:rPr lang="el-GR" altLang="el-GR" sz="2400" b="1" dirty="0" smtClean="0">
                <a:latin typeface="Calibri" pitchFamily="34" charset="0"/>
              </a:rPr>
              <a:t>«στον εργαζόμενο - στο σκοπό - στο περιβάλλον», </a:t>
            </a:r>
            <a:r>
              <a:rPr lang="el-GR" altLang="el-GR" sz="2400" dirty="0" smtClean="0">
                <a:latin typeface="Calibri" pitchFamily="34" charset="0"/>
              </a:rPr>
              <a:t>με τρόπο αποδοτικό και προσαρμόζοντας την εργασία στις δυνατότητες του ατόμου.</a:t>
            </a: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89618" y="3760471"/>
            <a:ext cx="843085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Calibri" pitchFamily="34" charset="0"/>
              </a:rPr>
              <a:t>Στο παρελθόν, </a:t>
            </a:r>
            <a:r>
              <a:rPr lang="el-GR" altLang="el-GR" sz="2400" dirty="0">
                <a:solidFill>
                  <a:prstClr val="black"/>
                </a:solidFill>
                <a:latin typeface="Calibri" pitchFamily="34" charset="0"/>
              </a:rPr>
              <a:t>το άτομο προσαρμοζόταν στη λειτουργία των μηχανών</a:t>
            </a:r>
            <a:r>
              <a:rPr lang="el-GR" altLang="el-GR" sz="2400" b="1" dirty="0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altLang="el-GR" sz="2400" b="1" dirty="0">
                <a:solidFill>
                  <a:prstClr val="black"/>
                </a:solidFill>
                <a:latin typeface="Calibri" pitchFamily="34" charset="0"/>
              </a:rPr>
              <a:t>Σήμερα, </a:t>
            </a:r>
            <a:r>
              <a:rPr lang="el-GR" altLang="el-GR" sz="2400" dirty="0">
                <a:solidFill>
                  <a:prstClr val="black"/>
                </a:solidFill>
                <a:latin typeface="Calibri" pitchFamily="34" charset="0"/>
              </a:rPr>
              <a:t>ο εξοπλισμός και τα εργαλεία προσαρμόζονται στον άνθρωπο για την μέγιστη απόδοση με το μικρότερο κόστος.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5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Εργονομία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Αποτέλεσμα</a:t>
            </a: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Το αποτέλεσμα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μείωση των κινδύνων τραυματισμού και ασθένειας</a:t>
            </a:r>
            <a:r>
              <a:rPr lang="en-US" altLang="el-GR" sz="2400" dirty="0" smtClean="0">
                <a:latin typeface="Calibri" pitchFamily="34" charset="0"/>
              </a:rPr>
              <a:t>, </a:t>
            </a:r>
            <a:endParaRPr lang="el-GR" alt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βελτίωση της δραστηριότητας και της ποιότητας της εργασίας, παράλληλα με την</a:t>
            </a:r>
          </a:p>
          <a:p>
            <a:pPr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«</a:t>
            </a:r>
            <a:r>
              <a:rPr lang="el-GR" altLang="el-GR" sz="2400" dirty="0" smtClean="0">
                <a:latin typeface="Calibri" pitchFamily="34" charset="0"/>
              </a:rPr>
              <a:t>άνθιση» της επιχείρησης, λόγω 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της βελτίωσης των </a:t>
            </a:r>
            <a:r>
              <a:rPr lang="el-GR" altLang="el-GR" sz="2400" b="1" dirty="0" smtClean="0">
                <a:latin typeface="Calibri" pitchFamily="34" charset="0"/>
              </a:rPr>
              <a:t>συνθηκών εργασίας,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της μείωσης του κόστους εργασίας και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της σταθερής απόδοσης.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5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Συνθήκες Εργασίας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περιβάλλον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32859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l-GR" altLang="el-GR" sz="2200" dirty="0" smtClean="0">
                <a:latin typeface="Calibri" pitchFamily="34" charset="0"/>
              </a:rPr>
              <a:t>Οι </a:t>
            </a:r>
            <a:r>
              <a:rPr lang="el-GR" altLang="el-GR" sz="2200" b="1" dirty="0" smtClean="0">
                <a:latin typeface="Calibri" pitchFamily="34" charset="0"/>
              </a:rPr>
              <a:t>συνθήκες εργασίας </a:t>
            </a:r>
            <a:r>
              <a:rPr lang="el-GR" altLang="el-GR" sz="2200" dirty="0" smtClean="0">
                <a:latin typeface="Calibri" pitchFamily="34" charset="0"/>
              </a:rPr>
              <a:t>εξαρτώνται από</a:t>
            </a:r>
            <a:r>
              <a:rPr lang="en-US" altLang="el-GR" sz="2200" dirty="0" smtClean="0">
                <a:latin typeface="Calibri" pitchFamily="34" charset="0"/>
              </a:rPr>
              <a:t>:</a:t>
            </a:r>
            <a:endParaRPr lang="el-GR" altLang="el-GR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το περιβάλλον της εργασίας και 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την οργάνωση της δραστηριότητας της εργασίας. </a:t>
            </a:r>
          </a:p>
          <a:p>
            <a:pPr>
              <a:buFontTx/>
              <a:buNone/>
            </a:pPr>
            <a:r>
              <a:rPr lang="el-GR" altLang="el-GR" sz="2200" dirty="0" smtClean="0">
                <a:latin typeface="Calibri" pitchFamily="34" charset="0"/>
              </a:rPr>
              <a:t>Το </a:t>
            </a:r>
            <a:r>
              <a:rPr lang="el-GR" altLang="el-GR" sz="2200" b="1" dirty="0" smtClean="0">
                <a:latin typeface="Calibri" pitchFamily="34" charset="0"/>
              </a:rPr>
              <a:t>περιβάλλον </a:t>
            </a:r>
            <a:r>
              <a:rPr lang="el-GR" altLang="el-GR" sz="2200" dirty="0" smtClean="0">
                <a:latin typeface="Calibri" pitchFamily="34" charset="0"/>
              </a:rPr>
              <a:t>χαρακτηρίζεται από</a:t>
            </a:r>
            <a:r>
              <a:rPr lang="en-US" altLang="el-GR" sz="2200" dirty="0" smtClean="0">
                <a:latin typeface="Calibri" pitchFamily="34" charset="0"/>
              </a:rPr>
              <a:t>: </a:t>
            </a:r>
            <a:endParaRPr lang="el-GR" altLang="el-GR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την θερμοκρασία,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τον φωτισμό ,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τον θόρυβο και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την δόνηση. </a:t>
            </a:r>
          </a:p>
          <a:p>
            <a:pPr marL="0" indent="0">
              <a:buNone/>
            </a:pPr>
            <a:r>
              <a:rPr lang="el-GR" altLang="el-GR" sz="2200" dirty="0" smtClean="0">
                <a:latin typeface="Calibri" pitchFamily="34" charset="0"/>
              </a:rPr>
              <a:t>Είναι καθοριστική η αλληλεπίδραση </a:t>
            </a:r>
            <a:r>
              <a:rPr lang="el-GR" altLang="el-GR" sz="2200" b="1" dirty="0" smtClean="0">
                <a:latin typeface="Calibri" pitchFamily="34" charset="0"/>
              </a:rPr>
              <a:t>εργαζομένου, μηχανής </a:t>
            </a:r>
            <a:r>
              <a:rPr lang="el-GR" altLang="el-GR" sz="2200" dirty="0" smtClean="0">
                <a:latin typeface="Calibri" pitchFamily="34" charset="0"/>
              </a:rPr>
              <a:t>και </a:t>
            </a:r>
            <a:r>
              <a:rPr lang="el-GR" altLang="el-GR" sz="2200" b="1" dirty="0" smtClean="0">
                <a:latin typeface="Calibri" pitchFamily="34" charset="0"/>
              </a:rPr>
              <a:t>χώρου εργασίας </a:t>
            </a:r>
            <a:r>
              <a:rPr lang="el-GR" altLang="el-GR" sz="2200" dirty="0" smtClean="0">
                <a:latin typeface="Calibri" pitchFamily="34" charset="0"/>
              </a:rPr>
              <a:t>με το </a:t>
            </a:r>
            <a:r>
              <a:rPr lang="el-GR" altLang="el-GR" sz="2200" b="1" dirty="0" smtClean="0">
                <a:latin typeface="Calibri" pitchFamily="34" charset="0"/>
              </a:rPr>
              <a:t>περιβάλλο</a:t>
            </a:r>
            <a:r>
              <a:rPr lang="el-GR" altLang="el-GR" sz="2200" dirty="0" smtClean="0">
                <a:latin typeface="Calibri" pitchFamily="34" charset="0"/>
              </a:rPr>
              <a:t>ν, στο οποίο συνυπάρχουν.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5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2813">
              <a:lnSpc>
                <a:spcPct val="80000"/>
              </a:lnSpc>
            </a:pPr>
            <a:r>
              <a:rPr lang="el-GR" altLang="el-GR" dirty="0" smtClean="0">
                <a:latin typeface="Calibri" pitchFamily="34" charset="0"/>
              </a:rPr>
              <a:t>Ορολογία</a:t>
            </a:r>
            <a:endParaRPr lang="el-GR" altLang="el-GR" sz="4000" b="1" dirty="0" smtClean="0">
              <a:latin typeface="Calibri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960440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/>
              <a:t>Εργονομία </a:t>
            </a:r>
            <a:endParaRPr lang="el-GR" sz="3200" b="1" dirty="0" smtClean="0"/>
          </a:p>
          <a:p>
            <a:pPr marL="177800" indent="0" algn="ctr">
              <a:spcAft>
                <a:spcPts val="1800"/>
              </a:spcAft>
              <a:buNone/>
            </a:pPr>
            <a:r>
              <a:rPr lang="el-GR" sz="3200" dirty="0" smtClean="0"/>
              <a:t>έργο </a:t>
            </a:r>
            <a:r>
              <a:rPr lang="el-GR" sz="3200" dirty="0"/>
              <a:t>- νόμος </a:t>
            </a:r>
            <a:endParaRPr lang="el-GR" sz="3200" dirty="0" smtClean="0"/>
          </a:p>
          <a:p>
            <a:pPr marL="0" indent="0" algn="ctr">
              <a:buNone/>
            </a:pPr>
            <a:r>
              <a:rPr lang="en-US" sz="2800" b="1" dirty="0" smtClean="0"/>
              <a:t>Ergonomics</a:t>
            </a:r>
            <a:endParaRPr lang="el-GR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Human Factors </a:t>
            </a:r>
            <a:endParaRPr lang="el-GR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Human </a:t>
            </a:r>
            <a:r>
              <a:rPr lang="en-US" sz="2800" b="1" dirty="0"/>
              <a:t>Factors </a:t>
            </a:r>
            <a:r>
              <a:rPr lang="en-US" sz="2800" b="1" dirty="0" smtClean="0"/>
              <a:t>Engineering</a:t>
            </a:r>
            <a:endParaRPr lang="el-GR" sz="2800" b="1" dirty="0"/>
          </a:p>
        </p:txBody>
      </p:sp>
      <p:sp>
        <p:nvSpPr>
          <p:cNvPr id="3074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71F116-6EE4-4071-9237-C7084AB3D4F9}" type="slidenum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 smtClean="0"/>
          </a:p>
        </p:txBody>
      </p:sp>
    </p:spTree>
    <p:extLst>
      <p:ext uri="{BB962C8B-B14F-4D97-AF65-F5344CB8AC3E}">
        <p14:creationId xmlns:p14="http://schemas.microsoft.com/office/powerpoint/2010/main" val="4332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Περιβάλλον και </a:t>
            </a:r>
            <a:br>
              <a:rPr lang="el-GR" altLang="el-GR" dirty="0" smtClean="0">
                <a:latin typeface="Calibri" pitchFamily="34" charset="0"/>
              </a:rPr>
            </a:br>
            <a:r>
              <a:rPr lang="el-GR" altLang="el-GR" dirty="0" smtClean="0">
                <a:latin typeface="Calibri" pitchFamily="34" charset="0"/>
              </a:rPr>
              <a:t>Περιβάλλον Εργασίας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755576" y="1689222"/>
            <a:ext cx="7632848" cy="4620098"/>
            <a:chOff x="971600" y="1916832"/>
            <a:chExt cx="6984776" cy="3888432"/>
          </a:xfrm>
        </p:grpSpPr>
        <p:sp>
          <p:nvSpPr>
            <p:cNvPr id="3" name="Ορθογώνιο 2"/>
            <p:cNvSpPr/>
            <p:nvPr/>
          </p:nvSpPr>
          <p:spPr>
            <a:xfrm>
              <a:off x="971600" y="1916832"/>
              <a:ext cx="6984776" cy="38884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 dirty="0"/>
            </a:p>
          </p:txBody>
        </p:sp>
        <p:sp>
          <p:nvSpPr>
            <p:cNvPr id="4" name="Ορθογώνιο 3"/>
            <p:cNvSpPr/>
            <p:nvPr/>
          </p:nvSpPr>
          <p:spPr>
            <a:xfrm>
              <a:off x="1187624" y="2593231"/>
              <a:ext cx="6552728" cy="28803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166" y="1988840"/>
              <a:ext cx="1402766" cy="33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Περιβάλλον 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15084" y="2714440"/>
              <a:ext cx="3148904" cy="33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Χώρος / περιβάλλον εργασίας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7" name="Έλλειψη 6"/>
            <p:cNvSpPr/>
            <p:nvPr/>
          </p:nvSpPr>
          <p:spPr>
            <a:xfrm>
              <a:off x="1331640" y="3447535"/>
              <a:ext cx="3816424" cy="108012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3563888" y="3459121"/>
              <a:ext cx="4104456" cy="108012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0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01032" y="3825914"/>
              <a:ext cx="1318840" cy="59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Ανθρώπινο δυναμικό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50561" y="3814515"/>
              <a:ext cx="840475" cy="336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στόχος</a:t>
              </a:r>
              <a:endParaRPr lang="el-GR" sz="2000" b="1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2040" y="3676016"/>
              <a:ext cx="2160240" cy="59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latin typeface="+mn-lt"/>
                </a:rPr>
                <a:t>Τεχνολογικός εξοπλισμός</a:t>
              </a:r>
              <a:endParaRPr lang="el-GR" sz="2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3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Συνθήκες Εργασίας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οργάνωση 1/2</a:t>
            </a:r>
            <a:endParaRPr lang="el-GR" altLang="el-GR" sz="3200" b="0" dirty="0" smtClean="0"/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72608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FontTx/>
              <a:buNone/>
            </a:pPr>
            <a:r>
              <a:rPr lang="el-GR" altLang="el-GR" sz="2200" dirty="0" smtClean="0">
                <a:latin typeface="Calibri" pitchFamily="34" charset="0"/>
              </a:rPr>
              <a:t>Η οργάνωση στον χώρο εργασίας εξαρτάται από</a:t>
            </a:r>
            <a:r>
              <a:rPr lang="en-US" altLang="el-GR" sz="2200" dirty="0" smtClean="0">
                <a:latin typeface="Calibri" pitchFamily="34" charset="0"/>
              </a:rPr>
              <a:t>:</a:t>
            </a:r>
            <a:endParaRPr lang="el-GR" altLang="el-GR" sz="2200" dirty="0" smtClean="0">
              <a:latin typeface="Calibri" pitchFamily="34" charset="0"/>
            </a:endParaRP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το μέγεθος του χώρου και</a:t>
            </a: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τον εξοπλισμό.</a:t>
            </a:r>
          </a:p>
          <a:p>
            <a:pPr>
              <a:spcBef>
                <a:spcPts val="900"/>
              </a:spcBef>
              <a:buFontTx/>
              <a:buNone/>
            </a:pPr>
            <a:r>
              <a:rPr lang="el-GR" altLang="el-GR" sz="2200" dirty="0" smtClean="0">
                <a:latin typeface="Calibri" pitchFamily="34" charset="0"/>
              </a:rPr>
              <a:t>Πρόκειται για παράγοντες, που επηρεάζουν καθοριστικά</a:t>
            </a:r>
            <a:r>
              <a:rPr lang="en-US" altLang="el-GR" sz="2200" dirty="0" smtClean="0">
                <a:latin typeface="Calibri" pitchFamily="34" charset="0"/>
              </a:rPr>
              <a:t>:</a:t>
            </a:r>
            <a:endParaRPr lang="el-GR" altLang="el-GR" sz="2200" dirty="0" smtClean="0">
              <a:latin typeface="Calibri" pitchFamily="34" charset="0"/>
            </a:endParaRP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 θέση εργασίας,</a:t>
            </a: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την άνεση του εργαζόμενου και </a:t>
            </a:r>
          </a:p>
          <a:p>
            <a:pPr>
              <a:spcBef>
                <a:spcPts val="900"/>
              </a:spcBef>
              <a:buFont typeface="Wingdings" pitchFamily="2" charset="2"/>
              <a:buChar char="Ø"/>
            </a:pPr>
            <a:r>
              <a:rPr lang="el-GR" altLang="el-GR" sz="2200" dirty="0" smtClean="0">
                <a:latin typeface="Calibri" pitchFamily="34" charset="0"/>
              </a:rPr>
              <a:t>την δυνατότητα του εργαζόμενου να ανταποκρίνεται ικανοποιητικά στα καθήκοντά του.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l-GR" altLang="el-GR" sz="2200" dirty="0" smtClean="0">
                <a:latin typeface="Calibri" pitchFamily="34" charset="0"/>
              </a:rPr>
              <a:t>Οι χειρωνακτικές εργασίες έχουν ελαττωθεί σε αριθμό, όμως στις βιομηχανικές χώρες τα προβλήματα υγείας, που σχετίζονται με την εργασία, αυξάνονται.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6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Η απάντηση του σώματος στην επαγγελματική δραστηριότητα-</a:t>
            </a:r>
            <a:r>
              <a:rPr lang="en-US" altLang="el-GR" sz="2300" dirty="0" smtClean="0">
                <a:latin typeface="Calibri" pitchFamily="34" charset="0"/>
              </a:rPr>
              <a:t> </a:t>
            </a:r>
            <a:r>
              <a:rPr lang="el-GR" altLang="el-GR" sz="2300" dirty="0" smtClean="0">
                <a:latin typeface="Calibri" pitchFamily="34" charset="0"/>
              </a:rPr>
              <a:t>καθημερινότητα</a:t>
            </a:r>
            <a:r>
              <a:rPr lang="en-US" altLang="el-GR" sz="2300" dirty="0" smtClean="0">
                <a:latin typeface="Calibri" pitchFamily="34" charset="0"/>
              </a:rPr>
              <a:t>-</a:t>
            </a:r>
            <a:r>
              <a:rPr lang="el-GR" altLang="el-GR" sz="2300" dirty="0" smtClean="0">
                <a:latin typeface="Calibri" pitchFamily="34" charset="0"/>
              </a:rPr>
              <a:t> εξαρτάται από τις απαιτήσεις, που αναπτύσσονται και από τις ικανότητες του ατόμου.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Οι φυσικές επιβαρύνσεις προέρχονται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από τις κινήσεις του σώματος,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από τα κινούμενα αντικείμενα και </a:t>
            </a:r>
          </a:p>
          <a:p>
            <a:pPr lvl="1"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από τη διατήρηση του σώματος σε συγκεκριμένες θέσεις.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Η αποτελεσματικότητα ενός μηχανήματος εξαρτάται από την δυνατότητα του εργαζόμενου να το χειρίζεται με ακρίβεια και αποδοτικότητα.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Συνθήκες Εργασίας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οργάνωση </a:t>
            </a:r>
            <a:r>
              <a:rPr lang="en-US" altLang="el-GR" sz="3200" b="0" dirty="0">
                <a:latin typeface="Calibri" pitchFamily="34" charset="0"/>
              </a:rPr>
              <a:t>2</a:t>
            </a:r>
            <a:r>
              <a:rPr lang="el-GR" altLang="el-GR" sz="3200" b="0" dirty="0" smtClean="0">
                <a:latin typeface="Calibri" pitchFamily="34" charset="0"/>
              </a:rPr>
              <a:t>/2</a:t>
            </a:r>
            <a:endParaRPr lang="el-GR" altLang="el-GR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3914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>
                <a:latin typeface="Calibri" pitchFamily="34" charset="0"/>
              </a:rPr>
              <a:t>Ανθρωπομετρία </a:t>
            </a:r>
            <a:r>
              <a:rPr lang="el-GR" altLang="el-GR" sz="3200" b="0" dirty="0" smtClean="0">
                <a:latin typeface="Calibri" pitchFamily="34" charset="0"/>
              </a:rPr>
              <a:t>1/3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2813" eaLnBrk="0" hangingPunct="0">
              <a:spcBef>
                <a:spcPct val="20000"/>
              </a:spcBef>
              <a:buNone/>
              <a:defRPr/>
            </a:pPr>
            <a:r>
              <a:rPr lang="el-GR" altLang="el-GR" kern="0" dirty="0" smtClean="0">
                <a:latin typeface="Calibri" pitchFamily="34" charset="0"/>
              </a:rPr>
              <a:t>Πρόκειται </a:t>
            </a:r>
            <a:r>
              <a:rPr lang="el-GR" altLang="el-GR" kern="0" dirty="0">
                <a:latin typeface="Calibri" pitchFamily="34" charset="0"/>
              </a:rPr>
              <a:t>για επιστημονικό κλάδο</a:t>
            </a:r>
            <a:r>
              <a:rPr lang="en-US" altLang="el-GR" kern="0" dirty="0">
                <a:latin typeface="Calibri" pitchFamily="34" charset="0"/>
              </a:rPr>
              <a:t>, </a:t>
            </a:r>
            <a:r>
              <a:rPr lang="el-GR" altLang="el-GR" kern="0" dirty="0">
                <a:latin typeface="Calibri" pitchFamily="34" charset="0"/>
              </a:rPr>
              <a:t>που ασχολείται με </a:t>
            </a:r>
            <a:r>
              <a:rPr lang="el-GR" altLang="el-GR" kern="0" dirty="0" smtClean="0">
                <a:latin typeface="Calibri" pitchFamily="34" charset="0"/>
              </a:rPr>
              <a:t>τις μετρήσεις </a:t>
            </a:r>
            <a:r>
              <a:rPr lang="el-GR" altLang="el-GR" kern="0" dirty="0">
                <a:latin typeface="Calibri" pitchFamily="34" charset="0"/>
              </a:rPr>
              <a:t>και την καταγραφή των μέσων </a:t>
            </a:r>
            <a:r>
              <a:rPr lang="el-GR" altLang="el-GR" kern="0" dirty="0" smtClean="0">
                <a:latin typeface="Calibri" pitchFamily="34" charset="0"/>
              </a:rPr>
              <a:t>φυσιολογικών τιμών</a:t>
            </a:r>
            <a:r>
              <a:rPr lang="en-US" altLang="el-GR" kern="0" dirty="0">
                <a:latin typeface="Calibri" pitchFamily="34" charset="0"/>
              </a:rPr>
              <a:t>,</a:t>
            </a:r>
            <a:r>
              <a:rPr lang="el-GR" altLang="el-GR" kern="0" dirty="0">
                <a:latin typeface="Calibri" pitchFamily="34" charset="0"/>
              </a:rPr>
              <a:t> που αφορούν στο άτομο και τις δραστηριότητές του.</a:t>
            </a:r>
          </a:p>
          <a:p>
            <a:pPr marL="0" indent="0" defTabSz="912813" eaLnBrk="0" hangingPunct="0">
              <a:spcBef>
                <a:spcPct val="20000"/>
              </a:spcBef>
              <a:buNone/>
              <a:defRPr/>
            </a:pPr>
            <a:r>
              <a:rPr lang="el-GR" altLang="el-GR" dirty="0" smtClean="0">
                <a:latin typeface="Calibri" pitchFamily="34" charset="0"/>
              </a:rPr>
              <a:t>Στόχος είναι:</a:t>
            </a:r>
            <a:endParaRPr lang="el-GR" altLang="el-GR" dirty="0">
              <a:latin typeface="Calibri" pitchFamily="34" charset="0"/>
            </a:endParaRPr>
          </a:p>
          <a:p>
            <a:pPr marL="798513" lvl="1" indent="-442913" defTabSz="912813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latin typeface="Calibri" pitchFamily="34" charset="0"/>
              </a:rPr>
              <a:t>η παραγωγικότητα,</a:t>
            </a:r>
          </a:p>
          <a:p>
            <a:pPr marL="798513" lvl="1" indent="-442913" defTabSz="912813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latin typeface="Calibri" pitchFamily="34" charset="0"/>
              </a:rPr>
              <a:t>η ασφάλεια, </a:t>
            </a:r>
          </a:p>
          <a:p>
            <a:pPr marL="798513" lvl="1" indent="-442913" defTabSz="912813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latin typeface="Calibri" pitchFamily="34" charset="0"/>
              </a:rPr>
              <a:t>η υγεία,</a:t>
            </a:r>
          </a:p>
          <a:p>
            <a:pPr marL="798513" lvl="1" indent="-442913" defTabSz="912813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dirty="0" smtClean="0">
                <a:latin typeface="Calibri" pitchFamily="34" charset="0"/>
              </a:rPr>
              <a:t>η άνεση </a:t>
            </a:r>
          </a:p>
          <a:p>
            <a:pPr marL="3175" lvl="1" indent="0" defTabSz="912813" eaLnBrk="0" hangingPunct="0">
              <a:spcBef>
                <a:spcPct val="20000"/>
              </a:spcBef>
              <a:buNone/>
              <a:defRPr/>
            </a:pPr>
            <a:r>
              <a:rPr lang="el-GR" altLang="el-GR" dirty="0" smtClean="0">
                <a:latin typeface="Calibri" pitchFamily="34" charset="0"/>
              </a:rPr>
              <a:t>στην </a:t>
            </a:r>
            <a:r>
              <a:rPr lang="el-GR" altLang="el-GR" dirty="0">
                <a:latin typeface="Calibri" pitchFamily="34" charset="0"/>
              </a:rPr>
              <a:t>επαγγελματική, την κοινωνική - οικογενειακή- και </a:t>
            </a:r>
            <a:r>
              <a:rPr lang="el-GR" altLang="el-GR" dirty="0" smtClean="0">
                <a:latin typeface="Calibri" pitchFamily="34" charset="0"/>
              </a:rPr>
              <a:t>την προσωπική </a:t>
            </a:r>
            <a:r>
              <a:rPr lang="el-GR" altLang="el-GR" dirty="0">
                <a:latin typeface="Calibri" pitchFamily="34" charset="0"/>
              </a:rPr>
              <a:t>ζωή</a:t>
            </a:r>
            <a:r>
              <a:rPr lang="el-GR" altLang="el-GR" dirty="0" smtClean="0">
                <a:latin typeface="Calibri" pitchFamily="34" charset="0"/>
              </a:rPr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6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Ανθρωπομετρία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μέτρηση 1/2</a:t>
            </a:r>
            <a:endParaRPr lang="el-GR" altLang="el-GR" sz="32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2050" name="Picture 2" descr="File:Image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1837"/>
            <a:ext cx="8805056" cy="35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2196191" y="5877272"/>
            <a:ext cx="4783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Image70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Ras67"/>
              </a:rPr>
              <a:t>Ras67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Ανθρωπομετρία </a:t>
            </a:r>
            <a:r>
              <a:rPr lang="el-GR" altLang="el-GR" sz="3200" b="0" dirty="0" smtClean="0">
                <a:latin typeface="Calibri" pitchFamily="34" charset="0"/>
              </a:rPr>
              <a:t>2/3</a:t>
            </a:r>
            <a:endParaRPr lang="el-GR" altLang="el-GR" sz="3600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rmAutofit fontScale="92500" lnSpcReduction="20000"/>
          </a:bodyPr>
          <a:lstStyle/>
          <a:p>
            <a:pPr defTabSz="912813">
              <a:lnSpc>
                <a:spcPct val="130000"/>
              </a:lnSpc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Στατική</a:t>
            </a:r>
            <a:r>
              <a:rPr lang="el-GR" altLang="el-GR" sz="2400" dirty="0" smtClean="0">
                <a:latin typeface="Calibri" pitchFamily="34" charset="0"/>
              </a:rPr>
              <a:t> ανθρωπομετρία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</a:p>
          <a:p>
            <a:pPr marL="355600" indent="0" defTabSz="912813">
              <a:lnSpc>
                <a:spcPct val="130000"/>
              </a:lnSpc>
              <a:spcBef>
                <a:spcPts val="300"/>
              </a:spcBef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Καταγραφή σε συγκεκριμένες στάσεις ή θέσεις.</a:t>
            </a:r>
          </a:p>
          <a:p>
            <a:pPr defTabSz="912813">
              <a:lnSpc>
                <a:spcPct val="130000"/>
              </a:lnSpc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Δυναμική-Λειτουργική </a:t>
            </a:r>
            <a:r>
              <a:rPr lang="el-GR" altLang="el-GR" sz="2400" dirty="0" smtClean="0">
                <a:latin typeface="Calibri" pitchFamily="34" charset="0"/>
              </a:rPr>
              <a:t>ανθρωπομετρία 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marL="355600" indent="0" defTabSz="912813">
              <a:lnSpc>
                <a:spcPct val="130000"/>
              </a:lnSpc>
              <a:spcBef>
                <a:spcPts val="300"/>
              </a:spcBef>
              <a:buNone/>
            </a:pPr>
            <a:r>
              <a:rPr lang="el-GR" altLang="el-GR" sz="2400" dirty="0" smtClean="0">
                <a:latin typeface="Calibri" pitchFamily="34" charset="0"/>
              </a:rPr>
              <a:t>Καταγραφή σε στάσεις και θέσεις κατά την εξέλιξη συγκεκριμένης δραστηριότητας.</a:t>
            </a:r>
          </a:p>
          <a:p>
            <a:pPr marL="0" indent="0" defTabSz="912813">
              <a:lnSpc>
                <a:spcPct val="130000"/>
              </a:lnSpc>
              <a:buNone/>
            </a:pPr>
            <a:r>
              <a:rPr lang="el-GR" altLang="el-GR" sz="2400" dirty="0" smtClean="0">
                <a:latin typeface="Calibri" pitchFamily="34" charset="0"/>
              </a:rPr>
              <a:t>Οι διαφορές που καταγράφονται είναι μεγάλες και εξαρτώνται από πολλούς παράγοντες, όπως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defTabSz="912813">
              <a:lnSpc>
                <a:spcPct val="13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φυλή, </a:t>
            </a:r>
          </a:p>
          <a:p>
            <a:pPr lvl="1" defTabSz="912813">
              <a:lnSpc>
                <a:spcPct val="13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φύλο, </a:t>
            </a:r>
          </a:p>
          <a:p>
            <a:pPr lvl="1" defTabSz="912813">
              <a:lnSpc>
                <a:spcPct val="13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ηλικία, ακόμη και</a:t>
            </a:r>
          </a:p>
          <a:p>
            <a:pPr lvl="1" defTabSz="912813">
              <a:lnSpc>
                <a:spcPct val="13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δραστηριότητα.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4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anthr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" t="9622" r="8595" b="6645"/>
          <a:stretch>
            <a:fillRect/>
          </a:stretch>
        </p:blipFill>
        <p:spPr bwMode="auto">
          <a:xfrm>
            <a:off x="1608444" y="1268760"/>
            <a:ext cx="5927113" cy="464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Ορθογώνιο 3"/>
          <p:cNvSpPr>
            <a:spLocks noChangeArrowheads="1"/>
          </p:cNvSpPr>
          <p:nvPr/>
        </p:nvSpPr>
        <p:spPr bwMode="auto">
          <a:xfrm>
            <a:off x="3707904" y="6170820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latin typeface="+mn-lt"/>
                <a:hlinkClick r:id="rId4"/>
              </a:rPr>
              <a:t>sst.unisim.edu.sg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altLang="el-GR" dirty="0" smtClean="0">
                <a:latin typeface="Calibri" pitchFamily="34" charset="0"/>
              </a:rPr>
              <a:t>Ανθρωπομετρία</a:t>
            </a:r>
            <a:r>
              <a:rPr lang="en-US" altLang="el-GR" dirty="0" smtClean="0">
                <a:latin typeface="Calibri" pitchFamily="34" charset="0"/>
              </a:rPr>
              <a:t/>
            </a:r>
            <a:br>
              <a:rPr lang="en-US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μέτρηση </a:t>
            </a:r>
            <a:r>
              <a:rPr lang="en-US" altLang="el-GR" sz="3200" b="0" dirty="0">
                <a:latin typeface="Calibri" pitchFamily="34" charset="0"/>
              </a:rPr>
              <a:t>2</a:t>
            </a:r>
            <a:r>
              <a:rPr lang="el-GR" altLang="el-GR" sz="3200" b="0" dirty="0" smtClean="0">
                <a:latin typeface="Calibri" pitchFamily="34" charset="0"/>
              </a:rPr>
              <a:t>/2</a:t>
            </a:r>
            <a:endParaRPr lang="el-GR" altLang="el-GR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9489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Ανθρωπομετρία </a:t>
            </a:r>
            <a:r>
              <a:rPr lang="el-GR" altLang="el-GR" sz="3200" b="0" dirty="0" smtClean="0">
                <a:latin typeface="Calibri" pitchFamily="34" charset="0"/>
              </a:rPr>
              <a:t>3/3</a:t>
            </a:r>
            <a:endParaRPr lang="el-GR" altLang="el-GR" sz="3600" dirty="0" smtClean="0"/>
          </a:p>
        </p:txBody>
      </p:sp>
      <p:sp>
        <p:nvSpPr>
          <p:cNvPr id="317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>
            <a:normAutofit/>
          </a:bodyPr>
          <a:lstStyle/>
          <a:p>
            <a:pPr marL="0" indent="0" defTabSz="912813">
              <a:buNone/>
            </a:pPr>
            <a:r>
              <a:rPr lang="el-GR" altLang="el-GR" dirty="0" smtClean="0">
                <a:latin typeface="Calibri" pitchFamily="34" charset="0"/>
              </a:rPr>
              <a:t>Εξοπλισμός, που δεν είναι σχεδιασμένος με βάση τα δεδομένα της ανθρωπομετρίας μπορεί να γίνει ακόμη και επικίνδυνος. Για παράδειγμα, εάν ο εξοπλισμός ασφαλείας, λόγω κακού σχεδιασμού, είναι προβληματικός και δύσχρηστος δεν τον χρησιμοποιεί ο εργαζόμενος και αυξάνονται οι πιθανότητες ατυχήματος κατά την άσκηση της επαγγελματικής δραστηριότητας.</a:t>
            </a:r>
            <a:endParaRPr lang="el-GR" altLang="el-GR" dirty="0" smtClean="0"/>
          </a:p>
        </p:txBody>
      </p:sp>
      <p:pic>
        <p:nvPicPr>
          <p:cNvPr id="31749" name="Picture 2" descr="File:Occupational Safety Equi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5984"/>
            <a:ext cx="3538538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26497" y="5142383"/>
            <a:ext cx="301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Occupational Safety </a:t>
            </a:r>
            <a:r>
              <a:rPr lang="en-US" sz="1200" dirty="0" smtClean="0">
                <a:latin typeface="+mn-lt"/>
                <a:hlinkClick r:id="rId4"/>
              </a:rPr>
              <a:t>Equipment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Mpelletier1 (page does not exist)"/>
              </a:rPr>
              <a:t>Mpelletier1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rgbClr val="000000"/>
                </a:solidFill>
                <a:latin typeface="+mn-lt"/>
                <a:hlinkClick r:id="rId6"/>
              </a:rPr>
              <a:t>BY-SA 3.0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62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>
                <a:latin typeface="Calibri" pitchFamily="34" charset="0"/>
              </a:rPr>
              <a:t>Εφαρμογές </a:t>
            </a:r>
            <a:r>
              <a:rPr lang="el-GR" altLang="el-GR" sz="3200" b="0" dirty="0" smtClean="0">
                <a:latin typeface="Calibri" pitchFamily="34" charset="0"/>
              </a:rPr>
              <a:t>1/3</a:t>
            </a:r>
          </a:p>
        </p:txBody>
      </p:sp>
      <p:pic>
        <p:nvPicPr>
          <p:cNvPr id="3277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902718" cy="2927038"/>
          </a:xfrm>
          <a:noFill/>
          <a:ln>
            <a:solidFill>
              <a:schemeClr val="tx1"/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609600" y="1340768"/>
            <a:ext cx="42504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400" kern="0" dirty="0" smtClean="0">
                <a:latin typeface="Calibri" pitchFamily="34" charset="0"/>
              </a:rPr>
              <a:t>Με </a:t>
            </a:r>
            <a:r>
              <a:rPr lang="el-GR" sz="2400" kern="0" dirty="0">
                <a:latin typeface="Calibri" pitchFamily="34" charset="0"/>
              </a:rPr>
              <a:t>βάση </a:t>
            </a:r>
            <a:r>
              <a:rPr lang="el-GR" sz="2400" kern="0" dirty="0" smtClean="0">
                <a:latin typeface="Calibri" pitchFamily="34" charset="0"/>
              </a:rPr>
              <a:t>τα ανθρωπομετρικά δεδομένα, </a:t>
            </a:r>
            <a:r>
              <a:rPr lang="el-GR" sz="2400" kern="0" dirty="0">
                <a:latin typeface="Calibri" pitchFamily="34" charset="0"/>
              </a:rPr>
              <a:t>γίνεται ο σχεδιασμός για το ποντίκι, για τον ηλεκτρονικό υπολογιστή, ώστε </a:t>
            </a:r>
            <a:r>
              <a:rPr lang="el-GR" sz="2400" kern="0" dirty="0" smtClean="0">
                <a:latin typeface="Calibri" pitchFamily="34" charset="0"/>
              </a:rPr>
              <a:t>να εξυπηρετείται το </a:t>
            </a:r>
            <a:r>
              <a:rPr lang="el-GR" sz="2400" kern="0" dirty="0">
                <a:latin typeface="Calibri" pitchFamily="34" charset="0"/>
              </a:rPr>
              <a:t>μέσο άτομο.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5796136" y="455231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Hand </a:t>
            </a:r>
            <a:r>
              <a:rPr lang="en-US" sz="1200" dirty="0" err="1">
                <a:latin typeface="+mn-lt"/>
                <a:hlinkClick r:id="rId3"/>
              </a:rPr>
              <a:t>auflage</a:t>
            </a:r>
            <a:r>
              <a:rPr lang="en-US" sz="1200" dirty="0">
                <a:latin typeface="+mn-lt"/>
                <a:hlinkClick r:id="rId3"/>
              </a:rPr>
              <a:t> pad </a:t>
            </a:r>
            <a:r>
              <a:rPr lang="en-US" sz="1200" dirty="0" smtClean="0">
                <a:latin typeface="+mn-lt"/>
                <a:hlinkClick r:id="rId3"/>
              </a:rPr>
              <a:t>pillow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HartL69 (page does not exist)"/>
              </a:rPr>
              <a:t>HartL69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8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Calibri" pitchFamily="34" charset="0"/>
              </a:rPr>
              <a:t>Εφαρμογές </a:t>
            </a:r>
            <a:r>
              <a:rPr lang="el-GR" altLang="el-GR" sz="3200" b="0" dirty="0" smtClean="0">
                <a:latin typeface="Calibri" pitchFamily="34" charset="0"/>
              </a:rPr>
              <a:t>2/3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http://www.rehabcare.org/ergonomics/images/ergonomics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3920" t="31590" r="1925"/>
          <a:stretch>
            <a:fillRect/>
          </a:stretch>
        </p:blipFill>
        <p:spPr>
          <a:xfrm>
            <a:off x="467544" y="980728"/>
            <a:ext cx="4000418" cy="5626160"/>
          </a:xfr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Θέση περιεχομένου 1"/>
          <p:cNvSpPr txBox="1">
            <a:spLocks/>
          </p:cNvSpPr>
          <p:nvPr/>
        </p:nvSpPr>
        <p:spPr bwMode="auto">
          <a:xfrm>
            <a:off x="5004048" y="1340768"/>
            <a:ext cx="3542928" cy="42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l-GR" altLang="el-GR" sz="2400" kern="0" dirty="0" smtClean="0">
                <a:solidFill>
                  <a:prstClr val="black"/>
                </a:solidFill>
                <a:latin typeface="Calibri" pitchFamily="34" charset="0"/>
              </a:rPr>
              <a:t>Με </a:t>
            </a: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βάση  τα ανθρωπομετρικά δεδομένα  γίνεται ο σχεδιασμός καθίσματος σε σχέση με την επιφάνεια  εργασίας, με στόχο την καλύτερη εξυπηρέτηση του χρήστη με την μικρότερη επιβάρυνση</a:t>
            </a:r>
            <a:r>
              <a:rPr lang="el-GR" altLang="el-GR" sz="2400" kern="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l-GR" altLang="el-GR" sz="2400" kern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4 - Ορθογώνιο"/>
          <p:cNvSpPr>
            <a:spLocks noChangeArrowheads="1"/>
          </p:cNvSpPr>
          <p:nvPr/>
        </p:nvSpPr>
        <p:spPr bwMode="auto">
          <a:xfrm>
            <a:off x="4139952" y="6309320"/>
            <a:ext cx="1866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solidFill>
                  <a:prstClr val="black"/>
                </a:solidFill>
                <a:latin typeface="Calibri"/>
                <a:hlinkClick r:id="rId4"/>
              </a:rPr>
              <a:t>rehabcare.org</a:t>
            </a:r>
            <a:endParaRPr lang="el-GR" alt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Ορισμός </a:t>
            </a:r>
            <a:r>
              <a:rPr lang="el-GR" altLang="el-GR" sz="3200" b="0" dirty="0" smtClean="0">
                <a:latin typeface="Calibri" pitchFamily="34" charset="0"/>
              </a:rPr>
              <a:t>1/</a:t>
            </a:r>
            <a:r>
              <a:rPr lang="en-US" altLang="el-GR" sz="3200" b="0" dirty="0" smtClean="0">
                <a:latin typeface="Calibri" pitchFamily="34" charset="0"/>
              </a:rPr>
              <a:t>4</a:t>
            </a:r>
            <a:endParaRPr lang="el-GR" altLang="el-GR" sz="3200" b="0" dirty="0" smtClean="0"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buNone/>
            </a:pPr>
            <a:r>
              <a:rPr lang="el-GR" altLang="el-GR" sz="2400" dirty="0" smtClean="0">
                <a:latin typeface="Calibri" pitchFamily="34" charset="0"/>
              </a:rPr>
              <a:t>Εργονομία είναι η επιστήμη, που μελετά την συμπεριφορά του ατόμου σε σχέση με την εργασία και τον χώρο εργασίας με στόχο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Την αποφυγή τραυματισμών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Την βελτίωση των συνθηκών εργασίας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Τον εκσυγχρονισμό και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Την προαγωγή της παραγωγικότητας.</a:t>
            </a:r>
            <a:endParaRPr lang="el-GR" altLang="el-GR" dirty="0" smtClean="0">
              <a:latin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329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latin typeface="Calibri" pitchFamily="34" charset="0"/>
              </a:rPr>
              <a:t>Εφαρμογές </a:t>
            </a:r>
            <a:r>
              <a:rPr lang="el-GR" altLang="el-GR" sz="3200" b="0" dirty="0" smtClean="0">
                <a:latin typeface="Calibri" pitchFamily="34" charset="0"/>
              </a:rPr>
              <a:t>3/3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1"/>
          <p:cNvSpPr txBox="1">
            <a:spLocks/>
          </p:cNvSpPr>
          <p:nvPr/>
        </p:nvSpPr>
        <p:spPr bwMode="auto">
          <a:xfrm>
            <a:off x="4932040" y="1340768"/>
            <a:ext cx="3816424" cy="407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 pitchFamily="34" charset="0"/>
              </a:rPr>
              <a:t>Στην οργάνωση  του χώρου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 pitchFamily="34" charset="0"/>
              </a:rPr>
              <a:t>κ</a:t>
            </a:r>
            <a:r>
              <a:rPr lang="el-GR" altLang="el-GR" sz="2400" dirty="0" smtClean="0">
                <a:solidFill>
                  <a:prstClr val="black"/>
                </a:solidFill>
                <a:latin typeface="Calibri" pitchFamily="34" charset="0"/>
              </a:rPr>
              <a:t>ατοικίας</a:t>
            </a:r>
            <a:r>
              <a:rPr lang="el-GR" altLang="el-GR" sz="2400" dirty="0">
                <a:solidFill>
                  <a:prstClr val="black"/>
                </a:solidFill>
                <a:latin typeface="Calibri" pitchFamily="34" charset="0"/>
              </a:rPr>
              <a:t>, </a:t>
            </a: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με βάση την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φόρτιση, που αναπτύσσεται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στο άνω άκρο, προτείνεται η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προσαρμογή του ύψους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της επιφάνειας εργασίας,  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για διαχείριση αντικειμένων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altLang="el-GR" sz="2400" kern="0" dirty="0">
                <a:solidFill>
                  <a:prstClr val="black"/>
                </a:solidFill>
                <a:latin typeface="Calibri" pitchFamily="34" charset="0"/>
              </a:rPr>
              <a:t>με μικρότερη φόρτιση.</a:t>
            </a:r>
          </a:p>
          <a:p>
            <a:pPr marL="341313" indent="-341313" eaLnBrk="0" hangingPunct="0">
              <a:spcBef>
                <a:spcPct val="20000"/>
              </a:spcBef>
              <a:buFontTx/>
              <a:buChar char="•"/>
              <a:defRPr/>
            </a:pPr>
            <a:endParaRPr lang="el-GR" altLang="el-GR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4 - Ορθογώνιο"/>
          <p:cNvSpPr>
            <a:spLocks noChangeArrowheads="1"/>
          </p:cNvSpPr>
          <p:nvPr/>
        </p:nvSpPr>
        <p:spPr bwMode="auto">
          <a:xfrm>
            <a:off x="4067944" y="6247184"/>
            <a:ext cx="20162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solidFill>
                  <a:prstClr val="black"/>
                </a:solidFill>
                <a:latin typeface="Calibri"/>
                <a:hlinkClick r:id="rId3"/>
              </a:rPr>
              <a:t>rehabcare.org</a:t>
            </a:r>
            <a:endParaRPr lang="el-GR" altLang="el-G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http://www.rehabcare.org/ergonomics/images/ergonomics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" t="23068" r="65141"/>
          <a:stretch>
            <a:fillRect/>
          </a:stretch>
        </p:blipFill>
        <p:spPr>
          <a:xfrm>
            <a:off x="323528" y="980728"/>
            <a:ext cx="4104456" cy="558924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7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 smtClean="0">
                <a:latin typeface="Calibri" pitchFamily="34" charset="0"/>
              </a:rPr>
              <a:t>Εργονομική προσέγγιση</a:t>
            </a:r>
            <a:r>
              <a:rPr lang="el-GR" altLang="el-GR" sz="4000" dirty="0" smtClean="0">
                <a:latin typeface="Calibri" pitchFamily="34" charset="0"/>
              </a:rPr>
              <a:t/>
            </a:r>
            <a:br>
              <a:rPr lang="el-GR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χώρος εργασίας</a:t>
            </a:r>
            <a:endParaRPr lang="el-GR" altLang="el-GR" sz="3600" b="0" dirty="0" smtClean="0"/>
          </a:p>
        </p:txBody>
      </p:sp>
      <p:sp>
        <p:nvSpPr>
          <p:cNvPr id="3584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altLang="el-GR" sz="2400" dirty="0" smtClean="0">
                <a:latin typeface="Calibri" pitchFamily="34" charset="0"/>
              </a:rPr>
              <a:t>Η εργονομική προσέγγιση επικεντρώνεται στον χώρο εργασίας και στον εργαζόμενο.</a:t>
            </a:r>
          </a:p>
          <a:p>
            <a:pPr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Στον </a:t>
            </a:r>
            <a:r>
              <a:rPr lang="el-GR" altLang="el-GR" sz="2400" b="1" dirty="0" smtClean="0">
                <a:latin typeface="Calibri" pitchFamily="34" charset="0"/>
              </a:rPr>
              <a:t>χώρο εργασίας </a:t>
            </a:r>
            <a:r>
              <a:rPr lang="el-GR" altLang="el-GR" sz="2400" dirty="0" smtClean="0">
                <a:latin typeface="Calibri" pitchFamily="34" charset="0"/>
              </a:rPr>
              <a:t>μελετώνται οι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Εξωτερικά </a:t>
            </a:r>
            <a:r>
              <a:rPr lang="el-GR" altLang="el-GR" sz="2400" b="1" dirty="0" smtClean="0">
                <a:latin typeface="Calibri" pitchFamily="34" charset="0"/>
              </a:rPr>
              <a:t>ασκούμενες δυνάμεις </a:t>
            </a:r>
            <a:r>
              <a:rPr lang="el-GR" altLang="el-GR" sz="2400" dirty="0" smtClean="0">
                <a:latin typeface="Calibri" pitchFamily="34" charset="0"/>
              </a:rPr>
              <a:t>(</a:t>
            </a:r>
            <a:r>
              <a:rPr lang="en-US" altLang="el-GR" sz="2400" dirty="0" smtClean="0">
                <a:latin typeface="Calibri" pitchFamily="34" charset="0"/>
              </a:rPr>
              <a:t>external loads</a:t>
            </a:r>
            <a:r>
              <a:rPr lang="el-GR" altLang="el-GR" sz="2400" dirty="0" smtClean="0">
                <a:latin typeface="Calibri" pitchFamily="34" charset="0"/>
              </a:rPr>
              <a:t>). Διαμορφώνουν την βιομηχανική επιβάρυνση του σώματος του εργαζόμενου και τις συνέπειες από αυτή.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Οργανωτικοί παράγοντες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n-US" altLang="el-GR" sz="2400" dirty="0" smtClean="0">
                <a:latin typeface="Calibri" pitchFamily="34" charset="0"/>
              </a:rPr>
              <a:t>(organizational factors)</a:t>
            </a:r>
            <a:r>
              <a:rPr lang="el-GR" altLang="el-GR" sz="2400" dirty="0" smtClean="0">
                <a:latin typeface="Calibri" pitchFamily="34" charset="0"/>
              </a:rPr>
              <a:t>. Δρουν καθοριστικά στην βιομηχανική επιβάρυνση του σώματος και οδηγούν </a:t>
            </a:r>
            <a:r>
              <a:rPr lang="el-GR" altLang="el-GR" dirty="0" smtClean="0">
                <a:latin typeface="Calibri" pitchFamily="34" charset="0"/>
              </a:rPr>
              <a:t>σε </a:t>
            </a:r>
            <a:r>
              <a:rPr lang="el-GR" altLang="el-GR" sz="2400" dirty="0" smtClean="0">
                <a:latin typeface="Calibri" pitchFamily="34" charset="0"/>
              </a:rPr>
              <a:t>ανάλογες συνέπειες.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Κοινωνικοί παράγοντες</a:t>
            </a:r>
            <a:r>
              <a:rPr lang="en-US" altLang="el-GR" sz="2400" b="1" dirty="0" smtClean="0">
                <a:latin typeface="Calibri" pitchFamily="34" charset="0"/>
              </a:rPr>
              <a:t> </a:t>
            </a:r>
            <a:r>
              <a:rPr lang="en-US" altLang="el-GR" sz="2400" dirty="0" smtClean="0">
                <a:latin typeface="Calibri" pitchFamily="34" charset="0"/>
              </a:rPr>
              <a:t>(social factors)</a:t>
            </a:r>
            <a:r>
              <a:rPr lang="el-GR" altLang="el-GR" sz="2400" dirty="0" smtClean="0">
                <a:latin typeface="Calibri" pitchFamily="34" charset="0"/>
              </a:rPr>
              <a:t>. Σχετίζονται επίσης με την επιβάρυνση του εργαζόμενου και τις συνέπειές της.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1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 smtClean="0">
                <a:latin typeface="Calibri" pitchFamily="34" charset="0"/>
              </a:rPr>
              <a:t>Εργονομική προσέγγιση</a:t>
            </a:r>
            <a:r>
              <a:rPr lang="el-GR" altLang="el-GR" dirty="0" smtClean="0">
                <a:latin typeface="Calibri" pitchFamily="34" charset="0"/>
              </a:rPr>
              <a:t/>
            </a:r>
            <a:br>
              <a:rPr lang="el-GR" altLang="el-GR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εργαζόμενος</a:t>
            </a:r>
            <a:endParaRPr lang="el-GR" altLang="el-GR" b="0" dirty="0" smtClean="0"/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Για τον </a:t>
            </a:r>
            <a:r>
              <a:rPr lang="el-GR" altLang="el-GR" sz="2400" b="1" dirty="0" smtClean="0">
                <a:latin typeface="Calibri" pitchFamily="34" charset="0"/>
              </a:rPr>
              <a:t>εργαζόμενο </a:t>
            </a:r>
            <a:r>
              <a:rPr lang="el-GR" altLang="el-GR" sz="2400" dirty="0" smtClean="0">
                <a:latin typeface="Calibri" pitchFamily="34" charset="0"/>
              </a:rPr>
              <a:t>μελετώνται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Οι </a:t>
            </a:r>
            <a:r>
              <a:rPr lang="el-GR" altLang="el-GR" sz="2400" b="1" dirty="0" smtClean="0">
                <a:latin typeface="Calibri" pitchFamily="34" charset="0"/>
              </a:rPr>
              <a:t>βιομηχανικές επιβαρύνσεις</a:t>
            </a:r>
            <a:r>
              <a:rPr lang="el-GR" altLang="el-GR" sz="2400" dirty="0" smtClean="0">
                <a:latin typeface="Calibri" pitchFamily="34" charset="0"/>
              </a:rPr>
              <a:t>, που σχετίζονται με τα εσωτερικά φορτία και τις φυσιολογικές αλληλεπιδράσεις τους.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Οι </a:t>
            </a:r>
            <a:r>
              <a:rPr lang="el-GR" altLang="el-GR" sz="2400" b="1" dirty="0" smtClean="0">
                <a:latin typeface="Calibri" pitchFamily="34" charset="0"/>
              </a:rPr>
              <a:t>εσωτερικές αντοχές</a:t>
            </a:r>
            <a:r>
              <a:rPr lang="el-GR" altLang="el-GR" sz="2400" dirty="0" smtClean="0">
                <a:latin typeface="Calibri" pitchFamily="34" charset="0"/>
              </a:rPr>
              <a:t>, που σχετίζονται με τις δυνάμεις και τα φορτία, που αναπτύσσονται στους ιστούς, την κόπωση και τις αλληλεπιδράσεις τους. 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Τις συνέπειες όλων των παραπάνω που μπορεί να είναι από απλή </a:t>
            </a:r>
            <a:r>
              <a:rPr lang="el-GR" altLang="el-GR" sz="2400" b="1" dirty="0" smtClean="0">
                <a:latin typeface="Calibri" pitchFamily="34" charset="0"/>
              </a:rPr>
              <a:t>δυσφορία </a:t>
            </a:r>
            <a:r>
              <a:rPr lang="el-GR" altLang="el-GR" sz="2400" dirty="0" smtClean="0">
                <a:latin typeface="Calibri" pitchFamily="34" charset="0"/>
              </a:rPr>
              <a:t>και</a:t>
            </a:r>
            <a:r>
              <a:rPr lang="el-GR" altLang="el-GR" sz="2400" b="1" dirty="0" smtClean="0">
                <a:latin typeface="Calibri" pitchFamily="34" charset="0"/>
              </a:rPr>
              <a:t> πόνος </a:t>
            </a:r>
            <a:r>
              <a:rPr lang="el-GR" altLang="el-GR" sz="2400" dirty="0" smtClean="0">
                <a:latin typeface="Calibri" pitchFamily="34" charset="0"/>
              </a:rPr>
              <a:t>έως συγκεκριμένη δυσλειτουργία.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9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000" dirty="0" smtClean="0">
                <a:latin typeface="Calibri" pitchFamily="34" charset="0"/>
              </a:rPr>
              <a:t> </a:t>
            </a:r>
            <a:r>
              <a:rPr lang="el-GR" altLang="el-GR" sz="4400" dirty="0" smtClean="0">
                <a:latin typeface="Calibri" pitchFamily="34" charset="0"/>
              </a:rPr>
              <a:t>Εργονομική προσέγγιση </a:t>
            </a:r>
            <a:r>
              <a:rPr lang="el-GR" altLang="el-GR" sz="4000" dirty="0" smtClean="0">
                <a:latin typeface="Calibri" pitchFamily="34" charset="0"/>
              </a:rPr>
              <a:t/>
            </a:r>
            <a:br>
              <a:rPr lang="el-GR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Προσωπικοί παράγοντες</a:t>
            </a:r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Τα προσωπικά χαρακτηριστικά του εργαζόμενου εμπλέκονται καθοριστικά με τις βιομηχανικές επιδράσεις, που δέχεται κατά την άσκηση της επαγγελματικής του δραστηριότητας .</a:t>
            </a:r>
          </a:p>
          <a:p>
            <a:pPr marL="0" indent="0">
              <a:buNone/>
            </a:pPr>
            <a:r>
              <a:rPr lang="el-GR" altLang="el-GR" sz="2400" dirty="0" smtClean="0">
                <a:latin typeface="Calibri" pitchFamily="34" charset="0"/>
              </a:rPr>
              <a:t>Σχετίζονται με τις </a:t>
            </a:r>
            <a:r>
              <a:rPr lang="el-GR" altLang="el-GR" sz="2400" b="1" dirty="0" smtClean="0">
                <a:latin typeface="Calibri" pitchFamily="34" charset="0"/>
              </a:rPr>
              <a:t>δεξιότητές</a:t>
            </a:r>
            <a:r>
              <a:rPr lang="el-GR" altLang="el-GR" sz="2400" dirty="0" smtClean="0">
                <a:latin typeface="Calibri" pitchFamily="34" charset="0"/>
              </a:rPr>
              <a:t> του, με τα </a:t>
            </a:r>
            <a:r>
              <a:rPr lang="el-GR" altLang="el-GR" sz="2400" b="1" dirty="0" smtClean="0">
                <a:latin typeface="Calibri" pitchFamily="34" charset="0"/>
              </a:rPr>
              <a:t>ανθρωπομετρικά </a:t>
            </a:r>
            <a:r>
              <a:rPr lang="el-GR" altLang="el-GR" sz="2400" dirty="0" smtClean="0">
                <a:latin typeface="Calibri" pitchFamily="34" charset="0"/>
              </a:rPr>
              <a:t>του </a:t>
            </a:r>
            <a:r>
              <a:rPr lang="el-GR" altLang="el-GR" sz="2400" b="1" dirty="0" smtClean="0">
                <a:latin typeface="Calibri" pitchFamily="34" charset="0"/>
              </a:rPr>
              <a:t>χαρακτηριστικά</a:t>
            </a:r>
            <a:r>
              <a:rPr lang="el-GR" altLang="el-GR" sz="2400" dirty="0" smtClean="0">
                <a:latin typeface="Calibri" pitchFamily="34" charset="0"/>
              </a:rPr>
              <a:t>, με την δύναμη και την αντοχή του, και άλλους προσωπικούς παράγοντες που επηρεάζουν την καθημερινότητά του.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2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latin typeface="Calibri" pitchFamily="34" charset="0"/>
              </a:rPr>
              <a:t>Εργονομική προσέγγιση Πίνακας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304800" y="1484784"/>
            <a:ext cx="8763000" cy="4191000"/>
            <a:chOff x="304800" y="1484784"/>
            <a:chExt cx="8763000" cy="4191000"/>
          </a:xfrm>
        </p:grpSpPr>
        <p:sp>
          <p:nvSpPr>
            <p:cNvPr id="18" name="2 - Θέση περιεχομένου"/>
            <p:cNvSpPr txBox="1">
              <a:spLocks/>
            </p:cNvSpPr>
            <p:nvPr/>
          </p:nvSpPr>
          <p:spPr bwMode="auto">
            <a:xfrm>
              <a:off x="304800" y="1484784"/>
              <a:ext cx="2375694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1313" indent="-341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66700" indent="0">
                <a:spcBef>
                  <a:spcPts val="1200"/>
                </a:spcBef>
                <a:buNone/>
              </a:pPr>
              <a:r>
                <a:rPr lang="el-GR" altLang="el-GR" sz="2400" b="1" kern="0" dirty="0" smtClean="0">
                  <a:solidFill>
                    <a:srgbClr val="004A82"/>
                  </a:solidFill>
                  <a:latin typeface="Calibri" pitchFamily="34" charset="0"/>
                </a:rPr>
                <a:t>Ο χώρος εργασίας</a:t>
              </a:r>
            </a:p>
            <a:p>
              <a:r>
                <a:rPr lang="el-GR" altLang="el-GR" sz="2000" b="1" kern="0" dirty="0" smtClean="0">
                  <a:latin typeface="Calibri" pitchFamily="34" charset="0"/>
                </a:rPr>
                <a:t>Εξωτερικά φορτία</a:t>
              </a:r>
              <a:endParaRPr lang="en-US" altLang="el-GR" sz="2000" b="1" kern="0" dirty="0" smtClean="0">
                <a:latin typeface="Calibri" pitchFamily="34" charset="0"/>
              </a:endParaRPr>
            </a:p>
            <a:p>
              <a:endParaRPr lang="el-GR" altLang="el-GR" sz="2000" kern="0" dirty="0" smtClean="0">
                <a:latin typeface="Calibri" pitchFamily="34" charset="0"/>
              </a:endParaRPr>
            </a:p>
            <a:p>
              <a:r>
                <a:rPr lang="el-GR" altLang="el-GR" sz="2000" b="1" kern="0" dirty="0" smtClean="0">
                  <a:solidFill>
                    <a:srgbClr val="0070C0"/>
                  </a:solidFill>
                  <a:latin typeface="Calibri" pitchFamily="34" charset="0"/>
                </a:rPr>
                <a:t>Οργανωτικοί παράγοντες</a:t>
              </a:r>
              <a:endParaRPr lang="en-US" altLang="el-GR" sz="2000" b="1" kern="0" dirty="0" smtClean="0">
                <a:solidFill>
                  <a:srgbClr val="0070C0"/>
                </a:solidFill>
                <a:latin typeface="Calibri" pitchFamily="34" charset="0"/>
              </a:endParaRPr>
            </a:p>
            <a:p>
              <a:endParaRPr lang="el-GR" altLang="el-GR" sz="2000" b="1" kern="0" dirty="0" smtClean="0">
                <a:latin typeface="Calibri" pitchFamily="34" charset="0"/>
              </a:endParaRPr>
            </a:p>
            <a:p>
              <a:r>
                <a:rPr lang="el-GR" altLang="el-GR" sz="2000" b="1" kern="0" dirty="0" smtClean="0">
                  <a:solidFill>
                    <a:srgbClr val="C00000"/>
                  </a:solidFill>
                  <a:latin typeface="Calibri" pitchFamily="34" charset="0"/>
                </a:rPr>
                <a:t>Κοινωνικοί παράγοντες</a:t>
              </a:r>
            </a:p>
          </p:txBody>
        </p:sp>
        <p:sp>
          <p:nvSpPr>
            <p:cNvPr id="19" name="2 - Θέση περιεχομένου"/>
            <p:cNvSpPr txBox="1">
              <a:spLocks/>
            </p:cNvSpPr>
            <p:nvPr/>
          </p:nvSpPr>
          <p:spPr bwMode="auto">
            <a:xfrm>
              <a:off x="3276600" y="1560984"/>
              <a:ext cx="33528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1313" indent="14288" eaLnBrk="0" hangingPunct="0">
                <a:spcBef>
                  <a:spcPct val="20000"/>
                </a:spcBef>
                <a:defRPr/>
              </a:pPr>
              <a:r>
                <a:rPr lang="el-GR" sz="2400" b="1" kern="0" dirty="0" smtClean="0">
                  <a:solidFill>
                    <a:srgbClr val="004A82"/>
                  </a:solidFill>
                  <a:latin typeface="Calibri" pitchFamily="34" charset="0"/>
                </a:rPr>
                <a:t>Το </a:t>
              </a:r>
              <a:r>
                <a:rPr lang="el-GR" sz="2400" b="1" kern="0" dirty="0">
                  <a:solidFill>
                    <a:srgbClr val="004A82"/>
                  </a:solidFill>
                  <a:latin typeface="Calibri" pitchFamily="34" charset="0"/>
                </a:rPr>
                <a:t>άτομο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/>
              </a:pPr>
              <a:r>
                <a:rPr lang="el-GR" sz="2000" b="1" kern="0" dirty="0">
                  <a:solidFill>
                    <a:srgbClr val="000000"/>
                  </a:solidFill>
                  <a:latin typeface="Calibri" pitchFamily="34" charset="0"/>
                </a:rPr>
                <a:t>Βιομηχανική επιβάρυνση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Εσωτερικά φορτία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Φυσιολογική απάντηση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/>
              </a:pPr>
              <a:r>
                <a:rPr lang="el-GR" sz="2000" b="1" kern="0" dirty="0">
                  <a:solidFill>
                    <a:srgbClr val="000000"/>
                  </a:solidFill>
                  <a:latin typeface="Calibri" pitchFamily="34" charset="0"/>
                </a:rPr>
                <a:t>Εσωτερικές αντοχές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Μηχανική διάταση – καταπόνηση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κόπωση</a:t>
              </a:r>
            </a:p>
            <a:p>
              <a:pPr marL="342900" indent="-342900" eaLnBrk="0" hangingPunct="0">
                <a:spcBef>
                  <a:spcPct val="20000"/>
                </a:spcBef>
                <a:buFont typeface="Wingdings" panose="05000000000000000000" pitchFamily="2" charset="2"/>
                <a:buChar char="q"/>
                <a:defRPr/>
              </a:pPr>
              <a:r>
                <a:rPr lang="el-GR" sz="2000" b="1" kern="0" dirty="0">
                  <a:solidFill>
                    <a:srgbClr val="000000"/>
                  </a:solidFill>
                  <a:latin typeface="Calibri" pitchFamily="34" charset="0"/>
                </a:rPr>
                <a:t>Συνέπειες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Πόνος λόγω διάτασης</a:t>
              </a:r>
            </a:p>
            <a:p>
              <a:pPr marL="796926" lvl="1" indent="-341313" eaLnBrk="0" hangingPunct="0">
                <a:spcBef>
                  <a:spcPct val="20000"/>
                </a:spcBef>
                <a:buFont typeface="Wingdings" pitchFamily="2" charset="2"/>
                <a:buChar char="ü"/>
                <a:defRPr/>
              </a:pPr>
              <a:r>
                <a:rPr lang="el-GR" sz="2000" kern="0" dirty="0">
                  <a:solidFill>
                    <a:srgbClr val="000000"/>
                  </a:solidFill>
                  <a:latin typeface="Calibri" pitchFamily="34" charset="0"/>
                </a:rPr>
                <a:t>Παθολογία, </a:t>
              </a:r>
              <a:r>
                <a:rPr lang="el-GR" sz="2000" kern="0" dirty="0" smtClean="0">
                  <a:solidFill>
                    <a:srgbClr val="000000"/>
                  </a:solidFill>
                  <a:latin typeface="Calibri" pitchFamily="34" charset="0"/>
                </a:rPr>
                <a:t>αναπηρία</a:t>
              </a:r>
              <a:endParaRPr lang="el-GR" sz="2000" kern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0" name="2 - Θέση περιεχομένου"/>
            <p:cNvSpPr txBox="1">
              <a:spLocks/>
            </p:cNvSpPr>
            <p:nvPr/>
          </p:nvSpPr>
          <p:spPr bwMode="auto">
            <a:xfrm>
              <a:off x="6934200" y="1599084"/>
              <a:ext cx="2133600" cy="3886200"/>
            </a:xfrm>
            <a:prstGeom prst="rect">
              <a:avLst/>
            </a:prstGeom>
            <a:noFill/>
            <a:ln w="9525">
              <a:solidFill>
                <a:srgbClr val="2D2DB9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Προσωπικοί</a:t>
              </a: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l-GR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παράγοντες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(ανθρωπομετρία,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δύναμη,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αντοχή</a:t>
              </a:r>
            </a:p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δεξιότητες </a:t>
              </a:r>
              <a:r>
                <a:rPr kumimoji="0" lang="el-GR" sz="2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κ.λ.π</a:t>
              </a:r>
              <a:r>
                <a:rPr kumimoji="0" lang="el-GR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</a:rPr>
                <a:t>.)</a:t>
              </a:r>
            </a:p>
          </p:txBody>
        </p:sp>
        <p:cxnSp>
          <p:nvCxnSpPr>
            <p:cNvPr id="21" name="Ευθύγραμμο βέλος σύνδεσης 20"/>
            <p:cNvCxnSpPr/>
            <p:nvPr/>
          </p:nvCxnSpPr>
          <p:spPr>
            <a:xfrm flipV="1">
              <a:off x="1905000" y="2170584"/>
              <a:ext cx="137160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Ευθύγραμμο βέλος σύνδεσης 21"/>
            <p:cNvCxnSpPr/>
            <p:nvPr/>
          </p:nvCxnSpPr>
          <p:spPr>
            <a:xfrm>
              <a:off x="1905000" y="2627784"/>
              <a:ext cx="1524000" cy="220980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2133600" y="2246784"/>
              <a:ext cx="1169988" cy="144780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4" name="Ευθύγραμμο βέλος σύνδεσης 23"/>
            <p:cNvCxnSpPr/>
            <p:nvPr/>
          </p:nvCxnSpPr>
          <p:spPr>
            <a:xfrm>
              <a:off x="2133600" y="3694584"/>
              <a:ext cx="1169988" cy="121920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25" name="Ευθύγραμμο βέλος σύνδεσης 24"/>
            <p:cNvCxnSpPr/>
            <p:nvPr/>
          </p:nvCxnSpPr>
          <p:spPr>
            <a:xfrm flipV="1">
              <a:off x="2057400" y="2399184"/>
              <a:ext cx="1371600" cy="22860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26" name="Ευθύγραμμο βέλος σύνδεσης 25"/>
            <p:cNvCxnSpPr/>
            <p:nvPr/>
          </p:nvCxnSpPr>
          <p:spPr>
            <a:xfrm>
              <a:off x="2057400" y="4685184"/>
              <a:ext cx="1246188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sp>
          <p:nvSpPr>
            <p:cNvPr id="28" name="Αριστερό άγκιστρο 27"/>
            <p:cNvSpPr/>
            <p:nvPr/>
          </p:nvSpPr>
          <p:spPr>
            <a:xfrm>
              <a:off x="6370638" y="1613372"/>
              <a:ext cx="533400" cy="1143000"/>
            </a:xfrm>
            <a:prstGeom prst="leftBrace">
              <a:avLst>
                <a:gd name="adj1" fmla="val 8333"/>
                <a:gd name="adj2" fmla="val 50777"/>
              </a:avLst>
            </a:prstGeom>
            <a:noFill/>
            <a:ln w="285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9" name="Αριστερό άγκιστρο 28"/>
            <p:cNvSpPr/>
            <p:nvPr/>
          </p:nvSpPr>
          <p:spPr>
            <a:xfrm>
              <a:off x="6386513" y="2969097"/>
              <a:ext cx="533400" cy="1143000"/>
            </a:xfrm>
            <a:prstGeom prst="leftBrace">
              <a:avLst/>
            </a:prstGeom>
            <a:noFill/>
            <a:ln w="285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0" name="Αριστερό άγκιστρο 29"/>
            <p:cNvSpPr/>
            <p:nvPr/>
          </p:nvSpPr>
          <p:spPr>
            <a:xfrm>
              <a:off x="6400800" y="4342284"/>
              <a:ext cx="533400" cy="1143000"/>
            </a:xfrm>
            <a:prstGeom prst="leftBrace">
              <a:avLst/>
            </a:prstGeom>
            <a:noFill/>
            <a:ln w="28575" cap="flat" cmpd="sng" algn="ctr">
              <a:solidFill>
                <a:srgbClr val="000000">
                  <a:lumMod val="95000"/>
                  <a:lumOff val="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Θεματικές Ενότητες </a:t>
            </a:r>
            <a:r>
              <a:rPr lang="el-GR" altLang="el-GR" sz="3200" b="0" dirty="0" smtClean="0">
                <a:latin typeface="Calibri" pitchFamily="34" charset="0"/>
              </a:rPr>
              <a:t>1/</a:t>
            </a:r>
            <a:r>
              <a:rPr lang="en-US" altLang="el-GR" sz="3200" b="0" dirty="0" smtClean="0">
                <a:latin typeface="Calibri" pitchFamily="34" charset="0"/>
              </a:rPr>
              <a:t>3</a:t>
            </a:r>
            <a:endParaRPr lang="el-GR" altLang="el-GR" sz="3200" b="0" dirty="0" smtClean="0">
              <a:latin typeface="Calibri" pitchFamily="34" charset="0"/>
            </a:endParaRP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Πρόληψη τραυματισμών - Ασφάλεια.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Βιομηχανικός και Αγροτικός Τομέας.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Σχεδιασμός και χρήση εργαλείων και μηχανημάτων.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Εκσυγχρονισμός του εξοπλισμού, σωστός έλεγχος.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Διαχείριση των φορτίων.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Εκπαίδευση για μεταφορά βάρους.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Μηχανοκίνητα μέσα μετακίνησης και μεταφοράς.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 Καθιστή θέση (ενημέρωση, εφαρμογή). </a:t>
            </a: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Ακτινοβολία, χημικές επιβαρύνσεις.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Δόνηση – Κραδασμός.</a:t>
            </a: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Θόρυβος.</a:t>
            </a:r>
          </a:p>
          <a:p>
            <a:pPr defTabSz="912813">
              <a:buFont typeface="Wingdings" pitchFamily="2" charset="2"/>
              <a:buChar char="Ø"/>
            </a:pP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Tx/>
              <a:buNone/>
            </a:pP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endParaRPr lang="el-GR" altLang="el-GR" sz="2400" dirty="0" smtClean="0">
              <a:latin typeface="Calibri" pitchFamily="34" charset="0"/>
            </a:endParaRPr>
          </a:p>
          <a:p>
            <a:pPr defTabSz="912813"/>
            <a:endParaRPr lang="el-GR" altLang="el-GR" sz="2400" dirty="0" smtClean="0">
              <a:latin typeface="Arial" charset="0"/>
            </a:endParaRPr>
          </a:p>
          <a:p>
            <a:pPr defTabSz="912813"/>
            <a:endParaRPr lang="el-GR" altLang="el-GR" sz="2400" dirty="0" smtClean="0">
              <a:latin typeface="Calibri" pitchFamily="34" charset="0"/>
            </a:endParaRPr>
          </a:p>
          <a:p>
            <a:pPr defTabSz="912813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4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dirty="0">
                <a:latin typeface="Calibri" pitchFamily="34" charset="0"/>
              </a:rPr>
              <a:t>Θεματικές Ενότητες </a:t>
            </a:r>
            <a:r>
              <a:rPr lang="el-GR" altLang="el-GR" sz="3200" b="0" dirty="0" smtClean="0">
                <a:latin typeface="Calibri" pitchFamily="34" charset="0"/>
              </a:rPr>
              <a:t>2/</a:t>
            </a:r>
            <a:r>
              <a:rPr lang="en-US" altLang="el-GR" sz="3200" b="0" dirty="0">
                <a:latin typeface="Calibri" pitchFamily="34" charset="0"/>
              </a:rPr>
              <a:t>3</a:t>
            </a:r>
            <a:endParaRPr lang="el-GR" altLang="el-GR" sz="3600" dirty="0" smtClean="0"/>
          </a:p>
        </p:txBody>
      </p:sp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Θερμοκρασία – Υγρασία.</a:t>
            </a: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Φωτισμός.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Ελάττωση της ψυχολογικής φόρτισης, άγχος.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Σχέση εργασίας – ωράριο – άδειες.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Κινητοποίηση των εργαζομένων για εντοπισμό προβλημάτων με στόχο την διαχείρισή τους.</a:t>
            </a: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Βελτίωση της απόδοσης του εργαζόμενου.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Προσέγγιση και διαχείριση των ατόμων με προβλήματα υγείας ή άλλα. Ένταξη ή επανένταξη στην παραγωγική διαδικασία.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Ενεργός γήρανση.</a:t>
            </a:r>
            <a:endParaRPr lang="en-US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Παιδική εργασία.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86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Θεματικές Ενότητες </a:t>
            </a:r>
            <a:r>
              <a:rPr lang="el-GR" altLang="el-GR" sz="3200" b="0" dirty="0" smtClean="0">
                <a:latin typeface="Calibri" pitchFamily="34" charset="0"/>
              </a:rPr>
              <a:t>3/</a:t>
            </a:r>
            <a:r>
              <a:rPr lang="en-US" altLang="el-GR" sz="3200" b="0" dirty="0">
                <a:latin typeface="Calibri" pitchFamily="34" charset="0"/>
              </a:rPr>
              <a:t>3</a:t>
            </a:r>
            <a:endParaRPr lang="el-GR" altLang="el-GR" sz="3600" dirty="0" smtClean="0"/>
          </a:p>
        </p:txBody>
      </p:sp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Τα θέματα που καλύπτονται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πληρέστερα μέχρι σήμερα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ασφάλεια από την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χρήση των μηχανημάτων.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Ο σχεδιασμός του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εξοπλισμού και του χώρου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εργασίας. 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οργάνωση των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ηλεκτρονικών υπολογιστών.</a:t>
            </a:r>
          </a:p>
          <a:p>
            <a:pPr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καταγραφή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πληροφοριών.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0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latin typeface="Calibri" pitchFamily="34" charset="0"/>
              </a:rPr>
              <a:t>Αγροτικό μηχάνημα</a:t>
            </a:r>
          </a:p>
        </p:txBody>
      </p:sp>
      <p:pic>
        <p:nvPicPr>
          <p:cNvPr id="43011" name="Picture 4" descr="File:Ford Tractor with ROPS bar fitt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55" y="2492920"/>
            <a:ext cx="4704490" cy="3528368"/>
          </a:xfrm>
          <a:ln>
            <a:solidFill>
              <a:schemeClr val="tx1"/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592832" y="1340768"/>
            <a:ext cx="8083624" cy="10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 eaLnBrk="0" hangingPunct="0">
              <a:lnSpc>
                <a:spcPct val="112000"/>
              </a:lnSpc>
              <a:spcBef>
                <a:spcPts val="1200"/>
              </a:spcBef>
              <a:defRPr/>
            </a:pPr>
            <a:r>
              <a:rPr lang="el-GR" sz="2400" kern="0" dirty="0" smtClean="0">
                <a:latin typeface="Calibri" pitchFamily="34" charset="0"/>
              </a:rPr>
              <a:t>Σχεδιασμός</a:t>
            </a:r>
            <a:r>
              <a:rPr lang="el-GR" sz="2400" kern="0" dirty="0">
                <a:latin typeface="Calibri" pitchFamily="34" charset="0"/>
              </a:rPr>
              <a:t> </a:t>
            </a:r>
            <a:r>
              <a:rPr lang="el-GR" sz="2400" kern="0" dirty="0" smtClean="0">
                <a:latin typeface="Calibri" pitchFamily="34" charset="0"/>
              </a:rPr>
              <a:t>Αγροτικού</a:t>
            </a:r>
            <a:r>
              <a:rPr lang="el-GR" sz="2400" kern="0" dirty="0">
                <a:latin typeface="Calibri" pitchFamily="34" charset="0"/>
              </a:rPr>
              <a:t> </a:t>
            </a:r>
            <a:r>
              <a:rPr lang="el-GR" sz="2400" kern="0" dirty="0" smtClean="0">
                <a:latin typeface="Calibri" pitchFamily="34" charset="0"/>
              </a:rPr>
              <a:t>μηχανήματος με εργονομικές</a:t>
            </a:r>
            <a:r>
              <a:rPr lang="el-GR" sz="2400" kern="0" dirty="0">
                <a:latin typeface="Calibri" pitchFamily="34" charset="0"/>
              </a:rPr>
              <a:t> </a:t>
            </a:r>
            <a:r>
              <a:rPr lang="el-GR" sz="2400" kern="0" dirty="0" smtClean="0">
                <a:latin typeface="Calibri" pitchFamily="34" charset="0"/>
              </a:rPr>
              <a:t>προδιαγραφές για</a:t>
            </a:r>
            <a:r>
              <a:rPr lang="en-US" sz="2400" kern="0" dirty="0" smtClean="0">
                <a:latin typeface="Calibri" pitchFamily="34" charset="0"/>
              </a:rPr>
              <a:t> </a:t>
            </a:r>
            <a:r>
              <a:rPr lang="el-GR" sz="2400" kern="0" dirty="0" smtClean="0">
                <a:latin typeface="Calibri" pitchFamily="34" charset="0"/>
              </a:rPr>
              <a:t>πρόληψη</a:t>
            </a:r>
            <a:r>
              <a:rPr lang="el-GR" sz="2400" kern="0" dirty="0">
                <a:latin typeface="Calibri" pitchFamily="34" charset="0"/>
              </a:rPr>
              <a:t> </a:t>
            </a:r>
            <a:r>
              <a:rPr lang="el-GR" sz="2400" kern="0" dirty="0" smtClean="0">
                <a:latin typeface="Calibri" pitchFamily="34" charset="0"/>
              </a:rPr>
              <a:t>ατυχημάτων, δύσκολη </a:t>
            </a:r>
            <a:r>
              <a:rPr lang="el-GR" sz="2400" kern="0" dirty="0">
                <a:latin typeface="Calibri" pitchFamily="34" charset="0"/>
              </a:rPr>
              <a:t>ανατροπή.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64894" y="6093296"/>
            <a:ext cx="3589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Ford Tractor with ROPS bar </a:t>
            </a:r>
            <a:r>
              <a:rPr lang="en-US" sz="1200" dirty="0" smtClean="0">
                <a:latin typeface="+mn-lt"/>
                <a:hlinkClick r:id="rId4"/>
              </a:rPr>
              <a:t>fitted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6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smtClean="0">
                <a:latin typeface="Calibri" pitchFamily="34" charset="0"/>
              </a:rPr>
              <a:t>Εξοπλισμός ασφαλείας</a:t>
            </a:r>
          </a:p>
        </p:txBody>
      </p:sp>
      <p:pic>
        <p:nvPicPr>
          <p:cNvPr id="44035" name="Picture 4" descr="O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22" y="1443608"/>
            <a:ext cx="5768957" cy="45056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Ορθογώνιο 3"/>
          <p:cNvSpPr>
            <a:spLocks noChangeArrowheads="1"/>
          </p:cNvSpPr>
          <p:nvPr/>
        </p:nvSpPr>
        <p:spPr bwMode="auto">
          <a:xfrm>
            <a:off x="3956843" y="6093295"/>
            <a:ext cx="1230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latin typeface="+mn-lt"/>
                <a:hlinkClick r:id="rId3"/>
              </a:rPr>
              <a:t>osha.gov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4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dirty="0">
                <a:latin typeface="Calibri" pitchFamily="34" charset="0"/>
              </a:rPr>
              <a:t>Ορισμός </a:t>
            </a:r>
            <a:r>
              <a:rPr lang="el-GR" altLang="el-GR" sz="3200" b="0" dirty="0" smtClean="0">
                <a:latin typeface="Calibri" pitchFamily="34" charset="0"/>
              </a:rPr>
              <a:t>2/</a:t>
            </a:r>
            <a:r>
              <a:rPr lang="en-US" altLang="el-GR" sz="3200" b="0" dirty="0">
                <a:latin typeface="Calibri" pitchFamily="34" charset="0"/>
              </a:rPr>
              <a:t>4</a:t>
            </a:r>
            <a:endParaRPr lang="el-GR" altLang="el-GR" sz="3200" dirty="0" smtClean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Ασχολείται</a:t>
            </a:r>
            <a:r>
              <a:rPr lang="el-GR" altLang="el-GR" sz="2400" dirty="0" smtClean="0">
                <a:latin typeface="Calibri" pitchFamily="34" charset="0"/>
              </a:rPr>
              <a:t> με τον σχεδιασμό και την αξιολόγηση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Της δραστηριότητας,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Των στόχων, 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Του προϊόντος, 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Του περιβάλλοντος και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Των συστημάτων,</a:t>
            </a:r>
          </a:p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ώστε αυτά να είναι συμβατά με</a:t>
            </a:r>
            <a:r>
              <a:rPr lang="en-US" altLang="el-GR" sz="2400" dirty="0" smtClean="0">
                <a:latin typeface="Calibri" pitchFamily="34" charset="0"/>
              </a:rPr>
              <a:t>: </a:t>
            </a: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τις ανάγκες,</a:t>
            </a:r>
            <a:endParaRPr lang="en-US" altLang="el-GR" sz="2400" dirty="0" smtClean="0">
              <a:latin typeface="Calibri" pitchFamily="34" charset="0"/>
            </a:endParaRP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τις ικανότητες και </a:t>
            </a:r>
            <a:endParaRPr lang="en-US" altLang="el-GR" sz="2400" dirty="0" smtClean="0">
              <a:latin typeface="Calibri" pitchFamily="34" charset="0"/>
            </a:endParaRPr>
          </a:p>
          <a:p>
            <a:pPr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τα όρια του ατόμου.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4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>
                <a:latin typeface="Calibri" pitchFamily="34" charset="0"/>
              </a:rPr>
              <a:t>Σήμανση ασφαλείας </a:t>
            </a:r>
            <a:r>
              <a:rPr lang="el-GR" altLang="el-GR" sz="3200" b="0" dirty="0" smtClean="0">
                <a:latin typeface="Calibri" pitchFamily="34" charset="0"/>
              </a:rPr>
              <a:t>1/2</a:t>
            </a:r>
            <a:endParaRPr lang="el-GR" altLang="el-GR" sz="3200" b="0" dirty="0" smtClean="0"/>
          </a:p>
        </p:txBody>
      </p:sp>
      <p:pic>
        <p:nvPicPr>
          <p:cNvPr id="45059" name="Picture 6" descr="health-safety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69" y="1628800"/>
            <a:ext cx="4001484" cy="4226920"/>
          </a:xfrm>
          <a:noFill/>
          <a:ln>
            <a:solidFill>
              <a:schemeClr val="tx1"/>
            </a:solidFill>
          </a:ln>
        </p:spPr>
      </p:pic>
      <p:sp>
        <p:nvSpPr>
          <p:cNvPr id="45061" name="Ορθογώνιο 4"/>
          <p:cNvSpPr>
            <a:spLocks noChangeArrowheads="1"/>
          </p:cNvSpPr>
          <p:nvPr/>
        </p:nvSpPr>
        <p:spPr bwMode="auto">
          <a:xfrm>
            <a:off x="1403648" y="5961190"/>
            <a:ext cx="2057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latin typeface="+mn-lt"/>
                <a:hlinkClick r:id="rId3"/>
              </a:rPr>
              <a:t>carolinasafetyhealth.org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644008" y="1628800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 smtClean="0">
                <a:latin typeface="+mn-lt"/>
              </a:rPr>
              <a:t>Διάρκεια  </a:t>
            </a:r>
            <a:r>
              <a:rPr lang="en-US" sz="2200" dirty="0" smtClean="0">
                <a:latin typeface="+mn-lt"/>
              </a:rPr>
              <a:t>(1</a:t>
            </a:r>
            <a:r>
              <a:rPr lang="el-GR" sz="2200" dirty="0" smtClean="0">
                <a:latin typeface="+mn-lt"/>
              </a:rPr>
              <a:t>3.11</a:t>
            </a:r>
            <a:r>
              <a:rPr lang="en-US" sz="2200" dirty="0" smtClean="0">
                <a:latin typeface="+mn-lt"/>
              </a:rPr>
              <a:t>)</a:t>
            </a:r>
            <a:r>
              <a:rPr lang="el-GR" sz="2200" dirty="0" smtClean="0">
                <a:latin typeface="+mn-lt"/>
              </a:rPr>
              <a:t> </a:t>
            </a:r>
            <a:endParaRPr lang="en-US" sz="2200" dirty="0" smtClean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Σήμανση ασφαλείας – κατασκευές</a:t>
            </a:r>
          </a:p>
          <a:p>
            <a:r>
              <a:rPr lang="en-US" sz="2200" b="1" dirty="0" smtClean="0">
                <a:latin typeface="+mn-lt"/>
                <a:hlinkClick r:id="rId4"/>
              </a:rPr>
              <a:t>Best </a:t>
            </a:r>
            <a:r>
              <a:rPr lang="en-US" sz="2200" b="1" dirty="0">
                <a:latin typeface="+mn-lt"/>
                <a:hlinkClick r:id="rId4"/>
              </a:rPr>
              <a:t>Signs Story</a:t>
            </a:r>
            <a:endParaRPr lang="en-US" sz="2200" b="1" dirty="0">
              <a:latin typeface="+mn-lt"/>
            </a:endParaRPr>
          </a:p>
        </p:txBody>
      </p:sp>
      <p:pic>
        <p:nvPicPr>
          <p:cNvPr id="7" name="Picture 6" descr="http://cainclusion.org/camap/images/resources/video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512438"/>
            <a:ext cx="1656184" cy="134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Σήμανση ασφαλείας </a:t>
            </a:r>
            <a:r>
              <a:rPr lang="el-GR" altLang="el-GR" sz="3200" b="0" dirty="0" smtClean="0">
                <a:latin typeface="Calibri" pitchFamily="34" charset="0"/>
              </a:rPr>
              <a:t>2/2</a:t>
            </a:r>
            <a:endParaRPr lang="el-GR" altLang="el-GR" sz="3600" dirty="0" smtClean="0"/>
          </a:p>
        </p:txBody>
      </p:sp>
      <p:pic>
        <p:nvPicPr>
          <p:cNvPr id="46083" name="Picture 8" descr="File:Workplace Safety Sign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1" b="16307"/>
          <a:stretch/>
        </p:blipFill>
        <p:spPr>
          <a:xfrm>
            <a:off x="107504" y="1433250"/>
            <a:ext cx="4306444" cy="4372014"/>
          </a:xfrm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3568" y="5949280"/>
            <a:ext cx="301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Workplace Safety </a:t>
            </a:r>
            <a:r>
              <a:rPr lang="en-US" sz="1200" dirty="0" smtClean="0">
                <a:latin typeface="+mn-lt"/>
                <a:hlinkClick r:id="rId3"/>
              </a:rPr>
              <a:t>Signs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pelletier1 (page does not exist)"/>
              </a:rPr>
              <a:t>Mpelletier1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rgbClr val="000000"/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499992" y="1412776"/>
            <a:ext cx="4427984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Διάρκεια (14.28)  </a:t>
            </a:r>
          </a:p>
          <a:p>
            <a:pPr marL="355600" marR="0" lvl="0" algn="l" defTabSz="914400" rtl="0" eaLnBrk="1" fontAlgn="auto" latinLnBrk="0" hangingPunct="1">
              <a:lnSpc>
                <a:spcPct val="112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Σήμανση ασφαλείας-χώρος εργασίας</a:t>
            </a:r>
            <a:endParaRPr lang="el-GR" sz="2400" dirty="0">
              <a:latin typeface="+mn-lt"/>
            </a:endParaRPr>
          </a:p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+mn-lt"/>
                <a:hlinkClick r:id="rId6"/>
              </a:rPr>
              <a:t>The </a:t>
            </a:r>
            <a:r>
              <a:rPr lang="en-US" sz="2400" b="1" dirty="0">
                <a:latin typeface="+mn-lt"/>
                <a:hlinkClick r:id="rId6"/>
              </a:rPr>
              <a:t>Adventures of </a:t>
            </a:r>
            <a:r>
              <a:rPr lang="en-US" sz="2400" b="1" dirty="0" smtClean="0">
                <a:latin typeface="+mn-lt"/>
                <a:hlinkClick r:id="rId6"/>
              </a:rPr>
              <a:t>Napo</a:t>
            </a:r>
            <a:endParaRPr kumimoji="0" lang="el-G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6" descr="http://cainclusion.org/camap/images/resources/vide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302" y="2445113"/>
            <a:ext cx="1211429" cy="9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defTabSz="912813"/>
            <a:r>
              <a:rPr lang="el-GR" altLang="el-GR" sz="4400" dirty="0" smtClean="0">
                <a:latin typeface="Calibri" pitchFamily="34" charset="0"/>
              </a:rPr>
              <a:t>Εργονομικό Πρόγραμμα</a:t>
            </a:r>
            <a:r>
              <a:rPr lang="el-GR" altLang="el-GR" sz="4000" dirty="0" smtClean="0">
                <a:latin typeface="Calibri" pitchFamily="34" charset="0"/>
              </a:rPr>
              <a:t/>
            </a:r>
            <a:br>
              <a:rPr lang="el-GR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Στόχος-Αρχές 1/2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18864" y="1412776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 απώτερος στόχος ενός εργονομικού προγράμματος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Παραγωγικότητα.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Ποιότητα του παραγομένου προϊόντος.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Υγεία και Ασφάλεια για τον εργαζόμενο.</a:t>
            </a:r>
          </a:p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Οι Βασικές Αρχές ενός εργονομικού προγράμματος είναι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Πρόληψη.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Συνεργασία.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Προσαρμοστικότητα.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Προτάσεις εφαρμόσιμες και οικονομικές.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Παρεμβάσεις απλές και ξεκάθαρες.</a:t>
            </a:r>
            <a:endParaRPr lang="el-GR" altLang="el-GR" dirty="0" smtClean="0">
              <a:latin typeface="Arial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24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363272" cy="5184576"/>
          </a:xfrm>
        </p:spPr>
        <p:txBody>
          <a:bodyPr>
            <a:normAutofit fontScale="92500"/>
          </a:bodyPr>
          <a:lstStyle/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Οι στόχοι εξυπηρετούνται με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Σχεδιασμό σύμφωνο με τις φυσικές και </a:t>
            </a:r>
            <a:r>
              <a:rPr lang="el-GR" altLang="el-GR" sz="2400" dirty="0" err="1" smtClean="0">
                <a:latin typeface="Calibri" pitchFamily="34" charset="0"/>
              </a:rPr>
              <a:t>συμπεριφορικές</a:t>
            </a:r>
            <a:r>
              <a:rPr lang="el-GR" altLang="el-GR" sz="2400" dirty="0" smtClean="0">
                <a:latin typeface="Calibri" pitchFamily="34" charset="0"/>
              </a:rPr>
              <a:t> ανάγκες του εργαζόμενου.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Ενημέρωση του εργαζόμενου.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Διαρκή προαγωγή της βελτίωσης.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Προώθηση του εκσυγχρονισμού.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Καθορισμό βασικών αρχών για αποφυγή έκθεσης των εργαζομένων στους κινδύνους.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Διαφύλαξη συνεπούς διαχείρισης και συμμετοχής των εργαζομένων.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Εργονομικές λύσεις με προσαρμογές χαμηλού κόστους.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defTabSz="912813"/>
            <a:r>
              <a:rPr lang="el-GR" altLang="el-GR" sz="4400" dirty="0" smtClean="0">
                <a:latin typeface="Calibri" pitchFamily="34" charset="0"/>
              </a:rPr>
              <a:t>Εργονομικό Πρόγραμμα</a:t>
            </a:r>
            <a:r>
              <a:rPr lang="el-GR" altLang="el-GR" sz="4000" dirty="0" smtClean="0">
                <a:latin typeface="Calibri" pitchFamily="34" charset="0"/>
              </a:rPr>
              <a:t/>
            </a:r>
            <a:br>
              <a:rPr lang="el-GR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Στόχος-Αρχές 2/2</a:t>
            </a:r>
          </a:p>
        </p:txBody>
      </p:sp>
    </p:spTree>
    <p:extLst>
      <p:ext uri="{BB962C8B-B14F-4D97-AF65-F5344CB8AC3E}">
        <p14:creationId xmlns:p14="http://schemas.microsoft.com/office/powerpoint/2010/main" val="3398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>
                <a:latin typeface="Calibri" pitchFamily="34" charset="0"/>
              </a:rPr>
              <a:t>Εργονομική διαδικασία</a:t>
            </a:r>
            <a:endParaRPr lang="el-GR" altLang="el-GR" sz="3200" b="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968621343"/>
              </p:ext>
            </p:extLst>
          </p:nvPr>
        </p:nvGraphicFramePr>
        <p:xfrm>
          <a:off x="755576" y="1124744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6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smtClean="0">
                <a:latin typeface="Calibri" pitchFamily="34" charset="0"/>
              </a:rPr>
              <a:t>Εργονομική Ανάλυση</a:t>
            </a:r>
            <a:endParaRPr lang="el-GR" altLang="el-GR" sz="3600" smtClean="0">
              <a:latin typeface="Calibri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pPr marL="0" indent="0" defTabSz="912813">
              <a:buNone/>
            </a:pPr>
            <a:r>
              <a:rPr lang="el-GR" altLang="el-GR" sz="2300" dirty="0" smtClean="0">
                <a:latin typeface="Calibri" pitchFamily="34" charset="0"/>
              </a:rPr>
              <a:t>Η εργονομική ανάλυση της δραστηριότητας στον χώρο εργασίας στηρίζεται σε κατάλληλα δομημένα ερωτηματολόγια από τους διεθνείς οργανισμούς για την υγεία της απασχόλησης και περιλαμβάνει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Πληροφόρηση για τα προβλήματα.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Επισκέψεις στον χώρο εργασίας.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b="1" dirty="0" smtClean="0">
                <a:latin typeface="Calibri" pitchFamily="34" charset="0"/>
              </a:rPr>
              <a:t>Εργονομική διερεύνηση.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Εκτίμηση των κινδύνων.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Σχεδιασμό βελτιώσεων – εφαρμογή.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Επανεκτίμηση.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8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defTabSz="912813"/>
            <a:r>
              <a:rPr lang="el-GR" altLang="el-GR" sz="4400" dirty="0" smtClean="0">
                <a:latin typeface="Calibri" pitchFamily="34" charset="0"/>
              </a:rPr>
              <a:t>Εργονομική Ανάλυση</a:t>
            </a:r>
            <a:r>
              <a:rPr lang="en-US" altLang="el-GR" sz="4000" dirty="0" smtClean="0">
                <a:latin typeface="Calibri" pitchFamily="34" charset="0"/>
              </a:rPr>
              <a:t/>
            </a:r>
            <a:br>
              <a:rPr lang="en-US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Διερεύνηση 1/2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marL="0" indent="0" defTabSz="912813">
              <a:buFontTx/>
              <a:buNone/>
            </a:pPr>
            <a:r>
              <a:rPr lang="el-GR" altLang="el-GR" dirty="0" smtClean="0">
                <a:latin typeface="Calibri" pitchFamily="34" charset="0"/>
              </a:rPr>
              <a:t>Η πληροφόρηση για τα προβλήματα κατά την επαγγελματική δραστηριότητα επικεντρώνεται στη</a:t>
            </a:r>
            <a:r>
              <a:rPr lang="en-US" altLang="el-GR" dirty="0" smtClean="0">
                <a:latin typeface="Calibri" pitchFamily="34" charset="0"/>
              </a:rPr>
              <a:t>:</a:t>
            </a:r>
            <a:endParaRPr lang="el-GR" altLang="el-GR" dirty="0" smtClean="0">
              <a:latin typeface="Calibri" pitchFamily="34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Γενική φυσική δραστηριότητα.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Διαχείριση βάρους.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Κινήσεις και στάσεις εργασίας. 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Επαναλαμβανόμενες δραστηριότητες.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07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defTabSz="912813"/>
            <a:r>
              <a:rPr lang="el-GR" altLang="el-GR" sz="4400" dirty="0" smtClean="0">
                <a:latin typeface="Calibri" pitchFamily="34" charset="0"/>
              </a:rPr>
              <a:t>Εργονομική Ανάλυση</a:t>
            </a:r>
            <a:r>
              <a:rPr lang="en-US" altLang="el-GR" sz="4000" dirty="0" smtClean="0">
                <a:latin typeface="Calibri" pitchFamily="34" charset="0"/>
              </a:rPr>
              <a:t/>
            </a:r>
            <a:br>
              <a:rPr lang="en-US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Διερεύνηση 2/2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Επαγγελματικοί περιορισμοί.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Συνεργασία εργαζομένων, διαπροσωπική επικοινωνία.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Δυσκολία στην λήψη αποφάσεων.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Αυξημένη προσοχή και ευθύνη.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Μικροκλίμα (αερισμός, φωτισμός, θερμοκρασία, θόρυβος).</a:t>
            </a:r>
          </a:p>
          <a:p>
            <a:pPr defTabSz="912813">
              <a:buFont typeface="Wingdings" pitchFamily="2" charset="2"/>
              <a:buChar char="Ø"/>
            </a:pPr>
            <a:r>
              <a:rPr lang="el-GR" altLang="el-GR" dirty="0" smtClean="0">
                <a:latin typeface="Calibri" pitchFamily="34" charset="0"/>
              </a:rPr>
              <a:t>Εργασιακός χώρος.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Εργονομική Εκπαίδευση </a:t>
            </a:r>
            <a:r>
              <a:rPr lang="el-GR" altLang="el-GR" sz="3200" b="0" dirty="0" smtClean="0">
                <a:latin typeface="Calibri" pitchFamily="34" charset="0"/>
              </a:rPr>
              <a:t>1/2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προγράμματα εργονομικής </a:t>
            </a:r>
            <a:r>
              <a:rPr lang="el-GR" dirty="0" smtClean="0"/>
              <a:t>εκπαίδευσης επικεντρώνονται: </a:t>
            </a:r>
            <a:endParaRPr lang="el-GR" dirty="0"/>
          </a:p>
          <a:p>
            <a:r>
              <a:rPr lang="el-GR" b="1" dirty="0"/>
              <a:t>Στην επιχείρηση</a:t>
            </a:r>
            <a:r>
              <a:rPr lang="el-GR" b="1" dirty="0" smtClean="0"/>
              <a:t>.</a:t>
            </a:r>
            <a:endParaRPr lang="el-GR" b="1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Επιδιώκουν </a:t>
            </a:r>
            <a:r>
              <a:rPr lang="el-GR" dirty="0"/>
              <a:t>τη μεγιστοποίηση της παραγωγικότητας του εργαζόμενου, ώστε η επιχείρηση να είναι εφικτό να αντιμετωπίσει το ανταγωνιστικό περιβάλλον της οικονομίας, σε όποιον τομέα και αν δραστηριοποιείται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/>
              <a:t>Στον εργαζόμενο</a:t>
            </a:r>
            <a:r>
              <a:rPr lang="el-GR" b="1" dirty="0" smtClean="0"/>
              <a:t>.</a:t>
            </a:r>
            <a:endParaRPr lang="el-GR" b="1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Επιδιώκουν </a:t>
            </a:r>
            <a:r>
              <a:rPr lang="el-GR" dirty="0"/>
              <a:t>την αποτελεσματική, γρήγορη και σωστή εκπαίδευση του εργαζόμενου (ή θεραπεία και επανεκπαίδευσή του, εάν υπήρξε τραυματισμός, ασθένεια </a:t>
            </a:r>
            <a:r>
              <a:rPr lang="el-GR" dirty="0" err="1"/>
              <a:t>κ.λ.π</a:t>
            </a:r>
            <a:r>
              <a:rPr lang="el-GR" dirty="0"/>
              <a:t>.) με κατάλληλο πρόγραμμα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9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 Εργονομική Εκπαίδευση </a:t>
            </a:r>
            <a:r>
              <a:rPr lang="el-GR" altLang="el-GR" sz="3200" b="0" dirty="0" smtClean="0">
                <a:latin typeface="Calibri" pitchFamily="34" charset="0"/>
              </a:rPr>
              <a:t>2/2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912813">
              <a:buNone/>
            </a:pPr>
            <a:r>
              <a:rPr lang="el-GR" altLang="el-GR" sz="2400" dirty="0" smtClean="0">
                <a:latin typeface="Calibri" pitchFamily="34" charset="0"/>
              </a:rPr>
              <a:t>Τα εργονομικά προγράμματα με στόχο την ασφαλέστερη εργασία, για να εξυπηρετήσουν την πρόληψη φυσικών, συναισθηματικών και ψυχολογικών τραυματισμών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marL="808038" lvl="1" indent="-452438"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Καθορίζουν τους παράγοντες κινδύνου. </a:t>
            </a:r>
          </a:p>
          <a:p>
            <a:pPr marL="808038" lvl="1" indent="-452438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Βελτιώνουν τη μηχανική λειτουργία του σώματος του εργαζόμενου. </a:t>
            </a:r>
          </a:p>
          <a:p>
            <a:pPr marL="808038" lvl="1" indent="-452438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Οργανώνουν δεξιότητες και συμπεριφορές.</a:t>
            </a:r>
          </a:p>
          <a:p>
            <a:pPr marL="808038" lvl="1" indent="-452438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Δίδουν πληροφορίες, ώστε να προλαμβάνεται το άγχος.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6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Ορισμός </a:t>
            </a:r>
            <a:r>
              <a:rPr lang="el-GR" altLang="el-GR" sz="3200" b="0" dirty="0" smtClean="0">
                <a:latin typeface="Calibri" pitchFamily="34" charset="0"/>
              </a:rPr>
              <a:t>3/</a:t>
            </a:r>
            <a:r>
              <a:rPr lang="en-US" altLang="el-GR" sz="3200" b="0" dirty="0">
                <a:latin typeface="Calibri" pitchFamily="34" charset="0"/>
              </a:rPr>
              <a:t>4</a:t>
            </a:r>
            <a:endParaRPr lang="el-GR" altLang="el-GR" sz="4000" dirty="0" smtClean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52028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4A82"/>
            </a:solidFill>
          </a:ln>
        </p:spPr>
        <p:txBody>
          <a:bodyPr anchor="ctr">
            <a:normAutofit/>
          </a:bodyPr>
          <a:lstStyle/>
          <a:p>
            <a:pPr marL="342900" lvl="1" indent="-342900" algn="ctr">
              <a:lnSpc>
                <a:spcPct val="150000"/>
              </a:lnSpc>
              <a:spcBef>
                <a:spcPts val="3000"/>
              </a:spcBef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altLang="el-GR" sz="2800" b="1" dirty="0" smtClean="0">
                <a:latin typeface="Calibri" pitchFamily="34" charset="0"/>
              </a:rPr>
              <a:t>Η </a:t>
            </a:r>
            <a:r>
              <a:rPr lang="el-GR" sz="2800" b="1" dirty="0" smtClean="0">
                <a:latin typeface="Calibri" pitchFamily="34" charset="0"/>
              </a:rPr>
              <a:t>Εργονομία α</a:t>
            </a:r>
            <a:r>
              <a:rPr lang="el-GR" altLang="el-GR" sz="2800" b="1" dirty="0" smtClean="0">
                <a:latin typeface="Calibri" pitchFamily="34" charset="0"/>
              </a:rPr>
              <a:t>ναφέρεται σε κάθε ανθρώπινη δραστηριότητα, η οποία έχει στόχο και προσπάθεια.</a:t>
            </a:r>
            <a:endParaRPr lang="el-GR" sz="28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Παράγοντες κινδύνου </a:t>
            </a:r>
            <a:endParaRPr lang="el-GR" altLang="el-GR" sz="3200" dirty="0" smtClean="0">
              <a:latin typeface="Calibri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Από τον εργαζόμενο</a:t>
            </a:r>
            <a:r>
              <a:rPr lang="el-GR" altLang="el-GR" sz="2400" dirty="0" smtClean="0">
                <a:latin typeface="Calibri" pitchFamily="34" charset="0"/>
              </a:rPr>
              <a:t> (δεν σχετίζονται με την εργασία).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Φυσικοί.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Ψυχολογικοί</a:t>
            </a:r>
            <a:r>
              <a:rPr lang="el-GR" altLang="el-GR" sz="2000" dirty="0" smtClean="0">
                <a:latin typeface="Calibri" pitchFamily="34" charset="0"/>
              </a:rPr>
              <a:t>.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Από την εργασία.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Επαγγελματική δραστηριότητα.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Εξοπλισμός.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Σχεδιασμός – οργάνωση του χώρου εργασίας.</a:t>
            </a:r>
          </a:p>
          <a:p>
            <a:pPr defTabSz="912813">
              <a:lnSpc>
                <a:spcPct val="90000"/>
              </a:lnSpc>
            </a:pPr>
            <a:r>
              <a:rPr lang="el-GR" altLang="el-GR" sz="2400" b="1" dirty="0" smtClean="0">
                <a:latin typeface="Calibri" pitchFamily="34" charset="0"/>
              </a:rPr>
              <a:t>Από το </a:t>
            </a:r>
            <a:r>
              <a:rPr lang="el-GR" altLang="el-GR" b="1" dirty="0">
                <a:latin typeface="Calibri" pitchFamily="34" charset="0"/>
              </a:rPr>
              <a:t>περιβάλλον </a:t>
            </a:r>
            <a:r>
              <a:rPr lang="el-GR" altLang="el-GR" b="1" dirty="0" smtClean="0">
                <a:latin typeface="Calibri" pitchFamily="34" charset="0"/>
              </a:rPr>
              <a:t>(σχετίζονται </a:t>
            </a:r>
            <a:r>
              <a:rPr lang="el-GR" altLang="el-GR" b="1" dirty="0">
                <a:latin typeface="Calibri" pitchFamily="34" charset="0"/>
              </a:rPr>
              <a:t>με την εργασία</a:t>
            </a:r>
            <a:r>
              <a:rPr lang="el-GR" altLang="el-GR" b="1" dirty="0" smtClean="0">
                <a:latin typeface="Calibri" pitchFamily="34" charset="0"/>
              </a:rPr>
              <a:t>).</a:t>
            </a:r>
            <a:endParaRPr lang="el-GR" altLang="el-GR" sz="2400" b="1" dirty="0" smtClean="0">
              <a:latin typeface="Calibri" pitchFamily="34" charset="0"/>
            </a:endParaRP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Φυσικοί.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Ψυχολογικοί.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Σχετιζόμενοι με το μικροκλίμα του χώρου εργασίας.</a:t>
            </a:r>
            <a:endParaRPr lang="el-GR" altLang="el-GR" sz="2400" b="1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defTabSz="912813"/>
            <a:r>
              <a:rPr lang="el-GR" altLang="el-GR" dirty="0" smtClean="0">
                <a:latin typeface="Calibri" pitchFamily="34" charset="0"/>
              </a:rPr>
              <a:t>Παράγοντες Κινδύνου </a:t>
            </a:r>
            <a:br>
              <a:rPr lang="el-GR" altLang="el-GR" dirty="0" smtClean="0">
                <a:latin typeface="Calibri" pitchFamily="34" charset="0"/>
              </a:rPr>
            </a:br>
            <a:r>
              <a:rPr lang="el-GR" altLang="el-GR" sz="3200" b="0" dirty="0" smtClean="0">
                <a:latin typeface="Calibri" pitchFamily="34" charset="0"/>
              </a:rPr>
              <a:t> από την εργασία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91264" cy="5256584"/>
          </a:xfrm>
        </p:spPr>
        <p:txBody>
          <a:bodyPr>
            <a:noAutofit/>
          </a:bodyPr>
          <a:lstStyle/>
          <a:p>
            <a:pPr defTabSz="912813">
              <a:lnSpc>
                <a:spcPct val="90000"/>
              </a:lnSpc>
              <a:buFontTx/>
              <a:buNone/>
            </a:pPr>
            <a:r>
              <a:rPr lang="el-GR" altLang="el-GR" sz="2300" dirty="0" smtClean="0">
                <a:latin typeface="Calibri" pitchFamily="34" charset="0"/>
              </a:rPr>
              <a:t>Σχετίζονται με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Την Θέση Εργασίας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Δυναμική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Στατική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Την Διαχείριση Βάρους.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Τον Τύπο της δραστηριότητας</a:t>
            </a:r>
            <a:r>
              <a:rPr lang="en-US" altLang="el-GR" sz="2300" dirty="0" smtClean="0">
                <a:latin typeface="Calibri" pitchFamily="34" charset="0"/>
              </a:rPr>
              <a:t>:</a:t>
            </a:r>
            <a:endParaRPr lang="el-GR" altLang="el-GR" sz="2300" dirty="0" smtClean="0">
              <a:latin typeface="Calibri" pitchFamily="34" charset="0"/>
            </a:endParaRP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Επαναλαμβανόμενη Κίνηση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Διάρκεια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300" dirty="0" smtClean="0">
                <a:latin typeface="Calibri" pitchFamily="34" charset="0"/>
              </a:rPr>
              <a:t>Συχνότητα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Την Πίεση (με άμεση ή έμμεση επαφή). 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300" dirty="0" smtClean="0">
                <a:latin typeface="Calibri" pitchFamily="34" charset="0"/>
              </a:rPr>
              <a:t>Τον Κραδασμό – Δόνηση ( τοπική ή ολική).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defTabSz="912813"/>
            <a:r>
              <a:rPr lang="el-GR" altLang="el-GR" dirty="0" smtClean="0">
                <a:latin typeface="Calibri" pitchFamily="34" charset="0"/>
              </a:rPr>
              <a:t>Παράγοντες Κινδύνου </a:t>
            </a:r>
            <a:br>
              <a:rPr lang="el-GR" altLang="el-GR" dirty="0" smtClean="0">
                <a:latin typeface="Calibri" pitchFamily="34" charset="0"/>
              </a:rPr>
            </a:br>
            <a:r>
              <a:rPr lang="el-GR" altLang="el-GR" dirty="0" smtClean="0">
                <a:latin typeface="Calibri" pitchFamily="34" charset="0"/>
              </a:rPr>
              <a:t> </a:t>
            </a:r>
            <a:r>
              <a:rPr lang="el-GR" altLang="el-GR" sz="3200" b="0" dirty="0" smtClean="0">
                <a:latin typeface="Calibri" pitchFamily="34" charset="0"/>
              </a:rPr>
              <a:t>από το περιβάλλον</a:t>
            </a:r>
          </a:p>
        </p:txBody>
      </p:sp>
      <p:sp>
        <p:nvSpPr>
          <p:cNvPr id="563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defTabSz="912813"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Στο εργασιακό περιβάλλον διακρίνεται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Ο </a:t>
            </a:r>
            <a:r>
              <a:rPr lang="el-GR" altLang="el-GR" sz="2400" b="1" dirty="0" smtClean="0">
                <a:latin typeface="Calibri" pitchFamily="34" charset="0"/>
              </a:rPr>
              <a:t>κοινωνικός και ο ψυχολογικός τομέας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Πνευματικές απαιτήσεις,</a:t>
            </a: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Ανθρώπινη συμπεριφορά,</a:t>
            </a: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Συνθήκες εργασίας.</a:t>
            </a:r>
          </a:p>
          <a:p>
            <a:pPr lvl="1" indent="-387350" defTabSz="912813"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Το </a:t>
            </a:r>
            <a:r>
              <a:rPr lang="el-GR" altLang="el-GR" sz="2400" b="1" dirty="0" smtClean="0">
                <a:latin typeface="Calibri" pitchFamily="34" charset="0"/>
              </a:rPr>
              <a:t>φυσικό και χημικό περιβάλλον 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Φυσικό περιβάλλον,</a:t>
            </a: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Οργάνωση του χώρου,</a:t>
            </a:r>
          </a:p>
          <a:p>
            <a:pPr lvl="2" defTabSz="912813">
              <a:buFont typeface="Wingdings" pitchFamily="2" charset="2"/>
              <a:buChar char="§"/>
            </a:pPr>
            <a:r>
              <a:rPr lang="el-GR" altLang="el-GR" dirty="0" smtClean="0">
                <a:latin typeface="Calibri" pitchFamily="34" charset="0"/>
              </a:rPr>
              <a:t>Φυσιολογία της εργασίας.</a:t>
            </a:r>
            <a:endParaRPr lang="el-GR" altLang="el-GR" sz="12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92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>
                <a:latin typeface="Calibri" pitchFamily="34" charset="0"/>
              </a:rPr>
              <a:t>Ασφάλεια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2016224"/>
          </a:xfrm>
        </p:spPr>
        <p:txBody>
          <a:bodyPr>
            <a:normAutofit/>
          </a:bodyPr>
          <a:lstStyle/>
          <a:p>
            <a:r>
              <a:rPr lang="el-GR" dirty="0"/>
              <a:t>Βασικά στοιχεία για την Υγεία και την Ασφάλεια του εργαζόμενου στον χώρο </a:t>
            </a:r>
            <a:r>
              <a:rPr lang="el-GR" dirty="0" smtClean="0"/>
              <a:t>εργασίας.</a:t>
            </a:r>
            <a:endParaRPr lang="el-GR" dirty="0"/>
          </a:p>
          <a:p>
            <a:r>
              <a:rPr lang="el-GR" dirty="0"/>
              <a:t>Οι παρεμβάσεις πρέπει να είναι απλές και ξεκάθαρες</a:t>
            </a:r>
            <a:r>
              <a:rPr 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755576" y="3429000"/>
            <a:ext cx="712879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>
                <a:latin typeface="+mn-lt"/>
              </a:rPr>
              <a:t>Οργάνωση </a:t>
            </a:r>
            <a:r>
              <a:rPr lang="el-GR" sz="2400" dirty="0">
                <a:latin typeface="+mn-lt"/>
              </a:rPr>
              <a:t>- ασφάλεια - εκπαίδευση</a:t>
            </a:r>
            <a:endParaRPr lang="el-GR" sz="2400" b="1" dirty="0" smtClean="0">
              <a:latin typeface="+mn-lt"/>
              <a:hlinkClick r:id="rId2"/>
            </a:endParaRPr>
          </a:p>
          <a:p>
            <a:pPr>
              <a:spcAft>
                <a:spcPts val="2400"/>
              </a:spcAft>
            </a:pPr>
            <a:r>
              <a:rPr lang="en-US" sz="2400" b="1" dirty="0" smtClean="0">
                <a:latin typeface="+mn-lt"/>
                <a:hlinkClick r:id="rId2"/>
              </a:rPr>
              <a:t>Napo </a:t>
            </a:r>
            <a:r>
              <a:rPr lang="en-US" sz="2400" b="1" dirty="0">
                <a:latin typeface="+mn-lt"/>
                <a:hlinkClick r:id="rId2"/>
              </a:rPr>
              <a:t>in... Working </a:t>
            </a:r>
            <a:r>
              <a:rPr lang="en-US" sz="2400" b="1" dirty="0" smtClean="0">
                <a:latin typeface="+mn-lt"/>
                <a:hlinkClick r:id="rId2"/>
              </a:rPr>
              <a:t>together</a:t>
            </a:r>
            <a:r>
              <a:rPr lang="el-GR" sz="2400" b="1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(Διάρκεια 9.23</a:t>
            </a:r>
            <a:r>
              <a:rPr lang="el-GR" sz="2400" dirty="0" smtClean="0">
                <a:latin typeface="+mn-lt"/>
              </a:rPr>
              <a:t>)</a:t>
            </a:r>
            <a:endParaRPr lang="en-US" sz="2400" b="1" dirty="0">
              <a:latin typeface="+mn-lt"/>
            </a:endParaRPr>
          </a:p>
        </p:txBody>
      </p:sp>
      <p:pic>
        <p:nvPicPr>
          <p:cNvPr id="8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211429" cy="9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altLang="el-GR" sz="4400" dirty="0" smtClean="0">
                <a:latin typeface="Calibri" pitchFamily="34" charset="0"/>
              </a:rPr>
              <a:t>Εξοπλισμός ασφαλείας</a:t>
            </a:r>
            <a:r>
              <a:rPr lang="el-GR" altLang="el-GR" sz="4000" dirty="0" smtClean="0">
                <a:latin typeface="Calibri" pitchFamily="34" charset="0"/>
              </a:rPr>
              <a:t/>
            </a:r>
            <a:br>
              <a:rPr lang="el-GR" altLang="el-GR" sz="4000" dirty="0" smtClean="0">
                <a:latin typeface="Calibri" pitchFamily="34" charset="0"/>
              </a:rPr>
            </a:br>
            <a:r>
              <a:rPr lang="el-GR" altLang="el-GR" sz="3600" b="0" dirty="0" smtClean="0">
                <a:latin typeface="Calibri" pitchFamily="34" charset="0"/>
              </a:rPr>
              <a:t>εφαρμογή</a:t>
            </a:r>
            <a:endParaRPr lang="el-GR" altLang="el-GR" sz="3600" b="0" dirty="0" smtClean="0"/>
          </a:p>
        </p:txBody>
      </p:sp>
      <p:pic>
        <p:nvPicPr>
          <p:cNvPr id="58371" name="Picture 4" descr="Constru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494630"/>
            <a:ext cx="3137892" cy="4947127"/>
          </a:xfrm>
          <a:noFill/>
          <a:ln>
            <a:solidFill>
              <a:schemeClr val="tx1"/>
            </a:solidFill>
          </a:ln>
        </p:spPr>
      </p:pic>
      <p:sp>
        <p:nvSpPr>
          <p:cNvPr id="58372" name="Ορθογώνιο 3"/>
          <p:cNvSpPr>
            <a:spLocks noChangeArrowheads="1"/>
          </p:cNvSpPr>
          <p:nvPr/>
        </p:nvSpPr>
        <p:spPr bwMode="auto">
          <a:xfrm>
            <a:off x="3851920" y="6449683"/>
            <a:ext cx="1838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 smtClean="0">
                <a:latin typeface="+mn-lt"/>
                <a:hlinkClick r:id="rId3"/>
              </a:rPr>
              <a:t>osha.gov</a:t>
            </a:r>
            <a:endParaRPr lang="el-GR" alt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Εργονομική Παρέμβαση </a:t>
            </a:r>
            <a:r>
              <a:rPr lang="el-GR" altLang="el-GR" sz="3200" b="0" dirty="0" smtClean="0">
                <a:latin typeface="Calibri" pitchFamily="34" charset="0"/>
              </a:rPr>
              <a:t>1/4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/>
          <a:lstStyle/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εργονομική παρέμβαση είναι δυνατόν να αναφέρεται σε: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Επαγγελματικό χώρο,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Χώρο κοινής χρήσης,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Κοινωνική δραστηριότητα,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Δραστηριότητα της καθημερινότητας.</a:t>
            </a:r>
          </a:p>
          <a:p>
            <a:pPr defTabSz="912813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 dirty="0" smtClean="0">
                <a:latin typeface="Calibri" pitchFamily="34" charset="0"/>
              </a:rPr>
              <a:t>Η εργονομική προσαρμογή πρέπει να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Είναι εύκολη στην εφαρμογή,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Είναι εύκολη στην χρήση από το άτομο, 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Έχει χαμηλό κόστος,</a:t>
            </a:r>
          </a:p>
          <a:p>
            <a:pPr lvl="1" defTabSz="912813">
              <a:lnSpc>
                <a:spcPct val="90000"/>
              </a:lnSpc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Να μην παρουσιάζει κινδύνους.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Ορθογώνιο 4"/>
          <p:cNvSpPr>
            <a:spLocks noGrp="1"/>
          </p:cNvSpPr>
          <p:nvPr>
            <p:ph type="title"/>
          </p:nvPr>
        </p:nvSpPr>
        <p:spPr>
          <a:xfrm>
            <a:off x="467544" y="217049"/>
            <a:ext cx="8229600" cy="707886"/>
          </a:xfrm>
        </p:spPr>
        <p:txBody>
          <a:bodyPr>
            <a:spAutoFit/>
          </a:bodyPr>
          <a:lstStyle/>
          <a:p>
            <a:r>
              <a:rPr lang="el-GR" altLang="el-GR" dirty="0">
                <a:latin typeface="Calibri" pitchFamily="34" charset="0"/>
              </a:rPr>
              <a:t>Εργονομική Παρέμβαση </a:t>
            </a:r>
            <a:r>
              <a:rPr lang="el-GR" altLang="el-GR" sz="3200" b="0" dirty="0" smtClean="0">
                <a:latin typeface="Calibri" pitchFamily="34" charset="0"/>
              </a:rPr>
              <a:t>2/4</a:t>
            </a:r>
            <a:endParaRPr lang="el-GR" altLang="el-GR" sz="3600" dirty="0" smtClean="0">
              <a:latin typeface="Calibri" pitchFamily="34" charset="0"/>
            </a:endParaRPr>
          </a:p>
        </p:txBody>
      </p:sp>
      <p:pic>
        <p:nvPicPr>
          <p:cNvPr id="60418" name="Picture 2" descr="File:Protram205 ra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1" y="1196975"/>
            <a:ext cx="6720417" cy="5040313"/>
          </a:xfrm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87624" y="6396335"/>
            <a:ext cx="67687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Protram205 </a:t>
            </a:r>
            <a:r>
              <a:rPr lang="en-US" sz="1200" dirty="0" smtClean="0">
                <a:latin typeface="+mn-lt"/>
                <a:hlinkClick r:id="rId3"/>
              </a:rPr>
              <a:t>ramp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 από</a:t>
            </a:r>
            <a:r>
              <a:rPr lang="en-US" sz="1200" dirty="0" smtClean="0">
                <a:solidFill>
                  <a:srgbClr val="595959"/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Lasart75 (page does not exist)"/>
              </a:rPr>
              <a:t>Lasart75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rgbClr val="595959"/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hlinkClick r:id="rId5"/>
              </a:rPr>
              <a:t>CC </a:t>
            </a:r>
            <a:r>
              <a:rPr lang="en-US" sz="1200" dirty="0">
                <a:solidFill>
                  <a:srgbClr val="000000"/>
                </a:solidFill>
                <a:latin typeface="+mn-lt"/>
                <a:hlinkClick r:id="rId5"/>
              </a:rPr>
              <a:t>BY-SA 3.0</a:t>
            </a:r>
            <a:endParaRPr lang="en-US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Εργονομική Παρέμβαση </a:t>
            </a:r>
            <a:r>
              <a:rPr lang="el-GR" altLang="el-GR" sz="3200" b="0" dirty="0" smtClean="0">
                <a:latin typeface="Calibri" pitchFamily="34" charset="0"/>
              </a:rPr>
              <a:t>3/4</a:t>
            </a:r>
            <a:endParaRPr lang="el-GR" altLang="el-GR" sz="3600" dirty="0" smtClean="0"/>
          </a:p>
        </p:txBody>
      </p:sp>
      <p:sp>
        <p:nvSpPr>
          <p:cNvPr id="6144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1268760"/>
            <a:ext cx="3970784" cy="4680520"/>
          </a:xfrm>
        </p:spPr>
        <p:txBody>
          <a:bodyPr/>
          <a:lstStyle/>
          <a:p>
            <a:pPr marL="0" indent="0">
              <a:buNone/>
            </a:pPr>
            <a:r>
              <a:rPr lang="el-GR" altLang="el-GR" sz="2400" dirty="0" smtClean="0">
                <a:latin typeface="Calibri" pitchFamily="34" charset="0"/>
              </a:rPr>
              <a:t>Στο χώρο της υγείας απλή μηχανή για την εξυπηρέτηση στη καθημερινότητα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ατόμων με κινητικά προβλήματα.</a:t>
            </a:r>
          </a:p>
        </p:txBody>
      </p:sp>
      <p:pic>
        <p:nvPicPr>
          <p:cNvPr id="61444" name="Picture 2" descr="http://upload.wikimedia.org/wikipedia/commons/e/ea/Patientlyf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3108"/>
          <a:stretch/>
        </p:blipFill>
        <p:spPr bwMode="auto">
          <a:xfrm>
            <a:off x="4634144" y="1340768"/>
            <a:ext cx="3950563" cy="500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2110910" y="5868951"/>
            <a:ext cx="2461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Patientlyft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Davidcaravaca (page does not exist)"/>
              </a:rPr>
              <a:t>Davidcaravaca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Εργονομική Παρέμβαση </a:t>
            </a:r>
            <a:r>
              <a:rPr lang="el-GR" altLang="el-GR" sz="3200" b="0" dirty="0" smtClean="0">
                <a:latin typeface="Calibri" pitchFamily="34" charset="0"/>
              </a:rPr>
              <a:t>4/4</a:t>
            </a:r>
            <a:endParaRPr lang="el-GR" altLang="el-GR" sz="3600" dirty="0" smtClean="0"/>
          </a:p>
        </p:txBody>
      </p:sp>
      <p:pic>
        <p:nvPicPr>
          <p:cNvPr id="62468" name="Picture 2" descr="Liko 7000 ES Golvo Electric Patient L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r="20290"/>
          <a:stretch>
            <a:fillRect/>
          </a:stretch>
        </p:blipFill>
        <p:spPr bwMode="auto">
          <a:xfrm>
            <a:off x="971600" y="1418948"/>
            <a:ext cx="3096344" cy="49221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4499992" y="1418948"/>
            <a:ext cx="40324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>
                <a:latin typeface="Calibri" pitchFamily="34" charset="0"/>
              </a:rPr>
              <a:t>Στο χώρο της </a:t>
            </a:r>
            <a:r>
              <a:rPr lang="el-GR" sz="2400" kern="0" dirty="0" smtClean="0">
                <a:latin typeface="Calibri" pitchFamily="34" charset="0"/>
              </a:rPr>
              <a:t>υγείας απλή</a:t>
            </a:r>
            <a:endParaRPr lang="el-GR" sz="2400" kern="0" dirty="0">
              <a:latin typeface="Calibri" pitchFamily="34" charset="0"/>
            </a:endParaRP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>
                <a:latin typeface="Calibri" pitchFamily="34" charset="0"/>
              </a:rPr>
              <a:t>μηχανή. Η χρήση της στην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>
                <a:latin typeface="Calibri" pitchFamily="34" charset="0"/>
              </a:rPr>
              <a:t>αποκατάσταση για την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>
                <a:latin typeface="Calibri" pitchFamily="34" charset="0"/>
              </a:rPr>
              <a:t>επανεκπαίδευση της βάδισης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>
                <a:latin typeface="Calibri" pitchFamily="34" charset="0"/>
              </a:rPr>
              <a:t>δίνει στον ασθενή ασφάλεια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 smtClean="0">
                <a:latin typeface="Calibri" pitchFamily="34" charset="0"/>
              </a:rPr>
              <a:t>και προφυλάσσει </a:t>
            </a:r>
            <a:r>
              <a:rPr lang="el-GR" sz="2400" kern="0" dirty="0">
                <a:latin typeface="Calibri" pitchFamily="34" charset="0"/>
              </a:rPr>
              <a:t>τον</a:t>
            </a: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 smtClean="0">
                <a:latin typeface="Calibri" pitchFamily="34" charset="0"/>
              </a:rPr>
              <a:t>φυσικοθεραπευτή από</a:t>
            </a:r>
            <a:endParaRPr lang="el-GR" sz="2400" kern="0" dirty="0">
              <a:latin typeface="Calibri" pitchFamily="34" charset="0"/>
            </a:endParaRPr>
          </a:p>
          <a:p>
            <a:pPr marL="341313" indent="-341313" eaLnBrk="0" hangingPunct="0">
              <a:spcBef>
                <a:spcPct val="20000"/>
              </a:spcBef>
              <a:defRPr/>
            </a:pPr>
            <a:r>
              <a:rPr lang="el-GR" sz="2400" kern="0" dirty="0" smtClean="0">
                <a:latin typeface="Calibri" pitchFamily="34" charset="0"/>
              </a:rPr>
              <a:t>επικίνδυνες επιβαρύνσεις</a:t>
            </a:r>
            <a:r>
              <a:rPr lang="el-GR" sz="2400" kern="0" dirty="0">
                <a:latin typeface="Calibri" pitchFamily="34" charset="0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403648" y="6446179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shermanoaksmedical.com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51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smtClean="0">
                <a:latin typeface="Calibri" pitchFamily="34" charset="0"/>
              </a:rPr>
              <a:t>Συμπερασματικά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94420" y="1628800"/>
            <a:ext cx="7355160" cy="3816424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4A82"/>
            </a:solidFill>
          </a:ln>
        </p:spPr>
        <p:txBody>
          <a:bodyPr anchor="ctr">
            <a:normAutofit/>
          </a:bodyPr>
          <a:lstStyle/>
          <a:p>
            <a:pPr marL="444500" indent="-444500"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Calibri" pitchFamily="34" charset="0"/>
              </a:rPr>
              <a:t>Η εργονομία δεν διαπιστώνει απλώς τα προβλήματα, αλλά βρίσκει λύσεις σε αυτά. </a:t>
            </a:r>
          </a:p>
          <a:p>
            <a:pPr marL="444500" indent="-444500">
              <a:buFont typeface="Wingdings" pitchFamily="2" charset="2"/>
              <a:buChar char="Ø"/>
              <a:defRPr/>
            </a:pPr>
            <a:r>
              <a:rPr lang="el-GR" altLang="el-GR" sz="2400" dirty="0" smtClean="0">
                <a:latin typeface="Calibri" pitchFamily="34" charset="0"/>
              </a:rPr>
              <a:t>Ένα ασφαλέστερο περιβάλλον εργασίας, για  καλά </a:t>
            </a:r>
            <a:r>
              <a:rPr lang="el-GR" altLang="el-GR" sz="2400" dirty="0" err="1" smtClean="0">
                <a:latin typeface="Calibri" pitchFamily="34" charset="0"/>
              </a:rPr>
              <a:t>αμοιβομένους</a:t>
            </a:r>
            <a:r>
              <a:rPr lang="el-GR" altLang="el-GR" sz="2400" dirty="0" smtClean="0">
                <a:latin typeface="Calibri" pitchFamily="34" charset="0"/>
              </a:rPr>
              <a:t> και συγκροτημένους εργαζομένους, οδηγεί στη βελτίωση της παραγωγικότητας και δημιουργεί ηθική δέσμευση, καθώς οι εργαζόμενοι συμμετέχουν στην διαχείριση των προβλημάτων.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187624" y="5567793"/>
            <a:ext cx="5388013" cy="850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</a:pPr>
            <a:r>
              <a:rPr lang="el-GR" sz="2200" dirty="0">
                <a:latin typeface="+mn-lt"/>
              </a:rPr>
              <a:t>Κόστος /Ασφάλεια /θόρυβος </a:t>
            </a:r>
            <a:r>
              <a:rPr lang="el-GR" sz="2200" dirty="0" smtClean="0">
                <a:latin typeface="+mn-lt"/>
              </a:rPr>
              <a:t>(Διάρκεια  7.59)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latin typeface="+mn-lt"/>
                <a:hlinkClick r:id="rId2"/>
              </a:rPr>
              <a:t>Napo </a:t>
            </a:r>
            <a:r>
              <a:rPr lang="en-US" sz="2200" b="1" dirty="0">
                <a:latin typeface="+mn-lt"/>
                <a:hlinkClick r:id="rId2"/>
              </a:rPr>
              <a:t>in Stop that Noise</a:t>
            </a:r>
            <a:endParaRPr lang="el-GR" sz="2200" b="1" dirty="0">
              <a:latin typeface="+mn-lt"/>
            </a:endParaRPr>
          </a:p>
        </p:txBody>
      </p:sp>
      <p:pic>
        <p:nvPicPr>
          <p:cNvPr id="6" name="Picture 6" descr="http://cainclusion.org/camap/images/resources/vide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561" y="5459306"/>
            <a:ext cx="1211429" cy="9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latin typeface="Calibri" pitchFamily="34" charset="0"/>
              </a:rPr>
              <a:t>Ορισμός </a:t>
            </a:r>
            <a:r>
              <a:rPr lang="el-GR" altLang="el-GR" sz="3200" b="0" dirty="0" smtClean="0">
                <a:latin typeface="Calibri" pitchFamily="34" charset="0"/>
              </a:rPr>
              <a:t>4/</a:t>
            </a:r>
            <a:r>
              <a:rPr lang="en-US" altLang="el-GR" sz="3200" b="0" dirty="0">
                <a:latin typeface="Calibri" pitchFamily="34" charset="0"/>
              </a:rPr>
              <a:t>4</a:t>
            </a:r>
            <a:endParaRPr lang="el-GR" altLang="el-GR" dirty="0" smtClean="0"/>
          </a:p>
        </p:txBody>
      </p:sp>
      <p:sp>
        <p:nvSpPr>
          <p:cNvPr id="7170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2" indent="-285750" defTabSz="912813">
              <a:buFontTx/>
              <a:buNone/>
            </a:pPr>
            <a:r>
              <a:rPr lang="el-GR" altLang="el-GR" dirty="0" smtClean="0">
                <a:latin typeface="Calibri" pitchFamily="34" charset="0"/>
              </a:rPr>
              <a:t>Ορίσθηκε ως</a:t>
            </a:r>
            <a:r>
              <a:rPr lang="en-US" altLang="el-GR" dirty="0" smtClean="0">
                <a:latin typeface="Calibri" pitchFamily="34" charset="0"/>
              </a:rPr>
              <a:t>:</a:t>
            </a:r>
            <a:endParaRPr lang="el-GR" altLang="el-GR" dirty="0" smtClean="0">
              <a:latin typeface="Calibri" pitchFamily="34" charset="0"/>
            </a:endParaRPr>
          </a:p>
          <a:p>
            <a:pPr marL="355600" lvl="1" indent="-355600"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Η επιστήμη της εργασίας, </a:t>
            </a:r>
          </a:p>
          <a:p>
            <a:pPr marL="355600" lvl="1" indent="-355600" defTabSz="912813">
              <a:buFont typeface="Wingdings" pitchFamily="2" charset="2"/>
              <a:buChar char="Ø"/>
            </a:pPr>
            <a:r>
              <a:rPr lang="el-GR" altLang="el-GR" sz="2400" b="1" dirty="0" smtClean="0">
                <a:latin typeface="Calibri" pitchFamily="34" charset="0"/>
              </a:rPr>
              <a:t>Επιστήμη για καλύτερη ζωή, </a:t>
            </a:r>
            <a:r>
              <a:rPr lang="el-GR" altLang="el-GR" sz="2400" dirty="0" smtClean="0">
                <a:latin typeface="Calibri" pitchFamily="34" charset="0"/>
              </a:rPr>
              <a:t>η οποία</a:t>
            </a:r>
            <a:r>
              <a:rPr lang="en-US" altLang="el-GR" sz="2400" dirty="0" smtClean="0">
                <a:latin typeface="Calibri" pitchFamily="34" charset="0"/>
              </a:rPr>
              <a:t>:</a:t>
            </a:r>
            <a:endParaRPr lang="el-GR" altLang="el-GR" sz="2400" dirty="0" smtClean="0">
              <a:latin typeface="Calibri" pitchFamily="34" charset="0"/>
            </a:endParaRPr>
          </a:p>
          <a:p>
            <a:pPr marL="285750"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Αφορά σε κάθε διάσταση της ανθρώπινης δραστηριότητας.</a:t>
            </a:r>
          </a:p>
          <a:p>
            <a:pPr marL="285750"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Διερευνά τις ανθρώπινες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εργασι</a:t>
            </a:r>
            <a:r>
              <a:rPr lang="el-GR" altLang="el-GR" dirty="0">
                <a:latin typeface="Calibri" pitchFamily="34" charset="0"/>
              </a:rPr>
              <a:t>α</a:t>
            </a:r>
            <a:r>
              <a:rPr lang="el-GR" altLang="el-GR" sz="2400" dirty="0" smtClean="0">
                <a:latin typeface="Calibri" pitchFamily="34" charset="0"/>
              </a:rPr>
              <a:t>κές ικανότητες και τα όριά τους.</a:t>
            </a:r>
          </a:p>
          <a:p>
            <a:pPr marL="285750" lvl="1" defTabSz="912813">
              <a:buFont typeface="Wingdings" pitchFamily="2" charset="2"/>
              <a:buChar char="§"/>
            </a:pPr>
            <a:r>
              <a:rPr lang="el-GR" altLang="el-GR" sz="2400" dirty="0" smtClean="0">
                <a:latin typeface="Calibri" pitchFamily="34" charset="0"/>
              </a:rPr>
              <a:t>Χρησιμοποιεί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αυτή τη γνώση στον σχεδιασμό και την χρήση του εξοπλισμού από τον εργαζόμενο, στον χώρο εργασίας.</a:t>
            </a:r>
            <a:endParaRPr lang="en-US" alt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(Θ). Ενότητα </a:t>
            </a:r>
            <a:r>
              <a:rPr lang="en-US" sz="2000" smtClean="0"/>
              <a:t>12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στην Εργονομία».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l-GR" altLang="el-GR" sz="4000" dirty="0" smtClean="0">
                <a:latin typeface="Calibri" pitchFamily="34" charset="0"/>
              </a:rPr>
              <a:t>Ιστορική Αναδρομή </a:t>
            </a:r>
            <a:r>
              <a:rPr lang="el-GR" altLang="el-GR" sz="3200" b="0" dirty="0" smtClean="0">
                <a:latin typeface="Calibri" pitchFamily="34" charset="0"/>
              </a:rPr>
              <a:t>1/6</a:t>
            </a:r>
            <a:endParaRPr lang="el-GR" altLang="el-GR" sz="3200" b="0" dirty="0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rmAutofit/>
          </a:bodyPr>
          <a:lstStyle/>
          <a:p>
            <a:pPr marL="0" indent="0" defTabSz="912813">
              <a:lnSpc>
                <a:spcPct val="110000"/>
              </a:lnSpc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Το 1857 στην Πολωνία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r>
              <a:rPr lang="el-GR" altLang="el-GR" sz="2400" dirty="0" smtClean="0">
                <a:latin typeface="Calibri" pitchFamily="34" charset="0"/>
              </a:rPr>
              <a:t> ορίσθηκε για πρώτη φορά η Εργονομία από τον </a:t>
            </a:r>
            <a:r>
              <a:rPr lang="en-US" altLang="el-GR" sz="2400" dirty="0" err="1" smtClean="0">
                <a:latin typeface="Calibri" pitchFamily="34" charset="0"/>
              </a:rPr>
              <a:t>Wojciech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err="1" smtClean="0">
                <a:latin typeface="Calibri" pitchFamily="34" charset="0"/>
              </a:rPr>
              <a:t>Jastrzebowski</a:t>
            </a:r>
            <a:r>
              <a:rPr lang="en-US" altLang="el-GR" sz="2400" dirty="0" smtClean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με τις εκδόσεις</a:t>
            </a:r>
            <a:r>
              <a:rPr lang="en-US" altLang="el-GR" sz="2400" dirty="0" smtClean="0">
                <a:latin typeface="Calibri" pitchFamily="34" charset="0"/>
              </a:rPr>
              <a:t>: </a:t>
            </a:r>
            <a:endParaRPr lang="el-GR" altLang="el-GR" sz="2400" dirty="0" smtClean="0">
              <a:latin typeface="Calibri" pitchFamily="34" charset="0"/>
            </a:endParaRPr>
          </a:p>
          <a:p>
            <a:pPr defTabSz="912813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l-GR" sz="2400" dirty="0" smtClean="0">
                <a:latin typeface="Calibri" pitchFamily="34" charset="0"/>
              </a:rPr>
              <a:t>An Outline of Ergonomics </a:t>
            </a:r>
            <a:r>
              <a:rPr lang="el-GR" altLang="el-GR" sz="2400" dirty="0" smtClean="0">
                <a:latin typeface="Calibri" pitchFamily="34" charset="0"/>
              </a:rPr>
              <a:t>και</a:t>
            </a:r>
          </a:p>
          <a:p>
            <a:pPr defTabSz="912813">
              <a:lnSpc>
                <a:spcPct val="110000"/>
              </a:lnSpc>
              <a:buFont typeface="Wingdings" pitchFamily="2" charset="2"/>
              <a:buChar char="§"/>
            </a:pPr>
            <a:r>
              <a:rPr lang="en-US" altLang="el-GR" sz="2400" dirty="0" smtClean="0">
                <a:latin typeface="Calibri" pitchFamily="34" charset="0"/>
              </a:rPr>
              <a:t>The Science of Work Based upon the Truths Drawn from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smtClean="0">
                <a:latin typeface="Calibri" pitchFamily="34" charset="0"/>
              </a:rPr>
              <a:t>the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err="1" smtClean="0">
                <a:latin typeface="Calibri" pitchFamily="34" charset="0"/>
              </a:rPr>
              <a:t>Sience</a:t>
            </a:r>
            <a:r>
              <a:rPr lang="en-US" altLang="el-GR" sz="2400" dirty="0" smtClean="0">
                <a:latin typeface="Calibri" pitchFamily="34" charset="0"/>
              </a:rPr>
              <a:t> of Nature </a:t>
            </a:r>
            <a:r>
              <a:rPr lang="el-GR" altLang="el-GR" sz="2400" dirty="0" smtClean="0">
                <a:latin typeface="Calibri" pitchFamily="34" charset="0"/>
              </a:rPr>
              <a:t>.</a:t>
            </a:r>
          </a:p>
          <a:p>
            <a:pPr marL="0" indent="0" defTabSz="912813">
              <a:lnSpc>
                <a:spcPct val="110000"/>
              </a:lnSpc>
              <a:buFontTx/>
              <a:buNone/>
            </a:pPr>
            <a:r>
              <a:rPr lang="el-GR" altLang="el-GR" sz="2400" dirty="0" smtClean="0">
                <a:latin typeface="Calibri" pitchFamily="34" charset="0"/>
              </a:rPr>
              <a:t>Σχεδόν 100 χρόνια πριν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smtClean="0">
                <a:latin typeface="Calibri" pitchFamily="34" charset="0"/>
              </a:rPr>
              <a:t>1713</a:t>
            </a:r>
            <a:r>
              <a:rPr lang="el-GR" altLang="el-GR" sz="2400" dirty="0" smtClean="0">
                <a:latin typeface="Calibri" pitchFamily="34" charset="0"/>
              </a:rPr>
              <a:t> - </a:t>
            </a:r>
            <a:r>
              <a:rPr lang="en-US" altLang="el-GR" sz="2400" dirty="0" smtClean="0">
                <a:latin typeface="Calibri" pitchFamily="34" charset="0"/>
              </a:rPr>
              <a:t>De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err="1" smtClean="0">
                <a:latin typeface="Calibri" pitchFamily="34" charset="0"/>
              </a:rPr>
              <a:t>Morbis</a:t>
            </a:r>
            <a:r>
              <a:rPr lang="el-GR" altLang="el-GR" sz="2400" dirty="0" smtClean="0">
                <a:latin typeface="Calibri" pitchFamily="34" charset="0"/>
              </a:rPr>
              <a:t> </a:t>
            </a:r>
            <a:r>
              <a:rPr lang="en-US" altLang="el-GR" sz="2400" dirty="0" err="1" smtClean="0">
                <a:latin typeface="Calibri" pitchFamily="34" charset="0"/>
              </a:rPr>
              <a:t>Artificum</a:t>
            </a:r>
            <a:r>
              <a:rPr lang="en-US" altLang="el-GR" sz="2400" dirty="0" smtClean="0">
                <a:latin typeface="Calibri" pitchFamily="34" charset="0"/>
              </a:rPr>
              <a:t>,</a:t>
            </a:r>
            <a:r>
              <a:rPr lang="el-GR" altLang="el-GR" sz="2400" dirty="0" smtClean="0">
                <a:latin typeface="Calibri" pitchFamily="34" charset="0"/>
              </a:rPr>
              <a:t>ο </a:t>
            </a:r>
            <a:r>
              <a:rPr lang="en-US" altLang="el-GR" sz="2400" dirty="0" err="1" smtClean="0">
                <a:latin typeface="Calibri" pitchFamily="34" charset="0"/>
              </a:rPr>
              <a:t>Bernardini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n-US" altLang="el-GR" sz="2400" dirty="0" err="1" smtClean="0">
                <a:latin typeface="Calibri" pitchFamily="34" charset="0"/>
              </a:rPr>
              <a:t>Ramazzini</a:t>
            </a:r>
            <a:r>
              <a:rPr lang="el-GR" altLang="el-GR" sz="2400" dirty="0" smtClean="0">
                <a:latin typeface="Calibri" pitchFamily="34" charset="0"/>
              </a:rPr>
              <a:t> (πατέρας της Ιατρικής της Εργασίας) είχε καθορίσει τις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επαναλαμβανόμενες κινήσεις, τις συγκεκριμένες θέσεις εργασίας και την ψυχολογική φόρτιση ως παράγοντες, που εμπλέκονται με</a:t>
            </a:r>
            <a:r>
              <a:rPr lang="el-GR" altLang="el-GR" dirty="0">
                <a:latin typeface="Calibri" pitchFamily="34" charset="0"/>
              </a:rPr>
              <a:t> </a:t>
            </a:r>
            <a:r>
              <a:rPr lang="el-GR" altLang="el-GR" sz="2400" dirty="0" smtClean="0">
                <a:latin typeface="Calibri" pitchFamily="34" charset="0"/>
              </a:rPr>
              <a:t>τα προβλήματα υγείας που σχετίζονται με την εργασία.</a:t>
            </a:r>
            <a:endParaRPr lang="el-GR" altLang="el-GR" sz="2400" b="1" dirty="0" smtClean="0">
              <a:latin typeface="Calibri" pitchFamily="34" charset="0"/>
            </a:endParaRPr>
          </a:p>
        </p:txBody>
      </p:sp>
      <p:sp>
        <p:nvSpPr>
          <p:cNvPr id="8195" name="Θέση αριθμού διαφάνειας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3C3B66-325C-4843-BC98-BA8F94ED155A}" type="slidenum">
              <a:rPr lang="el-GR" altLang="el-GR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 smtClean="0"/>
          </a:p>
        </p:txBody>
      </p:sp>
    </p:spTree>
    <p:extLst>
      <p:ext uri="{BB962C8B-B14F-4D97-AF65-F5344CB8AC3E}">
        <p14:creationId xmlns:p14="http://schemas.microsoft.com/office/powerpoint/2010/main" val="1569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latin typeface="Calibri" pitchFamily="34" charset="0"/>
              </a:rPr>
              <a:t>Επαγγελματικές Δραστηριότητες </a:t>
            </a:r>
            <a:r>
              <a:rPr lang="el-GR" sz="3200" b="0" dirty="0" smtClean="0">
                <a:latin typeface="Calibri" pitchFamily="34" charset="0"/>
              </a:rPr>
              <a:t>1/2</a:t>
            </a:r>
            <a:endParaRPr lang="el-GR" sz="3200" b="0" dirty="0">
              <a:latin typeface="Calibri" pitchFamily="34" charset="0"/>
            </a:endParaRPr>
          </a:p>
        </p:txBody>
      </p:sp>
      <p:pic>
        <p:nvPicPr>
          <p:cNvPr id="10243" name="Picture 2" descr="http://upload.wikimedia.org/wikipedia/commons/9/9a/Britannica_Bookbinding_-_book-sewing_mach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24" y="1196975"/>
            <a:ext cx="6061952" cy="5040313"/>
          </a:xfrm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331640" y="6378092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Britannica Bookbinding - book-sewing </a:t>
            </a:r>
            <a:r>
              <a:rPr lang="en-US" sz="1200" dirty="0" smtClean="0">
                <a:latin typeface="+mn-lt"/>
                <a:hlinkClick r:id="rId3"/>
              </a:rPr>
              <a:t>machine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ob Burkhardt"/>
              </a:rPr>
              <a:t>Bob Burkhardt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55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90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latin typeface="Calibri" pitchFamily="34" charset="0"/>
              </a:rPr>
              <a:t>Επαγγελματικές Δραστηριότητες </a:t>
            </a:r>
            <a:r>
              <a:rPr lang="el-GR" sz="3200" b="0" dirty="0" smtClean="0">
                <a:latin typeface="Calibri" pitchFamily="34" charset="0"/>
              </a:rPr>
              <a:t>2/2</a:t>
            </a:r>
            <a:endParaRPr lang="el-GR" sz="3200" b="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180411" y="6378092"/>
            <a:ext cx="4783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Sewing woman </a:t>
            </a:r>
            <a:r>
              <a:rPr lang="en-US" sz="1200" dirty="0" smtClean="0">
                <a:latin typeface="+mn-lt"/>
                <a:hlinkClick r:id="rId2"/>
              </a:rPr>
              <a:t>vintage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3"/>
              </a:rPr>
              <a:t>Karolus_BR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ελεύθερο για χρήση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pic>
        <p:nvPicPr>
          <p:cNvPr id="1026" name="Picture 2" descr="Sewing woman vintage by Karolus_BR - A vintage sketch of a woman sewing with an abstract shadow behind the sketch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11" y="1196752"/>
            <a:ext cx="4783178" cy="51085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Βιολογική Μηχανική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Βιολογική Μηχανική</Template>
  <TotalTime>376</TotalTime>
  <Words>3242</Words>
  <Application>Microsoft Office PowerPoint</Application>
  <PresentationFormat>Προβολή στην οθόνη (4:3)</PresentationFormat>
  <Paragraphs>520</Paragraphs>
  <Slides>66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66</vt:i4>
      </vt:variant>
    </vt:vector>
  </HeadingPairs>
  <TitlesOfParts>
    <vt:vector size="71" baseType="lpstr">
      <vt:lpstr>template Βιολογική Μηχανική</vt:lpstr>
      <vt:lpstr>TEMPLATE</vt:lpstr>
      <vt:lpstr>Προσαρμοσμένη σχεδίαση</vt:lpstr>
      <vt:lpstr>1_exo-opistho_simeiomata</vt:lpstr>
      <vt:lpstr>OC_template_updated</vt:lpstr>
      <vt:lpstr>Βιολογική Μηχανική   Εργονομία (Θ)</vt:lpstr>
      <vt:lpstr>Ορολογία</vt:lpstr>
      <vt:lpstr>Ορισμός 1/4</vt:lpstr>
      <vt:lpstr>Ορισμός 2/4</vt:lpstr>
      <vt:lpstr>Ορισμός 3/4</vt:lpstr>
      <vt:lpstr>Ορισμός 4/4</vt:lpstr>
      <vt:lpstr>Ιστορική Αναδρομή 1/6</vt:lpstr>
      <vt:lpstr>Επαγγελματικές Δραστηριότητες 1/2</vt:lpstr>
      <vt:lpstr>Επαγγελματικές Δραστηριότητες 2/2</vt:lpstr>
      <vt:lpstr>Ιστορική Αναδρομή 2/6</vt:lpstr>
      <vt:lpstr>Ιστορική Αναδρομή 3/6</vt:lpstr>
      <vt:lpstr>Ιστορική Αναδρομή 4/6</vt:lpstr>
      <vt:lpstr>Ιστορική Αναδρομή 5/6</vt:lpstr>
      <vt:lpstr>Ιστορική Αναδρομή 6/6</vt:lpstr>
      <vt:lpstr>Επιστημονικά Πεδία </vt:lpstr>
      <vt:lpstr>Τομείς Εργονομίας</vt:lpstr>
      <vt:lpstr>Εργονομία Στόχος</vt:lpstr>
      <vt:lpstr>Εργονομία Αποτέλεσμα</vt:lpstr>
      <vt:lpstr>Συνθήκες Εργασίας περιβάλλον</vt:lpstr>
      <vt:lpstr>Περιβάλλον και  Περιβάλλον Εργασίας</vt:lpstr>
      <vt:lpstr>Συνθήκες Εργασίας οργάνωση 1/2</vt:lpstr>
      <vt:lpstr>Συνθήκες Εργασίας οργάνωση 2/2</vt:lpstr>
      <vt:lpstr>Ανθρωπομετρία 1/3</vt:lpstr>
      <vt:lpstr>Ανθρωπομετρία μέτρηση 1/2</vt:lpstr>
      <vt:lpstr>Ανθρωπομετρία 2/3</vt:lpstr>
      <vt:lpstr>Ανθρωπομετρία μέτρηση 2/2</vt:lpstr>
      <vt:lpstr>Ανθρωπομετρία 3/3</vt:lpstr>
      <vt:lpstr>Εφαρμογές 1/3</vt:lpstr>
      <vt:lpstr>Εφαρμογές 2/3</vt:lpstr>
      <vt:lpstr>Εφαρμογές 3/3</vt:lpstr>
      <vt:lpstr>Εργονομική προσέγγιση χώρος εργασίας</vt:lpstr>
      <vt:lpstr>Εργονομική προσέγγιση εργαζόμενος</vt:lpstr>
      <vt:lpstr> Εργονομική προσέγγιση  Προσωπικοί παράγοντες</vt:lpstr>
      <vt:lpstr>Εργονομική προσέγγιση Πίνακας</vt:lpstr>
      <vt:lpstr>Θεματικές Ενότητες 1/3</vt:lpstr>
      <vt:lpstr>Θεματικές Ενότητες 2/3</vt:lpstr>
      <vt:lpstr>Θεματικές Ενότητες 3/3</vt:lpstr>
      <vt:lpstr>Αγροτικό μηχάνημα</vt:lpstr>
      <vt:lpstr>Εξοπλισμός ασφαλείας</vt:lpstr>
      <vt:lpstr>Σήμανση ασφαλείας 1/2</vt:lpstr>
      <vt:lpstr>Σήμανση ασφαλείας 2/2</vt:lpstr>
      <vt:lpstr>Εργονομικό Πρόγραμμα Στόχος-Αρχές 1/2</vt:lpstr>
      <vt:lpstr>Εργονομικό Πρόγραμμα Στόχος-Αρχές 2/2</vt:lpstr>
      <vt:lpstr>Εργονομική διαδικασία</vt:lpstr>
      <vt:lpstr>Εργονομική Ανάλυση</vt:lpstr>
      <vt:lpstr>Εργονομική Ανάλυση Διερεύνηση 1/2</vt:lpstr>
      <vt:lpstr>Εργονομική Ανάλυση Διερεύνηση 2/2</vt:lpstr>
      <vt:lpstr>Εργονομική Εκπαίδευση 1/2</vt:lpstr>
      <vt:lpstr> Εργονομική Εκπαίδευση 2/2</vt:lpstr>
      <vt:lpstr>Παράγοντες κινδύνου </vt:lpstr>
      <vt:lpstr>Παράγοντες Κινδύνου   από την εργασία </vt:lpstr>
      <vt:lpstr>Παράγοντες Κινδύνου   από το περιβάλλον</vt:lpstr>
      <vt:lpstr>Ασφάλεια</vt:lpstr>
      <vt:lpstr>Εξοπλισμός ασφαλείας εφαρμογή</vt:lpstr>
      <vt:lpstr>Εργονομική Παρέμβαση 1/4</vt:lpstr>
      <vt:lpstr>Εργονομική Παρέμβαση 2/4</vt:lpstr>
      <vt:lpstr>Εργονομική Παρέμβαση 3/4</vt:lpstr>
      <vt:lpstr>Εργονομική Παρέμβαση 4/4</vt:lpstr>
      <vt:lpstr>Συμπερασματικά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 (Θ)</dc:title>
  <dc:creator>opencourses@teiath.gr</dc:creator>
  <cp:lastModifiedBy>fkaram2</cp:lastModifiedBy>
  <cp:revision>42</cp:revision>
  <dcterms:created xsi:type="dcterms:W3CDTF">2015-03-11T13:33:36Z</dcterms:created>
  <dcterms:modified xsi:type="dcterms:W3CDTF">2015-08-26T06:49:35Z</dcterms:modified>
</cp:coreProperties>
</file>