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5"/>
  </p:notesMasterIdLst>
  <p:handoutMasterIdLst>
    <p:handoutMasterId r:id="rId13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7" r:id="rId38"/>
    <p:sldId id="396" r:id="rId39"/>
    <p:sldId id="308" r:id="rId40"/>
    <p:sldId id="306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90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91" r:id="rId96"/>
    <p:sldId id="362" r:id="rId97"/>
    <p:sldId id="363" r:id="rId98"/>
    <p:sldId id="364" r:id="rId99"/>
    <p:sldId id="365" r:id="rId100"/>
    <p:sldId id="366" r:id="rId101"/>
    <p:sldId id="368" r:id="rId102"/>
    <p:sldId id="369" r:id="rId103"/>
    <p:sldId id="370" r:id="rId104"/>
    <p:sldId id="371" r:id="rId105"/>
    <p:sldId id="372" r:id="rId106"/>
    <p:sldId id="373" r:id="rId107"/>
    <p:sldId id="392" r:id="rId108"/>
    <p:sldId id="374" r:id="rId109"/>
    <p:sldId id="393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94" r:id="rId121"/>
    <p:sldId id="385" r:id="rId122"/>
    <p:sldId id="386" r:id="rId123"/>
    <p:sldId id="387" r:id="rId124"/>
    <p:sldId id="388" r:id="rId125"/>
    <p:sldId id="389" r:id="rId126"/>
    <p:sldId id="395" r:id="rId127"/>
    <p:sldId id="257" r:id="rId128"/>
    <p:sldId id="262" r:id="rId129"/>
    <p:sldId id="264" r:id="rId130"/>
    <p:sldId id="269" r:id="rId131"/>
    <p:sldId id="270" r:id="rId132"/>
    <p:sldId id="266" r:id="rId133"/>
    <p:sldId id="261" r:id="rId134"/>
  </p:sldIdLst>
  <p:sldSz cx="9144000" cy="6858000" type="screen4x3"/>
  <p:notesSz cx="7104063" cy="10234613"/>
  <p:custDataLst>
    <p:tags r:id="rId1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2541" autoAdjust="0"/>
  </p:normalViewPr>
  <p:slideViewPr>
    <p:cSldViewPr>
      <p:cViewPr varScale="1">
        <p:scale>
          <a:sx n="65" d="100"/>
          <a:sy n="65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E43809-EBA1-4DBD-B05F-57275A267277}" type="slidenum">
              <a:rPr kumimoji="0" lang="el-GR" altLang="el-GR" sz="1300" smtClean="0">
                <a:latin typeface="Arial" charset="0"/>
              </a:rPr>
              <a:pPr eaLnBrk="1" hangingPunct="1"/>
              <a:t>37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35E91F-83A9-4BEE-97B2-400D13E4D62B}" type="slidenum">
              <a:rPr kumimoji="0" lang="el-GR" altLang="el-GR" sz="1300" smtClean="0">
                <a:latin typeface="Arial" charset="0"/>
              </a:rPr>
              <a:pPr eaLnBrk="1" hangingPunct="1"/>
              <a:t>39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AAFF3F-F4C3-465F-82D4-CB3C4DD28570}" type="slidenum">
              <a:rPr kumimoji="0" lang="el-GR" altLang="el-GR" sz="1300" smtClean="0">
                <a:latin typeface="Arial" charset="0"/>
              </a:rPr>
              <a:pPr eaLnBrk="1" hangingPunct="1"/>
              <a:t>40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6FCC2D-A6C5-4B77-A61B-1FD8DED4342D}" type="slidenum">
              <a:rPr kumimoji="0" lang="el-GR" altLang="el-GR" sz="1300" smtClean="0">
                <a:latin typeface="Arial" charset="0"/>
              </a:rPr>
              <a:pPr eaLnBrk="1" hangingPunct="1"/>
              <a:t>41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82257F-3131-4EB3-A8F6-F5036DF3DBFB}" type="slidenum">
              <a:rPr kumimoji="0" lang="el-GR" altLang="el-GR" sz="1300" smtClean="0">
                <a:latin typeface="Arial" charset="0"/>
              </a:rPr>
              <a:pPr eaLnBrk="1" hangingPunct="1"/>
              <a:t>44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2400" indent="-152400"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0B7649-1F24-4675-8574-9BE1DD697F78}" type="slidenum">
              <a:rPr kumimoji="0" lang="el-GR" altLang="el-GR" sz="1300" smtClean="0">
                <a:latin typeface="Arial" charset="0"/>
              </a:rPr>
              <a:pPr eaLnBrk="1" hangingPunct="1"/>
              <a:t>45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507739-C257-436B-8EE5-B350941A1B1F}" type="slidenum">
              <a:rPr kumimoji="0" lang="el-GR" altLang="el-GR" sz="1300" smtClean="0">
                <a:latin typeface="Arial" charset="0"/>
              </a:rPr>
              <a:pPr eaLnBrk="1" hangingPunct="1"/>
              <a:t>46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2400" indent="-152400" eaLnBrk="1" hangingPunct="1"/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45B80-5FAE-45C3-89FA-229F3A60F370}" type="slidenum">
              <a:rPr kumimoji="0" lang="el-GR" altLang="el-GR" sz="1300" smtClean="0">
                <a:latin typeface="Arial" charset="0"/>
              </a:rPr>
              <a:pPr eaLnBrk="1" hangingPunct="1"/>
              <a:t>47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2400" indent="-152400"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0CE2E-834C-4705-9514-244324D284F9}" type="slidenum">
              <a:rPr kumimoji="0" lang="el-GR" altLang="el-GR" sz="1300" smtClean="0">
                <a:latin typeface="Arial" charset="0"/>
              </a:rPr>
              <a:pPr eaLnBrk="1" hangingPunct="1"/>
              <a:t>48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88AB3F-6B85-41DA-85CA-F35D63C904C7}" type="slidenum">
              <a:rPr kumimoji="0" lang="el-GR" altLang="el-GR" sz="1300" smtClean="0">
                <a:latin typeface="Arial" charset="0"/>
              </a:rPr>
              <a:pPr eaLnBrk="1" hangingPunct="1"/>
              <a:t>49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300D33-47F9-4078-A971-D6B4FEF53132}" type="slidenum">
              <a:rPr kumimoji="0" lang="el-GR" altLang="el-GR" sz="1300" smtClean="0">
                <a:latin typeface="Arial" charset="0"/>
              </a:rPr>
              <a:pPr eaLnBrk="1" hangingPunct="1"/>
              <a:t>11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1E36EC-CBDD-4D1D-B40D-B82FE4286EFE}" type="slidenum">
              <a:rPr kumimoji="0" lang="el-GR" altLang="el-GR" sz="1300" smtClean="0">
                <a:latin typeface="Arial" charset="0"/>
              </a:rPr>
              <a:pPr eaLnBrk="1" hangingPunct="1"/>
              <a:t>50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BA3C1E-6FB8-4B5E-A4B3-F9E1DA811077}" type="slidenum">
              <a:rPr kumimoji="0" lang="el-GR" altLang="el-GR" sz="1300" smtClean="0">
                <a:latin typeface="Arial" charset="0"/>
              </a:rPr>
              <a:pPr eaLnBrk="1" hangingPunct="1"/>
              <a:t>52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CCEC62-4608-4B2C-891E-7B69419FF464}" type="slidenum">
              <a:rPr kumimoji="0" lang="el-GR" altLang="el-GR" sz="1300" smtClean="0">
                <a:latin typeface="Arial" charset="0"/>
              </a:rPr>
              <a:pPr eaLnBrk="1" hangingPunct="1"/>
              <a:t>53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FFF949-F719-4B2F-AC2D-5D24222BA706}" type="slidenum">
              <a:rPr kumimoji="0" lang="el-GR" altLang="el-GR" sz="1300" smtClean="0">
                <a:latin typeface="Arial" charset="0"/>
              </a:rPr>
              <a:pPr eaLnBrk="1" hangingPunct="1"/>
              <a:t>54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7C4839-7C52-486B-BEAB-BE2029FE168B}" type="slidenum">
              <a:rPr kumimoji="0" lang="el-GR" altLang="el-GR" sz="1300" smtClean="0">
                <a:latin typeface="Arial" charset="0"/>
              </a:rPr>
              <a:pPr eaLnBrk="1" hangingPunct="1"/>
              <a:t>56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16A47E-800D-4267-9A32-63E0E400F049}" type="slidenum">
              <a:rPr kumimoji="0" lang="el-GR" altLang="el-GR" sz="1300" smtClean="0">
                <a:latin typeface="Arial" charset="0"/>
              </a:rPr>
              <a:pPr eaLnBrk="1" hangingPunct="1"/>
              <a:t>61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08859-A42C-4B3E-A7F3-75540B641A83}" type="slidenum">
              <a:rPr kumimoji="0" lang="el-GR" altLang="el-GR" sz="1300" smtClean="0">
                <a:latin typeface="Arial" charset="0"/>
              </a:rPr>
              <a:pPr eaLnBrk="1" hangingPunct="1"/>
              <a:t>62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E29397-56FA-4084-87E7-1A04BB87561A}" type="slidenum">
              <a:rPr kumimoji="0" lang="el-GR" altLang="el-GR" sz="1300" smtClean="0">
                <a:latin typeface="Arial" charset="0"/>
              </a:rPr>
              <a:pPr eaLnBrk="1" hangingPunct="1"/>
              <a:t>63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991E39-F85B-4986-BE8D-F13DABB73598}" type="slidenum">
              <a:rPr kumimoji="0" lang="el-GR" altLang="el-GR" sz="1300" smtClean="0">
                <a:latin typeface="Arial" charset="0"/>
              </a:rPr>
              <a:pPr eaLnBrk="1" hangingPunct="1"/>
              <a:t>64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784978-E4D5-4D5F-9E76-510971C40669}" type="slidenum">
              <a:rPr kumimoji="0" lang="el-GR" altLang="el-GR" sz="1300" smtClean="0">
                <a:latin typeface="Arial" charset="0"/>
              </a:rPr>
              <a:pPr eaLnBrk="1" hangingPunct="1"/>
              <a:t>65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67B418-73D8-43F4-8344-0F2311430FA0}" type="slidenum">
              <a:rPr kumimoji="0" lang="el-GR" altLang="el-GR" sz="1300" smtClean="0">
                <a:latin typeface="Arial" charset="0"/>
              </a:rPr>
              <a:pPr eaLnBrk="1" hangingPunct="1"/>
              <a:t>21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777EE3-3349-478C-9F0E-A818346BBB14}" type="slidenum">
              <a:rPr kumimoji="0" lang="el-GR" altLang="el-GR" sz="1300" smtClean="0">
                <a:latin typeface="Arial" charset="0"/>
              </a:rPr>
              <a:pPr eaLnBrk="1" hangingPunct="1"/>
              <a:t>66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10D368-75A0-4EF4-A9B1-E47ED1DB29BA}" type="slidenum">
              <a:rPr kumimoji="0" lang="el-GR" altLang="el-GR" sz="1300" smtClean="0">
                <a:latin typeface="Arial" charset="0"/>
              </a:rPr>
              <a:pPr eaLnBrk="1" hangingPunct="1"/>
              <a:t>67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FDE0A2-5C27-4337-A880-DF6DF21AE227}" type="slidenum">
              <a:rPr kumimoji="0" lang="el-GR" altLang="el-GR" sz="1300" smtClean="0">
                <a:latin typeface="Arial" charset="0"/>
              </a:rPr>
              <a:pPr eaLnBrk="1" hangingPunct="1"/>
              <a:t>68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FD1ECB-6BCF-423B-92A9-682EB0EA20F1}" type="slidenum">
              <a:rPr kumimoji="0" lang="el-GR" altLang="el-GR" sz="1300" smtClean="0">
                <a:latin typeface="Arial" charset="0"/>
              </a:rPr>
              <a:pPr eaLnBrk="1" hangingPunct="1"/>
              <a:t>74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l-GR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el-GR" sz="13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BFDEAC-7E6C-44BF-8390-7FA0800219DE}" type="slidenum">
              <a:rPr kumimoji="0" lang="el-GR" altLang="el-GR" sz="1300" smtClean="0">
                <a:latin typeface="Arial" charset="0"/>
              </a:rPr>
              <a:pPr eaLnBrk="1" hangingPunct="1"/>
              <a:t>75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5C09BD-9E8C-4C82-B667-D6634488409C}" type="slidenum">
              <a:rPr kumimoji="0" lang="el-GR" altLang="el-GR" sz="1300" smtClean="0">
                <a:latin typeface="Arial" charset="0"/>
              </a:rPr>
              <a:pPr eaLnBrk="1" hangingPunct="1"/>
              <a:t>76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 sz="8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3B7F1C-EBE4-427A-932B-7C5FA62CF1D6}" type="slidenum">
              <a:rPr kumimoji="0" lang="el-GR" altLang="el-GR" sz="1300" smtClean="0">
                <a:latin typeface="Arial" charset="0"/>
              </a:rPr>
              <a:pPr eaLnBrk="1" hangingPunct="1"/>
              <a:t>77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l-GR" dirty="0" smtClean="0"/>
          </a:p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B13F3E-AD9B-4C57-BB58-38F0E37EEF49}" type="slidenum">
              <a:rPr kumimoji="0" lang="el-GR" altLang="el-GR" sz="1300" smtClean="0">
                <a:latin typeface="Arial" charset="0"/>
              </a:rPr>
              <a:pPr eaLnBrk="1" hangingPunct="1"/>
              <a:t>78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2400" indent="-152400"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8BEDEB-D815-4644-81BB-D5AAB5084633}" type="slidenum">
              <a:rPr kumimoji="0" lang="el-GR" altLang="el-GR" sz="1300" smtClean="0">
                <a:latin typeface="Arial" charset="0"/>
              </a:rPr>
              <a:pPr eaLnBrk="1" hangingPunct="1"/>
              <a:t>79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l-GR" sz="80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936926-7FB9-44AE-9AC9-3C52D7E3ED46}" type="slidenum">
              <a:rPr kumimoji="0" lang="el-GR" altLang="el-GR" sz="1300" smtClean="0">
                <a:latin typeface="Arial" charset="0"/>
              </a:rPr>
              <a:pPr eaLnBrk="1" hangingPunct="1"/>
              <a:t>80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3203F8-286C-4C3A-A728-E07A52EA32A9}" type="slidenum">
              <a:rPr kumimoji="0" lang="el-GR" altLang="el-GR" sz="1300" smtClean="0">
                <a:latin typeface="Arial" charset="0"/>
              </a:rPr>
              <a:pPr eaLnBrk="1" hangingPunct="1"/>
              <a:t>22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3AE86C-88A3-43FA-9205-C1DD7D25E851}" type="slidenum">
              <a:rPr kumimoji="0" lang="el-GR" altLang="el-GR" sz="1300" smtClean="0">
                <a:latin typeface="Arial" charset="0"/>
              </a:rPr>
              <a:pPr eaLnBrk="1" hangingPunct="1"/>
              <a:t>81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l-GR" sz="80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8C911A-9D88-45F4-8667-74BF8F78F4CD}" type="slidenum">
              <a:rPr kumimoji="0" lang="el-GR" altLang="el-GR" sz="1300" smtClean="0">
                <a:latin typeface="Arial" charset="0"/>
              </a:rPr>
              <a:pPr eaLnBrk="1" hangingPunct="1"/>
              <a:t>82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l-GR" sz="8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6BFC8D-9890-4FD4-8764-711500120EDD}" type="slidenum">
              <a:rPr kumimoji="0" lang="el-GR" altLang="el-GR" sz="1300" smtClean="0">
                <a:latin typeface="Arial" charset="0"/>
              </a:rPr>
              <a:pPr eaLnBrk="1" hangingPunct="1"/>
              <a:t>88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4B4EE1-8E24-4B8A-9319-EA0E50B14D2C}" type="slidenum">
              <a:rPr kumimoji="0" lang="el-GR" altLang="el-GR" sz="1300" smtClean="0">
                <a:latin typeface="Arial" charset="0"/>
              </a:rPr>
              <a:pPr eaLnBrk="1" hangingPunct="1"/>
              <a:t>89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33A26C-A464-463E-B44A-64FBD3F9FD4F}" type="slidenum">
              <a:rPr kumimoji="0" lang="el-GR" altLang="el-GR" sz="1300" smtClean="0">
                <a:latin typeface="Arial" charset="0"/>
              </a:rPr>
              <a:pPr eaLnBrk="1" hangingPunct="1"/>
              <a:t>90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544058-E088-43D6-8A3A-F8817CE2D91E}" type="slidenum">
              <a:rPr kumimoji="0" lang="el-GR" altLang="el-GR" sz="1300" smtClean="0">
                <a:latin typeface="Arial" charset="0"/>
              </a:rPr>
              <a:pPr eaLnBrk="1" hangingPunct="1"/>
              <a:t>91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2400" indent="-152400"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ED8558-3A8D-411E-8871-BD9A50963B9F}" type="slidenum">
              <a:rPr kumimoji="0" lang="el-GR" altLang="el-GR" sz="1300" smtClean="0">
                <a:latin typeface="Arial" charset="0"/>
              </a:rPr>
              <a:pPr eaLnBrk="1" hangingPunct="1"/>
              <a:t>23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937B68-70A8-4CB2-8D99-1C4F811B884A}" type="slidenum">
              <a:rPr kumimoji="0" lang="el-GR" altLang="el-GR" sz="1300" smtClean="0">
                <a:latin typeface="Arial" charset="0"/>
              </a:rPr>
              <a:pPr eaLnBrk="1" hangingPunct="1"/>
              <a:t>24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A4EDA6-2102-4350-8B3C-A95644047336}" type="slidenum">
              <a:rPr kumimoji="0" lang="el-GR" altLang="el-GR" sz="1300" smtClean="0">
                <a:latin typeface="Arial" charset="0"/>
              </a:rPr>
              <a:pPr eaLnBrk="1" hangingPunct="1"/>
              <a:t>25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96307B-67F4-4218-9D5D-B2ADAE96229A}" type="slidenum">
              <a:rPr kumimoji="0" lang="el-GR" altLang="el-GR" sz="1300" smtClean="0">
                <a:latin typeface="Arial" charset="0"/>
              </a:rPr>
              <a:pPr eaLnBrk="1" hangingPunct="1"/>
              <a:t>26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8E83CA-1DFE-4F9B-9DFB-A51629B4F189}" type="slidenum">
              <a:rPr kumimoji="0" lang="el-GR" altLang="el-GR" sz="1300" smtClean="0">
                <a:latin typeface="Arial" charset="0"/>
              </a:rPr>
              <a:pPr eaLnBrk="1" hangingPunct="1"/>
              <a:t>32</a:t>
            </a:fld>
            <a:endParaRPr kumimoji="0" lang="el-GR" altLang="el-GR" sz="1300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56E7-1A63-4DE3-9EE7-535CE67760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1452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224D7-B703-4383-949B-63A143B24E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130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ttonandmerton.nhs.uk/ec/files/.../Chapter%207%20(3).doc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neenancompany/4155640021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2.0/" TargetMode="External"/><Relationship Id="rId4" Type="http://schemas.openxmlformats.org/officeDocument/2006/relationships/hyperlink" Target="https://www.flickr.com/photos/theneenancompany/" TargetMode="Externa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lpno.gr/el-gr/%CE%B1%CF%81%CF%87%CE%B9%CE%BA%CE%B7.aspx" TargetMode="External"/><Relationship Id="rId2" Type="http://schemas.openxmlformats.org/officeDocument/2006/relationships/hyperlink" Target="http://www.keelpno.gr/Portals/0/%CE%91%CF%81%CF%87%CE%B5%CE%AF%CE%B1/Ebola/Updated%20guidelines/%CE%95%CE%BA%CF%80%CE%B1%CE%AF%CE%B4%CE%B5%CF%85%CF%83%CE%B7/%CE%91%CE%99%CE%9C%CE%9F%CE%A1%CE%A1%CE%91%CE%93%CE%99%CE%9A%CE%9F%CE%A3%20%CE%A0%CE%A5%CE%A1%CE%95%CE%A4%CE%9F%CE%A3%20EBOLA%20%CE%9C%CE%91%CE%A0.pdf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gnaz_Semmelweis_1860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Power.corrupt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uis_Pasteur_by_Pierre_Lamy_Peti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Materialscientis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indah/224179649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lindah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eelpno.gr/el-gr/%CE%BD%CE%BF%CF%83%CE%AE%CE%BC%CE%B1%CF%84%CE%B1%CE%B8%CE%AD%CE%BC%CE%B1%CF%84%CE%B1%CF%85%CE%B3%CE%B5%CE%AF%CE%B1%CF%82/%CF%85%CE%B3%CE%B9%CE%B5%CE%B9%CE%BD%CE%AE%CF%84%CF%89%CE%BD%CF%87%CE%B5%CF%81%CE%B9%CF%8E%CE%BD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bertKoch_cropp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Tryphon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-domain-image.com/free-images/science/medical-science/pair-of-beige-latex-gloves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seph_Lister_c186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Quibik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ooksidepress.org/Products/Military_OBGYN/Procedures/OperatingRoomConvention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sscontinuingeducation.com/ACE1000-08/c4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esscontinuingeducation.com/ACE1000-08/c4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esscontinuingeducation.com/ACE1000-08/c4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cesscontinuingeducation.com/ACE1000-08/c4/" TargetMode="External"/><Relationship Id="rId4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sidepress.org/Products/Military_OBGYN/Procedures/OperatingRoomConvention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esscontinuingeducation.com/ACE1000-08/c4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veronikapm.blogspot.gr/2011/02/tecnica-para-ponerse-los-guantes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esscontinuingeducation.com/ACE1000-08/c4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cesscontinuingeducation.com/ACE1000-08/c4/" TargetMode="External"/><Relationship Id="rId4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sscontinuingeducation.com/ACE1000-08/c4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cesscontinuingeducation.com/ACE1000-08/c4/" TargetMode="External"/><Relationship Id="rId4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esscontinuingeducation.com/ACE1000-08/c4/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ph.ca.gov/programs/hai/Documents/Slide-Set-12-Isolation-Precautions.pdf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Ακτινολογική Νοσηλευτική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Έλεγχος των λοιμώξεων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Ραδιολογίας - Ακτινολογίας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Κύκλος της μόλυνσης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331640" y="1916832"/>
            <a:ext cx="6751638" cy="3689350"/>
            <a:chOff x="1619250" y="2349500"/>
            <a:chExt cx="6751638" cy="3689350"/>
          </a:xfrm>
        </p:grpSpPr>
        <p:sp>
          <p:nvSpPr>
            <p:cNvPr id="240644" name="Oval 4"/>
            <p:cNvSpPr>
              <a:spLocks noChangeArrowheads="1"/>
            </p:cNvSpPr>
            <p:nvPr/>
          </p:nvSpPr>
          <p:spPr bwMode="auto">
            <a:xfrm>
              <a:off x="5364163" y="2781300"/>
              <a:ext cx="2133600" cy="1143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>
                  <a:latin typeface="+mn-lt"/>
                  <a:cs typeface="Times New Roman" pitchFamily="18" charset="0"/>
                </a:rPr>
                <a:t>Θύρα εισόδου</a:t>
              </a:r>
              <a:endParaRPr kumimoji="0" lang="en-US" altLang="el-GR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240645" name="Oval 5"/>
            <p:cNvSpPr>
              <a:spLocks noChangeArrowheads="1"/>
            </p:cNvSpPr>
            <p:nvPr/>
          </p:nvSpPr>
          <p:spPr bwMode="auto">
            <a:xfrm>
              <a:off x="3492500" y="2349500"/>
              <a:ext cx="2133600" cy="11430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>
                  <a:latin typeface="+mn-lt"/>
                  <a:cs typeface="Times New Roman" pitchFamily="18" charset="0"/>
                </a:rPr>
                <a:t>Τρόπος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>
                  <a:latin typeface="+mn-lt"/>
                  <a:cs typeface="Times New Roman" pitchFamily="18" charset="0"/>
                </a:rPr>
                <a:t> μεταφοράς</a:t>
              </a:r>
              <a:endParaRPr kumimoji="0" lang="en-US" altLang="el-GR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240646" name="Oval 6"/>
            <p:cNvSpPr>
              <a:spLocks noChangeArrowheads="1"/>
            </p:cNvSpPr>
            <p:nvPr/>
          </p:nvSpPr>
          <p:spPr bwMode="auto">
            <a:xfrm>
              <a:off x="1676400" y="3962400"/>
              <a:ext cx="2286000" cy="1219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 dirty="0">
                  <a:latin typeface="+mn-lt"/>
                  <a:cs typeface="Times New Roman" pitchFamily="18" charset="0"/>
                </a:rPr>
                <a:t>Πηγή μόλυνσης</a:t>
              </a:r>
              <a:endParaRPr kumimoji="0" lang="en-US" altLang="el-GR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40647" name="Oval 7"/>
            <p:cNvSpPr>
              <a:spLocks noChangeArrowheads="1"/>
            </p:cNvSpPr>
            <p:nvPr/>
          </p:nvSpPr>
          <p:spPr bwMode="auto">
            <a:xfrm>
              <a:off x="3419475" y="4724400"/>
              <a:ext cx="2286000" cy="1143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 dirty="0">
                  <a:latin typeface="+mn-lt"/>
                  <a:cs typeface="Times New Roman" pitchFamily="18" charset="0"/>
                </a:rPr>
                <a:t>Λοιμογόνος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 dirty="0">
                  <a:latin typeface="+mn-lt"/>
                  <a:cs typeface="Times New Roman" pitchFamily="18" charset="0"/>
                </a:rPr>
                <a:t>παράγων</a:t>
              </a:r>
              <a:endParaRPr kumimoji="0" lang="en-US" altLang="el-GR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>
              <a:off x="6084888" y="3789363"/>
              <a:ext cx="22860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>
                  <a:latin typeface="+mn-lt"/>
                  <a:cs typeface="Times New Roman" pitchFamily="18" charset="0"/>
                </a:rPr>
                <a:t>Ευαισθησία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>
                  <a:latin typeface="+mn-lt"/>
                  <a:cs typeface="Times New Roman" pitchFamily="18" charset="0"/>
                </a:rPr>
                <a:t>ξενιστή</a:t>
              </a:r>
              <a:endParaRPr kumimoji="0" lang="en-US" altLang="el-GR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>
              <a:off x="1619250" y="2852738"/>
              <a:ext cx="2133600" cy="1143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l-GR" altLang="el-GR" b="1" dirty="0">
                  <a:latin typeface="+mn-lt"/>
                  <a:cs typeface="Times New Roman" pitchFamily="18" charset="0"/>
                </a:rPr>
                <a:t>Θύρα εξόδου</a:t>
              </a:r>
              <a:endParaRPr kumimoji="0" lang="en-US" altLang="el-GR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321" name="AutoShape 11"/>
            <p:cNvSpPr>
              <a:spLocks noChangeArrowheads="1"/>
            </p:cNvSpPr>
            <p:nvPr/>
          </p:nvSpPr>
          <p:spPr bwMode="auto">
            <a:xfrm rot="2218309">
              <a:off x="5521325" y="5678488"/>
              <a:ext cx="792163" cy="360362"/>
            </a:xfrm>
            <a:prstGeom prst="leftArrow">
              <a:avLst>
                <a:gd name="adj1" fmla="val 50000"/>
                <a:gd name="adj2" fmla="val 54956"/>
              </a:avLst>
            </a:prstGeom>
            <a:solidFill>
              <a:schemeClr val="folHlink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l-GR">
                <a:solidFill>
                  <a:schemeClr val="folHlink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3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Αποστείρωση </a:t>
            </a:r>
            <a:r>
              <a:rPr lang="el-GR" sz="3000" b="0" dirty="0">
                <a:solidFill>
                  <a:prstClr val="white"/>
                </a:solidFill>
              </a:rPr>
              <a:t>1/4</a:t>
            </a:r>
            <a:endParaRPr lang="el-GR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0" dirty="0" smtClean="0"/>
              <a:t>Παντελής απομάκρυνση μικροοργανισμών σε όλες τις μορφές τους δηλ. και σπόρων</a:t>
            </a:r>
          </a:p>
          <a:p>
            <a:r>
              <a:rPr lang="el-GR" altLang="el-GR" b="0" dirty="0" smtClean="0"/>
              <a:t>Σχετικός ορισμός</a:t>
            </a:r>
          </a:p>
          <a:p>
            <a:r>
              <a:rPr lang="el-GR" altLang="el-GR" b="0" dirty="0" err="1" smtClean="0"/>
              <a:t>Sterility</a:t>
            </a:r>
            <a:r>
              <a:rPr lang="el-GR" altLang="el-GR" b="0" dirty="0" smtClean="0"/>
              <a:t> </a:t>
            </a:r>
            <a:r>
              <a:rPr lang="el-GR" altLang="el-GR" b="0" dirty="0" err="1" smtClean="0"/>
              <a:t>assurance</a:t>
            </a:r>
            <a:r>
              <a:rPr lang="el-GR" altLang="el-GR" b="0" dirty="0" smtClean="0"/>
              <a:t> </a:t>
            </a:r>
            <a:r>
              <a:rPr lang="el-GR" altLang="el-GR" b="0" dirty="0" err="1" smtClean="0"/>
              <a:t>level</a:t>
            </a:r>
            <a:r>
              <a:rPr lang="el-GR" altLang="el-GR" b="0" dirty="0" smtClean="0"/>
              <a:t> (SAL) = πιθανότητα επιβίωσης μικροοργανισμού μετά την αποστείρωση</a:t>
            </a:r>
          </a:p>
          <a:p>
            <a:pPr lvl="1">
              <a:buSzPct val="80000"/>
            </a:pPr>
            <a:r>
              <a:rPr lang="el-GR" altLang="el-GR" b="0" dirty="0" smtClean="0"/>
              <a:t>SAL = 6 = &lt; 1 πιθανότητα στο εκατομμύριο (10</a:t>
            </a:r>
            <a:r>
              <a:rPr lang="el-GR" altLang="el-GR" b="0" baseline="30000" dirty="0" smtClean="0"/>
              <a:t>-6</a:t>
            </a:r>
            <a:r>
              <a:rPr lang="el-GR" altLang="el-GR" b="0" dirty="0" smtClean="0"/>
              <a:t> ) παρουσίας μικροβίων</a:t>
            </a:r>
          </a:p>
          <a:p>
            <a:pPr lvl="1">
              <a:buSzPct val="80000"/>
            </a:pPr>
            <a:r>
              <a:rPr lang="el-GR" altLang="el-GR" b="0" dirty="0" smtClean="0"/>
              <a:t>SAL = 6 αποδεκτό επίπεδο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93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Αποστείρωση </a:t>
            </a:r>
            <a:r>
              <a:rPr lang="el-GR" sz="3000" b="0" dirty="0"/>
              <a:t>2</a:t>
            </a:r>
            <a:r>
              <a:rPr lang="el-GR" sz="3000" b="0" dirty="0" smtClean="0"/>
              <a:t>/4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Μέθοδοι </a:t>
            </a:r>
          </a:p>
          <a:p>
            <a:pPr lvl="1" eaLnBrk="1" hangingPunct="1"/>
            <a:r>
              <a:rPr lang="el-GR" altLang="el-GR" dirty="0" smtClean="0"/>
              <a:t>Φυσικά μέσα</a:t>
            </a:r>
          </a:p>
          <a:p>
            <a:pPr lvl="2" eaLnBrk="1" hangingPunct="1"/>
            <a:r>
              <a:rPr lang="el-GR" altLang="el-GR" sz="2800" dirty="0" smtClean="0"/>
              <a:t>Ξηρή, υγρή θερμότητα</a:t>
            </a:r>
          </a:p>
          <a:p>
            <a:pPr lvl="1" eaLnBrk="1" hangingPunct="1"/>
            <a:r>
              <a:rPr lang="el-GR" altLang="el-GR" dirty="0" smtClean="0"/>
              <a:t>Χημικά μέσα</a:t>
            </a:r>
          </a:p>
          <a:p>
            <a:pPr lvl="2" eaLnBrk="1" hangingPunct="1"/>
            <a:r>
              <a:rPr lang="el-GR" altLang="el-GR" sz="2800" dirty="0" smtClean="0"/>
              <a:t>Αέρια, χημικά διαλύματα</a:t>
            </a:r>
          </a:p>
          <a:p>
            <a:pPr lvl="1" eaLnBrk="1" hangingPunct="1"/>
            <a:r>
              <a:rPr lang="el-GR" altLang="el-GR" dirty="0" smtClean="0"/>
              <a:t>Ακτινοβολία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02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Αποστείρωση – φυσικά μέσα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l-GR" altLang="el-GR" sz="2800" b="1" dirty="0" smtClean="0"/>
              <a:t>Φυσικά μέσα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800" dirty="0" smtClean="0"/>
              <a:t>Ξηρή θερμότητα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dirty="0" smtClean="0"/>
              <a:t>Ξηρός, θερμός αέρας 160-200 </a:t>
            </a:r>
            <a:r>
              <a:rPr lang="en-US" altLang="el-GR" sz="2400" dirty="0" smtClean="0">
                <a:cs typeface="Arial" charset="0"/>
              </a:rPr>
              <a:t>°C</a:t>
            </a:r>
            <a:endParaRPr lang="el-GR" altLang="el-GR" sz="24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800" dirty="0" smtClean="0"/>
              <a:t>Υγρή θερμότητα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dirty="0" smtClean="0"/>
              <a:t>Ατμός υπό πίεση, 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dirty="0" smtClean="0"/>
              <a:t>Απλός ατμός 100</a:t>
            </a:r>
            <a:r>
              <a:rPr lang="en-US" altLang="el-GR" sz="2400" dirty="0" smtClean="0">
                <a:cs typeface="Arial" charset="0"/>
              </a:rPr>
              <a:t>°C</a:t>
            </a:r>
            <a:r>
              <a:rPr lang="el-GR" altLang="el-GR" sz="2400" dirty="0" smtClean="0">
                <a:cs typeface="Arial" charset="0"/>
              </a:rPr>
              <a:t> (βρασμός) η πίεση αυξάνει τη θερμοκρασία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dirty="0" smtClean="0">
                <a:cs typeface="Arial" charset="0"/>
              </a:rPr>
              <a:t>Η πιο διαδεδομένη μέθοδος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dirty="0" smtClean="0">
                <a:cs typeface="Arial" charset="0"/>
              </a:rPr>
              <a:t>Ο βρασμός από μόνος του μόνον δεν καταστρέφει τους σπόρους (δεν θεωρείται μέθοδος αποστείρωσης)</a:t>
            </a:r>
            <a:endParaRPr lang="en-US" altLang="el-GR" sz="2400" dirty="0" smtClean="0">
              <a:cs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07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Αποστείρωση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800" b="1" dirty="0" smtClean="0"/>
              <a:t>Χημικά μέσα </a:t>
            </a:r>
          </a:p>
          <a:p>
            <a:pPr eaLnBrk="1" hangingPunct="1"/>
            <a:r>
              <a:rPr lang="el-GR" altLang="el-GR" sz="2800" dirty="0" smtClean="0"/>
              <a:t>Λιγότερο αποτελεσματική</a:t>
            </a:r>
          </a:p>
          <a:p>
            <a:pPr eaLnBrk="1" hangingPunct="1"/>
            <a:r>
              <a:rPr lang="el-GR" altLang="el-GR" sz="2800" dirty="0" smtClean="0"/>
              <a:t>Αέρια: οξείδιο του αιθυλενίου</a:t>
            </a:r>
          </a:p>
          <a:p>
            <a:pPr lvl="1" eaLnBrk="1" hangingPunct="1"/>
            <a:r>
              <a:rPr lang="el-GR" altLang="el-GR" dirty="0" smtClean="0"/>
              <a:t>Σε υλικά που καταστρέφονται από τη θερμότητα και την υγρασία</a:t>
            </a:r>
          </a:p>
          <a:p>
            <a:pPr eaLnBrk="1" hangingPunct="1"/>
            <a:r>
              <a:rPr lang="el-GR" altLang="el-GR" sz="2800" dirty="0" err="1" smtClean="0"/>
              <a:t>Σποροκτόνα</a:t>
            </a:r>
            <a:endParaRPr lang="el-GR" altLang="el-GR" sz="2800" dirty="0" smtClean="0"/>
          </a:p>
          <a:p>
            <a:pPr lvl="1" eaLnBrk="1" hangingPunct="1"/>
            <a:r>
              <a:rPr lang="el-GR" altLang="el-GR" dirty="0" smtClean="0"/>
              <a:t>Το πιο γνωστό το διάλυμα φορμόλης σε συγκεκριμένη πυκνότητα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1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Αποστείρωση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600" b="1" dirty="0" smtClean="0"/>
              <a:t>Ακτινοβολία</a:t>
            </a:r>
          </a:p>
          <a:p>
            <a:pPr eaLnBrk="1" hangingPunct="1"/>
            <a:r>
              <a:rPr lang="el-GR" altLang="el-GR" sz="2600" dirty="0" smtClean="0"/>
              <a:t>Πλήρως αποδεδειγμένη δράση</a:t>
            </a:r>
          </a:p>
          <a:p>
            <a:pPr eaLnBrk="1" hangingPunct="1"/>
            <a:r>
              <a:rPr lang="el-GR" altLang="el-GR" sz="2600" dirty="0" smtClean="0"/>
              <a:t>Εφαρμόζεται σε ειδικές εγκαταστάσεις (σταθμούς)</a:t>
            </a:r>
          </a:p>
          <a:p>
            <a:pPr eaLnBrk="1" hangingPunct="1"/>
            <a:r>
              <a:rPr lang="el-GR" altLang="el-GR" sz="2600" dirty="0" smtClean="0"/>
              <a:t>Βιομηχανικά προ</a:t>
            </a:r>
            <a:r>
              <a:rPr lang="ru-RU" altLang="el-GR" sz="2600" dirty="0" smtClean="0">
                <a:cs typeface="Arial" charset="0"/>
              </a:rPr>
              <a:t>ї</a:t>
            </a:r>
            <a:r>
              <a:rPr lang="el-GR" altLang="el-GR" sz="2600" dirty="0" smtClean="0">
                <a:cs typeface="Arial" charset="0"/>
              </a:rPr>
              <a:t>όντα μεγάλης παραγωγής </a:t>
            </a: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Υγειονομικό υλικό</a:t>
            </a:r>
          </a:p>
          <a:p>
            <a:pPr lvl="1" eaLnBrk="1" hangingPunct="1"/>
            <a:r>
              <a:rPr lang="el-GR" altLang="el-GR" dirty="0" smtClean="0">
                <a:cs typeface="Arial" charset="0"/>
              </a:rPr>
              <a:t>Παστερίωση τροφών </a:t>
            </a:r>
          </a:p>
          <a:p>
            <a:pPr eaLnBrk="1" hangingPunct="1"/>
            <a:r>
              <a:rPr lang="el-GR" altLang="el-GR" sz="2600" dirty="0" smtClean="0">
                <a:cs typeface="Arial" charset="0"/>
              </a:rPr>
              <a:t>Η δόση ρυθμίζεται ώστε να καταστρέφει τους μικροοργανισμούς χωρίς να καταστρέφει </a:t>
            </a:r>
            <a:r>
              <a:rPr lang="el-GR" altLang="el-GR" sz="2600" dirty="0" smtClean="0">
                <a:cs typeface="Arial" charset="0"/>
              </a:rPr>
              <a:t>τη συσκευή ή το υλικό που αποστειρώνεται</a:t>
            </a:r>
            <a:endParaRPr lang="ru-RU" altLang="el-GR" sz="2600" dirty="0" smtClean="0">
              <a:cs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37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Αποστείρωση – κλίβανοι </a:t>
            </a:r>
            <a:r>
              <a:rPr lang="el-GR" sz="3000" b="0" dirty="0" smtClean="0"/>
              <a:t>1/2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b="0" dirty="0" smtClean="0"/>
              <a:t>Ειδικά μηχανήματα για αποστείρωση εργαλείων – ιματισμού</a:t>
            </a:r>
          </a:p>
          <a:p>
            <a:pPr eaLnBrk="1" hangingPunct="1"/>
            <a:r>
              <a:rPr lang="el-GR" altLang="el-GR" sz="2400" b="0" dirty="0" smtClean="0"/>
              <a:t>Τύποι: </a:t>
            </a:r>
          </a:p>
          <a:p>
            <a:pPr lvl="1" eaLnBrk="1" hangingPunct="1"/>
            <a:r>
              <a:rPr lang="el-GR" altLang="el-GR" b="0" dirty="0" smtClean="0"/>
              <a:t>Ατμού – βαρύτητας</a:t>
            </a:r>
          </a:p>
          <a:p>
            <a:pPr lvl="1" eaLnBrk="1" hangingPunct="1"/>
            <a:r>
              <a:rPr lang="el-GR" altLang="el-GR" b="0" dirty="0" smtClean="0"/>
              <a:t>Αυτόματοι ατμού ταχείας αποστείρωσης</a:t>
            </a:r>
          </a:p>
          <a:p>
            <a:pPr lvl="1" eaLnBrk="1" hangingPunct="1"/>
            <a:r>
              <a:rPr lang="el-GR" altLang="el-GR" b="0" dirty="0" smtClean="0"/>
              <a:t>Ατμού υπερταχείας αποστείρωσης</a:t>
            </a:r>
          </a:p>
          <a:p>
            <a:pPr lvl="1" eaLnBrk="1" hangingPunct="1"/>
            <a:r>
              <a:rPr lang="el-GR" altLang="el-GR" b="0" dirty="0" smtClean="0"/>
              <a:t>Ξηρού αέρα</a:t>
            </a:r>
          </a:p>
          <a:p>
            <a:pPr lvl="1" eaLnBrk="1" hangingPunct="1"/>
            <a:r>
              <a:rPr lang="el-GR" altLang="el-GR" b="0" dirty="0" smtClean="0"/>
              <a:t>Αερίου οξειδίου του </a:t>
            </a:r>
            <a:r>
              <a:rPr lang="el-GR" altLang="el-GR" b="0" dirty="0" smtClean="0"/>
              <a:t>μεθυλενίου</a:t>
            </a:r>
            <a:endParaRPr lang="el-GR" altLang="el-GR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81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Αποστείρωση – κλίβανοι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Τα προς αποστείρωση υλικά ετοιμάζονται στο τμήμα αποστειρώσεως </a:t>
            </a:r>
          </a:p>
          <a:p>
            <a:r>
              <a:rPr lang="el-GR" altLang="el-GR" dirty="0"/>
              <a:t>Καλύπτονται με τετράγωνο ύφασμα και ειδικό χαρτί ανθεκτικό στην υγρασία </a:t>
            </a:r>
          </a:p>
          <a:p>
            <a:r>
              <a:rPr lang="el-GR" altLang="el-GR" dirty="0"/>
              <a:t>Στερέωση με ταινία </a:t>
            </a:r>
            <a:r>
              <a:rPr lang="el-GR" altLang="el-GR" dirty="0" smtClean="0"/>
              <a:t>- δείκτη </a:t>
            </a:r>
            <a:r>
              <a:rPr lang="el-GR" altLang="el-GR" dirty="0"/>
              <a:t>αποστείρωσης</a:t>
            </a:r>
          </a:p>
          <a:p>
            <a:pPr lvl="1"/>
            <a:r>
              <a:rPr lang="el-GR" altLang="el-GR" dirty="0"/>
              <a:t>Μαύρες γραμμές σε κλίβανο ατμού</a:t>
            </a:r>
          </a:p>
          <a:p>
            <a:r>
              <a:rPr lang="el-GR" altLang="el-GR" dirty="0"/>
              <a:t>Ημερομηνία αποστείρωσης (λήξη: 4 εβδομάδες)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1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Αποστείρωση με ατμό – ταχεία </a:t>
            </a:r>
            <a:r>
              <a:rPr lang="el-GR" sz="3000" b="0" dirty="0" smtClean="0"/>
              <a:t>1/2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0" dirty="0" smtClean="0"/>
              <a:t>Κορεσμένος ατμός υπό πίεση</a:t>
            </a:r>
          </a:p>
          <a:p>
            <a:pPr eaLnBrk="1" hangingPunct="1"/>
            <a:r>
              <a:rPr lang="el-GR" altLang="el-GR" b="0" dirty="0" smtClean="0"/>
              <a:t>φθηνή μη τοξική μέθοδος</a:t>
            </a:r>
          </a:p>
          <a:p>
            <a:pPr eaLnBrk="1" hangingPunct="1"/>
            <a:r>
              <a:rPr lang="el-GR" altLang="el-GR" b="0" dirty="0" smtClean="0"/>
              <a:t>Διαπερνά τα υφάσματα</a:t>
            </a:r>
          </a:p>
          <a:p>
            <a:pPr eaLnBrk="1" hangingPunct="1"/>
            <a:r>
              <a:rPr lang="el-GR" altLang="el-GR" b="0" dirty="0" smtClean="0"/>
              <a:t>Μέθοδος επιλογής εκτός από υλικά ευαίσθητα στη θερμοκρασία, την υγρασία, την πίεση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24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Αποστείρωση με ατμό – ταχεία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0" dirty="0" smtClean="0"/>
              <a:t>4 σημαντικές παράμετροι</a:t>
            </a:r>
          </a:p>
          <a:p>
            <a:pPr eaLnBrk="1" hangingPunct="1"/>
            <a:r>
              <a:rPr lang="el-GR" altLang="el-GR" b="0" dirty="0" smtClean="0"/>
              <a:t>1-ατμός</a:t>
            </a:r>
          </a:p>
          <a:p>
            <a:pPr eaLnBrk="1" hangingPunct="1"/>
            <a:r>
              <a:rPr lang="el-GR" altLang="el-GR" b="0" dirty="0" smtClean="0"/>
              <a:t>2-πίεση</a:t>
            </a:r>
          </a:p>
          <a:p>
            <a:pPr eaLnBrk="1" hangingPunct="1"/>
            <a:r>
              <a:rPr lang="el-GR" altLang="el-GR" b="0" dirty="0" smtClean="0"/>
              <a:t>3-θερμοκρασία</a:t>
            </a:r>
          </a:p>
          <a:p>
            <a:pPr eaLnBrk="1" hangingPunct="1"/>
            <a:r>
              <a:rPr lang="el-GR" altLang="el-GR" b="0" dirty="0" smtClean="0"/>
              <a:t>4-χρόνος</a:t>
            </a:r>
          </a:p>
          <a:p>
            <a:pPr lvl="1" eaLnBrk="1" hangingPunct="1"/>
            <a:r>
              <a:rPr lang="el-GR" altLang="el-GR" b="0" dirty="0" smtClean="0"/>
              <a:t>Απομάκρυνση αέρα </a:t>
            </a:r>
          </a:p>
          <a:p>
            <a:pPr lvl="1" eaLnBrk="1" hangingPunct="1"/>
            <a:r>
              <a:rPr lang="el-GR" altLang="el-GR" b="0" dirty="0" smtClean="0"/>
              <a:t>Ο ατμός πρέπει να φθάσει στο αντικείμενο για καθορισμένο χρόνο και στην απαιτούμενη θερμοκρασία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1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Αποστείρωση με ατμό - υπερταχεία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0" dirty="0" smtClean="0"/>
              <a:t>Μεγάλης ταχύτητας κλίβανος ατμού</a:t>
            </a:r>
          </a:p>
          <a:p>
            <a:pPr eaLnBrk="1" hangingPunct="1"/>
            <a:r>
              <a:rPr lang="el-GR" altLang="el-GR" b="0" dirty="0" smtClean="0"/>
              <a:t>Αντλία κενού απομακρύνει τον αέρα από τον θάλαμο</a:t>
            </a:r>
          </a:p>
          <a:p>
            <a:pPr eaLnBrk="1" hangingPunct="1"/>
            <a:r>
              <a:rPr lang="el-GR" altLang="el-GR" b="0" dirty="0" smtClean="0"/>
              <a:t>Είσοδος ατμού μετά την εγκατάσταση κενού (15mm </a:t>
            </a:r>
            <a:r>
              <a:rPr lang="el-GR" altLang="el-GR" b="0" dirty="0" err="1" smtClean="0"/>
              <a:t>Hg</a:t>
            </a:r>
            <a:r>
              <a:rPr lang="el-GR" altLang="el-GR" b="0" dirty="0" smtClean="0"/>
              <a:t> ±1mm)</a:t>
            </a:r>
          </a:p>
          <a:p>
            <a:pPr eaLnBrk="1" hangingPunct="1"/>
            <a:r>
              <a:rPr lang="el-GR" altLang="el-GR" b="0" dirty="0" smtClean="0"/>
              <a:t>Χρόνος αποστείρωσης</a:t>
            </a:r>
          </a:p>
          <a:p>
            <a:pPr lvl="1"/>
            <a:r>
              <a:rPr lang="el-GR" altLang="el-GR" b="0" dirty="0" smtClean="0"/>
              <a:t>Διείσδυση 1mn</a:t>
            </a:r>
          </a:p>
          <a:p>
            <a:pPr lvl="1"/>
            <a:r>
              <a:rPr lang="el-GR" altLang="el-GR" dirty="0" smtClean="0"/>
              <a:t>Θ</a:t>
            </a:r>
            <a:r>
              <a:rPr lang="el-GR" altLang="el-GR" b="0" dirty="0" smtClean="0"/>
              <a:t>άνατος </a:t>
            </a:r>
            <a:r>
              <a:rPr lang="el-GR" altLang="el-GR" b="0" dirty="0" smtClean="0"/>
              <a:t>2mn</a:t>
            </a:r>
          </a:p>
          <a:p>
            <a:pPr lvl="1"/>
            <a:r>
              <a:rPr lang="el-GR" altLang="el-GR" b="0" dirty="0" smtClean="0"/>
              <a:t>Ασφάλεια 1mn</a:t>
            </a:r>
          </a:p>
          <a:p>
            <a:pPr lvl="1"/>
            <a:r>
              <a:rPr lang="el-GR" altLang="el-GR" b="0" dirty="0" smtClean="0"/>
              <a:t>Συνολικός χρόνος 4mn στους 133°C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976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Αλυσίδα λοίμωξης </a:t>
            </a:r>
            <a:r>
              <a:rPr lang="el-GR" sz="3000" b="0" dirty="0" smtClean="0"/>
              <a:t>1/2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30200" y="2346325"/>
            <a:ext cx="86137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kumimoji="0" lang="en-US" altLang="el-GR" sz="3200" b="1">
              <a:latin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Λοιμογόνος παράγων — βακτήρια, ιοί, </a:t>
            </a:r>
            <a:r>
              <a:rPr lang="el-GR" dirty="0" smtClean="0"/>
              <a:t>μύκητες.</a:t>
            </a:r>
            <a:endParaRPr lang="el-GR" dirty="0"/>
          </a:p>
          <a:p>
            <a:r>
              <a:rPr lang="el-GR" dirty="0"/>
              <a:t>Πηγή μόλυνσης — άνθρωπος, ζώα, φυτά, </a:t>
            </a:r>
            <a:r>
              <a:rPr lang="el-GR" dirty="0" smtClean="0"/>
              <a:t>εκκρίσεις, φυσική </a:t>
            </a:r>
            <a:r>
              <a:rPr lang="el-GR" dirty="0"/>
              <a:t>διαβίωση του </a:t>
            </a:r>
            <a:r>
              <a:rPr lang="el-GR" dirty="0" smtClean="0"/>
              <a:t>παράγοντα.</a:t>
            </a:r>
            <a:endParaRPr lang="el-GR" dirty="0"/>
          </a:p>
          <a:p>
            <a:r>
              <a:rPr lang="el-GR" dirty="0"/>
              <a:t>Θύρα εξόδου — του </a:t>
            </a:r>
            <a:r>
              <a:rPr lang="el-GR" dirty="0" smtClean="0"/>
              <a:t>μικροοργανισμού.</a:t>
            </a:r>
            <a:endParaRPr lang="el-GR" dirty="0"/>
          </a:p>
          <a:p>
            <a:r>
              <a:rPr lang="el-GR" dirty="0"/>
              <a:t>Μέσο μετάδοσης — άμεση, έμμεση επαφή, δια του </a:t>
            </a:r>
            <a:r>
              <a:rPr lang="el-GR" dirty="0" smtClean="0"/>
              <a:t>αέρα.</a:t>
            </a:r>
            <a:endParaRPr lang="el-GR" dirty="0"/>
          </a:p>
          <a:p>
            <a:r>
              <a:rPr lang="el-GR" dirty="0"/>
              <a:t>Θύρα εισόδου του μικροοργανισμού στον ξενιστή (πχ τραύμα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Ευαίσθητος ξενιστής — πρέπει να </a:t>
            </a:r>
            <a:r>
              <a:rPr lang="el-GR" dirty="0" smtClean="0"/>
              <a:t>καμφθεί </a:t>
            </a:r>
            <a:r>
              <a:rPr lang="el-GR" dirty="0"/>
              <a:t>η άμυνα για να προκληθεί </a:t>
            </a:r>
            <a:r>
              <a:rPr lang="el-GR" dirty="0" smtClean="0"/>
              <a:t>νόσος.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515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Αποστείρωση με ξηρά θερμότητα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Χρήση σε υλικά που δεν μπορούν να μπουν σε κλίβανο ατμού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Βλάβη από τον ατμό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Αδυναμία διείσδυσης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Όργανα </a:t>
            </a:r>
            <a:r>
              <a:rPr lang="el-GR" altLang="el-GR" sz="2400" dirty="0" smtClean="0"/>
              <a:t>που δεν λύνονται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Χρόνος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	– 60 </a:t>
            </a:r>
            <a:r>
              <a:rPr lang="el-GR" altLang="el-GR" sz="2400" dirty="0" err="1" smtClean="0"/>
              <a:t>mn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170 °C (340 °F)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	– 120 </a:t>
            </a:r>
            <a:r>
              <a:rPr lang="el-GR" altLang="el-GR" sz="2400" dirty="0" err="1" smtClean="0"/>
              <a:t>mn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160 °C (320 °F)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	– 150 </a:t>
            </a:r>
            <a:r>
              <a:rPr lang="el-GR" altLang="el-GR" sz="2400" dirty="0" err="1" smtClean="0"/>
              <a:t>mn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150 °C (300 °F)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	– 12 </a:t>
            </a:r>
            <a:r>
              <a:rPr lang="el-GR" altLang="el-GR" sz="2400" dirty="0" err="1" smtClean="0"/>
              <a:t>hours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121 °C (250 °F)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52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Αιθυλενοξείδιο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Ethylene Oxide Sterilization (ETO)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40960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l-GR" altLang="el-GR" sz="2300" b="0" dirty="0" smtClean="0"/>
              <a:t>Μειονεκτήματα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b="0" dirty="0" smtClean="0"/>
              <a:t>Μεγάλος κύκλος αποστείρωσης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b="0" dirty="0" smtClean="0"/>
              <a:t>Κόστος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b="0" dirty="0" smtClean="0"/>
              <a:t>Κίνδυνος σε ασθενείς και προσωπικό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l-GR" altLang="el-GR" sz="2300" b="0" dirty="0" smtClean="0"/>
              <a:t>Πλεονέκτημα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b="0" dirty="0" smtClean="0"/>
              <a:t>Αποστείρωση ευαίσθητων στη θερμότητα ή ατμό εργαλείων, οργάνων 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l-GR" altLang="el-GR" sz="2300" b="0" dirty="0" smtClean="0"/>
              <a:t>ETO τοξικότητα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b="0" dirty="0" smtClean="0"/>
              <a:t>OSHA μείωση του επιτρεπόμενου ορίου δόσης εκφρασμένο σε μέση δόση ανά μονάδα χρόνου: </a:t>
            </a:r>
            <a:r>
              <a:rPr lang="el-GR" altLang="el-GR" sz="2300" b="0" dirty="0" smtClean="0"/>
              <a:t>1ppm</a:t>
            </a:r>
            <a:endParaRPr lang="el-GR" altLang="el-GR" sz="23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5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Αποστείρωση – Άλλες μέθοδοι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Γλουταραλδεΰδη </a:t>
            </a:r>
            <a:r>
              <a:rPr lang="el-GR" altLang="el-GR" dirty="0" smtClean="0"/>
              <a:t>= 10 </a:t>
            </a:r>
            <a:r>
              <a:rPr lang="el-GR" altLang="el-GR" dirty="0" smtClean="0"/>
              <a:t>ώρες</a:t>
            </a:r>
          </a:p>
          <a:p>
            <a:pPr eaLnBrk="1" hangingPunct="1"/>
            <a:r>
              <a:rPr lang="el-GR" altLang="el-GR" dirty="0" smtClean="0"/>
              <a:t>ClO</a:t>
            </a:r>
            <a:r>
              <a:rPr lang="el-GR" altLang="el-GR" baseline="-25000" dirty="0" smtClean="0"/>
              <a:t>2 </a:t>
            </a:r>
            <a:r>
              <a:rPr lang="el-GR" altLang="el-GR" dirty="0" smtClean="0"/>
              <a:t>= 6 ώρες</a:t>
            </a:r>
          </a:p>
          <a:p>
            <a:pPr eaLnBrk="1" hangingPunct="1"/>
            <a:r>
              <a:rPr lang="el-GR" altLang="el-GR" dirty="0" smtClean="0"/>
              <a:t>H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0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= οξυζενέ (6%) 6 ώρες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2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Άσηπτες τεχνικές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l-GR" altLang="el-GR" sz="2400" b="0" dirty="0" smtClean="0"/>
              <a:t>Όλες οι πράξεις που χρησιμοποιούνται για την πρόληψη ή τη διακοπή της αλυσίδας της λοίμωξης και αναφέρονται σε ζωντανούς ιστούς</a:t>
            </a:r>
            <a:endParaRPr lang="en-US" altLang="el-GR" sz="2400" b="0" dirty="0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l-GR" altLang="el-GR" sz="2400" b="1" dirty="0" smtClean="0"/>
              <a:t>Δύο τύποι</a:t>
            </a:r>
            <a:r>
              <a:rPr lang="en-US" altLang="el-GR" sz="2400" b="1" dirty="0" smtClean="0"/>
              <a:t> </a:t>
            </a:r>
          </a:p>
          <a:p>
            <a:pPr>
              <a:lnSpc>
                <a:spcPct val="105000"/>
              </a:lnSpc>
            </a:pPr>
            <a:r>
              <a:rPr lang="el-GR" altLang="el-GR" sz="2400" b="0" dirty="0" smtClean="0"/>
              <a:t>Ιατρική ασηψία</a:t>
            </a:r>
            <a:r>
              <a:rPr lang="en-US" altLang="el-GR" sz="2400" b="0" dirty="0" smtClean="0"/>
              <a:t> — </a:t>
            </a:r>
            <a:r>
              <a:rPr lang="el-GR" altLang="el-GR" sz="2400" b="0" dirty="0" smtClean="0"/>
              <a:t>αντισηψία </a:t>
            </a:r>
          </a:p>
          <a:p>
            <a:pPr lvl="1">
              <a:lnSpc>
                <a:spcPct val="105000"/>
              </a:lnSpc>
            </a:pPr>
            <a:r>
              <a:rPr lang="el-GR" altLang="el-GR" sz="2400" b="0" dirty="0" smtClean="0"/>
              <a:t>Το αντίστοιχο της απολύμανσης για αντικείμενα</a:t>
            </a:r>
          </a:p>
          <a:p>
            <a:pPr lvl="1">
              <a:lnSpc>
                <a:spcPct val="105000"/>
              </a:lnSpc>
            </a:pPr>
            <a:r>
              <a:rPr lang="el-GR" altLang="el-GR" sz="2400" b="0" dirty="0" smtClean="0"/>
              <a:t>Απομάκρυνση μικροβίων </a:t>
            </a:r>
            <a:endParaRPr lang="en-US" altLang="el-GR" sz="2400" b="0" dirty="0" smtClean="0"/>
          </a:p>
          <a:p>
            <a:pPr>
              <a:lnSpc>
                <a:spcPct val="105000"/>
              </a:lnSpc>
            </a:pPr>
            <a:r>
              <a:rPr lang="el-GR" altLang="el-GR" sz="2400" b="0" dirty="0" smtClean="0"/>
              <a:t>Χειρουργική ασηψία</a:t>
            </a:r>
            <a:r>
              <a:rPr lang="en-US" altLang="el-GR" sz="2400" b="0" dirty="0" smtClean="0"/>
              <a:t> — </a:t>
            </a:r>
            <a:r>
              <a:rPr lang="el-GR" altLang="el-GR" sz="2400" b="0" dirty="0" smtClean="0"/>
              <a:t>στείρα τεχνική</a:t>
            </a:r>
          </a:p>
          <a:p>
            <a:pPr lvl="1">
              <a:lnSpc>
                <a:spcPct val="105000"/>
              </a:lnSpc>
            </a:pPr>
            <a:r>
              <a:rPr lang="el-GR" altLang="el-GR" sz="2400" b="0" dirty="0" smtClean="0"/>
              <a:t>Αποτέλεσμα της αποστείρωσης</a:t>
            </a:r>
          </a:p>
          <a:p>
            <a:pPr lvl="1">
              <a:lnSpc>
                <a:spcPct val="105000"/>
              </a:lnSpc>
            </a:pPr>
            <a:r>
              <a:rPr lang="el-GR" altLang="el-GR" sz="2400" b="0" dirty="0" smtClean="0"/>
              <a:t>Έλλειψη παντελής μικροβίων και σπόρων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44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Χρήση χειρουργικής ασηψίας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Χειρουργεία, αίθουσες τοκετών</a:t>
            </a:r>
            <a:endParaRPr lang="en-US" altLang="el-GR" sz="2400" dirty="0" smtClean="0"/>
          </a:p>
          <a:p>
            <a:r>
              <a:rPr lang="el-GR" altLang="el-GR" sz="2400" dirty="0" smtClean="0"/>
              <a:t>Ειδικές περιοχές διαγνωστικών τεχνικών</a:t>
            </a:r>
            <a:endParaRPr lang="en-US" altLang="el-GR" sz="2400" dirty="0" smtClean="0"/>
          </a:p>
          <a:p>
            <a:r>
              <a:rPr lang="el-GR" altLang="el-GR" sz="2400" dirty="0" smtClean="0"/>
              <a:t>Στο κρεβάτι του ασθενούς</a:t>
            </a:r>
            <a:endParaRPr lang="en-US" altLang="el-GR" sz="2400" dirty="0" smtClean="0"/>
          </a:p>
          <a:p>
            <a:pPr lvl="1"/>
            <a:r>
              <a:rPr lang="el-GR" altLang="el-GR" sz="2400" dirty="0" smtClean="0"/>
              <a:t>Για τεχνικές όπως η εισαγωγή </a:t>
            </a:r>
            <a:r>
              <a:rPr lang="el-GR" altLang="el-GR" sz="2400" dirty="0" err="1" smtClean="0"/>
              <a:t>ουροκαθετήρα</a:t>
            </a:r>
            <a:r>
              <a:rPr lang="el-GR" altLang="el-GR" sz="2400" dirty="0" smtClean="0"/>
              <a:t>, αλλαγή σε τραύματα, προετοιμασία και έγχυση φαρμάκων</a:t>
            </a:r>
          </a:p>
          <a:p>
            <a:pPr lvl="1"/>
            <a:r>
              <a:rPr lang="el-GR" altLang="el-GR" sz="2400" dirty="0" smtClean="0"/>
              <a:t>Σε ασθενείς με μειωμένη αντίσταση στις λοιμώξεις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17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Γενικές αρχές απόρριψης</a:t>
            </a:r>
            <a:r>
              <a:rPr lang="en-US" sz="3600" b="1" dirty="0" smtClean="0"/>
              <a:t> </a:t>
            </a:r>
            <a:r>
              <a:rPr lang="el-GR" sz="3600" b="1" dirty="0" smtClean="0"/>
              <a:t>αντικειμένων </a:t>
            </a:r>
            <a:br>
              <a:rPr lang="el-GR" sz="3600" b="1" dirty="0" smtClean="0"/>
            </a:br>
            <a:r>
              <a:rPr lang="el-GR" sz="3600" b="1" dirty="0" smtClean="0"/>
              <a:t>Δοχείο αιχμηρών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24936" cy="3096344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l-GR" altLang="el-GR" dirty="0" smtClean="0"/>
              <a:t>Όλα  τα αντικείμενα με αιχμηρό άκρο πρέπει να τοποθετούνται στο δοχείο αιχμηρών για καταστροφή</a:t>
            </a: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Όλες οι βελόνες, τα οδηγά σύρματα, οι οδηγοί (</a:t>
            </a:r>
            <a:r>
              <a:rPr lang="el-GR" altLang="el-GR" dirty="0" err="1" smtClean="0"/>
              <a:t>trocars</a:t>
            </a:r>
            <a:r>
              <a:rPr lang="el-GR" altLang="el-GR" dirty="0" smtClean="0"/>
              <a:t>) και το σετ χορήγησης υγρών Ε/Φ </a:t>
            </a:r>
          </a:p>
          <a:p>
            <a:pPr>
              <a:lnSpc>
                <a:spcPct val="105000"/>
              </a:lnSpc>
            </a:pPr>
            <a:r>
              <a:rPr lang="el-GR" altLang="el-GR" dirty="0" smtClean="0"/>
              <a:t>Τα δοχεία αιχμηρών αποτεφρώνονται σε ειδικούς κλιβάνους  μαζί με το περιεχόμενό τους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08474"/>
            <a:ext cx="1881336" cy="310490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114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611560" y="4652710"/>
            <a:ext cx="4896544" cy="135267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altLang="el-GR" sz="2600" dirty="0">
                <a:solidFill>
                  <a:prstClr val="white"/>
                </a:solidFill>
                <a:latin typeface="Calibri"/>
              </a:rPr>
              <a:t>Δεν ξαναβάζουμε πότε το κάλυμμα της χρησιμοποιημένης βελόνας </a:t>
            </a:r>
            <a:r>
              <a:rPr lang="en-US" altLang="el-GR" sz="2600" dirty="0">
                <a:solidFill>
                  <a:prstClr val="white"/>
                </a:solidFill>
                <a:latin typeface="Calibri"/>
                <a:cs typeface="Arial" charset="0"/>
              </a:rPr>
              <a:t>!!!</a:t>
            </a:r>
            <a:r>
              <a:rPr lang="el-GR" altLang="el-GR" sz="260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932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Γενικές αρχές απόρριψης</a:t>
            </a:r>
            <a:r>
              <a:rPr lang="en-US" sz="3600" b="1" dirty="0" smtClean="0"/>
              <a:t> </a:t>
            </a:r>
            <a:r>
              <a:rPr lang="el-GR" sz="3600" b="1" dirty="0" smtClean="0"/>
              <a:t>αντικειμένων </a:t>
            </a:r>
            <a:br>
              <a:rPr lang="el-GR" sz="3600" b="1" dirty="0" smtClean="0"/>
            </a:br>
            <a:r>
              <a:rPr lang="el-GR" sz="3600" b="1" dirty="0" smtClean="0"/>
              <a:t>Κλινικά απορρίμματα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sz="2400" b="0" dirty="0" smtClean="0"/>
              <a:t>Υψηλός περιβαλλοντικός κίνδυνος από την αποτέφρωση</a:t>
            </a:r>
            <a:r>
              <a:rPr lang="en-US" altLang="el-GR" sz="2400" b="0" dirty="0" smtClean="0"/>
              <a:t>.</a:t>
            </a:r>
            <a:r>
              <a:rPr lang="el-GR" altLang="el-GR" sz="2400" b="0" dirty="0" smtClean="0"/>
              <a:t> </a:t>
            </a:r>
            <a:endParaRPr lang="en-US" altLang="el-GR" sz="2400" b="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0" dirty="0" smtClean="0"/>
              <a:t>Για το λόγο αυτό,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sz="2400" b="0" dirty="0" smtClean="0"/>
              <a:t>Μόνο υλικά με μεγάλες ποσότητες αίματος, ορωδών υγρών του σώματος, όπως  ΕΝΥ, </a:t>
            </a:r>
            <a:r>
              <a:rPr lang="el-GR" altLang="el-GR" sz="2400" b="0" dirty="0" err="1" smtClean="0"/>
              <a:t>περικαρδιακό</a:t>
            </a:r>
            <a:r>
              <a:rPr lang="el-GR" altLang="el-GR" sz="2400" b="0" dirty="0" smtClean="0"/>
              <a:t>, πλευριτικό ή περιτονα</a:t>
            </a:r>
            <a:r>
              <a:rPr lang="el-GR" altLang="el-GR" sz="2400" b="0" dirty="0" smtClean="0">
                <a:cs typeface="Arial" charset="0"/>
              </a:rPr>
              <a:t>ϊκό υγρό πρέπει να απορρίπτονται στις σακούλες κλινικών απορριμμάτων</a:t>
            </a:r>
            <a:r>
              <a:rPr lang="en-US" altLang="el-GR" sz="2400" b="0" dirty="0" smtClean="0">
                <a:cs typeface="Arial" charset="0"/>
              </a:rPr>
              <a:t>.</a:t>
            </a:r>
            <a:endParaRPr lang="el-GR" altLang="el-GR" sz="2400" b="0" dirty="0" smtClean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29000" cy="222885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65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323528" y="6581001"/>
            <a:ext cx="6429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1200" i="1" dirty="0" smtClean="0">
                <a:latin typeface="+mn-lt"/>
                <a:hlinkClick r:id="rId2"/>
              </a:rPr>
              <a:t>suttonandmerton.nhs.uk</a:t>
            </a:r>
            <a:endParaRPr lang="en-US" altLang="el-GR" sz="1200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1167466"/>
              </p:ext>
            </p:extLst>
          </p:nvPr>
        </p:nvGraphicFramePr>
        <p:xfrm>
          <a:off x="349251" y="202587"/>
          <a:ext cx="8424862" cy="6394765"/>
        </p:xfrm>
        <a:graphic>
          <a:graphicData uri="http://schemas.openxmlformats.org/drawingml/2006/table">
            <a:tbl>
              <a:tblPr/>
              <a:tblGrid>
                <a:gridCol w="1437462"/>
                <a:gridCol w="3274749"/>
                <a:gridCol w="3712651"/>
              </a:tblGrid>
              <a:tr h="406400"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ΔΟΧΕΙΟ </a:t>
                      </a:r>
                      <a:endParaRPr kumimoji="0" lang="en-US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ΠΕΡΙΕΧΟΜΕΝΟ </a:t>
                      </a:r>
                      <a:endParaRPr kumimoji="0" lang="en-US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ΔΙΑΔΙΚΑΣΙΑ </a:t>
                      </a:r>
                      <a:endParaRPr kumimoji="0" lang="en-US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9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Δοχεία αιχμηρών για αποτέφρωση (κίτρινο κουτί)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Όλα τα αιχμηρά</a:t>
                      </a:r>
                      <a:r>
                        <a:rPr kumimoji="0" lang="en-GB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Σύριγγες και βελόνες, γυάλινες αμπούλες, νυστέρια, ψαλιδάκια ραμμάτων, ξυριστικές λεπίδες, αιχμηρά συνδετικά εγχύσεως 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Μικρά μολυσμένα γυαλιά σπασμένα ή για πέταμα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Συστήματα εγχύσεων ορού</a:t>
                      </a:r>
                      <a:r>
                        <a:rPr kumimoji="0" lang="en-GB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Πετιώνται ολόκληρα.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Οδηγοί, σύρματα κλπ.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Το δοχείο να είναι σωστά συναρμολογημένο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Μακριά από διερχομένους με κίνδυνο να αναποδογυριστεί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Ποτέ στο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πάτωμα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ή πάνω από το επίπεδο των ώμων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Σφράγισμα σωστά το καπάκι όταν γεμίσει κατά τα 2/3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Σωστές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ετικέττες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πριν την τοποθέτηση σε ασφαλή χώρο για συλλογή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Μη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χρησιμοποιείτε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κολλητική ταινία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8425"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Κίτρινη πλαστική σακούλα  για αποτέφρωση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Όλα τα απόβλητα του τύπου: Χρησιμοποιημένες γάζες, είδη προσωπικής  υγει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ϊνής, καθετήρες και σακκούλες στομιών, πάνες και φιάλες αίματος. </a:t>
                      </a: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Σφραγίστε τη σακκούλα όταν γεμίσει μέχρι τα 3/4.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Να είναι ασφαλώς κλεισμένη</a:t>
                      </a:r>
                      <a:r>
                        <a:rPr kumimoji="0" lang="en-GB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Μονή σακκούλα</a:t>
                      </a:r>
                      <a:r>
                        <a:rPr kumimoji="0" lang="en-GB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Ετικεττα περιεχομένου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Περιορισμένες μεταφορές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575"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Σκληρά χάρτινα κουτιά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Γυάλινες φιάλες</a:t>
                      </a: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σπασμένα οικιακά γυαλιά και σκεύη</a:t>
                      </a: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χρησιμοποιημένα αεροζολ και μπαταρίες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4550"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Μαύρες πλαστικές σακούλες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Οικιακά απορρίματα: λουλούδια, χαρτί, χειροπετσέτες, καθαρό χαρτί, κλπ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Μην παραγεμίζετε τη σακούλα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Ασφαλές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κλείσιμο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Μονή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σακούλα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Ετικέττα  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12" marR="31912" marT="77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3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Γενικές αρχές απόρριψης</a:t>
            </a:r>
            <a:r>
              <a:rPr lang="en-US" b="1" dirty="0" smtClean="0"/>
              <a:t> </a:t>
            </a:r>
            <a:r>
              <a:rPr lang="el-GR" b="1" dirty="0" smtClean="0"/>
              <a:t>αντικειμένων </a:t>
            </a:r>
            <a:br>
              <a:rPr lang="el-GR" b="1" dirty="0" smtClean="0"/>
            </a:br>
            <a:r>
              <a:rPr lang="el-GR" b="1" dirty="0" smtClean="0"/>
              <a:t>Οικιακά απορρίμματα </a:t>
            </a:r>
            <a:r>
              <a:rPr lang="el-GR" sz="3000" b="0" dirty="0" smtClean="0"/>
              <a:t>1/2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5256584"/>
          </a:xfrm>
        </p:spPr>
        <p:txBody>
          <a:bodyPr/>
          <a:lstStyle/>
          <a:p>
            <a:r>
              <a:rPr lang="el-GR" altLang="el-GR" sz="2400" dirty="0" smtClean="0"/>
              <a:t>Όλα τα περιτυλίγματα</a:t>
            </a:r>
          </a:p>
          <a:p>
            <a:r>
              <a:rPr lang="el-GR" altLang="el-GR" sz="2400" dirty="0" err="1" smtClean="0"/>
              <a:t>Χειροπετσέτες</a:t>
            </a:r>
            <a:r>
              <a:rPr lang="el-GR" altLang="el-GR" sz="2400" dirty="0" smtClean="0"/>
              <a:t> </a:t>
            </a:r>
          </a:p>
          <a:p>
            <a:r>
              <a:rPr lang="el-GR" altLang="el-GR" sz="2400" dirty="0" smtClean="0"/>
              <a:t>Χρησιμοποιημένες ποδιές, γάντια</a:t>
            </a:r>
          </a:p>
          <a:p>
            <a:r>
              <a:rPr lang="el-GR" altLang="el-GR" sz="2400" dirty="0" err="1" smtClean="0"/>
              <a:t>Ρινογαστρικοί</a:t>
            </a:r>
            <a:r>
              <a:rPr lang="el-GR" altLang="el-GR" sz="2400" dirty="0" smtClean="0"/>
              <a:t> καθετήρες</a:t>
            </a:r>
          </a:p>
          <a:p>
            <a:r>
              <a:rPr lang="el-GR" altLang="el-GR" sz="2400" dirty="0" err="1" smtClean="0"/>
              <a:t>Ουροκαθετήρες</a:t>
            </a:r>
            <a:endParaRPr lang="el-GR" altLang="el-GR" sz="2400" dirty="0" smtClean="0"/>
          </a:p>
          <a:p>
            <a:r>
              <a:rPr lang="el-GR" altLang="el-GR" sz="2400" dirty="0" smtClean="0"/>
              <a:t>Καθετήρες αναρρόφησης</a:t>
            </a:r>
          </a:p>
          <a:p>
            <a:r>
              <a:rPr lang="el-GR" altLang="el-GR" sz="2400" dirty="0" smtClean="0"/>
              <a:t>Σακούλες παροχέτευσης – αδειασμένες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3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Γενικές αρχές απόρριψης</a:t>
            </a:r>
            <a:r>
              <a:rPr lang="en-US" b="1" dirty="0" smtClean="0"/>
              <a:t> </a:t>
            </a:r>
            <a:r>
              <a:rPr lang="el-GR" b="1" dirty="0" smtClean="0"/>
              <a:t>αντικειμένων </a:t>
            </a:r>
            <a:br>
              <a:rPr lang="el-GR" b="1" dirty="0" smtClean="0"/>
            </a:br>
            <a:r>
              <a:rPr lang="el-GR" b="1" dirty="0" smtClean="0"/>
              <a:t>Οικιακά απορρίμματα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5256584"/>
          </a:xfrm>
        </p:spPr>
        <p:txBody>
          <a:bodyPr/>
          <a:lstStyle/>
          <a:p>
            <a:r>
              <a:rPr lang="el-GR" altLang="el-GR" dirty="0"/>
              <a:t>Χρησιμοποιημένες σύριγγες μη μολυσματικές</a:t>
            </a:r>
          </a:p>
          <a:p>
            <a:r>
              <a:rPr lang="el-GR" altLang="el-GR" dirty="0"/>
              <a:t>Φλεβικοί καθετήρες και συνδετικά</a:t>
            </a:r>
          </a:p>
          <a:p>
            <a:r>
              <a:rPr lang="el-GR" altLang="el-GR" dirty="0"/>
              <a:t>Πάνες και πάνες ακράτειας</a:t>
            </a:r>
          </a:p>
          <a:p>
            <a:r>
              <a:rPr lang="el-GR" altLang="el-GR" dirty="0"/>
              <a:t>Μάσκες</a:t>
            </a:r>
          </a:p>
          <a:p>
            <a:r>
              <a:rPr lang="el-GR" altLang="el-GR" dirty="0"/>
              <a:t>Δίσκοι από σετ αλλαγής</a:t>
            </a:r>
          </a:p>
          <a:p>
            <a:r>
              <a:rPr lang="el-GR" altLang="el-GR" dirty="0" err="1"/>
              <a:t>Φλεβοκαθετήρες</a:t>
            </a:r>
            <a:r>
              <a:rPr lang="el-GR" altLang="el-GR" dirty="0"/>
              <a:t> και κεντρικές γραμμές (το πλαστικό τμήμα)</a:t>
            </a:r>
          </a:p>
          <a:p>
            <a:r>
              <a:rPr lang="el-GR" altLang="el-GR" dirty="0"/>
              <a:t>Γάζες λίγο </a:t>
            </a:r>
            <a:r>
              <a:rPr lang="el-GR" altLang="el-GR" dirty="0" smtClean="0"/>
              <a:t>βρώμικες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65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93863" y="3184525"/>
            <a:ext cx="690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</a:pPr>
            <a:r>
              <a:rPr kumimoji="0" lang="en-US" altLang="el-GR" sz="8000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77800" y="2362200"/>
            <a:ext cx="1844675" cy="3848100"/>
            <a:chOff x="275" y="1728"/>
            <a:chExt cx="1303" cy="2424"/>
          </a:xfrm>
        </p:grpSpPr>
        <p:sp>
          <p:nvSpPr>
            <p:cNvPr id="15387" name="AutoShape 5"/>
            <p:cNvSpPr>
              <a:spLocks noChangeArrowheads="1"/>
            </p:cNvSpPr>
            <p:nvPr/>
          </p:nvSpPr>
          <p:spPr bwMode="auto">
            <a:xfrm>
              <a:off x="528" y="1728"/>
              <a:ext cx="960" cy="1056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5388" name="Text Box 6"/>
            <p:cNvSpPr txBox="1">
              <a:spLocks noChangeArrowheads="1"/>
            </p:cNvSpPr>
            <p:nvPr/>
          </p:nvSpPr>
          <p:spPr bwMode="auto">
            <a:xfrm>
              <a:off x="275" y="3266"/>
              <a:ext cx="1303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kumimoji="0" lang="en-US" altLang="el-GR" b="1" dirty="0">
                <a:solidFill>
                  <a:srgbClr val="FFFF00"/>
                </a:solidFill>
                <a:latin typeface="VNI Helve" pitchFamily="2" charset="0"/>
              </a:endParaRPr>
            </a:p>
            <a:p>
              <a:pPr algn="ctr">
                <a:lnSpc>
                  <a:spcPct val="90000"/>
                </a:lnSpc>
              </a:pPr>
              <a:r>
                <a:rPr kumimoji="0" lang="el-GR" altLang="el-GR" b="1" dirty="0">
                  <a:solidFill>
                    <a:srgbClr val="FFFF99"/>
                  </a:solidFill>
                  <a:latin typeface="VNI-Helve" pitchFamily="2" charset="0"/>
                </a:rPr>
                <a:t>Ποσότητα </a:t>
              </a:r>
            </a:p>
            <a:p>
              <a:pPr algn="ctr">
                <a:lnSpc>
                  <a:spcPct val="90000"/>
                </a:lnSpc>
              </a:pPr>
              <a:r>
                <a:rPr kumimoji="0" lang="el-GR" altLang="el-GR" b="1" dirty="0">
                  <a:solidFill>
                    <a:srgbClr val="FFFF99"/>
                  </a:solidFill>
                  <a:latin typeface="VNI-Helve" pitchFamily="2" charset="0"/>
                </a:rPr>
                <a:t>παθογόνου</a:t>
              </a:r>
              <a:endParaRPr kumimoji="0" lang="en-US" altLang="el-GR" b="1" dirty="0">
                <a:solidFill>
                  <a:srgbClr val="FFFF99"/>
                </a:solidFill>
                <a:latin typeface="VNI-Helve" pitchFamily="2" charset="0"/>
              </a:endParaRPr>
            </a:p>
            <a:p>
              <a:pPr algn="ctr">
                <a:lnSpc>
                  <a:spcPct val="90000"/>
                </a:lnSpc>
              </a:pPr>
              <a:endParaRPr kumimoji="0" lang="en-US" altLang="el-GR" dirty="0">
                <a:solidFill>
                  <a:srgbClr val="FFFF99"/>
                </a:solidFill>
                <a:latin typeface="VNI-Helve" pitchFamily="2" charset="0"/>
              </a:endParaRPr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882775" y="2343150"/>
            <a:ext cx="2236788" cy="2862263"/>
            <a:chOff x="1336" y="1728"/>
            <a:chExt cx="1585" cy="1803"/>
          </a:xfrm>
        </p:grpSpPr>
        <p:sp>
          <p:nvSpPr>
            <p:cNvPr id="15385" name="AutoShape 8"/>
            <p:cNvSpPr>
              <a:spLocks noChangeArrowheads="1"/>
            </p:cNvSpPr>
            <p:nvPr/>
          </p:nvSpPr>
          <p:spPr bwMode="auto">
            <a:xfrm rot="10800000">
              <a:off x="1392" y="1728"/>
              <a:ext cx="960" cy="1056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5386" name="Text Box 9"/>
            <p:cNvSpPr txBox="1">
              <a:spLocks noChangeArrowheads="1"/>
            </p:cNvSpPr>
            <p:nvPr/>
          </p:nvSpPr>
          <p:spPr bwMode="auto">
            <a:xfrm>
              <a:off x="1336" y="3266"/>
              <a:ext cx="158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kumimoji="0" lang="el-GR" altLang="el-GR" b="1">
                  <a:solidFill>
                    <a:srgbClr val="FFFF99"/>
                  </a:solidFill>
                  <a:latin typeface="VNI-Helve" pitchFamily="2" charset="0"/>
                </a:rPr>
                <a:t>Επιθετικότητα</a:t>
              </a:r>
              <a:endParaRPr kumimoji="0" lang="en-US" altLang="el-GR" b="1">
                <a:solidFill>
                  <a:srgbClr val="FFFF99"/>
                </a:solidFill>
                <a:latin typeface="VNI-Helve" pitchFamily="2" charset="0"/>
              </a:endParaRPr>
            </a:p>
          </p:txBody>
        </p:sp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3911600" y="2620963"/>
            <a:ext cx="1760538" cy="3303587"/>
            <a:chOff x="2772" y="1651"/>
            <a:chExt cx="1245" cy="2081"/>
          </a:xfrm>
        </p:grpSpPr>
        <p:sp>
          <p:nvSpPr>
            <p:cNvPr id="15380" name="Text Box 11"/>
            <p:cNvSpPr txBox="1">
              <a:spLocks noChangeArrowheads="1"/>
            </p:cNvSpPr>
            <p:nvPr/>
          </p:nvSpPr>
          <p:spPr bwMode="auto">
            <a:xfrm>
              <a:off x="2772" y="3260"/>
              <a:ext cx="12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kumimoji="0" lang="el-GR" altLang="el-GR" b="1">
                  <a:solidFill>
                    <a:srgbClr val="FFFF99"/>
                  </a:solidFill>
                  <a:latin typeface="VNI-Helve" pitchFamily="2" charset="0"/>
                </a:rPr>
                <a:t>Οδός </a:t>
              </a:r>
            </a:p>
            <a:p>
              <a:pPr algn="ctr">
                <a:lnSpc>
                  <a:spcPct val="90000"/>
                </a:lnSpc>
              </a:pPr>
              <a:r>
                <a:rPr kumimoji="0" lang="el-GR" altLang="el-GR" b="1">
                  <a:solidFill>
                    <a:srgbClr val="FFFF99"/>
                  </a:solidFill>
                  <a:latin typeface="VNI-Helve" pitchFamily="2" charset="0"/>
                </a:rPr>
                <a:t>μετάδοσης</a:t>
              </a:r>
              <a:endParaRPr kumimoji="0" lang="en-US" altLang="el-GR" b="1">
                <a:solidFill>
                  <a:srgbClr val="FFFF99"/>
                </a:solidFill>
                <a:latin typeface="VNI-Helve" pitchFamily="2" charset="0"/>
              </a:endParaRPr>
            </a:p>
          </p:txBody>
        </p:sp>
        <p:grpSp>
          <p:nvGrpSpPr>
            <p:cNvPr id="15381" name="Group 12"/>
            <p:cNvGrpSpPr>
              <a:grpSpLocks/>
            </p:cNvGrpSpPr>
            <p:nvPr/>
          </p:nvGrpSpPr>
          <p:grpSpPr bwMode="auto">
            <a:xfrm>
              <a:off x="2930" y="1651"/>
              <a:ext cx="912" cy="1306"/>
              <a:chOff x="2930" y="1651"/>
              <a:chExt cx="912" cy="1306"/>
            </a:xfrm>
          </p:grpSpPr>
          <p:sp>
            <p:nvSpPr>
              <p:cNvPr id="15382" name="Line 13"/>
              <p:cNvSpPr>
                <a:spLocks noChangeShapeType="1"/>
              </p:cNvSpPr>
              <p:nvPr/>
            </p:nvSpPr>
            <p:spPr bwMode="auto">
              <a:xfrm flipV="1">
                <a:off x="2930" y="1651"/>
                <a:ext cx="816" cy="461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5383" name="Line 14"/>
              <p:cNvSpPr>
                <a:spLocks noChangeShapeType="1"/>
              </p:cNvSpPr>
              <p:nvPr/>
            </p:nvSpPr>
            <p:spPr bwMode="auto">
              <a:xfrm>
                <a:off x="2930" y="2304"/>
                <a:ext cx="912" cy="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5384" name="Line 15"/>
              <p:cNvSpPr>
                <a:spLocks noChangeShapeType="1"/>
              </p:cNvSpPr>
              <p:nvPr/>
            </p:nvSpPr>
            <p:spPr bwMode="auto">
              <a:xfrm>
                <a:off x="2930" y="2496"/>
                <a:ext cx="816" cy="461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</p:grpSp>
      </p:grp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7038975" y="5175250"/>
            <a:ext cx="19605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l-GR" altLang="el-GR" b="1">
                <a:solidFill>
                  <a:srgbClr val="FFFF99"/>
                </a:solidFill>
                <a:latin typeface="VNI-Helve" pitchFamily="2" charset="0"/>
              </a:rPr>
              <a:t>Ευαίσθητος </a:t>
            </a:r>
          </a:p>
          <a:p>
            <a:pPr algn="ctr">
              <a:lnSpc>
                <a:spcPct val="90000"/>
              </a:lnSpc>
            </a:pPr>
            <a:r>
              <a:rPr kumimoji="0" lang="el-GR" altLang="el-GR" b="1">
                <a:solidFill>
                  <a:srgbClr val="FFFF99"/>
                </a:solidFill>
                <a:latin typeface="VNI-Helve" pitchFamily="2" charset="0"/>
              </a:rPr>
              <a:t>ξενιστής</a:t>
            </a:r>
            <a:endParaRPr kumimoji="0" lang="en-US" altLang="el-GR">
              <a:solidFill>
                <a:srgbClr val="FFFF99"/>
              </a:solidFill>
              <a:latin typeface="VNI-Helve" pitchFamily="2" charset="0"/>
            </a:endParaRPr>
          </a:p>
        </p:txBody>
      </p:sp>
      <p:pic>
        <p:nvPicPr>
          <p:cNvPr id="15368" name="Picture 17" descr="j0258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28775"/>
            <a:ext cx="1554162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18"/>
          <p:cNvGrpSpPr>
            <a:grpSpLocks/>
          </p:cNvGrpSpPr>
          <p:nvPr/>
        </p:nvGrpSpPr>
        <p:grpSpPr bwMode="auto">
          <a:xfrm>
            <a:off x="5688013" y="2667000"/>
            <a:ext cx="1393825" cy="2928938"/>
            <a:chOff x="4026" y="1680"/>
            <a:chExt cx="998" cy="1845"/>
          </a:xfrm>
        </p:grpSpPr>
        <p:sp>
          <p:nvSpPr>
            <p:cNvPr id="15371" name="Text Box 19"/>
            <p:cNvSpPr txBox="1">
              <a:spLocks noChangeArrowheads="1"/>
            </p:cNvSpPr>
            <p:nvPr/>
          </p:nvSpPr>
          <p:spPr bwMode="auto">
            <a:xfrm>
              <a:off x="4026" y="3260"/>
              <a:ext cx="99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kumimoji="0" lang="el-GR" altLang="el-GR" b="1">
                  <a:solidFill>
                    <a:srgbClr val="FFFF99"/>
                  </a:solidFill>
                  <a:latin typeface="VNI-Helve" pitchFamily="2" charset="0"/>
                </a:rPr>
                <a:t>Είσοδος</a:t>
              </a:r>
              <a:endParaRPr kumimoji="0" lang="en-US" altLang="el-GR" b="1">
                <a:solidFill>
                  <a:srgbClr val="FFFF99"/>
                </a:solidFill>
                <a:latin typeface="VNI-Helve" pitchFamily="2" charset="0"/>
              </a:endParaRPr>
            </a:p>
          </p:txBody>
        </p:sp>
        <p:grpSp>
          <p:nvGrpSpPr>
            <p:cNvPr id="15372" name="Group 20"/>
            <p:cNvGrpSpPr>
              <a:grpSpLocks/>
            </p:cNvGrpSpPr>
            <p:nvPr/>
          </p:nvGrpSpPr>
          <p:grpSpPr bwMode="auto">
            <a:xfrm>
              <a:off x="4418" y="1680"/>
              <a:ext cx="144" cy="1296"/>
              <a:chOff x="4418" y="1680"/>
              <a:chExt cx="144" cy="1296"/>
            </a:xfrm>
          </p:grpSpPr>
          <p:sp>
            <p:nvSpPr>
              <p:cNvPr id="15373" name="Oval 21"/>
              <p:cNvSpPr>
                <a:spLocks noChangeArrowheads="1"/>
              </p:cNvSpPr>
              <p:nvPr/>
            </p:nvSpPr>
            <p:spPr bwMode="auto">
              <a:xfrm>
                <a:off x="4418" y="1680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5374" name="Oval 22"/>
              <p:cNvSpPr>
                <a:spLocks noChangeArrowheads="1"/>
              </p:cNvSpPr>
              <p:nvPr/>
            </p:nvSpPr>
            <p:spPr bwMode="auto">
              <a:xfrm>
                <a:off x="4418" y="1872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5375" name="Oval 23"/>
              <p:cNvSpPr>
                <a:spLocks noChangeArrowheads="1"/>
              </p:cNvSpPr>
              <p:nvPr/>
            </p:nvSpPr>
            <p:spPr bwMode="auto">
              <a:xfrm>
                <a:off x="4418" y="2064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5376" name="Oval 24"/>
              <p:cNvSpPr>
                <a:spLocks noChangeArrowheads="1"/>
              </p:cNvSpPr>
              <p:nvPr/>
            </p:nvSpPr>
            <p:spPr bwMode="auto">
              <a:xfrm>
                <a:off x="4418" y="2256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5377" name="Oval 25"/>
              <p:cNvSpPr>
                <a:spLocks noChangeArrowheads="1"/>
              </p:cNvSpPr>
              <p:nvPr/>
            </p:nvSpPr>
            <p:spPr bwMode="auto">
              <a:xfrm>
                <a:off x="4418" y="2640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5378" name="Oval 26"/>
              <p:cNvSpPr>
                <a:spLocks noChangeArrowheads="1"/>
              </p:cNvSpPr>
              <p:nvPr/>
            </p:nvSpPr>
            <p:spPr bwMode="auto">
              <a:xfrm>
                <a:off x="4418" y="2448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5379" name="Oval 27"/>
              <p:cNvSpPr>
                <a:spLocks noChangeArrowheads="1"/>
              </p:cNvSpPr>
              <p:nvPr/>
            </p:nvSpPr>
            <p:spPr bwMode="auto">
              <a:xfrm>
                <a:off x="4418" y="2832"/>
                <a:ext cx="144" cy="14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</p:grpSp>
      </p:grpSp>
      <p:sp>
        <p:nvSpPr>
          <p:cNvPr id="15370" name="Oval 28"/>
          <p:cNvSpPr>
            <a:spLocks noChangeArrowheads="1"/>
          </p:cNvSpPr>
          <p:nvPr/>
        </p:nvSpPr>
        <p:spPr bwMode="auto">
          <a:xfrm>
            <a:off x="3992563" y="1860550"/>
            <a:ext cx="1693862" cy="3336925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0" lang="en-US" altLang="el-GR" sz="1800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Αλυσίδα λοίμωξης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1015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Οικιακά απορρίμματα</a:t>
            </a:r>
            <a:br>
              <a:rPr lang="el-GR" sz="3600" b="1" dirty="0" smtClean="0"/>
            </a:br>
            <a:r>
              <a:rPr lang="el-GR" sz="3600" b="1" dirty="0" smtClean="0"/>
              <a:t>Ειδικές περιπτώσεις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5112568" cy="525658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Σε σακούλες κλινικών απορριμμάτων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/>
              <a:t>Πάνες ασθενών με γαστρεντερίτιδα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/>
              <a:t>N95 μάσκες σωματιδίων χρησιμοποιημένες κοντά σε ασθενείς ύποπτους ή πάσχοντες από ΤΒ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/>
              <a:t>Αντικείμενα μολυσμένα με αίμα από ασθενείς με HIV, </a:t>
            </a:r>
            <a:r>
              <a:rPr lang="el-GR" altLang="el-GR" dirty="0" err="1" smtClean="0"/>
              <a:t>Hep</a:t>
            </a:r>
            <a:r>
              <a:rPr lang="el-GR" altLang="el-GR" dirty="0" smtClean="0"/>
              <a:t> B </a:t>
            </a:r>
            <a:r>
              <a:rPr lang="el-GR" altLang="el-GR" dirty="0" err="1" smtClean="0"/>
              <a:t>and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Hep</a:t>
            </a:r>
            <a:r>
              <a:rPr lang="el-GR" altLang="el-GR" dirty="0" smtClean="0"/>
              <a:t> C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Μην τινάζετε </a:t>
            </a:r>
            <a:r>
              <a:rPr lang="en-US" altLang="el-G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Arial" charset="0"/>
              </a:rPr>
              <a:t>!!!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251" y="1124744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1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Ανάνηψη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24637" cy="49863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6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Χειρουργικός θάλαμος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121</a:t>
            </a:fld>
            <a:endParaRPr lang="el-GR"/>
          </a:p>
        </p:txBody>
      </p:sp>
      <p:pic>
        <p:nvPicPr>
          <p:cNvPr id="1026" name="Picture 2" descr="https://c1.staticflickr.com/3/2690/4155640021_e50321c653_z.jpg?zz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96000" cy="4848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115616" y="6248345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Bend Surgery Specialists - Operating </a:t>
            </a:r>
            <a:r>
              <a:rPr lang="en-US" sz="1200" dirty="0" err="1" smtClean="0">
                <a:latin typeface="+mn-lt"/>
                <a:hlinkClick r:id="rId3"/>
              </a:rPr>
              <a:t>Roo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n-US" sz="1200" u="sng" dirty="0">
                <a:latin typeface="+mn-lt"/>
                <a:hlinkClick r:id="rId4" tooltip="Go to The Neenan Company's photostream"/>
              </a:rPr>
              <a:t>The </a:t>
            </a:r>
            <a:r>
              <a:rPr lang="en-US" sz="1200" u="sng" dirty="0" err="1">
                <a:latin typeface="+mn-lt"/>
                <a:hlinkClick r:id="rId4" tooltip="Go to The Neenan Company's photostream"/>
              </a:rPr>
              <a:t>Neenan</a:t>
            </a:r>
            <a:r>
              <a:rPr lang="en-US" sz="1200" u="sng" dirty="0">
                <a:latin typeface="+mn-lt"/>
                <a:hlinkClick r:id="rId4" tooltip="Go to The Neenan Company's photostream"/>
              </a:rPr>
              <a:t> Company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BY-NC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Πύργος λαπαροσκόπησης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1475" cy="5054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80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Λαπαροσκοπική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"/>
          <a:stretch>
            <a:fillRect/>
          </a:stretch>
        </p:blipFill>
        <p:spPr bwMode="auto">
          <a:xfrm>
            <a:off x="385422" y="1340768"/>
            <a:ext cx="8640762" cy="47942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88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2"/>
              </a:rPr>
              <a:t>Μέτρα ατομικής προστασίας</a:t>
            </a:r>
            <a:endParaRPr lang="el-GR" dirty="0" smtClean="0"/>
          </a:p>
          <a:p>
            <a:r>
              <a:rPr lang="el-GR" dirty="0">
                <a:hlinkClick r:id="rId3"/>
              </a:rPr>
              <a:t>Κέντρο Ελέγχου &amp; Πρόληψης Νοσημάτων </a:t>
            </a:r>
            <a:r>
              <a:rPr lang="el-GR" dirty="0" smtClean="0">
                <a:hlinkClick r:id="rId3"/>
              </a:rPr>
              <a:t>(ΚΕΕΛΠΝΟ)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33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</a:t>
            </a:r>
            <a:r>
              <a:rPr lang="el-GR" sz="2000"/>
              <a:t>«Ακτινολογική Νοσηλευτική.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3:</a:t>
            </a:r>
            <a:r>
              <a:rPr lang="el-GR" sz="2000" dirty="0" smtClean="0"/>
              <a:t> </a:t>
            </a:r>
            <a:r>
              <a:rPr lang="el-GR" sz="2000" dirty="0"/>
              <a:t>Έλεγχος των λοιμώξεων».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Λοιμογόνοι παράγοντες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Βακτήρια – τα πιο σημαντικά και </a:t>
            </a:r>
            <a:r>
              <a:rPr lang="el-GR" dirty="0" smtClean="0"/>
              <a:t>πολλά.</a:t>
            </a:r>
            <a:endParaRPr lang="el-GR" dirty="0"/>
          </a:p>
          <a:p>
            <a:r>
              <a:rPr lang="el-GR" dirty="0"/>
              <a:t>Ιοί – οι μικρότεροι </a:t>
            </a:r>
            <a:r>
              <a:rPr lang="el-GR" dirty="0" smtClean="0"/>
              <a:t>μικροοργανισμοί.</a:t>
            </a:r>
            <a:endParaRPr lang="el-GR" dirty="0"/>
          </a:p>
          <a:p>
            <a:pPr>
              <a:spcAft>
                <a:spcPts val="1200"/>
              </a:spcAft>
            </a:pPr>
            <a:r>
              <a:rPr lang="el-GR" dirty="0"/>
              <a:t>Μύκητες – σαν φυτά στον αέρα, το χώμα και το </a:t>
            </a:r>
            <a:r>
              <a:rPr lang="el-GR" dirty="0" smtClean="0"/>
              <a:t>νερό.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Βακτήρια – Ιοί</a:t>
            </a:r>
          </a:p>
          <a:p>
            <a:pPr lvl="1"/>
            <a:r>
              <a:rPr lang="el-GR" dirty="0"/>
              <a:t>Φυσιολογική χλωρίδα – μόνιμα παρόντα σε σταθερό αριθμό, τρίψιμο με </a:t>
            </a:r>
            <a:r>
              <a:rPr lang="el-GR" dirty="0" smtClean="0"/>
              <a:t>βούρτσα.</a:t>
            </a:r>
            <a:endParaRPr lang="el-GR" dirty="0"/>
          </a:p>
          <a:p>
            <a:pPr lvl="1"/>
            <a:r>
              <a:rPr lang="el-GR" dirty="0"/>
              <a:t>Παροδικά – </a:t>
            </a:r>
            <a:r>
              <a:rPr lang="el-GR" dirty="0" smtClean="0"/>
              <a:t>χαλαρά, </a:t>
            </a:r>
            <a:r>
              <a:rPr lang="el-GR" dirty="0"/>
              <a:t>από επαφές, απομακρύνονται με το πλύσιμο των </a:t>
            </a:r>
            <a:r>
              <a:rPr lang="el-GR" dirty="0" smtClean="0"/>
              <a:t>χεριών.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993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Κατανομή βακτηρίων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l-GR" altLang="el-GR" sz="2800" dirty="0" smtClean="0"/>
              <a:t>Σχήμα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σφαιρικά</a:t>
            </a:r>
            <a:r>
              <a:rPr lang="en-US" altLang="el-GR" dirty="0" smtClean="0"/>
              <a:t> (</a:t>
            </a:r>
            <a:r>
              <a:rPr lang="el-GR" altLang="el-GR" dirty="0" smtClean="0"/>
              <a:t>κόκκοι</a:t>
            </a:r>
            <a:r>
              <a:rPr lang="en-US" altLang="el-GR" dirty="0" smtClean="0"/>
              <a:t>), </a:t>
            </a:r>
            <a:r>
              <a:rPr lang="el-GR" altLang="el-GR" dirty="0" smtClean="0"/>
              <a:t>ραβδωτά</a:t>
            </a:r>
            <a:r>
              <a:rPr lang="en-US" altLang="el-GR" dirty="0" smtClean="0"/>
              <a:t> (</a:t>
            </a:r>
            <a:r>
              <a:rPr lang="el-GR" altLang="el-GR" dirty="0" smtClean="0"/>
              <a:t>βάκιλοι</a:t>
            </a:r>
            <a:r>
              <a:rPr lang="en-US" altLang="el-GR" dirty="0" smtClean="0"/>
              <a:t>), </a:t>
            </a:r>
            <a:r>
              <a:rPr lang="el-GR" altLang="el-GR" dirty="0" err="1" smtClean="0"/>
              <a:t>περιέλικτα</a:t>
            </a:r>
            <a:r>
              <a:rPr lang="en-US" altLang="el-GR" dirty="0" smtClean="0"/>
              <a:t> (</a:t>
            </a:r>
            <a:r>
              <a:rPr lang="el-GR" altLang="el-GR" dirty="0" err="1" smtClean="0"/>
              <a:t>σπειροχαίτες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el-GR" sz="2800" dirty="0" smtClean="0"/>
              <a:t>Gram </a:t>
            </a:r>
            <a:r>
              <a:rPr lang="el-GR" altLang="el-GR" sz="2800" dirty="0" smtClean="0"/>
              <a:t>θετικά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ή</a:t>
            </a:r>
            <a:r>
              <a:rPr lang="en-US" altLang="el-GR" sz="2800" dirty="0" smtClean="0"/>
              <a:t> gram </a:t>
            </a:r>
            <a:r>
              <a:rPr lang="el-GR" altLang="el-GR" sz="2800" dirty="0" smtClean="0"/>
              <a:t>αρνητικά</a:t>
            </a:r>
            <a:r>
              <a:rPr lang="en-US" altLang="el-GR" sz="2800" dirty="0" smtClean="0"/>
              <a:t> </a:t>
            </a:r>
            <a:endParaRPr lang="el-GR" altLang="el-GR" sz="28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ανάλογα με το χρώμα στην τεχνική</a:t>
            </a:r>
            <a:endParaRPr lang="en-US" altLang="el-GR" dirty="0" smtClean="0"/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l-GR" altLang="el-GR" sz="2800" dirty="0" smtClean="0"/>
              <a:t>Αερόβια ή αναερόβια</a:t>
            </a:r>
            <a:r>
              <a:rPr lang="en-US" altLang="el-GR" sz="2800" dirty="0" smtClean="0"/>
              <a:t> </a:t>
            </a:r>
            <a:endParaRPr lang="el-GR" altLang="el-GR" sz="28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ανάλογα με την ανάγκη για οξυγόνο</a:t>
            </a:r>
            <a:endParaRPr lang="en-US" altLang="el-GR" dirty="0" smtClean="0"/>
          </a:p>
          <a:p>
            <a:pPr eaLnBrk="1" hangingPunct="1"/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48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Παράγοντες που επηρεάζουν το ενδεχόμενο πρόκλησης λοίμωξης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Αριθμός μικροοργανισμών</a:t>
            </a:r>
          </a:p>
          <a:p>
            <a:r>
              <a:rPr lang="el-GR" dirty="0"/>
              <a:t>Λοιμογόνος δράση</a:t>
            </a:r>
          </a:p>
          <a:p>
            <a:r>
              <a:rPr lang="el-GR" dirty="0"/>
              <a:t>Επάρκεια ανοσοποιητικού</a:t>
            </a:r>
          </a:p>
          <a:p>
            <a:r>
              <a:rPr lang="el-GR" dirty="0"/>
              <a:t>Χρόνος και αμεσότητα επαφής με το μικροοργανισμό </a:t>
            </a:r>
          </a:p>
          <a:p>
            <a:endParaRPr lang="el-GR" dirty="0"/>
          </a:p>
          <a:p>
            <a:r>
              <a:rPr lang="el-GR" dirty="0"/>
              <a:t>Νοσοκομειακές λοιμώξεις </a:t>
            </a:r>
            <a:r>
              <a:rPr lang="el-GR" dirty="0" smtClean="0"/>
              <a:t>είναι σοβαρότερες και προκαλούνται </a:t>
            </a:r>
            <a:r>
              <a:rPr lang="el-GR" dirty="0"/>
              <a:t>επειδή:</a:t>
            </a:r>
          </a:p>
          <a:p>
            <a:pPr lvl="1"/>
            <a:r>
              <a:rPr lang="el-GR" dirty="0"/>
              <a:t>Χρησιμοποιούνται επεμβατικές τεχνικές</a:t>
            </a:r>
          </a:p>
          <a:p>
            <a:pPr lvl="1"/>
            <a:r>
              <a:rPr lang="el-GR" dirty="0"/>
              <a:t>Αναπτύσσονται μικροοργανισμοί ανθεκτικοί στα συνήθη </a:t>
            </a:r>
            <a:r>
              <a:rPr lang="el-GR" dirty="0" smtClean="0"/>
              <a:t>αντιβιοτικά</a:t>
            </a:r>
          </a:p>
          <a:p>
            <a:pPr lvl="1"/>
            <a:r>
              <a:rPr lang="el-GR" dirty="0" smtClean="0"/>
              <a:t>Οι ασθενείς είναι καταπονημένοι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852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sz="2800" dirty="0" smtClean="0"/>
              <a:t>Φυσιολογικοί μικροοργανισμοί στο σώμα</a:t>
            </a:r>
            <a:endParaRPr lang="en-US" altLang="el-GR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sz="2800" dirty="0" smtClean="0"/>
              <a:t>Φλεγμονώδης αντίδραση</a:t>
            </a:r>
          </a:p>
          <a:p>
            <a:pPr lvl="1" eaLnBrk="1" hangingPunct="1"/>
            <a:r>
              <a:rPr lang="el-GR" altLang="el-GR" dirty="0" smtClean="0"/>
              <a:t>Αγγειακή και κυτταρική αντίδραση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Δημιουργία εξιδρωμάτων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Επούλωση ιστών</a:t>
            </a:r>
            <a:endParaRPr lang="en-US" altLang="el-GR" sz="24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sz="2800" dirty="0" smtClean="0"/>
              <a:t>Ανοσολογική αντίδραση</a:t>
            </a:r>
            <a:endParaRPr lang="en-US" altLang="el-GR" sz="2800" dirty="0" smtClean="0"/>
          </a:p>
          <a:p>
            <a:pPr eaLnBrk="1" hangingPunct="1"/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Άμυνα του σώματος στη λοίμωξη</a:t>
            </a:r>
          </a:p>
        </p:txBody>
      </p:sp>
    </p:spTree>
    <p:extLst>
      <p:ext uri="{BB962C8B-B14F-4D97-AF65-F5344CB8AC3E}">
        <p14:creationId xmlns:p14="http://schemas.microsoft.com/office/powerpoint/2010/main" xmlns="" val="5476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Παράγοντες που επηρεάζουν την ευαισθησία του ξενιστή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040560"/>
          </a:xfrm>
        </p:spPr>
        <p:txBody>
          <a:bodyPr/>
          <a:lstStyle/>
          <a:p>
            <a:r>
              <a:rPr lang="el-GR" dirty="0"/>
              <a:t>Συνέχεια δέρματος και βλεννογόνων</a:t>
            </a:r>
          </a:p>
          <a:p>
            <a:r>
              <a:rPr lang="el-GR" dirty="0" smtClean="0"/>
              <a:t>Φυσιολογικό </a:t>
            </a:r>
            <a:r>
              <a:rPr lang="el-GR" dirty="0" err="1"/>
              <a:t>pH</a:t>
            </a:r>
            <a:r>
              <a:rPr lang="el-GR" dirty="0"/>
              <a:t>  </a:t>
            </a:r>
          </a:p>
          <a:p>
            <a:r>
              <a:rPr lang="el-GR" dirty="0"/>
              <a:t>Λευκά αιμοσφαίρια</a:t>
            </a:r>
          </a:p>
          <a:p>
            <a:r>
              <a:rPr lang="el-GR" dirty="0"/>
              <a:t>Ηλικία, φύλο, φυλή, κληρονομικοί παράγοντες</a:t>
            </a:r>
          </a:p>
          <a:p>
            <a:r>
              <a:rPr lang="el-GR" dirty="0"/>
              <a:t>Ανοσία φυσική ή επίκτητη</a:t>
            </a:r>
          </a:p>
          <a:p>
            <a:r>
              <a:rPr lang="el-GR" dirty="0"/>
              <a:t>Κόπωση, κλίμα, διατροφή, γενική κατάσταση υγείας</a:t>
            </a:r>
          </a:p>
          <a:p>
            <a:r>
              <a:rPr lang="el-GR" dirty="0"/>
              <a:t>Άγχος</a:t>
            </a:r>
          </a:p>
          <a:p>
            <a:r>
              <a:rPr lang="el-GR" dirty="0"/>
              <a:t>Μακροχρόνια παρουσία καθετήρων και ιατρικών </a:t>
            </a:r>
            <a:r>
              <a:rPr lang="el-GR" dirty="0" smtClean="0"/>
              <a:t>συσκευών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08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Συνήθεις πηγές μόλυνσης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24136"/>
            <a:ext cx="8424936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Άλλοι άνθρωποι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Αναπνευστικό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Ουροποιητικό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Γαστρεντερικό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Γεννητικό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Αίμα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Δέρμα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200" dirty="0" smtClean="0"/>
              <a:t>Βλεννογόνοι </a:t>
            </a:r>
            <a:endParaRPr lang="en-US" altLang="el-GR" sz="22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Ζώα</a:t>
            </a:r>
            <a:endParaRPr lang="en-US" altLang="el-GR" sz="22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Έδαφος</a:t>
            </a:r>
            <a:endParaRPr lang="en-US" altLang="el-GR" sz="22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Τροφή, νερό, γάλα</a:t>
            </a:r>
            <a:endParaRPr lang="en-US" altLang="el-GR" sz="22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Αντικείμενα</a:t>
            </a:r>
            <a:endParaRPr lang="el-GR" altLang="el-GR" sz="2200" dirty="0" smtClean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1343645"/>
            <a:ext cx="4104456" cy="5181699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200" dirty="0" smtClean="0">
                <a:solidFill>
                  <a:schemeClr val="bg1"/>
                </a:solidFill>
              </a:rPr>
              <a:t>Παράγοντες που επιδρούν στην ανάπτυξη των μικροβίων: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schemeClr val="bg1"/>
                </a:solidFill>
              </a:rPr>
              <a:t>Τροφή </a:t>
            </a:r>
            <a:endParaRPr lang="en-US" altLang="el-GR" sz="2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schemeClr val="bg1"/>
                </a:solidFill>
              </a:rPr>
              <a:t>Οξυγόνο </a:t>
            </a:r>
            <a:endParaRPr lang="en-US" altLang="el-GR" sz="2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schemeClr val="bg1"/>
                </a:solidFill>
              </a:rPr>
              <a:t>Νερό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schemeClr val="bg1"/>
                </a:solidFill>
              </a:rPr>
              <a:t>Θερμοκρασία</a:t>
            </a:r>
            <a:endParaRPr lang="en-US" altLang="el-GR" sz="2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l-GR" sz="2200" dirty="0" smtClean="0">
                <a:solidFill>
                  <a:schemeClr val="bg1"/>
                </a:solidFill>
              </a:rPr>
              <a:t>pH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solidFill>
                  <a:schemeClr val="bg1"/>
                </a:solidFill>
              </a:rPr>
              <a:t>Φως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427984" y="1340768"/>
            <a:ext cx="0" cy="51845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34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Συνήθεις έξοδοι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Αναπνευστικό</a:t>
            </a:r>
          </a:p>
          <a:p>
            <a:r>
              <a:rPr lang="el-GR" altLang="el-GR" sz="2800" dirty="0" smtClean="0"/>
              <a:t>Γαστρεντερικό</a:t>
            </a:r>
            <a:endParaRPr lang="en-US" altLang="el-GR" sz="2800" dirty="0" smtClean="0"/>
          </a:p>
          <a:p>
            <a:r>
              <a:rPr lang="el-GR" altLang="el-GR" sz="2800" dirty="0" smtClean="0"/>
              <a:t>Ουροποιητικό</a:t>
            </a:r>
            <a:endParaRPr lang="en-US" altLang="el-GR" sz="2800" dirty="0" smtClean="0"/>
          </a:p>
          <a:p>
            <a:r>
              <a:rPr lang="el-GR" altLang="el-GR" sz="2800" dirty="0" smtClean="0"/>
              <a:t>Διακοπή συνέχειας δέρματος</a:t>
            </a:r>
          </a:p>
          <a:p>
            <a:r>
              <a:rPr lang="el-GR" altLang="el-GR" sz="2800" dirty="0" smtClean="0"/>
              <a:t>Αίμα, ιστοί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0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  <a:r>
              <a:rPr lang="en-US" dirty="0" err="1"/>
              <a:t>gnaz</a:t>
            </a:r>
            <a:r>
              <a:rPr lang="en-US" dirty="0"/>
              <a:t> </a:t>
            </a:r>
            <a:r>
              <a:rPr lang="en-US" dirty="0" err="1"/>
              <a:t>Semmelweis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075869" y="1268760"/>
            <a:ext cx="6068131" cy="5517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2200" b="0" dirty="0" smtClean="0"/>
              <a:t>Ι</a:t>
            </a:r>
            <a:r>
              <a:rPr lang="en-US" altLang="el-GR" sz="2200" b="0" dirty="0" err="1" smtClean="0"/>
              <a:t>gnaz</a:t>
            </a:r>
            <a:r>
              <a:rPr lang="en-US" altLang="el-GR" sz="2200" b="0" dirty="0" smtClean="0"/>
              <a:t> </a:t>
            </a:r>
            <a:r>
              <a:rPr lang="en-US" altLang="el-GR" sz="2200" b="0" dirty="0" err="1" smtClean="0"/>
              <a:t>Semmelweis</a:t>
            </a:r>
            <a:r>
              <a:rPr lang="en-GB" altLang="el-GR" sz="2200" b="0" dirty="0" smtClean="0"/>
              <a:t> </a:t>
            </a:r>
            <a:r>
              <a:rPr lang="el-GR" altLang="el-GR" sz="2200" b="0" dirty="0" smtClean="0"/>
              <a:t>(1818-1865) Ούγγρος μαιευτήρας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Παρατήρησε τη διαφορά </a:t>
            </a:r>
            <a:r>
              <a:rPr lang="el-GR" altLang="el-GR" sz="2200" b="0" dirty="0" err="1" smtClean="0"/>
              <a:t>θνησιμότητος</a:t>
            </a:r>
            <a:r>
              <a:rPr lang="el-GR" altLang="el-GR" sz="2200" b="0" dirty="0" smtClean="0"/>
              <a:t> στη μονάδα που εκπαίδευε φοιτητές ιατρικής (συμμετείχαν σε νεκροψίες) και στη μονάδα που εκπαίδευε μαίες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Εφήρμοσε πρώτος το πλύσιμο των χεριών</a:t>
            </a:r>
            <a:r>
              <a:rPr lang="en-US" altLang="el-GR" sz="2200" b="0" dirty="0" smtClean="0"/>
              <a:t> </a:t>
            </a:r>
            <a:r>
              <a:rPr lang="el-GR" altLang="el-GR" sz="2200" b="0" dirty="0" smtClean="0"/>
              <a:t>με διάλυμα χλωρίνης για αποφυγή του επιλόχειου πυρετού 1947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Διώχθηκε από το νοσοκομείο της Αυστρίας (Βιέννη) στο οποίο δούλευε παρότι η θνησιμότητα από επιλόχειο πυρετό έπεσε από 10% στο 2% με αυτό τον τρόπο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Πέθανε από σηψαιμία 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824349" cy="3817218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51520" y="5229200"/>
            <a:ext cx="282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Ignaz </a:t>
            </a:r>
            <a:r>
              <a:rPr lang="en-US" sz="1200" dirty="0" err="1">
                <a:latin typeface="+mn-lt"/>
                <a:hlinkClick r:id="rId3"/>
              </a:rPr>
              <a:t>Semmelweis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1860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ower.corrupts"/>
              </a:rPr>
              <a:t>Power.corrupts</a:t>
            </a:r>
            <a:r>
              <a:rPr lang="el-GR" sz="1200" u="sng" dirty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Στάδια λοιμώδους νόσου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Περίοδος επώασης</a:t>
            </a:r>
            <a:endParaRPr lang="en-US" altLang="el-GR" sz="2800" dirty="0" smtClean="0"/>
          </a:p>
          <a:p>
            <a:r>
              <a:rPr lang="el-GR" altLang="el-GR" sz="2800" dirty="0" smtClean="0"/>
              <a:t>Προδρομικό στάδιο</a:t>
            </a:r>
          </a:p>
          <a:p>
            <a:r>
              <a:rPr lang="el-GR" altLang="el-GR" sz="2800" dirty="0" smtClean="0"/>
              <a:t>Νόσος</a:t>
            </a:r>
            <a:endParaRPr lang="en-US" altLang="el-GR" sz="2800" dirty="0" smtClean="0"/>
          </a:p>
          <a:p>
            <a:r>
              <a:rPr lang="el-GR" altLang="el-GR" sz="2800" dirty="0" smtClean="0"/>
              <a:t>Ανάρρωση</a:t>
            </a:r>
            <a:endParaRPr lang="en-US" altLang="el-GR" sz="2800" dirty="0" smtClean="0"/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7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Εργαστηριακά ευρήματα </a:t>
            </a:r>
            <a:br>
              <a:rPr lang="el-GR" sz="3600" dirty="0" smtClean="0"/>
            </a:br>
            <a:r>
              <a:rPr lang="el-GR" sz="3600" dirty="0" smtClean="0"/>
              <a:t>ενδεικτικά  λοίμωξης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968552"/>
          </a:xfrm>
        </p:spPr>
        <p:txBody>
          <a:bodyPr/>
          <a:lstStyle/>
          <a:p>
            <a:r>
              <a:rPr lang="el-GR" dirty="0"/>
              <a:t>Αύξηση λευκών αιμοσφαιρίων</a:t>
            </a:r>
          </a:p>
          <a:p>
            <a:pPr lvl="1"/>
            <a:r>
              <a:rPr lang="el-GR" dirty="0"/>
              <a:t>φυσιολογικό 5.000 – 10.000/mm3</a:t>
            </a:r>
          </a:p>
          <a:p>
            <a:r>
              <a:rPr lang="el-GR" dirty="0"/>
              <a:t>Αύξηση ειδικών τύπων λευκών </a:t>
            </a:r>
            <a:r>
              <a:rPr lang="el-GR" dirty="0" smtClean="0"/>
              <a:t>αιμοσφαιρίων</a:t>
            </a:r>
          </a:p>
          <a:p>
            <a:pPr lvl="1"/>
            <a:r>
              <a:rPr lang="el-GR" dirty="0" smtClean="0"/>
              <a:t>Πολυμορφοπύρηνα </a:t>
            </a:r>
            <a:r>
              <a:rPr lang="el-GR" dirty="0" smtClean="0"/>
              <a:t>–</a:t>
            </a:r>
            <a:r>
              <a:rPr lang="el-GR" dirty="0" smtClean="0"/>
              <a:t> μικροβιακή λοίμωξη</a:t>
            </a:r>
          </a:p>
          <a:p>
            <a:pPr lvl="1"/>
            <a:r>
              <a:rPr lang="el-GR" dirty="0" smtClean="0"/>
              <a:t>Λεμφοκύτταρα – ιογενής λοίμωξη</a:t>
            </a:r>
            <a:endParaRPr lang="el-GR" dirty="0"/>
          </a:p>
          <a:p>
            <a:r>
              <a:rPr lang="el-GR" dirty="0"/>
              <a:t>Αύξηση της ταχύτητας καθιζήσεως του αίματος </a:t>
            </a:r>
            <a:r>
              <a:rPr lang="el-GR" dirty="0" smtClean="0"/>
              <a:t>– ΤΚΕ</a:t>
            </a:r>
          </a:p>
          <a:p>
            <a:r>
              <a:rPr lang="el-GR" dirty="0" smtClean="0"/>
              <a:t>Αύξηση </a:t>
            </a:r>
            <a:r>
              <a:rPr lang="en-US" dirty="0" smtClean="0"/>
              <a:t>C-</a:t>
            </a:r>
            <a:r>
              <a:rPr lang="el-GR" dirty="0" smtClean="0"/>
              <a:t>αντιδρώσα πρωτεϊνη (</a:t>
            </a:r>
            <a:r>
              <a:rPr lang="en-US" dirty="0" smtClean="0"/>
              <a:t>CRP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Παρουσία μικροοργανισμών στα ούρα, στο αίμα, τα πτύελα ή </a:t>
            </a:r>
            <a:r>
              <a:rPr lang="el-GR" dirty="0" smtClean="0"/>
              <a:t>την καλλιέργεια εκκρίσεων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169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5" y="2060848"/>
            <a:ext cx="908221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Τρόποι μεταφοράς των λοιμώξεων</a:t>
            </a:r>
            <a:endParaRPr lang="en-US" sz="4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77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Τρόποι μεταφοράς</a:t>
            </a:r>
            <a:r>
              <a:rPr lang="en-US" sz="4000" smtClean="0"/>
              <a:t>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Αναπνευστικό</a:t>
            </a:r>
          </a:p>
          <a:p>
            <a:pPr lvl="1"/>
            <a:r>
              <a:rPr lang="el-GR" dirty="0"/>
              <a:t>Βήχας</a:t>
            </a:r>
          </a:p>
          <a:p>
            <a:pPr lvl="1"/>
            <a:r>
              <a:rPr lang="el-GR" dirty="0"/>
              <a:t>Φτάρνισμα</a:t>
            </a:r>
          </a:p>
          <a:p>
            <a:pPr lvl="1"/>
            <a:r>
              <a:rPr lang="el-GR" dirty="0"/>
              <a:t>Ομιλία</a:t>
            </a:r>
          </a:p>
          <a:p>
            <a:r>
              <a:rPr lang="el-GR" b="1" dirty="0"/>
              <a:t>Διαδρομή κόπρανα – στόμα</a:t>
            </a:r>
          </a:p>
          <a:p>
            <a:pPr lvl="1"/>
            <a:r>
              <a:rPr lang="el-GR" dirty="0"/>
              <a:t>Κόπρανα μολύνουν τροφές, περιβάλλον, χέρια</a:t>
            </a:r>
          </a:p>
          <a:p>
            <a:r>
              <a:rPr lang="el-GR" b="1" dirty="0"/>
              <a:t>Ενδιάμεσος ξενιστή</a:t>
            </a:r>
          </a:p>
          <a:p>
            <a:pPr lvl="1"/>
            <a:r>
              <a:rPr lang="el-GR" dirty="0"/>
              <a:t>Μετάδοση με έντομα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467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Τρόποι μεταφοράς</a:t>
            </a:r>
            <a:r>
              <a:rPr lang="en-US" smtClean="0"/>
              <a:t> </a:t>
            </a:r>
            <a:r>
              <a:rPr lang="el-GR" smtClean="0"/>
              <a:t>- Επαφή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176464" cy="5256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Άμεση επαφή</a:t>
            </a:r>
            <a:endParaRPr lang="en-US" altLang="el-GR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l-GR" altLang="el-GR" sz="2400" dirty="0" smtClean="0"/>
              <a:t>Ξενιστής επαφή με πηγή μόλυνσης</a:t>
            </a:r>
            <a:endParaRPr lang="en-US" altLang="el-GR" sz="2400" dirty="0" smtClean="0"/>
          </a:p>
          <a:p>
            <a:endParaRPr lang="en-US" altLang="el-GR" sz="2400" dirty="0" smtClean="0"/>
          </a:p>
          <a:p>
            <a:r>
              <a:rPr lang="el-GR" altLang="el-GR" sz="2400" dirty="0" smtClean="0"/>
              <a:t>Φιλί, επαφή δέρμα-δέρμα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σεξουαλική επαφή</a:t>
            </a:r>
            <a:r>
              <a:rPr lang="en-US" altLang="el-GR" sz="2400" dirty="0" smtClean="0"/>
              <a:t> </a:t>
            </a:r>
          </a:p>
          <a:p>
            <a:endParaRPr lang="en-US" altLang="el-GR" sz="2400" dirty="0" smtClean="0"/>
          </a:p>
          <a:p>
            <a:r>
              <a:rPr lang="el-GR" altLang="el-GR" sz="2400" dirty="0" smtClean="0"/>
              <a:t>Επαφή με ζώα, χώμα ή φυτά</a:t>
            </a:r>
            <a:endParaRPr lang="en-US" altLang="el-GR" sz="2400" dirty="0" smtClean="0"/>
          </a:p>
          <a:p>
            <a:endParaRPr lang="en-US" altLang="el-GR" sz="24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4048" y="1340768"/>
            <a:ext cx="4038600" cy="47926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Έμμεση επαφή</a:t>
            </a:r>
            <a:endParaRPr lang="en-US" altLang="el-GR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altLang="el-GR" sz="2400" dirty="0" smtClean="0">
                <a:solidFill>
                  <a:schemeClr val="bg1"/>
                </a:solidFill>
              </a:rPr>
              <a:t>Μεταφορά νόσου από την πηγή μόλυνσης στον ξενιστή χωρίς άμεση επαφή (πχ. εισπνοή σωματιδίων)</a:t>
            </a:r>
            <a:endParaRPr lang="en-US" altLang="el-G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altLang="el-G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altLang="el-GR" sz="2400" dirty="0" smtClean="0">
                <a:solidFill>
                  <a:schemeClr val="bg1"/>
                </a:solidFill>
              </a:rPr>
              <a:t>Μολυσμένα αντικείμενα, επιφάνειες,</a:t>
            </a:r>
            <a:r>
              <a:rPr lang="en-US" altLang="el-GR" sz="2400" dirty="0" smtClean="0">
                <a:solidFill>
                  <a:schemeClr val="bg1"/>
                </a:solidFill>
              </a:rPr>
              <a:t> </a:t>
            </a:r>
            <a:r>
              <a:rPr lang="el-GR" altLang="el-GR" sz="2400" dirty="0" smtClean="0">
                <a:solidFill>
                  <a:schemeClr val="bg1"/>
                </a:solidFill>
              </a:rPr>
              <a:t>ή ουσίες που μπορούν να μεταδώσουν νόσο, (</a:t>
            </a:r>
            <a:r>
              <a:rPr lang="en-US" altLang="el-GR" sz="2400" dirty="0" smtClean="0">
                <a:solidFill>
                  <a:schemeClr val="bg1"/>
                </a:solidFill>
              </a:rPr>
              <a:t>fomites)</a:t>
            </a:r>
            <a:r>
              <a:rPr lang="el-GR" altLang="el-GR" sz="2400" dirty="0" smtClean="0">
                <a:solidFill>
                  <a:schemeClr val="bg1"/>
                </a:solidFill>
              </a:rPr>
              <a:t>, όχι τροφές </a:t>
            </a:r>
            <a:endParaRPr lang="en-US" altLang="el-G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altLang="el-GR" sz="2400" dirty="0" smtClean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16016" y="1412776"/>
            <a:ext cx="0" cy="43924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98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Τρόποι μεταφοράς</a:t>
            </a:r>
            <a:r>
              <a:rPr lang="en-US" smtClean="0"/>
              <a:t> </a:t>
            </a:r>
            <a:r>
              <a:rPr lang="el-GR" smtClean="0"/>
              <a:t>–Σταγονίδια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el-GR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Μεγάλα σταγονίδια με βεληνεκές ~ 1 </a:t>
            </a:r>
            <a:r>
              <a:rPr lang="el-GR" altLang="el-GR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μέτρο</a:t>
            </a:r>
          </a:p>
          <a:p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Μεταφέρουν λοίμωξη με</a:t>
            </a:r>
            <a:r>
              <a:rPr lang="en-US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</a:p>
          <a:p>
            <a:pPr lvl="1"/>
            <a:r>
              <a:rPr lang="el-GR" altLang="el-GR" dirty="0" smtClean="0"/>
              <a:t>Βήχα, φτάρνισμα, ομιλία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Ιατρικές πράξεις</a:t>
            </a:r>
            <a:endParaRPr lang="en-US" altLang="el-GR" dirty="0" smtClean="0"/>
          </a:p>
          <a:p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Παράδειγμα</a:t>
            </a:r>
            <a:r>
              <a:rPr lang="en-US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</a:p>
          <a:p>
            <a:pPr lvl="1"/>
            <a:r>
              <a:rPr lang="el-GR" altLang="el-GR" dirty="0" smtClean="0"/>
              <a:t>Διφθερίτιδα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Κοκίτης</a:t>
            </a:r>
            <a:endParaRPr lang="en-US" altLang="el-GR" dirty="0" smtClean="0"/>
          </a:p>
          <a:p>
            <a:pPr lvl="1"/>
            <a:r>
              <a:rPr lang="el-GR" altLang="el-GR" dirty="0" err="1" smtClean="0"/>
              <a:t>Μηνιγγοκοκκική</a:t>
            </a:r>
            <a:r>
              <a:rPr lang="el-GR" altLang="el-GR" dirty="0" smtClean="0"/>
              <a:t> μηνιγγίτιδα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6496" y="3644106"/>
            <a:ext cx="3810000" cy="20891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Επαφή με:</a:t>
            </a:r>
          </a:p>
          <a:p>
            <a:pPr lvl="1" indent="-384175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>
                <a:solidFill>
                  <a:schemeClr val="bg1"/>
                </a:solidFill>
              </a:rPr>
              <a:t>Επιπεφυκότα</a:t>
            </a:r>
            <a:endParaRPr lang="el-GR" altLang="el-GR" sz="2400" dirty="0" smtClean="0">
              <a:solidFill>
                <a:schemeClr val="bg1"/>
              </a:solidFill>
            </a:endParaRPr>
          </a:p>
          <a:p>
            <a:pPr lvl="1" indent="-384175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>
                <a:solidFill>
                  <a:schemeClr val="bg1"/>
                </a:solidFill>
              </a:rPr>
              <a:t>Βλεννογόνο στόματος, ρινός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148263" y="5300663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72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Τρόποι μεταφοράς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Αερογενής</a:t>
            </a:r>
            <a:r>
              <a:rPr lang="el-GR" dirty="0" smtClean="0"/>
              <a:t> (πυρήνες σταγονιδίων)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256584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Πολύ μικρά κομμάτια από την εξάτμιση σταγονιδίων ή σκόνης με λοιμογόνο παράγοντα μπορούν</a:t>
            </a:r>
            <a:r>
              <a:rPr lang="en-US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…</a:t>
            </a:r>
          </a:p>
          <a:p>
            <a:pPr lvl="1"/>
            <a:r>
              <a:rPr lang="el-GR" altLang="el-GR" sz="2400" dirty="0" smtClean="0"/>
              <a:t>Να μείνουν στον αέρα για μακρό χρόνο</a:t>
            </a:r>
            <a:endParaRPr lang="en-US" altLang="el-GR" sz="2400" dirty="0" smtClean="0"/>
          </a:p>
          <a:p>
            <a:pPr lvl="1"/>
            <a:r>
              <a:rPr lang="el-GR" altLang="el-GR" sz="2400" dirty="0" smtClean="0"/>
              <a:t>Να ταξιδέψουν μακρύτερα από τα σταγονίδια</a:t>
            </a:r>
            <a:endParaRPr lang="en-US" altLang="el-GR" sz="2400" dirty="0" smtClean="0"/>
          </a:p>
          <a:p>
            <a:pPr lvl="1"/>
            <a:r>
              <a:rPr lang="el-GR" altLang="el-GR" sz="2400" dirty="0" smtClean="0"/>
              <a:t>Να ψεκασθούν κατά τη διάρκεια ιατρικών πράξεων</a:t>
            </a:r>
            <a:endParaRPr lang="en-US" altLang="el-GR" sz="2400" dirty="0" smtClean="0"/>
          </a:p>
          <a:p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Παραδείγματα</a:t>
            </a:r>
            <a:r>
              <a:rPr lang="en-US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r>
              <a:rPr lang="en-US" altLang="el-GR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</a:p>
          <a:p>
            <a:pPr lvl="1"/>
            <a:r>
              <a:rPr lang="el-GR" altLang="el-GR" sz="2400" dirty="0" smtClean="0"/>
              <a:t>Φυματίωση</a:t>
            </a:r>
            <a:endParaRPr lang="en-US" altLang="el-GR" sz="2400" dirty="0" smtClean="0"/>
          </a:p>
          <a:p>
            <a:pPr lvl="1"/>
            <a:r>
              <a:rPr lang="el-GR" altLang="el-GR" sz="2400" dirty="0" smtClean="0"/>
              <a:t>Ιλαρά</a:t>
            </a:r>
            <a:endParaRPr lang="en-US" altLang="el-GR" sz="2400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39952" y="4437112"/>
            <a:ext cx="4128270" cy="1569660"/>
          </a:xfrm>
          <a:prstGeom prst="rect">
            <a:avLst/>
          </a:prstGeom>
          <a:noFill/>
          <a:ln w="12700" cap="sq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Μπορούν να </a:t>
            </a:r>
            <a:r>
              <a:rPr lang="el-GR" altLang="el-GR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διασπαρθούν </a:t>
            </a:r>
            <a:r>
              <a:rPr lang="el-GR" altLang="el-G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ευρέως με τη συνδρομή περιβαλλοντικών παραγόντων (πχ. ρεύματα αέρα)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84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Μετάδοση των ιών της γρίππης</a:t>
            </a:r>
            <a:endParaRPr lang="en-US" sz="3600" smtClean="0"/>
          </a:p>
        </p:txBody>
      </p:sp>
      <p:graphicFrame>
        <p:nvGraphicFramePr>
          <p:cNvPr id="33890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890397"/>
              </p:ext>
            </p:extLst>
          </p:nvPr>
        </p:nvGraphicFramePr>
        <p:xfrm>
          <a:off x="827584" y="1988840"/>
          <a:ext cx="7272808" cy="3190812"/>
        </p:xfrm>
        <a:graphic>
          <a:graphicData uri="http://schemas.openxmlformats.org/drawingml/2006/table">
            <a:tbl>
              <a:tblPr/>
              <a:tblGrid>
                <a:gridCol w="2057901"/>
                <a:gridCol w="5214907"/>
              </a:tblGrid>
              <a:tr h="773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Εποχιακή μορφή στους ανθρώπους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Σταγονίδια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Πιο πιθανή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Σωματίδια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Πιθανή σε μικρή απόσταση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Επαφή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Πιθανή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2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Πρόληψη και θεραπεία λοιμώξεων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Καθαριότητα</a:t>
            </a:r>
          </a:p>
          <a:p>
            <a:r>
              <a:rPr lang="el-GR" dirty="0"/>
              <a:t>Υγιεινή χεριών</a:t>
            </a:r>
          </a:p>
          <a:p>
            <a:r>
              <a:rPr lang="el-GR" dirty="0"/>
              <a:t>Βασικές προφυλάξεις</a:t>
            </a:r>
          </a:p>
          <a:p>
            <a:r>
              <a:rPr lang="el-GR" dirty="0"/>
              <a:t>Ατομικά προστατευτικά μέσα</a:t>
            </a:r>
          </a:p>
          <a:p>
            <a:r>
              <a:rPr lang="el-GR" dirty="0"/>
              <a:t>Αντισηψία – απολύμανση</a:t>
            </a:r>
          </a:p>
          <a:p>
            <a:r>
              <a:rPr lang="el-GR" dirty="0"/>
              <a:t>Ασηψία - αποστείρωση</a:t>
            </a:r>
          </a:p>
          <a:p>
            <a:r>
              <a:rPr lang="el-GR" dirty="0"/>
              <a:t>Απομόνωση / προστατευμένα περιβάλλοντα</a:t>
            </a:r>
          </a:p>
          <a:p>
            <a:r>
              <a:rPr lang="el-GR" dirty="0"/>
              <a:t>Εκπαίδευση ασθενούς / </a:t>
            </a:r>
            <a:r>
              <a:rPr lang="el-GR" dirty="0" smtClean="0"/>
              <a:t>συγγενών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19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Καθαριότητα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b="0" dirty="0" smtClean="0"/>
              <a:t>Μηχανική απομάκρυνση ακαθαρσιών.</a:t>
            </a:r>
          </a:p>
          <a:p>
            <a:pPr eaLnBrk="1" hangingPunct="1"/>
            <a:r>
              <a:rPr lang="el-GR" altLang="el-GR" sz="2600" b="0" dirty="0" smtClean="0"/>
              <a:t>Νερό ή απορρυπαντικό.</a:t>
            </a:r>
          </a:p>
          <a:p>
            <a:pPr eaLnBrk="1" hangingPunct="1"/>
            <a:r>
              <a:rPr lang="el-GR" altLang="el-GR" sz="2600" b="0" dirty="0" smtClean="0"/>
              <a:t>Επιβάλλεται πριν από τις άλλες μεθόδους ελέγχου μικροβίων γιατί η παρουσία οργανικών ουσιών (πχ.  πύον, αίμα) δεν επιτρέπει τη δράση των χημικών.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17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Pasteur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203848" y="1268760"/>
            <a:ext cx="5796136" cy="558924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b="0" dirty="0" smtClean="0"/>
              <a:t>Ο </a:t>
            </a:r>
            <a:r>
              <a:rPr lang="en-US" altLang="el-GR" sz="2200" b="0" dirty="0" smtClean="0"/>
              <a:t>Louis Pasteur</a:t>
            </a:r>
            <a:r>
              <a:rPr lang="en-GB" altLang="el-GR" sz="2200" b="0" dirty="0" smtClean="0"/>
              <a:t> </a:t>
            </a:r>
            <a:r>
              <a:rPr lang="el-GR" altLang="el-GR" sz="2200" b="0" dirty="0" smtClean="0"/>
              <a:t>(1822-1895) γάλλος χημικός, μικροβιολόγος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Απέδειξε ότι η ζύμωση οφείλεται σε πολλαπλασιασμό μικροβίων που γίνεται βιολογικά και όχι αυτόματα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Υπέδειξε ως μεθόδους ελέγχου των μικροβίων το φιλτράρισμα, τη θερμότητα και τη χρήση χημικών υγρών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Ανέπτυξε την ιδέα ότι μικροοργανισμοί είναι η αιτία λοιμώξεων σε ζώα και ανθρώπους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  <a:p>
            <a:pPr eaLnBrk="1" hangingPunct="1"/>
            <a:r>
              <a:rPr lang="el-GR" altLang="el-GR" sz="2200" b="0" dirty="0" smtClean="0"/>
              <a:t>Μέχρι τότε οι γνώσεις για μόλυνση, απολύμανση, αντισηψία και ασηψία ήταν άγνωστες</a:t>
            </a:r>
            <a:r>
              <a:rPr lang="en-US" altLang="el-GR" sz="2200" b="0" dirty="0" smtClean="0"/>
              <a:t>.</a:t>
            </a:r>
            <a:endParaRPr lang="el-GR" altLang="el-GR" sz="2200" b="0" dirty="0" smtClean="0"/>
          </a:p>
        </p:txBody>
      </p:sp>
      <p:pic>
        <p:nvPicPr>
          <p:cNvPr id="166914" name="Picture 2" descr="File:Louis Pasteur by Pierre Lamy Pet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921124" cy="4371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3508" y="5775647"/>
            <a:ext cx="299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fr-FR" sz="1200" dirty="0">
                <a:latin typeface="+mn-lt"/>
                <a:hlinkClick r:id="rId3"/>
              </a:rPr>
              <a:t>Louis Pasteur by Pierre Lamy </a:t>
            </a:r>
            <a:r>
              <a:rPr lang="fr-FR" sz="1200" dirty="0" smtClean="0">
                <a:latin typeface="+mn-lt"/>
                <a:hlinkClick r:id="rId3"/>
              </a:rPr>
              <a:t>Petit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Materialscientist"/>
              </a:rPr>
              <a:t>Materialscientist</a:t>
            </a:r>
            <a:r>
              <a:rPr lang="en-US" sz="1200" dirty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77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Κανόνες υγιεινής στο σπίτι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Πλύσιμο χεριών πριν το χειρισμό τροφής</a:t>
            </a:r>
          </a:p>
          <a:p>
            <a:r>
              <a:rPr lang="el-GR" dirty="0"/>
              <a:t>Μαγείρεμα σε υψηλές θερμοκρασίες</a:t>
            </a:r>
          </a:p>
          <a:p>
            <a:r>
              <a:rPr lang="el-GR" dirty="0"/>
              <a:t>Σωστή χρήση επιφανειών και εργαλείων (ωμά κρέατα –λαχανικά)</a:t>
            </a:r>
          </a:p>
          <a:p>
            <a:r>
              <a:rPr lang="el-GR" dirty="0"/>
              <a:t>Τροφές στο ψυγείο</a:t>
            </a:r>
          </a:p>
          <a:p>
            <a:r>
              <a:rPr lang="el-GR" dirty="0"/>
              <a:t>Πλύσιμο ωμών τροφών και λαχανικών</a:t>
            </a:r>
          </a:p>
          <a:p>
            <a:r>
              <a:rPr lang="el-GR" dirty="0"/>
              <a:t>Παστεριωμένο γάλα και χυμοί</a:t>
            </a:r>
          </a:p>
          <a:p>
            <a:r>
              <a:rPr lang="el-GR" dirty="0"/>
              <a:t>Πλύσιμο χεριών μετά τη χρήση WC</a:t>
            </a:r>
          </a:p>
          <a:p>
            <a:r>
              <a:rPr lang="el-GR" dirty="0"/>
              <a:t>Προσωπικά αντικείμενα </a:t>
            </a:r>
            <a:r>
              <a:rPr lang="el-GR" dirty="0" smtClean="0"/>
              <a:t>περιποίησης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272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Ατομική Υγιεινή - Νοσοκομείο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Μαζεμένα μαλλιά – μαλλιά που πέφτουν μπροστά </a:t>
            </a:r>
            <a:r>
              <a:rPr lang="el-GR" dirty="0" smtClean="0"/>
              <a:t>μεταφέρουν </a:t>
            </a:r>
            <a:r>
              <a:rPr lang="el-GR" dirty="0"/>
              <a:t>μικροοργανισμούς και </a:t>
            </a:r>
            <a:r>
              <a:rPr lang="el-GR" dirty="0" smtClean="0"/>
              <a:t>μαζεύουν μικροοργανισμούς</a:t>
            </a:r>
            <a:endParaRPr lang="el-GR" dirty="0"/>
          </a:p>
          <a:p>
            <a:r>
              <a:rPr lang="el-GR" dirty="0"/>
              <a:t>Κοντά νύχια  – όχι ακρυλικά ή σκασμένα  βερνίκια</a:t>
            </a:r>
          </a:p>
          <a:p>
            <a:r>
              <a:rPr lang="el-GR" dirty="0"/>
              <a:t>Ελάχιστα κοσμήματα</a:t>
            </a:r>
          </a:p>
          <a:p>
            <a:r>
              <a:rPr lang="el-GR" dirty="0"/>
              <a:t>Κάλυψη τραυμάτων με αδιάβροχο </a:t>
            </a:r>
            <a:r>
              <a:rPr lang="el-GR" dirty="0" smtClean="0"/>
              <a:t>επίδεσμο</a:t>
            </a:r>
          </a:p>
          <a:p>
            <a:r>
              <a:rPr lang="el-GR" dirty="0" smtClean="0"/>
              <a:t>ΤΑ με λοίμωξη περιορισμός του ενδεχομένου διασποράς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23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Πλύσιμο χεριών </a:t>
            </a:r>
            <a:br>
              <a:rPr lang="el-GR" sz="3600" dirty="0" smtClean="0"/>
            </a:br>
            <a:r>
              <a:rPr lang="el-GR" sz="3000" b="0" dirty="0" smtClean="0"/>
              <a:t>Η πιο σημαντική προφύλαξη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/>
          <a:lstStyle/>
          <a:p>
            <a:r>
              <a:rPr lang="el-GR" dirty="0"/>
              <a:t>Όταν είναι φανερά λερωμένα</a:t>
            </a:r>
          </a:p>
          <a:p>
            <a:r>
              <a:rPr lang="el-GR" dirty="0"/>
              <a:t>Πριν και μετά από ατομική φροντίδα, χρήση τουαλέτας</a:t>
            </a:r>
          </a:p>
          <a:p>
            <a:r>
              <a:rPr lang="el-GR" dirty="0"/>
              <a:t>Πριν και μετά την επαφή με ασθενή</a:t>
            </a:r>
          </a:p>
          <a:p>
            <a:r>
              <a:rPr lang="el-GR" dirty="0"/>
              <a:t>Μετά από επαφή με εστία λοίμωξης (αίμα, υγρά σώματος, τραύματα, μολυσμένα αντικείμενα)</a:t>
            </a:r>
          </a:p>
          <a:p>
            <a:r>
              <a:rPr lang="el-GR" dirty="0"/>
              <a:t>Πριν από ιατρικές πράξεις (εισαγωγή, χειρισμοί καθετήρων)</a:t>
            </a:r>
          </a:p>
          <a:p>
            <a:r>
              <a:rPr lang="el-GR" dirty="0"/>
              <a:t>Πριν και μετά το φόρεμα γαντιών (γάντια σημαίνει + πλύσιμο)</a:t>
            </a:r>
          </a:p>
          <a:p>
            <a:r>
              <a:rPr lang="el-GR" dirty="0"/>
              <a:t>Στην αρχή και το τέλος της </a:t>
            </a:r>
            <a:r>
              <a:rPr lang="el-GR" dirty="0" smtClean="0"/>
              <a:t>βάρδιας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631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Πλύσιμο χεριών - Μέθοδος</a:t>
            </a:r>
            <a:r>
              <a:rPr lang="en-US" dirty="0" smtClean="0"/>
              <a:t> </a:t>
            </a:r>
            <a:r>
              <a:rPr lang="el-GR" sz="3000" b="0" dirty="0" smtClean="0"/>
              <a:t>1/4</a:t>
            </a:r>
            <a:endParaRPr lang="en-US" sz="30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Βρέξτε </a:t>
            </a:r>
            <a:r>
              <a:rPr lang="el-GR" dirty="0"/>
              <a:t>τα χέρια με καθαρό, όχι ζεστό νερό</a:t>
            </a:r>
          </a:p>
          <a:p>
            <a:r>
              <a:rPr lang="el-GR" dirty="0"/>
              <a:t>Σαπούνι ή αντισηπτική σαπουνάδα</a:t>
            </a:r>
          </a:p>
          <a:p>
            <a:r>
              <a:rPr lang="el-GR" dirty="0"/>
              <a:t>Τρίψτε τα χέρια για 20΄΄ περίπου</a:t>
            </a:r>
          </a:p>
          <a:p>
            <a:r>
              <a:rPr lang="el-GR" dirty="0"/>
              <a:t>Ξεβγάλετε με άφθονο νερό</a:t>
            </a:r>
          </a:p>
          <a:p>
            <a:r>
              <a:rPr lang="el-GR" dirty="0"/>
              <a:t>Στεγνώστε με πετσέτα μιας χρήσης ή αέρα</a:t>
            </a:r>
          </a:p>
          <a:p>
            <a:r>
              <a:rPr lang="el-GR" dirty="0"/>
              <a:t>Χρησιμοποιήστε την πετσέτα για να κλείσετε τη βρύση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08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Πλύσιμο χεριών - Μέθοδος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Χρήση αντισηπτικής σαπουνάδας αντί σαπουνιού όταν χρειάζεται:</a:t>
            </a:r>
          </a:p>
          <a:p>
            <a:pPr lvl="1" eaLnBrk="1" hangingPunct="1"/>
            <a:r>
              <a:rPr lang="el-GR" altLang="el-GR" dirty="0" smtClean="0"/>
              <a:t>Άσηπτη τεχνική</a:t>
            </a:r>
          </a:p>
          <a:p>
            <a:pPr lvl="1" eaLnBrk="1" hangingPunct="1"/>
            <a:r>
              <a:rPr lang="el-GR" altLang="el-GR" dirty="0" smtClean="0"/>
              <a:t>Σε ασθενείς με μειωμένη αντίσταση</a:t>
            </a:r>
          </a:p>
          <a:p>
            <a:pPr lvl="1" eaLnBrk="1" hangingPunct="1"/>
            <a:r>
              <a:rPr lang="el-GR" altLang="el-GR" dirty="0" smtClean="0"/>
              <a:t>Επαφή με υγρά του σώματος</a:t>
            </a:r>
          </a:p>
          <a:p>
            <a:pPr lvl="1" eaLnBrk="1" hangingPunct="1"/>
            <a:r>
              <a:rPr lang="el-GR" altLang="el-GR" dirty="0" smtClean="0"/>
              <a:t>Σε ασθενείς στην απομόνωση λόγω λοίμωξης</a:t>
            </a:r>
          </a:p>
          <a:p>
            <a:pPr lvl="1" eaLnBrk="1" hangingPunct="1"/>
            <a:r>
              <a:rPr lang="el-GR" altLang="el-GR" dirty="0" smtClean="0"/>
              <a:t>Σε εντατικές μονάδες</a:t>
            </a:r>
          </a:p>
          <a:p>
            <a:pPr lvl="2"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4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Πλύσιμο χεριών - Μέθοδος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Χειρουργικό πλύσιμο χεριών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Στο χειρουργείο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Χωρίς κοσμήματα, βερνίκια νυχιών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Διάρκεια τριψίματος 10 λεπτά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Χρήση βούρτσας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Καλό ξέβγαλμα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Σκούπισμα με αποστειρωμένο χαρτί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Αποστειρωμένα γάντια</a:t>
            </a:r>
          </a:p>
          <a:p>
            <a:pPr lvl="1" eaLnBrk="1" hangingPunct="1">
              <a:lnSpc>
                <a:spcPct val="90000"/>
              </a:lnSpc>
            </a:pPr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40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Πλύσιμο χεριών - Μέθοδος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122882" name="Picture 2" descr="https://c1.staticflickr.com/3/2105/2241796494_594a01070c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4257"/>
            <a:ext cx="6240430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619672" y="5879251"/>
            <a:ext cx="6240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Handwashing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4"/>
              </a:rPr>
              <a:t>LindaH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33126" y="116632"/>
            <a:ext cx="3210873" cy="3240360"/>
          </a:xfrm>
        </p:spPr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 βήματα </a:t>
            </a:r>
            <a:r>
              <a:rPr lang="el-GR" dirty="0" smtClean="0"/>
              <a:t>για την υγιεινή των χεριών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1026" name="Picture 2" descr="http://www.keelpno.gr/Portals/0/Images/highlights/%CE%95%CF%85%CF%81%CF%89%CF%80%CE%B1%CE%B9%CE%BA%CE%AE%20%CE%97%CE%BC%CE%AD%CF%81%CE%B1%20%CE%91%CE%BD%CF%84%CE%B9%CE%B2%CE%B9%CE%BF%CF%84%CE%B9%CE%BA%CF%8E%CE%BD/5%20%CE%B2%CE%AE%CE%BC%CE%B1%CF%84%CE%B1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65" b="3664"/>
          <a:stretch/>
        </p:blipFill>
        <p:spPr bwMode="auto">
          <a:xfrm>
            <a:off x="76924" y="188640"/>
            <a:ext cx="585620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580112" y="6453336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keelpno.gr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6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Υγρό καθαρισμού χεριών </a:t>
            </a:r>
            <a:br>
              <a:rPr lang="el-GR" sz="4000" dirty="0" smtClean="0"/>
            </a:br>
            <a:r>
              <a:rPr lang="el-GR" sz="4000" dirty="0" smtClean="0"/>
              <a:t>με βάση το οινόπνευμα</a:t>
            </a:r>
            <a:endParaRPr lang="en-US" sz="4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968552"/>
          </a:xfrm>
        </p:spPr>
        <p:txBody>
          <a:bodyPr/>
          <a:lstStyle/>
          <a:p>
            <a:r>
              <a:rPr lang="el-GR" dirty="0"/>
              <a:t>Εναλλακτικό του απλού </a:t>
            </a:r>
            <a:r>
              <a:rPr lang="el-GR" dirty="0" smtClean="0"/>
              <a:t>πλυσίματος.</a:t>
            </a:r>
            <a:endParaRPr lang="el-GR" dirty="0"/>
          </a:p>
          <a:p>
            <a:r>
              <a:rPr lang="el-GR" b="1" dirty="0"/>
              <a:t>Αποτελεσματικό εάν τα χέρια δεν έχουν φανερές </a:t>
            </a:r>
            <a:r>
              <a:rPr lang="el-GR" b="1" dirty="0" smtClean="0"/>
              <a:t>βρωμιές.</a:t>
            </a:r>
            <a:endParaRPr lang="el-GR" b="1" dirty="0"/>
          </a:p>
          <a:p>
            <a:r>
              <a:rPr lang="el-GR" dirty="0"/>
              <a:t>Ακριβότερο από το σαπούνι και το </a:t>
            </a:r>
            <a:r>
              <a:rPr lang="el-GR" dirty="0" smtClean="0"/>
              <a:t>νερό.</a:t>
            </a:r>
            <a:endParaRPr lang="el-GR" dirty="0"/>
          </a:p>
          <a:p>
            <a:pPr marL="0" indent="0">
              <a:buNone/>
            </a:pPr>
            <a:r>
              <a:rPr lang="el-G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Μέθοδος</a:t>
            </a:r>
            <a:endParaRPr lang="el-G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l-GR" dirty="0"/>
              <a:t>Βάλτε περίπου 3ml στην </a:t>
            </a:r>
            <a:r>
              <a:rPr lang="el-GR" dirty="0" smtClean="0"/>
              <a:t>παλάμη.</a:t>
            </a:r>
            <a:endParaRPr lang="el-GR" dirty="0"/>
          </a:p>
          <a:p>
            <a:r>
              <a:rPr lang="el-GR" dirty="0"/>
              <a:t>Τρίψτε τα χέρια μεταξύ τους σε όλες τις μεριές μέχρι να </a:t>
            </a:r>
            <a:r>
              <a:rPr lang="el-GR" dirty="0" smtClean="0"/>
              <a:t>στεγνώσουν.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22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Χειρουργικό </a:t>
            </a:r>
            <a:r>
              <a:rPr lang="el-GR" dirty="0" smtClean="0"/>
              <a:t>πλύσιμο</a:t>
            </a:r>
            <a:endParaRPr lang="el-GR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313" y="0"/>
            <a:ext cx="4481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11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Koch 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1276219"/>
            <a:ext cx="5173414" cy="5256584"/>
          </a:xfrm>
        </p:spPr>
        <p:txBody>
          <a:bodyPr/>
          <a:lstStyle/>
          <a:p>
            <a:pPr eaLnBrk="1" hangingPunct="1"/>
            <a:r>
              <a:rPr lang="el-GR" altLang="el-GR" sz="2400" b="0" dirty="0" err="1" smtClean="0"/>
              <a:t>Robert</a:t>
            </a:r>
            <a:r>
              <a:rPr lang="el-GR" altLang="el-GR" sz="2400" b="0" dirty="0" smtClean="0"/>
              <a:t> </a:t>
            </a:r>
            <a:r>
              <a:rPr lang="el-GR" altLang="el-GR" sz="2400" b="0" dirty="0" err="1" smtClean="0"/>
              <a:t>Koch</a:t>
            </a:r>
            <a:r>
              <a:rPr lang="el-GR" altLang="el-GR" sz="2400" b="0" dirty="0" smtClean="0"/>
              <a:t> 1843 –1910, </a:t>
            </a:r>
            <a:r>
              <a:rPr lang="el-GR" altLang="el-GR" sz="2400" b="0" dirty="0" err="1" smtClean="0"/>
              <a:t>Πρώσσος</a:t>
            </a:r>
            <a:r>
              <a:rPr lang="el-GR" altLang="el-GR" sz="2400" b="0" dirty="0" smtClean="0"/>
              <a:t>, ιατρός</a:t>
            </a:r>
            <a:r>
              <a:rPr lang="en-US" altLang="el-GR" sz="2400" b="0" dirty="0" smtClean="0"/>
              <a:t>.</a:t>
            </a:r>
            <a:endParaRPr lang="el-GR" altLang="el-GR" sz="2400" b="0" dirty="0" smtClean="0"/>
          </a:p>
          <a:p>
            <a:pPr eaLnBrk="1" hangingPunct="1"/>
            <a:r>
              <a:rPr lang="el-GR" altLang="el-GR" sz="2400" b="0" dirty="0" smtClean="0"/>
              <a:t>Νόμπελ Ιατρικής 1905 για το </a:t>
            </a:r>
            <a:r>
              <a:rPr lang="el-GR" altLang="el-GR" sz="2400" b="0" dirty="0" err="1" smtClean="0"/>
              <a:t>μυκοβα</a:t>
            </a:r>
            <a:r>
              <a:rPr lang="el-GR" altLang="el-GR" dirty="0" err="1"/>
              <a:t>κ</a:t>
            </a:r>
            <a:r>
              <a:rPr lang="el-GR" altLang="el-GR" sz="2400" b="0" dirty="0" err="1" smtClean="0"/>
              <a:t>τήριο</a:t>
            </a:r>
            <a:r>
              <a:rPr lang="el-GR" altLang="el-GR" sz="2400" b="0" dirty="0" smtClean="0"/>
              <a:t> της φυματίωσης</a:t>
            </a:r>
            <a:r>
              <a:rPr lang="en-US" altLang="el-GR" sz="2400" b="0" dirty="0" smtClean="0"/>
              <a:t>.</a:t>
            </a:r>
            <a:endParaRPr lang="el-GR" altLang="el-GR" sz="2400" b="0" dirty="0" smtClean="0"/>
          </a:p>
          <a:p>
            <a:pPr eaLnBrk="1" hangingPunct="1"/>
            <a:r>
              <a:rPr lang="el-GR" altLang="el-GR" sz="2400" b="0" dirty="0" smtClean="0"/>
              <a:t>1881 εισαγωγή της αποστείρωσης χειρουργικών εργαλείων με χρήση θερμότητας</a:t>
            </a:r>
            <a:r>
              <a:rPr lang="en-US" altLang="el-GR" sz="2400" b="0" dirty="0" smtClean="0"/>
              <a:t>.</a:t>
            </a:r>
            <a:endParaRPr lang="el-GR" altLang="el-GR" sz="2400" b="0" dirty="0" smtClean="0"/>
          </a:p>
        </p:txBody>
      </p:sp>
      <p:pic>
        <p:nvPicPr>
          <p:cNvPr id="165890" name="Picture 2" descr="File:RobertKoch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2303"/>
            <a:ext cx="3231547" cy="440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14743" y="5847655"/>
            <a:ext cx="299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RobertKoch </a:t>
            </a:r>
            <a:r>
              <a:rPr lang="en-US" sz="1200" dirty="0" smtClean="0">
                <a:latin typeface="+mn-lt"/>
                <a:hlinkClick r:id="rId3"/>
              </a:rPr>
              <a:t>cropped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Tryphon"/>
              </a:rPr>
              <a:t>Tryphon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644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772816"/>
            <a:ext cx="9082215" cy="194421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dirty="0" smtClean="0"/>
              <a:t>Μέθοδοι ελέγχου των λοιμώξεων</a:t>
            </a:r>
            <a:br>
              <a:rPr lang="el-GR" sz="4000" dirty="0" smtClean="0"/>
            </a:br>
            <a:r>
              <a:rPr lang="el-GR" sz="3300" b="0" dirty="0" smtClean="0"/>
              <a:t>Ατομικά Προστατευτικά Υλικά</a:t>
            </a:r>
            <a:endParaRPr lang="en-US" sz="33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4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Ατομικά Προστατευτικά Υλικά</a:t>
            </a:r>
            <a:r>
              <a:rPr lang="en-US" dirty="0" smtClean="0"/>
              <a:t> </a:t>
            </a:r>
            <a:r>
              <a:rPr lang="el-GR" sz="3000" b="0" dirty="0" smtClean="0"/>
              <a:t>1/8</a:t>
            </a:r>
            <a:endParaRPr lang="en-US" sz="30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Όταν χρησιμοποιούνται κανονικά μπορούν να μας προστατεύσουν από έκθεση σε λοιμογόνους </a:t>
            </a:r>
            <a:r>
              <a:rPr lang="el-GR" sz="2800" dirty="0" smtClean="0"/>
              <a:t>παράγοντες</a:t>
            </a:r>
            <a:r>
              <a:rPr lang="el-GR" sz="2800" dirty="0" smtClean="0"/>
              <a:t>.</a:t>
            </a:r>
            <a:endParaRPr lang="el-GR" sz="2800" dirty="0"/>
          </a:p>
          <a:p>
            <a:pPr>
              <a:buNone/>
            </a:pPr>
            <a:endParaRPr lang="el-GR" sz="2800" dirty="0"/>
          </a:p>
          <a:p>
            <a:r>
              <a:rPr lang="el-GR" sz="2800" dirty="0"/>
              <a:t>Μάθετε τι πρέπει να χρησιμοποιήσετε σε κάθε περίπτωση και χρησιμοποιήστε το </a:t>
            </a:r>
            <a:r>
              <a:rPr lang="el-GR" sz="2800" dirty="0" smtClean="0"/>
              <a:t>σωστά.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176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Ατομικά Προστατευτικά Υλικά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2/8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err="1" smtClean="0"/>
              <a:t>Ποδονάρια</a:t>
            </a:r>
            <a:r>
              <a:rPr lang="el-GR" altLang="el-GR" sz="2800" dirty="0" smtClean="0"/>
              <a:t> - υποδήματα</a:t>
            </a:r>
          </a:p>
          <a:p>
            <a:r>
              <a:rPr lang="el-GR" altLang="el-GR" sz="2800" dirty="0" smtClean="0"/>
              <a:t>Σκούφια</a:t>
            </a:r>
          </a:p>
          <a:p>
            <a:r>
              <a:rPr lang="el-GR" altLang="el-GR" sz="2800" dirty="0" smtClean="0"/>
              <a:t>Μάσκα </a:t>
            </a:r>
          </a:p>
          <a:p>
            <a:r>
              <a:rPr lang="el-GR" altLang="el-GR" sz="2800" dirty="0" smtClean="0"/>
              <a:t>Μπλούζα</a:t>
            </a:r>
            <a:endParaRPr lang="en-US" altLang="el-GR" sz="2800" dirty="0" smtClean="0"/>
          </a:p>
          <a:p>
            <a:r>
              <a:rPr lang="el-GR" altLang="el-GR" sz="2800" dirty="0" smtClean="0"/>
              <a:t>Γάντια </a:t>
            </a:r>
            <a:endParaRPr lang="en-US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85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Ατομικά Προστατευτικά Υλικά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3/8</a:t>
            </a:r>
            <a:endParaRPr lang="en-US" dirty="0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0" dirty="0" smtClean="0"/>
              <a:t>Σκούφια </a:t>
            </a:r>
          </a:p>
          <a:p>
            <a:pPr eaLnBrk="1" hangingPunct="1"/>
            <a:r>
              <a:rPr lang="el-GR" altLang="el-GR" b="0" dirty="0" smtClean="0"/>
              <a:t>Αποφυγή μόλυνσης χειρουργικού πεδίου, εργαλείων, από πτώση τριχών</a:t>
            </a:r>
          </a:p>
          <a:p>
            <a:pPr eaLnBrk="1" hangingPunct="1"/>
            <a:r>
              <a:rPr lang="el-GR" altLang="el-GR" b="0" dirty="0" smtClean="0"/>
              <a:t>Δεν είναι αποστειρωμένη</a:t>
            </a:r>
          </a:p>
          <a:p>
            <a:pPr eaLnBrk="1" hangingPunct="1"/>
            <a:r>
              <a:rPr lang="el-GR" altLang="el-GR" b="0" dirty="0" smtClean="0"/>
              <a:t>Στον προθάλαμο του χειρουργείου</a:t>
            </a:r>
          </a:p>
          <a:p>
            <a:pPr eaLnBrk="1" hangingPunct="1"/>
            <a:r>
              <a:rPr lang="el-GR" altLang="el-GR" b="0" dirty="0" smtClean="0"/>
              <a:t>Χρησιμοποιείται:</a:t>
            </a:r>
          </a:p>
          <a:p>
            <a:pPr lvl="1" eaLnBrk="1" hangingPunct="1"/>
            <a:r>
              <a:rPr lang="el-GR" altLang="el-GR" b="0" dirty="0" smtClean="0"/>
              <a:t>Στο χειρουργείο</a:t>
            </a:r>
          </a:p>
          <a:p>
            <a:pPr lvl="1" eaLnBrk="1" hangingPunct="1"/>
            <a:r>
              <a:rPr lang="el-GR" altLang="el-GR" b="0" dirty="0" smtClean="0"/>
              <a:t>Σε ειδικές περιπτώσεις (αγγειογράφος)</a:t>
            </a:r>
          </a:p>
          <a:p>
            <a:pPr lvl="1"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06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Ατομικά Προστατευτικά Υλικά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4/8</a:t>
            </a:r>
            <a:endParaRPr lang="el-GR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256584" cy="5256584"/>
          </a:xfrm>
        </p:spPr>
        <p:txBody>
          <a:bodyPr/>
          <a:lstStyle/>
          <a:p>
            <a:pPr eaLnBrk="1" hangingPunct="1"/>
            <a:r>
              <a:rPr lang="el-GR" altLang="el-GR" b="0" dirty="0" err="1" smtClean="0"/>
              <a:t>Ποδονάρια</a:t>
            </a:r>
            <a:r>
              <a:rPr lang="el-GR" altLang="el-GR" b="0" dirty="0" smtClean="0"/>
              <a:t> ή υποδήματα χειρουργείου</a:t>
            </a:r>
          </a:p>
          <a:p>
            <a:pPr lvl="1" eaLnBrk="1" hangingPunct="1"/>
            <a:r>
              <a:rPr lang="el-GR" altLang="el-GR" b="0" dirty="0" smtClean="0"/>
              <a:t>Χρησιμοποιούνται στο χειρουργείο</a:t>
            </a:r>
          </a:p>
          <a:p>
            <a:pPr lvl="1" eaLnBrk="1" hangingPunct="1"/>
            <a:r>
              <a:rPr lang="el-GR" altLang="el-GR" b="0" dirty="0" smtClean="0"/>
              <a:t>Σε ειδικές περιπτώσεις (αγγειογράφος)</a:t>
            </a:r>
          </a:p>
          <a:p>
            <a:pPr lvl="1" eaLnBrk="1" hangingPunct="1"/>
            <a:r>
              <a:rPr lang="el-GR" altLang="el-GR" b="0" dirty="0" smtClean="0"/>
              <a:t>Δεν είναι αποστειρωμένα</a:t>
            </a:r>
          </a:p>
          <a:p>
            <a:pPr lvl="1" eaLnBrk="1" hangingPunct="1"/>
            <a:r>
              <a:rPr lang="el-GR" altLang="el-GR" b="0" dirty="0" smtClean="0"/>
              <a:t>Τα φοράμε μόλις μπούμε στον προθάλαμο του χειρουργείου </a:t>
            </a:r>
          </a:p>
          <a:p>
            <a:pPr lvl="1" eaLnBrk="1" hangingPunct="1"/>
            <a:endParaRPr lang="el-GR" altLang="el-GR" b="0" dirty="0" smtClean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76872"/>
            <a:ext cx="3663271" cy="252028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23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Ατομικά Προστατευτικά Υλικά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5/8</a:t>
            </a:r>
            <a:endParaRPr lang="en-US" dirty="0" smtClean="0"/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8" t="14270" r="8229"/>
          <a:stretch>
            <a:fillRect/>
          </a:stretch>
        </p:blipFill>
        <p:spPr bwMode="auto">
          <a:xfrm>
            <a:off x="6205085" y="1340768"/>
            <a:ext cx="2736850" cy="273843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6205085" y="4377945"/>
            <a:ext cx="2736850" cy="2147399"/>
            <a:chOff x="6205085" y="4377945"/>
            <a:chExt cx="2736850" cy="2147399"/>
          </a:xfrm>
        </p:grpSpPr>
        <p:pic>
          <p:nvPicPr>
            <p:cNvPr id="4813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085" y="4377945"/>
              <a:ext cx="2736850" cy="214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135" name="Text Box 10"/>
            <p:cNvSpPr txBox="1">
              <a:spLocks noChangeArrowheads="1"/>
            </p:cNvSpPr>
            <p:nvPr/>
          </p:nvSpPr>
          <p:spPr bwMode="auto">
            <a:xfrm>
              <a:off x="6205085" y="6068144"/>
              <a:ext cx="792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dirty="0">
                  <a:solidFill>
                    <a:schemeClr val="bg1"/>
                  </a:solidFill>
                </a:rPr>
                <a:t>Ν95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6035997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Μάσκα: φραγμός και φίλτρο</a:t>
            </a:r>
          </a:p>
          <a:p>
            <a:r>
              <a:rPr lang="el-GR" dirty="0"/>
              <a:t>Χειρουργική μάσκα</a:t>
            </a:r>
          </a:p>
          <a:p>
            <a:pPr lvl="1"/>
            <a:r>
              <a:rPr lang="el-GR" dirty="0"/>
              <a:t>Βαμβάκι, χαρτί</a:t>
            </a:r>
          </a:p>
          <a:p>
            <a:pPr lvl="1"/>
            <a:r>
              <a:rPr lang="el-GR" dirty="0"/>
              <a:t>Προστατεύει από τα υγρά του σώματος και μεγάλα σταγονίδια</a:t>
            </a:r>
          </a:p>
          <a:p>
            <a:r>
              <a:rPr lang="el-GR" dirty="0"/>
              <a:t>Σωματιδιακή μάσκα (N95)</a:t>
            </a:r>
          </a:p>
          <a:p>
            <a:pPr lvl="1"/>
            <a:r>
              <a:rPr lang="el-GR" dirty="0"/>
              <a:t>Έλεγχος για καλή εφαρμογή</a:t>
            </a:r>
          </a:p>
          <a:p>
            <a:pPr lvl="1"/>
            <a:r>
              <a:rPr lang="el-GR" dirty="0"/>
              <a:t>Προστατεύει από μικρά σταγονίδια  και </a:t>
            </a:r>
            <a:r>
              <a:rPr lang="el-GR" dirty="0" err="1"/>
              <a:t>αερογενή</a:t>
            </a:r>
            <a:r>
              <a:rPr lang="el-GR" dirty="0"/>
              <a:t> σωματίδια </a:t>
            </a:r>
          </a:p>
          <a:p>
            <a:r>
              <a:rPr lang="el-GR" dirty="0"/>
              <a:t>Εναλλακτικά υλικά</a:t>
            </a:r>
          </a:p>
          <a:p>
            <a:pPr lvl="1"/>
            <a:r>
              <a:rPr lang="el-GR" dirty="0" err="1"/>
              <a:t>Χαρτομάντηλα</a:t>
            </a:r>
            <a:r>
              <a:rPr lang="el-GR" dirty="0"/>
              <a:t>, </a:t>
            </a:r>
            <a:r>
              <a:rPr lang="el-GR" dirty="0" smtClean="0"/>
              <a:t>ύφασμα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729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Ατομικά Προστατευτικά </a:t>
            </a:r>
            <a:r>
              <a:rPr lang="el-GR" dirty="0" smtClean="0">
                <a:solidFill>
                  <a:prstClr val="white"/>
                </a:solidFill>
              </a:rPr>
              <a:t/>
            </a:r>
            <a:br>
              <a:rPr lang="el-GR" dirty="0" smtClean="0">
                <a:solidFill>
                  <a:prstClr val="white"/>
                </a:solidFill>
              </a:rPr>
            </a:br>
            <a:r>
              <a:rPr lang="el-GR" dirty="0" smtClean="0">
                <a:solidFill>
                  <a:prstClr val="white"/>
                </a:solidFill>
              </a:rPr>
              <a:t>Υλικά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6/8</a:t>
            </a:r>
            <a:endParaRPr lang="en-US" sz="4000" dirty="0" smtClean="0"/>
          </a:p>
        </p:txBody>
      </p:sp>
      <p:grpSp>
        <p:nvGrpSpPr>
          <p:cNvPr id="4" name="Ομάδα 3"/>
          <p:cNvGrpSpPr/>
          <p:nvPr/>
        </p:nvGrpSpPr>
        <p:grpSpPr>
          <a:xfrm>
            <a:off x="6262688" y="0"/>
            <a:ext cx="2881312" cy="2276475"/>
            <a:chOff x="6262688" y="0"/>
            <a:chExt cx="2881312" cy="2276475"/>
          </a:xfrm>
        </p:grpSpPr>
        <p:pic>
          <p:nvPicPr>
            <p:cNvPr id="4915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0"/>
              <a:ext cx="2808287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6262688" y="1819275"/>
              <a:ext cx="792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schemeClr val="bg1"/>
                  </a:solidFill>
                </a:rPr>
                <a:t>Ν95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392488"/>
          </a:xfrm>
        </p:spPr>
        <p:txBody>
          <a:bodyPr/>
          <a:lstStyle/>
          <a:p>
            <a:r>
              <a:rPr lang="el-GR" dirty="0"/>
              <a:t>Μάσκες σωματιδίων</a:t>
            </a:r>
          </a:p>
          <a:p>
            <a:pPr lvl="1"/>
            <a:r>
              <a:rPr lang="el-GR" dirty="0"/>
              <a:t>Τρεις τύποι: μιας χρήσεως, πολλαπλών χρήσεων (</a:t>
            </a:r>
            <a:r>
              <a:rPr lang="el-GR" dirty="0" err="1"/>
              <a:t>ελαστομερές</a:t>
            </a:r>
            <a:r>
              <a:rPr lang="el-GR" dirty="0"/>
              <a:t>), μηχανικού καθαρισμού αέρα  </a:t>
            </a:r>
          </a:p>
          <a:p>
            <a:r>
              <a:rPr lang="el-GR" dirty="0"/>
              <a:t>Μάσκες σωματιδίων μιας χρήσεως</a:t>
            </a:r>
          </a:p>
          <a:p>
            <a:pPr lvl="1"/>
            <a:r>
              <a:rPr lang="el-GR" dirty="0"/>
              <a:t>Ταξινόμηση: N95, N99, N100, R95, R99, R100, P95, P99, P100</a:t>
            </a:r>
          </a:p>
          <a:p>
            <a:pPr lvl="1"/>
            <a:r>
              <a:rPr lang="el-GR" dirty="0"/>
              <a:t>Γράμμα </a:t>
            </a:r>
            <a:r>
              <a:rPr lang="el-GR" dirty="0" smtClean="0"/>
              <a:t>/ αντίσταση </a:t>
            </a:r>
            <a:r>
              <a:rPr lang="el-GR" dirty="0"/>
              <a:t>στα έλαια: N = όχι, R = μικρή, P = υψηλή</a:t>
            </a:r>
          </a:p>
          <a:p>
            <a:pPr lvl="1"/>
            <a:r>
              <a:rPr lang="el-GR" dirty="0"/>
              <a:t>Νούμερο ποσοστό σωματιδίων που </a:t>
            </a:r>
            <a:r>
              <a:rPr lang="el-GR" dirty="0" smtClean="0"/>
              <a:t>απομακρύνεται </a:t>
            </a:r>
            <a:r>
              <a:rPr lang="el-GR" dirty="0"/>
              <a:t>(πχ. N95 φιλτράρει  95% των σωματιδίων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76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Ατομικά Προστατευτικά Υλικά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7/8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6"/>
            <a:ext cx="5689600" cy="45989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altLang="el-GR" sz="2400" b="0" dirty="0" smtClean="0">
                <a:solidFill>
                  <a:schemeClr val="bg1"/>
                </a:solidFill>
              </a:rPr>
              <a:t>Γάντια</a:t>
            </a: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0" dirty="0" smtClean="0">
                <a:solidFill>
                  <a:schemeClr val="bg1"/>
                </a:solidFill>
              </a:rPr>
              <a:t>Διαφορετικοί τύποι: νοικοκυριού, καθαρά γάντια, αποστειρωμένα γάντια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0" dirty="0" smtClean="0">
                <a:solidFill>
                  <a:schemeClr val="bg1"/>
                </a:solidFill>
              </a:rPr>
              <a:t>Διαφορετικά μεγέθη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0" dirty="0" smtClean="0">
                <a:solidFill>
                  <a:schemeClr val="bg1"/>
                </a:solidFill>
              </a:rPr>
              <a:t>Είναι προστατευτικά</a:t>
            </a: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0" dirty="0" smtClean="0">
                <a:solidFill>
                  <a:schemeClr val="bg1"/>
                </a:solidFill>
              </a:rPr>
              <a:t>Δεν αντικαθιστούν το πλύσιμο των χεριών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Μπορούν να αποτελέσουν πηγή μολύνσεων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Δουλέψτε από το καθαρό προς το βρώμικο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Μιάς χρήσης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Αλλαγή μεταξύ ασθενών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el-GR" sz="2800" b="0" dirty="0" smtClean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106498" name="Picture 2" descr="Pair of beige latex glo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961916" cy="4488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974150" y="6040998"/>
            <a:ext cx="3134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4" tooltip="Pair of beige latex gloves public domain image"/>
              </a:rPr>
              <a:t>Pair of beige latex gloves public domain image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Ατομικά Προστατευτικά Υλικά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8/8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1268760"/>
            <a:ext cx="70567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Μπλούζα </a:t>
            </a:r>
            <a:endParaRPr lang="el-GR" dirty="0"/>
          </a:p>
          <a:p>
            <a:r>
              <a:rPr lang="el-GR" dirty="0"/>
              <a:t>Χειρουργείο </a:t>
            </a:r>
            <a:r>
              <a:rPr lang="el-GR" dirty="0" smtClean="0"/>
              <a:t>- αρχές </a:t>
            </a:r>
            <a:r>
              <a:rPr lang="el-GR" dirty="0"/>
              <a:t>άσηπτης τεχνικής</a:t>
            </a:r>
          </a:p>
          <a:p>
            <a:r>
              <a:rPr lang="el-GR" dirty="0"/>
              <a:t>Θάλαμοι απομόνωσης </a:t>
            </a:r>
            <a:endParaRPr lang="el-GR" dirty="0" smtClean="0"/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Αποστειρωμένη ή  Καθαρή </a:t>
            </a:r>
          </a:p>
          <a:p>
            <a:r>
              <a:rPr lang="el-GR" dirty="0" smtClean="0"/>
              <a:t>Μονάδες </a:t>
            </a:r>
            <a:r>
              <a:rPr lang="el-GR" dirty="0"/>
              <a:t>προώρων, ΜΕΘ</a:t>
            </a:r>
          </a:p>
          <a:p>
            <a:pPr lvl="1"/>
            <a:r>
              <a:rPr lang="el-GR" dirty="0"/>
              <a:t>Αποστειρωμένη ή </a:t>
            </a:r>
            <a:r>
              <a:rPr lang="el-GR" dirty="0" smtClean="0"/>
              <a:t> Καθαρή </a:t>
            </a:r>
            <a:endParaRPr lang="el-GR" dirty="0"/>
          </a:p>
          <a:p>
            <a:r>
              <a:rPr lang="el-GR" dirty="0" smtClean="0"/>
              <a:t>Κάλυψη </a:t>
            </a:r>
            <a:r>
              <a:rPr lang="el-GR" dirty="0"/>
              <a:t>όλου του σώματος</a:t>
            </a:r>
          </a:p>
          <a:p>
            <a:r>
              <a:rPr lang="el-GR" dirty="0"/>
              <a:t>Μακριά μανίκια</a:t>
            </a:r>
          </a:p>
          <a:p>
            <a:r>
              <a:rPr lang="el-GR" dirty="0"/>
              <a:t>Καλή </a:t>
            </a:r>
            <a:r>
              <a:rPr lang="el-GR" dirty="0" smtClean="0"/>
              <a:t>εφαρμογή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924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5" y="2060848"/>
            <a:ext cx="9082215" cy="1008112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Χρήση μέσων ατομικής προφύλαξης</a:t>
            </a:r>
            <a:endParaRPr lang="en-US" sz="4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3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Joseph Lister 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707904" y="1412776"/>
            <a:ext cx="5256584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0" dirty="0" smtClean="0"/>
              <a:t>Sir </a:t>
            </a:r>
            <a:r>
              <a:rPr lang="el-GR" altLang="el-GR" sz="2400" b="0" dirty="0" err="1" smtClean="0"/>
              <a:t>Joseph</a:t>
            </a:r>
            <a:r>
              <a:rPr lang="el-GR" altLang="el-GR" sz="2400" b="0" dirty="0" smtClean="0"/>
              <a:t> </a:t>
            </a:r>
            <a:r>
              <a:rPr lang="el-GR" altLang="el-GR" sz="2400" b="0" dirty="0" err="1" smtClean="0"/>
              <a:t>Lister</a:t>
            </a:r>
            <a:r>
              <a:rPr lang="el-GR" altLang="el-GR" sz="2400" b="0" dirty="0" smtClean="0"/>
              <a:t> 1827 – 1912.</a:t>
            </a:r>
          </a:p>
          <a:p>
            <a:pPr eaLnBrk="1" hangingPunct="1"/>
            <a:r>
              <a:rPr lang="el-GR" altLang="el-GR" sz="2400" b="0" dirty="0" smtClean="0"/>
              <a:t>Εισήγαγε τη φαινόλη (καρβολικό οξύ) στην αντισηψία τραυμάτων και εργαλείων (1867).</a:t>
            </a:r>
          </a:p>
          <a:p>
            <a:pPr eaLnBrk="1" hangingPunct="1"/>
            <a:r>
              <a:rPr lang="el-GR" altLang="el-GR" sz="2400" b="0" dirty="0" smtClean="0"/>
              <a:t>Παρατήρησε ότι γυναίκες που γέννησαν με γιατρό είχαν υψηλότερη θνησιμότητα από αυτές που γέννησαν με μαίες</a:t>
            </a:r>
            <a:r>
              <a:rPr lang="en-US" altLang="el-GR" sz="2400" b="0" dirty="0" smtClean="0"/>
              <a:t>,</a:t>
            </a:r>
            <a:r>
              <a:rPr lang="el-GR" altLang="el-GR" sz="2400" b="0" dirty="0" smtClean="0"/>
              <a:t> διότι οι γιατροί πήγαιναν από το ένα χειρουργείο στο άλλο χωρίς πλύσιμο χεριών.</a:t>
            </a:r>
          </a:p>
          <a:p>
            <a:pPr eaLnBrk="1" hangingPunct="1"/>
            <a:r>
              <a:rPr lang="el-GR" altLang="el-GR" sz="2400" b="0" dirty="0" smtClean="0"/>
              <a:t>Εισήγαγε τη χρήση γαντιών. </a:t>
            </a:r>
          </a:p>
        </p:txBody>
      </p:sp>
      <p:pic>
        <p:nvPicPr>
          <p:cNvPr id="164866" name="Picture 2" descr="File:Joseph Lister c18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4" b="11993"/>
          <a:stretch/>
        </p:blipFill>
        <p:spPr bwMode="auto">
          <a:xfrm>
            <a:off x="395536" y="1484784"/>
            <a:ext cx="3091430" cy="3879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4685" y="5401016"/>
            <a:ext cx="299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Joseph Lister </a:t>
            </a:r>
            <a:r>
              <a:rPr lang="en-US" sz="1200" dirty="0" smtClean="0">
                <a:latin typeface="+mn-lt"/>
                <a:hlinkClick r:id="rId3"/>
              </a:rPr>
              <a:t>c1867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Quibik"/>
              </a:rPr>
              <a:t>Quibik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9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Σειρά τοποθέτησης</a:t>
            </a:r>
            <a:r>
              <a:rPr lang="en-US" sz="4000" smtClean="0"/>
              <a:t>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7"/>
            <a:ext cx="3665537" cy="488473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err="1"/>
              <a:t>Ποδονάρια</a:t>
            </a:r>
            <a:r>
              <a:rPr lang="el-G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Σκούφια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Μάσκα (γυαλιά)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Πλύσιμο χεριών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Ρόμπα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Γάντια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270418" y="6231618"/>
            <a:ext cx="3564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brooksidepress.org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Προστασία οφθαλμών προσώπου</a:t>
            </a:r>
            <a:endParaRPr lang="en-US" sz="3600" smtClean="0"/>
          </a:p>
        </p:txBody>
      </p:sp>
      <p:pic>
        <p:nvPicPr>
          <p:cNvPr id="54276" name="Picture 5" descr="4B_up arro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300" y="4509120"/>
            <a:ext cx="2171700" cy="2314575"/>
          </a:xfrm>
          <a:noFill/>
          <a:ln>
            <a:solidFill>
              <a:schemeClr val="tx1"/>
            </a:solidFill>
          </a:ln>
        </p:spPr>
      </p:pic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23850" y="1412776"/>
            <a:ext cx="5892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b="1" dirty="0" smtClean="0">
                <a:solidFill>
                  <a:schemeClr val="bg1"/>
                </a:solidFill>
                <a:latin typeface="+mn-lt"/>
              </a:rPr>
              <a:t>Τοποθέτηση </a:t>
            </a: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γυαλιών και σταθεροποίηση με κατάλληλο τρόπο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Τοποθέτηση καλύμματος προσώπου και σταθεροποίηση πάνω από τα φρύδια</a:t>
            </a: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Έλεγχος εφαρμογής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4277" name="Picture 6" descr="3A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891"/>
          <a:stretch>
            <a:fillRect/>
          </a:stretch>
        </p:blipFill>
        <p:spPr bwMode="auto">
          <a:xfrm>
            <a:off x="6804025" y="2636912"/>
            <a:ext cx="2339975" cy="190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2636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716016" y="6525344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1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Χειρουργική μάσκα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b="0" dirty="0" smtClean="0"/>
              <a:t>Μάσκα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0" dirty="0" smtClean="0"/>
              <a:t>Μετά από: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0" dirty="0" smtClean="0"/>
              <a:t>τη σκούφια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l-GR" altLang="el-GR" b="0" dirty="0" smtClean="0"/>
              <a:t>και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0" dirty="0" smtClean="0"/>
              <a:t>τα </a:t>
            </a:r>
            <a:r>
              <a:rPr lang="el-GR" altLang="el-GR" b="0" dirty="0" err="1" smtClean="0"/>
              <a:t>ποδονάρια</a:t>
            </a:r>
            <a:endParaRPr lang="el-GR" altLang="el-GR" b="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b="0" dirty="0" smtClean="0"/>
              <a:t>Πριν από: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0" dirty="0" smtClean="0"/>
              <a:t>Χειρουργικό πλύσιμο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0" dirty="0" smtClean="0"/>
              <a:t>Μπλούζα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0" dirty="0" smtClean="0"/>
              <a:t>Γάντια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35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Χειρουργική μάσκα</a:t>
            </a:r>
            <a:r>
              <a:rPr lang="en-US">
                <a:solidFill>
                  <a:prstClr val="white"/>
                </a:solidFill>
              </a:rPr>
              <a:t> </a:t>
            </a:r>
            <a:r>
              <a:rPr lang="en-US" sz="3000" b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340768"/>
            <a:ext cx="5976664" cy="5256584"/>
          </a:xfrm>
        </p:spPr>
        <p:txBody>
          <a:bodyPr/>
          <a:lstStyle/>
          <a:p>
            <a:r>
              <a:rPr lang="el-GR" dirty="0" smtClean="0"/>
              <a:t>Κάλυψη </a:t>
            </a:r>
            <a:r>
              <a:rPr lang="el-GR" dirty="0"/>
              <a:t>στόμα, μύτη, πηγούνι</a:t>
            </a:r>
          </a:p>
          <a:p>
            <a:r>
              <a:rPr lang="el-GR" dirty="0"/>
              <a:t>Εφαρμογή του εύκαμπτου σύρματος στη γέφυρα της μύτης</a:t>
            </a:r>
          </a:p>
          <a:p>
            <a:r>
              <a:rPr lang="el-GR" dirty="0"/>
              <a:t>Δέσιμο των κορδονιών</a:t>
            </a:r>
          </a:p>
          <a:p>
            <a:r>
              <a:rPr lang="el-GR" dirty="0"/>
              <a:t>Σωστή </a:t>
            </a:r>
            <a:r>
              <a:rPr lang="el-GR" dirty="0" smtClean="0"/>
              <a:t>εφαρμογή για να αποφύγετε την ανάγκη για επανατοποθέτηση στη διάρκεια της εργασίας</a:t>
            </a:r>
            <a:endParaRPr lang="el-GR" dirty="0"/>
          </a:p>
          <a:p>
            <a:endParaRPr lang="el-GR" dirty="0"/>
          </a:p>
        </p:txBody>
      </p:sp>
      <p:pic>
        <p:nvPicPr>
          <p:cNvPr id="56324" name="Picture 4" descr="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268760"/>
            <a:ext cx="2482850" cy="263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535056" y="3902423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2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N95 </a:t>
            </a:r>
            <a:r>
              <a:rPr lang="el-GR" sz="3600" smtClean="0"/>
              <a:t>σωματιδιακή μάσκα</a:t>
            </a:r>
            <a:endParaRPr lang="en-US" sz="3600" smtClean="0"/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775" y="1052736"/>
            <a:ext cx="2447619" cy="2847619"/>
          </a:xfrm>
          <a:noFill/>
          <a:ln>
            <a:solidFill>
              <a:schemeClr val="tx1"/>
            </a:solidFill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07504" y="1700808"/>
            <a:ext cx="66595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1688" indent="-3444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Προσοχή στο μέγεθος</a:t>
            </a:r>
            <a:r>
              <a:rPr kumimoji="0" lang="en-US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(S, M, L)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Κάλυψη μύτης, στόματος, πηγουνιού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Εφαρμογή στη γέφυρα της μύτης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Δέσιμο κορδονιών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Προσαρμογή και έλεγχος εφαρμογής</a:t>
            </a:r>
            <a:r>
              <a:rPr kumimoji="0" lang="en-US" altLang="el-GR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800100" lvl="1" indent="-342900"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kumimoji="0" lang="el-GR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εισπνοή</a:t>
            </a:r>
            <a:r>
              <a:rPr kumimoji="0" lang="en-US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– </a:t>
            </a:r>
            <a:r>
              <a:rPr kumimoji="0" lang="el-GR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η μάσκα να κολλάει στο πρόσωπο</a:t>
            </a:r>
          </a:p>
          <a:p>
            <a:pPr marL="800100" lvl="1" indent="-342900"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kumimoji="0" lang="el-GR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εκπνοή</a:t>
            </a:r>
            <a:r>
              <a:rPr kumimoji="0" lang="en-US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– </a:t>
            </a:r>
            <a:r>
              <a:rPr kumimoji="0" lang="el-GR" alt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να μη βγαίνει αέρας γύρω από το πρόσωπο</a:t>
            </a:r>
            <a:endParaRPr kumimoji="0" lang="en-US" altLang="el-GR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6588224" y="4005064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5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l-GR" sz="3600" dirty="0" smtClean="0"/>
              <a:t>Μπλούζα </a:t>
            </a:r>
            <a:r>
              <a:rPr lang="el-GR" sz="3000" b="0" dirty="0" smtClean="0"/>
              <a:t>1/2</a:t>
            </a:r>
            <a:endParaRPr lang="en-US" sz="3000" b="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340768"/>
            <a:ext cx="4896544" cy="5256584"/>
          </a:xfrm>
        </p:spPr>
        <p:txBody>
          <a:bodyPr/>
          <a:lstStyle/>
          <a:p>
            <a:r>
              <a:rPr lang="el-GR" dirty="0"/>
              <a:t>Επιλογή τύπου ή μεγέθους</a:t>
            </a:r>
          </a:p>
          <a:p>
            <a:r>
              <a:rPr lang="el-GR" dirty="0"/>
              <a:t>Άνοιγμα μπροστά ή πίσω </a:t>
            </a:r>
          </a:p>
          <a:p>
            <a:r>
              <a:rPr lang="el-GR" dirty="0"/>
              <a:t>Δέσιμο στο λαιμό και τη </a:t>
            </a:r>
            <a:r>
              <a:rPr lang="el-GR" dirty="0" smtClean="0"/>
              <a:t>μέση</a:t>
            </a:r>
            <a:endParaRPr lang="el-GR" dirty="0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6588125" y="452438"/>
            <a:ext cx="2327275" cy="6216650"/>
            <a:chOff x="4396" y="1036"/>
            <a:chExt cx="1087" cy="3029"/>
          </a:xfrm>
        </p:grpSpPr>
        <p:pic>
          <p:nvPicPr>
            <p:cNvPr id="58373" name="Picture 5" descr="1A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" y="1036"/>
              <a:ext cx="1087" cy="15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1B_col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" y="2585"/>
              <a:ext cx="1087" cy="1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355976" y="6392089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9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Μπλούζα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40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146996" cy="525658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l-GR" altLang="el-GR" dirty="0" smtClean="0"/>
              <a:t>Αποστειρωμένη </a:t>
            </a:r>
          </a:p>
          <a:p>
            <a:pPr>
              <a:spcBef>
                <a:spcPct val="30000"/>
              </a:spcBef>
            </a:pPr>
            <a:r>
              <a:rPr lang="el-GR" altLang="el-GR" dirty="0" smtClean="0"/>
              <a:t>Άνοιγμα πίσω </a:t>
            </a:r>
          </a:p>
          <a:p>
            <a:pPr>
              <a:spcBef>
                <a:spcPct val="30000"/>
              </a:spcBef>
            </a:pPr>
            <a:r>
              <a:rPr lang="el-GR" altLang="el-GR" dirty="0" smtClean="0"/>
              <a:t>Δένεται με βοήθεια </a:t>
            </a:r>
          </a:p>
          <a:p>
            <a:pPr lvl="1">
              <a:spcBef>
                <a:spcPct val="30000"/>
              </a:spcBef>
            </a:pPr>
            <a:r>
              <a:rPr lang="el-GR" altLang="el-GR" dirty="0" smtClean="0"/>
              <a:t>Κρατάμε τα κορδόνια της μέσης σε απόσταση ώστε ο βοηθός να πιάσει τις άκρες (δένουν πίσω) χωρίς να ακουμπήσει την μπλούζα</a:t>
            </a:r>
          </a:p>
          <a:p>
            <a:pPr>
              <a:spcBef>
                <a:spcPct val="30000"/>
              </a:spcBef>
            </a:pPr>
            <a:r>
              <a:rPr lang="el-GR" altLang="el-GR" dirty="0" smtClean="0"/>
              <a:t>Απαγορεύεται η επαφή του μπροστινού μέρους με μη αποστειρωμένη επιφάνεια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052736"/>
            <a:ext cx="3564843" cy="4747989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470524" y="5954619"/>
            <a:ext cx="3564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brooksidepress.org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Γάντια αποστειρωμένα </a:t>
            </a:r>
            <a:r>
              <a:rPr lang="el-GR" sz="3000" b="0" dirty="0" smtClean="0"/>
              <a:t>1/2</a:t>
            </a:r>
            <a:endParaRPr lang="en-US" sz="3000" b="0" dirty="0" smtClean="0"/>
          </a:p>
        </p:txBody>
      </p:sp>
      <p:pic>
        <p:nvPicPr>
          <p:cNvPr id="60420" name="Picture 4" descr="5A_col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204864"/>
            <a:ext cx="3114675" cy="2409825"/>
          </a:xfrm>
          <a:noFill/>
          <a:ln>
            <a:solidFill>
              <a:schemeClr val="tx1"/>
            </a:solidFill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5536" y="2132856"/>
            <a:ext cx="77406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Τελευταία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Σωστό τύπο και μέγεθος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Χέρια μέσα στα γάντια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30000"/>
              </a:spcBef>
              <a:buSzPct val="100000"/>
              <a:buFont typeface="Wingdings" pitchFamily="2" charset="2"/>
              <a:buChar char="§"/>
            </a:pPr>
            <a:r>
              <a:rPr kumimoji="0" lang="el-GR" altLang="el-GR" b="1" dirty="0">
                <a:solidFill>
                  <a:schemeClr val="bg1"/>
                </a:solidFill>
                <a:latin typeface="+mn-lt"/>
              </a:rPr>
              <a:t>Γάντια πάνω από τις μανσέτες της μπλούζας</a:t>
            </a:r>
            <a:endParaRPr kumimoji="0" lang="en-US" alt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084168" y="4653136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71"/>
          <a:stretch>
            <a:fillRect/>
          </a:stretch>
        </p:blipFill>
        <p:spPr bwMode="auto">
          <a:xfrm>
            <a:off x="0" y="0"/>
            <a:ext cx="2995613" cy="3141663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5"/>
          <a:stretch>
            <a:fillRect/>
          </a:stretch>
        </p:blipFill>
        <p:spPr bwMode="auto">
          <a:xfrm>
            <a:off x="0" y="3322638"/>
            <a:ext cx="2987675" cy="305911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9"/>
          <a:stretch>
            <a:fillRect/>
          </a:stretch>
        </p:blipFill>
        <p:spPr bwMode="auto">
          <a:xfrm>
            <a:off x="3082925" y="1341438"/>
            <a:ext cx="2928938" cy="302418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04"/>
          <a:stretch>
            <a:fillRect/>
          </a:stretch>
        </p:blipFill>
        <p:spPr bwMode="auto">
          <a:xfrm>
            <a:off x="6156325" y="0"/>
            <a:ext cx="2943225" cy="32131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7"/>
          <a:stretch>
            <a:fillRect/>
          </a:stretch>
        </p:blipFill>
        <p:spPr bwMode="auto">
          <a:xfrm>
            <a:off x="6148388" y="3371850"/>
            <a:ext cx="2995612" cy="3059113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102654" y="6080353"/>
            <a:ext cx="2928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veronikapm.blogspot.gr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4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Γάντια αποστειρωμένα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40960" cy="5517232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l-GR" altLang="el-GR" sz="2200" b="0" dirty="0" smtClean="0"/>
              <a:t>Κομμένα νύχια, χωρίς κοσμήματα, ρολό</a:t>
            </a:r>
            <a:r>
              <a:rPr lang="ru-RU" altLang="el-GR" sz="2200" b="0" dirty="0" smtClean="0">
                <a:cs typeface="Arial" charset="0"/>
              </a:rPr>
              <a:t>ї</a:t>
            </a:r>
            <a:endParaRPr lang="el-GR" altLang="el-GR" sz="2200" b="0" dirty="0" smtClean="0"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el-GR" altLang="el-GR" sz="2200" b="0" dirty="0" smtClean="0"/>
              <a:t>Κρατείστε τα σε απόσταση από το σώμα σας στο ύψος της μέσης (θέση ασφαλείας)</a:t>
            </a:r>
            <a:endParaRPr lang="ru-RU" altLang="el-GR" sz="2200" b="0" dirty="0" smtClean="0"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el-GR" altLang="el-GR" sz="2200" b="0" dirty="0" smtClean="0"/>
              <a:t>Αλλαγή </a:t>
            </a:r>
          </a:p>
          <a:p>
            <a:pPr lvl="1">
              <a:lnSpc>
                <a:spcPct val="105000"/>
              </a:lnSpc>
            </a:pPr>
            <a:r>
              <a:rPr lang="el-GR" altLang="el-GR" sz="2200" b="0" dirty="0" smtClean="0"/>
              <a:t>εάν </a:t>
            </a:r>
            <a:r>
              <a:rPr lang="el-GR" altLang="el-GR" sz="2200" b="0" dirty="0" smtClean="0"/>
              <a:t>τρυπήσουν </a:t>
            </a:r>
            <a:endParaRPr lang="el-GR" altLang="el-GR" sz="2200" b="0" dirty="0" smtClean="0"/>
          </a:p>
          <a:p>
            <a:pPr lvl="1">
              <a:lnSpc>
                <a:spcPct val="105000"/>
              </a:lnSpc>
            </a:pPr>
            <a:r>
              <a:rPr lang="el-GR" altLang="el-GR" sz="2200" b="0" dirty="0" smtClean="0"/>
              <a:t>επαφή με μολυσμένα</a:t>
            </a:r>
          </a:p>
          <a:p>
            <a:pPr lvl="1">
              <a:lnSpc>
                <a:spcPct val="105000"/>
              </a:lnSpc>
            </a:pPr>
            <a:r>
              <a:rPr lang="el-GR" altLang="el-GR" sz="2200" b="0" dirty="0" smtClean="0"/>
              <a:t>μεταξύ ασθενών</a:t>
            </a:r>
          </a:p>
          <a:p>
            <a:pPr>
              <a:lnSpc>
                <a:spcPct val="105000"/>
              </a:lnSpc>
            </a:pPr>
            <a:r>
              <a:rPr lang="el-GR" altLang="el-GR" sz="2200" b="0" dirty="0" smtClean="0"/>
              <a:t>Αλλεργία στο </a:t>
            </a:r>
            <a:r>
              <a:rPr lang="en-US" altLang="el-GR" sz="2200" b="0" dirty="0" smtClean="0"/>
              <a:t>latex</a:t>
            </a:r>
            <a:r>
              <a:rPr lang="el-GR" altLang="el-GR" sz="2200" b="0" dirty="0" smtClean="0"/>
              <a:t>, το ταλκ</a:t>
            </a:r>
            <a:endParaRPr lang="en-US" altLang="el-GR" sz="2200" b="0" dirty="0" smtClean="0"/>
          </a:p>
          <a:p>
            <a:pPr>
              <a:lnSpc>
                <a:spcPct val="105000"/>
              </a:lnSpc>
            </a:pPr>
            <a:r>
              <a:rPr lang="el-GR" altLang="el-GR" sz="2200" b="0" dirty="0" smtClean="0"/>
              <a:t>Αποφυγή επαφής</a:t>
            </a:r>
            <a:r>
              <a:rPr lang="en-US" altLang="el-GR" sz="2200" b="0" dirty="0" smtClean="0"/>
              <a:t> “</a:t>
            </a:r>
            <a:r>
              <a:rPr lang="el-GR" altLang="el-GR" sz="2200" b="0" dirty="0" smtClean="0"/>
              <a:t>μόλυνση εξ επαφής</a:t>
            </a:r>
            <a:r>
              <a:rPr lang="en-US" altLang="el-GR" sz="2200" b="0" dirty="0" smtClean="0"/>
              <a:t>”</a:t>
            </a:r>
          </a:p>
          <a:p>
            <a:pPr lvl="1">
              <a:lnSpc>
                <a:spcPct val="105000"/>
              </a:lnSpc>
            </a:pPr>
            <a:r>
              <a:rPr lang="el-GR" altLang="el-GR" sz="2200" b="0" dirty="0" smtClean="0"/>
              <a:t>Μάτια, στόμα, μύτη, επιφάνειες</a:t>
            </a:r>
            <a:endParaRPr lang="en-US" altLang="el-GR" sz="2200" b="0" dirty="0" smtClean="0"/>
          </a:p>
          <a:p>
            <a:pPr>
              <a:lnSpc>
                <a:spcPct val="105000"/>
              </a:lnSpc>
            </a:pPr>
            <a:r>
              <a:rPr lang="el-GR" altLang="el-GR" sz="2200" b="0" dirty="0" smtClean="0"/>
              <a:t>Μην πιάνετε αντικείμενα, πόρτες, χειριστήρια με μολυσμένα </a:t>
            </a:r>
            <a:r>
              <a:rPr lang="el-GR" altLang="el-GR" sz="2200" b="0" dirty="0" smtClean="0"/>
              <a:t>γάντια</a:t>
            </a:r>
            <a:endParaRPr lang="el-GR" altLang="el-GR" sz="22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12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Στοιχεία μικροβιολογίας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54006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l-GR" altLang="el-GR" sz="2400" b="0" dirty="0" smtClean="0"/>
              <a:t>Μικρόβια είναι ζωντανοί μικροοργανισμοί αόρατοι με γυμνό μάτι.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400" b="0" dirty="0" smtClean="0"/>
              <a:t>Παθογόνα είναι εκείνα που προκαλούν λοίμωξη σε ευπαθή άτομα.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400" b="0" dirty="0" smtClean="0"/>
              <a:t>Σαπρόφυτα δεν προκαλούν λοίμωξη.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400" b="0" dirty="0" smtClean="0"/>
              <a:t>Φυσιολογική χλωρίδα: ο ισορροπημένος πληθυσμός μικροβίων που διαβιούν στις περισσότερες περιοχές του σώματός μας με θετική επίδραση: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b="0" dirty="0" smtClean="0"/>
              <a:t>Παραγωγή βιταμινών (Β και Κ).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400" b="0" dirty="0" smtClean="0"/>
              <a:t>Ενίσχυση άμυνας (παρεμπόδιση εγκατάστασης παθογόνων, παραγωγή αντισωμάτων, κυτταρική ανοσία).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59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Θέση ασφαλείας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29593"/>
            <a:ext cx="3347145" cy="3201239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9593"/>
            <a:ext cx="4318000" cy="322738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82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Γάντια καθαρά μη αποστειρωμένα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Χρησιμοποιούνται σαν προφύλαξη σε κίνδυνο μόλυνσης από τον άρρωστο και αντίστροφα</a:t>
            </a:r>
          </a:p>
          <a:p>
            <a:pPr eaLnBrk="1" hangingPunct="1"/>
            <a:r>
              <a:rPr lang="el-GR" altLang="el-GR" dirty="0" smtClean="0"/>
              <a:t>Επίσης σε ορισμένες ιατρικές πράξεις</a:t>
            </a:r>
          </a:p>
          <a:p>
            <a:pPr eaLnBrk="1" hangingPunct="1"/>
            <a:r>
              <a:rPr lang="el-GR" altLang="el-GR" dirty="0" smtClean="0"/>
              <a:t>Στεγνά χέρια</a:t>
            </a:r>
          </a:p>
          <a:p>
            <a:pPr lvl="1" eaLnBrk="1" hangingPunct="1"/>
            <a:r>
              <a:rPr lang="el-GR" altLang="el-GR" dirty="0" smtClean="0"/>
              <a:t>Υγρασία ευνοεί την ανάπτυξη μικροβίων</a:t>
            </a:r>
          </a:p>
          <a:p>
            <a:pPr eaLnBrk="1" hangingPunct="1"/>
            <a:r>
              <a:rPr lang="el-GR" altLang="el-GR" dirty="0" smtClean="0"/>
              <a:t>Απορρίψτε τα χωρίς να πιάσετε άλλα αντικείμενα (πόμολο, χειριστήριο)</a:t>
            </a:r>
          </a:p>
          <a:p>
            <a:pPr eaLnBrk="1" hangingPunct="1"/>
            <a:r>
              <a:rPr lang="el-GR" altLang="el-GR" dirty="0" smtClean="0"/>
              <a:t>Μόνο σε έναν ασθενή</a:t>
            </a:r>
          </a:p>
          <a:p>
            <a:pPr eaLnBrk="1" hangingPunct="1"/>
            <a:r>
              <a:rPr lang="el-GR" altLang="el-GR" dirty="0" smtClean="0"/>
              <a:t>Σε έκτακτα </a:t>
            </a:r>
            <a:r>
              <a:rPr lang="el-GR" altLang="el-GR" dirty="0" smtClean="0"/>
              <a:t>περιστατικά 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06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l-GR" dirty="0" smtClean="0"/>
              <a:t>Σειρά αφαίρεσης </a:t>
            </a:r>
            <a:endParaRPr lang="en-US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Γάντια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Ρόμπα, ποδιά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Γυαλιά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Μάσκα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Σκουφί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Υγιεινή χεριών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23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Αφαίρεση γάντια </a:t>
            </a:r>
            <a:r>
              <a:rPr lang="en-US" dirty="0" smtClean="0"/>
              <a:t> </a:t>
            </a:r>
            <a:r>
              <a:rPr lang="el-GR" sz="3000" b="0" dirty="0" smtClean="0"/>
              <a:t>1/2</a:t>
            </a:r>
            <a:endParaRPr lang="en-US" sz="3000" b="0" dirty="0" smtClean="0"/>
          </a:p>
        </p:txBody>
      </p:sp>
      <p:pic>
        <p:nvPicPr>
          <p:cNvPr id="66564" name="Picture 4" descr="6A_col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484784"/>
            <a:ext cx="2343150" cy="3390900"/>
          </a:xfrm>
          <a:noFill/>
          <a:ln>
            <a:solidFill>
              <a:schemeClr val="tx1"/>
            </a:solidFill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23528" y="1340768"/>
            <a:ext cx="59436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sz="2600" b="1" dirty="0">
                <a:solidFill>
                  <a:schemeClr val="bg1"/>
                </a:solidFill>
                <a:latin typeface="+mn-lt"/>
              </a:rPr>
              <a:t>Πιάστε την εξωτερική μεριά κοντά στον καρπό</a:t>
            </a: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sz="2600" b="1" dirty="0">
                <a:solidFill>
                  <a:schemeClr val="bg1"/>
                </a:solidFill>
                <a:latin typeface="+mn-lt"/>
              </a:rPr>
              <a:t>Βγάλτε από το χέρι γυρίζοντας το γάντι μέσα - έξω</a:t>
            </a: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sz="2600" b="1" dirty="0">
                <a:solidFill>
                  <a:schemeClr val="bg1"/>
                </a:solidFill>
                <a:latin typeface="+mn-lt"/>
              </a:rPr>
              <a:t>Κρατήστε με το ντυμένο χέρι</a:t>
            </a: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516216" y="4930135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1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l-GR" dirty="0">
                <a:solidFill>
                  <a:prstClr val="white"/>
                </a:solidFill>
              </a:rPr>
              <a:t>Αφαίρεση γάντια 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059832" y="3429000"/>
            <a:ext cx="5688632" cy="3168352"/>
          </a:xfrm>
        </p:spPr>
        <p:txBody>
          <a:bodyPr/>
          <a:lstStyle/>
          <a:p>
            <a:r>
              <a:rPr lang="el-GR" dirty="0"/>
              <a:t>Γλιστρήστε το γυμνό χέρι από μέσα στον καρπό του άλλου γαντιού </a:t>
            </a:r>
          </a:p>
          <a:p>
            <a:r>
              <a:rPr lang="el-GR" dirty="0"/>
              <a:t>Τραβήξτε από μέσα φτιάχνοντας μια σακούλα και για τα δύο γάντια</a:t>
            </a:r>
          </a:p>
          <a:p>
            <a:r>
              <a:rPr lang="el-GR" dirty="0"/>
              <a:t>Πετάξτε </a:t>
            </a:r>
            <a:r>
              <a:rPr lang="el-GR" dirty="0" smtClean="0"/>
              <a:t>στο κατάλληλο δοχείο</a:t>
            </a:r>
            <a:endParaRPr lang="el-GR" dirty="0"/>
          </a:p>
          <a:p>
            <a:endParaRPr lang="el-GR" dirty="0"/>
          </a:p>
        </p:txBody>
      </p:sp>
      <p:pic>
        <p:nvPicPr>
          <p:cNvPr id="67588" name="Picture 4" descr="6B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632075" cy="4465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6C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561" y="332656"/>
            <a:ext cx="2424449" cy="29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2843808" y="6249214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/>
              <a:t>Βγάλσιμο </a:t>
            </a:r>
            <a:br>
              <a:rPr lang="el-GR" sz="4000" smtClean="0"/>
            </a:br>
            <a:r>
              <a:rPr lang="el-GR" sz="4000" smtClean="0"/>
              <a:t>μπλούζας</a:t>
            </a:r>
            <a:endParaRPr lang="en-US" sz="4000" smtClean="0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3879850" y="96838"/>
            <a:ext cx="3355975" cy="2708275"/>
            <a:chOff x="601" y="1084"/>
            <a:chExt cx="1577" cy="1554"/>
          </a:xfrm>
        </p:grpSpPr>
        <p:pic>
          <p:nvPicPr>
            <p:cNvPr id="1031" name="Picture 5" descr="8A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084"/>
              <a:ext cx="880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6" descr="8B_col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1084"/>
              <a:ext cx="643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7" descr="8C_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2" b="16125"/>
          <a:stretch>
            <a:fillRect/>
          </a:stretch>
        </p:blipFill>
        <p:spPr bwMode="auto">
          <a:xfrm>
            <a:off x="7324725" y="96838"/>
            <a:ext cx="17399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6804248" y="2852936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2708920"/>
            <a:ext cx="8424936" cy="41044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Λύστε τα κορδόνια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Βγάλτε τη μπλούζα από το λαιμό και τους ώμους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Γυρίστε τη βρώμικη μεριά ανάποδα από έξω προς τα μέσα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Τυλίξτε σε δέμα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Πετάξτε ανάλογα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Μην ακουμπάτε το μπροστινό μέρος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Πλύσιμο χεριών </a:t>
            </a:r>
          </a:p>
        </p:txBody>
      </p:sp>
    </p:spTree>
    <p:extLst>
      <p:ext uri="{BB962C8B-B14F-4D97-AF65-F5344CB8AC3E}">
        <p14:creationId xmlns:p14="http://schemas.microsoft.com/office/powerpoint/2010/main" xmlns="" val="4461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l-GR" sz="3600" smtClean="0"/>
              <a:t>Βγάλσιμο γυαλιών ή καλύμματος προσώπου</a:t>
            </a:r>
            <a:endParaRPr lang="en-US" sz="3600" smtClean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633913" y="1844675"/>
            <a:ext cx="45100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sz="2600" b="1" dirty="0">
                <a:solidFill>
                  <a:schemeClr val="bg1"/>
                </a:solidFill>
                <a:latin typeface="+mn-lt"/>
              </a:rPr>
              <a:t>Πιάστε από τα κορδόνια ή τα αυτιά με γυμνά χέρια</a:t>
            </a: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sz="2600" b="1" dirty="0">
                <a:solidFill>
                  <a:schemeClr val="bg1"/>
                </a:solidFill>
                <a:latin typeface="+mn-lt"/>
              </a:rPr>
              <a:t>Βγάλτε από το πρόσωπο</a:t>
            </a: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endParaRPr kumimoji="0" lang="el-GR" altLang="el-GR" sz="26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kumimoji="0" lang="el-GR" altLang="el-GR" sz="2600" b="1" dirty="0">
                <a:solidFill>
                  <a:schemeClr val="bg1"/>
                </a:solidFill>
                <a:latin typeface="+mn-lt"/>
              </a:rPr>
              <a:t>Τοποθετήστε κατάλληλα για απολύμανση ή πέταμα</a:t>
            </a:r>
            <a:endParaRPr kumimoji="0" lang="en-US" altLang="el-GR" sz="2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8612" name="Picture 4" descr="7A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" y="1340768"/>
            <a:ext cx="2237829" cy="2607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7B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4" y="4149080"/>
            <a:ext cx="2879725" cy="2322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476374" y="6458831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Βγάλσιμο μάσκας</a:t>
            </a:r>
            <a:endParaRPr lang="en-US" dirty="0" smtClean="0"/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3064841" cy="3024336"/>
          </a:xfr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412776"/>
            <a:ext cx="5616575" cy="5183287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</a:pPr>
            <a:r>
              <a:rPr lang="el-GR" altLang="el-GR" sz="2400" b="0" dirty="0" smtClean="0">
                <a:solidFill>
                  <a:schemeClr val="bg1"/>
                </a:solidFill>
              </a:rPr>
              <a:t>Με πλυμένα χέρια ή μετά το βγάλσιμο των γαντιών</a:t>
            </a:r>
          </a:p>
          <a:p>
            <a:pPr>
              <a:lnSpc>
                <a:spcPct val="105000"/>
              </a:lnSpc>
            </a:pPr>
            <a:endParaRPr lang="el-GR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el-GR" altLang="el-GR" sz="2400" b="0" dirty="0" smtClean="0">
                <a:solidFill>
                  <a:schemeClr val="bg1"/>
                </a:solidFill>
              </a:rPr>
              <a:t>Λύστε τα </a:t>
            </a:r>
            <a:r>
              <a:rPr lang="el-GR" altLang="el-GR" sz="2400" b="1" dirty="0" smtClean="0">
                <a:solidFill>
                  <a:schemeClr val="bg1"/>
                </a:solidFill>
              </a:rPr>
              <a:t>κάτω </a:t>
            </a:r>
            <a:r>
              <a:rPr lang="el-GR" altLang="el-GR" sz="2400" b="0" dirty="0" smtClean="0">
                <a:solidFill>
                  <a:schemeClr val="bg1"/>
                </a:solidFill>
              </a:rPr>
              <a:t>κορδόνια πρώτα ή σηκώστε το κάτω ελαστικό πάνω από το κεφάλι</a:t>
            </a: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el-GR" altLang="el-GR" sz="2400" b="0" dirty="0" smtClean="0">
                <a:solidFill>
                  <a:schemeClr val="bg1"/>
                </a:solidFill>
              </a:rPr>
              <a:t>Μετά λύστε τα επάνω </a:t>
            </a: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el-GR" altLang="el-GR" sz="2400" b="0" dirty="0" smtClean="0">
                <a:solidFill>
                  <a:schemeClr val="bg1"/>
                </a:solidFill>
              </a:rPr>
              <a:t>Πετάξτε </a:t>
            </a: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endParaRPr lang="en-US" altLang="el-GR" sz="2400" b="0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el-GR" altLang="el-GR" sz="2400" b="0" dirty="0" smtClean="0">
                <a:solidFill>
                  <a:schemeClr val="bg1"/>
                </a:solidFill>
              </a:rPr>
              <a:t>Μην αγγίζετε το μπροστινό μέρος της μάσκας</a:t>
            </a:r>
            <a:endParaRPr lang="en-US" altLang="el-GR" sz="2400" b="0" dirty="0" smtClean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28184" y="4725144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accesscontinuingeducation.com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l-GR" sz="3600" smtClean="0"/>
              <a:t>Σημεία κλειδιά στον έλεγχο της μετάδοσης</a:t>
            </a:r>
            <a:endParaRPr lang="en-US" sz="360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Ελαχιστοποίηση έκθεσης</a:t>
            </a:r>
          </a:p>
          <a:p>
            <a:pPr lvl="1"/>
            <a:r>
              <a:rPr lang="el-GR" dirty="0"/>
              <a:t>Οργάνωση από πριν</a:t>
            </a:r>
          </a:p>
          <a:p>
            <a:r>
              <a:rPr lang="el-GR" dirty="0"/>
              <a:t>Μην τακτοποιείτε τα προστατευτικά σας μετά την επαφή με τον ασθενή</a:t>
            </a:r>
          </a:p>
          <a:p>
            <a:pPr lvl="1"/>
            <a:r>
              <a:rPr lang="el-GR" dirty="0"/>
              <a:t>Μην αγγίζετε μάτια, μύτη, στόμα!</a:t>
            </a:r>
          </a:p>
          <a:p>
            <a:r>
              <a:rPr lang="el-GR" dirty="0"/>
              <a:t>Μη διαδίδετε τη μόλυνση</a:t>
            </a:r>
          </a:p>
          <a:p>
            <a:pPr lvl="1"/>
            <a:r>
              <a:rPr lang="el-GR" dirty="0"/>
              <a:t>Περιορίστε τις επιφάνειες που αγγίζετε</a:t>
            </a:r>
          </a:p>
          <a:p>
            <a:r>
              <a:rPr lang="el-GR" dirty="0"/>
              <a:t>Αλλάξτε τα σκισμένα γάντια</a:t>
            </a:r>
          </a:p>
          <a:p>
            <a:pPr lvl="1"/>
            <a:r>
              <a:rPr lang="el-GR" dirty="0"/>
              <a:t>Πλύνετε τα χέρια πριν από τα </a:t>
            </a:r>
            <a:r>
              <a:rPr lang="el-GR" dirty="0" smtClean="0"/>
              <a:t>καινούργια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20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2132856"/>
            <a:ext cx="9082215" cy="1008112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Προφυλάξεις για έλεγχο λοιμώξεων</a:t>
            </a:r>
            <a:endParaRPr lang="en-US" sz="4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41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Μόλυνση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Απλή εγκατάσταση μικροβίων σε μια επιφάνεια ή περιοχή του σώματος χωρίς </a:t>
            </a:r>
            <a:r>
              <a:rPr lang="el-GR" altLang="el-GR" dirty="0" smtClean="0"/>
              <a:t>υποχρεωτική </a:t>
            </a:r>
            <a:r>
              <a:rPr lang="el-GR" altLang="el-GR" dirty="0" smtClean="0"/>
              <a:t>ανάπτυξη λοίμωξης.</a:t>
            </a:r>
          </a:p>
          <a:p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422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Ασηψία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Πλήρης απουσία μικροβίων, σπόρων και τοξινών που επιτυγχάνεται με την αποστείρωση.</a:t>
            </a:r>
          </a:p>
          <a:p>
            <a:r>
              <a:rPr lang="el-GR" altLang="el-GR" dirty="0" smtClean="0"/>
              <a:t>Παρεμπόδιση της μόλυνσης με την προληπτική καταστροφή των μικροβίων, των σπόρων και των τοξινών τους.</a:t>
            </a:r>
          </a:p>
          <a:p>
            <a:r>
              <a:rPr lang="el-GR" altLang="el-GR" dirty="0" smtClean="0"/>
              <a:t>Εφαρμόζεται σε κάθε αντικείμενο ή υλικό που θα έρθει σε επαφή με τον άρρωστο. Επίσης σε συγκεκριμένο χώρο.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43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Αποστείρωση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Διαδικασία καταστροφής μικροβίων, σπόρων και μικροοργανισμών.</a:t>
            </a:r>
          </a:p>
          <a:p>
            <a:r>
              <a:rPr lang="el-GR" altLang="el-GR" dirty="0" smtClean="0"/>
              <a:t>Τα υλικά που έχουν υποστεί αυτή τη διαδικασία ονομάζονται αποστειρωμένα ή άσηπτα.</a:t>
            </a:r>
          </a:p>
          <a:p>
            <a:r>
              <a:rPr lang="el-GR" altLang="el-GR" dirty="0" smtClean="0"/>
              <a:t>Έστω και ένας μικροοργανισμός καθιστά τη διαδικασία ανεπαρκή.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25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Απολύμανση 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Διαδικασία κατά τη οποία επιτυγχάνεται μερική καταστροφή των μικροβίων (όχι των σπόρων).</a:t>
            </a:r>
          </a:p>
          <a:p>
            <a:r>
              <a:rPr lang="el-GR" altLang="el-GR" sz="2400" dirty="0" smtClean="0"/>
              <a:t>Χρήση απολυμαντικών (φυσικών ή χημικών </a:t>
            </a:r>
            <a:r>
              <a:rPr lang="el-GR" altLang="el-GR" sz="2400" dirty="0" smtClean="0"/>
              <a:t>μέσων).</a:t>
            </a:r>
            <a:endParaRPr lang="el-GR" altLang="el-GR" sz="2400" dirty="0" smtClean="0"/>
          </a:p>
          <a:p>
            <a:r>
              <a:rPr lang="el-GR" altLang="el-GR" sz="2400" dirty="0" smtClean="0"/>
              <a:t>Αναφέρεται σε άψυχα στοιχεία </a:t>
            </a:r>
          </a:p>
          <a:p>
            <a:pPr lvl="1"/>
            <a:r>
              <a:rPr lang="el-GR" altLang="el-GR" sz="2400" dirty="0" smtClean="0"/>
              <a:t>Νερό, Δωμάτιο, Εργαλείο, Κατοικία.</a:t>
            </a:r>
          </a:p>
          <a:p>
            <a:r>
              <a:rPr lang="el-GR" altLang="el-GR" sz="2400" dirty="0" smtClean="0"/>
              <a:t>Γίνεται με απολυμαντικά υλικά τα οποία είναι βλαβερά για τους ιστούς και δεν πρέπει να χρησιμοποιούνται στο ανθρώπινο σώμα.</a:t>
            </a:r>
            <a:endParaRPr lang="en-US" altLang="el-GR" sz="2400" dirty="0" smtClean="0"/>
          </a:p>
          <a:p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75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Απολυμαντικά υλικά</a:t>
            </a:r>
            <a:endParaRPr lang="en-US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Βακτηριοκτόνα</a:t>
            </a:r>
          </a:p>
          <a:p>
            <a:pPr lvl="1"/>
            <a:r>
              <a:rPr lang="el-GR" altLang="el-GR" sz="2400" dirty="0" smtClean="0"/>
              <a:t>Καταστρέφουν τα </a:t>
            </a:r>
            <a:r>
              <a:rPr lang="el-GR" altLang="el-GR" sz="2400" dirty="0" smtClean="0"/>
              <a:t>μικρόβια</a:t>
            </a:r>
            <a:endParaRPr lang="el-GR" altLang="el-GR" sz="2400" dirty="0" smtClean="0"/>
          </a:p>
          <a:p>
            <a:r>
              <a:rPr lang="el-GR" altLang="el-GR" sz="2400" dirty="0" smtClean="0"/>
              <a:t>Βακτηριοστατικά</a:t>
            </a:r>
          </a:p>
          <a:p>
            <a:pPr lvl="1"/>
            <a:r>
              <a:rPr lang="el-GR" altLang="el-GR" sz="2400" dirty="0" smtClean="0"/>
              <a:t>Αναστέλλουν τον πολλαπλασιασμό των μικροβίων και προκαλούν βλάβες σε αυτά </a:t>
            </a:r>
          </a:p>
          <a:p>
            <a:pPr lvl="1"/>
            <a:r>
              <a:rPr lang="el-GR" altLang="el-GR" sz="2400" dirty="0" smtClean="0"/>
              <a:t>Μετά την λήξη της επίδρασής τους τα μικρόβια αναπτύσσονται κανονικά</a:t>
            </a:r>
          </a:p>
          <a:p>
            <a:r>
              <a:rPr lang="el-GR" altLang="el-GR" sz="2400" dirty="0" smtClean="0"/>
              <a:t>Σποροκτόνα </a:t>
            </a:r>
          </a:p>
          <a:p>
            <a:pPr lvl="1"/>
            <a:r>
              <a:rPr lang="el-GR" altLang="el-GR" sz="2400" dirty="0" smtClean="0"/>
              <a:t>Καταστρέφου ν και τους σπόρους</a:t>
            </a:r>
          </a:p>
          <a:p>
            <a:pPr lvl="1"/>
            <a:r>
              <a:rPr lang="el-GR" altLang="el-GR" sz="2400" dirty="0" smtClean="0"/>
              <a:t>Μπορούν να χρησιμοποιηθούν και για αποστείρωση</a:t>
            </a:r>
            <a:endParaRPr lang="en-US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Αντισηψία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0" dirty="0" smtClean="0"/>
              <a:t>Αναστολή της ανάπτυξης και του πολλαπλασιασμού παθογόνων μικροοργανισμών σε ζωντανούς οργανισμούς (δέρμα, βλεννογόνοι).</a:t>
            </a:r>
          </a:p>
          <a:p>
            <a:r>
              <a:rPr lang="el-GR" altLang="el-GR" b="0" dirty="0" smtClean="0"/>
              <a:t>Αντίστοιχο της απολύμανσης που αναφέρεται σε </a:t>
            </a:r>
            <a:r>
              <a:rPr lang="el-GR" altLang="el-GR" b="0" dirty="0" smtClean="0"/>
              <a:t>ζωντανούς οργανισμούς.</a:t>
            </a:r>
          </a:p>
          <a:p>
            <a:r>
              <a:rPr lang="el-GR" altLang="el-GR" b="0" dirty="0" smtClean="0"/>
              <a:t>Γίνεται με αντισηπτικές ουσίες</a:t>
            </a:r>
          </a:p>
          <a:p>
            <a:pPr lvl="1"/>
            <a:r>
              <a:rPr lang="el-GR" altLang="el-GR" b="0" dirty="0" smtClean="0"/>
              <a:t>Οινόπνευμα, ιώδιο, </a:t>
            </a:r>
            <a:r>
              <a:rPr lang="en-US" altLang="el-GR" b="0" dirty="0" smtClean="0"/>
              <a:t>betadine, </a:t>
            </a:r>
            <a:r>
              <a:rPr lang="en-US" altLang="el-GR" b="0" dirty="0" err="1" smtClean="0"/>
              <a:t>cetavlon</a:t>
            </a:r>
            <a:r>
              <a:rPr lang="el-GR" altLang="el-GR" b="0" dirty="0" smtClean="0"/>
              <a:t>, φορμόλη, υπερμαγγανικό κάλιο.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75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Προφυλάξεις έναντι λοιμώξεων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dirty="0" smtClean="0"/>
              <a:t>Εξαρτάται  από τον τρόπο μετάδοσης 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Όλα τα επίπεδα απαιτούν υγιεινή χεριών</a:t>
            </a:r>
            <a:endParaRPr lang="en-US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Βασικές – για όλους τους νοσηλευόμενους</a:t>
            </a:r>
          </a:p>
          <a:p>
            <a:pPr marL="800100" lvl="1" indent="-342900">
              <a:lnSpc>
                <a:spcPct val="90000"/>
              </a:lnSpc>
            </a:pPr>
            <a:r>
              <a:rPr lang="el-GR" altLang="el-GR" sz="2400" dirty="0" smtClean="0"/>
              <a:t>Εφαρμογή στο αίμα, τα υγρά του σώματος, εκκρίσεις, διάσπαση συνέχειας δέρματος, βλεννογόνους</a:t>
            </a:r>
            <a:endParaRPr lang="en-US" altLang="el-GR" sz="2000" dirty="0" smtClean="0"/>
          </a:p>
          <a:p>
            <a:pPr>
              <a:lnSpc>
                <a:spcPct val="90000"/>
              </a:lnSpc>
            </a:pPr>
            <a:r>
              <a:rPr lang="el-GR" altLang="el-G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Ειδικές – επιπλέον προφυλάξεις ανάλογα με τον τρόπο μετάδοσης</a:t>
            </a:r>
            <a:endParaRPr lang="en-US" altLang="el-GR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</a:pPr>
            <a:r>
              <a:rPr lang="el-GR" altLang="el-GR" sz="2400" dirty="0" smtClean="0"/>
              <a:t>Επαφή</a:t>
            </a:r>
            <a:endParaRPr lang="en-US" altLang="el-GR" sz="2400" dirty="0" smtClean="0"/>
          </a:p>
          <a:p>
            <a:pPr marL="800100" lvl="1" indent="-342900">
              <a:lnSpc>
                <a:spcPct val="90000"/>
              </a:lnSpc>
            </a:pPr>
            <a:r>
              <a:rPr lang="el-GR" altLang="el-GR" sz="2400" dirty="0" smtClean="0"/>
              <a:t>Σταγονίδια</a:t>
            </a:r>
            <a:r>
              <a:rPr lang="en-US" altLang="el-GR" sz="2400" dirty="0" smtClean="0"/>
              <a:t> </a:t>
            </a:r>
          </a:p>
          <a:p>
            <a:pPr marL="800100" lvl="1" indent="-342900">
              <a:lnSpc>
                <a:spcPct val="90000"/>
              </a:lnSpc>
            </a:pPr>
            <a:r>
              <a:rPr lang="el-GR" altLang="el-GR" sz="2400" dirty="0" err="1" smtClean="0"/>
              <a:t>Αερογενής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 </a:t>
            </a:r>
          </a:p>
          <a:p>
            <a:pPr>
              <a:lnSpc>
                <a:spcPct val="90000"/>
              </a:lnSpc>
            </a:pP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0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smtClean="0"/>
              <a:t>Ατομικά Προστατευτικά Υλικά</a:t>
            </a:r>
            <a:br>
              <a:rPr lang="el-GR" sz="3600" smtClean="0"/>
            </a:br>
            <a:r>
              <a:rPr lang="el-GR" sz="3600" smtClean="0"/>
              <a:t>Βασική προφύλαξη</a:t>
            </a:r>
            <a:endParaRPr lang="en-US" sz="36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7128792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Γάντια </a:t>
            </a:r>
          </a:p>
          <a:p>
            <a:r>
              <a:rPr lang="el-GR" dirty="0"/>
              <a:t>Επαφή</a:t>
            </a:r>
          </a:p>
          <a:p>
            <a:r>
              <a:rPr lang="el-GR" dirty="0"/>
              <a:t>Εκκρίσεις αναπνευστικού</a:t>
            </a:r>
          </a:p>
          <a:p>
            <a:r>
              <a:rPr lang="el-GR" dirty="0"/>
              <a:t>Μολυσμένα αντικείμενα ή επιφάνειες</a:t>
            </a:r>
          </a:p>
          <a:p>
            <a:r>
              <a:rPr lang="el-GR" dirty="0"/>
              <a:t>Αίμα και υγρά του σώματος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Μπλούζα</a:t>
            </a:r>
            <a:endParaRPr lang="el-G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l-GR" dirty="0"/>
              <a:t>Ενδεχόμενο να λερωθούν τα ρούχα από εκκρίσεις σώματος, υγρά ή απεκκρίσεις</a:t>
            </a:r>
          </a:p>
          <a:p>
            <a:r>
              <a:rPr lang="el-GR" dirty="0"/>
              <a:t>Αλλαγή μπλούζα – γάντια σε κάθε ασθενή</a:t>
            </a:r>
          </a:p>
          <a:p>
            <a:r>
              <a:rPr lang="el-GR" dirty="0"/>
              <a:t>Πλύσιμο χεριών προ και μετά ασθενή και περιβάλλον του</a:t>
            </a:r>
          </a:p>
          <a:p>
            <a:r>
              <a:rPr lang="el-GR" dirty="0"/>
              <a:t>Πλύσιμο με σαπούνι ή αλκοολούχο </a:t>
            </a:r>
            <a:r>
              <a:rPr lang="el-GR" dirty="0" smtClean="0"/>
              <a:t>υγρό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580112" y="1430135"/>
            <a:ext cx="3443082" cy="248067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b="1" dirty="0">
                <a:solidFill>
                  <a:srgbClr val="9BBB59">
                    <a:lumMod val="40000"/>
                    <a:lumOff val="60000"/>
                  </a:srgbClr>
                </a:solidFill>
                <a:latin typeface="Calibri"/>
              </a:rPr>
              <a:t>Προφύλαξη οφθαλμών ή μάσκα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Πράξεις που μπορεί να προκαλέσουν splashes / sprays αίματος, υγρών,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εκκρίσεων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Προφυλάξεις επαφής </a:t>
            </a:r>
            <a:r>
              <a:rPr lang="el-GR" sz="3000" b="0" dirty="0" smtClean="0"/>
              <a:t>1/2</a:t>
            </a:r>
            <a:endParaRPr lang="en-US" sz="30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Επιπλέον των βασικών προφυλάξεων</a:t>
            </a:r>
          </a:p>
          <a:p>
            <a:r>
              <a:rPr lang="el-GR" dirty="0"/>
              <a:t>Περιορισμός μετακινήσεων ασθενούς</a:t>
            </a:r>
          </a:p>
          <a:p>
            <a:r>
              <a:rPr lang="el-GR" dirty="0" smtClean="0"/>
              <a:t>Απομόνωση </a:t>
            </a:r>
            <a:r>
              <a:rPr lang="el-GR" dirty="0" smtClean="0"/>
              <a:t>και </a:t>
            </a:r>
            <a:r>
              <a:rPr lang="el-GR" dirty="0"/>
              <a:t>μεταξύ ασθενών</a:t>
            </a:r>
          </a:p>
          <a:p>
            <a:r>
              <a:rPr lang="el-GR" dirty="0" smtClean="0"/>
              <a:t>Μπλούζα </a:t>
            </a:r>
            <a:r>
              <a:rPr lang="el-GR" dirty="0"/>
              <a:t>+ γάντια για είσοδο στο δωμάτιο</a:t>
            </a:r>
          </a:p>
          <a:p>
            <a:pPr lvl="1"/>
            <a:r>
              <a:rPr lang="el-GR" dirty="0"/>
              <a:t>Αφαίρεση αμέσως μετά την έξοδο</a:t>
            </a:r>
          </a:p>
          <a:p>
            <a:r>
              <a:rPr lang="el-GR" dirty="0" smtClean="0"/>
              <a:t>Μην </a:t>
            </a:r>
            <a:r>
              <a:rPr lang="el-GR" dirty="0"/>
              <a:t>αγγίζετε μάτια, μύτη, και στόμα με τα χέρια </a:t>
            </a:r>
          </a:p>
          <a:p>
            <a:r>
              <a:rPr lang="el-GR" dirty="0" smtClean="0"/>
              <a:t>Μη </a:t>
            </a:r>
            <a:r>
              <a:rPr lang="el-GR" dirty="0"/>
              <a:t>μολύνετε τις επιφάνειες (πόμολα, πρίζες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04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Προφυλάξεις επαφής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Πλύσιμο χεριών αμέσως μετά την επαφή</a:t>
            </a:r>
          </a:p>
          <a:p>
            <a:r>
              <a:rPr lang="el-GR" dirty="0" smtClean="0"/>
              <a:t>Υλικά </a:t>
            </a:r>
            <a:r>
              <a:rPr lang="el-GR" dirty="0"/>
              <a:t>μιας χρήσεως εάν είναι δυνατόν</a:t>
            </a:r>
          </a:p>
          <a:p>
            <a:pPr lvl="1"/>
            <a:r>
              <a:rPr lang="el-GR" dirty="0"/>
              <a:t>Διαφορετικά, καθάρισμα και απολύμανση μεταξύ χρήσεων</a:t>
            </a:r>
          </a:p>
          <a:p>
            <a:r>
              <a:rPr lang="el-GR" dirty="0" smtClean="0"/>
              <a:t>Καθάρισμα </a:t>
            </a:r>
            <a:r>
              <a:rPr lang="el-GR" dirty="0"/>
              <a:t>και απολύμανση του δωματίου του ασθενούς καθημερινά</a:t>
            </a:r>
          </a:p>
          <a:p>
            <a:pPr lvl="1"/>
            <a:r>
              <a:rPr lang="el-GR" dirty="0"/>
              <a:t>Κάγκελα κρεβατιού</a:t>
            </a:r>
          </a:p>
          <a:p>
            <a:pPr lvl="1"/>
            <a:r>
              <a:rPr lang="el-GR" dirty="0"/>
              <a:t>Κομοδίνο </a:t>
            </a:r>
          </a:p>
          <a:p>
            <a:pPr lvl="1"/>
            <a:r>
              <a:rPr lang="el-GR" dirty="0"/>
              <a:t>Επιφάνειες τουαλέτας</a:t>
            </a:r>
          </a:p>
          <a:p>
            <a:pPr lvl="1"/>
            <a:r>
              <a:rPr lang="el-GR" dirty="0"/>
              <a:t>Πιεσόμετρο, επιφάνειες </a:t>
            </a:r>
            <a:r>
              <a:rPr lang="el-GR" dirty="0" smtClean="0"/>
              <a:t>μηχανημάτων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2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Καθάρισμα και απολύμανση </a:t>
            </a:r>
            <a:br>
              <a:rPr lang="el-GR" sz="4000" dirty="0" smtClean="0"/>
            </a:br>
            <a:r>
              <a:rPr lang="el-GR" sz="4000" dirty="0" smtClean="0"/>
              <a:t>για προφύλαξη μόλυνσης από επαφή 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/>
          <a:lstStyle/>
          <a:p>
            <a:r>
              <a:rPr lang="el-GR" dirty="0"/>
              <a:t>Απορρυπαντικά</a:t>
            </a:r>
          </a:p>
          <a:p>
            <a:pPr lvl="1"/>
            <a:r>
              <a:rPr lang="el-GR" dirty="0"/>
              <a:t>Χρησιμοποιούνται για την απομάκρυνση οργανικών ουσιών από επιφάνειες ή περιοχές</a:t>
            </a:r>
          </a:p>
          <a:p>
            <a:r>
              <a:rPr lang="el-GR" dirty="0"/>
              <a:t>Απολύμανση</a:t>
            </a:r>
          </a:p>
          <a:p>
            <a:pPr lvl="1"/>
            <a:r>
              <a:rPr lang="el-GR" dirty="0"/>
              <a:t>Χρησιμοποιείται για τον έλεγχο των μικροβίων </a:t>
            </a:r>
          </a:p>
          <a:p>
            <a:r>
              <a:rPr lang="el-GR" dirty="0"/>
              <a:t>Μια περιοχή πρέπει να καθαρισθεί </a:t>
            </a:r>
            <a:r>
              <a:rPr lang="el-GR" dirty="0" smtClean="0"/>
              <a:t>από </a:t>
            </a:r>
            <a:r>
              <a:rPr lang="el-GR" dirty="0"/>
              <a:t>οργανικά </a:t>
            </a:r>
            <a:r>
              <a:rPr lang="el-GR" dirty="0" smtClean="0"/>
              <a:t>στοιχεία προ της απολύμανσης </a:t>
            </a:r>
            <a:endParaRPr lang="el-GR" dirty="0"/>
          </a:p>
          <a:p>
            <a:r>
              <a:rPr lang="el-GR" dirty="0"/>
              <a:t>Διαφορετικά η απολύμανση είναι ανεπαρκής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81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Λοίμωξη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Εγκατάσταση, ανάπτυξη και πολλαπλασιασμός μικροβίων </a:t>
            </a:r>
          </a:p>
          <a:p>
            <a:pPr eaLnBrk="1" hangingPunct="1"/>
            <a:r>
              <a:rPr lang="el-GR" altLang="el-GR" dirty="0" smtClean="0"/>
              <a:t>Συμπτωματολογία </a:t>
            </a:r>
            <a:r>
              <a:rPr lang="el-GR" altLang="el-GR" dirty="0" smtClean="0"/>
              <a:t>νόσου</a:t>
            </a:r>
          </a:p>
          <a:p>
            <a:pPr lvl="1" eaLnBrk="1" hangingPunct="1"/>
            <a:r>
              <a:rPr lang="el-GR" altLang="el-GR" dirty="0" smtClean="0"/>
              <a:t>Γενικά (ρίγος, πυρετός, κακουχία)</a:t>
            </a:r>
          </a:p>
          <a:p>
            <a:pPr lvl="1" eaLnBrk="1" hangingPunct="1"/>
            <a:r>
              <a:rPr lang="el-GR" altLang="el-GR" dirty="0" smtClean="0"/>
              <a:t>Τοπικά – φλεγμονή (ερυθρότητα, πόνος, οίδημα, αύξηση θερμοκρασίας τοπικά)</a:t>
            </a:r>
          </a:p>
          <a:p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31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Προφυλάξεις για σταγονίδια </a:t>
            </a:r>
            <a:r>
              <a:rPr lang="el-GR" sz="3000" b="0" dirty="0" smtClean="0"/>
              <a:t>1/2</a:t>
            </a:r>
            <a:endParaRPr lang="en-US" sz="3000" b="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Αποφυγή λοιμώξεων από μεγάλα σταγονίδια</a:t>
            </a:r>
            <a:endParaRPr lang="en-US" altLang="el-GR" sz="2800" dirty="0" smtClean="0"/>
          </a:p>
          <a:p>
            <a:pPr lvl="1" eaLnBrk="1" hangingPunct="1"/>
            <a:r>
              <a:rPr lang="el-GR" altLang="el-GR" sz="2400" dirty="0" smtClean="0"/>
              <a:t>Φτάρνισμα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Βήχας</a:t>
            </a:r>
          </a:p>
          <a:p>
            <a:pPr lvl="1" eaLnBrk="1" hangingPunct="1"/>
            <a:r>
              <a:rPr lang="el-GR" altLang="el-GR" sz="2400" dirty="0" smtClean="0"/>
              <a:t>Ομιλία </a:t>
            </a:r>
            <a:endParaRPr lang="en-US" altLang="el-GR" sz="2400" dirty="0" smtClean="0"/>
          </a:p>
          <a:p>
            <a:pPr lvl="1" eaLnBrk="1" hangingPunct="1"/>
            <a:endParaRPr lang="en-US" altLang="el-GR" sz="2400" dirty="0" smtClean="0"/>
          </a:p>
          <a:p>
            <a:r>
              <a:rPr lang="el-GR" altLang="el-GR" sz="2800" dirty="0" smtClean="0"/>
              <a:t>Παραδείγματα</a:t>
            </a:r>
            <a:endParaRPr lang="en-US" altLang="el-GR" sz="2800" dirty="0" smtClean="0"/>
          </a:p>
          <a:p>
            <a:pPr lvl="1" eaLnBrk="1" hangingPunct="1"/>
            <a:r>
              <a:rPr lang="el-GR" altLang="el-GR" sz="2400" dirty="0" smtClean="0"/>
              <a:t>Μηνιγγίτιδα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κοκίτης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err="1" smtClean="0"/>
              <a:t>Γρίππη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  <p:pic>
        <p:nvPicPr>
          <p:cNvPr id="51202" name="Picture 2" descr="http://t2.gstatic.com/images?q=tbn:ANd9GcRCk9P05Mvye1UCad07cdpqKKABhBG406aT751tsQ3VXO39_So6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4398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447727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cdph.ca.gov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0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Προφυλάξεις για σταγονίδια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Επιπλέον των βασικών προφυλάξεων</a:t>
            </a:r>
            <a:endParaRPr lang="en-US" altLang="el-GR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Τοποθέτηση ασθενούς σε μονό δωμάτιο ή περισσότερους σε απόσταση &gt; 1 μέτρου</a:t>
            </a:r>
            <a:endParaRPr lang="en-US" altLang="el-GR" sz="2400" dirty="0" smtClean="0"/>
          </a:p>
          <a:p>
            <a:pPr>
              <a:lnSpc>
                <a:spcPct val="90000"/>
              </a:lnSpc>
            </a:pPr>
            <a:endParaRPr lang="en-US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Μάσκα για απόσταση &lt; </a:t>
            </a:r>
            <a:r>
              <a:rPr lang="en-US" altLang="el-GR" sz="2400" dirty="0" smtClean="0"/>
              <a:t> 1 m</a:t>
            </a:r>
          </a:p>
          <a:p>
            <a:pPr>
              <a:lnSpc>
                <a:spcPct val="90000"/>
              </a:lnSpc>
            </a:pPr>
            <a:endParaRPr lang="en-US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Ανάλογα κάλυψη προσώπου ή ματιών &lt;</a:t>
            </a:r>
            <a:r>
              <a:rPr lang="en-US" altLang="el-GR" sz="2400" dirty="0" smtClean="0"/>
              <a:t> 1 m</a:t>
            </a:r>
          </a:p>
          <a:p>
            <a:pPr>
              <a:lnSpc>
                <a:spcPct val="90000"/>
              </a:lnSpc>
            </a:pPr>
            <a:endParaRPr lang="en-US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Περιορισμός των μετακινήσεων του ασθενούς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 smtClean="0"/>
              <a:t>Ασθενής μάσκα εκτός θαλάμου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8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Προφυλάξεις για </a:t>
            </a:r>
            <a:r>
              <a:rPr lang="el-GR" sz="3600" dirty="0" err="1" smtClean="0"/>
              <a:t>αερογενείς</a:t>
            </a:r>
            <a:r>
              <a:rPr lang="el-GR" sz="3600" dirty="0" smtClean="0"/>
              <a:t> λοιμώξεις </a:t>
            </a:r>
            <a:r>
              <a:rPr lang="el-GR" sz="3000" b="0" dirty="0" smtClean="0"/>
              <a:t>1/2</a:t>
            </a:r>
            <a:endParaRPr lang="en-US" sz="30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Επιπλέον των βασικών προφυλάξεων</a:t>
            </a:r>
          </a:p>
          <a:p>
            <a:r>
              <a:rPr lang="el-GR" dirty="0" smtClean="0"/>
              <a:t>Αποφυγή </a:t>
            </a:r>
            <a:r>
              <a:rPr lang="el-GR" dirty="0"/>
              <a:t>διασποράς  δυνητικά λοιμογόνων εισπνεόμενων σωματιδίων από τον αέρα</a:t>
            </a:r>
          </a:p>
          <a:p>
            <a:r>
              <a:rPr lang="el-GR" dirty="0"/>
              <a:t>Παραδείγματα</a:t>
            </a:r>
          </a:p>
          <a:p>
            <a:pPr lvl="1"/>
            <a:r>
              <a:rPr lang="el-GR" dirty="0"/>
              <a:t>Φυματίωση</a:t>
            </a:r>
          </a:p>
          <a:p>
            <a:pPr lvl="1"/>
            <a:r>
              <a:rPr lang="el-GR" dirty="0"/>
              <a:t>Ιλαρά </a:t>
            </a:r>
          </a:p>
          <a:p>
            <a:pPr lvl="1"/>
            <a:r>
              <a:rPr lang="el-GR" dirty="0" err="1"/>
              <a:t>Ανεμοευλογιά</a:t>
            </a:r>
            <a:endParaRPr lang="el-GR" dirty="0"/>
          </a:p>
          <a:p>
            <a:pPr lvl="1"/>
            <a:r>
              <a:rPr lang="el-GR" dirty="0"/>
              <a:t>Ευλογιά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972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Προφυλάξεις για </a:t>
            </a:r>
            <a:r>
              <a:rPr lang="el-GR" dirty="0" err="1">
                <a:solidFill>
                  <a:prstClr val="white"/>
                </a:solidFill>
              </a:rPr>
              <a:t>αερογενείς</a:t>
            </a:r>
            <a:r>
              <a:rPr lang="el-GR" dirty="0">
                <a:solidFill>
                  <a:prstClr val="white"/>
                </a:solidFill>
              </a:rPr>
              <a:t> λοιμώξεις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sz="3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N95 σωματιδιακή μάσκα για το προσωπικό</a:t>
            </a:r>
          </a:p>
          <a:p>
            <a:pPr lvl="1"/>
            <a:r>
              <a:rPr lang="el-GR" dirty="0"/>
              <a:t>Έλεγχος εφαρμογής προ της χρήσης</a:t>
            </a:r>
          </a:p>
          <a:p>
            <a:r>
              <a:rPr lang="el-GR" dirty="0" smtClean="0"/>
              <a:t>Ασθενής </a:t>
            </a:r>
            <a:r>
              <a:rPr lang="el-GR" dirty="0"/>
              <a:t>στην απομόνωση</a:t>
            </a:r>
          </a:p>
          <a:p>
            <a:r>
              <a:rPr lang="el-GR" dirty="0" smtClean="0"/>
              <a:t>Ασθενής </a:t>
            </a:r>
            <a:r>
              <a:rPr lang="el-GR" dirty="0"/>
              <a:t>μάσκα όταν </a:t>
            </a:r>
            <a:r>
              <a:rPr lang="el-GR" dirty="0" smtClean="0"/>
              <a:t>εξέρχεται </a:t>
            </a:r>
            <a:r>
              <a:rPr lang="el-GR" dirty="0"/>
              <a:t>από το θάλαμό του</a:t>
            </a:r>
          </a:p>
          <a:p>
            <a:r>
              <a:rPr lang="el-GR" dirty="0" smtClean="0"/>
              <a:t>Δωμάτιο </a:t>
            </a:r>
            <a:r>
              <a:rPr lang="el-GR" dirty="0"/>
              <a:t>απομόνωσης </a:t>
            </a:r>
          </a:p>
          <a:p>
            <a:pPr lvl="1"/>
            <a:r>
              <a:rPr lang="el-GR" dirty="0"/>
              <a:t>Σχεδιασμός απομάκρυνσης του μολυσματικού υλικού με κατάλληλη κατεύθυνση </a:t>
            </a:r>
            <a:r>
              <a:rPr lang="el-GR" dirty="0" smtClean="0"/>
              <a:t>ρευμάτων </a:t>
            </a:r>
            <a:r>
              <a:rPr lang="el-GR" dirty="0"/>
              <a:t>αέρα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578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Τύποι απομόνωσης Ι - πλήρης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Πλήρης</a:t>
            </a:r>
          </a:p>
          <a:p>
            <a:pPr lvl="1" eaLnBrk="1" hangingPunct="1"/>
            <a:r>
              <a:rPr lang="el-GR" altLang="el-GR" dirty="0" smtClean="0"/>
              <a:t>Άρρωστος μολυσματικός, μεταδοτικός</a:t>
            </a:r>
          </a:p>
          <a:p>
            <a:pPr lvl="1" eaLnBrk="1" hangingPunct="1"/>
            <a:r>
              <a:rPr lang="el-GR" altLang="el-GR" dirty="0" smtClean="0"/>
              <a:t>Χωριστό δωμάτιο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/>
              <a:t> </a:t>
            </a:r>
          </a:p>
          <a:p>
            <a:pPr lvl="1" eaLnBrk="1" hangingPunct="1"/>
            <a:r>
              <a:rPr lang="el-GR" altLang="el-GR" dirty="0" smtClean="0"/>
              <a:t>Μάσκα, μπλούζα, γάντια (εισερχόμενοι)</a:t>
            </a:r>
          </a:p>
          <a:p>
            <a:pPr lvl="1" eaLnBrk="1" hangingPunct="1"/>
            <a:r>
              <a:rPr lang="el-GR" altLang="el-GR" dirty="0" smtClean="0"/>
              <a:t>Απόρριψη υλικού μιας χρήσεως, απολύμανση λοιπών</a:t>
            </a:r>
          </a:p>
          <a:p>
            <a:pPr lvl="1" eaLnBrk="1" hangingPunct="1"/>
            <a:r>
              <a:rPr lang="el-GR" altLang="el-GR" dirty="0" smtClean="0"/>
              <a:t>Επισκέπτες ενημερώνουν το νοσηλευτικό προσωπικό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6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Τύποι απομόνωσης ΙΙ </a:t>
            </a:r>
            <a:br>
              <a:rPr lang="el-GR" sz="4000" dirty="0" smtClean="0"/>
            </a:br>
            <a:r>
              <a:rPr lang="el-GR" sz="3300" b="0" dirty="0" smtClean="0"/>
              <a:t>Προφυλάξεις φραγμού – επαφής </a:t>
            </a:r>
            <a:r>
              <a:rPr lang="el-GR" sz="3300" b="0" dirty="0">
                <a:solidFill>
                  <a:prstClr val="white"/>
                </a:solidFill>
              </a:rPr>
              <a:t>1/3</a:t>
            </a:r>
            <a:endParaRPr lang="el-GR" sz="3300" b="0" dirty="0" smtClean="0"/>
          </a:p>
        </p:txBody>
      </p:sp>
      <p:sp>
        <p:nvSpPr>
          <p:cNvPr id="88068" name="Rectangle 9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1256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Αναπνευστικές λοιμώξεις</a:t>
            </a:r>
          </a:p>
          <a:p>
            <a:pPr lvl="1" eaLnBrk="1" hangingPunct="1"/>
            <a:r>
              <a:rPr lang="el-GR" altLang="el-GR" dirty="0" smtClean="0"/>
              <a:t>Δωμάτιο μοναχικό</a:t>
            </a:r>
          </a:p>
          <a:p>
            <a:pPr lvl="1" eaLnBrk="1" hangingPunct="1"/>
            <a:r>
              <a:rPr lang="el-GR" altLang="el-GR" dirty="0" smtClean="0"/>
              <a:t>Μπλούζα, γάντια όχι απαραίτητα</a:t>
            </a:r>
          </a:p>
          <a:p>
            <a:pPr lvl="1" eaLnBrk="1" hangingPunct="1"/>
            <a:r>
              <a:rPr lang="el-GR" altLang="el-GR" dirty="0" smtClean="0"/>
              <a:t>Μάσκα για τους εισερχομένους</a:t>
            </a:r>
          </a:p>
          <a:p>
            <a:pPr lvl="1" eaLnBrk="1" hangingPunct="1"/>
            <a:r>
              <a:rPr lang="el-GR" altLang="el-GR" dirty="0" smtClean="0"/>
              <a:t>Πλύσιμο χεριών μετά από επαφή</a:t>
            </a:r>
          </a:p>
          <a:p>
            <a:pPr lvl="1" eaLnBrk="1" hangingPunct="1"/>
            <a:r>
              <a:rPr lang="el-GR" altLang="el-GR" dirty="0" smtClean="0"/>
              <a:t>Απολύμανση υλικού πολλαπλών χρήσεων</a:t>
            </a:r>
          </a:p>
          <a:p>
            <a:pPr lvl="1" eaLnBrk="1" hangingPunct="1"/>
            <a:r>
              <a:rPr lang="el-GR" altLang="el-GR" dirty="0" smtClean="0"/>
              <a:t>Ενημέρωση νοσηλευτών για είσοδο στο δωμάτιο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64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Τύποι απομόνωσης ΙΙ </a:t>
            </a:r>
            <a:br>
              <a:rPr lang="el-GR" sz="4000" dirty="0" smtClean="0"/>
            </a:br>
            <a:r>
              <a:rPr lang="el-GR" sz="3300" b="0" dirty="0" smtClean="0"/>
              <a:t>Προφυλάξεις φραγμού – επαφής 2/3</a:t>
            </a:r>
          </a:p>
        </p:txBody>
      </p:sp>
      <p:sp>
        <p:nvSpPr>
          <p:cNvPr id="88068" name="Rectangle 9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12568"/>
          </a:xfrm>
        </p:spPr>
        <p:txBody>
          <a:bodyPr/>
          <a:lstStyle/>
          <a:p>
            <a:r>
              <a:rPr lang="el-GR" altLang="el-GR" dirty="0" smtClean="0"/>
              <a:t>Εντερικές </a:t>
            </a:r>
            <a:r>
              <a:rPr lang="el-GR" altLang="el-GR" dirty="0"/>
              <a:t>λοιμώξεις</a:t>
            </a:r>
          </a:p>
          <a:p>
            <a:pPr lvl="1"/>
            <a:r>
              <a:rPr lang="el-GR" altLang="el-GR" dirty="0"/>
              <a:t>Δωμάτιο μοναχικό </a:t>
            </a:r>
          </a:p>
          <a:p>
            <a:pPr lvl="1"/>
            <a:r>
              <a:rPr lang="el-GR" altLang="el-GR" dirty="0"/>
              <a:t>Μπλούζα, μάσκα όχι απαραίτητα</a:t>
            </a:r>
          </a:p>
          <a:p>
            <a:pPr lvl="1"/>
            <a:r>
              <a:rPr lang="el-GR" altLang="el-GR" dirty="0"/>
              <a:t>Γάντια επί επαφής (άρρωστος, </a:t>
            </a:r>
            <a:r>
              <a:rPr lang="el-GR" altLang="el-GR" dirty="0" smtClean="0"/>
              <a:t>αντικείμενα, </a:t>
            </a:r>
            <a:r>
              <a:rPr lang="el-GR" altLang="el-GR" dirty="0"/>
              <a:t>εκκρίσεις)</a:t>
            </a:r>
          </a:p>
          <a:p>
            <a:pPr lvl="1"/>
            <a:r>
              <a:rPr lang="el-GR" altLang="el-GR" dirty="0"/>
              <a:t>Υλικά πολλαπλής χρήσεως, αντικείμενα και εκκρίσεις απολυμαίνονται</a:t>
            </a:r>
          </a:p>
          <a:p>
            <a:pPr lvl="1"/>
            <a:r>
              <a:rPr lang="el-GR" altLang="el-GR" dirty="0"/>
              <a:t>Ενημέρωση νοσηλευτών για είσοδο στο δωμάτιο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72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>
                <a:solidFill>
                  <a:prstClr val="white"/>
                </a:solidFill>
              </a:rPr>
              <a:t>Τύποι απομόνωσης ΙΙ </a:t>
            </a:r>
            <a:br>
              <a:rPr lang="el-GR" sz="4000" dirty="0">
                <a:solidFill>
                  <a:prstClr val="white"/>
                </a:solidFill>
              </a:rPr>
            </a:br>
            <a:r>
              <a:rPr lang="el-GR" sz="3300" b="0" dirty="0">
                <a:solidFill>
                  <a:prstClr val="white"/>
                </a:solidFill>
              </a:rPr>
              <a:t>Προφυλάξεις φραγμού – επαφής </a:t>
            </a:r>
            <a:r>
              <a:rPr lang="el-GR" sz="3300" b="0" dirty="0" smtClean="0">
                <a:solidFill>
                  <a:prstClr val="white"/>
                </a:solidFill>
              </a:rPr>
              <a:t>3/3</a:t>
            </a:r>
            <a:endParaRPr lang="el-GR" sz="400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12568"/>
          </a:xfrm>
        </p:spPr>
        <p:txBody>
          <a:bodyPr/>
          <a:lstStyle/>
          <a:p>
            <a:pPr eaLnBrk="1" hangingPunct="1"/>
            <a:r>
              <a:rPr lang="el-GR" altLang="el-GR" b="0" dirty="0" smtClean="0"/>
              <a:t>Τραύματα </a:t>
            </a:r>
          </a:p>
          <a:p>
            <a:pPr lvl="1" eaLnBrk="1" hangingPunct="1"/>
            <a:r>
              <a:rPr lang="el-GR" altLang="el-GR" b="0" dirty="0" smtClean="0"/>
              <a:t>Δωμάτιο προτιμότερο μοναχικό</a:t>
            </a:r>
          </a:p>
          <a:p>
            <a:pPr lvl="1" eaLnBrk="1" hangingPunct="1"/>
            <a:r>
              <a:rPr lang="el-GR" altLang="el-GR" b="0" dirty="0" smtClean="0"/>
              <a:t>Μπλούζα, μάσκα, γάντια, πλύσιμο χεριών για επαφή με το τραύμα</a:t>
            </a:r>
          </a:p>
          <a:p>
            <a:pPr lvl="1" eaLnBrk="1" hangingPunct="1"/>
            <a:r>
              <a:rPr lang="el-GR" altLang="el-GR" b="0" dirty="0" smtClean="0"/>
              <a:t>Υλικό ή αντικείμενα πολλαπλών χρήσεων απολυμαίνονται</a:t>
            </a:r>
          </a:p>
          <a:p>
            <a:pPr lvl="1" eaLnBrk="1" hangingPunct="1"/>
            <a:r>
              <a:rPr lang="el-GR" altLang="el-GR" b="0" dirty="0" smtClean="0"/>
              <a:t>Ενημέρωση νοσηλευτών για είσοδο στο δωμάτιο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8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Τύποι απομόνωσης ΙΙΙ </a:t>
            </a:r>
            <a:br>
              <a:rPr lang="el-GR" sz="4000" dirty="0" smtClean="0"/>
            </a:br>
            <a:r>
              <a:rPr lang="el-GR" sz="4000" dirty="0" smtClean="0"/>
              <a:t> </a:t>
            </a:r>
            <a:r>
              <a:rPr lang="el-GR" sz="3300" b="0" dirty="0" smtClean="0"/>
              <a:t>Προστατευτική απομόνωση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24936" cy="5256584"/>
          </a:xfrm>
        </p:spPr>
        <p:txBody>
          <a:bodyPr/>
          <a:lstStyle/>
          <a:p>
            <a:pPr lvl="1" eaLnBrk="1" hangingPunct="1"/>
            <a:r>
              <a:rPr lang="el-GR" altLang="el-GR" sz="2400" b="0" dirty="0" smtClean="0"/>
              <a:t>Προφύλαξη επιρρεπών ασθενών</a:t>
            </a:r>
          </a:p>
          <a:p>
            <a:pPr lvl="1" eaLnBrk="1" hangingPunct="1"/>
            <a:r>
              <a:rPr lang="el-GR" altLang="el-GR" sz="2400" b="0" dirty="0" smtClean="0"/>
              <a:t>Σοβαρή </a:t>
            </a:r>
            <a:r>
              <a:rPr lang="el-GR" altLang="el-GR" sz="2400" b="0" dirty="0" err="1" smtClean="0"/>
              <a:t>ανοσοκαταστολή</a:t>
            </a:r>
            <a:r>
              <a:rPr lang="el-GR" altLang="el-GR" sz="2400" b="0" dirty="0" smtClean="0"/>
              <a:t>, εκτεταμένα εγκαύματα </a:t>
            </a:r>
          </a:p>
          <a:p>
            <a:pPr lvl="1" eaLnBrk="1" hangingPunct="1"/>
            <a:endParaRPr lang="el-GR" altLang="el-GR" sz="2400" b="0" dirty="0" smtClean="0"/>
          </a:p>
          <a:p>
            <a:pPr lvl="1" eaLnBrk="1" hangingPunct="1"/>
            <a:r>
              <a:rPr lang="el-GR" altLang="el-GR" sz="2400" b="0" dirty="0" smtClean="0"/>
              <a:t>Δωμάτιο απαραίτητα μοναχικό</a:t>
            </a:r>
          </a:p>
          <a:p>
            <a:pPr lvl="1" eaLnBrk="1" hangingPunct="1"/>
            <a:r>
              <a:rPr lang="el-GR" altLang="el-GR" sz="2400" b="0" dirty="0" smtClean="0"/>
              <a:t>Μπλούζα, μάσκα, γάντια όταν κρίνεται αναγκαίο</a:t>
            </a:r>
          </a:p>
          <a:p>
            <a:pPr lvl="1" eaLnBrk="1" hangingPunct="1"/>
            <a:r>
              <a:rPr lang="el-GR" altLang="el-GR" sz="2400" b="0" dirty="0" smtClean="0"/>
              <a:t>Πλύσιμο χεριών</a:t>
            </a:r>
          </a:p>
          <a:p>
            <a:pPr lvl="1" eaLnBrk="1" hangingPunct="1"/>
            <a:r>
              <a:rPr lang="el-GR" altLang="el-GR" sz="2400" b="0" dirty="0" smtClean="0"/>
              <a:t>Υλικό πολλαπλών χρήσεων απολύμανση / αποστείρωση</a:t>
            </a:r>
          </a:p>
          <a:p>
            <a:pPr lvl="1" eaLnBrk="1" hangingPunct="1"/>
            <a:r>
              <a:rPr lang="el-GR" altLang="el-GR" sz="2400" b="0" dirty="0" smtClean="0"/>
              <a:t>Ενημέρωση νοσηλευτών για είσοδο στο δωμάτιο</a:t>
            </a:r>
          </a:p>
          <a:p>
            <a:pPr eaLnBrk="1" hangingPunct="1"/>
            <a:endParaRPr lang="el-GR" altLang="el-GR" sz="28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1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Απομόνωση αρνητικής πιέσεως</a:t>
            </a:r>
            <a:endParaRPr lang="en-US" dirty="0" smtClean="0"/>
          </a:p>
        </p:txBody>
      </p:sp>
      <p:pic>
        <p:nvPicPr>
          <p:cNvPr id="91139" name="Picture 3" descr="isolation roo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624119"/>
            <a:ext cx="6486751" cy="4109137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287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Νόσος </a:t>
            </a:r>
          </a:p>
          <a:p>
            <a:pPr lvl="1" eaLnBrk="1" hangingPunct="1"/>
            <a:r>
              <a:rPr lang="el-GR" altLang="el-GR" sz="2400" dirty="0" smtClean="0"/>
              <a:t>το σύνολο των λειτουργικών και βιοχημικών διαταραχών οργάνων ή συστημάτων που προκαλούνται στην περίπτωση των λοιμώξεων από τα μικρόβια</a:t>
            </a:r>
          </a:p>
          <a:p>
            <a:pPr eaLnBrk="1" hangingPunct="1"/>
            <a:r>
              <a:rPr lang="el-GR" altLang="el-GR" sz="2800" dirty="0" smtClean="0"/>
              <a:t>Νοσοκομειακές λοιμώξεις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72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17525" y="2720975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 sz="2200" b="1" dirty="0">
              <a:solidFill>
                <a:schemeClr val="accent2"/>
              </a:solidFill>
              <a:latin typeface="VNI-Helve" pitchFamily="2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74725" y="3254375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 sz="2200" b="1" dirty="0">
              <a:solidFill>
                <a:schemeClr val="accent2"/>
              </a:solidFill>
              <a:latin typeface="VNI-Helve" pitchFamily="2" charset="0"/>
            </a:endParaRPr>
          </a:p>
        </p:txBody>
      </p:sp>
      <p:pic>
        <p:nvPicPr>
          <p:cNvPr id="92164" name="Picture 4" descr="dejan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70881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Θάλαμος ασθενών - φυσικού αερισμού</a:t>
            </a:r>
            <a:endParaRPr lang="en-US" sz="3600" dirty="0" smtClean="0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2230438" y="4705350"/>
            <a:ext cx="781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4724400" y="4789488"/>
            <a:ext cx="8477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637088" y="43037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en-US" altLang="el-GR" sz="1800" b="1" dirty="0">
                <a:solidFill>
                  <a:srgbClr val="0000FF"/>
                </a:solidFill>
                <a:latin typeface="Arial" charset="0"/>
              </a:rPr>
              <a:t>1 meter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414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Προφυλάξεις για εργαστηριακά δείγματα</a:t>
            </a:r>
            <a:endParaRPr lang="en-US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dirty="0" smtClean="0"/>
              <a:t>Ενημέρωση εργαστηρίου</a:t>
            </a:r>
            <a:endParaRPr lang="en-US" altLang="el-GR" sz="2400" dirty="0" smtClean="0"/>
          </a:p>
          <a:p>
            <a:pPr>
              <a:lnSpc>
                <a:spcPct val="80000"/>
              </a:lnSpc>
            </a:pPr>
            <a:endParaRPr lang="en-US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Το προσωπικό που κάνει τη συλλογή πλήρως προφυλαγμένο</a:t>
            </a:r>
            <a:endParaRPr lang="en-US" altLang="el-GR" sz="2400" dirty="0" smtClean="0"/>
          </a:p>
          <a:p>
            <a:pPr>
              <a:lnSpc>
                <a:spcPct val="80000"/>
              </a:lnSpc>
            </a:pPr>
            <a:endParaRPr lang="en-US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Τοποθέτηση δείγματος σε στεγανή σακούλα</a:t>
            </a:r>
            <a:endParaRPr lang="en-US" altLang="el-GR" sz="2400" dirty="0" smtClean="0"/>
          </a:p>
          <a:p>
            <a:pPr>
              <a:lnSpc>
                <a:spcPct val="80000"/>
              </a:lnSpc>
            </a:pPr>
            <a:endParaRPr lang="en-US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Παράδοση από χέρι σε χέρι</a:t>
            </a:r>
            <a:endParaRPr lang="en-US" altLang="el-GR" sz="2400" dirty="0" smtClean="0"/>
          </a:p>
          <a:p>
            <a:pPr>
              <a:lnSpc>
                <a:spcPct val="80000"/>
              </a:lnSpc>
            </a:pPr>
            <a:endParaRPr lang="en-US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Σήμανση του δείγματος ως ύποπτου ή </a:t>
            </a:r>
            <a:r>
              <a:rPr lang="el-GR" altLang="el-GR" sz="2400" dirty="0" smtClean="0"/>
              <a:t>πάσχοντα από μεταδοτικό νόσημα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4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/>
              <a:t>ΚΑΘΑΡΙΟΤΗΤΑ και ΑΠΟΛΥΜΑΝΣΗ </a:t>
            </a:r>
            <a:br>
              <a:rPr lang="el-GR" sz="4000" smtClean="0"/>
            </a:br>
            <a:r>
              <a:rPr lang="el-GR" sz="4000" smtClean="0"/>
              <a:t>για προφύλαξη μόλυνσης από επαφή 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l-GR" altLang="el-GR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Καθαριότητα, θερμότητα, αντισηπτικά φάρμακα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l-GR" altLang="el-GR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Κλινικά συνδυασμός καθαριότητας και αντισηπτικών</a:t>
            </a:r>
          </a:p>
          <a:p>
            <a:pPr marL="357188" indent="-357188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el-GR" altLang="el-GR" sz="2200" b="1" dirty="0" smtClean="0"/>
              <a:t>Απορρυπαντικά – καθαριότητα </a:t>
            </a:r>
            <a:endParaRPr lang="en-US" altLang="el-GR" sz="2200" b="1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Απομακρύνουν τη βρωμιά – οργανικές ουσίες</a:t>
            </a:r>
            <a:endParaRPr lang="en-US" altLang="el-GR" sz="2200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Χρειάζεται μηχανική δύναμη</a:t>
            </a:r>
            <a:endParaRPr lang="en-US" altLang="el-GR" sz="2200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Απομάκρυνση με καθαρό νερό</a:t>
            </a:r>
            <a:endParaRPr lang="en-US" altLang="el-GR" sz="2200" dirty="0" smtClean="0"/>
          </a:p>
          <a:p>
            <a:pPr marL="357188" indent="-357188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el-GR" altLang="el-GR" sz="2200" b="1" dirty="0" smtClean="0"/>
              <a:t>Απολύμανση</a:t>
            </a:r>
            <a:endParaRPr lang="en-US" altLang="el-GR" sz="2200" b="1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Σκοτώνει ιούς, βακτήρια</a:t>
            </a:r>
            <a:endParaRPr lang="en-US" altLang="el-GR" sz="2200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Απολύμανση επιφανειών</a:t>
            </a:r>
            <a:endParaRPr lang="en-US" altLang="el-GR" sz="2200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Τύπος εξαρτάται από τον λοιμογόνο παράγοντα</a:t>
            </a:r>
            <a:endParaRPr lang="en-US" altLang="el-GR" sz="2200" dirty="0" smtClean="0"/>
          </a:p>
          <a:p>
            <a:pPr marL="898525" lvl="1" indent="-355600" eaLnBrk="1" hangingPunct="1">
              <a:lnSpc>
                <a:spcPct val="100000"/>
              </a:lnSpc>
              <a:spcBef>
                <a:spcPts val="900"/>
              </a:spcBef>
            </a:pPr>
            <a:r>
              <a:rPr lang="el-GR" altLang="el-GR" sz="2200" dirty="0" smtClean="0"/>
              <a:t>Χρήση μετά την καθαριότητα (οργανικά στοιχεία μειώνουν τη δραστικότητα αντισηπτικών ουσιών)</a:t>
            </a:r>
            <a:endParaRPr lang="en-US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97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Απολυμαντικά – αντισηπτικά μέσα </a:t>
            </a:r>
            <a:r>
              <a:rPr lang="el-GR" sz="3000" b="0" dirty="0" smtClean="0"/>
              <a:t>1/2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7920880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Αλκοόλες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Αιθυλική 60-70%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err="1" smtClean="0"/>
              <a:t>Ισοπροπυλική</a:t>
            </a:r>
            <a:r>
              <a:rPr lang="el-GR" altLang="el-GR" dirty="0" smtClean="0"/>
              <a:t> 60%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Μικροβιοκτόνος όχι </a:t>
            </a:r>
            <a:r>
              <a:rPr lang="el-GR" altLang="el-GR" dirty="0" err="1" smtClean="0"/>
              <a:t>σποροκτόνος</a:t>
            </a:r>
            <a:endParaRPr lang="el-GR" altLang="el-GR" dirty="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Μόνες ή σε συνδυασμό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Δεν είναι τοξικές για το δέρμα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Αναφλέξιμες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56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Απολυμαντικά – αντισηπτικά μέσα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7920880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dirty="0"/>
              <a:t>Αλδεΰδες</a:t>
            </a:r>
          </a:p>
          <a:p>
            <a:pPr lvl="1">
              <a:lnSpc>
                <a:spcPct val="80000"/>
              </a:lnSpc>
            </a:pPr>
            <a:r>
              <a:rPr lang="el-GR" altLang="el-GR" dirty="0"/>
              <a:t>Φορμόλη – ερεθιστική - παθολογοανατομία</a:t>
            </a:r>
          </a:p>
          <a:p>
            <a:pPr lvl="1">
              <a:lnSpc>
                <a:spcPct val="80000"/>
              </a:lnSpc>
            </a:pPr>
            <a:r>
              <a:rPr lang="el-GR" altLang="el-GR" dirty="0" err="1"/>
              <a:t>Γλουταραλδεΰδη</a:t>
            </a:r>
            <a:r>
              <a:rPr lang="el-GR" altLang="el-GR" dirty="0"/>
              <a:t> – ιατρικά εργαλεία – όργανα με φακούς</a:t>
            </a:r>
          </a:p>
          <a:p>
            <a:pPr lvl="1">
              <a:lnSpc>
                <a:spcPct val="80000"/>
              </a:lnSpc>
            </a:pPr>
            <a:r>
              <a:rPr lang="el-GR" altLang="el-GR" dirty="0"/>
              <a:t>Ποικίλος χρόνος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Αλογόνα</a:t>
            </a:r>
          </a:p>
          <a:p>
            <a:pPr lvl="1">
              <a:lnSpc>
                <a:spcPct val="80000"/>
              </a:lnSpc>
            </a:pPr>
            <a:r>
              <a:rPr lang="el-GR" altLang="el-GR" dirty="0" smtClean="0"/>
              <a:t>Παράγωγα </a:t>
            </a:r>
            <a:r>
              <a:rPr lang="el-GR" altLang="el-GR" dirty="0"/>
              <a:t>χλωρίου (</a:t>
            </a:r>
            <a:r>
              <a:rPr lang="el-GR" altLang="el-GR" dirty="0" err="1"/>
              <a:t>υποχλωριώδη</a:t>
            </a:r>
            <a:r>
              <a:rPr lang="el-GR" altLang="el-GR" dirty="0"/>
              <a:t>, χλωρίνη)</a:t>
            </a:r>
          </a:p>
          <a:p>
            <a:pPr marL="722313" lvl="1" indent="0">
              <a:lnSpc>
                <a:spcPct val="80000"/>
              </a:lnSpc>
              <a:buNone/>
            </a:pPr>
            <a:r>
              <a:rPr lang="el-GR" altLang="el-GR" dirty="0" smtClean="0"/>
              <a:t>0,5 </a:t>
            </a:r>
            <a:r>
              <a:rPr lang="el-GR" altLang="el-GR" dirty="0"/>
              <a:t>– 1% ,  δραστικά σε </a:t>
            </a:r>
            <a:r>
              <a:rPr lang="el-GR" altLang="el-GR" dirty="0" smtClean="0"/>
              <a:t>ιούς </a:t>
            </a:r>
            <a:r>
              <a:rPr lang="el-GR" altLang="el-GR" dirty="0"/>
              <a:t>ηπατίτιδας και AIDS</a:t>
            </a:r>
          </a:p>
          <a:p>
            <a:pPr lvl="1">
              <a:lnSpc>
                <a:spcPct val="80000"/>
              </a:lnSpc>
            </a:pPr>
            <a:r>
              <a:rPr lang="el-GR" altLang="el-GR" dirty="0" smtClean="0"/>
              <a:t>Παράγωγα </a:t>
            </a:r>
            <a:r>
              <a:rPr lang="el-GR" altLang="el-GR" dirty="0"/>
              <a:t>ιωδίου</a:t>
            </a:r>
          </a:p>
          <a:p>
            <a:pPr marL="722313" lvl="1" indent="0">
              <a:lnSpc>
                <a:spcPct val="80000"/>
              </a:lnSpc>
              <a:buNone/>
            </a:pPr>
            <a:r>
              <a:rPr lang="el-GR" altLang="el-GR" dirty="0" smtClean="0"/>
              <a:t>Αντισηψία </a:t>
            </a:r>
            <a:r>
              <a:rPr lang="el-GR" altLang="el-GR" dirty="0"/>
              <a:t>δέρματος</a:t>
            </a:r>
          </a:p>
          <a:p>
            <a:pPr lvl="1">
              <a:lnSpc>
                <a:spcPct val="80000"/>
              </a:lnSpc>
            </a:pP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385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Απολύμανση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340768"/>
            <a:ext cx="6912768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0" dirty="0" smtClean="0"/>
              <a:t>3 επίπεδα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b="0" dirty="0" smtClean="0"/>
              <a:t>Υψηλό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b="0" dirty="0" smtClean="0"/>
              <a:t> Μέσο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b="0" dirty="0" smtClean="0"/>
              <a:t> Χαμηλό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l-GR" altLang="el-GR" sz="2400" b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0" dirty="0" smtClean="0"/>
              <a:t>Τα υλικά είναι σχεδόν τα ίδια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0" dirty="0" smtClean="0"/>
              <a:t>Αλλάζουν: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0" dirty="0" smtClean="0"/>
              <a:t>	οι πυκνότητες και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0" dirty="0" smtClean="0"/>
              <a:t>	ο χρόνος παραμονής στο διάλυμα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9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Επίπεδο απολύμανσης </a:t>
            </a:r>
            <a:r>
              <a:rPr lang="el-GR" sz="3000" b="0" dirty="0" smtClean="0"/>
              <a:t>1/2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57188" eaLnBrk="1" hangingPunct="1">
              <a:buFont typeface="Wingdings" pitchFamily="2" charset="2"/>
              <a:buNone/>
              <a:tabLst>
                <a:tab pos="357188" algn="l"/>
              </a:tabLst>
            </a:pPr>
            <a:r>
              <a:rPr lang="el-GR" altLang="el-GR" sz="2400" b="1" dirty="0" smtClean="0"/>
              <a:t>Υψηλό επίπεδο απολύμανσης</a:t>
            </a:r>
          </a:p>
          <a:p>
            <a:pPr marL="357188" indent="-357188" eaLnBrk="1" hangingPunct="1">
              <a:tabLst>
                <a:tab pos="357188" algn="l"/>
              </a:tabLst>
            </a:pPr>
            <a:r>
              <a:rPr lang="el-GR" altLang="el-GR" sz="2400" b="0" dirty="0" err="1" smtClean="0"/>
              <a:t>Γλουταραλδεΰδη</a:t>
            </a:r>
            <a:r>
              <a:rPr lang="el-GR" altLang="el-GR" sz="2400" b="0" dirty="0" smtClean="0"/>
              <a:t> (2%): 45mn</a:t>
            </a:r>
          </a:p>
          <a:p>
            <a:pPr marL="357188" indent="-357188" eaLnBrk="1" hangingPunct="1">
              <a:tabLst>
                <a:tab pos="357188" algn="l"/>
              </a:tabLst>
            </a:pPr>
            <a:r>
              <a:rPr lang="en-US" altLang="el-GR" sz="2400" b="0" dirty="0" smtClean="0"/>
              <a:t>ClO2: </a:t>
            </a:r>
            <a:r>
              <a:rPr lang="el-GR" altLang="el-GR" sz="2400" b="0" dirty="0" smtClean="0"/>
              <a:t>υποξείδιο χλωρίου</a:t>
            </a:r>
            <a:r>
              <a:rPr lang="en-US" altLang="el-GR" sz="2400" b="0" dirty="0" smtClean="0"/>
              <a:t>:</a:t>
            </a:r>
            <a:r>
              <a:rPr lang="el-GR" altLang="el-GR" sz="2400" b="0" dirty="0" smtClean="0"/>
              <a:t> 20mn</a:t>
            </a:r>
          </a:p>
          <a:p>
            <a:pPr marL="357188" indent="-357188" eaLnBrk="1" hangingPunct="1">
              <a:tabLst>
                <a:tab pos="357188" algn="l"/>
              </a:tabLst>
            </a:pPr>
            <a:r>
              <a:rPr lang="en-US" altLang="el-GR" sz="2400" b="0" dirty="0" smtClean="0"/>
              <a:t>H2O2: </a:t>
            </a:r>
            <a:r>
              <a:rPr lang="el-GR" altLang="el-GR" sz="2400" b="0" dirty="0" smtClean="0"/>
              <a:t>οξυζενέ (6%): 20 </a:t>
            </a:r>
            <a:r>
              <a:rPr lang="el-GR" altLang="el-GR" sz="2400" b="0" dirty="0" err="1" smtClean="0"/>
              <a:t>mn</a:t>
            </a:r>
            <a:endParaRPr lang="el-GR" altLang="el-GR" sz="2400" b="0" dirty="0" smtClean="0"/>
          </a:p>
          <a:p>
            <a:pPr marL="357188" indent="-357188" eaLnBrk="1" hangingPunct="1">
              <a:tabLst>
                <a:tab pos="357188" algn="l"/>
              </a:tabLst>
            </a:pPr>
            <a:r>
              <a:rPr lang="el-GR" altLang="el-GR" sz="2400" b="0" dirty="0" smtClean="0"/>
              <a:t>Υγρή παστερίωση 75°C: 30mn</a:t>
            </a:r>
          </a:p>
          <a:p>
            <a:pPr marL="357188" indent="-357188" eaLnBrk="1" hangingPunct="1">
              <a:tabLst>
                <a:tab pos="357188" algn="l"/>
              </a:tabLst>
            </a:pPr>
            <a:r>
              <a:rPr lang="el-GR" altLang="el-GR" sz="2400" b="0" dirty="0" smtClean="0"/>
              <a:t>Χλωρίνη 1000 </a:t>
            </a:r>
            <a:r>
              <a:rPr lang="el-GR" altLang="el-GR" sz="2400" b="0" dirty="0" err="1" smtClean="0"/>
              <a:t>ppm</a:t>
            </a:r>
            <a:r>
              <a:rPr lang="el-GR" altLang="el-GR" sz="2400" b="0" dirty="0" smtClean="0"/>
              <a:t>: 20mn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90149" y="1340768"/>
            <a:ext cx="42449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chemeClr val="bg1"/>
                </a:solidFill>
              </a:rPr>
              <a:t>Μέσο επίπεδο απολύμανσης </a:t>
            </a:r>
          </a:p>
          <a:p>
            <a:pPr eaLnBrk="1" hangingPunct="1"/>
            <a:r>
              <a:rPr lang="el-GR" altLang="el-GR" sz="2400" b="0" dirty="0" smtClean="0">
                <a:solidFill>
                  <a:schemeClr val="bg1"/>
                </a:solidFill>
              </a:rPr>
              <a:t>Αιθυλική αλκοόλη: 10mn</a:t>
            </a:r>
          </a:p>
          <a:p>
            <a:pPr eaLnBrk="1" hangingPunct="1"/>
            <a:r>
              <a:rPr lang="el-GR" altLang="el-GR" sz="2400" b="0" dirty="0" err="1" smtClean="0">
                <a:solidFill>
                  <a:schemeClr val="bg1"/>
                </a:solidFill>
              </a:rPr>
              <a:t>Ισοπροπυλική</a:t>
            </a:r>
            <a:r>
              <a:rPr lang="el-GR" altLang="el-GR" sz="2400" b="0" dirty="0" smtClean="0">
                <a:solidFill>
                  <a:schemeClr val="bg1"/>
                </a:solidFill>
              </a:rPr>
              <a:t> αλκοόλη: 10mn</a:t>
            </a:r>
          </a:p>
          <a:p>
            <a:pPr eaLnBrk="1" hangingPunct="1"/>
            <a:r>
              <a:rPr lang="el-GR" altLang="el-GR" sz="2400" b="0" dirty="0" smtClean="0">
                <a:solidFill>
                  <a:schemeClr val="bg1"/>
                </a:solidFill>
              </a:rPr>
              <a:t>Χλωρίνη 1000 </a:t>
            </a:r>
            <a:r>
              <a:rPr lang="el-GR" altLang="el-GR" sz="2400" b="0" dirty="0" err="1" smtClean="0">
                <a:solidFill>
                  <a:schemeClr val="bg1"/>
                </a:solidFill>
              </a:rPr>
              <a:t>ppm</a:t>
            </a:r>
            <a:r>
              <a:rPr lang="el-GR" altLang="el-GR" sz="2400" b="0" dirty="0" smtClean="0">
                <a:solidFill>
                  <a:schemeClr val="bg1"/>
                </a:solidFill>
              </a:rPr>
              <a:t>: 10mn</a:t>
            </a:r>
          </a:p>
          <a:p>
            <a:pPr eaLnBrk="1" hangingPunct="1"/>
            <a:r>
              <a:rPr lang="el-GR" altLang="el-GR" sz="2400" b="0" dirty="0" smtClean="0">
                <a:solidFill>
                  <a:schemeClr val="bg1"/>
                </a:solidFill>
              </a:rPr>
              <a:t>Φαινόλη βακτηριοκτόνο διάλυμα: 10mn</a:t>
            </a:r>
          </a:p>
          <a:p>
            <a:pPr eaLnBrk="1" hangingPunct="1"/>
            <a:r>
              <a:rPr lang="el-GR" altLang="el-GR" sz="2400" b="0" dirty="0" smtClean="0">
                <a:solidFill>
                  <a:schemeClr val="bg1"/>
                </a:solidFill>
              </a:rPr>
              <a:t>Ιωδιούχο βακτηριοκτόνο διάλυμα: 10mn</a:t>
            </a:r>
          </a:p>
          <a:p>
            <a:pPr eaLnBrk="1" hangingPunct="1"/>
            <a:endParaRPr lang="el-GR" altLang="el-GR" sz="2400" dirty="0" smtClean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860032" y="1484784"/>
            <a:ext cx="0" cy="35283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5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Επίπεδο απολύμανσης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340768"/>
            <a:ext cx="6696744" cy="525658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Χαμηλό επίπεδο</a:t>
            </a:r>
          </a:p>
          <a:p>
            <a:pPr eaLnBrk="1" hangingPunct="1"/>
            <a:r>
              <a:rPr lang="el-GR" altLang="el-GR" b="0" dirty="0" smtClean="0"/>
              <a:t>Αιθυλική αλκοόλη ≤ 10mn</a:t>
            </a:r>
          </a:p>
          <a:p>
            <a:pPr eaLnBrk="1" hangingPunct="1"/>
            <a:r>
              <a:rPr lang="el-GR" altLang="el-GR" b="0" dirty="0" err="1" smtClean="0"/>
              <a:t>Ισοπροπυλική</a:t>
            </a:r>
            <a:r>
              <a:rPr lang="el-GR" altLang="el-GR" b="0" dirty="0" smtClean="0"/>
              <a:t> αλκοόλη ≤10mn</a:t>
            </a:r>
          </a:p>
          <a:p>
            <a:pPr eaLnBrk="1" hangingPunct="1"/>
            <a:r>
              <a:rPr lang="el-GR" altLang="el-GR" b="0" dirty="0" smtClean="0"/>
              <a:t>χλωρίνη 100 </a:t>
            </a:r>
            <a:r>
              <a:rPr lang="el-GR" altLang="el-GR" b="0" dirty="0" err="1" smtClean="0"/>
              <a:t>ppm</a:t>
            </a:r>
            <a:r>
              <a:rPr lang="el-GR" altLang="el-GR" b="0" dirty="0" smtClean="0"/>
              <a:t> ≤10mn</a:t>
            </a:r>
          </a:p>
          <a:p>
            <a:pPr eaLnBrk="1" hangingPunct="1"/>
            <a:r>
              <a:rPr lang="el-GR" altLang="el-GR" b="0" dirty="0" smtClean="0"/>
              <a:t>Διάλυμα φαινόλης ≤10mn</a:t>
            </a:r>
          </a:p>
          <a:p>
            <a:pPr eaLnBrk="1" hangingPunct="1"/>
            <a:r>
              <a:rPr lang="el-GR" altLang="el-GR" b="0" dirty="0" smtClean="0"/>
              <a:t>Ιωδιούχο βακτηριοκτόνο διάλυμα</a:t>
            </a:r>
          </a:p>
          <a:p>
            <a:pPr eaLnBrk="1" hangingPunct="1"/>
            <a:r>
              <a:rPr lang="el-GR" altLang="el-GR" b="0" dirty="0" smtClean="0"/>
              <a:t>Ενώσεις τετρασθενούς αμμωνίου ≤10mn</a:t>
            </a:r>
          </a:p>
          <a:p>
            <a:pPr eaLnBrk="1" hangingPunct="1"/>
            <a:endParaRPr lang="el-GR" altLang="el-GR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Αποτελεσματικότητα απολύμανσης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340768"/>
            <a:ext cx="7488832" cy="5256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0" dirty="0" smtClean="0"/>
              <a:t>Φύση του αντικειμένου</a:t>
            </a:r>
          </a:p>
          <a:p>
            <a:pPr eaLnBrk="1" hangingPunct="1"/>
            <a:r>
              <a:rPr lang="el-GR" altLang="el-GR" sz="2400" b="0" dirty="0" smtClean="0"/>
              <a:t>Γωνίες εξαρτήσεις και αυλοί είναι δύσκολο να απολυμανθούν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0" dirty="0" smtClean="0"/>
              <a:t>Συγκέντρωση του απολυμαντικού</a:t>
            </a:r>
          </a:p>
          <a:p>
            <a:pPr eaLnBrk="1" hangingPunct="1"/>
            <a:r>
              <a:rPr lang="el-GR" altLang="el-GR" sz="2400" b="0" dirty="0" smtClean="0"/>
              <a:t>Διάλυση κατά τη χρήση</a:t>
            </a:r>
          </a:p>
          <a:p>
            <a:pPr eaLnBrk="1" hangingPunct="1"/>
            <a:r>
              <a:rPr lang="el-GR" altLang="el-GR" sz="2400" b="0" dirty="0" smtClean="0"/>
              <a:t>Απώλεια δραστικότητας με το χρόνο</a:t>
            </a:r>
          </a:p>
          <a:p>
            <a:pPr eaLnBrk="1" hangingPunct="1"/>
            <a:r>
              <a:rPr lang="el-GR" altLang="el-GR" sz="2400" b="0" dirty="0" smtClean="0"/>
              <a:t>Χρόνος δράσης</a:t>
            </a:r>
          </a:p>
          <a:p>
            <a:pPr eaLnBrk="1" hangingPunct="1"/>
            <a:r>
              <a:rPr lang="el-GR" altLang="el-GR" sz="2400" b="0" dirty="0" smtClean="0"/>
              <a:t>Φυσικοχημικό περιβάλλον</a:t>
            </a:r>
          </a:p>
          <a:p>
            <a:pPr eaLnBrk="1" hangingPunct="1"/>
            <a:r>
              <a:rPr lang="el-GR" altLang="el-GR" sz="2400" b="0" dirty="0" smtClean="0"/>
              <a:t>Θερμοκρασία, σκληρότητα νερού, </a:t>
            </a:r>
            <a:r>
              <a:rPr lang="el-GR" altLang="el-GR" sz="2400" b="0" dirty="0" smtClean="0"/>
              <a:t>pH</a:t>
            </a:r>
            <a:endParaRPr lang="el-GR" altLang="el-GR" sz="24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27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Λάθη κατά τη χρήση αντισηπτικών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Κατάλληλο απολυμαντικό για κάθε περίπτωση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Ακριβής αραίωση (ελλιπής ασηψία, καταστροφή εργαλείων, ιστών)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Μόλυνση απολυμαντικού από ανθεκτικό μικρόβιο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Συγκεκριμένος χρόνος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Καθαρισμός προ της απολύμανσης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Το απολυμαντικό δεν αποστειρώνει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Μην αποθηκεύετε όργανα σε απολυμαντικό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Νέο διάλυμα κάθε μέρα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Μην αναμειγνύεται απολυμαντικά (πλην αλκοόλης)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0" dirty="0" smtClean="0"/>
              <a:t>Μην αναμειγνύεται απορρυπαντικό και απολυμαντικό (</a:t>
            </a:r>
            <a:r>
              <a:rPr lang="el-GR" altLang="el-GR" sz="2400" b="0" dirty="0" err="1" smtClean="0"/>
              <a:t>αλληλοεξουδετέρωση</a:t>
            </a:r>
            <a:r>
              <a:rPr lang="el-GR" altLang="el-GR" sz="2400" b="0" dirty="0" smtClean="0"/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95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372</TotalTime>
  <Words>5102</Words>
  <Application>Microsoft Office PowerPoint</Application>
  <PresentationFormat>On-screen Show (4:3)</PresentationFormat>
  <Paragraphs>1134</Paragraphs>
  <Slides>132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132</vt:i4>
      </vt:variant>
    </vt:vector>
  </HeadingPairs>
  <TitlesOfParts>
    <vt:vector size="134" baseType="lpstr">
      <vt:lpstr>exo-opistho_simeiomata</vt:lpstr>
      <vt:lpstr>OC_template_updated</vt:lpstr>
      <vt:lpstr>Ακτινολογική Νοσηλευτική</vt:lpstr>
      <vt:lpstr>Ιgnaz Semmelweis </vt:lpstr>
      <vt:lpstr>Louis Pasteur</vt:lpstr>
      <vt:lpstr>Robert Koch </vt:lpstr>
      <vt:lpstr>Sir Joseph Lister </vt:lpstr>
      <vt:lpstr>Στοιχεία μικροβιολογίας</vt:lpstr>
      <vt:lpstr>Μόλυνση</vt:lpstr>
      <vt:lpstr>Λοίμωξη</vt:lpstr>
      <vt:lpstr>Νόσος </vt:lpstr>
      <vt:lpstr>Κύκλος της μόλυνσης</vt:lpstr>
      <vt:lpstr>Αλυσίδα λοίμωξης 1/2</vt:lpstr>
      <vt:lpstr>Αλυσίδα λοίμωξης 2/2</vt:lpstr>
      <vt:lpstr>Λοιμογόνοι παράγοντες</vt:lpstr>
      <vt:lpstr>Κατανομή βακτηρίων</vt:lpstr>
      <vt:lpstr>Παράγοντες που επηρεάζουν το ενδεχόμενο πρόκλησης λοίμωξης</vt:lpstr>
      <vt:lpstr>Άμυνα του σώματος στη λοίμωξη</vt:lpstr>
      <vt:lpstr>Παράγοντες που επηρεάζουν την ευαισθησία του ξενιστή</vt:lpstr>
      <vt:lpstr>Συνήθεις πηγές μόλυνσης</vt:lpstr>
      <vt:lpstr>Συνήθεις έξοδοι</vt:lpstr>
      <vt:lpstr>Στάδια λοιμώδους νόσου</vt:lpstr>
      <vt:lpstr>Εργαστηριακά ευρήματα  ενδεικτικά  λοίμωξης</vt:lpstr>
      <vt:lpstr>Τρόποι μεταφοράς των λοιμώξεων</vt:lpstr>
      <vt:lpstr>Τρόποι μεταφοράς  </vt:lpstr>
      <vt:lpstr>Τρόποι μεταφοράς - Επαφή</vt:lpstr>
      <vt:lpstr>Τρόποι μεταφοράς –Σταγονίδια</vt:lpstr>
      <vt:lpstr>Τρόποι μεταφοράς  Αερογενής (πυρήνες σταγονιδίων)</vt:lpstr>
      <vt:lpstr>Μετάδοση των ιών της γρίππης</vt:lpstr>
      <vt:lpstr>Πρόληψη και θεραπεία λοιμώξεων</vt:lpstr>
      <vt:lpstr>Καθαριότητα </vt:lpstr>
      <vt:lpstr>Κανόνες υγιεινής στο σπίτι</vt:lpstr>
      <vt:lpstr>Ατομική Υγιεινή - Νοσοκομείο</vt:lpstr>
      <vt:lpstr>Πλύσιμο χεριών  Η πιο σημαντική προφύλαξη</vt:lpstr>
      <vt:lpstr>Πλύσιμο χεριών - Μέθοδος 1/4</vt:lpstr>
      <vt:lpstr>Πλύσιμο χεριών - Μέθοδος 2/4</vt:lpstr>
      <vt:lpstr>Πλύσιμο χεριών - Μέθοδος 3/4</vt:lpstr>
      <vt:lpstr>Πλύσιμο χεριών - Μέθοδος 4/4</vt:lpstr>
      <vt:lpstr>Τα 5 βήματα για την υγιεινή των χεριών</vt:lpstr>
      <vt:lpstr>Υγρό καθαρισμού χεριών  με βάση το οινόπνευμα</vt:lpstr>
      <vt:lpstr>Χειρουργικό πλύσιμο</vt:lpstr>
      <vt:lpstr>Μέθοδοι ελέγχου των λοιμώξεων Ατομικά Προστατευτικά Υλικά</vt:lpstr>
      <vt:lpstr>Ατομικά Προστατευτικά Υλικά 1/8</vt:lpstr>
      <vt:lpstr>Ατομικά Προστατευτικά Υλικά 2/8</vt:lpstr>
      <vt:lpstr>Ατομικά Προστατευτικά Υλικά 3/8</vt:lpstr>
      <vt:lpstr>Ατομικά Προστατευτικά Υλικά 4/8</vt:lpstr>
      <vt:lpstr>Ατομικά Προστατευτικά Υλικά 5/8</vt:lpstr>
      <vt:lpstr>Ατομικά Προστατευτικά  Υλικά 6/8</vt:lpstr>
      <vt:lpstr>Ατομικά Προστατευτικά Υλικά 7/8</vt:lpstr>
      <vt:lpstr>Ατομικά Προστατευτικά Υλικά 8/8</vt:lpstr>
      <vt:lpstr>Χρήση μέσων ατομικής προφύλαξης</vt:lpstr>
      <vt:lpstr>Σειρά τοποθέτησης </vt:lpstr>
      <vt:lpstr>Προστασία οφθαλμών προσώπου</vt:lpstr>
      <vt:lpstr>Χειρουργική μάσκα 1/2</vt:lpstr>
      <vt:lpstr>Χειρουργική μάσκα 2/2</vt:lpstr>
      <vt:lpstr>N95 σωματιδιακή μάσκα</vt:lpstr>
      <vt:lpstr>Μπλούζα 1/2</vt:lpstr>
      <vt:lpstr>Μπλούζα 2/2</vt:lpstr>
      <vt:lpstr>Γάντια αποστειρωμένα 1/2</vt:lpstr>
      <vt:lpstr>Slide 57</vt:lpstr>
      <vt:lpstr>Γάντια αποστειρωμένα 2/2</vt:lpstr>
      <vt:lpstr>Θέση ασφαλείας </vt:lpstr>
      <vt:lpstr>Γάντια καθαρά μη αποστειρωμένα</vt:lpstr>
      <vt:lpstr>Σειρά αφαίρεσης </vt:lpstr>
      <vt:lpstr>Αφαίρεση γάντια  1/2</vt:lpstr>
      <vt:lpstr>Αφαίρεση γάντια  2/2</vt:lpstr>
      <vt:lpstr>Βγάλσιμο  μπλούζας</vt:lpstr>
      <vt:lpstr>Βγάλσιμο γυαλιών ή καλύμματος προσώπου</vt:lpstr>
      <vt:lpstr>Βγάλσιμο μάσκας</vt:lpstr>
      <vt:lpstr>Σημεία κλειδιά στον έλεγχο της μετάδοσης</vt:lpstr>
      <vt:lpstr>Προφυλάξεις για έλεγχο λοιμώξεων</vt:lpstr>
      <vt:lpstr>Ασηψία</vt:lpstr>
      <vt:lpstr>Αποστείρωση</vt:lpstr>
      <vt:lpstr>Απολύμανση </vt:lpstr>
      <vt:lpstr>Απολυμαντικά υλικά</vt:lpstr>
      <vt:lpstr>Αντισηψία</vt:lpstr>
      <vt:lpstr>Προφυλάξεις έναντι λοιμώξεων</vt:lpstr>
      <vt:lpstr>Ατομικά Προστατευτικά Υλικά Βασική προφύλαξη</vt:lpstr>
      <vt:lpstr>Προφυλάξεις επαφής 1/2</vt:lpstr>
      <vt:lpstr>Προφυλάξεις επαφής 2/2</vt:lpstr>
      <vt:lpstr>Καθάρισμα και απολύμανση  για προφύλαξη μόλυνσης από επαφή </vt:lpstr>
      <vt:lpstr>Προφυλάξεις για σταγονίδια 1/2</vt:lpstr>
      <vt:lpstr>Προφυλάξεις για σταγονίδια 2/2</vt:lpstr>
      <vt:lpstr>Προφυλάξεις για αερογενείς λοιμώξεις 1/2</vt:lpstr>
      <vt:lpstr>Προφυλάξεις για αερογενείς λοιμώξεις 2/2</vt:lpstr>
      <vt:lpstr>Τύποι απομόνωσης Ι - πλήρης</vt:lpstr>
      <vt:lpstr>Τύποι απομόνωσης ΙΙ  Προφυλάξεις φραγμού – επαφής 1/3</vt:lpstr>
      <vt:lpstr>Τύποι απομόνωσης ΙΙ  Προφυλάξεις φραγμού – επαφής 2/3</vt:lpstr>
      <vt:lpstr>Τύποι απομόνωσης ΙΙ  Προφυλάξεις φραγμού – επαφής 3/3</vt:lpstr>
      <vt:lpstr>Τύποι απομόνωσης ΙΙΙ   Προστατευτική απομόνωση</vt:lpstr>
      <vt:lpstr>Απομόνωση αρνητικής πιέσεως</vt:lpstr>
      <vt:lpstr>Θάλαμος ασθενών - φυσικού αερισμού</vt:lpstr>
      <vt:lpstr>Προφυλάξεις για εργαστηριακά δείγματα</vt:lpstr>
      <vt:lpstr>ΚΑΘΑΡΙΟΤΗΤΑ και ΑΠΟΛΥΜΑΝΣΗ  για προφύλαξη μόλυνσης από επαφή </vt:lpstr>
      <vt:lpstr>Απολυμαντικά – αντισηπτικά μέσα 1/2</vt:lpstr>
      <vt:lpstr>Απολυμαντικά – αντισηπτικά μέσα 2/2</vt:lpstr>
      <vt:lpstr>Απολύμανση</vt:lpstr>
      <vt:lpstr>Επίπεδο απολύμανσης 1/2</vt:lpstr>
      <vt:lpstr>Επίπεδο απολύμανσης 2/2</vt:lpstr>
      <vt:lpstr>Αποτελεσματικότητα απολύμανσης</vt:lpstr>
      <vt:lpstr>Λάθη κατά τη χρήση αντισηπτικών</vt:lpstr>
      <vt:lpstr>Αποστείρωση 1/4</vt:lpstr>
      <vt:lpstr>Αποστείρωση 2/4</vt:lpstr>
      <vt:lpstr>Αποστείρωση – φυσικά μέσα</vt:lpstr>
      <vt:lpstr>Αποστείρωση 3/4</vt:lpstr>
      <vt:lpstr>Αποστείρωση 4/4</vt:lpstr>
      <vt:lpstr>Αποστείρωση – κλίβανοι 1/2</vt:lpstr>
      <vt:lpstr>Αποστείρωση – κλίβανοι 2/2</vt:lpstr>
      <vt:lpstr>Αποστείρωση με ατμό – ταχεία 1/2</vt:lpstr>
      <vt:lpstr>Αποστείρωση με ατμό – ταχεία 2/2</vt:lpstr>
      <vt:lpstr>Αποστείρωση με ατμό - υπερταχεία</vt:lpstr>
      <vt:lpstr>Αποστείρωση με ξηρά θερμότητα</vt:lpstr>
      <vt:lpstr>Αιθυλενοξείδιο  Ethylene Oxide Sterilization (ETO)</vt:lpstr>
      <vt:lpstr>Αποστείρωση – Άλλες μέθοδοι </vt:lpstr>
      <vt:lpstr>Άσηπτες τεχνικές</vt:lpstr>
      <vt:lpstr>Χρήση χειρουργικής ασηψίας</vt:lpstr>
      <vt:lpstr>Γενικές αρχές απόρριψης αντικειμένων  Δοχείο αιχμηρών</vt:lpstr>
      <vt:lpstr>Γενικές αρχές απόρριψης αντικειμένων  Κλινικά απορρίμματα</vt:lpstr>
      <vt:lpstr>Slide 116</vt:lpstr>
      <vt:lpstr>Γενικές αρχές απόρριψης αντικειμένων  Οικιακά απορρίμματα 1/2</vt:lpstr>
      <vt:lpstr>Γενικές αρχές απόρριψης αντικειμένων  Οικιακά απορρίμματα 2/2</vt:lpstr>
      <vt:lpstr>Οικιακά απορρίμματα Ειδικές περιπτώσεις</vt:lpstr>
      <vt:lpstr>Ανάνηψη</vt:lpstr>
      <vt:lpstr>Χειρουργικός θάλαμος</vt:lpstr>
      <vt:lpstr>Πύργος λαπαροσκόπησης</vt:lpstr>
      <vt:lpstr>Λαπαροσκοπική</vt:lpstr>
      <vt:lpstr>Χρήσιμοι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εξεταζόμενων στα τμήματα ιατρικών απεικονίσεων</dc:title>
  <cp:lastModifiedBy>Georgia</cp:lastModifiedBy>
  <cp:revision>34</cp:revision>
  <dcterms:created xsi:type="dcterms:W3CDTF">2015-10-29T10:34:52Z</dcterms:created>
  <dcterms:modified xsi:type="dcterms:W3CDTF">2015-11-30T02:35:42Z</dcterms:modified>
</cp:coreProperties>
</file>