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48"/>
  </p:notesMasterIdLst>
  <p:handoutMasterIdLst>
    <p:handoutMasterId r:id="rId49"/>
  </p:handoutMasterIdLst>
  <p:sldIdLst>
    <p:sldId id="271" r:id="rId4"/>
    <p:sldId id="273" r:id="rId5"/>
    <p:sldId id="310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3" r:id="rId35"/>
    <p:sldId id="304" r:id="rId36"/>
    <p:sldId id="305" r:id="rId37"/>
    <p:sldId id="306" r:id="rId38"/>
    <p:sldId id="307" r:id="rId39"/>
    <p:sldId id="309" r:id="rId40"/>
    <p:sldId id="257" r:id="rId41"/>
    <p:sldId id="262" r:id="rId42"/>
    <p:sldId id="264" r:id="rId43"/>
    <p:sldId id="269" r:id="rId44"/>
    <p:sldId id="270" r:id="rId45"/>
    <p:sldId id="266" r:id="rId46"/>
    <p:sldId id="261" r:id="rId47"/>
  </p:sldIdLst>
  <p:sldSz cx="9144000" cy="6858000" type="screen4x3"/>
  <p:notesSz cx="7104063" cy="10234613"/>
  <p:custDataLst>
    <p:tags r:id="rId5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tags" Target="tags/tag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28/7/2015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28/7/2015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567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6160" indent="-298523" defTabSz="963567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4092" indent="-238818" defTabSz="963567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1729" indent="-238818" defTabSz="963567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49366" indent="-238818" defTabSz="963567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7003" indent="-238818" defTabSz="9635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4639" indent="-238818" defTabSz="9635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2276" indent="-238818" defTabSz="9635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59913" indent="-238818" defTabSz="96356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8411511-144F-443A-998B-00E792F5F857}" type="slidenum">
              <a:rPr lang="el-GR" altLang="el-GR" sz="1300"/>
              <a:pPr/>
              <a:t>22</a:t>
            </a:fld>
            <a:endParaRPr lang="el-GR" altLang="el-GR" sz="1300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9604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422275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885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1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94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25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665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56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763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0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866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002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3D258-58A9-43A9-B70D-59507A47472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070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4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uman_hear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Dcoetzee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honocardiograms_from_normal_and_abnormal_heart_sounds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Madhero88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3.0/deed.en" TargetMode="External"/><Relationship Id="rId2" Type="http://schemas.openxmlformats.org/officeDocument/2006/relationships/hyperlink" Target="http://en.wikipedia.org/wiki/File:Wiki_Heart_Antomy_Ties_van_Brussel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Blausen_0260_CoronaryVessels_Anterior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Dcoetze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Tamba52" TargetMode="External"/><Relationship Id="rId3" Type="http://schemas.openxmlformats.org/officeDocument/2006/relationships/hyperlink" Target="http://commons.wikimedia.org/wiki/File:2011_Heart_Valves.jpg" TargetMode="External"/><Relationship Id="rId7" Type="http://schemas.openxmlformats.org/officeDocument/2006/relationships/hyperlink" Target="http://commons.wikimedia.org/wiki/File:Heart_anterior_ventricles_valves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CFCF" TargetMode="External"/><Relationship Id="rId9" Type="http://schemas.openxmlformats.org/officeDocument/2006/relationships/hyperlink" Target="http://creativecommons.org/licenses/by/2.5/deed.e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irculatory_System_en.sv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LadyofHat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Διαγνωστική νοσηλευτική σημειολογία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4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Κλινική αξιολόγηση καρδιολογικού αρρώστου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200" dirty="0" smtClean="0"/>
              <a:t>Αντωνία </a:t>
            </a:r>
            <a:r>
              <a:rPr lang="el-GR" sz="2200" dirty="0"/>
              <a:t>Καλογιάννη, Καθηγήτρια </a:t>
            </a:r>
            <a:r>
              <a:rPr lang="el-GR" sz="2200" dirty="0" smtClean="0"/>
              <a:t>Εφαρμογών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Νοσηλευτικής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373051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80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b="1" dirty="0" smtClean="0"/>
              <a:t>Πρόσθιος θωρακικός πόνος</a:t>
            </a:r>
            <a:endParaRPr lang="el-GR" altLang="el-GR" dirty="0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507288" cy="3816424"/>
          </a:xfrm>
        </p:spPr>
        <p:txBody>
          <a:bodyPr numCol="2">
            <a:noAutofit/>
          </a:bodyPr>
          <a:lstStyle/>
          <a:p>
            <a:pPr>
              <a:lnSpc>
                <a:spcPct val="120000"/>
              </a:lnSpc>
            </a:pPr>
            <a:r>
              <a:rPr lang="el-GR" altLang="el-GR" dirty="0" smtClean="0"/>
              <a:t>Στηθάγχη</a:t>
            </a:r>
            <a:r>
              <a:rPr lang="en-US" altLang="el-GR" dirty="0" smtClean="0"/>
              <a:t>/OEM</a:t>
            </a:r>
            <a:r>
              <a:rPr lang="el-GR" altLang="el-GR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l-GR" altLang="el-GR" dirty="0" smtClean="0"/>
              <a:t>Περικαρδίτιδα.</a:t>
            </a:r>
          </a:p>
          <a:p>
            <a:pPr>
              <a:lnSpc>
                <a:spcPct val="120000"/>
              </a:lnSpc>
            </a:pPr>
            <a:r>
              <a:rPr lang="el-GR" altLang="el-GR" dirty="0" smtClean="0"/>
              <a:t>Διαχωριστικό ανεύρυσμα.</a:t>
            </a:r>
          </a:p>
          <a:p>
            <a:pPr>
              <a:lnSpc>
                <a:spcPct val="120000"/>
              </a:lnSpc>
            </a:pPr>
            <a:r>
              <a:rPr lang="el-GR" altLang="el-GR" dirty="0" smtClean="0"/>
              <a:t>Πνευμονική εμβολή.</a:t>
            </a:r>
          </a:p>
          <a:p>
            <a:pPr>
              <a:lnSpc>
                <a:spcPct val="120000"/>
              </a:lnSpc>
            </a:pPr>
            <a:r>
              <a:rPr lang="el-GR" altLang="el-GR" dirty="0" smtClean="0"/>
              <a:t>Πνευμοθώρακας.</a:t>
            </a:r>
          </a:p>
          <a:p>
            <a:pPr>
              <a:lnSpc>
                <a:spcPct val="120000"/>
              </a:lnSpc>
            </a:pPr>
            <a:r>
              <a:rPr lang="el-GR" altLang="el-GR" dirty="0" smtClean="0"/>
              <a:t>Παθήσεις μυοσκελετικού.</a:t>
            </a:r>
          </a:p>
          <a:p>
            <a:pPr marL="715963">
              <a:lnSpc>
                <a:spcPct val="120000"/>
              </a:lnSpc>
            </a:pPr>
            <a:r>
              <a:rPr lang="el-GR" altLang="el-GR" dirty="0" smtClean="0"/>
              <a:t>Παθήσεις πεπτικού (διαφραγματοκήλη, οισοφαγίτιδα</a:t>
            </a:r>
            <a:r>
              <a:rPr lang="el-GR" altLang="el-GR" dirty="0" smtClean="0"/>
              <a:t>,</a:t>
            </a:r>
            <a:r>
              <a:rPr lang="en-US" altLang="el-GR" dirty="0" smtClean="0"/>
              <a:t> </a:t>
            </a:r>
            <a:r>
              <a:rPr lang="el-GR" altLang="el-GR" dirty="0" smtClean="0"/>
              <a:t>έλκος </a:t>
            </a:r>
            <a:r>
              <a:rPr lang="el-GR" altLang="el-GR" dirty="0" smtClean="0"/>
              <a:t>στομάχου, γαστρίτιδα κ.α.).</a:t>
            </a:r>
          </a:p>
          <a:p>
            <a:pPr marL="715963">
              <a:lnSpc>
                <a:spcPct val="120000"/>
              </a:lnSpc>
            </a:pPr>
            <a:r>
              <a:rPr lang="el-GR" altLang="el-GR" dirty="0" smtClean="0"/>
              <a:t>Νεύρωση.</a:t>
            </a:r>
          </a:p>
          <a:p>
            <a:pPr marL="715963">
              <a:lnSpc>
                <a:spcPct val="120000"/>
              </a:lnSpc>
            </a:pPr>
            <a:r>
              <a:rPr lang="el-GR" altLang="el-GR" dirty="0" smtClean="0"/>
              <a:t>Άλλα αίτια.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4788024" y="1700808"/>
            <a:ext cx="0" cy="3456384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9552" y="1256178"/>
            <a:ext cx="92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Αίτια:</a:t>
            </a:r>
            <a:endParaRPr lang="el-GR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146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 smtClean="0"/>
              <a:t>Δύσπνοια</a:t>
            </a:r>
            <a:endParaRPr lang="el-GR" altLang="el-GR" sz="3600" dirty="0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204864"/>
            <a:ext cx="8229600" cy="4032448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l-GR" altLang="el-GR" sz="2800" b="1" dirty="0" smtClean="0"/>
              <a:t>Αίσθημα δυσχέρειας  στην αναπνοή</a:t>
            </a:r>
            <a:endParaRPr lang="en-US" altLang="el-GR" sz="2800" b="1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426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 smtClean="0"/>
              <a:t>Αίτια</a:t>
            </a:r>
            <a:r>
              <a:rPr lang="el-GR" altLang="el-GR" sz="4800" b="1" i="1" dirty="0" smtClean="0"/>
              <a:t> </a:t>
            </a:r>
            <a:endParaRPr lang="el-GR" altLang="el-GR" sz="48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Αριστερή καρδιακή ανεπάρκεια.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Υπέρταση.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Στεφανιαία νόσος.</a:t>
            </a:r>
          </a:p>
          <a:p>
            <a:pPr lvl="1">
              <a:lnSpc>
                <a:spcPct val="110000"/>
              </a:lnSpc>
            </a:pPr>
            <a:r>
              <a:rPr lang="el-GR" altLang="el-GR" dirty="0" smtClean="0"/>
              <a:t>Στένωση μιτροειδούς.</a:t>
            </a:r>
          </a:p>
          <a:p>
            <a:pPr>
              <a:lnSpc>
                <a:spcPct val="110000"/>
              </a:lnSpc>
            </a:pPr>
            <a:r>
              <a:rPr lang="el-GR" altLang="el-GR" dirty="0" smtClean="0"/>
              <a:t>Χρόνια πνευμονική καρδία.</a:t>
            </a:r>
          </a:p>
          <a:p>
            <a:pPr>
              <a:lnSpc>
                <a:spcPct val="110000"/>
              </a:lnSpc>
            </a:pPr>
            <a:r>
              <a:rPr lang="el-GR" altLang="el-GR" dirty="0" smtClean="0"/>
              <a:t>Συγγενείς καρδιοπάθειες με διαφυγή από δεξιά προς αριστερά.</a:t>
            </a:r>
          </a:p>
          <a:p>
            <a:pPr>
              <a:lnSpc>
                <a:spcPct val="110000"/>
              </a:lnSpc>
            </a:pPr>
            <a:r>
              <a:rPr lang="el-GR" altLang="el-GR" dirty="0" smtClean="0"/>
              <a:t>Καρδιακός επιπωματισμός.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675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b="1" dirty="0" smtClean="0"/>
              <a:t>Μορφές δύσπνοιας</a:t>
            </a:r>
            <a:endParaRPr lang="el-GR" altLang="el-GR" sz="4000" dirty="0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altLang="el-GR" sz="2800" b="1" dirty="0" smtClean="0"/>
              <a:t>Δύσπνοια προσπάθειας</a:t>
            </a:r>
          </a:p>
          <a:p>
            <a:pPr>
              <a:lnSpc>
                <a:spcPct val="120000"/>
              </a:lnSpc>
            </a:pPr>
            <a:r>
              <a:rPr lang="el-GR" altLang="el-GR" sz="2800" dirty="0" smtClean="0"/>
              <a:t>1</a:t>
            </a:r>
            <a:r>
              <a:rPr lang="el-GR" altLang="el-GR" sz="2800" baseline="30000" dirty="0" smtClean="0"/>
              <a:t>ου</a:t>
            </a:r>
            <a:r>
              <a:rPr lang="el-GR" altLang="el-GR" sz="2800" dirty="0" smtClean="0"/>
              <a:t> βαθμού: έντονη σωματική άσκηση.</a:t>
            </a:r>
          </a:p>
          <a:p>
            <a:pPr>
              <a:lnSpc>
                <a:spcPct val="120000"/>
              </a:lnSpc>
            </a:pPr>
            <a:r>
              <a:rPr lang="el-GR" altLang="el-GR" sz="2800" dirty="0" smtClean="0"/>
              <a:t>2</a:t>
            </a:r>
            <a:r>
              <a:rPr lang="el-GR" altLang="el-GR" sz="2800" baseline="30000" dirty="0" smtClean="0"/>
              <a:t>ου</a:t>
            </a:r>
            <a:r>
              <a:rPr lang="el-GR" altLang="el-GR" sz="2800" dirty="0" smtClean="0"/>
              <a:t> βαθμού: συνήθης σωματική άσκηση.</a:t>
            </a:r>
          </a:p>
          <a:p>
            <a:pPr>
              <a:lnSpc>
                <a:spcPct val="120000"/>
              </a:lnSpc>
            </a:pPr>
            <a:r>
              <a:rPr lang="el-GR" altLang="el-GR" sz="2800" dirty="0" smtClean="0"/>
              <a:t>3</a:t>
            </a:r>
            <a:r>
              <a:rPr lang="el-GR" altLang="el-GR" sz="2800" baseline="30000" dirty="0" smtClean="0"/>
              <a:t>ου</a:t>
            </a:r>
            <a:r>
              <a:rPr lang="el-GR" altLang="el-GR" sz="2800" dirty="0" smtClean="0"/>
              <a:t> βαθμού: ελάχιστη σωματική άσκηση.</a:t>
            </a:r>
          </a:p>
          <a:p>
            <a:pPr>
              <a:lnSpc>
                <a:spcPct val="120000"/>
              </a:lnSpc>
            </a:pPr>
            <a:r>
              <a:rPr lang="el-GR" altLang="el-GR" sz="2800" dirty="0" smtClean="0"/>
              <a:t>4</a:t>
            </a:r>
            <a:r>
              <a:rPr lang="el-GR" altLang="el-GR" sz="2800" baseline="30000" dirty="0" smtClean="0"/>
              <a:t>ου</a:t>
            </a:r>
            <a:r>
              <a:rPr lang="el-GR" altLang="el-GR" sz="2800" dirty="0" smtClean="0"/>
              <a:t> βαθμού: βάδιση ή ηρεμία.</a:t>
            </a:r>
          </a:p>
          <a:p>
            <a:pPr marL="0" indent="0">
              <a:buNone/>
            </a:pPr>
            <a:r>
              <a:rPr lang="el-GR" altLang="el-GR" sz="2800" b="1" dirty="0" smtClean="0"/>
              <a:t>Δύσπνοια ηρεμίας</a:t>
            </a:r>
          </a:p>
          <a:p>
            <a:pPr>
              <a:lnSpc>
                <a:spcPct val="110000"/>
              </a:lnSpc>
            </a:pPr>
            <a:r>
              <a:rPr lang="el-GR" altLang="el-GR" sz="2800" dirty="0" smtClean="0"/>
              <a:t>Ορθόπνοια.</a:t>
            </a:r>
          </a:p>
          <a:p>
            <a:pPr>
              <a:lnSpc>
                <a:spcPct val="110000"/>
              </a:lnSpc>
            </a:pPr>
            <a:r>
              <a:rPr lang="el-GR" altLang="el-GR" sz="2800" dirty="0" smtClean="0"/>
              <a:t>Παροξυσμική  νυκτερινή δύσπνοια ή καρδιακό άσθμα.</a:t>
            </a:r>
          </a:p>
          <a:p>
            <a:pPr>
              <a:lnSpc>
                <a:spcPct val="110000"/>
              </a:lnSpc>
            </a:pPr>
            <a:r>
              <a:rPr lang="el-GR" altLang="el-GR" sz="2800" dirty="0" smtClean="0"/>
              <a:t>Οξύ πνευμονικό οίδημα.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703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Κυανή ή κυανέρυθρη χροιά του δέρματος και των βλεννογόνων η οποία υποχωρεί με την άσκηση πίεσης.</a:t>
            </a:r>
          </a:p>
          <a:p>
            <a:r>
              <a:rPr lang="el-GR" altLang="el-GR" dirty="0" smtClean="0"/>
              <a:t>Κυάνωση εμφανίζεται όταν:</a:t>
            </a:r>
          </a:p>
          <a:p>
            <a:pPr lvl="1">
              <a:lnSpc>
                <a:spcPct val="150000"/>
              </a:lnSpc>
            </a:pPr>
            <a:r>
              <a:rPr lang="el-GR" altLang="el-GR" dirty="0" smtClean="0"/>
              <a:t>η απόλυτη τιμή της αναχθείσας αιμοσφαιρίνη στα τριχοειδή μιας περιοχής γίνει ίση ή μεγαλύτερη από 5</a:t>
            </a:r>
            <a:r>
              <a:rPr lang="en-US" altLang="el-GR" dirty="0" smtClean="0"/>
              <a:t>gr/dl </a:t>
            </a:r>
            <a:r>
              <a:rPr lang="el-GR" altLang="el-GR" dirty="0" smtClean="0"/>
              <a:t>(5</a:t>
            </a:r>
            <a:r>
              <a:rPr lang="en-US" altLang="el-GR" dirty="0" smtClean="0"/>
              <a:t>gr/100ml)</a:t>
            </a:r>
            <a:r>
              <a:rPr lang="el-GR" altLang="el-GR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Κυάνωση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36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b="1" dirty="0" smtClean="0"/>
              <a:t>Κλινική διάκριση κυάνωσης</a:t>
            </a:r>
            <a:endParaRPr lang="el-GR" altLang="el-GR" dirty="0" smtClean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l-GR" altLang="el-GR" sz="2800" b="1" dirty="0" smtClean="0"/>
              <a:t>Κεντρική κυάνωση</a:t>
            </a:r>
          </a:p>
          <a:p>
            <a:r>
              <a:rPr lang="el-GR" altLang="el-GR" sz="2400" dirty="0" smtClean="0"/>
              <a:t>SaO  </a:t>
            </a:r>
            <a:r>
              <a:rPr lang="el-GR" altLang="el-GR" sz="2400" dirty="0" smtClean="0">
                <a:sym typeface="Symbol" pitchFamily="18" charset="2"/>
              </a:rPr>
              <a:t> </a:t>
            </a:r>
            <a:r>
              <a:rPr lang="el-GR" altLang="el-GR" sz="2400" dirty="0" smtClean="0"/>
              <a:t>75% στο αρτηριακό αίμα. </a:t>
            </a:r>
          </a:p>
          <a:p>
            <a:r>
              <a:rPr lang="el-GR" altLang="el-GR" sz="2400" dirty="0" smtClean="0"/>
              <a:t>Εντοπίζεται  στα χείλη, νύχια, λοβούς των αυτιών, τη μύτη, τους βλεννογόνους , την γλώσσα. </a:t>
            </a:r>
          </a:p>
          <a:p>
            <a:r>
              <a:rPr lang="el-GR" altLang="el-GR" sz="2400" dirty="0" smtClean="0"/>
              <a:t>Μπορεί να είναι και γενικευμένη</a:t>
            </a:r>
            <a:r>
              <a:rPr lang="el-GR" altLang="el-GR" sz="2800" dirty="0" smtClean="0"/>
              <a:t>.</a:t>
            </a:r>
          </a:p>
          <a:p>
            <a:pPr>
              <a:buFontTx/>
              <a:buNone/>
            </a:pPr>
            <a:r>
              <a:rPr lang="el-GR" altLang="el-GR" sz="2800" b="1" dirty="0" smtClean="0"/>
              <a:t>Περιφερική κυάνωση </a:t>
            </a:r>
          </a:p>
          <a:p>
            <a:r>
              <a:rPr lang="el-GR" altLang="el-GR" sz="2400" dirty="0" smtClean="0"/>
              <a:t>SaO </a:t>
            </a:r>
            <a:r>
              <a:rPr lang="el-GR" altLang="el-GR" sz="2400" dirty="0" smtClean="0">
                <a:sym typeface="Symbol" pitchFamily="18" charset="2"/>
              </a:rPr>
              <a:t> </a:t>
            </a:r>
            <a:r>
              <a:rPr lang="el-GR" altLang="el-GR" sz="2400" dirty="0" smtClean="0"/>
              <a:t>75%  όχι στο αρτηριακό αίμα αλλά μόνο στα </a:t>
            </a:r>
            <a:r>
              <a:rPr lang="el-GR" altLang="el-GR" sz="2400" dirty="0" smtClean="0"/>
              <a:t>π</a:t>
            </a:r>
            <a:r>
              <a:rPr lang="el-GR" altLang="el-GR" dirty="0" smtClean="0"/>
              <a:t>ε</a:t>
            </a:r>
            <a:r>
              <a:rPr lang="el-GR" altLang="el-GR" sz="2400" dirty="0" smtClean="0"/>
              <a:t>ριφερικά </a:t>
            </a:r>
            <a:r>
              <a:rPr lang="el-GR" altLang="el-GR" sz="2400" dirty="0" smtClean="0"/>
              <a:t>τριχοειδή.</a:t>
            </a:r>
          </a:p>
          <a:p>
            <a:r>
              <a:rPr lang="el-GR" altLang="el-GR" sz="2400" dirty="0" smtClean="0"/>
              <a:t>Εντοπίζεται στα χείλη, νύχια, λοβούς των αυτιών, τη μύτη.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648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b="1" dirty="0" smtClean="0"/>
              <a:t>Αίτια Κεντρικής Κυάνωσης</a:t>
            </a:r>
            <a:endParaRPr lang="el-GR" altLang="el-GR" dirty="0" smtClean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328592"/>
          </a:xfrm>
        </p:spPr>
        <p:txBody>
          <a:bodyPr>
            <a:noAutofit/>
          </a:bodyPr>
          <a:lstStyle/>
          <a:p>
            <a:r>
              <a:rPr lang="el-GR" altLang="el-GR" sz="2200" dirty="0" smtClean="0">
                <a:sym typeface="Symbol" pitchFamily="18" charset="2"/>
              </a:rPr>
              <a:t> </a:t>
            </a:r>
            <a:r>
              <a:rPr lang="el-GR" altLang="el-GR" sz="2200" dirty="0" smtClean="0"/>
              <a:t>της μερικής τάσης Ο2 στον αναπνεόμενο αέρα.</a:t>
            </a:r>
          </a:p>
          <a:p>
            <a:r>
              <a:rPr lang="el-GR" altLang="el-GR" sz="2200" dirty="0" smtClean="0"/>
              <a:t> </a:t>
            </a:r>
            <a:r>
              <a:rPr lang="el-GR" altLang="el-GR" sz="2200" dirty="0" smtClean="0">
                <a:sym typeface="Symbol" pitchFamily="18" charset="2"/>
              </a:rPr>
              <a:t></a:t>
            </a:r>
            <a:r>
              <a:rPr lang="el-GR" altLang="el-GR" sz="2200" dirty="0" smtClean="0"/>
              <a:t> αναπνευστικής λειτουργίας:</a:t>
            </a:r>
          </a:p>
          <a:p>
            <a:pPr lvl="1"/>
            <a:r>
              <a:rPr lang="el-GR" altLang="el-GR" sz="2200" dirty="0" smtClean="0"/>
              <a:t>Υποαερισμός.</a:t>
            </a:r>
          </a:p>
          <a:p>
            <a:pPr lvl="1"/>
            <a:r>
              <a:rPr lang="el-GR" altLang="el-GR" sz="2200" dirty="0" smtClean="0"/>
              <a:t>Διαταραχή ανταλλαγής αερίων.</a:t>
            </a:r>
          </a:p>
          <a:p>
            <a:r>
              <a:rPr lang="el-GR" altLang="el-GR" sz="2200" dirty="0" smtClean="0"/>
              <a:t>Ανάμιξη αρτηριακού με φλεβικό αίμα</a:t>
            </a:r>
          </a:p>
          <a:p>
            <a:pPr marL="355600" indent="0">
              <a:lnSpc>
                <a:spcPct val="120000"/>
              </a:lnSpc>
              <a:buFontTx/>
              <a:buNone/>
            </a:pPr>
            <a:r>
              <a:rPr lang="el-GR" altLang="el-GR" sz="2200" dirty="0" smtClean="0"/>
              <a:t>Διαφορική διάγνωση κυάνωσης καρδιακής αιτιολογίας από αναπνευστικής:  χορήγηση Ο2 100%</a:t>
            </a:r>
          </a:p>
          <a:p>
            <a:pPr marL="355600" indent="0">
              <a:lnSpc>
                <a:spcPct val="120000"/>
              </a:lnSpc>
              <a:spcBef>
                <a:spcPts val="200"/>
              </a:spcBef>
              <a:buFontTx/>
              <a:buNone/>
            </a:pPr>
            <a:r>
              <a:rPr lang="el-GR" altLang="el-GR" sz="2200" dirty="0" smtClean="0"/>
              <a:t>(Σε διαφυγές η κυάνωση παραμένει)</a:t>
            </a:r>
          </a:p>
          <a:p>
            <a:r>
              <a:rPr lang="el-GR" altLang="el-GR" sz="2200" dirty="0" smtClean="0"/>
              <a:t>Παθολογικές ή αλλοιωμένες αιμοσφαιρίνες.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l-GR" altLang="el-GR" sz="2200" b="1" dirty="0" smtClean="0"/>
              <a:t>Χρόνια κυάνωση:  </a:t>
            </a:r>
            <a:r>
              <a:rPr lang="el-GR" altLang="el-GR" sz="2200" dirty="0" smtClean="0"/>
              <a:t>πληκτροδακτυλία.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622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b="1" dirty="0" smtClean="0"/>
              <a:t>Αίτια Περιφερικής Κυάνωσης</a:t>
            </a:r>
            <a:endParaRPr lang="el-GR" altLang="el-GR" dirty="0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l-GR" altLang="el-GR" sz="2600" dirty="0" smtClean="0">
                <a:sym typeface="Symbol" pitchFamily="18" charset="2"/>
              </a:rPr>
              <a:t></a:t>
            </a:r>
            <a:r>
              <a:rPr lang="el-GR" altLang="el-GR" sz="2600" dirty="0" smtClean="0"/>
              <a:t> καρδιακής παροχής.</a:t>
            </a:r>
          </a:p>
          <a:p>
            <a:pPr>
              <a:lnSpc>
                <a:spcPct val="120000"/>
              </a:lnSpc>
            </a:pPr>
            <a:r>
              <a:rPr lang="el-GR" altLang="el-GR" sz="2600" dirty="0" smtClean="0"/>
              <a:t>Έκθεση σε ψύχος (αγγειοσύσπαση).</a:t>
            </a:r>
          </a:p>
          <a:p>
            <a:pPr>
              <a:lnSpc>
                <a:spcPct val="120000"/>
              </a:lnSpc>
            </a:pPr>
            <a:r>
              <a:rPr lang="el-GR" altLang="el-GR" sz="2600" dirty="0" smtClean="0"/>
              <a:t>Αρτηριακή και φλεβική παρακώλυση της κυκλοφορίας (στάση).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22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b="1" dirty="0" smtClean="0"/>
              <a:t>Οίδημα</a:t>
            </a:r>
            <a:endParaRPr lang="el-GR" altLang="el-GR" sz="3600" dirty="0" smtClean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Αύξηση της συγκέντρωσης του υγρού στον μεσοκυττάριο χώρο.</a:t>
            </a:r>
          </a:p>
          <a:p>
            <a:r>
              <a:rPr lang="el-GR" altLang="el-GR" dirty="0" smtClean="0"/>
              <a:t>Καρδιακής αιτιολογίας:</a:t>
            </a:r>
          </a:p>
          <a:p>
            <a:pPr lvl="1"/>
            <a:r>
              <a:rPr lang="el-GR" altLang="el-GR" dirty="0" smtClean="0"/>
              <a:t> συμφορητική καρδιακή ανεπάρκεια (αύξηση της ενδαγγειακής υδροστατικής πίεσης).</a:t>
            </a:r>
          </a:p>
          <a:p>
            <a:r>
              <a:rPr lang="el-GR" altLang="el-GR" dirty="0" smtClean="0"/>
              <a:t>Κλινικά: </a:t>
            </a:r>
          </a:p>
          <a:p>
            <a:pPr lvl="1"/>
            <a:r>
              <a:rPr lang="el-GR" altLang="el-GR" dirty="0" smtClean="0"/>
              <a:t>τοπικό οίδημα (κάτω άκρα, οσφύ).</a:t>
            </a:r>
          </a:p>
          <a:p>
            <a:pPr lvl="1"/>
            <a:r>
              <a:rPr lang="el-GR" altLang="el-GR" dirty="0" smtClean="0"/>
              <a:t>γενικευμένο οίδημα ή οιδήματα  ανά σάρκα.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172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l-GR" altLang="el-GR" b="1" dirty="0" smtClean="0"/>
              <a:t>Συγκοπτικές κρίσεις </a:t>
            </a:r>
            <a:r>
              <a:rPr lang="el-GR" altLang="el-GR" sz="3000" b="0" dirty="0" smtClean="0"/>
              <a:t>1/2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Autofit/>
          </a:bodyPr>
          <a:lstStyle/>
          <a:p>
            <a:pPr marL="346075">
              <a:spcBef>
                <a:spcPts val="900"/>
              </a:spcBef>
            </a:pPr>
            <a:r>
              <a:rPr lang="el-GR" altLang="el-GR" sz="2200" dirty="0" smtClean="0"/>
              <a:t>Αιφνίδια απώλεια της συνείδησης οφειλόμενη σε ανεπαρκή αιμάτωση του εγκεφάλου.</a:t>
            </a:r>
          </a:p>
          <a:p>
            <a:pPr marL="346075">
              <a:spcBef>
                <a:spcPts val="900"/>
              </a:spcBef>
            </a:pPr>
            <a:r>
              <a:rPr lang="el-GR" altLang="el-GR" sz="2200" b="1" dirty="0" smtClean="0"/>
              <a:t>Αίτια</a:t>
            </a:r>
            <a:endParaRPr lang="el-GR" altLang="el-GR" sz="2200" b="1" dirty="0"/>
          </a:p>
          <a:p>
            <a:pPr marL="746125" lvl="1">
              <a:spcBef>
                <a:spcPts val="900"/>
              </a:spcBef>
            </a:pPr>
            <a:r>
              <a:rPr lang="el-GR" altLang="el-GR" sz="2200" b="1" dirty="0" smtClean="0"/>
              <a:t>Αγγειακά</a:t>
            </a:r>
          </a:p>
          <a:p>
            <a:pPr lvl="2">
              <a:spcBef>
                <a:spcPts val="900"/>
              </a:spcBef>
            </a:pPr>
            <a:r>
              <a:rPr lang="el-GR" altLang="el-GR" sz="2200" dirty="0" smtClean="0"/>
              <a:t>σύνδρομο καρωτιδικού κόλπου,</a:t>
            </a:r>
          </a:p>
          <a:p>
            <a:pPr lvl="2">
              <a:spcBef>
                <a:spcPts val="900"/>
              </a:spcBef>
            </a:pPr>
            <a:r>
              <a:rPr lang="el-GR" altLang="el-GR" sz="2200" dirty="0" smtClean="0"/>
              <a:t>ισχαιμία Α.Ε.Ε.</a:t>
            </a:r>
          </a:p>
          <a:p>
            <a:pPr lvl="2">
              <a:spcBef>
                <a:spcPts val="900"/>
              </a:spcBef>
            </a:pPr>
            <a:r>
              <a:rPr lang="el-GR" altLang="el-GR" sz="2200" dirty="0" smtClean="0"/>
              <a:t>σύνδρομο υποκλοπής υποκλειδίου.</a:t>
            </a:r>
          </a:p>
          <a:p>
            <a:pPr lvl="1">
              <a:spcBef>
                <a:spcPts val="900"/>
              </a:spcBef>
            </a:pPr>
            <a:r>
              <a:rPr lang="el-GR" altLang="el-GR" sz="2200" b="1" dirty="0" smtClean="0"/>
              <a:t>Αγγειοκινητικά</a:t>
            </a:r>
          </a:p>
          <a:p>
            <a:pPr lvl="2">
              <a:spcBef>
                <a:spcPts val="900"/>
              </a:spcBef>
            </a:pPr>
            <a:r>
              <a:rPr lang="el-GR" altLang="el-GR" sz="2200" dirty="0" smtClean="0"/>
              <a:t>ορθοστατική υπόταση,</a:t>
            </a:r>
          </a:p>
          <a:p>
            <a:pPr lvl="2">
              <a:spcBef>
                <a:spcPts val="900"/>
              </a:spcBef>
            </a:pPr>
            <a:r>
              <a:rPr lang="el-GR" altLang="el-GR" sz="2200" dirty="0" smtClean="0"/>
              <a:t>απλή λιποθυμία.</a:t>
            </a:r>
          </a:p>
          <a:p>
            <a:pPr lvl="1">
              <a:spcBef>
                <a:spcPts val="900"/>
              </a:spcBef>
            </a:pPr>
            <a:r>
              <a:rPr lang="el-GR" altLang="el-GR" sz="2200" b="1" dirty="0" smtClean="0"/>
              <a:t>Καρδιακά.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759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  <a:buFontTx/>
              <a:buNone/>
            </a:pPr>
            <a:r>
              <a:rPr lang="el-GR" altLang="el-GR" sz="2600" b="1" dirty="0" smtClean="0"/>
              <a:t>Αναζήτηση</a:t>
            </a:r>
          </a:p>
          <a:p>
            <a:pPr lvl="1"/>
            <a:r>
              <a:rPr lang="el-GR" altLang="el-GR" sz="2600" dirty="0" smtClean="0"/>
              <a:t>Συμπτωμάτων (ιστορικό υγείας).</a:t>
            </a:r>
          </a:p>
          <a:p>
            <a:pPr lvl="1">
              <a:buFontTx/>
              <a:buNone/>
            </a:pPr>
            <a:endParaRPr lang="el-GR" altLang="el-GR" sz="2600" dirty="0" smtClean="0"/>
          </a:p>
          <a:p>
            <a:pPr lvl="1">
              <a:lnSpc>
                <a:spcPct val="80000"/>
              </a:lnSpc>
            </a:pPr>
            <a:r>
              <a:rPr lang="el-GR" altLang="el-GR" sz="2600" dirty="0" smtClean="0"/>
              <a:t>Σημείων (φυσική εξέταση).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Κλινική αξιολόγηση </a:t>
            </a:r>
            <a:br>
              <a:rPr lang="el-GR" dirty="0"/>
            </a:br>
            <a:r>
              <a:rPr lang="el-GR" dirty="0"/>
              <a:t>καρδιολογικού αρρώστου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27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6075">
              <a:lnSpc>
                <a:spcPct val="140000"/>
              </a:lnSpc>
            </a:pPr>
            <a:r>
              <a:rPr lang="el-GR" altLang="el-GR" b="1" dirty="0" smtClean="0"/>
              <a:t>Καρδιακά αίτια</a:t>
            </a:r>
            <a:endParaRPr lang="el-GR" altLang="el-GR" sz="2800" b="1" dirty="0" smtClean="0"/>
          </a:p>
          <a:p>
            <a:pPr marL="746125" lvl="2" indent="-342900">
              <a:lnSpc>
                <a:spcPct val="140000"/>
              </a:lnSpc>
            </a:pPr>
            <a:r>
              <a:rPr lang="el-GR" altLang="el-GR" dirty="0" smtClean="0"/>
              <a:t>Βραδυκαρδία &lt;40.</a:t>
            </a:r>
          </a:p>
          <a:p>
            <a:pPr marL="746125" lvl="2" indent="-342900">
              <a:lnSpc>
                <a:spcPct val="140000"/>
              </a:lnSpc>
            </a:pPr>
            <a:r>
              <a:rPr lang="el-GR" altLang="el-GR" dirty="0" smtClean="0"/>
              <a:t>Ταχυκαρδία &gt;160-180.</a:t>
            </a:r>
          </a:p>
          <a:p>
            <a:pPr marL="746125" lvl="2" indent="-342900">
              <a:lnSpc>
                <a:spcPct val="140000"/>
              </a:lnSpc>
            </a:pPr>
            <a:r>
              <a:rPr lang="el-GR" altLang="el-GR" dirty="0" smtClean="0"/>
              <a:t>Κ.Κ.Α..</a:t>
            </a:r>
          </a:p>
          <a:p>
            <a:pPr marL="746125" lvl="2" indent="-342900">
              <a:lnSpc>
                <a:spcPct val="140000"/>
              </a:lnSpc>
            </a:pPr>
            <a:r>
              <a:rPr lang="el-GR" altLang="el-GR" dirty="0" smtClean="0"/>
              <a:t>Νόσος φλεβόκομβου.</a:t>
            </a:r>
          </a:p>
          <a:p>
            <a:pPr marL="746125" lvl="2" indent="-342900">
              <a:lnSpc>
                <a:spcPct val="140000"/>
              </a:lnSpc>
            </a:pPr>
            <a:r>
              <a:rPr lang="el-GR" altLang="el-GR" dirty="0" smtClean="0"/>
              <a:t>Ο.Ε.Μ.</a:t>
            </a:r>
          </a:p>
          <a:p>
            <a:pPr marL="746125" lvl="2" indent="-342900">
              <a:lnSpc>
                <a:spcPct val="140000"/>
              </a:lnSpc>
            </a:pPr>
            <a:r>
              <a:rPr lang="el-GR" altLang="el-GR" dirty="0" smtClean="0"/>
              <a:t>Πνευμονική εμβολή.</a:t>
            </a:r>
          </a:p>
          <a:p>
            <a:pPr marL="746125" lvl="2" indent="-342900">
              <a:lnSpc>
                <a:spcPct val="140000"/>
              </a:lnSpc>
            </a:pPr>
            <a:r>
              <a:rPr lang="el-GR" altLang="el-GR" dirty="0" smtClean="0"/>
              <a:t>Διαχωριστικό ανεύρυσμα.</a:t>
            </a:r>
            <a:endParaRPr lang="el-GR" altLang="el-GR" sz="20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Συγκοπτικές κρίσεις </a:t>
            </a:r>
            <a:r>
              <a:rPr lang="el-GR" altLang="el-GR" sz="3000" b="0" dirty="0" smtClean="0"/>
              <a:t>2/2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667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Αίσθημα αντίληψης καρδιακών παλμών.</a:t>
            </a:r>
          </a:p>
          <a:p>
            <a:r>
              <a:rPr lang="el-GR" altLang="el-GR" dirty="0" smtClean="0"/>
              <a:t>Αίτια:</a:t>
            </a:r>
          </a:p>
          <a:p>
            <a:pPr lvl="1"/>
            <a:r>
              <a:rPr lang="el-GR" altLang="el-GR" dirty="0" smtClean="0"/>
              <a:t>Άγχος.</a:t>
            </a:r>
          </a:p>
          <a:p>
            <a:pPr lvl="1"/>
            <a:r>
              <a:rPr lang="el-GR" altLang="el-GR" dirty="0" smtClean="0"/>
              <a:t>Υπερκινητικές καταστάσεις (αναιμία, υπερθυρεοειδισμός).</a:t>
            </a:r>
          </a:p>
          <a:p>
            <a:pPr lvl="1"/>
            <a:r>
              <a:rPr lang="el-GR" altLang="el-GR" dirty="0" smtClean="0"/>
              <a:t>Καρδιακή βλάβη (ανεπάρκεια αορτικής, μιτροειδούς, Κ.Κ.Α).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Προκάρδιοι παλμοί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806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l-GR" altLang="el-GR" b="1" dirty="0" smtClean="0"/>
              <a:t>Εύκολη κόπωση</a:t>
            </a:r>
            <a:endParaRPr lang="el-GR" altLang="el-GR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l-GR" altLang="el-GR" dirty="0" smtClean="0"/>
              <a:t>Καρδιακής αιτιολογίας, σχετίζεται με:</a:t>
            </a:r>
          </a:p>
          <a:p>
            <a:pPr lvl="1">
              <a:lnSpc>
                <a:spcPct val="140000"/>
              </a:lnSpc>
            </a:pPr>
            <a:r>
              <a:rPr lang="el-GR" altLang="el-GR" dirty="0" smtClean="0"/>
              <a:t>μειωμένη καρδιακή παροχή στους σκελετικούς μύες (αδυναμία, κάματος),</a:t>
            </a:r>
          </a:p>
          <a:p>
            <a:pPr lvl="1">
              <a:lnSpc>
                <a:spcPct val="140000"/>
              </a:lnSpc>
            </a:pPr>
            <a:r>
              <a:rPr lang="el-GR" altLang="el-GR" dirty="0" smtClean="0"/>
              <a:t>μειωμένη θρέψη (καρδιακή ανεπάρκεια).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402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b="1" dirty="0" smtClean="0"/>
              <a:t>Φυσική εξέταση</a:t>
            </a:r>
            <a:endParaRPr lang="el-GR" altLang="el-GR" sz="3600" dirty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60000"/>
              </a:lnSpc>
            </a:pPr>
            <a:r>
              <a:rPr lang="el-GR" altLang="el-GR" b="1" dirty="0" smtClean="0"/>
              <a:t>Επισκόπηση.</a:t>
            </a:r>
          </a:p>
          <a:p>
            <a:pPr>
              <a:lnSpc>
                <a:spcPct val="160000"/>
              </a:lnSpc>
            </a:pPr>
            <a:r>
              <a:rPr lang="el-GR" altLang="el-GR" b="1" dirty="0" smtClean="0"/>
              <a:t>Ψηλάφηση.</a:t>
            </a:r>
          </a:p>
          <a:p>
            <a:pPr>
              <a:lnSpc>
                <a:spcPct val="160000"/>
              </a:lnSpc>
            </a:pPr>
            <a:r>
              <a:rPr lang="el-GR" altLang="el-GR" b="1" dirty="0" smtClean="0"/>
              <a:t>Επίκρουση.</a:t>
            </a:r>
          </a:p>
          <a:p>
            <a:pPr>
              <a:lnSpc>
                <a:spcPct val="160000"/>
              </a:lnSpc>
            </a:pPr>
            <a:r>
              <a:rPr lang="el-GR" altLang="el-GR" b="1" dirty="0" smtClean="0"/>
              <a:t>Ακρόαση.</a:t>
            </a:r>
            <a:endParaRPr lang="el-GR" altLang="el-GR" sz="2800" b="1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50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b="1" dirty="0" smtClean="0"/>
              <a:t>Κυκλοφορικό σύστημα </a:t>
            </a:r>
            <a:r>
              <a:rPr lang="el-GR" altLang="el-GR" sz="3000" b="0" dirty="0" smtClean="0"/>
              <a:t>1/4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l-GR" altLang="el-GR" b="1" dirty="0" smtClean="0">
                <a:solidFill>
                  <a:srgbClr val="004A82"/>
                </a:solidFill>
              </a:rPr>
              <a:t>Επισκόπηση.</a:t>
            </a:r>
            <a:endParaRPr lang="el-GR" altLang="el-GR" dirty="0" smtClean="0">
              <a:solidFill>
                <a:srgbClr val="004A82"/>
              </a:solidFill>
            </a:endParaRPr>
          </a:p>
          <a:p>
            <a:r>
              <a:rPr lang="el-GR" altLang="el-GR" b="1" dirty="0" smtClean="0"/>
              <a:t>Επίπεδο συνείδησης .</a:t>
            </a:r>
          </a:p>
          <a:p>
            <a:r>
              <a:rPr lang="el-GR" altLang="el-GR" b="1" dirty="0" smtClean="0"/>
              <a:t>Χρώμα δέρματος.</a:t>
            </a:r>
          </a:p>
          <a:p>
            <a:r>
              <a:rPr lang="el-GR" altLang="el-GR" b="1" dirty="0" smtClean="0"/>
              <a:t>Προσωπεία.</a:t>
            </a:r>
          </a:p>
          <a:p>
            <a:r>
              <a:rPr lang="el-GR" altLang="el-GR" b="1" dirty="0" smtClean="0"/>
              <a:t>Τραχηλικές φλέβες.</a:t>
            </a:r>
          </a:p>
          <a:p>
            <a:r>
              <a:rPr lang="el-GR" altLang="el-GR" b="1" dirty="0" smtClean="0"/>
              <a:t>Μορφολογία θώρακα.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2275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Κυκλοφορικό σύστημα </a:t>
            </a:r>
            <a:r>
              <a:rPr lang="el-GR" altLang="el-GR" sz="3000" b="0" dirty="0" smtClean="0"/>
              <a:t>2/4</a:t>
            </a:r>
            <a:endParaRPr lang="el-GR" dirty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Αναπνοή:</a:t>
            </a:r>
          </a:p>
          <a:p>
            <a:pPr lvl="1"/>
            <a:r>
              <a:rPr lang="el-GR" altLang="el-GR" dirty="0" smtClean="0"/>
              <a:t>Συχνότητα.</a:t>
            </a:r>
          </a:p>
          <a:p>
            <a:pPr lvl="1"/>
            <a:r>
              <a:rPr lang="el-GR" altLang="el-GR" dirty="0" smtClean="0"/>
              <a:t>τύπος:</a:t>
            </a:r>
          </a:p>
          <a:p>
            <a:pPr lvl="2"/>
            <a:r>
              <a:rPr lang="el-GR" altLang="el-GR" dirty="0" smtClean="0"/>
              <a:t>Sheynes-Stokes,</a:t>
            </a:r>
          </a:p>
          <a:p>
            <a:pPr lvl="2"/>
            <a:r>
              <a:rPr lang="el-GR" altLang="el-GR" dirty="0" smtClean="0"/>
              <a:t>Kussmaul.</a:t>
            </a:r>
          </a:p>
          <a:p>
            <a:r>
              <a:rPr lang="el-GR" altLang="el-GR" dirty="0" smtClean="0"/>
              <a:t>Οιδήματα.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grpSp>
        <p:nvGrpSpPr>
          <p:cNvPr id="11" name="Ομάδα 10"/>
          <p:cNvGrpSpPr/>
          <p:nvPr/>
        </p:nvGrpSpPr>
        <p:grpSpPr>
          <a:xfrm>
            <a:off x="4572000" y="1268760"/>
            <a:ext cx="3929063" cy="1510273"/>
            <a:chOff x="4572000" y="1268760"/>
            <a:chExt cx="3929063" cy="1510273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793" b="65903"/>
            <a:stretch/>
          </p:blipFill>
          <p:spPr bwMode="auto">
            <a:xfrm>
              <a:off x="4572000" y="1268760"/>
              <a:ext cx="3929063" cy="1136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508104" y="2409701"/>
              <a:ext cx="1231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latin typeface="+mn-lt"/>
                </a:rPr>
                <a:t>Υπέρπνοια</a:t>
              </a:r>
              <a:endParaRPr lang="el-GR" b="1" dirty="0">
                <a:latin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36296" y="2405101"/>
              <a:ext cx="891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latin typeface="+mn-lt"/>
                </a:rPr>
                <a:t>Άπνοια</a:t>
              </a:r>
              <a:endParaRPr lang="el-GR" b="1" dirty="0">
                <a:latin typeface="+mn-lt"/>
              </a:endParaRPr>
            </a:p>
          </p:txBody>
        </p:sp>
        <p:cxnSp>
          <p:nvCxnSpPr>
            <p:cNvPr id="8" name="Ευθύγραμμο βέλος σύνδεσης 7"/>
            <p:cNvCxnSpPr/>
            <p:nvPr/>
          </p:nvCxnSpPr>
          <p:spPr>
            <a:xfrm flipV="1">
              <a:off x="5364088" y="2405101"/>
              <a:ext cx="1440160" cy="4600"/>
            </a:xfrm>
            <a:prstGeom prst="straightConnector1">
              <a:avLst/>
            </a:prstGeom>
            <a:ln w="19050">
              <a:solidFill>
                <a:srgbClr val="004A8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ύγραμμο βέλος σύνδεσης 9"/>
            <p:cNvCxnSpPr/>
            <p:nvPr/>
          </p:nvCxnSpPr>
          <p:spPr>
            <a:xfrm>
              <a:off x="7380312" y="2348880"/>
              <a:ext cx="648072" cy="0"/>
            </a:xfrm>
            <a:prstGeom prst="straightConnector1">
              <a:avLst/>
            </a:prstGeom>
            <a:ln w="19050">
              <a:solidFill>
                <a:srgbClr val="004A8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355976" y="2852936"/>
            <a:ext cx="4582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+mn-lt"/>
              </a:rPr>
              <a:t>Συμβαίνει συνήθως σε βλάβη του αναπνευστικού κέντρου (πρωτοπαθής ή </a:t>
            </a:r>
            <a:r>
              <a:rPr lang="el-GR" sz="2400" b="1" dirty="0" smtClean="0">
                <a:latin typeface="+mn-lt"/>
              </a:rPr>
              <a:t>δευτεροπαθής</a:t>
            </a:r>
            <a:r>
              <a:rPr lang="el-GR" sz="2400" dirty="0" smtClean="0">
                <a:latin typeface="+mn-lt"/>
              </a:rPr>
              <a:t>).</a:t>
            </a:r>
          </a:p>
          <a:p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688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Κυκλοφορικό σύστημα </a:t>
            </a:r>
            <a:r>
              <a:rPr lang="el-GR" altLang="el-GR" sz="3000" b="0" dirty="0" smtClean="0"/>
              <a:t>3/4</a:t>
            </a:r>
            <a:endParaRPr lang="el-GR" altLang="el-GR" sz="3600" dirty="0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b="1" dirty="0" smtClean="0"/>
              <a:t>Ψηλάφηση</a:t>
            </a:r>
          </a:p>
          <a:p>
            <a:pPr lvl="1"/>
            <a:r>
              <a:rPr lang="el-GR" altLang="el-GR" dirty="0" smtClean="0"/>
              <a:t>Σφύξεις:</a:t>
            </a:r>
          </a:p>
          <a:p>
            <a:pPr lvl="2"/>
            <a:r>
              <a:rPr lang="el-GR" altLang="el-GR" dirty="0" smtClean="0"/>
              <a:t>Συχνότητα.</a:t>
            </a:r>
          </a:p>
          <a:p>
            <a:pPr lvl="2"/>
            <a:r>
              <a:rPr lang="el-GR" altLang="el-GR" dirty="0" smtClean="0"/>
              <a:t>Ρυθμό.</a:t>
            </a:r>
          </a:p>
          <a:p>
            <a:pPr lvl="2">
              <a:lnSpc>
                <a:spcPct val="140000"/>
              </a:lnSpc>
            </a:pPr>
            <a:r>
              <a:rPr lang="el-GR" altLang="el-GR" dirty="0" smtClean="0"/>
              <a:t>Ένταση/ποιότητα.</a:t>
            </a:r>
          </a:p>
          <a:p>
            <a:pPr lvl="1">
              <a:lnSpc>
                <a:spcPct val="150000"/>
              </a:lnSpc>
            </a:pPr>
            <a:r>
              <a:rPr lang="el-GR" altLang="el-GR" dirty="0" smtClean="0"/>
              <a:t>Καρδιακή ώση (αριστ. 4-5ο μεσοπλεύριο διάστημα στη μεσοκλειδική γραμμή).</a:t>
            </a:r>
          </a:p>
          <a:p>
            <a:pPr lvl="1">
              <a:lnSpc>
                <a:spcPct val="150000"/>
              </a:lnSpc>
            </a:pPr>
            <a:r>
              <a:rPr lang="el-GR" altLang="el-GR" dirty="0" smtClean="0"/>
              <a:t>Ροίζοι.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956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Κυκλοφορικό σύστημα </a:t>
            </a:r>
            <a:r>
              <a:rPr lang="el-GR" altLang="el-GR" sz="3000" b="0" dirty="0" smtClean="0"/>
              <a:t>4/4</a:t>
            </a:r>
            <a:endParaRPr lang="en-US" altLang="el-GR" sz="3600" dirty="0" smtClean="0">
              <a:solidFill>
                <a:srgbClr val="FFFF99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b="1" dirty="0" smtClean="0"/>
              <a:t>Ακρόαση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Ήχων που παράγονται κατά την σύγκλειση των βαλβίδων (</a:t>
            </a:r>
            <a:r>
              <a:rPr lang="en-US" altLang="el-GR" dirty="0" smtClean="0"/>
              <a:t>Sound 1=</a:t>
            </a:r>
            <a:r>
              <a:rPr lang="el-GR" altLang="el-GR" dirty="0" smtClean="0"/>
              <a:t>S1,</a:t>
            </a:r>
            <a:r>
              <a:rPr lang="en-US" altLang="el-GR" dirty="0"/>
              <a:t> Sound </a:t>
            </a:r>
            <a:r>
              <a:rPr lang="en-US" altLang="el-GR" dirty="0" smtClean="0"/>
              <a:t>2=</a:t>
            </a:r>
            <a:r>
              <a:rPr lang="el-GR" altLang="el-GR" dirty="0" smtClean="0"/>
              <a:t>S2).</a:t>
            </a:r>
          </a:p>
          <a:p>
            <a:pPr lvl="1"/>
            <a:r>
              <a:rPr lang="el-GR" altLang="el-GR" dirty="0" smtClean="0"/>
              <a:t>Ήχων που παράγονται κατά την διάνοιξη των βαλβίδων (κλαγγή διανοίξεως της μιτροειδούς).</a:t>
            </a:r>
          </a:p>
          <a:p>
            <a:pPr lvl="1"/>
            <a:r>
              <a:rPr lang="el-GR" altLang="el-GR" dirty="0" smtClean="0"/>
              <a:t>Ήχων που παράγονται κατά την πλήρωση των κοιλιών </a:t>
            </a:r>
            <a:r>
              <a:rPr lang="el-GR" altLang="el-GR" dirty="0"/>
              <a:t>(</a:t>
            </a:r>
            <a:r>
              <a:rPr lang="en-US" altLang="el-GR" dirty="0"/>
              <a:t>Sound </a:t>
            </a:r>
            <a:r>
              <a:rPr lang="en-US" altLang="el-GR" dirty="0" smtClean="0"/>
              <a:t>3=</a:t>
            </a:r>
            <a:r>
              <a:rPr lang="el-GR" altLang="el-GR" dirty="0" smtClean="0"/>
              <a:t>S3).</a:t>
            </a:r>
          </a:p>
          <a:p>
            <a:pPr lvl="1"/>
            <a:r>
              <a:rPr lang="el-GR" altLang="el-GR" dirty="0" smtClean="0"/>
              <a:t>Ήχων τριβής.</a:t>
            </a:r>
          </a:p>
          <a:p>
            <a:pPr lvl="1"/>
            <a:r>
              <a:rPr lang="el-GR" altLang="el-GR" dirty="0" smtClean="0"/>
              <a:t>Φυσήματα.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518462"/>
              </p:ext>
            </p:extLst>
          </p:nvPr>
        </p:nvGraphicFramePr>
        <p:xfrm>
          <a:off x="5576888" y="4629150"/>
          <a:ext cx="2275250" cy="1752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Clip" r:id="rId3" imgW="4411440" imgH="3398400" progId="MS_ClipArt_Gallery.2">
                  <p:embed/>
                </p:oleObj>
              </mc:Choice>
              <mc:Fallback>
                <p:oleObj name="Clip" r:id="rId3" imgW="4411440" imgH="33984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888" y="4629150"/>
                        <a:ext cx="2275250" cy="17521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557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b="1" dirty="0" smtClean="0"/>
              <a:t>Ακρόαση </a:t>
            </a:r>
            <a:r>
              <a:rPr lang="el-GR" altLang="el-GR" sz="3000" b="0" dirty="0" smtClean="0"/>
              <a:t>1/2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363272" cy="5616624"/>
          </a:xfrm>
        </p:spPr>
        <p:txBody>
          <a:bodyPr>
            <a:noAutofit/>
          </a:bodyPr>
          <a:lstStyle/>
          <a:p>
            <a:pPr>
              <a:spcBef>
                <a:spcPts val="900"/>
              </a:spcBef>
            </a:pPr>
            <a:r>
              <a:rPr lang="el-GR" altLang="el-GR" b="1" dirty="0" smtClean="0"/>
              <a:t>Στηθοσκόπιο</a:t>
            </a:r>
          </a:p>
          <a:p>
            <a:pPr lvl="1">
              <a:spcBef>
                <a:spcPts val="900"/>
              </a:spcBef>
            </a:pPr>
            <a:r>
              <a:rPr lang="el-GR" altLang="el-GR" b="1" dirty="0" smtClean="0"/>
              <a:t>Διάφραγμα</a:t>
            </a:r>
          </a:p>
          <a:p>
            <a:pPr lvl="2">
              <a:spcBef>
                <a:spcPts val="900"/>
              </a:spcBef>
            </a:pPr>
            <a:r>
              <a:rPr lang="el-GR" altLang="el-GR" dirty="0" smtClean="0"/>
              <a:t>Όλο το προκάρδιο.</a:t>
            </a:r>
          </a:p>
          <a:p>
            <a:pPr lvl="2">
              <a:spcBef>
                <a:spcPts val="900"/>
              </a:spcBef>
            </a:pPr>
            <a:r>
              <a:rPr lang="el-GR" altLang="el-GR" dirty="0" smtClean="0"/>
              <a:t>Άσκηση πίεσης.</a:t>
            </a:r>
          </a:p>
          <a:p>
            <a:pPr lvl="2">
              <a:spcBef>
                <a:spcPts val="900"/>
              </a:spcBef>
            </a:pPr>
            <a:r>
              <a:rPr lang="el-GR" altLang="el-GR" dirty="0" smtClean="0"/>
              <a:t>Ήχοι υψηλής συχνότητας (</a:t>
            </a:r>
            <a:r>
              <a:rPr lang="en-US" altLang="el-GR" dirty="0" smtClean="0"/>
              <a:t>S1, S2</a:t>
            </a:r>
            <a:r>
              <a:rPr lang="el-GR" altLang="el-GR" dirty="0" smtClean="0"/>
              <a:t>, φυσήματα ανεπάρκειας αορτής, μιτροειδούς, ήχος τριβής</a:t>
            </a:r>
            <a:r>
              <a:rPr lang="en-US" altLang="el-GR" dirty="0" smtClean="0"/>
              <a:t>)</a:t>
            </a:r>
            <a:r>
              <a:rPr lang="el-GR" altLang="el-GR" dirty="0" smtClean="0"/>
              <a:t>.</a:t>
            </a:r>
          </a:p>
          <a:p>
            <a:pPr lvl="1">
              <a:spcBef>
                <a:spcPts val="900"/>
              </a:spcBef>
            </a:pPr>
            <a:r>
              <a:rPr lang="el-GR" altLang="el-GR" b="1" dirty="0" smtClean="0"/>
              <a:t>Κώδωνας</a:t>
            </a:r>
          </a:p>
          <a:p>
            <a:pPr lvl="2">
              <a:spcBef>
                <a:spcPts val="900"/>
              </a:spcBef>
            </a:pPr>
            <a:r>
              <a:rPr lang="el-GR" altLang="el-GR" dirty="0" smtClean="0"/>
              <a:t>Κορυφή της καρδιάς και κατά μήκος του </a:t>
            </a:r>
            <a:r>
              <a:rPr lang="el-GR" altLang="el-GR" dirty="0" smtClean="0"/>
              <a:t>αριστερού </a:t>
            </a:r>
            <a:r>
              <a:rPr lang="el-GR" altLang="el-GR" dirty="0" smtClean="0"/>
              <a:t>χείλους του στέρνου.</a:t>
            </a:r>
          </a:p>
          <a:p>
            <a:pPr lvl="2">
              <a:spcBef>
                <a:spcPts val="900"/>
              </a:spcBef>
            </a:pPr>
            <a:r>
              <a:rPr lang="el-GR" altLang="el-GR" dirty="0" smtClean="0"/>
              <a:t>Όχι πίεση.</a:t>
            </a:r>
          </a:p>
          <a:p>
            <a:pPr lvl="2">
              <a:spcBef>
                <a:spcPts val="900"/>
              </a:spcBef>
            </a:pPr>
            <a:r>
              <a:rPr lang="en-US" altLang="el-GR" dirty="0" smtClean="0"/>
              <a:t>S3, S4</a:t>
            </a:r>
            <a:r>
              <a:rPr lang="el-GR" altLang="el-GR" dirty="0" smtClean="0"/>
              <a:t>, φύσημα στένωσης μιτροειδούς.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720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Ακρόαση </a:t>
            </a:r>
            <a:r>
              <a:rPr lang="el-GR" altLang="el-GR" sz="3000" b="0" dirty="0" smtClean="0"/>
              <a:t>2/2</a:t>
            </a:r>
            <a:endParaRPr lang="el-GR" altLang="el-GR" sz="3600" b="1" dirty="0" smtClean="0">
              <a:solidFill>
                <a:srgbClr val="FFFF99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l-GR" altLang="el-GR" b="1" dirty="0" smtClean="0"/>
              <a:t>Θέση ασθενή</a:t>
            </a:r>
          </a:p>
          <a:p>
            <a:pPr lvl="1">
              <a:lnSpc>
                <a:spcPct val="120000"/>
              </a:lnSpc>
            </a:pPr>
            <a:r>
              <a:rPr lang="el-GR" altLang="el-GR" dirty="0" smtClean="0"/>
              <a:t>Υπτία θέση: όλο το προκάρδιο.</a:t>
            </a:r>
          </a:p>
          <a:p>
            <a:pPr lvl="1">
              <a:lnSpc>
                <a:spcPct val="120000"/>
              </a:lnSpc>
            </a:pPr>
            <a:r>
              <a:rPr lang="el-GR" altLang="el-GR" dirty="0" smtClean="0"/>
              <a:t>Αριστερό πλάγιο: </a:t>
            </a:r>
            <a:r>
              <a:rPr lang="en-US" altLang="el-GR" dirty="0" smtClean="0"/>
              <a:t>S1, S2</a:t>
            </a:r>
            <a:r>
              <a:rPr lang="el-GR" altLang="el-GR" dirty="0" smtClean="0"/>
              <a:t> κλπ.</a:t>
            </a:r>
          </a:p>
          <a:p>
            <a:pPr lvl="1">
              <a:lnSpc>
                <a:spcPct val="120000"/>
              </a:lnSpc>
            </a:pPr>
            <a:r>
              <a:rPr lang="el-GR" altLang="el-GR" dirty="0" smtClean="0"/>
              <a:t>Καθιστική θέση με ελαφριά κάμψη μπροστά: αορτικά φυσήματα.</a:t>
            </a:r>
          </a:p>
          <a:p>
            <a:pPr lvl="2"/>
            <a:endParaRPr lang="en-US" altLang="el-GR" sz="20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150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Ανατομία της καρδιάς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920" y="1047730"/>
            <a:ext cx="5554161" cy="5554161"/>
          </a:xfrm>
        </p:spPr>
      </p:pic>
      <p:sp>
        <p:nvSpPr>
          <p:cNvPr id="6" name="Rectangle 7"/>
          <p:cNvSpPr/>
          <p:nvPr/>
        </p:nvSpPr>
        <p:spPr>
          <a:xfrm>
            <a:off x="1619672" y="6561496"/>
            <a:ext cx="57976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Blausen 0457 Heart SectionalAnatomy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Dcoetzee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3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b="1" dirty="0" smtClean="0"/>
              <a:t>Καρδιακοί τόνοι </a:t>
            </a:r>
            <a:r>
              <a:rPr lang="el-GR" altLang="el-GR" sz="3000" b="0" dirty="0" smtClean="0"/>
              <a:t>1/2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6203032" cy="5472608"/>
          </a:xfrm>
        </p:spPr>
        <p:txBody>
          <a:bodyPr>
            <a:normAutofit/>
          </a:bodyPr>
          <a:lstStyle/>
          <a:p>
            <a:r>
              <a:rPr lang="el-GR" altLang="el-GR" sz="2300" b="1" dirty="0" smtClean="0"/>
              <a:t>Πρώτος καρδιακός τόνος (S1</a:t>
            </a:r>
            <a:r>
              <a:rPr lang="el-GR" altLang="el-GR" sz="2300" dirty="0" smtClean="0"/>
              <a:t>)</a:t>
            </a:r>
          </a:p>
          <a:p>
            <a:pPr lvl="1"/>
            <a:r>
              <a:rPr lang="el-GR" altLang="el-GR" sz="2300" dirty="0" smtClean="0"/>
              <a:t>σύγκλειση των κολποκοιλιακών βαλβίδων.</a:t>
            </a:r>
          </a:p>
          <a:p>
            <a:r>
              <a:rPr lang="el-GR" altLang="el-GR" sz="2300" b="1" dirty="0" smtClean="0"/>
              <a:t>Δεύτερος καρδιακός τόνος (S2)</a:t>
            </a:r>
            <a:endParaRPr lang="el-GR" altLang="el-GR" sz="2300" dirty="0" smtClean="0"/>
          </a:p>
          <a:p>
            <a:pPr lvl="1"/>
            <a:r>
              <a:rPr lang="el-GR" altLang="el-GR" sz="2300" dirty="0" smtClean="0"/>
              <a:t>σύγκλειση των μηνοειδών βαλβίδων.</a:t>
            </a:r>
          </a:p>
          <a:p>
            <a:r>
              <a:rPr lang="el-GR" altLang="el-GR" sz="2300" b="1" dirty="0" smtClean="0"/>
              <a:t>Τρίτος καρδιακός τόνος (S3)</a:t>
            </a:r>
          </a:p>
          <a:p>
            <a:pPr lvl="1"/>
            <a:r>
              <a:rPr lang="el-GR" altLang="el-GR" sz="2300" dirty="0" smtClean="0"/>
              <a:t>Στην  πρώιμη φάση διαστολής της αριστερής κοιλίας (πλήρωσης) λόγω ταχείας ροής αίματος.</a:t>
            </a:r>
          </a:p>
          <a:p>
            <a:r>
              <a:rPr lang="el-GR" altLang="el-GR" sz="2300" b="1" dirty="0" smtClean="0"/>
              <a:t>Τέταρτος καρδιακός τόνος (S4)</a:t>
            </a:r>
          </a:p>
          <a:p>
            <a:pPr lvl="1"/>
            <a:r>
              <a:rPr lang="el-GR" altLang="el-GR" sz="2300" dirty="0" smtClean="0"/>
              <a:t>Στο τέλος της  διαστολής της αριστερής κοιλίας (κολπικός ήχος).</a:t>
            </a:r>
            <a:endParaRPr lang="en-US" altLang="el-GR" sz="23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6948264" y="2052772"/>
            <a:ext cx="20033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b="1" dirty="0" smtClean="0">
                <a:latin typeface="+mn-lt"/>
              </a:rPr>
              <a:t>Φυσιολογικοί</a:t>
            </a:r>
            <a:endParaRPr lang="el-GR" sz="2200" b="1" dirty="0">
              <a:latin typeface="+mn-lt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948264" y="4833736"/>
            <a:ext cx="17005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b="1" dirty="0" smtClean="0">
                <a:latin typeface="+mn-lt"/>
              </a:rPr>
              <a:t>Παθολογικοί</a:t>
            </a:r>
            <a:endParaRPr lang="el-GR" sz="2200" b="1" dirty="0">
              <a:latin typeface="+mn-lt"/>
            </a:endParaRPr>
          </a:p>
        </p:txBody>
      </p:sp>
      <p:sp>
        <p:nvSpPr>
          <p:cNvPr id="5" name="Δεξιό άγκιστρο 4"/>
          <p:cNvSpPr/>
          <p:nvPr/>
        </p:nvSpPr>
        <p:spPr>
          <a:xfrm>
            <a:off x="6372200" y="1244089"/>
            <a:ext cx="360040" cy="2088232"/>
          </a:xfrm>
          <a:prstGeom prst="rightBrac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Δεξιό άγκιστρο 9"/>
          <p:cNvSpPr/>
          <p:nvPr/>
        </p:nvSpPr>
        <p:spPr>
          <a:xfrm>
            <a:off x="6385523" y="3573016"/>
            <a:ext cx="360040" cy="2952328"/>
          </a:xfrm>
          <a:prstGeom prst="rightBrac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174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Καρδιακοί τόνοι </a:t>
            </a:r>
            <a:r>
              <a:rPr lang="el-GR" altLang="el-GR" sz="3000" b="0" dirty="0" smtClean="0"/>
              <a:t>2/2</a:t>
            </a:r>
            <a:endParaRPr lang="el-GR" altLang="el-GR" sz="4000" b="1" u="sng" dirty="0" smtClean="0">
              <a:solidFill>
                <a:srgbClr val="B3FFD9"/>
              </a:solidFill>
            </a:endParaRP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5087347" cy="362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358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Εστίες ακρόασης καρδιακών τόνων</a:t>
            </a:r>
            <a:endParaRPr lang="el-GR" altLang="el-GR" sz="4000" b="1" u="sng" dirty="0" smtClean="0">
              <a:solidFill>
                <a:srgbClr val="B3FFD9"/>
              </a:solidFill>
            </a:endParaRPr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1700808"/>
            <a:ext cx="5262331" cy="39467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056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Καρδιακά φυσήματα </a:t>
            </a:r>
            <a:r>
              <a:rPr lang="el-GR" altLang="el-GR" sz="3000" b="0" dirty="0" smtClean="0"/>
              <a:t>1/2</a:t>
            </a:r>
            <a:endParaRPr lang="en-US" altLang="el-GR" sz="3000" b="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4690864" cy="5040560"/>
          </a:xfrm>
        </p:spPr>
        <p:txBody>
          <a:bodyPr/>
          <a:lstStyle/>
          <a:p>
            <a:r>
              <a:rPr lang="el-GR" b="1" dirty="0" smtClean="0"/>
              <a:t>Συστολικά.</a:t>
            </a:r>
            <a:endParaRPr lang="el-GR" b="1" dirty="0"/>
          </a:p>
          <a:p>
            <a:r>
              <a:rPr lang="el-GR" b="1" dirty="0" smtClean="0"/>
              <a:t>Διαστολικά.</a:t>
            </a:r>
            <a:endParaRPr lang="el-GR" b="1" dirty="0"/>
          </a:p>
          <a:p>
            <a:r>
              <a:rPr lang="el-GR" b="1" dirty="0"/>
              <a:t>Συνεχή (συστολο </a:t>
            </a:r>
            <a:r>
              <a:rPr lang="el-GR" b="1" dirty="0" smtClean="0"/>
              <a:t>- διαστολικά). </a:t>
            </a:r>
            <a:endParaRPr lang="el-GR" b="1" dirty="0"/>
          </a:p>
          <a:p>
            <a:pPr marL="355600" indent="0">
              <a:buNone/>
            </a:pPr>
            <a:r>
              <a:rPr lang="el-GR" dirty="0" smtClean="0"/>
              <a:t>Συνεχής </a:t>
            </a:r>
            <a:r>
              <a:rPr lang="el-GR" dirty="0"/>
              <a:t>ροή αίματος από ένα χώρο σε έναν άλλο  μεταξύ των οποίων υπάρχει  σημαντική διαφορά πίεσης Π-χ. παραμονή ανοικτού </a:t>
            </a:r>
            <a:r>
              <a:rPr lang="el-GR" dirty="0" smtClean="0"/>
              <a:t>πόρου  </a:t>
            </a:r>
            <a:r>
              <a:rPr lang="el-GR" dirty="0"/>
              <a:t>(Βοτάλειου</a:t>
            </a:r>
            <a:r>
              <a:rPr lang="el-GR" dirty="0" smtClean="0"/>
              <a:t>).</a:t>
            </a:r>
            <a:endParaRPr lang="el-GR" dirty="0"/>
          </a:p>
        </p:txBody>
      </p:sp>
      <p:pic>
        <p:nvPicPr>
          <p:cNvPr id="9" name="Picture 2" descr="File:Phonocardiograms from normal and abnormal heart sound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4"/>
          <a:stretch/>
        </p:blipFill>
        <p:spPr bwMode="auto">
          <a:xfrm>
            <a:off x="5364088" y="1340768"/>
            <a:ext cx="3617368" cy="41663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/>
          <p:nvPr/>
        </p:nvSpPr>
        <p:spPr>
          <a:xfrm>
            <a:off x="5111553" y="5564847"/>
            <a:ext cx="4032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Phonocardiograms from normal and abnormal heart </a:t>
            </a:r>
            <a:r>
              <a:rPr lang="en-US" sz="1200" dirty="0" smtClean="0">
                <a:latin typeface="+mn-lt"/>
                <a:hlinkClick r:id="rId3"/>
              </a:rPr>
              <a:t>sounds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 </a:t>
            </a:r>
            <a:r>
              <a:rPr lang="en-US" sz="1200" dirty="0">
                <a:latin typeface="+mn-lt"/>
                <a:hlinkClick r:id="rId4" tooltip="User:Madhero88"/>
              </a:rPr>
              <a:t>Madhero88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402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2 - Θέση κει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4258816" cy="5040560"/>
          </a:xfrm>
        </p:spPr>
        <p:txBody>
          <a:bodyPr/>
          <a:lstStyle/>
          <a:p>
            <a:r>
              <a:rPr lang="el-GR" altLang="el-GR" b="1" dirty="0" smtClean="0"/>
              <a:t>Μεσοσυστολικά</a:t>
            </a:r>
          </a:p>
          <a:p>
            <a:pPr lvl="1"/>
            <a:r>
              <a:rPr lang="el-GR" altLang="el-GR" dirty="0" smtClean="0"/>
              <a:t>Αθώα, λειτουργικά φυσήματα, χωρίς ανατομική βλάβη.</a:t>
            </a:r>
          </a:p>
          <a:p>
            <a:r>
              <a:rPr lang="el-GR" altLang="el-GR" b="1" dirty="0" smtClean="0"/>
              <a:t>Ολοσυστολικά</a:t>
            </a:r>
          </a:p>
          <a:p>
            <a:pPr lvl="1"/>
            <a:r>
              <a:rPr lang="el-GR" altLang="el-GR" dirty="0" smtClean="0"/>
              <a:t>Ανεπάρκεια κολποκοιλιακών βαλβίδων.</a:t>
            </a:r>
          </a:p>
          <a:p>
            <a:pPr lvl="1"/>
            <a:r>
              <a:rPr lang="el-GR" altLang="el-GR" dirty="0" smtClean="0"/>
              <a:t>Στένωση μηνοειδών.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Συστολικά φυσήματα</a:t>
            </a:r>
            <a:endParaRPr lang="el-GR" dirty="0"/>
          </a:p>
        </p:txBody>
      </p:sp>
      <p:pic>
        <p:nvPicPr>
          <p:cNvPr id="5" name="Picture 2" descr="File:Phonocardiograms from normal and abnormal heart sound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3" b="73465"/>
          <a:stretch/>
        </p:blipFill>
        <p:spPr bwMode="auto">
          <a:xfrm>
            <a:off x="4788024" y="4859043"/>
            <a:ext cx="3617368" cy="6747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ile:Phonocardiograms from normal and abnormal heart sound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3" b="61339"/>
          <a:stretch/>
        </p:blipFill>
        <p:spPr bwMode="auto">
          <a:xfrm>
            <a:off x="4788024" y="3339234"/>
            <a:ext cx="3617368" cy="6303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ile:Phonocardiograms from normal and abnormal heart sound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51" b="15204"/>
          <a:stretch/>
        </p:blipFill>
        <p:spPr bwMode="auto">
          <a:xfrm>
            <a:off x="4788024" y="3998411"/>
            <a:ext cx="3617368" cy="3215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ile:Phonocardiograms from normal and abnormal heart sound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51" b="15204"/>
          <a:stretch/>
        </p:blipFill>
        <p:spPr bwMode="auto">
          <a:xfrm>
            <a:off x="4788024" y="5553731"/>
            <a:ext cx="3617368" cy="3215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5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2 - Θέση κει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4258816" cy="504056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600" b="1" dirty="0" smtClean="0"/>
              <a:t>Πρώιμα διαστολικά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600" dirty="0" smtClean="0"/>
              <a:t>Ανεπάρκεια των μηνοειδών βαλβίδων.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600" b="1" dirty="0" smtClean="0"/>
              <a:t>Όψιμα διαστολικά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600" dirty="0" smtClean="0"/>
              <a:t>Στένωση των κολποκοιλιακών βαλβίδων.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Διαστολικά φυσήματα</a:t>
            </a:r>
            <a:endParaRPr lang="el-GR" dirty="0"/>
          </a:p>
        </p:txBody>
      </p:sp>
      <p:pic>
        <p:nvPicPr>
          <p:cNvPr id="5" name="Picture 2" descr="File:Phonocardiograms from normal and abnormal heart sound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84" b="38552"/>
          <a:stretch/>
        </p:blipFill>
        <p:spPr bwMode="auto">
          <a:xfrm>
            <a:off x="5076056" y="3861048"/>
            <a:ext cx="3617368" cy="5681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ile:Phonocardiograms from normal and abnormal heart sound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88" b="49518"/>
          <a:stretch/>
        </p:blipFill>
        <p:spPr bwMode="auto">
          <a:xfrm>
            <a:off x="5076056" y="1556792"/>
            <a:ext cx="3617368" cy="6924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ile:Phonocardiograms from normal and abnormal heart sound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51" b="15204"/>
          <a:stretch/>
        </p:blipFill>
        <p:spPr bwMode="auto">
          <a:xfrm>
            <a:off x="5076056" y="4429219"/>
            <a:ext cx="3617368" cy="3215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ile:Phonocardiograms from normal and abnormal heart sound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51" b="15204"/>
          <a:stretch/>
        </p:blipFill>
        <p:spPr bwMode="auto">
          <a:xfrm>
            <a:off x="5076056" y="2251718"/>
            <a:ext cx="3617368" cy="3215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13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b="1" dirty="0" smtClean="0"/>
              <a:t>Χαρακτήρες φυσημάτων</a:t>
            </a:r>
            <a:r>
              <a:rPr lang="el-GR" altLang="el-GR" dirty="0" smtClean="0"/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b="1" dirty="0" smtClean="0"/>
              <a:t>Ένταση.</a:t>
            </a:r>
          </a:p>
          <a:p>
            <a:r>
              <a:rPr lang="el-GR" altLang="el-GR" b="1" dirty="0" smtClean="0"/>
              <a:t>Εστία και Επέκταση.</a:t>
            </a:r>
          </a:p>
          <a:p>
            <a:r>
              <a:rPr lang="el-GR" altLang="el-GR" b="1" dirty="0" smtClean="0"/>
              <a:t>Ποιότητα.</a:t>
            </a:r>
          </a:p>
          <a:p>
            <a:r>
              <a:rPr lang="el-GR" altLang="el-GR" b="1" dirty="0" smtClean="0"/>
              <a:t>Επίδραση της αναπνοής.</a:t>
            </a:r>
          </a:p>
          <a:p>
            <a:pPr lvl="1"/>
            <a:r>
              <a:rPr lang="el-GR" altLang="el-GR" dirty="0" smtClean="0"/>
              <a:t>Δεξιές κοιλότητες - αύξηση  των φυσημάτων στην εισπνοή.</a:t>
            </a:r>
          </a:p>
          <a:p>
            <a:pPr lvl="1"/>
            <a:r>
              <a:rPr lang="el-GR" altLang="el-GR" dirty="0" smtClean="0"/>
              <a:t>Αριστερές κοιλότητες  - αύξηση  φυσημάτων στην εκπνοή.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725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Καρδιακά φυσήματα </a:t>
            </a:r>
            <a:r>
              <a:rPr lang="el-GR" altLang="el-GR" sz="3000" b="0" dirty="0" smtClean="0"/>
              <a:t>2/2</a:t>
            </a:r>
            <a:endParaRPr lang="en-US" altLang="el-GR" sz="3200" dirty="0" smtClean="0">
              <a:solidFill>
                <a:srgbClr val="B3FFD9"/>
              </a:solidFill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 smtClean="0"/>
              <a:t>Φυσήματα  παραγόμενα σε αυξημένη ταχύτητα ροής αίματος μέσα από φυσιολογικά στόμια, κοιλότητες.</a:t>
            </a:r>
          </a:p>
          <a:p>
            <a:r>
              <a:rPr lang="el-GR" altLang="el-GR" sz="2400" dirty="0" smtClean="0"/>
              <a:t>Φυσήματα  παραγόμενα από τοπική στένωση  του αυλού του αγγείου  ή από στενωμένες βαλβίδες.</a:t>
            </a:r>
          </a:p>
          <a:p>
            <a:r>
              <a:rPr lang="el-GR" altLang="el-GR" sz="2400" dirty="0" smtClean="0"/>
              <a:t>Φυσήματα  παραγόμενα από τοπική διάταση του αγγείου.</a:t>
            </a:r>
          </a:p>
          <a:p>
            <a:r>
              <a:rPr lang="el-GR" altLang="el-GR" sz="2400" dirty="0" smtClean="0"/>
              <a:t>Φυσήματα  παραγόμενα από μεταστενωτική διάταση του αγγείου.</a:t>
            </a:r>
          </a:p>
          <a:p>
            <a:r>
              <a:rPr lang="el-GR" altLang="el-GR" sz="2400" dirty="0" smtClean="0"/>
              <a:t>Φυσήματα  παραγόμενα από ροή αίματος μέσα από  μη φυσιολογικά στόμια και κοιλότητες.</a:t>
            </a: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730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Ανατομία της καρδιάς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6" name="Rectangle 8"/>
          <p:cNvSpPr/>
          <p:nvPr/>
        </p:nvSpPr>
        <p:spPr>
          <a:xfrm>
            <a:off x="1140476" y="6494848"/>
            <a:ext cx="68630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nl-NL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2"/>
              </a:rPr>
              <a:t>Wiki Heart Antomy Ties van Brussel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Tvanbr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7" name="Picture 2" descr="File:Diagram of the human heart (cropped) 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940" y="980727"/>
            <a:ext cx="5514121" cy="551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613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Αντωνία Καλογιάννη 2014. </a:t>
            </a:r>
            <a:r>
              <a:rPr lang="el-GR" sz="2000" dirty="0"/>
              <a:t>Αντωνία Καλογιάννη. «Διαγνωστική νοσηλευτική σημειολογία. </a:t>
            </a:r>
            <a:r>
              <a:rPr lang="el-GR" sz="2000" dirty="0" smtClean="0"/>
              <a:t>Ενότητα 4</a:t>
            </a:r>
            <a:r>
              <a:rPr lang="en-US" sz="2000" dirty="0" smtClean="0"/>
              <a:t>:</a:t>
            </a:r>
            <a:r>
              <a:rPr lang="el-GR" sz="2000" dirty="0"/>
              <a:t> Κλινική αξιολόγηση καρδιολογικού αρρώστου».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Αγγείωση καρδιάς</a:t>
            </a:r>
            <a:endParaRPr lang="el-GR" dirty="0"/>
          </a:p>
        </p:txBody>
      </p:sp>
      <p:pic>
        <p:nvPicPr>
          <p:cNvPr id="6" name="Picture 2" descr="File:Blausen 0260 CoronaryVessels Anterio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7"/>
          <a:stretch/>
        </p:blipFill>
        <p:spPr bwMode="auto">
          <a:xfrm>
            <a:off x="1359044" y="1052736"/>
            <a:ext cx="6425913" cy="52565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/>
          <p:nvPr/>
        </p:nvSpPr>
        <p:spPr>
          <a:xfrm>
            <a:off x="2993403" y="6327852"/>
            <a:ext cx="3157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Blausen 0260 CoronaryVessels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Anterior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Dcoetzee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CC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BY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434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Καρδιακές βαλβίδες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pic>
        <p:nvPicPr>
          <p:cNvPr id="8" name="Picture 2" descr="File:2011 Heart Valv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71" y="1412776"/>
            <a:ext cx="4694586" cy="37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1132112" y="5373216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2011 Heart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Valves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 tooltip="User:CFCF"/>
              </a:rPr>
              <a:t>CFCF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25" name="Picture 2" descr="File:Heart anterior ventricles valve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3" t="2580" r="11540"/>
          <a:stretch/>
        </p:blipFill>
        <p:spPr bwMode="auto">
          <a:xfrm>
            <a:off x="4847557" y="1412776"/>
            <a:ext cx="4032448" cy="475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7"/>
          <p:cNvSpPr/>
          <p:nvPr/>
        </p:nvSpPr>
        <p:spPr>
          <a:xfrm>
            <a:off x="5135589" y="6207695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7"/>
              </a:rPr>
              <a:t>Heart anterior ventricles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7"/>
              </a:rPr>
              <a:t>valves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8" tooltip="User:Tamba52"/>
              </a:rPr>
              <a:t>Tamba52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9"/>
              </a:rPr>
              <a:t>CC BY 2.5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011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pic>
        <p:nvPicPr>
          <p:cNvPr id="7" name="Picture 2" descr="File:Circulatory System e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24"/>
            <a:ext cx="4752528" cy="672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/>
          <p:nvPr/>
        </p:nvSpPr>
        <p:spPr>
          <a:xfrm>
            <a:off x="3179530" y="6380133"/>
            <a:ext cx="3145995" cy="477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Circulatory System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en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 tooltip="User:LadyofHats"/>
              </a:rPr>
              <a:t>LadyofHats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355976" y="343689"/>
            <a:ext cx="4629200" cy="1152128"/>
          </a:xfrm>
        </p:spPr>
        <p:txBody>
          <a:bodyPr>
            <a:noAutofit/>
          </a:bodyPr>
          <a:lstStyle/>
          <a:p>
            <a:r>
              <a:rPr lang="el-GR" dirty="0" smtClean="0"/>
              <a:t>Το </a:t>
            </a:r>
            <a:r>
              <a:rPr lang="el-GR" dirty="0"/>
              <a:t>κυκλοφορικό </a:t>
            </a:r>
            <a:r>
              <a:rPr lang="el-GR" dirty="0" smtClean="0"/>
              <a:t>σύστημα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51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54461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l-GR" altLang="el-GR" dirty="0" smtClean="0"/>
              <a:t>Πρόσθιος θωρακικός πόνος.</a:t>
            </a:r>
          </a:p>
          <a:p>
            <a:pPr>
              <a:lnSpc>
                <a:spcPct val="120000"/>
              </a:lnSpc>
            </a:pPr>
            <a:r>
              <a:rPr lang="el-GR" altLang="el-GR" dirty="0" smtClean="0"/>
              <a:t>Δύσπνοια.</a:t>
            </a:r>
          </a:p>
          <a:p>
            <a:pPr>
              <a:lnSpc>
                <a:spcPct val="120000"/>
              </a:lnSpc>
            </a:pPr>
            <a:r>
              <a:rPr lang="el-GR" altLang="el-GR" dirty="0" smtClean="0"/>
              <a:t>Κυάνωση.</a:t>
            </a:r>
          </a:p>
          <a:p>
            <a:pPr>
              <a:lnSpc>
                <a:spcPct val="120000"/>
              </a:lnSpc>
            </a:pPr>
            <a:r>
              <a:rPr lang="el-GR" altLang="el-GR" dirty="0" smtClean="0"/>
              <a:t>Συγκοπτικές κρίσεις.</a:t>
            </a:r>
          </a:p>
          <a:p>
            <a:pPr>
              <a:lnSpc>
                <a:spcPct val="120000"/>
              </a:lnSpc>
            </a:pPr>
            <a:r>
              <a:rPr lang="el-GR" altLang="el-GR" dirty="0" smtClean="0"/>
              <a:t>Προκάρδιοι παλμοί.</a:t>
            </a:r>
          </a:p>
          <a:p>
            <a:pPr>
              <a:lnSpc>
                <a:spcPct val="120000"/>
              </a:lnSpc>
            </a:pPr>
            <a:r>
              <a:rPr lang="el-GR" altLang="el-GR" dirty="0" smtClean="0"/>
              <a:t>Οίδημα.</a:t>
            </a:r>
          </a:p>
          <a:p>
            <a:pPr>
              <a:lnSpc>
                <a:spcPct val="120000"/>
              </a:lnSpc>
            </a:pPr>
            <a:r>
              <a:rPr lang="el-GR" altLang="el-GR" dirty="0" smtClean="0"/>
              <a:t>Ανορεξία.</a:t>
            </a:r>
          </a:p>
          <a:p>
            <a:pPr>
              <a:lnSpc>
                <a:spcPct val="120000"/>
              </a:lnSpc>
            </a:pPr>
            <a:r>
              <a:rPr lang="el-GR" altLang="el-GR" dirty="0" smtClean="0"/>
              <a:t>Εύκολη κόπωση.</a:t>
            </a:r>
          </a:p>
          <a:p>
            <a:pPr>
              <a:lnSpc>
                <a:spcPct val="120000"/>
              </a:lnSpc>
            </a:pPr>
            <a:r>
              <a:rPr lang="el-GR" altLang="el-GR" dirty="0" smtClean="0"/>
              <a:t>Άλλα: Ναυτία - Εμετός, Ίκτερος ,Βήχας.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Συμπτώματα</a:t>
            </a:r>
            <a:br>
              <a:rPr lang="el-GR" dirty="0" smtClean="0"/>
            </a:br>
            <a:r>
              <a:rPr lang="el-GR" dirty="0" smtClean="0"/>
              <a:t> από το κυκλοφορικό σύστημα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440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 smtClean="0"/>
              <a:t>Πόνος</a:t>
            </a:r>
            <a:endParaRPr lang="el-GR" altLang="el-GR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l-GR" altLang="el-GR" dirty="0" smtClean="0"/>
              <a:t>Εντόπιση.</a:t>
            </a:r>
          </a:p>
          <a:p>
            <a:pPr>
              <a:lnSpc>
                <a:spcPct val="140000"/>
              </a:lnSpc>
            </a:pPr>
            <a:r>
              <a:rPr lang="el-GR" altLang="el-GR" dirty="0" smtClean="0"/>
              <a:t>Αντανάκλαση.</a:t>
            </a:r>
          </a:p>
          <a:p>
            <a:pPr>
              <a:lnSpc>
                <a:spcPct val="140000"/>
              </a:lnSpc>
            </a:pPr>
            <a:r>
              <a:rPr lang="el-GR" altLang="el-GR" dirty="0" smtClean="0"/>
              <a:t>Ένταση.</a:t>
            </a:r>
          </a:p>
          <a:p>
            <a:pPr>
              <a:lnSpc>
                <a:spcPct val="140000"/>
              </a:lnSpc>
            </a:pPr>
            <a:r>
              <a:rPr lang="el-GR" altLang="el-GR" dirty="0" smtClean="0"/>
              <a:t>Ποιότητα.</a:t>
            </a:r>
          </a:p>
          <a:p>
            <a:pPr>
              <a:lnSpc>
                <a:spcPct val="140000"/>
              </a:lnSpc>
            </a:pPr>
            <a:r>
              <a:rPr lang="el-GR" altLang="el-GR" dirty="0" smtClean="0"/>
              <a:t>Συνθήκες εμφάνισης.</a:t>
            </a:r>
          </a:p>
          <a:p>
            <a:pPr>
              <a:lnSpc>
                <a:spcPct val="140000"/>
              </a:lnSpc>
            </a:pPr>
            <a:r>
              <a:rPr lang="el-GR" altLang="el-GR" dirty="0" smtClean="0"/>
              <a:t>Παράγοντες που τον επηρεάζουν.</a:t>
            </a:r>
            <a:endParaRPr lang="el-GR" altLang="el-GR" sz="36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34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4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plate final">
  <a:themeElements>
    <a:clrScheme name="Προσαρμοσμένο 16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123</TotalTime>
  <Words>1728</Words>
  <Application>Microsoft Office PowerPoint</Application>
  <PresentationFormat>Προβολή στην οθόνη (4:3)</PresentationFormat>
  <Paragraphs>325</Paragraphs>
  <Slides>44</Slides>
  <Notes>9</Notes>
  <HiddenSlides>0</HiddenSlides>
  <MMClips>0</MMClips>
  <ScaleCrop>false</ScaleCrop>
  <HeadingPairs>
    <vt:vector size="6" baseType="variant"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44</vt:i4>
      </vt:variant>
    </vt:vector>
  </HeadingPairs>
  <TitlesOfParts>
    <vt:vector size="48" baseType="lpstr">
      <vt:lpstr>template</vt:lpstr>
      <vt:lpstr>OC_template_updated</vt:lpstr>
      <vt:lpstr>template final</vt:lpstr>
      <vt:lpstr>Clip</vt:lpstr>
      <vt:lpstr>Διαγνωστική νοσηλευτική σημειολογία</vt:lpstr>
      <vt:lpstr>Κλινική αξιολόγηση  καρδιολογικού αρρώστου</vt:lpstr>
      <vt:lpstr>Ανατομία της καρδιάς 1/2</vt:lpstr>
      <vt:lpstr>Ανατομία της καρδιάς 2/2</vt:lpstr>
      <vt:lpstr>Αγγείωση καρδιάς</vt:lpstr>
      <vt:lpstr>Καρδιακές βαλβίδες</vt:lpstr>
      <vt:lpstr>Το κυκλοφορικό σύστημα</vt:lpstr>
      <vt:lpstr>Συμπτώματα  από το κυκλοφορικό σύστημα</vt:lpstr>
      <vt:lpstr>Πόνος</vt:lpstr>
      <vt:lpstr>Πρόσθιος θωρακικός πόνος</vt:lpstr>
      <vt:lpstr>Δύσπνοια</vt:lpstr>
      <vt:lpstr>Αίτια </vt:lpstr>
      <vt:lpstr>Μορφές δύσπνοιας</vt:lpstr>
      <vt:lpstr>Κυάνωση </vt:lpstr>
      <vt:lpstr>Κλινική διάκριση κυάνωσης</vt:lpstr>
      <vt:lpstr>Αίτια Κεντρικής Κυάνωσης</vt:lpstr>
      <vt:lpstr>Αίτια Περιφερικής Κυάνωσης</vt:lpstr>
      <vt:lpstr>Οίδημα</vt:lpstr>
      <vt:lpstr>Συγκοπτικές κρίσεις 1/2</vt:lpstr>
      <vt:lpstr>Συγκοπτικές κρίσεις 2/2</vt:lpstr>
      <vt:lpstr>Προκάρδιοι παλμοί</vt:lpstr>
      <vt:lpstr>Εύκολη κόπωση</vt:lpstr>
      <vt:lpstr>Φυσική εξέταση</vt:lpstr>
      <vt:lpstr>Κυκλοφορικό σύστημα 1/4</vt:lpstr>
      <vt:lpstr>Κυκλοφορικό σύστημα 2/4</vt:lpstr>
      <vt:lpstr>Κυκλοφορικό σύστημα 3/4</vt:lpstr>
      <vt:lpstr>Κυκλοφορικό σύστημα 4/4</vt:lpstr>
      <vt:lpstr>Ακρόαση 1/2</vt:lpstr>
      <vt:lpstr>Ακρόαση 2/2</vt:lpstr>
      <vt:lpstr>Καρδιακοί τόνοι 1/2</vt:lpstr>
      <vt:lpstr>Καρδιακοί τόνοι 2/2</vt:lpstr>
      <vt:lpstr>Εστίες ακρόασης καρδιακών τόνων</vt:lpstr>
      <vt:lpstr>Καρδιακά φυσήματα 1/2</vt:lpstr>
      <vt:lpstr>Συστολικά φυσήματα</vt:lpstr>
      <vt:lpstr>Διαστολικά φυσήματα</vt:lpstr>
      <vt:lpstr>Χαρακτήρες φυσημάτων </vt:lpstr>
      <vt:lpstr>Καρδιακά φυσήματα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Διαγνωστική νοσηλευτική σημειολογία</dc:title>
  <dc:creator>opencourses@teiath.gr</dc:creator>
  <cp:lastModifiedBy>natasakar new</cp:lastModifiedBy>
  <cp:revision>21</cp:revision>
  <dcterms:created xsi:type="dcterms:W3CDTF">2015-05-25T10:02:08Z</dcterms:created>
  <dcterms:modified xsi:type="dcterms:W3CDTF">2015-07-28T10:35:22Z</dcterms:modified>
</cp:coreProperties>
</file>