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6" r:id="rId3"/>
  </p:sldMasterIdLst>
  <p:notesMasterIdLst>
    <p:notesMasterId r:id="rId43"/>
  </p:notesMasterIdLst>
  <p:handoutMasterIdLst>
    <p:handoutMasterId r:id="rId44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9" r:id="rId21"/>
    <p:sldId id="300" r:id="rId22"/>
    <p:sldId id="286" r:id="rId23"/>
    <p:sldId id="297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8" r:id="rId33"/>
    <p:sldId id="301" r:id="rId34"/>
    <p:sldId id="302" r:id="rId35"/>
    <p:sldId id="257" r:id="rId36"/>
    <p:sldId id="262" r:id="rId37"/>
    <p:sldId id="264" r:id="rId38"/>
    <p:sldId id="303" r:id="rId39"/>
    <p:sldId id="304" r:id="rId40"/>
    <p:sldId id="266" r:id="rId41"/>
    <p:sldId id="26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  <a:srgbClr val="E6E3D2"/>
    <a:srgbClr val="E2DFCC"/>
    <a:srgbClr val="004A82"/>
    <a:srgbClr val="2C1345"/>
    <a:srgbClr val="003258"/>
    <a:srgbClr val="131361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995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σημειώσεων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l-GR" dirty="0"/>
              </a:p>
            </p:txBody>
          </p:sp>
        </mc:Choice>
        <mc:Fallback xmlns="">
          <p:sp>
            <p:nvSpPr>
              <p:cNvPr id="3" name="Θέση σημειώσεων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????????????? </a:t>
                </a:r>
                <a:r>
                  <a:rPr lang="en-US" sz="1200" b="0" i="0" smtClean="0">
                    <a:latin typeface="Cambria Math"/>
                  </a:rPr>
                  <a:t>𝑇   </a:t>
                </a:r>
                <a:r>
                  <a:rPr lang="en-US" sz="1200" b="0" i="0" smtClean="0">
                    <a:latin typeface="Cambria Math"/>
                  </a:rPr>
                  <a:t>𝐷^2 (𝑉_𝐴 )^2</a:t>
                </a:r>
                <a:r>
                  <a:rPr lang="en-US" dirty="0" smtClean="0"/>
                  <a:t>  </a:t>
                </a:r>
                <a:r>
                  <a:rPr lang="el-GR" dirty="0" smtClean="0"/>
                  <a:t>λείπει</a:t>
                </a:r>
                <a:r>
                  <a:rPr lang="el-GR" baseline="0" dirty="0" smtClean="0"/>
                  <a:t> ένα σύμβολο ανάμεσα στο </a:t>
                </a:r>
                <a:r>
                  <a:rPr lang="en-US" baseline="0" dirty="0" smtClean="0"/>
                  <a:t>T kai D ??????????</a:t>
                </a:r>
                <a:endParaRPr lang="el-GR" dirty="0"/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28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86C0-E7BF-47C2-B595-2886DBA21AC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86C0-E7BF-47C2-B595-2886DBA21AC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86C0-E7BF-47C2-B595-2886DBA21AC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86C0-E7BF-47C2-B595-2886DBA21AC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86C0-E7BF-47C2-B595-2886DBA21AC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86C0-E7BF-47C2-B595-2886DBA21AC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99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99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5ED8-D11A-4792-868F-4603630BD6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6884"/>
            <a:ext cx="8363272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799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Ομοιότητα και </a:t>
            </a:r>
            <a:r>
              <a:rPr lang="el-GR" sz="2600" dirty="0" err="1" smtClean="0"/>
              <a:t>διαστατική</a:t>
            </a:r>
            <a:r>
              <a:rPr lang="el-GR" sz="2600" dirty="0" smtClean="0"/>
              <a:t> ανάλυση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Δυναμική ομοιότητα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-</a:t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Δυνάμεις τριβής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84784"/>
                <a:ext cx="8579296" cy="52085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200" dirty="0" smtClean="0"/>
                  <a:t>Αν εισαγάγουμε την κινηματική συνεκτικότητα  </a:t>
                </a:r>
                <a:r>
                  <a:rPr lang="el-GR" sz="2200" dirty="0" err="1"/>
                  <a:t>ν=μ</a:t>
                </a:r>
                <a:r>
                  <a:rPr lang="el-GR" sz="2200" dirty="0"/>
                  <a:t>/ρ προκύπτει η </a:t>
                </a:r>
                <a:r>
                  <a:rPr lang="el-GR" sz="2200" dirty="0" smtClean="0"/>
                  <a:t>ισότητα των </a:t>
                </a:r>
                <a:r>
                  <a:rPr lang="el-GR" sz="2200" dirty="0"/>
                  <a:t>αριθμών </a:t>
                </a:r>
                <a:r>
                  <a:rPr lang="en-US" sz="2200" dirty="0"/>
                  <a:t>Reynolds </a:t>
                </a:r>
                <a:r>
                  <a:rPr lang="el-GR" sz="2200" dirty="0"/>
                  <a:t>μεταξύ πλοίου και μοντέλου</a:t>
                </a:r>
                <a:r>
                  <a:rPr lang="el-GR" sz="22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b="0" i="0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2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𝜏</m:t>
                          </m:r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l-GR" sz="22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l-GR" sz="22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200" dirty="0"/>
              </a:p>
              <a:p>
                <a:pPr marL="0" indent="0">
                  <a:buNone/>
                </a:pPr>
                <a:r>
                  <a:rPr lang="el-GR" sz="2200" dirty="0">
                    <a:sym typeface="Wingdings" pitchFamily="2" charset="2"/>
                  </a:rPr>
                  <a:t>Επομένως όταν υπάρχουν </a:t>
                </a:r>
                <a:r>
                  <a:rPr lang="el-GR" sz="2200" b="1" dirty="0">
                    <a:sym typeface="Wingdings" pitchFamily="2" charset="2"/>
                  </a:rPr>
                  <a:t>μόνο </a:t>
                </a:r>
                <a:r>
                  <a:rPr lang="el-GR" sz="2200" dirty="0">
                    <a:sym typeface="Wingdings" pitchFamily="2" charset="2"/>
                  </a:rPr>
                  <a:t>αδρανειακές δυνάμεις και δυνάμεις τριβής, </a:t>
                </a:r>
                <a:r>
                  <a:rPr lang="el-GR" sz="2200" b="1" dirty="0">
                    <a:sym typeface="Wingdings" pitchFamily="2" charset="2"/>
                  </a:rPr>
                  <a:t>η ισότητα των αριθμών </a:t>
                </a:r>
                <a:r>
                  <a:rPr lang="en-US" sz="2200" b="1" dirty="0">
                    <a:sym typeface="Wingdings" pitchFamily="2" charset="2"/>
                  </a:rPr>
                  <a:t>Reynolds </a:t>
                </a:r>
                <a:r>
                  <a:rPr lang="el-GR" sz="2200" dirty="0">
                    <a:sym typeface="Wingdings" pitchFamily="2" charset="2"/>
                  </a:rPr>
                  <a:t>σε πλοίο και μοντέλο </a:t>
                </a:r>
                <a:r>
                  <a:rPr lang="el-GR" sz="2200" b="1" dirty="0">
                    <a:sym typeface="Wingdings" pitchFamily="2" charset="2"/>
                  </a:rPr>
                  <a:t>εξασφαλίζει τη δυναμική </a:t>
                </a:r>
                <a:r>
                  <a:rPr lang="el-GR" sz="2200" b="1" dirty="0" smtClean="0">
                    <a:sym typeface="Wingdings" pitchFamily="2" charset="2"/>
                  </a:rPr>
                  <a:t>ομοιότητα</a:t>
                </a:r>
                <a:r>
                  <a:rPr lang="en-US" sz="2200" b="1" dirty="0">
                    <a:sym typeface="Wingdings" pitchFamily="2" charset="2"/>
                  </a:rPr>
                  <a:t> </a:t>
                </a:r>
                <a:r>
                  <a:rPr lang="el-GR" sz="2200" b="1" dirty="0" smtClean="0">
                    <a:sym typeface="Wingdings" pitchFamily="2" charset="2"/>
                  </a:rPr>
                  <a:t>(Νόμος </a:t>
                </a:r>
                <a:r>
                  <a:rPr lang="el-GR" sz="2200" b="1" dirty="0">
                    <a:sym typeface="Wingdings" pitchFamily="2" charset="2"/>
                  </a:rPr>
                  <a:t>του </a:t>
                </a:r>
                <a:r>
                  <a:rPr lang="en-US" sz="2200" b="1" dirty="0">
                    <a:sym typeface="Wingdings" pitchFamily="2" charset="2"/>
                  </a:rPr>
                  <a:t>Reynolds</a:t>
                </a:r>
                <a:r>
                  <a:rPr lang="en-US" sz="2200" b="1" dirty="0" smtClean="0">
                    <a:sym typeface="Wingdings" pitchFamily="2" charset="2"/>
                  </a:rPr>
                  <a:t>).</a:t>
                </a:r>
                <a:endParaRPr lang="el-GR" sz="2200" b="1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l-GR" sz="2200" dirty="0"/>
                  <a:t>Οι αριθμοί </a:t>
                </a:r>
                <a:r>
                  <a:rPr lang="en-US" sz="2200" dirty="0"/>
                  <a:t>Froude </a:t>
                </a:r>
                <a:r>
                  <a:rPr lang="el-GR" sz="2200" dirty="0"/>
                  <a:t>και </a:t>
                </a:r>
                <a:r>
                  <a:rPr lang="en-US" sz="2200" dirty="0"/>
                  <a:t>Reynolds </a:t>
                </a:r>
                <a:r>
                  <a:rPr lang="el-GR" sz="2200" dirty="0"/>
                  <a:t>σχετίζονται μεταξύ τους μέσω της σχέσης</a:t>
                </a:r>
                <a:r>
                  <a:rPr lang="el-GR" sz="2200" dirty="0" smtClean="0"/>
                  <a:t>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l-GR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l-G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V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den>
                    </m:f>
                    <m:r>
                      <a:rPr lang="el-GR" sz="28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28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𝑔𝐿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den>
                    </m:f>
                    <m:r>
                      <a:rPr lang="el-GR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𝑔𝐿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84784"/>
                <a:ext cx="8579296" cy="5208579"/>
              </a:xfrm>
              <a:blipFill rotWithShape="1">
                <a:blip r:embed="rId3"/>
                <a:stretch>
                  <a:fillRect l="-924" t="-4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0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Δυναμική ομοιότητα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-</a:t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Δυνάμεις τριβής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>
                <a:solidFill>
                  <a:srgbClr val="EEECE1">
                    <a:lumMod val="25000"/>
                  </a:srgbClr>
                </a:solidFill>
              </a:rPr>
              <a:t>3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/4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Η ισότητα των αριθμών </a:t>
                </a:r>
                <a:r>
                  <a:rPr lang="en-US" dirty="0"/>
                  <a:t>Froude </a:t>
                </a:r>
                <a:r>
                  <a:rPr lang="el-GR" dirty="0"/>
                  <a:t>επιτυγχάνεται </a:t>
                </a:r>
                <a:r>
                  <a:rPr lang="el-GR" dirty="0" err="1"/>
                  <a:t>ευκολα</a:t>
                </a:r>
                <a:r>
                  <a:rPr lang="el-GR" dirty="0"/>
                  <a:t> μέσω της επιλογής κατάλληλης (μικρότερης) ταχύτητας για το μοντέλο</a:t>
                </a:r>
                <a:r>
                  <a:rPr lang="el-GR" dirty="0" smtClean="0"/>
                  <a:t>.</a:t>
                </a:r>
                <a:endParaRPr lang="el-GR" dirty="0"/>
              </a:p>
              <a:p>
                <a:r>
                  <a:rPr lang="el-GR" dirty="0"/>
                  <a:t>Αντίθετα η ισότητα των αριθμών </a:t>
                </a:r>
                <a:r>
                  <a:rPr lang="en-US" dirty="0"/>
                  <a:t>Reynolds </a:t>
                </a:r>
                <a:r>
                  <a:rPr lang="el-GR" dirty="0"/>
                  <a:t>επιτυγχάνεται δύσκολα διότι για το μοντέλο, όταν η κινηματική συνεκτικότητα παραμένει η ίδια, απαιτείται μεγαλύτερη ταχύτητα</a:t>
                </a:r>
                <a:r>
                  <a:rPr lang="el-GR" dirty="0" smtClean="0"/>
                  <a:t>.</a:t>
                </a:r>
                <a:endParaRPr lang="el-GR" dirty="0"/>
              </a:p>
              <a:p>
                <a:r>
                  <a:rPr lang="el-GR" dirty="0"/>
                  <a:t>Εφ’ όσον τα πλοία κινούνται στην ελεύθερη επιφάνεια της θάλασσας όπου συνυπάρχουν κυματισμοί βαρύτητας με συνεκτικά φαινόμενα, η δυναμική ομοιότητα απαιτεί ταυτόχρονη εξίσωση τόσο των αριθμών </a:t>
                </a:r>
                <a:r>
                  <a:rPr lang="en-US" dirty="0"/>
                  <a:t>Froude</a:t>
                </a:r>
                <a:r>
                  <a:rPr lang="el-GR" dirty="0"/>
                  <a:t> όσο και των αριθμών </a:t>
                </a:r>
                <a:r>
                  <a:rPr lang="en-US" dirty="0"/>
                  <a:t>Reynolds</a:t>
                </a:r>
                <a:r>
                  <a:rPr lang="el-GR" dirty="0" smtClean="0"/>
                  <a:t>.</a:t>
                </a:r>
                <a:endParaRPr lang="el-GR" dirty="0"/>
              </a:p>
              <a:p>
                <a:r>
                  <a:rPr lang="el-GR" dirty="0"/>
                  <a:t>Η ισότητα των αριθμών </a:t>
                </a:r>
                <a:r>
                  <a:rPr lang="en-US" dirty="0"/>
                  <a:t>Reynolds</a:t>
                </a:r>
                <a:r>
                  <a:rPr lang="el-GR" dirty="0"/>
                  <a:t> οδηγεί στη συνθήκη: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𝑛𝑚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</m:mr>
                              </m:m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mr>
                              </m:m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1.15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1437" r="-1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0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Δυναμική ομοιότητα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-</a:t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Δυνάμεις τριβής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>
                <a:solidFill>
                  <a:srgbClr val="EEECE1">
                    <a:lumMod val="25000"/>
                  </a:srgbClr>
                </a:solidFill>
              </a:rPr>
              <a:t>4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/4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Το οποίο σημαίνει ότι το πείραμα θα πρέπει να διεξάγεται σε ρευστό κινηματικής συνεκτικότητας ν</a:t>
                </a:r>
                <a:r>
                  <a:rPr lang="en-US" baseline="-25000" dirty="0"/>
                  <a:t>m </a:t>
                </a:r>
                <a:r>
                  <a:rPr lang="el-GR" dirty="0"/>
                  <a:t>τέτοιας ώστε να ικανοποιείται η σχέση</a:t>
                </a:r>
                <a:r>
                  <a:rPr lang="el-G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1,5</m:t>
                          </m:r>
                        </m:sup>
                      </m:sSup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l-GR" dirty="0"/>
                  <a:t>Στη φύση όμως δεν υπάρχουν τέτοια </a:t>
                </a:r>
                <a:r>
                  <a:rPr lang="el-GR" dirty="0" smtClean="0"/>
                  <a:t>ρευστά!!!</a:t>
                </a:r>
              </a:p>
              <a:p>
                <a:r>
                  <a:rPr lang="el-GR" dirty="0" smtClean="0"/>
                  <a:t>Για </a:t>
                </a:r>
                <a:r>
                  <a:rPr lang="el-GR" dirty="0"/>
                  <a:t>το λόγο αυτό στα πειράματα υπολογισμού της αντίστασης πλοίου μεριμνούμε για την ισότητα μόνο του αριθμού </a:t>
                </a:r>
                <a:r>
                  <a:rPr lang="en-US" dirty="0"/>
                  <a:t>Froude </a:t>
                </a:r>
                <a:r>
                  <a:rPr lang="el-GR" dirty="0"/>
                  <a:t>μεταξύ πλοίου και μοντέλου, θεωρώντας αμελητέα την επίδραση της συνεκτικότητας στην υπόλοιπη αντίσταση (</a:t>
                </a:r>
                <a:r>
                  <a:rPr lang="en-US" dirty="0"/>
                  <a:t>residual resistance) </a:t>
                </a:r>
                <a:r>
                  <a:rPr lang="el-GR" dirty="0"/>
                  <a:t>του πλοίου.</a:t>
                </a:r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599" r="-1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3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86884"/>
            <a:ext cx="8507288" cy="1109868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στη </a:t>
            </a:r>
            <a:r>
              <a:rPr lang="el-GR" dirty="0" err="1" smtClean="0"/>
              <a:t>διαστατική</a:t>
            </a:r>
            <a:r>
              <a:rPr lang="el-GR" dirty="0" smtClean="0"/>
              <a:t> </a:t>
            </a:r>
            <a:r>
              <a:rPr lang="el-GR" dirty="0" err="1" smtClean="0"/>
              <a:t>αναλυση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Είναι μια μέθοδος, η οποία στηρίζεται στη </a:t>
            </a:r>
            <a:r>
              <a:rPr lang="el-GR" sz="2200" dirty="0" err="1" smtClean="0"/>
              <a:t>διαστασιολογική</a:t>
            </a:r>
            <a:r>
              <a:rPr lang="el-GR" sz="2200" dirty="0" smtClean="0"/>
              <a:t> ανάλυση κάποιων φυσικών μεγεθών τα οποία θεωρούνται καθοριστικά στη διαμόρφωση ενός φυσικού νόμου.</a:t>
            </a:r>
          </a:p>
          <a:p>
            <a:r>
              <a:rPr lang="el-GR" sz="2200" dirty="0" smtClean="0"/>
              <a:t>Μας βοηθά να προσδιορίσουμε τη συσχέτιση και αλληλεξάρτηση μεταξύ διαφόρων </a:t>
            </a:r>
            <a:r>
              <a:rPr lang="el-GR" sz="2200" dirty="0" err="1" smtClean="0"/>
              <a:t>αδιάστατων</a:t>
            </a:r>
            <a:r>
              <a:rPr lang="el-GR" sz="2200" dirty="0" smtClean="0"/>
              <a:t> ποσοτήτων (συντελεστών) η οποίοι θεωρούνται καθοριστικοί στη διατύπωση ενός φυσικού νόμου.</a:t>
            </a:r>
          </a:p>
          <a:p>
            <a:r>
              <a:rPr lang="el-GR" sz="2200" dirty="0" smtClean="0"/>
              <a:t>Στη συνέχεια με τη βοήθεια εκτέλεσης πειραμάτων σε γεωμετρικά όμοια μοντέλα μπορούμε να προσδιορίσουμε τους  άγνωστους συντελεστές που υπεισέρχονται στην μαθηματική διατύπωση του φυσικού νόμου.</a:t>
            </a:r>
            <a:endParaRPr lang="en-US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9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86884"/>
            <a:ext cx="8507288" cy="110986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Εισαγωγή στη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διαστατική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αναλυση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2/2</a:t>
            </a:r>
            <a:r>
              <a:rPr lang="el-GR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 και σήμερα η υπολογιστική </a:t>
            </a:r>
            <a:r>
              <a:rPr lang="el-GR" dirty="0" err="1" smtClean="0"/>
              <a:t>ρευστομηχανική</a:t>
            </a:r>
            <a:r>
              <a:rPr lang="el-GR" dirty="0" smtClean="0"/>
              <a:t> έχει κάνει τεράστια πρόοδο χάριν της ανάπτυξης των υπολογιστών, το πρόβλημα της αλληλεπίδρασης στερεού σώματος με ρευστό παρουσία ελεύθερης επιφάνειας, παραμένει πρακτικά άλυτο.</a:t>
            </a:r>
          </a:p>
          <a:p>
            <a:r>
              <a:rPr lang="el-GR" dirty="0" smtClean="0"/>
              <a:t>Όσον αφορά τον υπολογισμό της αντίστασης κινούμενου επιπλέοντος σώματος, ακόμη και σήμερα η </a:t>
            </a:r>
            <a:r>
              <a:rPr lang="el-GR" dirty="0" err="1" smtClean="0"/>
              <a:t>διαστατική</a:t>
            </a:r>
            <a:r>
              <a:rPr lang="el-GR" dirty="0" smtClean="0"/>
              <a:t> ανάλυση σε συνδυασμό με την εκτέλεση πειραμάτων σε γεωμετρικά όμοια μοντέλα, αποτελεί την πιο αξιόπιστη μέθοδο.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6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Βασικές αρχές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err="1" smtClean="0"/>
              <a:t>διαστατικής</a:t>
            </a:r>
            <a:r>
              <a:rPr lang="el-GR" dirty="0" smtClean="0"/>
              <a:t> ανάλυσης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n-US" sz="3000" b="0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2"/>
            <a:ext cx="8229600" cy="268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l-GR" dirty="0" smtClean="0"/>
              <a:t>Η μέθοδος της ΔΑ στηρίζεται στην αρχή σύμφωνα με την οποία οι σχέσεις που εκφράζουν φυσικούς νόμους θα πρέπει να παρουσιάζουν </a:t>
            </a:r>
            <a:r>
              <a:rPr lang="el-GR" b="1" dirty="0" err="1" smtClean="0"/>
              <a:t>διαστατική</a:t>
            </a:r>
            <a:r>
              <a:rPr lang="el-GR" b="1" dirty="0" smtClean="0"/>
              <a:t> ομοιογένεια.</a:t>
            </a:r>
            <a:endParaRPr lang="en-US" b="1" dirty="0"/>
          </a:p>
          <a:p>
            <a:pPr marL="342900" indent="-342900" algn="l"/>
            <a:r>
              <a:rPr lang="el-GR" b="1" dirty="0" smtClean="0"/>
              <a:t>Με άλλα λόγια οι φυσικές μονάδες μέτρησης όλων των όρων και στα δύο μέλη της εξίσωσης θα πρέπει να είναι ίδιες, π.χ.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58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515176"/>
              </p:ext>
            </p:extLst>
          </p:nvPr>
        </p:nvGraphicFramePr>
        <p:xfrm>
          <a:off x="2699792" y="4365104"/>
          <a:ext cx="4248471" cy="109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180800" imgH="304560" progId="">
                  <p:embed/>
                </p:oleObj>
              </mc:Choice>
              <mc:Fallback>
                <p:oleObj name="Equation" r:id="rId3" imgW="1180800" imgH="30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365104"/>
                        <a:ext cx="4248471" cy="1096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9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Βασικές αρχές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/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διαστατικής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ανάλυσης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2/2</a:t>
            </a:r>
            <a:endParaRPr lang="en-US" sz="3000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2"/>
            <a:ext cx="8229600" cy="390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/>
              <a:t>Γενικώς, όλα τα φυσικά μεγέθη μπορούν να εκφρασθούν συναρτήσει τριών θεμελιωδών μεγεθών όπως </a:t>
            </a:r>
            <a:r>
              <a:rPr lang="el-GR" sz="2400" b="1" dirty="0" smtClean="0"/>
              <a:t>η μάζα, η απόσταση και ο χρόνος </a:t>
            </a:r>
            <a:r>
              <a:rPr lang="el-GR" sz="2400" dirty="0" smtClean="0"/>
              <a:t>ή </a:t>
            </a:r>
            <a:r>
              <a:rPr lang="el-GR" sz="2400" b="1" dirty="0" smtClean="0"/>
              <a:t>η δύναμη, η απόσταση και ο χρόνος</a:t>
            </a:r>
            <a:r>
              <a:rPr lang="el-GR" sz="2400" dirty="0" smtClean="0"/>
              <a:t>.</a:t>
            </a:r>
          </a:p>
          <a:p>
            <a:r>
              <a:rPr lang="el-GR" sz="2400" b="1" dirty="0" smtClean="0"/>
              <a:t>Θεώρημα Πι</a:t>
            </a:r>
            <a:r>
              <a:rPr lang="en-US" sz="2400" dirty="0" smtClean="0"/>
              <a:t>:  </a:t>
            </a:r>
            <a:r>
              <a:rPr lang="el-GR" sz="2400" dirty="0" smtClean="0"/>
              <a:t>Αν υπάρχουν </a:t>
            </a:r>
            <a:r>
              <a:rPr lang="en-US" sz="2400" b="1" dirty="0" smtClean="0"/>
              <a:t>n</a:t>
            </a:r>
            <a:r>
              <a:rPr lang="en-US" sz="2400" dirty="0" smtClean="0"/>
              <a:t> </a:t>
            </a:r>
            <a:r>
              <a:rPr lang="el-GR" sz="2400" u="sng" dirty="0" smtClean="0"/>
              <a:t>διαστατές</a:t>
            </a:r>
            <a:r>
              <a:rPr lang="el-GR" sz="2400" dirty="0" smtClean="0"/>
              <a:t> μεταβλητές σε μια εξίσωση που εκφράζει έναν φυσικό νόμο, η οποίες περιγράφονται με τη χρήση </a:t>
            </a:r>
            <a:r>
              <a:rPr lang="en-US" sz="2400" b="1" dirty="0" smtClean="0"/>
              <a:t>m</a:t>
            </a:r>
            <a:r>
              <a:rPr lang="en-US" sz="2400" dirty="0" smtClean="0"/>
              <a:t> </a:t>
            </a:r>
            <a:r>
              <a:rPr lang="el-GR" sz="2400" u="sng" dirty="0" smtClean="0"/>
              <a:t>θεμελιωδών μεγεθών</a:t>
            </a:r>
            <a:r>
              <a:rPr lang="el-GR" sz="2400" dirty="0" smtClean="0"/>
              <a:t>, τότε η ίδια εξίσωση μπορεί να εκφρασθεί μέσω </a:t>
            </a:r>
            <a:r>
              <a:rPr lang="en-US" sz="2400" b="1" dirty="0" smtClean="0"/>
              <a:t>n-m</a:t>
            </a:r>
            <a:r>
              <a:rPr lang="en-US" sz="2400" dirty="0" smtClean="0"/>
              <a:t> </a:t>
            </a:r>
            <a:r>
              <a:rPr lang="el-GR" sz="2400" dirty="0" err="1" smtClean="0"/>
              <a:t>αδιάστατων</a:t>
            </a:r>
            <a:r>
              <a:rPr lang="el-GR" sz="2400" dirty="0" smtClean="0"/>
              <a:t> μεταβλητών</a:t>
            </a:r>
            <a:r>
              <a:rPr lang="el-GR" dirty="0"/>
              <a:t>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8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</a:t>
            </a:r>
            <a:r>
              <a:rPr lang="el-GR" sz="3300" b="0" dirty="0" smtClean="0"/>
              <a:t>1/3</a:t>
            </a:r>
            <a:endParaRPr lang="en-US" sz="33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 smtClean="0"/>
              <a:t>Πίπτον</a:t>
            </a:r>
            <a:r>
              <a:rPr lang="el-GR" b="1" dirty="0" smtClean="0"/>
              <a:t> σώμα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65858"/>
              </p:ext>
            </p:extLst>
          </p:nvPr>
        </p:nvGraphicFramePr>
        <p:xfrm>
          <a:off x="2627784" y="2276872"/>
          <a:ext cx="4427840" cy="178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Εξίσωση" r:id="rId3" imgW="1638000" imgH="660240" progId="Equation.3">
                  <p:embed/>
                </p:oleObj>
              </mc:Choice>
              <mc:Fallback>
                <p:oleObj name="Εξίσωση" r:id="rId3" imgW="16380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276872"/>
                        <a:ext cx="4427840" cy="1784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418" y="435332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Πειραματικά προκύπτει ότι :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958262"/>
              </p:ext>
            </p:extLst>
          </p:nvPr>
        </p:nvGraphicFramePr>
        <p:xfrm>
          <a:off x="3347864" y="5013176"/>
          <a:ext cx="145228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Εξίσωση" r:id="rId5" imgW="457200" imgH="215640" progId="Equation.3">
                  <p:embed/>
                </p:oleObj>
              </mc:Choice>
              <mc:Fallback>
                <p:oleObj name="Εξίσωση" r:id="rId5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013176"/>
                        <a:ext cx="145228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Θέση αριθμού διαφάνειας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6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6072"/>
          </a:xfrm>
        </p:spPr>
        <p:txBody>
          <a:bodyPr/>
          <a:lstStyle/>
          <a:p>
            <a:r>
              <a:rPr lang="el-GR" b="1" dirty="0" smtClean="0"/>
              <a:t>Εκκρεμές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Παραδείγματα </a:t>
            </a:r>
            <a:r>
              <a:rPr lang="el-GR" sz="33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859352"/>
              </p:ext>
            </p:extLst>
          </p:nvPr>
        </p:nvGraphicFramePr>
        <p:xfrm>
          <a:off x="2428874" y="2109788"/>
          <a:ext cx="4227793" cy="160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Εξίσωση" r:id="rId3" imgW="1803240" imgH="685800" progId="Equation.3">
                  <p:embed/>
                </p:oleObj>
              </mc:Choice>
              <mc:Fallback>
                <p:oleObj name="Εξίσωση" r:id="rId3" imgW="18032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4" y="2109788"/>
                        <a:ext cx="4227793" cy="1607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006225"/>
            <a:ext cx="601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Πειραματικά προκύπτει ότι :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30109"/>
              </p:ext>
            </p:extLst>
          </p:nvPr>
        </p:nvGraphicFramePr>
        <p:xfrm>
          <a:off x="3347864" y="4509120"/>
          <a:ext cx="14525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Εξίσωση" r:id="rId5" imgW="457200" imgH="177480" progId="Equation.3">
                  <p:embed/>
                </p:oleObj>
              </mc:Choice>
              <mc:Fallback>
                <p:oleObj name="Εξίσωση" r:id="rId5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509120"/>
                        <a:ext cx="1452563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8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6072"/>
          </a:xfrm>
        </p:spPr>
        <p:txBody>
          <a:bodyPr/>
          <a:lstStyle/>
          <a:p>
            <a:r>
              <a:rPr lang="el-GR" b="1" dirty="0" smtClean="0"/>
              <a:t>Αντίσταση τριβής σφαίρας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Παραδείγματα </a:t>
            </a:r>
            <a:r>
              <a:rPr lang="el-GR" sz="33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2286000"/>
          <a:ext cx="219233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Εξίσωση" r:id="rId3" imgW="1117440" imgH="634680" progId="Equation.3">
                  <p:embed/>
                </p:oleObj>
              </mc:Choice>
              <mc:Fallback>
                <p:oleObj name="Εξίσωση" r:id="rId3" imgW="11174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86000"/>
                        <a:ext cx="2192337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3770370"/>
            <a:ext cx="601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Τελικά προκύπτει η </a:t>
            </a:r>
            <a:r>
              <a:rPr lang="el-GR" sz="2200" dirty="0" smtClean="0">
                <a:latin typeface="+mn-lt"/>
              </a:rPr>
              <a:t>σχέση: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583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348808"/>
              </p:ext>
            </p:extLst>
          </p:nvPr>
        </p:nvGraphicFramePr>
        <p:xfrm>
          <a:off x="3276600" y="4227041"/>
          <a:ext cx="22923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Εξίσωση" r:id="rId5" imgW="1168200" imgH="583920" progId="Equation.3">
                  <p:embed/>
                </p:oleObj>
              </mc:Choice>
              <mc:Fallback>
                <p:oleObj name="Εξίσωση" r:id="rId5" imgW="11682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27041"/>
                        <a:ext cx="2292350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5491159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Ο συντελεστής αντίστασης  </a:t>
            </a:r>
            <a:r>
              <a:rPr lang="en-US" sz="2200" dirty="0" smtClean="0">
                <a:latin typeface="+mn-lt"/>
              </a:rPr>
              <a:t>CD(Re) </a:t>
            </a:r>
            <a:r>
              <a:rPr lang="el-GR" sz="2200" dirty="0" smtClean="0">
                <a:latin typeface="+mn-lt"/>
              </a:rPr>
              <a:t>υπολογίζεται πειραματικά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0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Λόγω της πολυπλοκότητας του θεωρητικού υπολογισμού της αντίστασης ενός πλοίου, ακόμη και σήμερα το πείραμα αποτελεί ίσως την πιο αξιόπιστη προσέγγιση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εκτέλεση του πειράματος θα πρέπει να γίνεται κατά τέτοιο τρόπο ώστε να εξασφαλίζεται η «ομοιότητα» μεταξύ πειράματος και πραγματικού προβλήματος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ομοιότητα μεταξύ πειράματος και πραγματικού προβλήματος διακρίνεται σε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l-GR" dirty="0"/>
              <a:t>Γεωμετρική </a:t>
            </a:r>
            <a:r>
              <a:rPr lang="el-GR" dirty="0" smtClean="0"/>
              <a:t>ομοιότητα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Κινηματική </a:t>
            </a:r>
            <a:r>
              <a:rPr lang="el-GR" dirty="0" smtClean="0"/>
              <a:t>ομοιότητα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Δυναμική </a:t>
            </a:r>
            <a:r>
              <a:rPr lang="el-GR" dirty="0" smtClean="0"/>
              <a:t>ομοιότητα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ανάλυση – Ομοιότητα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1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84"/>
            <a:ext cx="9144000" cy="1109868"/>
          </a:xfrm>
        </p:spPr>
        <p:txBody>
          <a:bodyPr>
            <a:noAutofit/>
          </a:bodyPr>
          <a:lstStyle/>
          <a:p>
            <a:r>
              <a:rPr lang="el-GR" sz="3200" dirty="0" smtClean="0"/>
              <a:t>Χρήση της </a:t>
            </a:r>
            <a:r>
              <a:rPr lang="el-GR" sz="3200" dirty="0" err="1" smtClean="0"/>
              <a:t>διαστατικής</a:t>
            </a:r>
            <a:r>
              <a:rPr lang="el-GR" sz="3200" dirty="0" smtClean="0"/>
              <a:t> ανάλυσης στον πειραματικό υπολογισμό της αντίστασης πλοίου</a:t>
            </a:r>
            <a:r>
              <a:rPr lang="en-US" sz="3200" dirty="0" smtClean="0"/>
              <a:t> </a:t>
            </a:r>
            <a:r>
              <a:rPr lang="el-GR" sz="3000" b="0" dirty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5</a:t>
            </a:r>
            <a:endParaRPr lang="en-US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29600" cy="50931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R=f(L, </a:t>
                </a:r>
                <a:r>
                  <a:rPr lang="el-GR" dirty="0" smtClean="0"/>
                  <a:t>γ</a:t>
                </a:r>
                <a:r>
                  <a:rPr lang="el-GR" baseline="-25000" dirty="0" smtClean="0"/>
                  <a:t>1</a:t>
                </a:r>
                <a:r>
                  <a:rPr lang="el-GR" dirty="0" smtClean="0"/>
                  <a:t>,</a:t>
                </a:r>
                <a:r>
                  <a:rPr lang="en-US" dirty="0"/>
                  <a:t> </a:t>
                </a:r>
                <a:r>
                  <a:rPr lang="el-GR" dirty="0" smtClean="0"/>
                  <a:t>γ</a:t>
                </a:r>
                <a:r>
                  <a:rPr lang="el-GR" baseline="-25000" dirty="0" smtClean="0"/>
                  <a:t>2</a:t>
                </a:r>
                <a:r>
                  <a:rPr lang="el-GR" dirty="0" smtClean="0"/>
                  <a:t>,</a:t>
                </a:r>
                <a:r>
                  <a:rPr lang="en-US" dirty="0" smtClean="0"/>
                  <a:t> </a:t>
                </a:r>
                <a:r>
                  <a:rPr lang="el-GR" dirty="0" smtClean="0"/>
                  <a:t>γ</a:t>
                </a:r>
                <a:r>
                  <a:rPr lang="el-GR" baseline="-25000" dirty="0" smtClean="0"/>
                  <a:t>3</a:t>
                </a:r>
                <a:r>
                  <a:rPr lang="el-GR" dirty="0" smtClean="0"/>
                  <a:t>, </a:t>
                </a:r>
                <a:r>
                  <a:rPr lang="en-US" dirty="0" smtClean="0"/>
                  <a:t>…,</a:t>
                </a:r>
                <a:r>
                  <a:rPr lang="el-GR" dirty="0" smtClean="0"/>
                  <a:t> ρ, </a:t>
                </a:r>
                <a:r>
                  <a:rPr lang="en-US" dirty="0" smtClean="0"/>
                  <a:t>V,</a:t>
                </a:r>
                <a:r>
                  <a:rPr lang="el-GR" dirty="0" smtClean="0"/>
                  <a:t> μ, </a:t>
                </a:r>
                <a:r>
                  <a:rPr lang="en-US" dirty="0" smtClean="0"/>
                  <a:t>g</a:t>
                </a:r>
                <a:r>
                  <a:rPr lang="el-GR" dirty="0" smtClean="0"/>
                  <a:t>, </a:t>
                </a:r>
                <a:r>
                  <a:rPr lang="en-US" dirty="0" smtClean="0"/>
                  <a:t>p)</a:t>
                </a:r>
              </a:p>
              <a:p>
                <a:pPr marL="0" indent="0">
                  <a:buNone/>
                </a:pPr>
                <a:r>
                  <a:rPr lang="el-GR" dirty="0"/>
                  <a:t>Για τη σύγκριση γεωμετρικά ομοίων σωμάτων όπως είναι το πλοίο και το μοντέλο, οι </a:t>
                </a:r>
                <a:r>
                  <a:rPr lang="el-GR" dirty="0" err="1"/>
                  <a:t>αδιάστατοι</a:t>
                </a:r>
                <a:r>
                  <a:rPr lang="el-GR" dirty="0"/>
                  <a:t> λόγοι γ1, γ2 και γ3 είναι ίδιοι και ως εκ τούτου μπορούν να παραληφθούν. </a:t>
                </a:r>
                <a:r>
                  <a:rPr lang="el-GR" dirty="0" smtClean="0"/>
                  <a:t>Έτσι </a:t>
                </a:r>
                <a:r>
                  <a:rPr lang="el-GR" dirty="0"/>
                  <a:t>παίρνουμε: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29600" cy="5093161"/>
              </a:xfrm>
              <a:blipFill rotWithShape="1">
                <a:blip r:embed="rId3"/>
                <a:stretch>
                  <a:fillRect l="-1185" t="-5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Θέση αριθμού διαφάνειας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84"/>
            <a:ext cx="9144000" cy="1109868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EEECE1">
                    <a:lumMod val="25000"/>
                  </a:srgbClr>
                </a:solidFill>
              </a:rPr>
              <a:t>Χρήση της </a:t>
            </a:r>
            <a:r>
              <a:rPr lang="el-GR" sz="3200" dirty="0" err="1">
                <a:solidFill>
                  <a:srgbClr val="EEECE1">
                    <a:lumMod val="25000"/>
                  </a:srgbClr>
                </a:solidFill>
              </a:rPr>
              <a:t>διαστατικής</a:t>
            </a:r>
            <a:r>
              <a:rPr lang="el-GR" sz="3200" dirty="0">
                <a:solidFill>
                  <a:srgbClr val="EEECE1">
                    <a:lumMod val="25000"/>
                  </a:srgbClr>
                </a:solidFill>
              </a:rPr>
              <a:t> ανάλυσης στον πειραματικό υπολογισμό της αντίστασης πλοίου</a:t>
            </a:r>
            <a:r>
              <a:rPr lang="en-US" sz="3200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dirty="0" smtClean="0"/>
                  <a:t>Με </a:t>
                </a:r>
                <a:r>
                  <a:rPr lang="el-GR" dirty="0"/>
                  <a:t>βάση τη </a:t>
                </a:r>
                <a:r>
                  <a:rPr lang="el-GR" dirty="0" err="1"/>
                  <a:t>διαστατική</a:t>
                </a:r>
                <a:r>
                  <a:rPr lang="el-GR" dirty="0"/>
                  <a:t> ομοιογένεια προκύπτει:</a:t>
                </a:r>
                <a:endParaRPr lang="en-US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dirty="0"/>
                  <a:t>Μ = μάζα, </a:t>
                </a:r>
                <a:r>
                  <a:rPr lang="en-US" dirty="0"/>
                  <a:t>L=</a:t>
                </a:r>
                <a:r>
                  <a:rPr lang="el-GR" dirty="0" smtClean="0"/>
                  <a:t>μήκος</a:t>
                </a:r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:r>
                  <a:rPr lang="el-GR" dirty="0" err="1"/>
                  <a:t>Τ=χρόνος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𝑇𝐿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1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84"/>
            <a:ext cx="9144000" cy="1109868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EEECE1">
                    <a:lumMod val="25000"/>
                  </a:srgbClr>
                </a:solidFill>
              </a:rPr>
              <a:t>Χρήση της </a:t>
            </a:r>
            <a:r>
              <a:rPr lang="el-GR" sz="3200" dirty="0" err="1">
                <a:solidFill>
                  <a:srgbClr val="EEECE1">
                    <a:lumMod val="25000"/>
                  </a:srgbClr>
                </a:solidFill>
              </a:rPr>
              <a:t>διαστατικής</a:t>
            </a:r>
            <a:r>
              <a:rPr lang="el-GR" sz="3200" dirty="0">
                <a:solidFill>
                  <a:srgbClr val="EEECE1">
                    <a:lumMod val="25000"/>
                  </a:srgbClr>
                </a:solidFill>
              </a:rPr>
              <a:t> ανάλυσης στον πειραματικό υπολογισμό της αντίστασης πλοίου</a:t>
            </a:r>
            <a:r>
              <a:rPr lang="en-US" sz="3200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251831"/>
              </p:ext>
            </p:extLst>
          </p:nvPr>
        </p:nvGraphicFramePr>
        <p:xfrm>
          <a:off x="467544" y="1340768"/>
          <a:ext cx="26431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Εξίσωση" r:id="rId3" imgW="1473120" imgH="660240" progId="Equation.3">
                  <p:embed/>
                </p:oleObj>
              </mc:Choice>
              <mc:Fallback>
                <p:oleObj name="Εξίσωση" r:id="rId3" imgW="14731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340768"/>
                        <a:ext cx="26431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2564904"/>
            <a:ext cx="42844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Έχουμε 6 παραμέτρους και τρεις σχέσεις μεταξύ τους. Έτσι προκύπτει ότι: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17207"/>
              </p:ext>
            </p:extLst>
          </p:nvPr>
        </p:nvGraphicFramePr>
        <p:xfrm>
          <a:off x="5724128" y="2104462"/>
          <a:ext cx="2592288" cy="1408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Εξίσωση" r:id="rId5" imgW="1168200" imgH="634680" progId="Equation.3">
                  <p:embed/>
                </p:oleObj>
              </mc:Choice>
              <mc:Fallback>
                <p:oleObj name="Εξίσωση" r:id="rId5" imgW="1168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104462"/>
                        <a:ext cx="2592288" cy="1408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68814"/>
              </p:ext>
            </p:extLst>
          </p:nvPr>
        </p:nvGraphicFramePr>
        <p:xfrm>
          <a:off x="1187624" y="3861048"/>
          <a:ext cx="6962192" cy="60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Εξίσωση" r:id="rId7" imgW="2628720" imgH="228600" progId="Equation.3">
                  <p:embed/>
                </p:oleObj>
              </mc:Choice>
              <mc:Fallback>
                <p:oleObj name="Εξίσωση" r:id="rId7" imgW="262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861048"/>
                        <a:ext cx="6962192" cy="605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10029"/>
              </p:ext>
            </p:extLst>
          </p:nvPr>
        </p:nvGraphicFramePr>
        <p:xfrm>
          <a:off x="1774562" y="4536550"/>
          <a:ext cx="4977259" cy="12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Εξίσωση" r:id="rId9" imgW="2590560" imgH="660240" progId="Equation.3">
                  <p:embed/>
                </p:oleObj>
              </mc:Choice>
              <mc:Fallback>
                <p:oleObj name="Εξίσωση" r:id="rId9" imgW="2590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562" y="4536550"/>
                        <a:ext cx="4977259" cy="1268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5877272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Όπου </a:t>
            </a:r>
            <a:r>
              <a:rPr lang="el-GR" sz="2200" b="1" i="1" dirty="0" err="1" smtClean="0">
                <a:latin typeface="+mn-lt"/>
              </a:rPr>
              <a:t>ν=μ</a:t>
            </a:r>
            <a:r>
              <a:rPr lang="el-GR" sz="2200" b="1" i="1" dirty="0" smtClean="0">
                <a:latin typeface="+mn-lt"/>
              </a:rPr>
              <a:t>/ρ</a:t>
            </a:r>
            <a:r>
              <a:rPr lang="el-GR" sz="2200" i="1" dirty="0" smtClean="0">
                <a:latin typeface="+mn-lt"/>
              </a:rPr>
              <a:t>, </a:t>
            </a:r>
            <a:r>
              <a:rPr lang="el-GR" sz="2200" b="1" i="1" dirty="0" smtClean="0">
                <a:latin typeface="+mn-lt"/>
              </a:rPr>
              <a:t>μ</a:t>
            </a:r>
            <a:r>
              <a:rPr lang="el-GR" sz="2200" i="1" dirty="0" smtClean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η δυναμική συνεκτικότητα και </a:t>
            </a:r>
            <a:r>
              <a:rPr lang="el-GR" sz="2200" b="1" i="1" dirty="0" smtClean="0">
                <a:latin typeface="+mn-lt"/>
              </a:rPr>
              <a:t>ν</a:t>
            </a:r>
            <a:r>
              <a:rPr lang="el-GR" sz="2200" i="1" dirty="0" smtClean="0">
                <a:latin typeface="+mn-lt"/>
              </a:rPr>
              <a:t>  </a:t>
            </a:r>
            <a:r>
              <a:rPr lang="el-GR" sz="2200" dirty="0" smtClean="0">
                <a:latin typeface="+mn-lt"/>
              </a:rPr>
              <a:t>η κινηματική συνεκτικότητα του ρευστού</a:t>
            </a:r>
            <a:r>
              <a:rPr lang="en-US" sz="2200" dirty="0" smtClean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6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84"/>
            <a:ext cx="9144000" cy="1109868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EEECE1">
                    <a:lumMod val="25000"/>
                  </a:srgbClr>
                </a:solidFill>
              </a:rPr>
              <a:t>Χρήση της </a:t>
            </a:r>
            <a:r>
              <a:rPr lang="el-GR" sz="3200" dirty="0" err="1">
                <a:solidFill>
                  <a:srgbClr val="EEECE1">
                    <a:lumMod val="25000"/>
                  </a:srgbClr>
                </a:solidFill>
              </a:rPr>
              <a:t>διαστατικής</a:t>
            </a:r>
            <a:r>
              <a:rPr lang="el-GR" sz="3200" dirty="0">
                <a:solidFill>
                  <a:srgbClr val="EEECE1">
                    <a:lumMod val="25000"/>
                  </a:srgbClr>
                </a:solidFill>
              </a:rPr>
              <a:t> ανάλυσης στον πειραματικό υπολογισμό της αντίστασης πλοίου</a:t>
            </a:r>
            <a:r>
              <a:rPr lang="en-US" sz="3200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</a:t>
            </a:r>
            <a:endParaRPr lang="en-US" sz="2800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60409"/>
              </p:ext>
            </p:extLst>
          </p:nvPr>
        </p:nvGraphicFramePr>
        <p:xfrm>
          <a:off x="2387600" y="1263530"/>
          <a:ext cx="35179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Εξίσωση" r:id="rId3" imgW="2031840" imgH="622080" progId="Equation.3">
                  <p:embed/>
                </p:oleObj>
              </mc:Choice>
              <mc:Fallback>
                <p:oleObj name="Εξίσωση" r:id="rId3" imgW="20318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1263530"/>
                        <a:ext cx="3517900" cy="1077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3716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Οι ποσότητες:</a:t>
            </a:r>
            <a:endParaRPr lang="en-US" sz="2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023" y="22785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Είναι </a:t>
            </a:r>
            <a:r>
              <a:rPr lang="el-GR" sz="2200" dirty="0" err="1" smtClean="0">
                <a:latin typeface="+mn-lt"/>
              </a:rPr>
              <a:t>αδιάστατοι</a:t>
            </a:r>
            <a:r>
              <a:rPr lang="el-GR" sz="2200" dirty="0" smtClean="0">
                <a:latin typeface="+mn-lt"/>
              </a:rPr>
              <a:t> συντελεστές και σχετίζονται με τη γεωμετρική ομοιότητα μεταξύ μοντέλου και πρωτοτύπου.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434998"/>
              </p:ext>
            </p:extLst>
          </p:nvPr>
        </p:nvGraphicFramePr>
        <p:xfrm>
          <a:off x="1254150" y="3015952"/>
          <a:ext cx="15176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Εξίσωση" r:id="rId5" imgW="876240" imgH="583920" progId="Equation.3">
                  <p:embed/>
                </p:oleObj>
              </mc:Choice>
              <mc:Fallback>
                <p:oleObj name="Εξίσωση" r:id="rId5" imgW="8762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50" y="3015952"/>
                        <a:ext cx="1517650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06080" y="3140968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Συντελεστής ολικής αντίστασης</a:t>
            </a:r>
            <a:r>
              <a:rPr lang="en-US" sz="2200" dirty="0" smtClean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11381"/>
              </p:ext>
            </p:extLst>
          </p:nvPr>
        </p:nvGraphicFramePr>
        <p:xfrm>
          <a:off x="1182142" y="4100995"/>
          <a:ext cx="12969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Εξίσωση" r:id="rId7" imgW="749160" imgH="431640" progId="Equation.3">
                  <p:embed/>
                </p:oleObj>
              </mc:Choice>
              <mc:Fallback>
                <p:oleObj name="Εξίσωση" r:id="rId7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142" y="4100995"/>
                        <a:ext cx="1296987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06080" y="3933056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Ο αριθμός </a:t>
            </a:r>
            <a:r>
              <a:rPr lang="en-US" sz="2200" dirty="0" smtClean="0">
                <a:latin typeface="+mn-lt"/>
              </a:rPr>
              <a:t>Reynolds </a:t>
            </a:r>
            <a:r>
              <a:rPr lang="el-GR" sz="2200" dirty="0" smtClean="0">
                <a:latin typeface="+mn-lt"/>
              </a:rPr>
              <a:t>που σχετίζεται με την αντίσταση τριβής</a:t>
            </a:r>
            <a:r>
              <a:rPr lang="en-US" sz="2200" dirty="0" smtClean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81646"/>
              </p:ext>
            </p:extLst>
          </p:nvPr>
        </p:nvGraphicFramePr>
        <p:xfrm>
          <a:off x="1151792" y="4825503"/>
          <a:ext cx="14954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Εξίσωση" r:id="rId9" imgW="863280" imgH="507960" progId="Equation.3">
                  <p:embed/>
                </p:oleObj>
              </mc:Choice>
              <mc:Fallback>
                <p:oleObj name="Εξίσωση" r:id="rId9" imgW="863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792" y="4825503"/>
                        <a:ext cx="149542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06080" y="4797152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Ο αριθμός </a:t>
            </a:r>
            <a:r>
              <a:rPr lang="en-US" sz="2200" dirty="0" smtClean="0">
                <a:latin typeface="+mn-lt"/>
              </a:rPr>
              <a:t>Froude </a:t>
            </a:r>
            <a:r>
              <a:rPr lang="el-GR" sz="2200" dirty="0" smtClean="0">
                <a:latin typeface="+mn-lt"/>
              </a:rPr>
              <a:t>που σχετίζεται με την αντίσταση κυματισμού</a:t>
            </a:r>
            <a:r>
              <a:rPr lang="en-US" sz="2200" dirty="0" smtClean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565816"/>
              </p:ext>
            </p:extLst>
          </p:nvPr>
        </p:nvGraphicFramePr>
        <p:xfrm>
          <a:off x="1182142" y="5733256"/>
          <a:ext cx="133184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Εξίσωση" r:id="rId11" imgW="850680" imgH="583920" progId="Equation.3">
                  <p:embed/>
                </p:oleObj>
              </mc:Choice>
              <mc:Fallback>
                <p:oleObj name="Εξίσωση" r:id="rId11" imgW="8506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142" y="5733256"/>
                        <a:ext cx="133184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06080" y="5733256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Ο αριθμός </a:t>
            </a:r>
            <a:r>
              <a:rPr lang="en-US" sz="2200" dirty="0" smtClean="0">
                <a:latin typeface="+mn-lt"/>
              </a:rPr>
              <a:t>Euler </a:t>
            </a:r>
            <a:r>
              <a:rPr lang="el-GR" sz="2200" dirty="0" smtClean="0">
                <a:latin typeface="+mn-lt"/>
              </a:rPr>
              <a:t>που δεν επηρεάζει την αντίσταση</a:t>
            </a:r>
            <a:r>
              <a:rPr lang="en-US" sz="2200" dirty="0" smtClean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5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84"/>
            <a:ext cx="9144000" cy="1109868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EEECE1">
                    <a:lumMod val="25000"/>
                  </a:srgbClr>
                </a:solidFill>
              </a:rPr>
              <a:t>Χρήση της </a:t>
            </a:r>
            <a:r>
              <a:rPr lang="el-GR" sz="3200" dirty="0" err="1">
                <a:solidFill>
                  <a:srgbClr val="EEECE1">
                    <a:lumMod val="25000"/>
                  </a:srgbClr>
                </a:solidFill>
              </a:rPr>
              <a:t>διαστατικής</a:t>
            </a:r>
            <a:r>
              <a:rPr lang="el-GR" sz="3200" dirty="0">
                <a:solidFill>
                  <a:srgbClr val="EEECE1">
                    <a:lumMod val="25000"/>
                  </a:srgbClr>
                </a:solidFill>
              </a:rPr>
              <a:t> ανάλυσης στον πειραματικό υπολογισμό της αντίστασης πλοίου</a:t>
            </a:r>
            <a:r>
              <a:rPr lang="en-US" sz="3200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</a:t>
            </a:r>
            <a:endParaRPr lang="en-US" sz="28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696411"/>
          </a:xfrm>
        </p:spPr>
        <p:txBody>
          <a:bodyPr>
            <a:normAutofit/>
          </a:bodyPr>
          <a:lstStyle/>
          <a:p>
            <a:r>
              <a:rPr lang="el-GR" dirty="0"/>
              <a:t>Όταν το μοντέλο και το πρωτότυπο είναι γεωμετρικά όμοια και οι </a:t>
            </a:r>
            <a:r>
              <a:rPr lang="el-GR" dirty="0" err="1"/>
              <a:t>αδιάστατοι</a:t>
            </a:r>
            <a:r>
              <a:rPr lang="el-GR" dirty="0"/>
              <a:t> </a:t>
            </a:r>
            <a:r>
              <a:rPr lang="el-GR" dirty="0" smtClean="0"/>
              <a:t>συντελεστές </a:t>
            </a:r>
            <a:r>
              <a:rPr lang="en-US" dirty="0"/>
              <a:t>(</a:t>
            </a:r>
            <a:r>
              <a:rPr lang="en-US" b="1" i="1" dirty="0"/>
              <a:t>Re, Fr</a:t>
            </a:r>
            <a:r>
              <a:rPr lang="en-US" dirty="0"/>
              <a:t>) </a:t>
            </a:r>
            <a:r>
              <a:rPr lang="el-GR" dirty="0"/>
              <a:t>είναι ίδιοι τότε και ο </a:t>
            </a:r>
            <a:r>
              <a:rPr lang="el-GR" dirty="0" smtClean="0"/>
              <a:t>συντελεστής </a:t>
            </a:r>
            <a:r>
              <a:rPr lang="en-US" dirty="0"/>
              <a:t>(</a:t>
            </a:r>
            <a:r>
              <a:rPr lang="en-US" b="1" i="1" dirty="0"/>
              <a:t>C</a:t>
            </a:r>
            <a:r>
              <a:rPr lang="en-US" b="1" i="1" baseline="-25000" dirty="0"/>
              <a:t>T</a:t>
            </a:r>
            <a:r>
              <a:rPr lang="en-US" dirty="0"/>
              <a:t>) </a:t>
            </a:r>
            <a:r>
              <a:rPr lang="el-GR" dirty="0"/>
              <a:t>θα είναι ο ίδιος</a:t>
            </a:r>
            <a:r>
              <a:rPr lang="en-US" dirty="0"/>
              <a:t>. </a:t>
            </a:r>
          </a:p>
          <a:p>
            <a:r>
              <a:rPr lang="el-GR" dirty="0"/>
              <a:t>Η συνεισφορά της </a:t>
            </a:r>
            <a:r>
              <a:rPr lang="el-GR" dirty="0" err="1"/>
              <a:t>διαστατικής</a:t>
            </a:r>
            <a:r>
              <a:rPr lang="el-GR" dirty="0"/>
              <a:t> ανάλυσης σταματά σ’ αυτό το επίπεδο </a:t>
            </a:r>
            <a:r>
              <a:rPr lang="el-GR" dirty="0" smtClean="0"/>
              <a:t>καθόσον </a:t>
            </a:r>
            <a:r>
              <a:rPr lang="el-GR" dirty="0"/>
              <a:t>δεν μπορεί από μόνη της να μας δώσει παραπάνω πληροφορίες ή συμπεράσματα. Την περεταίρω πληροφορία την παίρνουμε μέσα από την πειραματική διαδικασία</a:t>
            </a:r>
            <a:r>
              <a:rPr lang="el-GR" dirty="0" smtClean="0"/>
              <a:t>.</a:t>
            </a:r>
            <a:endParaRPr lang="en-US" dirty="0"/>
          </a:p>
          <a:p>
            <a:endParaRPr lang="el-GR" dirty="0"/>
          </a:p>
        </p:txBody>
      </p:sp>
      <p:graphicFrame>
        <p:nvGraphicFramePr>
          <p:cNvPr id="409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720515"/>
              </p:ext>
            </p:extLst>
          </p:nvPr>
        </p:nvGraphicFramePr>
        <p:xfrm>
          <a:off x="1479128" y="1596653"/>
          <a:ext cx="60452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3" imgW="2590560" imgH="507960" progId="">
                  <p:embed/>
                </p:oleObj>
              </mc:Choice>
              <mc:Fallback>
                <p:oleObj name="Equation" r:id="rId3" imgW="2590560" imgH="50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128" y="1596653"/>
                        <a:ext cx="60452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 smtClean="0"/>
              <a:t>Διαστατική</a:t>
            </a:r>
            <a:r>
              <a:rPr lang="el-GR" dirty="0" smtClean="0"/>
              <a:t> ανάλυση ελίκων </a:t>
            </a:r>
            <a:r>
              <a:rPr lang="el-GR" sz="3000" b="0" dirty="0" smtClean="0"/>
              <a:t>1/8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51520" y="1412777"/>
            <a:ext cx="889248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Θεωρούμε ότι η ώση της έλικας εξαρτάται από τις ακόλουθες παραμέτρους:</a:t>
            </a:r>
          </a:p>
          <a:p>
            <a:pPr marL="350837" indent="0">
              <a:buNone/>
            </a:pPr>
            <a:r>
              <a:rPr lang="el-GR" sz="2200" dirty="0"/>
              <a:t>Πυκνότητα νερού, ρ</a:t>
            </a:r>
          </a:p>
          <a:p>
            <a:pPr marL="350837" indent="0">
              <a:buNone/>
            </a:pPr>
            <a:r>
              <a:rPr lang="el-GR" sz="2200" dirty="0"/>
              <a:t>Μέγεθος της έλικας, </a:t>
            </a:r>
            <a:r>
              <a:rPr lang="en-US" sz="2200" dirty="0"/>
              <a:t>D,</a:t>
            </a:r>
          </a:p>
          <a:p>
            <a:pPr marL="350837" indent="0">
              <a:buNone/>
            </a:pPr>
            <a:r>
              <a:rPr lang="el-GR" sz="2200" dirty="0"/>
              <a:t>Ταχύτητα προχώρησης, </a:t>
            </a:r>
            <a:r>
              <a:rPr lang="en-US" sz="2200" dirty="0"/>
              <a:t>V</a:t>
            </a:r>
            <a:r>
              <a:rPr lang="en-US" sz="2200" baseline="-25000" dirty="0"/>
              <a:t>A</a:t>
            </a:r>
          </a:p>
          <a:p>
            <a:pPr marL="350837" indent="0">
              <a:buNone/>
            </a:pPr>
            <a:r>
              <a:rPr lang="el-GR" sz="2200" dirty="0"/>
              <a:t>Επιτάχυνση της βαρύτητας, </a:t>
            </a:r>
            <a:r>
              <a:rPr lang="en-US" sz="2200" dirty="0" smtClean="0"/>
              <a:t>g</a:t>
            </a:r>
            <a:endParaRPr lang="en-US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l-GR"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427984" y="1988840"/>
            <a:ext cx="4572000" cy="1517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0837"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Ταχύτητα περιστροφής,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n</a:t>
            </a:r>
          </a:p>
          <a:p>
            <a:pPr marL="350837"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Πίεση ρευστού,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p</a:t>
            </a:r>
          </a:p>
          <a:p>
            <a:pPr marL="350837"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Συνεκτικότητα ρευστού, μ,</a:t>
            </a:r>
            <a:endParaRPr lang="el-GR" dirty="0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355976" y="1988840"/>
            <a:ext cx="0" cy="1872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539552" y="4445212"/>
                <a:ext cx="8208912" cy="1507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auto">
                  <a:lnSpc>
                    <a:spcPct val="11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Οπότε προκύπτει: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𝜌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</m:sup>
                        </m:sSup>
                      </m:e>
                    </m:d>
                  </m:oMath>
                </a14:m>
                <a:endParaRPr lang="en-US" sz="2800" b="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lvl="0" fontAlgn="auto">
                  <a:lnSpc>
                    <a:spcPct val="11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𝑀𝐿</m:t>
                          </m:r>
                        </m:num>
                        <m:den>
                          <m:sSup>
                            <m:sSup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𝐿𝑇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𝐿𝑇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45212"/>
                <a:ext cx="8208912" cy="1507400"/>
              </a:xfrm>
              <a:prstGeom prst="rect">
                <a:avLst/>
              </a:prstGeom>
              <a:blipFill rotWithShape="1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1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Διαστατική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ανάλυση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2/8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2085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200" dirty="0" smtClean="0"/>
                  <a:t>Από τις προηγούμενες σχέσεις προκύπτει:</a:t>
                </a:r>
              </a:p>
              <a:p>
                <a:pPr marL="0" indent="0">
                  <a:buNone/>
                </a:pPr>
                <a:r>
                  <a:rPr lang="el-GR" sz="2200" dirty="0" smtClean="0"/>
                  <a:t>α=1-</a:t>
                </a:r>
                <a:r>
                  <a:rPr lang="en-US" sz="2200" dirty="0" smtClean="0"/>
                  <a:t>f-g 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,	</a:t>
                </a:r>
                <a:r>
                  <a:rPr lang="en-US" sz="2200" dirty="0" smtClean="0"/>
                  <a:t>b=1+3</a:t>
                </a:r>
                <a:r>
                  <a:rPr lang="el-GR" sz="2200" dirty="0" smtClean="0"/>
                  <a:t>α-</a:t>
                </a:r>
                <a:r>
                  <a:rPr lang="en-US" sz="2200" dirty="0" err="1" smtClean="0"/>
                  <a:t>c-d+f+g</a:t>
                </a:r>
                <a:r>
                  <a:rPr lang="el-GR" sz="2200" dirty="0" smtClean="0"/>
                  <a:t> , 	</a:t>
                </a:r>
                <a:r>
                  <a:rPr lang="en-US" sz="2200" dirty="0" smtClean="0"/>
                  <a:t>c=2-2d-e-2f-g</a:t>
                </a: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 smtClean="0">
                    <a:sym typeface="Wingdings" panose="05000000000000000000" pitchFamily="2" charset="2"/>
                  </a:rPr>
                  <a:t>b=2+d+e-g</a:t>
                </a:r>
              </a:p>
              <a:p>
                <a:pPr marL="0" indent="0" algn="ctr">
                  <a:buNone/>
                </a:pPr>
                <a:r>
                  <a:rPr lang="en-US" sz="2200" b="0" dirty="0" smtClean="0"/>
                  <a:t>T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200" b="0" i="1" smtClean="0">
                            <a:latin typeface="Cambria Math"/>
                          </a:rPr>
                          <m:t>𝜌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𝑔𝐷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0" i="1" smtClean="0">
                                                    <a:latin typeface="Cambria Math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0" i="1" smtClean="0">
                                                    <a:latin typeface="Cambria Math"/>
                                                  </a:rPr>
                                                  <m:t>𝐴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𝑛𝐷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sz="2200" b="0" i="1" smtClean="0">
                                            <a:latin typeface="Cambria Math"/>
                                          </a:rPr>
                                          <m:t>𝜌</m:t>
                                        </m:r>
                                        <m:d>
                                          <m:dPr>
                                            <m:ctrlPr>
                                              <a:rPr lang="en-US" sz="22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0" i="1" smtClean="0">
                                                    <a:latin typeface="Cambria Math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0" i="1" smtClean="0">
                                                    <a:latin typeface="Cambria Math"/>
                                                  </a:rPr>
                                                  <m:t>𝐴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𝑓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𝑔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l-GR" sz="2200" dirty="0" smtClean="0"/>
                  <a:t>Ή ισοδύναμα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f>
                            <m:f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l-GR" sz="2200" b="0" i="1" smtClean="0">
                              <a:latin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l-G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𝑔𝐷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l-GR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l-GR" sz="2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𝑛𝐷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l-GR" sz="2200" b="0" i="1" smtClean="0">
                                  <a:latin typeface="Cambria Math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l-GR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l-GR" sz="2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208579"/>
              </a:xfrm>
              <a:blipFill rotWithShape="1">
                <a:blip r:embed="rId3"/>
                <a:stretch>
                  <a:fillRect l="-889" t="-4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2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Διαστατική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ανάλυση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3/8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784976" cy="52805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 smtClean="0"/>
                  <a:t>Από την τελευταία σχέση προκύπτει ότι αν οι </a:t>
                </a:r>
                <a:r>
                  <a:rPr lang="el-GR" sz="2200" dirty="0" err="1"/>
                  <a:t>αδιάστατες</a:t>
                </a:r>
                <a:r>
                  <a:rPr lang="el-GR" sz="2200" dirty="0"/>
                  <a:t> παράμετροι του δεξιά μέλους παραμένουν ίδιες στο μοντέλο και στο πλοίο, τότε και ο συντελεστής ώσης θα είναι ο ίδιος.</a:t>
                </a:r>
                <a:endParaRPr lang="en-US" sz="2200" dirty="0"/>
              </a:p>
              <a:p>
                <a:r>
                  <a:rPr lang="el-GR" sz="2200" dirty="0"/>
                  <a:t>Λόγος γεωμετρικής ομοιότητας</a:t>
                </a:r>
                <a:r>
                  <a:rPr lang="el-GR" sz="2200" dirty="0" smtClean="0"/>
                  <a:t>: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l-GR" sz="22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sz="2200" dirty="0"/>
                  <a:t> (S = ship, M=model</a:t>
                </a:r>
                <a:r>
                  <a:rPr lang="en-US" sz="2200" dirty="0" smtClean="0"/>
                  <a:t>)</a:t>
                </a:r>
                <a:endParaRPr lang="en-US" sz="2200" dirty="0"/>
              </a:p>
              <a:p>
                <a:r>
                  <a:rPr lang="el-GR" sz="2200" dirty="0"/>
                  <a:t>Από την ισότητα της πρώτης </a:t>
                </a:r>
                <a:r>
                  <a:rPr lang="el-GR" sz="2200" dirty="0" err="1"/>
                  <a:t>αδιάστατης</a:t>
                </a:r>
                <a:r>
                  <a:rPr lang="el-GR" sz="2200" dirty="0"/>
                  <a:t> παραμέτρου προκύπτει</a:t>
                </a:r>
                <a:r>
                  <a:rPr lang="el-GR" sz="2200" dirty="0" smtClean="0"/>
                  <a:t>:</a:t>
                </a: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𝐴𝑆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𝐴𝑀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r>
                  <a:rPr lang="el-GR" sz="2200" dirty="0"/>
                  <a:t>Από την ισότητα της δεύτερης </a:t>
                </a:r>
                <a:r>
                  <a:rPr lang="el-GR" sz="2200" dirty="0" err="1"/>
                  <a:t>αδιάστατης</a:t>
                </a:r>
                <a:r>
                  <a:rPr lang="el-GR" sz="2200" dirty="0"/>
                  <a:t> παραμέτρου προκύπτει</a:t>
                </a:r>
                <a:r>
                  <a:rPr lang="el-GR" sz="22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𝐴𝑠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𝐴𝑀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  <a:p>
                <a:r>
                  <a:rPr lang="el-GR" sz="2200" dirty="0"/>
                  <a:t>Οι δύο τελευταίες </a:t>
                </a:r>
                <a:r>
                  <a:rPr lang="el-GR" sz="2200" dirty="0" err="1"/>
                  <a:t>αδιάστατες</a:t>
                </a:r>
                <a:r>
                  <a:rPr lang="el-GR" sz="2200" dirty="0"/>
                  <a:t> </a:t>
                </a:r>
                <a:r>
                  <a:rPr lang="el-GR" sz="2200" dirty="0" err="1"/>
                  <a:t>παραμέτροι</a:t>
                </a:r>
                <a:r>
                  <a:rPr lang="el-GR" sz="2200" dirty="0"/>
                  <a:t> πρακτικά δεν μπορούν να κρατηθούν ταυτόχρονα με τις υπόλοιπες ίδιες ανάμεσα στο μοντέλο και το πλοίο, οπότε αμελούνται διότι έχουν την μικρότερη επίδραση</a:t>
                </a:r>
                <a:r>
                  <a:rPr lang="el-GR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784976" cy="5280587"/>
              </a:xfrm>
              <a:blipFill rotWithShape="1">
                <a:blip r:embed="rId2"/>
                <a:stretch>
                  <a:fillRect l="-763" t="-693" r="-1319" b="-12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αριθμού διαφάνειας 6"/>
          <p:cNvSpPr>
            <a:spLocks noGrp="1"/>
          </p:cNvSpPr>
          <p:nvPr>
            <p:ph type="sldNum" sz="quarter" idx="4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l-G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6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Διαστατική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ανάλυση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4/8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12776"/>
                <a:ext cx="8568952" cy="528058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2400"/>
                  </a:spcBef>
                </a:pPr>
                <a:r>
                  <a:rPr lang="el-GR" sz="2200" dirty="0" smtClean="0"/>
                  <a:t>Κατά συνέπεια αν κρατήσουμε ίδιες σε μοντέλο και πλοίο τις </a:t>
                </a:r>
                <a:r>
                  <a:rPr lang="el-GR" sz="2200" dirty="0" err="1"/>
                  <a:t>αδιάστατες</a:t>
                </a:r>
                <a:r>
                  <a:rPr lang="el-GR" sz="2200" dirty="0"/>
                  <a:t> παραμέτρους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𝑔𝐷</m:t>
                        </m:r>
                      </m:num>
                      <m:den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𝑛𝐷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dirty="0" smtClean="0"/>
                  <a:t> </a:t>
                </a:r>
                <a:r>
                  <a:rPr lang="el-GR" sz="2200" dirty="0" smtClean="0"/>
                  <a:t>τότε </a:t>
                </a:r>
                <a:r>
                  <a:rPr lang="el-GR" sz="2200" dirty="0"/>
                  <a:t>προκύπτουν τα ακόλουθα</a:t>
                </a:r>
                <a:r>
                  <a:rPr lang="el-GR" sz="2200" dirty="0" smtClean="0"/>
                  <a:t>:</a:t>
                </a:r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𝑇</m:t>
                      </m:r>
                      <m:r>
                        <a:rPr lang="en-US" sz="2200" b="0" i="1" smtClean="0">
                          <a:latin typeface="Cambria Math"/>
                        </a:rPr>
                        <m:t>  ~ 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l-GR" sz="2200" b="0" i="1" smtClean="0">
                          <a:latin typeface="Cambria Math"/>
                        </a:rPr>
                        <m:t>𝜆</m:t>
                      </m:r>
                      <m:r>
                        <a:rPr lang="el-GR" sz="2200" b="0" i="1" smtClean="0">
                          <a:latin typeface="Cambria Math"/>
                        </a:rPr>
                        <m:t>;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𝐴𝑆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𝐴𝑀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sz="22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𝐴𝑆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𝐴𝑀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l-GR" sz="22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𝐴𝑆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𝐴𝑀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𝐴𝑆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𝐴𝑀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l-G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22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12776"/>
                <a:ext cx="8568952" cy="5280587"/>
              </a:xfrm>
              <a:blipFill rotWithShape="1">
                <a:blip r:embed="rId3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6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Διαστατική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ανάλυση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5/8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3000"/>
                  </a:spcAft>
                  <a:buNone/>
                </a:pPr>
                <a:r>
                  <a:rPr lang="el-GR" dirty="0" smtClean="0"/>
                  <a:t>Για την ισχύ ώσης και την ροπή ισχύει: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𝑇𝑀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𝐴𝑀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3,5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𝑇𝑀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3,5</m:t>
                          </m:r>
                        </m:sup>
                      </m:sSup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0,5</m:t>
                          </m:r>
                        </m:sup>
                      </m:sSup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Γεωμετρική ομοιότητα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80587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dirty="0"/>
              <a:t>Γεωμετρική ομοιότητα σημαίνει ότι ο λόγος οποιουδήποτε μήκους της πραγματικής κατασκευής προς το αντίστοιχο μήκος του μοντέλου παραμένει σταθερός. </a:t>
            </a:r>
            <a:r>
              <a:rPr lang="el-GR" dirty="0" smtClean="0"/>
              <a:t>Πχ:</a:t>
            </a:r>
            <a:endParaRPr lang="en-US" dirty="0" smtClean="0"/>
          </a:p>
          <a:p>
            <a:pPr marL="0" lvl="1" indent="0" algn="ctr">
              <a:buNone/>
            </a:pPr>
            <a:r>
              <a:rPr lang="en-US" sz="2800" b="1" dirty="0" err="1" smtClean="0"/>
              <a:t>L</a:t>
            </a:r>
            <a:r>
              <a:rPr lang="en-US" sz="2800" b="1" baseline="-25000" dirty="0" err="1" smtClean="0"/>
              <a:t>s</a:t>
            </a:r>
            <a:r>
              <a:rPr lang="en-US" sz="2800" b="1" dirty="0" smtClean="0"/>
              <a:t>=</a:t>
            </a:r>
            <a:r>
              <a:rPr lang="el-GR" sz="2800" b="1" dirty="0"/>
              <a:t>λ·</a:t>
            </a:r>
            <a:r>
              <a:rPr lang="en-US" sz="2800" b="1" dirty="0"/>
              <a:t>L</a:t>
            </a:r>
            <a:r>
              <a:rPr lang="en-US" sz="2800" b="1" baseline="-25000" dirty="0"/>
              <a:t>m</a:t>
            </a:r>
            <a:r>
              <a:rPr lang="el-GR" sz="2800" b="1" dirty="0"/>
              <a:t> </a:t>
            </a:r>
            <a:endParaRPr lang="en-US" sz="2800" b="1" dirty="0" smtClean="0"/>
          </a:p>
          <a:p>
            <a:pPr marL="355600" lvl="1" indent="0">
              <a:buNone/>
            </a:pPr>
            <a:r>
              <a:rPr lang="el-GR" dirty="0" smtClean="0"/>
              <a:t>Αντιστοίχως προκύπτει:</a:t>
            </a:r>
            <a:endParaRPr lang="en-US" dirty="0" smtClean="0"/>
          </a:p>
          <a:p>
            <a:pPr marL="355600" lvl="1" indent="0">
              <a:buNone/>
            </a:pPr>
            <a:r>
              <a:rPr lang="el-GR" sz="2800" b="1" dirty="0" smtClean="0"/>
              <a:t>Α</a:t>
            </a:r>
            <a:r>
              <a:rPr lang="en-US" sz="2800" b="1" baseline="-25000" dirty="0"/>
              <a:t>s</a:t>
            </a:r>
            <a:r>
              <a:rPr lang="en-US" sz="2800" b="1" dirty="0"/>
              <a:t>=</a:t>
            </a:r>
            <a:r>
              <a:rPr lang="el-GR" sz="2800" b="1" dirty="0"/>
              <a:t>λ</a:t>
            </a:r>
            <a:r>
              <a:rPr lang="el-GR" sz="2800" b="1" baseline="30000" dirty="0"/>
              <a:t>2</a:t>
            </a:r>
            <a:r>
              <a:rPr lang="el-GR" sz="2800" b="1" dirty="0"/>
              <a:t>·Α</a:t>
            </a:r>
            <a:r>
              <a:rPr lang="en-US" sz="2800" b="1" baseline="-25000" dirty="0"/>
              <a:t>m</a:t>
            </a:r>
            <a:r>
              <a:rPr lang="el-GR" sz="2800" b="1" dirty="0"/>
              <a:t> </a:t>
            </a:r>
            <a:r>
              <a:rPr lang="el-GR" dirty="0" smtClean="0"/>
              <a:t>(</a:t>
            </a:r>
            <a:r>
              <a:rPr lang="el-GR" dirty="0"/>
              <a:t>επιφάνειες</a:t>
            </a:r>
            <a:r>
              <a:rPr lang="el-GR" dirty="0" smtClean="0"/>
              <a:t>)</a:t>
            </a:r>
            <a:endParaRPr lang="en-US" dirty="0" smtClean="0"/>
          </a:p>
          <a:p>
            <a:pPr marL="355600" lvl="1" indent="0">
              <a:buNone/>
            </a:pPr>
            <a:r>
              <a:rPr lang="en-US" sz="2800" b="1" dirty="0" smtClean="0"/>
              <a:t>V</a:t>
            </a:r>
            <a:r>
              <a:rPr lang="en-US" sz="2800" b="1" baseline="-25000" dirty="0" smtClean="0"/>
              <a:t>s</a:t>
            </a:r>
            <a:r>
              <a:rPr lang="en-US" sz="2800" b="1" dirty="0" smtClean="0"/>
              <a:t>=</a:t>
            </a:r>
            <a:r>
              <a:rPr lang="el-GR" sz="2800" b="1" dirty="0"/>
              <a:t>λ</a:t>
            </a:r>
            <a:r>
              <a:rPr lang="en-US" sz="2800" b="1" baseline="30000" dirty="0"/>
              <a:t>3</a:t>
            </a:r>
            <a:r>
              <a:rPr lang="el-GR" sz="2800" b="1" dirty="0"/>
              <a:t>·</a:t>
            </a:r>
            <a:r>
              <a:rPr lang="en-US" sz="2800" b="1" dirty="0" err="1"/>
              <a:t>V</a:t>
            </a:r>
            <a:r>
              <a:rPr lang="en-US" sz="2800" b="1" baseline="-25000" dirty="0" err="1"/>
              <a:t>m</a:t>
            </a:r>
            <a:r>
              <a:rPr lang="en-US" sz="2800" b="1" baseline="-25000" dirty="0"/>
              <a:t>  </a:t>
            </a:r>
            <a:r>
              <a:rPr lang="en-US" dirty="0" smtClean="0"/>
              <a:t>(</a:t>
            </a:r>
            <a:r>
              <a:rPr lang="el-GR" dirty="0" smtClean="0"/>
              <a:t>όγκοι)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dirty="0" smtClean="0"/>
              <a:t>Τα </a:t>
            </a:r>
            <a:r>
              <a:rPr lang="el-GR" dirty="0"/>
              <a:t>ανωτέρω σημαίνουν ότι το μοντέλο είναι γεωμετρικά απαράλλακτο με την πραγματική κατασκευή</a:t>
            </a:r>
            <a:r>
              <a:rPr lang="el-GR" dirty="0" smtClean="0"/>
              <a:t>.</a:t>
            </a:r>
            <a:endParaRPr lang="en-US" dirty="0"/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l-GR" dirty="0" smtClean="0"/>
              <a:t>Η </a:t>
            </a:r>
            <a:r>
              <a:rPr lang="el-GR" dirty="0"/>
              <a:t>γεωμετρική ομοιότητα σε μικροσκοπική κλίμακα (π.χ. τραχύτητα επιφάνειας) δεν είναι εφικτή, γεγονός που επηρεάζει την ακρίβεια των </a:t>
            </a:r>
            <a:r>
              <a:rPr lang="el-GR" dirty="0" smtClean="0"/>
              <a:t>αποτελεσμάτων</a:t>
            </a:r>
            <a:r>
              <a:rPr lang="en-US" dirty="0" smtClean="0"/>
              <a:t>.</a:t>
            </a:r>
            <a:endParaRPr lang="el-GR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4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Διαστατική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ανάλυση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6/8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Αν τα πειραματικά αποτελέσματα απεικονισθούν σαν συντελεστές ώσης και ροπής: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	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Συναρτήσει της </a:t>
                </a:r>
                <a:r>
                  <a:rPr lang="el-GR" dirty="0" err="1"/>
                  <a:t>αδιάστατης</a:t>
                </a:r>
                <a:r>
                  <a:rPr lang="el-GR" dirty="0"/>
                  <a:t> παραμέτρου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𝑛𝐷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Τότε οι προκύπτουσες καμπύλες είναι άμεσα εφαρμόσιμες στο πραγματικό πλοίο</a:t>
                </a:r>
                <a:r>
                  <a:rPr lang="el-GR" dirty="0" smtClean="0"/>
                  <a:t>.</a:t>
                </a: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4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Διαστατική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ανάλυση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7/8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2400"/>
                  </a:spcAft>
                </a:pPr>
                <a:r>
                  <a:rPr lang="el-GR" dirty="0" smtClean="0"/>
                  <a:t>Εναλλακτικά (με αντικατάσταση της </a:t>
                </a:r>
                <a:r>
                  <a:rPr lang="en-US" dirty="0"/>
                  <a:t>VA </a:t>
                </a:r>
                <a:r>
                  <a:rPr lang="el-GR" dirty="0"/>
                  <a:t>με </a:t>
                </a:r>
                <a:r>
                  <a:rPr lang="en-US" dirty="0" err="1"/>
                  <a:t>nD</a:t>
                </a:r>
                <a:r>
                  <a:rPr lang="en-US" dirty="0"/>
                  <a:t> </a:t>
                </a:r>
                <a:r>
                  <a:rPr lang="el-GR" dirty="0"/>
                  <a:t>προκύπτουν και οι κάτωθι συντελεστές ώσης και ροπής:</a:t>
                </a:r>
                <a:endParaRPr lang="en-US" dirty="0"/>
              </a:p>
              <a:p>
                <a:pPr marL="0" indent="0" algn="ctr">
                  <a:spcAft>
                    <a:spcPts val="24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Τ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Τ</m:t>
                        </m:r>
                      </m:num>
                      <m:den>
                        <m:sSup>
                          <m:sSup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		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Q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Q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355600" indent="0">
                  <a:spcAft>
                    <a:spcPts val="2400"/>
                  </a:spcAft>
                  <a:buNone/>
                </a:pPr>
                <a:r>
                  <a:rPr lang="el-GR" dirty="0"/>
                  <a:t>Ο </a:t>
                </a:r>
                <a:r>
                  <a:rPr lang="el-GR" dirty="0" smtClean="0"/>
                  <a:t>συντελεστής</a:t>
                </a:r>
                <a:r>
                  <a:rPr lang="en-US" dirty="0" smtClean="0"/>
                  <a:t> J</a:t>
                </a:r>
                <a:r>
                  <a:rPr lang="el-GR" dirty="0" smtClean="0"/>
                  <a:t> </a:t>
                </a:r>
                <a:r>
                  <a:rPr lang="el-GR" dirty="0"/>
                  <a:t>ονομάζεται συντελεστής </a:t>
                </a:r>
                <a:r>
                  <a:rPr lang="el-GR" dirty="0" smtClean="0"/>
                  <a:t>προχώρησης</a:t>
                </a:r>
                <a:r>
                  <a:rPr lang="en-US" dirty="0" smtClean="0"/>
                  <a:t> (advance ratio)</a:t>
                </a:r>
              </a:p>
              <a:p>
                <a:pPr marL="355600" indent="0" algn="ctr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𝑱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𝒏𝑫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99" r="-1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9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Διαστατική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ανάλυση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8/8</a:t>
            </a:r>
            <a:endParaRPr lang="en-US" sz="2800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102" y="1844824"/>
            <a:ext cx="5883797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828800" y="58731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Τυπικό διάγραμμα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6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πλοίου ΙΙ</a:t>
            </a:r>
            <a:r>
              <a:rPr lang="en-US" sz="2000" dirty="0" smtClean="0"/>
              <a:t> </a:t>
            </a:r>
            <a:r>
              <a:rPr lang="el-GR" sz="2000" dirty="0"/>
              <a:t>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 smtClean="0"/>
              <a:t> </a:t>
            </a:r>
            <a:r>
              <a:rPr lang="el-GR" sz="2000" dirty="0"/>
              <a:t>Ομοιότητα και </a:t>
            </a:r>
            <a:r>
              <a:rPr lang="el-GR" sz="2000" dirty="0" err="1"/>
              <a:t>διαστατική</a:t>
            </a:r>
            <a:r>
              <a:rPr lang="el-GR" sz="2000" dirty="0"/>
              <a:t> ανάλυση».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Κινηματική ομοιότητα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Κινηματική ομοιότητα σημαίνει ότι οι λόγοι των χρόνων στο πραγματικό φαινόμενο προς τους αντίστοιχους χρόνους στο πείραμα παραμένουν σταθεροί.</a:t>
                </a:r>
              </a:p>
              <a:p>
                <a:pPr marL="0" lvl="1" indent="0" algn="ctr">
                  <a:buNone/>
                </a:pPr>
                <a:r>
                  <a:rPr lang="en-US" sz="2800" dirty="0" err="1" smtClean="0"/>
                  <a:t>t</a:t>
                </a:r>
                <a:r>
                  <a:rPr lang="en-US" sz="2800" baseline="-25000" dirty="0" err="1" smtClean="0"/>
                  <a:t>s</a:t>
                </a:r>
                <a:r>
                  <a:rPr lang="en-US" sz="2800" dirty="0" smtClean="0"/>
                  <a:t>=</a:t>
                </a:r>
                <a:r>
                  <a:rPr lang="el-GR" sz="2800" dirty="0"/>
                  <a:t>τ·</a:t>
                </a:r>
                <a:r>
                  <a:rPr lang="en-US" sz="2800" dirty="0"/>
                  <a:t>t</a:t>
                </a:r>
                <a:r>
                  <a:rPr lang="en-US" sz="2800" baseline="-25000" dirty="0"/>
                  <a:t>m</a:t>
                </a:r>
                <a:r>
                  <a:rPr lang="el-GR" sz="2800" dirty="0"/>
                  <a:t> </a:t>
                </a:r>
                <a:endParaRPr lang="en-US" sz="28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dirty="0"/>
                  <a:t>Η ταυτόχρονη γεωμετρική και κινηματική ομοιότητα οδηγούν στις ακόλουθες σχέσεις για τις ταχύτητες και τις επιταχύνσεις αντίστοιχα μεταξύ πειράματος και πραγματικού </a:t>
                </a:r>
                <a:r>
                  <a:rPr lang="el-GR" dirty="0" smtClean="0"/>
                  <a:t>φαινομένου:</a:t>
                </a: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l-G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l-GR" sz="2800" b="0" i="1" smtClean="0">
                            <a:latin typeface="Cambria Math"/>
                          </a:rPr>
                          <m:t>𝜏</m:t>
                        </m:r>
                      </m:den>
                    </m:f>
                    <m:r>
                      <a:rPr lang="el-GR" sz="28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l-GR" sz="2800" dirty="0" smtClean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l-G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el-GR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800" b="0" i="1" smtClean="0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l-GR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99" r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4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5656"/>
                <a:ext cx="8579296" cy="5217707"/>
              </a:xfrm>
            </p:spPr>
            <p:txBody>
              <a:bodyPr>
                <a:normAutofit lnSpcReduction="10000"/>
              </a:bodyPr>
              <a:lstStyle/>
              <a:p>
                <a:pPr marL="0" lvl="1" indent="0">
                  <a:buNone/>
                </a:pPr>
                <a:r>
                  <a:rPr lang="el-GR" sz="2200" dirty="0" smtClean="0"/>
                  <a:t>Δυναμική ομοιότητα σημαίνει ότι οι λόγοι των δυνάμεων στο πραγματικό φαινόμενο προς τις αντίστοιχες δυνάμεις στο πείραμα παραμένουν σταθεροί</a:t>
                </a:r>
                <a:r>
                  <a:rPr lang="en-US" sz="2200" dirty="0" smtClean="0"/>
                  <a:t>.</a:t>
                </a:r>
              </a:p>
              <a:p>
                <a:pPr marL="0" lvl="1" indent="0" algn="ctr">
                  <a:buNone/>
                </a:pPr>
                <a:r>
                  <a:rPr lang="en-US" sz="2800" b="1" dirty="0" smtClean="0"/>
                  <a:t>F</a:t>
                </a:r>
                <a:r>
                  <a:rPr lang="en-US" sz="2800" b="1" baseline="-25000" dirty="0" smtClean="0"/>
                  <a:t>s</a:t>
                </a:r>
                <a:r>
                  <a:rPr lang="en-US" sz="2800" b="1" dirty="0" smtClean="0"/>
                  <a:t>=</a:t>
                </a:r>
                <a:r>
                  <a:rPr lang="el-GR" sz="2800" b="1" dirty="0"/>
                  <a:t>κ·</a:t>
                </a:r>
                <a:r>
                  <a:rPr lang="en-US" sz="2800" b="1" dirty="0" err="1"/>
                  <a:t>F</a:t>
                </a:r>
                <a:r>
                  <a:rPr lang="en-US" sz="2800" b="1" baseline="-25000" dirty="0" err="1"/>
                  <a:t>m</a:t>
                </a:r>
                <a:r>
                  <a:rPr lang="el-GR" sz="2800" b="1" dirty="0"/>
                  <a:t> </a:t>
                </a:r>
                <a:endParaRPr lang="en-US" sz="2800" b="1" dirty="0"/>
              </a:p>
              <a:p>
                <a:pPr marL="0" lvl="1" indent="0">
                  <a:buNone/>
                </a:pPr>
                <a:r>
                  <a:rPr lang="el-GR" sz="2200" dirty="0"/>
                  <a:t>Στο πρόβλημα </a:t>
                </a:r>
                <a:r>
                  <a:rPr lang="el-GR" sz="2200" dirty="0" smtClean="0"/>
                  <a:t>υπεισέρχονται:</a:t>
                </a:r>
                <a:endParaRPr lang="el-GR" sz="2200" dirty="0"/>
              </a:p>
              <a:p>
                <a:pPr marL="342900" lvl="1" indent="-342900"/>
                <a:r>
                  <a:rPr lang="el-GR" sz="2200" dirty="0"/>
                  <a:t>Αδρανειακές </a:t>
                </a:r>
                <a:r>
                  <a:rPr lang="el-GR" sz="2200" dirty="0" smtClean="0"/>
                  <a:t>δυνάμεις</a:t>
                </a:r>
                <a:r>
                  <a:rPr lang="en-US" sz="2200" dirty="0" smtClean="0"/>
                  <a:t>.</a:t>
                </a:r>
                <a:endParaRPr lang="el-GR" sz="2200" dirty="0"/>
              </a:p>
              <a:p>
                <a:pPr marL="342900" lvl="1" indent="-342900"/>
                <a:r>
                  <a:rPr lang="el-GR" sz="2200" dirty="0"/>
                  <a:t>Δυνάμεις </a:t>
                </a:r>
                <a:r>
                  <a:rPr lang="el-GR" sz="2200" dirty="0" smtClean="0"/>
                  <a:t>βαρύτητας</a:t>
                </a:r>
                <a:r>
                  <a:rPr lang="en-US" sz="2200" dirty="0" smtClean="0"/>
                  <a:t>.</a:t>
                </a:r>
                <a:endParaRPr lang="el-GR" sz="2200" dirty="0"/>
              </a:p>
              <a:p>
                <a:pPr marL="342900" lvl="1" indent="-342900"/>
                <a:r>
                  <a:rPr lang="el-GR" sz="2200" dirty="0"/>
                  <a:t>Δυνάμεις </a:t>
                </a:r>
                <a:r>
                  <a:rPr lang="el-GR" sz="2200" dirty="0" smtClean="0"/>
                  <a:t>τριβής</a:t>
                </a:r>
                <a:r>
                  <a:rPr lang="en-US" sz="2200" dirty="0" smtClean="0"/>
                  <a:t>.</a:t>
                </a:r>
                <a:endParaRPr lang="el-GR" sz="2200" dirty="0"/>
              </a:p>
              <a:p>
                <a:pPr marL="0" lvl="1" indent="0">
                  <a:buNone/>
                </a:pPr>
                <a:r>
                  <a:rPr lang="el-GR" sz="2200" dirty="0"/>
                  <a:t>Αδρανειακές </a:t>
                </a:r>
                <a:r>
                  <a:rPr lang="el-GR" sz="2200" dirty="0" smtClean="0"/>
                  <a:t>δυνάμεις: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𝑭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𝒎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800" b="1" i="0" smtClean="0">
                        <a:latin typeface="Cambria Math"/>
                        <a:ea typeface="Cambria Math"/>
                      </a:rPr>
                      <m:t>𝛂</m:t>
                    </m:r>
                  </m:oMath>
                </a14:m>
                <a:r>
                  <a:rPr lang="en-US" sz="2200" dirty="0" smtClean="0"/>
                  <a:t>	 m=</a:t>
                </a:r>
                <a:r>
                  <a:rPr lang="el-GR" sz="2200" dirty="0" smtClean="0"/>
                  <a:t>μάζα</a:t>
                </a:r>
                <a:r>
                  <a:rPr lang="el-GR" sz="2200" dirty="0"/>
                  <a:t>, </a:t>
                </a:r>
                <a:r>
                  <a:rPr lang="el-GR" sz="2200" dirty="0" err="1" smtClean="0"/>
                  <a:t>α=επιτάχυνση</a:t>
                </a:r>
                <a:r>
                  <a:rPr lang="el-GR" sz="2200" dirty="0" smtClean="0"/>
                  <a:t>.</a:t>
                </a:r>
                <a:endParaRPr lang="el-GR" sz="2200" dirty="0"/>
              </a:p>
              <a:p>
                <a:pPr marL="0" lvl="1" indent="0">
                  <a:buNone/>
                </a:pPr>
                <a:r>
                  <a:rPr lang="el-GR" sz="2200" dirty="0"/>
                  <a:t>Ισχύει</a:t>
                </a:r>
                <a:r>
                  <a:rPr lang="el-GR" sz="2200" dirty="0" smtClean="0"/>
                  <a:t>: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/>
                      </a:rPr>
                      <m:t>𝜿</m:t>
                    </m:r>
                    <m:r>
                      <a:rPr lang="el-GR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</m:den>
                    </m:f>
                    <m:r>
                      <a:rPr lang="el-GR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</m:den>
                    </m:f>
                    <m:r>
                      <a:rPr lang="el-GR" sz="28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  <m:t>𝜵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  <m:t>𝜵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b>
                        </m:sSub>
                      </m:den>
                    </m:f>
                    <m:r>
                      <a:rPr lang="el-GR" sz="28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b>
                        </m:sSub>
                      </m:den>
                    </m:f>
                    <m:r>
                      <a:rPr lang="el-GR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b>
                        </m:sSub>
                      </m:den>
                    </m:f>
                    <m:r>
                      <a:rPr lang="el-GR" sz="28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p>
                            <m: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  <m:t>𝝉</m:t>
                            </m:r>
                          </m:e>
                          <m:sup>
                            <m: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200" dirty="0" smtClean="0"/>
                  <a:t>	(</a:t>
                </a:r>
                <a:r>
                  <a:rPr lang="el-GR" sz="2200" dirty="0"/>
                  <a:t>νόμος του Νεύτωνα</a:t>
                </a:r>
                <a:r>
                  <a:rPr lang="el-GR" sz="2200" dirty="0" smtClean="0"/>
                  <a:t>)</a:t>
                </a:r>
                <a:endParaRPr lang="el-GR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5656"/>
                <a:ext cx="8579296" cy="5217707"/>
              </a:xfrm>
              <a:blipFill rotWithShape="1">
                <a:blip r:embed="rId2"/>
                <a:stretch>
                  <a:fillRect l="-853" t="-7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Δυναμική ομοιότητα 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l-GR" dirty="0" smtClean="0"/>
              <a:t>Δυνάμεις βαρύτητας</a:t>
            </a:r>
            <a:r>
              <a:rPr lang="en-US" dirty="0" smtClean="0"/>
              <a:t> </a:t>
            </a:r>
            <a:r>
              <a:rPr lang="en-US" sz="3000" b="0" dirty="0" smtClean="0"/>
              <a:t>1/4</a:t>
            </a:r>
            <a:endParaRPr lang="el-GR" sz="3000" b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3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Δυναμική ομοιότητα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-</a:t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Δυνάμεις βαρύτητας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lvl="1" indent="0">
                  <a:buNone/>
                </a:pPr>
                <a:r>
                  <a:rPr lang="el-GR" dirty="0" smtClean="0"/>
                  <a:t>Ο  νόμος του Νεύτωνα μπορεί να γραφεί και στη μορφή:</a:t>
                </a:r>
                <a:endParaRPr lang="en-US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𝜅</m:t>
                      </m:r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Οι υδροδυναμικές δυνάμεις γράφονται στη μορφή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Οπότε προκύπτει</a:t>
                </a:r>
                <a:r>
                  <a:rPr lang="el-GR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l-GR" sz="3600" dirty="0" smtClean="0">
                    <a:sym typeface="Wingdings" pitchFamily="2" charset="2"/>
                  </a:rPr>
                  <a:t>    </a:t>
                </a:r>
                <a:r>
                  <a:rPr lang="en-US" i="1" dirty="0" smtClean="0">
                    <a:sym typeface="Wingdings" pitchFamily="2" charset="2"/>
                  </a:rPr>
                  <a:t>C</a:t>
                </a:r>
                <a:r>
                  <a:rPr lang="en-US" i="1" baseline="-25000" dirty="0" smtClean="0">
                    <a:sym typeface="Wingdings" pitchFamily="2" charset="2"/>
                  </a:rPr>
                  <a:t>s</a:t>
                </a:r>
                <a:r>
                  <a:rPr lang="en-US" i="1" dirty="0" smtClean="0">
                    <a:sym typeface="Wingdings" pitchFamily="2" charset="2"/>
                  </a:rPr>
                  <a:t>=C</a:t>
                </a:r>
                <a:r>
                  <a:rPr lang="en-US" i="1" baseline="-25000" dirty="0" smtClean="0">
                    <a:sym typeface="Wingdings" pitchFamily="2" charset="2"/>
                  </a:rPr>
                  <a:t>m</a:t>
                </a:r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479" b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7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Δυναμική ομοιότητα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-</a:t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Δυνάμεις βαρύτητας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3/4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507288" cy="5280587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el-GR" sz="2200" dirty="0" smtClean="0"/>
                  <a:t>Αντιστοίχως για τις δυνάμεις βαρύτητας προκύπτει:</a:t>
                </a:r>
                <a:endParaRPr lang="en-US" sz="2200" dirty="0" smtClean="0"/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 smtClean="0"/>
                  <a:t>		</a:t>
                </a:r>
                <a:r>
                  <a:rPr lang="el-GR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l-GR" sz="2200" dirty="0"/>
              </a:p>
              <a:p>
                <a:pPr marL="0" lvl="1" indent="0">
                  <a:buNone/>
                </a:pPr>
                <a:r>
                  <a:rPr lang="el-GR" sz="2200" dirty="0"/>
                  <a:t>Ο αντίστοιχος συντελεστής δυναμικής ομοιότητας γράφεται</a:t>
                </a:r>
                <a:r>
                  <a:rPr lang="el-GR" sz="2200" dirty="0" smtClean="0"/>
                  <a:t>:</a:t>
                </a:r>
                <a:endParaRPr lang="en-US" sz="220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2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2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l-GR" sz="2200" dirty="0"/>
              </a:p>
              <a:p>
                <a:pPr marL="0" lvl="1" indent="0">
                  <a:buNone/>
                </a:pPr>
                <a:r>
                  <a:rPr lang="el-GR" sz="2200" dirty="0" smtClean="0"/>
                  <a:t>Εφ</a:t>
                </a:r>
                <a:r>
                  <a:rPr lang="el-GR" sz="2200" dirty="0"/>
                  <a:t>’ όσον έχω δυναμική ομοιότητα ισχύει: </a:t>
                </a:r>
                <a:endParaRPr lang="el-GR" sz="2200" i="1" dirty="0" smtClean="0">
                  <a:latin typeface="Cambria Math"/>
                  <a:sym typeface="Wingdings" pitchFamily="2" charset="2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  <a:sym typeface="Wingdings" pitchFamily="2" charset="2"/>
                            </a:rPr>
                            <m:t>𝜅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sym typeface="Wingdings" pitchFamily="2" charset="2"/>
                            </a:rPr>
                            <m:t>𝑔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l-GR" sz="2200" b="0" i="1" smtClean="0">
                          <a:latin typeface="Cambria Math"/>
                          <a:sym typeface="Wingdings" pitchFamily="2" charset="2"/>
                        </a:rPr>
                        <m:t>𝜅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→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∙</m:t>
                      </m:r>
                      <m:sSup>
                        <m:sSup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l-GR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𝜆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∙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→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𝜏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radPr>
                        <m:deg/>
                        <m:e>
                          <m:r>
                            <a:rPr lang="el-GR" sz="22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𝜆</m:t>
                          </m:r>
                        </m:e>
                      </m:rad>
                    </m:oMath>
                  </m:oMathPara>
                </a14:m>
                <a:endParaRPr lang="el-GR" sz="2200" dirty="0">
                  <a:sym typeface="Wingdings" pitchFamily="2" charset="2"/>
                </a:endParaRPr>
              </a:p>
              <a:p>
                <a:pPr marL="0" lvl="1" indent="0">
                  <a:buNone/>
                </a:pPr>
                <a:r>
                  <a:rPr lang="el-GR" sz="2200" dirty="0" smtClean="0"/>
                  <a:t>Με </a:t>
                </a:r>
                <a:r>
                  <a:rPr lang="el-GR" sz="2200" dirty="0"/>
                  <a:t>χρήση της ανωτέρω σχέσης και απαλοιφή της σταθεράς </a:t>
                </a:r>
                <a:r>
                  <a:rPr lang="el-GR" sz="2200" dirty="0" smtClean="0"/>
                  <a:t>τ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προκύπτει:</a:t>
                </a:r>
                <a:r>
                  <a:rPr lang="en-US" sz="2200" dirty="0" smtClean="0"/>
                  <a:t>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𝜆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𝐹𝑟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𝐹𝑟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507288" cy="5280587"/>
              </a:xfrm>
              <a:blipFill rotWithShape="1">
                <a:blip r:embed="rId3"/>
                <a:stretch>
                  <a:fillRect l="-860" t="-462" r="-5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5652120" y="5589240"/>
            <a:ext cx="1368152" cy="72008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Δυναμική ομοιότητα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-</a:t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Δυνάμεις βαρύτητας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4/4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sz="2200" dirty="0" smtClean="0">
                    <a:sym typeface="Wingdings" pitchFamily="2" charset="2"/>
                  </a:rPr>
                  <a:t> Επομένως όταν υπάρχουν </a:t>
                </a:r>
                <a:r>
                  <a:rPr lang="el-GR" sz="2200" b="1" dirty="0">
                    <a:sym typeface="Wingdings" pitchFamily="2" charset="2"/>
                  </a:rPr>
                  <a:t>μόνο </a:t>
                </a:r>
                <a:r>
                  <a:rPr lang="el-GR" sz="2200" dirty="0">
                    <a:sym typeface="Wingdings" pitchFamily="2" charset="2"/>
                  </a:rPr>
                  <a:t>αδρανειακές δυνάμεις και δυνάμεις βαρύτητας, </a:t>
                </a:r>
                <a:r>
                  <a:rPr lang="el-GR" sz="2200" b="1" dirty="0">
                    <a:sym typeface="Wingdings" pitchFamily="2" charset="2"/>
                  </a:rPr>
                  <a:t>η ισότητα των αριθμών </a:t>
                </a:r>
                <a:r>
                  <a:rPr lang="en-US" sz="2200" b="1" dirty="0">
                    <a:sym typeface="Wingdings" pitchFamily="2" charset="2"/>
                  </a:rPr>
                  <a:t>Froude </a:t>
                </a:r>
                <a:r>
                  <a:rPr lang="el-GR" sz="2200" dirty="0">
                    <a:sym typeface="Wingdings" pitchFamily="2" charset="2"/>
                  </a:rPr>
                  <a:t>σε πλοίο και μοντέλο </a:t>
                </a:r>
                <a:r>
                  <a:rPr lang="el-GR" sz="2200" b="1" dirty="0">
                    <a:sym typeface="Wingdings" pitchFamily="2" charset="2"/>
                  </a:rPr>
                  <a:t>εξασφαλίζει τη δυναμική ομοιότητα.  </a:t>
                </a:r>
                <a:r>
                  <a:rPr lang="el-GR" sz="2200" dirty="0">
                    <a:sym typeface="Wingdings" pitchFamily="2" charset="2"/>
                  </a:rPr>
                  <a:t>(Νόμος του </a:t>
                </a:r>
                <a:r>
                  <a:rPr lang="en-US" sz="2200" dirty="0">
                    <a:sym typeface="Wingdings" pitchFamily="2" charset="2"/>
                  </a:rPr>
                  <a:t>Froude</a:t>
                </a:r>
                <a:r>
                  <a:rPr lang="en-US" sz="2200" dirty="0" smtClean="0">
                    <a:sym typeface="Wingdings" pitchFamily="2" charset="2"/>
                  </a:rPr>
                  <a:t>)</a:t>
                </a:r>
                <a:endParaRPr lang="en-US" sz="2200" baseline="-25000" dirty="0">
                  <a:sym typeface="Wingdings" pitchFamily="2" charset="2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sz="2200" dirty="0">
                    <a:sym typeface="Wingdings" pitchFamily="2" charset="2"/>
                  </a:rPr>
                  <a:t>Η ισότητα των αριθμών </a:t>
                </a:r>
                <a:r>
                  <a:rPr lang="en-US" sz="2200" dirty="0">
                    <a:sym typeface="Wingdings" pitchFamily="2" charset="2"/>
                  </a:rPr>
                  <a:t>Froude </a:t>
                </a:r>
                <a:r>
                  <a:rPr lang="el-GR" sz="2200" dirty="0">
                    <a:sym typeface="Wingdings" pitchFamily="2" charset="2"/>
                  </a:rPr>
                  <a:t>εξασφαλίζει τη γεωμετρική ομοιότητα του κυματικού πεδίου γύρω από το πλοίο και γύρω από το μοντέλο, όταν δεν υπεισέρχονται επιδράσεις συνεκτικότητας </a:t>
                </a:r>
                <a:r>
                  <a:rPr lang="en-US" sz="2200" dirty="0">
                    <a:sym typeface="Wingdings" pitchFamily="2" charset="2"/>
                  </a:rPr>
                  <a:t>(</a:t>
                </a:r>
                <a:r>
                  <a:rPr lang="el-GR" sz="2200" dirty="0">
                    <a:sym typeface="Wingdings" pitchFamily="2" charset="2"/>
                  </a:rPr>
                  <a:t>π.χ. </a:t>
                </a:r>
                <a:r>
                  <a:rPr lang="el-GR" sz="2200" dirty="0" err="1">
                    <a:sym typeface="Wingdings" pitchFamily="2" charset="2"/>
                  </a:rPr>
                  <a:t>θραυόμενοι</a:t>
                </a:r>
                <a:r>
                  <a:rPr lang="el-GR" sz="2200" dirty="0">
                    <a:sym typeface="Wingdings" pitchFamily="2" charset="2"/>
                  </a:rPr>
                  <a:t> κυματισμοί</a:t>
                </a:r>
                <a:r>
                  <a:rPr lang="en-US" sz="2200" dirty="0">
                    <a:sym typeface="Wingdings" pitchFamily="2" charset="2"/>
                  </a:rPr>
                  <a:t>)</a:t>
                </a:r>
                <a:r>
                  <a:rPr lang="el-GR" sz="2200" dirty="0" smtClean="0">
                    <a:sym typeface="Wingdings" pitchFamily="2" charset="2"/>
                  </a:rPr>
                  <a:t>.</a:t>
                </a:r>
                <a:endParaRPr lang="el-GR" sz="2200" dirty="0">
                  <a:sym typeface="Wingdings" pitchFamily="2" charset="2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sz="2200" dirty="0">
                    <a:sym typeface="Wingdings" pitchFamily="2" charset="2"/>
                  </a:rPr>
                  <a:t>Από την ισότητα των αριθμών </a:t>
                </a:r>
                <a:r>
                  <a:rPr lang="en-US" sz="2200" dirty="0">
                    <a:sym typeface="Wingdings" pitchFamily="2" charset="2"/>
                  </a:rPr>
                  <a:t>Froude </a:t>
                </a:r>
                <a:r>
                  <a:rPr lang="el-GR" sz="2200" dirty="0">
                    <a:sym typeface="Wingdings" pitchFamily="2" charset="2"/>
                  </a:rPr>
                  <a:t> προκύπτει</a:t>
                </a:r>
                <a:r>
                  <a:rPr lang="el-GR" sz="2200" dirty="0" smtClean="0">
                    <a:sym typeface="Wingdings" pitchFamily="2" charset="2"/>
                  </a:rPr>
                  <a:t>:</a:t>
                </a:r>
                <a:endParaRPr lang="en-US" sz="2200" dirty="0" smtClean="0">
                  <a:sym typeface="Wingdings" pitchFamily="2" charset="2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sym typeface="Wingdings" pitchFamily="2" charset="2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l-GR" b="0" i="1" smtClean="0">
                            <a:latin typeface="Cambria Math"/>
                            <a:sym typeface="Wingdings" pitchFamily="2" charset="2"/>
                          </a:rPr>
                          <m:t>𝜆</m:t>
                        </m:r>
                      </m:e>
                    </m:rad>
                  </m:oMath>
                </a14:m>
                <a:r>
                  <a:rPr lang="en-US" dirty="0" smtClean="0"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l-GR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	</a:t>
                </a:r>
                <a:r>
                  <a:rPr lang="el-GR" dirty="0">
                    <a:sym typeface="Wingdings" pitchFamily="2" charset="2"/>
                  </a:rPr>
                  <a:t> </a:t>
                </a:r>
                <a:r>
                  <a:rPr lang="el-GR" dirty="0" smtClean="0"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𝑠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𝑚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  <a:sym typeface="Wingdings" pitchFamily="2" charset="2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  <a:sym typeface="Wingdings" pitchFamily="2" charset="2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3.5</m:t>
                        </m:r>
                      </m:sup>
                    </m:sSup>
                  </m:oMath>
                </a14:m>
                <a:endParaRPr lang="el-GR" b="0" dirty="0" smtClean="0">
                  <a:ea typeface="Cambria Math"/>
                  <a:sym typeface="Wingdings" pitchFamily="2" charset="2"/>
                </a:endParaRPr>
              </a:p>
              <a:p>
                <a:pPr marL="630238" lvl="1" indent="0">
                  <a:buNone/>
                </a:pPr>
                <a:r>
                  <a:rPr lang="el-GR" sz="2200" dirty="0" smtClean="0">
                    <a:sym typeface="Wingdings" pitchFamily="2" charset="2"/>
                  </a:rPr>
                  <a:t>(</a:t>
                </a:r>
                <a:r>
                  <a:rPr lang="el-GR" sz="2200" dirty="0">
                    <a:sym typeface="Wingdings" pitchFamily="2" charset="2"/>
                  </a:rPr>
                  <a:t>ταχύτητα) </a:t>
                </a:r>
                <a:r>
                  <a:rPr lang="el-GR" sz="2200" dirty="0" smtClean="0">
                    <a:sym typeface="Wingdings" pitchFamily="2" charset="2"/>
                  </a:rPr>
                  <a:t>	(</a:t>
                </a:r>
                <a:r>
                  <a:rPr lang="el-GR" sz="2200" dirty="0">
                    <a:sym typeface="Wingdings" pitchFamily="2" charset="2"/>
                  </a:rPr>
                  <a:t>δύναμη</a:t>
                </a:r>
                <a:r>
                  <a:rPr lang="el-GR" sz="2200" dirty="0" smtClean="0">
                    <a:sym typeface="Wingdings" pitchFamily="2" charset="2"/>
                  </a:rPr>
                  <a:t>)		 (</a:t>
                </a:r>
                <a:r>
                  <a:rPr lang="el-GR" sz="2200" dirty="0">
                    <a:sym typeface="Wingdings" pitchFamily="2" charset="2"/>
                  </a:rPr>
                  <a:t>ισχύς</a:t>
                </a:r>
                <a:r>
                  <a:rPr lang="el-GR" sz="2200" dirty="0" smtClean="0">
                    <a:sym typeface="Wingdings" pitchFamily="2" charset="2"/>
                  </a:rPr>
                  <a:t>)</a:t>
                </a:r>
                <a:endParaRPr lang="el-GR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479" r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0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Δυναμική ομοιότητα 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l-GR" dirty="0" smtClean="0"/>
              <a:t>Δυνάμεις τριβής</a:t>
            </a:r>
            <a:r>
              <a:rPr lang="en-US" dirty="0" smtClean="0"/>
              <a:t> </a:t>
            </a:r>
            <a:r>
              <a:rPr lang="en-US" sz="3000" b="0" dirty="0" smtClean="0"/>
              <a:t>1/4</a:t>
            </a:r>
            <a:endParaRPr lang="en-US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sz="2200" dirty="0" smtClean="0"/>
                  <a:t>Οι δυνάμεις τριβής  </a:t>
                </a:r>
                <a:r>
                  <a:rPr lang="el-GR" sz="2200" b="1" dirty="0" smtClean="0"/>
                  <a:t>R </a:t>
                </a:r>
                <a:r>
                  <a:rPr lang="el-GR" sz="2200" dirty="0" smtClean="0"/>
                  <a:t>δίδονται από τη σχέση:</a:t>
                </a:r>
              </a:p>
              <a:p>
                <a:pPr marL="0" indent="0">
                  <a:buNone/>
                </a:pPr>
                <a:r>
                  <a:rPr lang="el-GR" sz="2200" dirty="0"/>
                  <a:t>Όπου</a:t>
                </a:r>
                <a:r>
                  <a:rPr lang="el-GR" sz="2200" b="1" dirty="0"/>
                  <a:t> </a:t>
                </a:r>
                <a:r>
                  <a:rPr lang="el-GR" sz="2200" b="1" dirty="0" smtClean="0"/>
                  <a:t>μ </a:t>
                </a:r>
                <a:r>
                  <a:rPr lang="el-GR" sz="2200" dirty="0"/>
                  <a:t>η </a:t>
                </a:r>
                <a:r>
                  <a:rPr lang="el-GR" sz="2200" dirty="0" smtClean="0"/>
                  <a:t>δυναμική </a:t>
                </a:r>
                <a:r>
                  <a:rPr lang="el-GR" sz="2200" dirty="0"/>
                  <a:t>συνεκτικότητα του ρευστού</a:t>
                </a:r>
                <a:r>
                  <a:rPr lang="el-GR" sz="2200" dirty="0" smtClean="0"/>
                  <a:t>, </a:t>
                </a:r>
                <a:r>
                  <a:rPr lang="el-GR" sz="2200" b="1" dirty="0" smtClean="0"/>
                  <a:t>∂</a:t>
                </a:r>
                <a:r>
                  <a:rPr lang="en-US" sz="2200" b="1" dirty="0"/>
                  <a:t>u/</a:t>
                </a:r>
                <a:r>
                  <a:rPr lang="el-GR" sz="2200" b="1" dirty="0"/>
                  <a:t>∂</a:t>
                </a:r>
                <a:r>
                  <a:rPr lang="en-US" sz="2200" b="1" dirty="0" smtClean="0"/>
                  <a:t>n </a:t>
                </a:r>
                <a:r>
                  <a:rPr lang="el-GR" sz="2200" dirty="0" smtClean="0"/>
                  <a:t>η </a:t>
                </a:r>
                <a:r>
                  <a:rPr lang="el-GR" sz="2200" dirty="0"/>
                  <a:t>μεταβολή της ταχύτητας κατά την κάθετη στη ροή </a:t>
                </a:r>
                <a:r>
                  <a:rPr lang="el-GR" sz="2200" dirty="0" smtClean="0"/>
                  <a:t>διεύθυνση, και</a:t>
                </a:r>
                <a:r>
                  <a:rPr lang="el-GR" sz="2200" b="1" dirty="0" smtClean="0"/>
                  <a:t> Α </a:t>
                </a:r>
                <a:r>
                  <a:rPr lang="el-GR" sz="2200" dirty="0"/>
                  <a:t>η επιφάνεια στην οποία ασκούνται οι δυνάμεις τριβής</a:t>
                </a:r>
                <a:r>
                  <a:rPr lang="el-GR" sz="2200" dirty="0" smtClean="0"/>
                  <a:t>.</a:t>
                </a:r>
                <a:endParaRPr lang="el-GR" sz="2200" dirty="0"/>
              </a:p>
              <a:p>
                <a:pPr marL="0" indent="0">
                  <a:buNone/>
                </a:pPr>
                <a:r>
                  <a:rPr lang="el-GR" sz="2200" dirty="0"/>
                  <a:t>Ο λόγος δυναμικής ομοιότητας στην περίπτωση αυτή γράφεται</a:t>
                </a:r>
                <a:r>
                  <a:rPr lang="el-GR" sz="22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sub>
                      </m:sSub>
                      <m:r>
                        <a:rPr lang="el-G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  <m:r>
                        <a:rPr lang="el-G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l-GR" dirty="0"/>
                                        <m:t>∂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u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s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l-GR" dirty="0"/>
                                        <m:t>∂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dirty="0" smtClean="0"/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s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l-GR" dirty="0"/>
                                        <m:t>∂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u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m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l-GR" dirty="0"/>
                                        <m:t>∂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dirty="0" smtClean="0"/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m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  <m:r>
                        <a:rPr lang="el-G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τ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sz="2200" dirty="0"/>
                  <a:t>Από την ισότητα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/>
                          </a:rPr>
                          <m:t>𝜿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l-GR" b="1" i="1" smtClean="0">
                        <a:latin typeface="Cambria Math"/>
                      </a:rPr>
                      <m:t>𝜿</m:t>
                    </m:r>
                  </m:oMath>
                </a14:m>
                <a:r>
                  <a:rPr lang="el-GR" b="1" dirty="0" smtClean="0"/>
                  <a:t>  </a:t>
                </a:r>
                <a:r>
                  <a:rPr lang="el-GR" sz="2200" dirty="0"/>
                  <a:t>προκύπτει: </a:t>
                </a: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τ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l-GR" b="0" i="0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479" r="-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latin typeface="Calibri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40768"/>
            <a:ext cx="20848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b6a321bcfef1156c3e44b99ce1545fd9069ad49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464</TotalTime>
  <Words>3153</Words>
  <Application>Microsoft Office PowerPoint</Application>
  <PresentationFormat>On-screen Show (4:3)</PresentationFormat>
  <Paragraphs>273</Paragraphs>
  <Slides>39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exo-opistho_simeiomata</vt:lpstr>
      <vt:lpstr>Office Theme</vt:lpstr>
      <vt:lpstr>OC_template_updated</vt:lpstr>
      <vt:lpstr>Equation</vt:lpstr>
      <vt:lpstr>Εξίσωση</vt:lpstr>
      <vt:lpstr>Θεωρία πλοίου ΙΙ (Θ)</vt:lpstr>
      <vt:lpstr>Πειραματική ανάλυση – Ομοιότητα</vt:lpstr>
      <vt:lpstr>Γεωμετρική ομοιότητα</vt:lpstr>
      <vt:lpstr>Κινηματική ομοιότητα</vt:lpstr>
      <vt:lpstr>Δυναμική ομοιότητα - Δυνάμεις βαρύτητας 1/4</vt:lpstr>
      <vt:lpstr>Δυναμική ομοιότητα - Δυνάμεις βαρύτητας 2/4</vt:lpstr>
      <vt:lpstr>Δυναμική ομοιότητα - Δυνάμεις βαρύτητας 3/4</vt:lpstr>
      <vt:lpstr>Δυναμική ομοιότητα - Δυνάμεις βαρύτητας 4/4</vt:lpstr>
      <vt:lpstr>Δυναμική ομοιότητα - Δυνάμεις τριβής 1/4</vt:lpstr>
      <vt:lpstr>Δυναμική ομοιότητα - Δυνάμεις τριβής 2/4</vt:lpstr>
      <vt:lpstr>Δυναμική ομοιότητα - Δυνάμεις τριβής 3/4</vt:lpstr>
      <vt:lpstr>Δυναμική ομοιότητα - Δυνάμεις τριβής 4/4</vt:lpstr>
      <vt:lpstr>Εισαγωγή στη διαστατική αναλυση 1/2 </vt:lpstr>
      <vt:lpstr>Εισαγωγή στη διαστατική αναλυση 2/2 </vt:lpstr>
      <vt:lpstr>Βασικές αρχές  διαστατικής ανάλυσης 1/2</vt:lpstr>
      <vt:lpstr>Βασικές αρχές  διαστατικής ανάλυσης 2/2</vt:lpstr>
      <vt:lpstr>Παραδείγματα 1/3</vt:lpstr>
      <vt:lpstr>Παραδείγματα 2/3</vt:lpstr>
      <vt:lpstr>Παραδείγματα 3/3</vt:lpstr>
      <vt:lpstr>Χρήση της διαστατικής ανάλυσης στον πειραματικό υπολογισμό της αντίστασης πλοίου 1/5</vt:lpstr>
      <vt:lpstr>Χρήση της διαστατικής ανάλυσης στον πειραματικό υπολογισμό της αντίστασης πλοίου 2/5</vt:lpstr>
      <vt:lpstr>Χρήση της διαστατικής ανάλυσης στον πειραματικό υπολογισμό της αντίστασης πλοίου 3/5</vt:lpstr>
      <vt:lpstr>Χρήση της διαστατικής ανάλυσης στον πειραματικό υπολογισμό της αντίστασης πλοίου 4/5</vt:lpstr>
      <vt:lpstr>Χρήση της διαστατικής ανάλυσης στον πειραματικό υπολογισμό της αντίστασης πλοίου 5/5</vt:lpstr>
      <vt:lpstr>Διαστατική ανάλυση ελίκων 1/8</vt:lpstr>
      <vt:lpstr>Διαστατική ανάλυση ελίκων 2/8</vt:lpstr>
      <vt:lpstr>Διαστατική ανάλυση ελίκων 3/8</vt:lpstr>
      <vt:lpstr>Διαστατική ανάλυση ελίκων 4/8</vt:lpstr>
      <vt:lpstr>Διαστατική ανάλυση ελίκων 5/8</vt:lpstr>
      <vt:lpstr>Διαστατική ανάλυση ελίκων 6/8</vt:lpstr>
      <vt:lpstr>Διαστατική ανάλυση ελίκων 7/8</vt:lpstr>
      <vt:lpstr>Διαστατική ανάλυση ελίκων 8/8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alex</cp:lastModifiedBy>
  <cp:revision>41</cp:revision>
  <dcterms:created xsi:type="dcterms:W3CDTF">2014-12-29T07:12:35Z</dcterms:created>
  <dcterms:modified xsi:type="dcterms:W3CDTF">2015-04-16T11:17:12Z</dcterms:modified>
</cp:coreProperties>
</file>