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102"/>
  </p:notesMasterIdLst>
  <p:handoutMasterIdLst>
    <p:handoutMasterId r:id="rId103"/>
  </p:handoutMasterIdLst>
  <p:sldIdLst>
    <p:sldId id="256" r:id="rId3"/>
    <p:sldId id="272" r:id="rId4"/>
    <p:sldId id="273" r:id="rId5"/>
    <p:sldId id="274" r:id="rId6"/>
    <p:sldId id="275" r:id="rId7"/>
    <p:sldId id="362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29" r:id="rId62"/>
    <p:sldId id="330" r:id="rId63"/>
    <p:sldId id="331" r:id="rId64"/>
    <p:sldId id="332" r:id="rId65"/>
    <p:sldId id="333" r:id="rId66"/>
    <p:sldId id="334" r:id="rId67"/>
    <p:sldId id="335" r:id="rId68"/>
    <p:sldId id="336" r:id="rId69"/>
    <p:sldId id="337" r:id="rId70"/>
    <p:sldId id="338" r:id="rId71"/>
    <p:sldId id="339" r:id="rId72"/>
    <p:sldId id="340" r:id="rId73"/>
    <p:sldId id="341" r:id="rId74"/>
    <p:sldId id="342" r:id="rId75"/>
    <p:sldId id="343" r:id="rId76"/>
    <p:sldId id="344" r:id="rId77"/>
    <p:sldId id="345" r:id="rId78"/>
    <p:sldId id="346" r:id="rId79"/>
    <p:sldId id="347" r:id="rId80"/>
    <p:sldId id="348" r:id="rId81"/>
    <p:sldId id="349" r:id="rId82"/>
    <p:sldId id="350" r:id="rId83"/>
    <p:sldId id="351" r:id="rId84"/>
    <p:sldId id="352" r:id="rId85"/>
    <p:sldId id="353" r:id="rId86"/>
    <p:sldId id="354" r:id="rId87"/>
    <p:sldId id="355" r:id="rId88"/>
    <p:sldId id="356" r:id="rId89"/>
    <p:sldId id="357" r:id="rId90"/>
    <p:sldId id="358" r:id="rId91"/>
    <p:sldId id="359" r:id="rId92"/>
    <p:sldId id="360" r:id="rId93"/>
    <p:sldId id="361" r:id="rId94"/>
    <p:sldId id="257" r:id="rId95"/>
    <p:sldId id="262" r:id="rId96"/>
    <p:sldId id="264" r:id="rId97"/>
    <p:sldId id="269" r:id="rId98"/>
    <p:sldId id="270" r:id="rId99"/>
    <p:sldId id="266" r:id="rId100"/>
    <p:sldId id="261" r:id="rId101"/>
  </p:sldIdLst>
  <p:sldSz cx="9144000" cy="6858000" type="screen4x3"/>
  <p:notesSz cx="7104063" cy="10234613"/>
  <p:custDataLst>
    <p:tags r:id="rId104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DE89"/>
    <a:srgbClr val="695185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5" autoAdjust="0"/>
    <p:restoredTop sz="94660"/>
  </p:normalViewPr>
  <p:slideViewPr>
    <p:cSldViewPr>
      <p:cViewPr varScale="1">
        <p:scale>
          <a:sx n="66" d="100"/>
          <a:sy n="66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theme" Target="theme/theme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handoutMaster" Target="handoutMasters/handout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7/12/2015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7/12/2015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179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4972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3750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95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0165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75370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4598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058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8751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1939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392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89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021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6355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7166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574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50000">
              <a:schemeClr val="tx1">
                <a:lumMod val="75000"/>
                <a:lumOff val="25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008112"/>
          </a:xfrm>
        </p:spPr>
        <p:txBody>
          <a:bodyPr>
            <a:normAutofit/>
          </a:bodyPr>
          <a:lstStyle>
            <a:lvl1pPr marL="268288" indent="0"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525658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1pPr>
            <a:lvl2pPr marL="742950" indent="-382588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>
                <a:solidFill>
                  <a:schemeClr val="bg1"/>
                </a:solidFill>
              </a:defRPr>
            </a:lvl2pPr>
            <a:lvl3pPr marL="1143000" indent="-338138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14864" y="6448251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sp>
        <p:nvSpPr>
          <p:cNvPr id="8" name="Ορθογώνιο 7"/>
          <p:cNvSpPr/>
          <p:nvPr userDrawn="1"/>
        </p:nvSpPr>
        <p:spPr>
          <a:xfrm>
            <a:off x="0" y="116632"/>
            <a:ext cx="61785" cy="6741368"/>
          </a:xfrm>
          <a:prstGeom prst="rect">
            <a:avLst/>
          </a:prstGeom>
          <a:solidFill>
            <a:srgbClr val="E9DE8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 userDrawn="1"/>
        </p:nvSpPr>
        <p:spPr>
          <a:xfrm>
            <a:off x="0" y="0"/>
            <a:ext cx="9144000" cy="116632"/>
          </a:xfrm>
          <a:prstGeom prst="rect">
            <a:avLst/>
          </a:prstGeom>
          <a:solidFill>
            <a:srgbClr val="E9DE8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95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17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ajronline.org/content/183/5/149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ingradiology.com/archives06/COW%20230-Mounier-Kuhn/mounierkuhncorrect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radiology.rsna.org/content/217/2/441.lo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medicine.medscape.com/article/412554-overview" TargetMode="Externa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radiographics.rsna.org/content/27/5/1323.ful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jronline.org/content/183/5/1497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adiographics.rsna.org/content/22/suppl_1/S215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ingradiology.com/archives2011/COW%20468-Cystic%20Bronchiectasis" TargetMode="External"/><Relationship Id="rId7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adiology.casereports.net/index.php/rcr/article/viewArticle/137/383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jronline.org/content/185/2/354/F15" TargetMode="External"/><Relationship Id="rId7" Type="http://schemas.openxmlformats.org/officeDocument/2006/relationships/image" Target="../media/image2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adiology.rsna.org/content/222/3/771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mc/articles/PMC2627258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jco.ascopubs.org/content/25/34/5521.full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emedicine.medscape.com/article/356271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ogyassistant.nl/en/42459cff38f02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adiologyassistant.nl/en/460f9fcd50637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ogyassistant.nl/en/42459cff38f02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ogyassistant.nl/en/42459cff38f02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ogyassistant.nl/en/42459cff38f02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ogyassistant.nl/en/42459cff38f02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ogyassistant.nl/en/42459cff38f02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ogyassistant.nl/en/42459cff38f02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ogyassistant.nl/en/42459cff38f02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ogyassistant.nl/en/42459cff38f02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ogyassistant.nl/en/42459cff38f02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adiologyassistant.nl/en/42459cff38f02" TargetMode="Externa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ogyassistant.nl/en/42459cff38f02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ogyassistant.nl/en/42459cff38f02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ogyassistant.nl/en/42459cff38f02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hyperlink" Target="http://www.emedicine.com/cgi-bin/foxweb.exe/makezoom@/em/makezoom?picture=\websites\emedicine\radio\images\Large\50405040SAMUEL-SMALL-LIVMETS.JPG&amp;template=izoom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medicine.com/cgi-bin/foxweb.exe/makezoom@/em/makezoom?picture=\websites\emedicine\radio\images\Large\50995099RADRENAL7CMA.JPG&amp;template=izoom2" TargetMode="External"/><Relationship Id="rId5" Type="http://schemas.openxmlformats.org/officeDocument/2006/relationships/image" Target="../media/image48.jpeg"/><Relationship Id="rId4" Type="http://schemas.openxmlformats.org/officeDocument/2006/relationships/hyperlink" Target="http://www.emedicine.com/cgi-bin/foxweb.exe/makezoom@/em/makezoom?picture=\websites\emedicine\radio\images\Large\50415041BRAINMETS1.JPG&amp;template=izoom2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radiographics.rsnajnls.org/content/vol22/issue4/images/large/g02jl01g2a.jpeg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hyperlink" Target="http://radiographics.rsnajnls.org/cgi/content/full/22/4/739/F11B" TargetMode="Externa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cuthoracicimaging.com/Historyanswer.aspx?qid=71&amp;fid=1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cuthoracicimaging.com/Historyanswer.aspx?qid=71&amp;fid=1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cuthoracicimaging.com/Historyanswer.aspx?qid=71&amp;fid=1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ingradiology.com/notes/chestnotes/roundatelectasispage.htm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hyperlink" Target="http://www.springerlink.com/content/hjnk528djcwwe8et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ringerlink.com/content/hjnk528djcwwe8et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radiographics.rsna.org/content/27/5/1255/F4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radiographics.rsna.org/content/27/5/1255/F4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720048X07003658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720048X07003658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adiologyassistant.nl/en/p42d94cd0c326b/lung-hrct-basic-interpretation.html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ogyassistant.nl/en/42d94cd0c326b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ogyassistant.nl/en/42d94cd0c326b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ogyassistant.nl/en/42d94cd0c326b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hyperlink" Target="http://www.learningradiology.com/archives06/COW%20206-Bullous%20dz/bullouscorrect.htm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adiologyassistant.nl/en/42d94cd0c326b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adiographics.rsna.org/content/27/4/957" TargetMode="External"/><Relationship Id="rId4" Type="http://schemas.openxmlformats.org/officeDocument/2006/relationships/hyperlink" Target="http://www.radiologyassistant.nl/en/42d94cd0c326b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hyperlink" Target="http://www.trauma.org/index.php/main/images/C14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ogyassistant.nl/en/46b480a6e4bdc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ogyassistant.nl/en/46b480a6e4bdc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adiographics.rsna.org/content/26/5/1449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radiographics.rsna.org/content/26/5/1449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adiographics.rsna.org/content/26/5/1449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adiographics.rsna.org/content/26/5/1449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hyperlink" Target="http://radiographics.rsna.org/content/27/4/957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ogyassistant.nl/en/4620a193b679d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adiologyassistant.nl/en/4620a193b679d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&#956;&#960;&#959;&#961;&#949;&#943;%20&#957;&#945;%20&#956;&#951;&#957;" TargetMode="Externa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jronline.org/content/179/2/495/F8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ogyassistant.nl/en/4620a193b679d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radiographics.rsna.org/content/22/suppl_1/S79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ogyassistant.nl/en/4620a193b679d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radiographics.rsna.org/content/25/3/803/F31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adiographics.rsna.org/content/24/1/105/F4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4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584176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Ιατρική Απεικόνιση ΙΙΙ (Θ)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2"/>
            <a:ext cx="9144000" cy="191663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600" b="1" dirty="0" smtClean="0"/>
              <a:t>Ενότητα </a:t>
            </a:r>
            <a:r>
              <a:rPr lang="en-US" sz="2600" b="1" dirty="0" smtClean="0"/>
              <a:t>3</a:t>
            </a:r>
            <a:r>
              <a:rPr lang="el-GR" sz="2600" dirty="0" smtClean="0"/>
              <a:t>:</a:t>
            </a:r>
            <a:r>
              <a:rPr lang="en-US" sz="2600" dirty="0" smtClean="0"/>
              <a:t> </a:t>
            </a:r>
            <a:r>
              <a:rPr lang="el-GR" sz="2600" dirty="0" smtClean="0"/>
              <a:t>Αξονική Τομογραφία Θώρακος - </a:t>
            </a:r>
            <a:r>
              <a:rPr lang="el-GR" sz="2600" dirty="0" err="1"/>
              <a:t>Μ</a:t>
            </a:r>
            <a:r>
              <a:rPr lang="el-GR" sz="2600" dirty="0" err="1" smtClean="0"/>
              <a:t>εσοθωράκιου</a:t>
            </a:r>
            <a:endParaRPr lang="en-US" sz="2600" dirty="0" smtClean="0"/>
          </a:p>
          <a:p>
            <a:pPr>
              <a:spcBef>
                <a:spcPts val="0"/>
              </a:spcBef>
            </a:pPr>
            <a:r>
              <a:rPr lang="el-GR" sz="2200" dirty="0" smtClean="0"/>
              <a:t>Γεωργία Οικονόμου, Αναπληρώτρια Καθηγήτρια</a:t>
            </a:r>
          </a:p>
          <a:p>
            <a:pPr>
              <a:spcBef>
                <a:spcPts val="0"/>
              </a:spcBef>
            </a:pPr>
            <a:r>
              <a:rPr lang="el-GR" sz="2200"/>
              <a:t>Τμήμα Ραδιολογίας - Ακτινολογίας</a:t>
            </a:r>
            <a:endParaRPr lang="el-GR" sz="2200" dirty="0"/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8144402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1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Αξονική τομογραφία υψηλής ευκρίνειας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n-US" sz="3300" b="0" dirty="0" smtClean="0"/>
              <a:t>High Resolution CT </a:t>
            </a:r>
            <a:r>
              <a:rPr lang="el-GR" sz="3300" b="0" dirty="0" smtClean="0"/>
              <a:t>(</a:t>
            </a:r>
            <a:r>
              <a:rPr lang="en-US" sz="3300" b="0" dirty="0" smtClean="0"/>
              <a:t>HRCT)</a:t>
            </a:r>
            <a:endParaRPr lang="en-US" sz="33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5517232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Λεπτές τομές: &lt; 2χιλ</a:t>
            </a:r>
          </a:p>
          <a:p>
            <a:r>
              <a:rPr lang="el-GR" dirty="0" smtClean="0"/>
              <a:t>Αλγόριθμος υψηλής ευκρίνειας (οστών)</a:t>
            </a:r>
          </a:p>
          <a:p>
            <a:r>
              <a:rPr lang="el-GR" dirty="0" smtClean="0"/>
              <a:t>ΒΑΘΕΙΑ ΕΙΣΠΝΟΗ</a:t>
            </a:r>
          </a:p>
          <a:p>
            <a:r>
              <a:rPr lang="el-GR" dirty="0" smtClean="0"/>
              <a:t>ΛΗΨΗ ΣΕ ΕΚΠΝΟΗ</a:t>
            </a:r>
          </a:p>
          <a:p>
            <a:r>
              <a:rPr lang="el-GR" dirty="0" smtClean="0"/>
              <a:t>ΛΗΨΗ ΣΕ ΠΡΗΝΗ ΘΕΣΗ </a:t>
            </a:r>
          </a:p>
          <a:p>
            <a:pPr lvl="1"/>
            <a:r>
              <a:rPr lang="el-GR" dirty="0" smtClean="0"/>
              <a:t>μόνο οι ύποπτες περιοχές εξετάζονται, συνήθως </a:t>
            </a:r>
            <a:r>
              <a:rPr lang="el-GR" dirty="0" smtClean="0"/>
              <a:t>στις </a:t>
            </a:r>
            <a:r>
              <a:rPr lang="el-GR" dirty="0" smtClean="0"/>
              <a:t>πνευμονικές βάσεις</a:t>
            </a:r>
          </a:p>
          <a:p>
            <a:pPr lvl="1"/>
            <a:r>
              <a:rPr lang="el-GR" dirty="0" smtClean="0"/>
              <a:t>5 λεπτά σε θέση προ της σάρωσης </a:t>
            </a:r>
          </a:p>
          <a:p>
            <a:pPr lvl="1"/>
            <a:r>
              <a:rPr lang="el-GR" dirty="0" smtClean="0"/>
              <a:t>Ξαπλώστε τον ασθενή αμέσως προ της σάρωσης χωρίς </a:t>
            </a:r>
            <a:r>
              <a:rPr lang="el-GR" dirty="0" smtClean="0"/>
              <a:t>καθυστερήσεις </a:t>
            </a:r>
            <a:r>
              <a:rPr lang="el-GR" dirty="0" smtClean="0"/>
              <a:t>για να αποφύγετε τις αλλαγές </a:t>
            </a:r>
            <a:r>
              <a:rPr lang="el-GR" dirty="0" smtClean="0"/>
              <a:t>υποαερισμού </a:t>
            </a:r>
            <a:r>
              <a:rPr lang="el-GR" dirty="0" smtClean="0"/>
              <a:t>και στάσης</a:t>
            </a:r>
          </a:p>
          <a:p>
            <a:r>
              <a:rPr lang="el-GR" dirty="0" smtClean="0"/>
              <a:t>ΜΙΡ και </a:t>
            </a:r>
            <a:r>
              <a:rPr lang="en-US" dirty="0" err="1" smtClean="0"/>
              <a:t>minIP</a:t>
            </a:r>
            <a:r>
              <a:rPr lang="el-GR" dirty="0" smtClean="0"/>
              <a:t> σε στεφανιαίο </a:t>
            </a:r>
            <a:r>
              <a:rPr lang="el-GR" dirty="0" smtClean="0"/>
              <a:t>επίπεδο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7807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</a:t>
            </a:r>
            <a:r>
              <a:rPr lang="el-GR" smtClean="0"/>
              <a:t> χαμηλής δόσης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Λόγω της υψηλής φυσικής αντίθεσης των πνευμόνων η δόση ακτινοβολίας μπορεί να μειωθεί </a:t>
            </a:r>
            <a:r>
              <a:rPr lang="el-GR" dirty="0" smtClean="0"/>
              <a:t>ακόμα περισσότερο </a:t>
            </a:r>
            <a:r>
              <a:rPr lang="el-GR" dirty="0" smtClean="0"/>
              <a:t>όταν μόνο το παρέγχυμα </a:t>
            </a:r>
            <a:r>
              <a:rPr lang="el-GR" dirty="0" smtClean="0"/>
              <a:t>μελετάται</a:t>
            </a:r>
            <a:endParaRPr lang="el-GR" dirty="0" smtClean="0"/>
          </a:p>
          <a:p>
            <a:r>
              <a:rPr lang="el-GR" dirty="0" smtClean="0"/>
              <a:t>Δόση </a:t>
            </a:r>
            <a:r>
              <a:rPr lang="en-US" dirty="0" err="1" smtClean="0"/>
              <a:t>CTDIvol</a:t>
            </a:r>
            <a:r>
              <a:rPr lang="el-GR" dirty="0" smtClean="0"/>
              <a:t> = 2</a:t>
            </a:r>
            <a:r>
              <a:rPr lang="en-US" dirty="0" smtClean="0"/>
              <a:t>-6mGy</a:t>
            </a:r>
          </a:p>
          <a:p>
            <a:r>
              <a:rPr lang="el-GR" dirty="0" smtClean="0"/>
              <a:t>Χρήση λιγότερο σκληρού αλγορίθμου για αντιστάθμιση του θορύβου</a:t>
            </a:r>
          </a:p>
          <a:p>
            <a:r>
              <a:rPr lang="el-GR" dirty="0" smtClean="0"/>
              <a:t>Χρήση υψηλότερων </a:t>
            </a:r>
            <a:r>
              <a:rPr lang="en-US" dirty="0" smtClean="0"/>
              <a:t>kV (140)</a:t>
            </a:r>
          </a:p>
          <a:p>
            <a:r>
              <a:rPr lang="el-GR" dirty="0" smtClean="0"/>
              <a:t>Φίλτρο θορύβου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2719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5" y="908720"/>
            <a:ext cx="9082215" cy="1008112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CT </a:t>
            </a:r>
            <a:r>
              <a:rPr lang="el-GR" dirty="0" smtClean="0"/>
              <a:t>χαμηλής </a:t>
            </a:r>
            <a:r>
              <a:rPr lang="el-GR" dirty="0" smtClean="0"/>
              <a:t>δόσης</a:t>
            </a:r>
            <a:br>
              <a:rPr lang="el-GR" dirty="0" smtClean="0"/>
            </a:br>
            <a:r>
              <a:rPr lang="el-GR" sz="3200" dirty="0" smtClean="0"/>
              <a:t>έγκαιρη </a:t>
            </a:r>
            <a:r>
              <a:rPr lang="el-GR" sz="3200" dirty="0" smtClean="0"/>
              <a:t>διάγνωση του καρκίνου του πνεύμονα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9792" y="2348880"/>
            <a:ext cx="6048672" cy="4248472"/>
          </a:xfrm>
        </p:spPr>
        <p:txBody>
          <a:bodyPr/>
          <a:lstStyle/>
          <a:p>
            <a:r>
              <a:rPr lang="el-GR" dirty="0" smtClean="0"/>
              <a:t>Λεπτές τομές </a:t>
            </a:r>
          </a:p>
          <a:p>
            <a:r>
              <a:rPr lang="el-GR" dirty="0" smtClean="0"/>
              <a:t>Παχύτερες ανακατασκευές </a:t>
            </a:r>
          </a:p>
          <a:p>
            <a:r>
              <a:rPr lang="el-GR" dirty="0" smtClean="0"/>
              <a:t>Χωρίς Ε/Φ</a:t>
            </a:r>
          </a:p>
          <a:p>
            <a:r>
              <a:rPr lang="en-US" dirty="0" smtClean="0"/>
              <a:t>CAD</a:t>
            </a:r>
            <a:r>
              <a:rPr lang="el-GR" dirty="0" smtClean="0"/>
              <a:t> 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6079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Εικονική βρογχοσκόπηση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3-διάστατη τεχνική</a:t>
            </a:r>
          </a:p>
          <a:p>
            <a:r>
              <a:rPr lang="el-GR" dirty="0" smtClean="0"/>
              <a:t>Επεξεργασία προοπτικά των δεδομένων με διαφορετικούς τρόπους</a:t>
            </a:r>
          </a:p>
          <a:p>
            <a:r>
              <a:rPr lang="el-GR" dirty="0" smtClean="0"/>
              <a:t>Δεν γίνονται μετρήσεις</a:t>
            </a:r>
          </a:p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4603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784" y="2060848"/>
            <a:ext cx="9082215" cy="1008112"/>
          </a:xfrm>
        </p:spPr>
        <p:txBody>
          <a:bodyPr/>
          <a:lstStyle/>
          <a:p>
            <a:r>
              <a:rPr lang="el-GR" dirty="0" smtClean="0"/>
              <a:t>Παθήσεις θώρακα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4861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5" y="116632"/>
            <a:ext cx="4914547" cy="1143000"/>
          </a:xfrm>
        </p:spPr>
        <p:txBody>
          <a:bodyPr>
            <a:normAutofit/>
          </a:bodyPr>
          <a:lstStyle/>
          <a:p>
            <a:r>
              <a:rPr lang="el-GR" dirty="0" smtClean="0"/>
              <a:t>Παθήσεις συγγενείς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340768"/>
            <a:ext cx="7344816" cy="5256584"/>
          </a:xfrm>
        </p:spPr>
        <p:txBody>
          <a:bodyPr/>
          <a:lstStyle/>
          <a:p>
            <a:pPr>
              <a:buNone/>
            </a:pPr>
            <a:r>
              <a:rPr lang="el-GR" dirty="0" smtClean="0"/>
              <a:t>Ατρησία αεραγωγών</a:t>
            </a:r>
            <a:endParaRPr lang="el-G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5082" y="3714752"/>
            <a:ext cx="4818917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0043" y="125089"/>
            <a:ext cx="41910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3714016"/>
            <a:ext cx="3468450" cy="314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2373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Αγενεσία</a:t>
            </a:r>
            <a:r>
              <a:rPr lang="el-GR" dirty="0"/>
              <a:t>, υποπλασία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66557" y="6196588"/>
            <a:ext cx="1403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2"/>
              </a:rPr>
              <a:t>ajronline.org</a:t>
            </a:r>
            <a:endParaRPr lang="en-US" sz="1200" dirty="0">
              <a:latin typeface="+mn-lt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0872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1823" y="3006446"/>
            <a:ext cx="3830445" cy="348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1669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/>
              <a:t>Τραχειοβρογχομεγαλία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97783" y="0"/>
            <a:ext cx="40462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328127" y="6586603"/>
            <a:ext cx="17636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latin typeface="+mn-lt"/>
                <a:hlinkClick r:id="rId3"/>
              </a:rPr>
              <a:t>learningradiology.com</a:t>
            </a:r>
            <a:endParaRPr lang="en-US" sz="1200" dirty="0">
              <a:latin typeface="+mn-lt"/>
            </a:endParaRPr>
          </a:p>
        </p:txBody>
      </p:sp>
      <p:pic>
        <p:nvPicPr>
          <p:cNvPr id="6" name="Picture 7" descr="bron0002"/>
          <p:cNvPicPr>
            <a:picLocks noChangeAspect="1" noChangeArrowheads="1"/>
          </p:cNvPicPr>
          <p:nvPr/>
        </p:nvPicPr>
        <p:blipFill>
          <a:blip r:embed="rId4" cstate="email">
            <a:lum bright="-10000" contrast="2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345638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9504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8424936" cy="5256584"/>
          </a:xfrm>
        </p:spPr>
        <p:txBody>
          <a:bodyPr>
            <a:normAutofit/>
          </a:bodyPr>
          <a:lstStyle/>
          <a:p>
            <a:r>
              <a:rPr lang="el-GR" sz="2600" dirty="0" smtClean="0"/>
              <a:t>Βρογχογενής κύστη</a:t>
            </a:r>
          </a:p>
          <a:p>
            <a:endParaRPr lang="el-GR" sz="2600" dirty="0" smtClean="0"/>
          </a:p>
          <a:p>
            <a:r>
              <a:rPr lang="el-GR" sz="2600" dirty="0" smtClean="0"/>
              <a:t>Πνευμονικό απόλυμα </a:t>
            </a:r>
          </a:p>
          <a:p>
            <a:endParaRPr lang="en-US" sz="2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0"/>
            <a:ext cx="41910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934262" y="4019550"/>
            <a:ext cx="13573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3"/>
              </a:rPr>
              <a:t>radiology.rsna.org</a:t>
            </a:r>
            <a:endParaRPr lang="en-US" sz="1200" dirty="0">
              <a:latin typeface="+mn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570" y="3857604"/>
            <a:ext cx="39290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928108" y="6561161"/>
            <a:ext cx="1867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5"/>
              </a:rPr>
              <a:t>emedicine.medscape.com</a:t>
            </a:r>
            <a:endParaRPr lang="en-US" sz="1200" dirty="0">
              <a:latin typeface="+mn-lt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275856" y="1268760"/>
            <a:ext cx="2653466" cy="123154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259632" y="2564904"/>
            <a:ext cx="504056" cy="273630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9882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5" y="116632"/>
            <a:ext cx="4891216" cy="1440160"/>
          </a:xfrm>
        </p:spPr>
        <p:txBody>
          <a:bodyPr>
            <a:normAutofit/>
          </a:bodyPr>
          <a:lstStyle/>
          <a:p>
            <a:r>
              <a:rPr lang="el-GR" dirty="0" err="1"/>
              <a:t>Φλεβολοβαίο</a:t>
            </a:r>
            <a:r>
              <a:rPr lang="el-GR" dirty="0"/>
              <a:t> σύνδρομο (</a:t>
            </a:r>
            <a:r>
              <a:rPr lang="en-US" dirty="0"/>
              <a:t>scimitar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0"/>
            <a:ext cx="419100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953000" y="3643314"/>
            <a:ext cx="419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3"/>
              </a:rPr>
              <a:t>radiographics.rsna.org</a:t>
            </a:r>
            <a:endParaRPr lang="en-US" sz="1200" dirty="0"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lum bright="-10000" contrast="2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53000" y="3970005"/>
            <a:ext cx="3214678" cy="27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512" y="2786058"/>
            <a:ext cx="3409518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79512" y="6381328"/>
            <a:ext cx="34095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6"/>
              </a:rPr>
              <a:t>ajronline.org</a:t>
            </a:r>
            <a:endParaRPr lang="en-US" sz="1200" dirty="0">
              <a:latin typeface="+mn-lt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6045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785" y="1700808"/>
            <a:ext cx="9082215" cy="1008112"/>
          </a:xfrm>
        </p:spPr>
        <p:txBody>
          <a:bodyPr/>
          <a:lstStyle/>
          <a:p>
            <a:r>
              <a:rPr lang="el-GR" dirty="0" smtClean="0"/>
              <a:t>ΑΞΟΝΙΚΗ ΤΟΜΟΓΡΑΦΙΑ ΘΩΡΑΚΟΣ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5251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Παθήσεις του τραχειοβρογχικού δένδρου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15262" cy="5257800"/>
          </a:xfrm>
        </p:spPr>
        <p:txBody>
          <a:bodyPr>
            <a:normAutofit fontScale="92500" lnSpcReduction="20000"/>
          </a:bodyPr>
          <a:lstStyle/>
          <a:p>
            <a:r>
              <a:rPr lang="el-GR" sz="2400" dirty="0" smtClean="0"/>
              <a:t>Στένωση της τραχείας</a:t>
            </a:r>
          </a:p>
          <a:p>
            <a:endParaRPr lang="el-GR" sz="2400" dirty="0" smtClean="0"/>
          </a:p>
          <a:p>
            <a:pPr lvl="1"/>
            <a:endParaRPr lang="el-GR" sz="2400" dirty="0" smtClean="0"/>
          </a:p>
          <a:p>
            <a:pPr lvl="1"/>
            <a:endParaRPr lang="el-GR" sz="2400" dirty="0" smtClean="0"/>
          </a:p>
          <a:p>
            <a:pPr>
              <a:buNone/>
            </a:pPr>
            <a:endParaRPr lang="el-GR" sz="2400" dirty="0" smtClean="0"/>
          </a:p>
          <a:p>
            <a:endParaRPr lang="el-GR" sz="2400" dirty="0" smtClean="0"/>
          </a:p>
          <a:p>
            <a:endParaRPr lang="el-GR" sz="2400" dirty="0" smtClean="0"/>
          </a:p>
          <a:p>
            <a:endParaRPr lang="el-GR" sz="2400" dirty="0" smtClean="0"/>
          </a:p>
          <a:p>
            <a:endParaRPr lang="el-GR" sz="2400" dirty="0" smtClean="0"/>
          </a:p>
          <a:p>
            <a:r>
              <a:rPr lang="el-GR" sz="2400" dirty="0" smtClean="0"/>
              <a:t>Εκτίμηση με </a:t>
            </a:r>
            <a:r>
              <a:rPr lang="en-US" sz="2400" dirty="0" smtClean="0"/>
              <a:t>WL=</a:t>
            </a:r>
            <a:r>
              <a:rPr lang="el-GR" sz="2400" dirty="0" smtClean="0"/>
              <a:t>700 και</a:t>
            </a:r>
            <a:r>
              <a:rPr lang="en-US" sz="2400" dirty="0" smtClean="0"/>
              <a:t> WW</a:t>
            </a:r>
            <a:r>
              <a:rPr lang="el-GR" sz="2400" dirty="0" smtClean="0"/>
              <a:t>&gt;1000</a:t>
            </a:r>
          </a:p>
          <a:p>
            <a:r>
              <a:rPr lang="el-GR" sz="2400" dirty="0" smtClean="0"/>
              <a:t>Η κίνηση μπορεί να δημιουργήσει ψευδή εντύπωση (διπλό τοίχωμα)</a:t>
            </a: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4810125" y="1500174"/>
            <a:ext cx="433387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143116"/>
            <a:ext cx="4191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492919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latin typeface="+mn-lt"/>
                <a:hlinkClick r:id="rId4"/>
              </a:rPr>
              <a:t>radiographics.rsna.org</a:t>
            </a:r>
            <a:endParaRPr lang="en-US" sz="12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9423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00198"/>
            <a:ext cx="8424936" cy="5097154"/>
          </a:xfrm>
        </p:spPr>
        <p:txBody>
          <a:bodyPr/>
          <a:lstStyle/>
          <a:p>
            <a:pPr>
              <a:buNone/>
            </a:pPr>
            <a:r>
              <a:rPr lang="el-GR" dirty="0" smtClean="0"/>
              <a:t>Βρογχεκτασία </a:t>
            </a:r>
          </a:p>
          <a:p>
            <a:r>
              <a:rPr lang="el-GR" dirty="0" smtClean="0"/>
              <a:t>Κυλινδρική</a:t>
            </a:r>
          </a:p>
          <a:p>
            <a:r>
              <a:rPr lang="el-GR" dirty="0" smtClean="0"/>
              <a:t>Κιρσοειδής</a:t>
            </a:r>
          </a:p>
          <a:p>
            <a:r>
              <a:rPr lang="el-GR" dirty="0" smtClean="0"/>
              <a:t>Σακκοειδής 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92628" y="0"/>
            <a:ext cx="4251372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380312" y="3357562"/>
            <a:ext cx="17636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latin typeface="+mn-lt"/>
                <a:hlinkClick r:id="rId3"/>
              </a:rPr>
              <a:t>learningradiology.com</a:t>
            </a:r>
            <a:endParaRPr lang="en-US" sz="1200" dirty="0">
              <a:latin typeface="+mn-lt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43438" y="3786190"/>
            <a:ext cx="4286287" cy="289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2910" y="3786190"/>
            <a:ext cx="3676931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642910" y="6334780"/>
            <a:ext cx="36769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6"/>
              </a:rPr>
              <a:t>radiology.casereports.net</a:t>
            </a:r>
            <a:endParaRPr lang="en-US" sz="1200" dirty="0">
              <a:latin typeface="+mn-lt"/>
            </a:endParaRPr>
          </a:p>
        </p:txBody>
      </p:sp>
      <p:pic>
        <p:nvPicPr>
          <p:cNvPr id="9" name="Picture 7" descr="bron0002"/>
          <p:cNvPicPr>
            <a:picLocks noChangeAspect="1" noChangeArrowheads="1"/>
          </p:cNvPicPr>
          <p:nvPr/>
        </p:nvPicPr>
        <p:blipFill>
          <a:blip r:embed="rId7" cstate="email">
            <a:lum contrast="2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257176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229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424936" cy="1300134"/>
          </a:xfrm>
        </p:spPr>
        <p:txBody>
          <a:bodyPr/>
          <a:lstStyle/>
          <a:p>
            <a:r>
              <a:rPr lang="el-GR" dirty="0" smtClean="0"/>
              <a:t>Βρογχιολίτιδα </a:t>
            </a:r>
          </a:p>
          <a:p>
            <a:r>
              <a:rPr lang="el-GR" dirty="0" smtClean="0"/>
              <a:t>Βρογχοπνευμονική ασπεργίλλωση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5075" y="2667000"/>
            <a:ext cx="28289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1472" y="6245438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3"/>
              </a:rPr>
              <a:t>ajronline.org</a:t>
            </a:r>
            <a:endParaRPr lang="el-GR" sz="1200" dirty="0" smtClean="0">
              <a:latin typeface="+mn-lt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0267" y="135746"/>
            <a:ext cx="3333733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2928934"/>
            <a:ext cx="41910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571472" y="6581001"/>
            <a:ext cx="13352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  <a:hlinkClick r:id="rId6"/>
              </a:rPr>
              <a:t>radiology.rsna.org</a:t>
            </a:r>
            <a:r>
              <a:rPr lang="el-GR" sz="1200" dirty="0" smtClean="0">
                <a:latin typeface="+mn-lt"/>
              </a:rPr>
              <a:t> </a:t>
            </a:r>
            <a:endParaRPr lang="en-US" sz="1200" dirty="0">
              <a:latin typeface="+mn-lt"/>
            </a:endParaRPr>
          </a:p>
        </p:txBody>
      </p:sp>
      <p:pic>
        <p:nvPicPr>
          <p:cNvPr id="9" name="Picture 7" descr="bron0002"/>
          <p:cNvPicPr>
            <a:picLocks noChangeAspect="1" noChangeArrowheads="1"/>
          </p:cNvPicPr>
          <p:nvPr/>
        </p:nvPicPr>
        <p:blipFill>
          <a:blip r:embed="rId7" cstate="email">
            <a:lum contrast="2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016" y="128602"/>
            <a:ext cx="257176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9991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916832"/>
            <a:ext cx="2704462" cy="4525963"/>
          </a:xfrm>
        </p:spPr>
        <p:txBody>
          <a:bodyPr/>
          <a:lstStyle/>
          <a:p>
            <a:pPr>
              <a:buNone/>
            </a:pPr>
            <a:r>
              <a:rPr lang="el-GR" dirty="0" smtClean="0"/>
              <a:t>Όγκοι </a:t>
            </a:r>
          </a:p>
          <a:p>
            <a:r>
              <a:rPr lang="el-GR" dirty="0" smtClean="0"/>
              <a:t>Θήλωμα </a:t>
            </a:r>
            <a:r>
              <a:rPr lang="el-GR" dirty="0" smtClean="0"/>
              <a:t> </a:t>
            </a:r>
            <a:endParaRPr lang="el-GR" dirty="0" smtClean="0"/>
          </a:p>
          <a:p>
            <a:r>
              <a:rPr lang="el-GR" dirty="0" smtClean="0"/>
              <a:t>Θηλωμάτωση</a:t>
            </a:r>
          </a:p>
          <a:p>
            <a:r>
              <a:rPr lang="el-GR" dirty="0" smtClean="0"/>
              <a:t>Καρκινοειδές</a:t>
            </a:r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55982" y="1"/>
            <a:ext cx="61880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370940" y="6570038"/>
            <a:ext cx="1597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latin typeface="+mn-lt"/>
                <a:hlinkClick r:id="rId3"/>
              </a:rPr>
              <a:t>ncbi.nlm.nih.gov</a:t>
            </a:r>
            <a:endParaRPr lang="en-US" sz="12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5186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Βρογχικό </a:t>
            </a:r>
            <a:r>
              <a:rPr lang="el-GR" dirty="0" smtClean="0"/>
              <a:t>καρκίνωμα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980728"/>
            <a:ext cx="4357686" cy="550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786314" y="6490183"/>
            <a:ext cx="20585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3"/>
              </a:rPr>
              <a:t>jco.ascopubs.org</a:t>
            </a:r>
            <a:endParaRPr lang="en-US" sz="1200" dirty="0">
              <a:latin typeface="+mn-lt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7527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Πνευμονικοί όζοι </a:t>
            </a:r>
            <a:r>
              <a:rPr lang="el-GR" sz="3000" b="0" dirty="0" smtClean="0"/>
              <a:t>1/2</a:t>
            </a:r>
            <a:endParaRPr lang="en-US" sz="3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60" y="1412776"/>
            <a:ext cx="8401080" cy="4525963"/>
          </a:xfrm>
        </p:spPr>
        <p:txBody>
          <a:bodyPr>
            <a:normAutofit/>
          </a:bodyPr>
          <a:lstStyle/>
          <a:p>
            <a:r>
              <a:rPr lang="el-GR" dirty="0" smtClean="0"/>
              <a:t>Κοκκιώματα</a:t>
            </a:r>
          </a:p>
          <a:p>
            <a:r>
              <a:rPr lang="el-GR" dirty="0" smtClean="0"/>
              <a:t>Καλοήθη νεοπλάσματα</a:t>
            </a:r>
          </a:p>
          <a:p>
            <a:pPr lvl="1"/>
            <a:r>
              <a:rPr lang="el-GR" dirty="0" smtClean="0"/>
              <a:t>Αμάρτωμα, χόνδρωμα, πνευμονικός ψευδοόγκος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83968" y="3025165"/>
            <a:ext cx="4714876" cy="3536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283968" y="654872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latin typeface="+mn-lt"/>
                <a:hlinkClick r:id="rId3"/>
              </a:rPr>
              <a:t>emedicine.medscape.com</a:t>
            </a:r>
            <a:endParaRPr lang="en-US" sz="12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8115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Πνευμονικοί όζοι </a:t>
            </a:r>
            <a:r>
              <a:rPr lang="el-GR" sz="3000" b="0" dirty="0" smtClean="0"/>
              <a:t>2/2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Κακοήθη νεοπλάσματα</a:t>
            </a:r>
          </a:p>
          <a:p>
            <a:pPr lvl="1"/>
            <a:r>
              <a:rPr lang="el-GR" dirty="0" smtClean="0"/>
              <a:t>Βρογχογενές, κυψελιδικό, μεταστάσεις καρκινοειδές, σάρκωμα </a:t>
            </a:r>
            <a:r>
              <a:rPr lang="en-US" dirty="0" smtClean="0"/>
              <a:t>Kaposi</a:t>
            </a:r>
            <a:r>
              <a:rPr lang="el-GR" dirty="0" smtClean="0"/>
              <a:t>, λέμφωμα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3429000"/>
            <a:ext cx="6429420" cy="2971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071670" y="655022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radiologyassistant.nl</a:t>
            </a:r>
            <a:endParaRPr lang="en-US" sz="1200" dirty="0">
              <a:latin typeface="+mn-lt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067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Μονήρης όζος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Καλοήθης ή κακοήθης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428868"/>
            <a:ext cx="6758883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0882" y="0"/>
            <a:ext cx="447311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285984" y="655022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radiologyassistant.nl</a:t>
            </a:r>
            <a:endParaRPr lang="en-US" sz="12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1552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6033"/>
            <a:ext cx="9227364" cy="408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763688" y="6093296"/>
            <a:ext cx="6000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radiologyassistant.nl</a:t>
            </a:r>
            <a:endParaRPr lang="en-US" sz="1200" dirty="0">
              <a:latin typeface="+mn-lt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6691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32" cy="439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/>
          </a:p>
        </p:txBody>
      </p:sp>
      <p:sp>
        <p:nvSpPr>
          <p:cNvPr id="10" name="Rectangle 4"/>
          <p:cNvSpPr/>
          <p:nvPr/>
        </p:nvSpPr>
        <p:spPr>
          <a:xfrm>
            <a:off x="1763688" y="6093296"/>
            <a:ext cx="6000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radiologyassistant.nl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461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Τεχνική </a:t>
            </a:r>
            <a:r>
              <a:rPr lang="el-GR" sz="3000" b="0" dirty="0" smtClean="0"/>
              <a:t>1/7</a:t>
            </a:r>
            <a:endParaRPr lang="en-US" sz="3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Εξαρτάται από το λόγο εξέτασης</a:t>
            </a:r>
          </a:p>
          <a:p>
            <a:pPr lvl="1"/>
            <a:r>
              <a:rPr lang="el-GR" dirty="0" smtClean="0"/>
              <a:t>Γενικό πρωτόκολλο  θώρακος </a:t>
            </a:r>
            <a:endParaRPr lang="el-GR" dirty="0" smtClean="0"/>
          </a:p>
          <a:p>
            <a:pPr lvl="1"/>
            <a:r>
              <a:rPr lang="el-GR" dirty="0" smtClean="0"/>
              <a:t>Εξέταση για διάχυτο πνευμονικό νόσημα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9781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36476" y="1700808"/>
            <a:ext cx="9007524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/>
          </a:p>
        </p:txBody>
      </p:sp>
      <p:sp>
        <p:nvSpPr>
          <p:cNvPr id="9" name="Rectangle 4"/>
          <p:cNvSpPr/>
          <p:nvPr/>
        </p:nvSpPr>
        <p:spPr>
          <a:xfrm>
            <a:off x="1763688" y="6093296"/>
            <a:ext cx="6000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radiologyassistant.nl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489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642429" cy="514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/>
          </a:p>
        </p:txBody>
      </p:sp>
      <p:sp>
        <p:nvSpPr>
          <p:cNvPr id="9" name="Rectangle 4"/>
          <p:cNvSpPr/>
          <p:nvPr/>
        </p:nvSpPr>
        <p:spPr>
          <a:xfrm>
            <a:off x="1691680" y="6464368"/>
            <a:ext cx="6000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radiologyassistant.nl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141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Όγκος </a:t>
            </a:r>
            <a:r>
              <a:rPr lang="en-US" dirty="0" smtClean="0"/>
              <a:t>Pancoast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696" y="1988840"/>
            <a:ext cx="6334759" cy="405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  <p:sp>
        <p:nvSpPr>
          <p:cNvPr id="8" name="Rectangle 4"/>
          <p:cNvSpPr/>
          <p:nvPr/>
        </p:nvSpPr>
        <p:spPr>
          <a:xfrm>
            <a:off x="1691680" y="6237312"/>
            <a:ext cx="6000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radiologyassistant.nl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774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Όγκος </a:t>
            </a:r>
            <a:r>
              <a:rPr lang="en-US" dirty="0" smtClean="0"/>
              <a:t>Pancoast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6977419" cy="420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/>
          </a:p>
        </p:txBody>
      </p:sp>
      <p:sp>
        <p:nvSpPr>
          <p:cNvPr id="8" name="Rectangle 4"/>
          <p:cNvSpPr/>
          <p:nvPr/>
        </p:nvSpPr>
        <p:spPr>
          <a:xfrm>
            <a:off x="1691680" y="5949280"/>
            <a:ext cx="6000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radiologyassistant.nl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78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427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/>
          </a:p>
        </p:txBody>
      </p:sp>
      <p:sp>
        <p:nvSpPr>
          <p:cNvPr id="9" name="Rectangle 4"/>
          <p:cNvSpPr/>
          <p:nvPr/>
        </p:nvSpPr>
        <p:spPr>
          <a:xfrm>
            <a:off x="1763688" y="5900547"/>
            <a:ext cx="6000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radiologyassistant.nl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237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Σταδιοποίηση – ΤΝΜ – Τ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92470"/>
            <a:ext cx="8471187" cy="478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/>
          </a:p>
        </p:txBody>
      </p:sp>
      <p:sp>
        <p:nvSpPr>
          <p:cNvPr id="6" name="Rectangle 4"/>
          <p:cNvSpPr/>
          <p:nvPr/>
        </p:nvSpPr>
        <p:spPr>
          <a:xfrm>
            <a:off x="1763688" y="6185111"/>
            <a:ext cx="6000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radiologyassistant.nl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906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Σταδιοποίηση – ΤΝΜ – Ν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214422"/>
            <a:ext cx="4736011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/>
          </a:p>
        </p:txBody>
      </p:sp>
      <p:sp>
        <p:nvSpPr>
          <p:cNvPr id="8" name="Rectangle 4"/>
          <p:cNvSpPr/>
          <p:nvPr/>
        </p:nvSpPr>
        <p:spPr>
          <a:xfrm>
            <a:off x="4143372" y="6490792"/>
            <a:ext cx="34805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3"/>
              </a:rPr>
              <a:t>radiologyassistant.nl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159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1678"/>
            <a:ext cx="4851888" cy="287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5385" y="0"/>
            <a:ext cx="4628615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312508"/>
            <a:ext cx="4572000" cy="254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ight Arrow 7"/>
          <p:cNvSpPr/>
          <p:nvPr/>
        </p:nvSpPr>
        <p:spPr>
          <a:xfrm rot="18398116">
            <a:off x="6058380" y="6286376"/>
            <a:ext cx="500066" cy="285752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/>
          </a:p>
        </p:txBody>
      </p:sp>
      <p:sp>
        <p:nvSpPr>
          <p:cNvPr id="12" name="Rectangle 4"/>
          <p:cNvSpPr/>
          <p:nvPr/>
        </p:nvSpPr>
        <p:spPr>
          <a:xfrm>
            <a:off x="1763688" y="6464369"/>
            <a:ext cx="28083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latin typeface="+mn-lt"/>
                <a:hlinkClick r:id="rId5"/>
              </a:rPr>
              <a:t>radiologyassistant.nl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3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736213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/>
          </a:p>
        </p:txBody>
      </p:sp>
      <p:sp>
        <p:nvSpPr>
          <p:cNvPr id="9" name="Rectangle 4"/>
          <p:cNvSpPr/>
          <p:nvPr/>
        </p:nvSpPr>
        <p:spPr>
          <a:xfrm>
            <a:off x="1907704" y="6021288"/>
            <a:ext cx="6000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radiologyassistant.nl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894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802167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/>
          </a:p>
        </p:txBody>
      </p:sp>
      <p:sp>
        <p:nvSpPr>
          <p:cNvPr id="9" name="Rectangle 4"/>
          <p:cNvSpPr/>
          <p:nvPr/>
        </p:nvSpPr>
        <p:spPr>
          <a:xfrm>
            <a:off x="1763688" y="6025307"/>
            <a:ext cx="6000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radiologyassistant.nl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984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Τεχνική </a:t>
            </a:r>
            <a:r>
              <a:rPr lang="el-GR" sz="3000" b="0" dirty="0" smtClean="0"/>
              <a:t>2/7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Θέση ασθενούς</a:t>
            </a:r>
          </a:p>
          <a:p>
            <a:pPr lvl="1"/>
            <a:r>
              <a:rPr lang="el-GR" dirty="0" smtClean="0"/>
              <a:t>Ύπτια με τα χέρια ανασηκωμένα (ρουτίνα)</a:t>
            </a:r>
          </a:p>
          <a:p>
            <a:pPr lvl="1"/>
            <a:r>
              <a:rPr lang="el-GR" dirty="0" smtClean="0"/>
              <a:t>Πρηνής ως συμπληρωματική επί ενδείξεως</a:t>
            </a:r>
          </a:p>
          <a:p>
            <a:r>
              <a:rPr lang="el-GR" dirty="0" smtClean="0"/>
              <a:t>Πεδίο εξέτασης</a:t>
            </a:r>
          </a:p>
          <a:p>
            <a:pPr lvl="1"/>
            <a:r>
              <a:rPr lang="el-GR" dirty="0" smtClean="0"/>
              <a:t>Από τη θωρακική είσοδο έως την οπίσθια διαφραγματική γωνία</a:t>
            </a:r>
          </a:p>
          <a:p>
            <a:pPr lvl="1"/>
            <a:r>
              <a:rPr lang="el-GR" dirty="0" smtClean="0"/>
              <a:t>Α</a:t>
            </a:r>
            <a:r>
              <a:rPr lang="el-GR" dirty="0" smtClean="0"/>
              <a:t>νάδειξη επινεφριδίων</a:t>
            </a:r>
            <a:endParaRPr lang="el-GR" dirty="0" smtClean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3518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85728"/>
            <a:ext cx="4422094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/>
          </a:p>
        </p:txBody>
      </p:sp>
      <p:sp>
        <p:nvSpPr>
          <p:cNvPr id="9" name="Rectangle 4"/>
          <p:cNvSpPr/>
          <p:nvPr/>
        </p:nvSpPr>
        <p:spPr>
          <a:xfrm>
            <a:off x="827584" y="6325869"/>
            <a:ext cx="6000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radiologyassistant.nl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506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Σταδιοποίηση – ΤΝΜ – Μ</a:t>
            </a:r>
            <a:endParaRPr lang="en-US" dirty="0"/>
          </a:p>
        </p:txBody>
      </p:sp>
      <p:sp>
        <p:nvSpPr>
          <p:cNvPr id="9" name="Θέση περιεχομένου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Μεταστάσεις σε ΑΤ</a:t>
            </a:r>
          </a:p>
          <a:p>
            <a:pPr lvl="1"/>
            <a:r>
              <a:rPr lang="el-GR" dirty="0"/>
              <a:t>Εγκέφαλος</a:t>
            </a:r>
          </a:p>
          <a:p>
            <a:pPr lvl="1"/>
            <a:r>
              <a:rPr lang="el-GR" dirty="0"/>
              <a:t>Ήπαρ</a:t>
            </a:r>
          </a:p>
          <a:p>
            <a:pPr lvl="1"/>
            <a:r>
              <a:rPr lang="el-GR" dirty="0" smtClean="0"/>
              <a:t>Επινεφρίδια</a:t>
            </a:r>
            <a:endParaRPr lang="el-GR" dirty="0"/>
          </a:p>
          <a:p>
            <a:endParaRPr lang="el-GR" dirty="0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/>
          </a:p>
        </p:txBody>
      </p:sp>
      <p:pic>
        <p:nvPicPr>
          <p:cNvPr id="4" name="Picture 19" descr="50405040SAMUEL-SMALL-LIVMET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3514725"/>
            <a:ext cx="3717925" cy="3194050"/>
          </a:xfrm>
          <a:prstGeom prst="rect">
            <a:avLst/>
          </a:prstGeom>
          <a:noFill/>
        </p:spPr>
      </p:pic>
      <p:pic>
        <p:nvPicPr>
          <p:cNvPr id="5" name="Picture 21" descr="50415041BRAINMETS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319731"/>
            <a:ext cx="3205162" cy="31607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23" descr="50995099RADRENAL7CMA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6013" y="3738563"/>
            <a:ext cx="3455987" cy="2970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5753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Πνευμονική Εμβολή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5186"/>
          <a:stretch/>
        </p:blipFill>
        <p:spPr bwMode="auto">
          <a:xfrm>
            <a:off x="5548294" y="3591646"/>
            <a:ext cx="3595706" cy="322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 descr=" 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357562"/>
            <a:ext cx="4191000" cy="3219450"/>
          </a:xfrm>
          <a:prstGeom prst="rect">
            <a:avLst/>
          </a:prstGeom>
          <a:noFill/>
        </p:spPr>
      </p:pic>
      <p:pic>
        <p:nvPicPr>
          <p:cNvPr id="9" name="Picture 5" descr=" 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bright="6000"/>
          </a:blip>
          <a:srcRect/>
          <a:stretch>
            <a:fillRect/>
          </a:stretch>
        </p:blipFill>
        <p:spPr bwMode="auto">
          <a:xfrm>
            <a:off x="6005513" y="260648"/>
            <a:ext cx="3138487" cy="3201987"/>
          </a:xfrm>
          <a:prstGeom prst="rect">
            <a:avLst/>
          </a:prstGeom>
          <a:noFill/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9922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Αρτηριοφλεβώδεις</a:t>
            </a:r>
            <a:r>
              <a:rPr lang="el-GR" dirty="0"/>
              <a:t> δυσπλασίες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0034" y="1285860"/>
            <a:ext cx="8286808" cy="471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071554" y="6219458"/>
            <a:ext cx="714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vcuthoracicimaging.com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401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715304" cy="523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1071554" y="6219458"/>
            <a:ext cx="714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vcuthoracicimaging.com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491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00232" y="448207"/>
            <a:ext cx="5357850" cy="579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535885" y="6392361"/>
            <a:ext cx="62865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vcuthoracicimaging.com</a:t>
            </a:r>
            <a:endParaRPr lang="en-US" sz="1200" dirty="0">
              <a:latin typeface="+mn-lt"/>
            </a:endParaRPr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079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36712"/>
            <a:ext cx="8424936" cy="4968552"/>
          </a:xfrm>
        </p:spPr>
        <p:txBody>
          <a:bodyPr>
            <a:normAutofit/>
          </a:bodyPr>
          <a:lstStyle/>
          <a:p>
            <a:r>
              <a:rPr lang="el-GR" sz="2600" dirty="0" smtClean="0"/>
              <a:t>Ενδοπνευμονικοί λεμφαδένες</a:t>
            </a:r>
          </a:p>
          <a:p>
            <a:r>
              <a:rPr lang="el-GR" sz="2600" dirty="0" smtClean="0"/>
              <a:t>Στρογγύλη ατελεκτασία</a:t>
            </a:r>
            <a:endParaRPr lang="en-US" sz="2600" dirty="0" smtClean="0"/>
          </a:p>
          <a:p>
            <a:endParaRPr lang="en-US" sz="26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39752" y="2564904"/>
            <a:ext cx="5063137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907147" y="6467221"/>
            <a:ext cx="2195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3"/>
              </a:rPr>
              <a:t>learningradiology.com</a:t>
            </a:r>
            <a:endParaRPr lang="en-US" sz="1200" dirty="0">
              <a:latin typeface="+mn-lt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4471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Λοιμώδεις νόσοι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Βακτηριακή πνευμονία</a:t>
            </a:r>
          </a:p>
          <a:p>
            <a:r>
              <a:rPr lang="el-GR" dirty="0" smtClean="0"/>
              <a:t>Άτυπη πνευμονία</a:t>
            </a:r>
          </a:p>
          <a:p>
            <a:r>
              <a:rPr lang="el-GR" dirty="0" smtClean="0"/>
              <a:t>Ιογενής πνευμονία</a:t>
            </a:r>
          </a:p>
          <a:p>
            <a:r>
              <a:rPr lang="el-GR" dirty="0" smtClean="0"/>
              <a:t>Φυματίωση </a:t>
            </a:r>
          </a:p>
          <a:p>
            <a:endParaRPr lang="el-GR" dirty="0" smtClean="0"/>
          </a:p>
          <a:p>
            <a:r>
              <a:rPr lang="el-GR" dirty="0" smtClean="0"/>
              <a:t>Πνευμονία σε ανοσοκαταστολή</a:t>
            </a:r>
          </a:p>
          <a:p>
            <a:pPr lvl="1"/>
            <a:r>
              <a:rPr lang="el-GR" dirty="0" smtClean="0"/>
              <a:t>Βακτηριακή</a:t>
            </a:r>
          </a:p>
          <a:p>
            <a:pPr lvl="1"/>
            <a:r>
              <a:rPr lang="el-GR" dirty="0" smtClean="0"/>
              <a:t>Ιογενής &amp; πνευμοκύστη </a:t>
            </a:r>
            <a:r>
              <a:rPr lang="en-US" dirty="0" err="1" smtClean="0"/>
              <a:t>Carinii</a:t>
            </a:r>
            <a:r>
              <a:rPr lang="el-GR" dirty="0" smtClean="0"/>
              <a:t>, ευκαιριακή μυκητιασική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1303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/>
              <a:t>Βακτηριακή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954366"/>
            <a:ext cx="4500594" cy="348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060848"/>
            <a:ext cx="38671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7937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116632"/>
            <a:ext cx="6012159" cy="1008112"/>
          </a:xfrm>
        </p:spPr>
        <p:txBody>
          <a:bodyPr>
            <a:normAutofit/>
          </a:bodyPr>
          <a:lstStyle/>
          <a:p>
            <a:r>
              <a:rPr lang="el-GR" dirty="0"/>
              <a:t>Άτυπη -</a:t>
            </a:r>
            <a:r>
              <a:rPr lang="el-GR" dirty="0" smtClean="0"/>
              <a:t>ιογενής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14554"/>
            <a:ext cx="38671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1" y="1320871"/>
            <a:ext cx="36861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214941" y="6581001"/>
            <a:ext cx="30003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4"/>
              </a:rPr>
              <a:t>springerlink.com</a:t>
            </a:r>
            <a:endParaRPr lang="en-US" sz="1200" dirty="0">
              <a:latin typeface="+mn-lt"/>
            </a:endParaRPr>
          </a:p>
        </p:txBody>
      </p:sp>
      <p:pic>
        <p:nvPicPr>
          <p:cNvPr id="8" name="Picture 7" descr="bron0002"/>
          <p:cNvPicPr>
            <a:picLocks noChangeAspect="1" noChangeArrowheads="1"/>
          </p:cNvPicPr>
          <p:nvPr/>
        </p:nvPicPr>
        <p:blipFill>
          <a:blip r:embed="rId5" cstate="email">
            <a:lum contrast="2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511" y="166190"/>
            <a:ext cx="3124541" cy="1822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3135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Τεχνική </a:t>
            </a:r>
            <a:r>
              <a:rPr lang="el-GR" sz="3000" b="0" dirty="0" smtClean="0"/>
              <a:t>3/7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Φάση αναπνοής</a:t>
            </a:r>
          </a:p>
          <a:p>
            <a:pPr lvl="1"/>
            <a:r>
              <a:rPr lang="el-GR" dirty="0" smtClean="0"/>
              <a:t>Τέλος εισπνοής  (ρουτίνα) </a:t>
            </a:r>
          </a:p>
          <a:p>
            <a:pPr lvl="1"/>
            <a:r>
              <a:rPr lang="el-GR" dirty="0" smtClean="0"/>
              <a:t>Τέλος εκπνοής</a:t>
            </a:r>
          </a:p>
          <a:p>
            <a:pPr lvl="2"/>
            <a:r>
              <a:rPr lang="el-GR" dirty="0" smtClean="0"/>
              <a:t>Παγίδευση αέρα</a:t>
            </a:r>
          </a:p>
          <a:p>
            <a:pPr lvl="2"/>
            <a:r>
              <a:rPr lang="el-GR" dirty="0" smtClean="0"/>
              <a:t>ΔΔ παγίδευση αέρα – θολής υάλου</a:t>
            </a:r>
          </a:p>
          <a:p>
            <a:pPr lvl="2"/>
            <a:r>
              <a:rPr lang="el-GR" dirty="0" smtClean="0"/>
              <a:t>ΔΔ  ενδοτικότητα </a:t>
            </a:r>
            <a:r>
              <a:rPr lang="el-GR" dirty="0" smtClean="0"/>
              <a:t>(ίνωση </a:t>
            </a:r>
            <a:r>
              <a:rPr lang="el-GR" dirty="0" smtClean="0"/>
              <a:t>– οίδημα)</a:t>
            </a:r>
          </a:p>
          <a:p>
            <a:pPr lvl="2"/>
            <a:r>
              <a:rPr lang="el-GR" dirty="0" smtClean="0"/>
              <a:t>Καρκίνος – καθήλωση </a:t>
            </a:r>
            <a:r>
              <a:rPr lang="el-GR" dirty="0" smtClean="0"/>
              <a:t>στο θωρακικό τοίχωμα</a:t>
            </a:r>
            <a:endParaRPr lang="el-GR" dirty="0" smtClean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6458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383566"/>
          </a:xfrm>
        </p:spPr>
        <p:txBody>
          <a:bodyPr>
            <a:normAutofit/>
          </a:bodyPr>
          <a:lstStyle/>
          <a:p>
            <a:r>
              <a:rPr lang="el-GR" dirty="0" err="1" smtClean="0"/>
              <a:t>Πνευμοκύστη</a:t>
            </a:r>
            <a:r>
              <a:rPr lang="el-GR" dirty="0" smtClean="0"/>
              <a:t> </a:t>
            </a:r>
            <a:r>
              <a:rPr lang="en-US" dirty="0" err="1"/>
              <a:t>Carinii</a:t>
            </a:r>
            <a:r>
              <a:rPr lang="en-US" dirty="0"/>
              <a:t>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σε </a:t>
            </a:r>
            <a:r>
              <a:rPr lang="el-GR" dirty="0" err="1" smtClean="0"/>
              <a:t>ανοσοκαταστολή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2982" y="2420888"/>
            <a:ext cx="5571018" cy="415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403622" y="6331504"/>
            <a:ext cx="2169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latin typeface="+mn-lt"/>
                <a:hlinkClick r:id="rId3"/>
              </a:rPr>
              <a:t>springerlink.com</a:t>
            </a:r>
            <a:endParaRPr lang="en-US" sz="1200" dirty="0">
              <a:latin typeface="+mn-lt"/>
            </a:endParaRPr>
          </a:p>
        </p:txBody>
      </p:sp>
      <p:pic>
        <p:nvPicPr>
          <p:cNvPr id="6" name="Picture 7" descr="bron0002"/>
          <p:cNvPicPr>
            <a:picLocks noChangeAspect="1" noChangeArrowheads="1"/>
          </p:cNvPicPr>
          <p:nvPr/>
        </p:nvPicPr>
        <p:blipFill>
          <a:blip r:embed="rId4" cstate="email">
            <a:lum contrast="2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78485" y="188640"/>
            <a:ext cx="320949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4557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Φυματίωση – </a:t>
            </a:r>
            <a:r>
              <a:rPr lang="el-GR" dirty="0" smtClean="0"/>
              <a:t>1παθής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Πύκνωση</a:t>
            </a:r>
          </a:p>
          <a:p>
            <a:r>
              <a:rPr lang="el-GR" dirty="0" smtClean="0"/>
              <a:t>Λεμφαδένες</a:t>
            </a:r>
          </a:p>
          <a:p>
            <a:r>
              <a:rPr lang="el-GR" dirty="0" smtClean="0"/>
              <a:t>Κεγχροειδής </a:t>
            </a:r>
          </a:p>
          <a:p>
            <a:r>
              <a:rPr lang="el-GR" dirty="0" smtClean="0"/>
              <a:t>Πλευριτικό υγρό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6358" y="-24"/>
            <a:ext cx="4086236" cy="681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768248" y="4567631"/>
            <a:ext cx="3143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latin typeface="+mn-lt"/>
                <a:hlinkClick r:id="rId3"/>
              </a:rPr>
              <a:t>radiographics.rsna.org</a:t>
            </a:r>
            <a:endParaRPr lang="en-US" sz="1200" dirty="0">
              <a:latin typeface="+mn-lt"/>
            </a:endParaRPr>
          </a:p>
        </p:txBody>
      </p:sp>
      <p:pic>
        <p:nvPicPr>
          <p:cNvPr id="6" name="Picture 7" descr="bron0002"/>
          <p:cNvPicPr>
            <a:picLocks noChangeAspect="1" noChangeArrowheads="1"/>
          </p:cNvPicPr>
          <p:nvPr/>
        </p:nvPicPr>
        <p:blipFill>
          <a:blip r:embed="rId4" cstate="email">
            <a:lum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91680" y="4932129"/>
            <a:ext cx="3219840" cy="187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7010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Φυματίωση – </a:t>
            </a:r>
            <a:r>
              <a:rPr lang="el-GR" dirty="0" smtClean="0"/>
              <a:t>2παθής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Πύκνωση </a:t>
            </a:r>
          </a:p>
          <a:p>
            <a:r>
              <a:rPr lang="el-GR" dirty="0" smtClean="0"/>
              <a:t>Κοιλότητες</a:t>
            </a:r>
          </a:p>
          <a:p>
            <a:r>
              <a:rPr lang="el-GR" dirty="0" smtClean="0"/>
              <a:t>Ίνωση </a:t>
            </a:r>
          </a:p>
          <a:p>
            <a:r>
              <a:rPr lang="el-GR" dirty="0" smtClean="0"/>
              <a:t>Συμμετοχή αεραγωγών</a:t>
            </a:r>
          </a:p>
          <a:p>
            <a:r>
              <a:rPr lang="el-GR" dirty="0" smtClean="0"/>
              <a:t>Εμπύημα 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571876"/>
            <a:ext cx="41910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480216" y="4405007"/>
            <a:ext cx="3143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latin typeface="+mn-lt"/>
                <a:hlinkClick r:id="rId3"/>
              </a:rPr>
              <a:t>radiographics.rsna.org</a:t>
            </a:r>
            <a:endParaRPr lang="en-US" sz="1200" dirty="0">
              <a:latin typeface="+mn-lt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0"/>
            <a:ext cx="41910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 descr="bron0002"/>
          <p:cNvPicPr>
            <a:picLocks noChangeAspect="1" noChangeArrowheads="1"/>
          </p:cNvPicPr>
          <p:nvPr/>
        </p:nvPicPr>
        <p:blipFill>
          <a:blip r:embed="rId5" cstate="email">
            <a:lum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06756" y="4714884"/>
            <a:ext cx="3216732" cy="187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7742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Πριν και μετά </a:t>
            </a:r>
            <a:r>
              <a:rPr lang="el-GR" dirty="0" smtClean="0"/>
              <a:t>θεραπεία </a:t>
            </a:r>
            <a:r>
              <a:rPr lang="el-GR" sz="3000" b="0" dirty="0" smtClean="0"/>
              <a:t>1/2</a:t>
            </a:r>
            <a:endParaRPr lang="en-US" sz="3000" b="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00808"/>
            <a:ext cx="6250335" cy="364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827584" y="5445224"/>
            <a:ext cx="7429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sciencedirect.com</a:t>
            </a:r>
            <a:endParaRPr lang="en-US" sz="1200" dirty="0">
              <a:latin typeface="+mn-lt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5090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Πριν και μετά θεραπεία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3509" y="785794"/>
            <a:ext cx="378036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347864" y="6536377"/>
            <a:ext cx="2025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latin typeface="+mn-lt"/>
                <a:hlinkClick r:id="rId3"/>
              </a:rPr>
              <a:t>sciencedirect.com</a:t>
            </a:r>
            <a:endParaRPr lang="en-US" sz="1200" dirty="0">
              <a:latin typeface="+mn-lt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533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Σαρκοείδωση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43296" cy="4525963"/>
          </a:xfrm>
        </p:spPr>
        <p:txBody>
          <a:bodyPr/>
          <a:lstStyle/>
          <a:p>
            <a:r>
              <a:rPr lang="el-GR" dirty="0" smtClean="0"/>
              <a:t>Λεμφεδένες πυλών</a:t>
            </a:r>
          </a:p>
          <a:p>
            <a:r>
              <a:rPr lang="el-GR" dirty="0" smtClean="0"/>
              <a:t>Πνευμονική νόσος + λεμφαδένες</a:t>
            </a:r>
          </a:p>
          <a:p>
            <a:r>
              <a:rPr lang="el-GR" dirty="0" smtClean="0"/>
              <a:t>Μόνο πνευμονική νόσος </a:t>
            </a:r>
          </a:p>
          <a:p>
            <a:r>
              <a:rPr lang="el-GR" dirty="0" smtClean="0"/>
              <a:t>Ίνωση </a:t>
            </a:r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363749"/>
            <a:ext cx="4929190" cy="28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109" y="3643314"/>
            <a:ext cx="5921891" cy="292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5266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4" y="116632"/>
            <a:ext cx="3860245" cy="1368152"/>
          </a:xfrm>
        </p:spPr>
        <p:txBody>
          <a:bodyPr/>
          <a:lstStyle/>
          <a:p>
            <a:r>
              <a:rPr lang="el-GR" dirty="0" smtClean="0"/>
              <a:t>Διάμεσα</a:t>
            </a:r>
            <a:r>
              <a:rPr lang="en-US" dirty="0"/>
              <a:t> </a:t>
            </a:r>
            <a:r>
              <a:rPr lang="el-GR" dirty="0" smtClean="0"/>
              <a:t>νοσήματα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900354" cy="4525963"/>
          </a:xfrm>
        </p:spPr>
        <p:txBody>
          <a:bodyPr/>
          <a:lstStyle/>
          <a:p>
            <a:r>
              <a:rPr lang="el-GR" dirty="0" smtClean="0"/>
              <a:t>Κεντρολοβιώδες (μπλέ)</a:t>
            </a:r>
          </a:p>
          <a:p>
            <a:r>
              <a:rPr lang="el-GR" dirty="0" smtClean="0"/>
              <a:t>Διαφραγματίδια  (κίτρινο)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7430" y="332656"/>
            <a:ext cx="5211913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2029" y="3573016"/>
            <a:ext cx="5182714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55</a:t>
            </a:fld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2337853" y="6296389"/>
            <a:ext cx="15841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latin typeface="+mn-lt"/>
                <a:hlinkClick r:id="rId4"/>
              </a:rPr>
              <a:t>radiologyassistant.nl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440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Διάχυτες πνευμονικές νόσοι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 smtClean="0"/>
              <a:t>Με γραμμοειδή και δικτυωτά στοιχεία</a:t>
            </a:r>
          </a:p>
          <a:p>
            <a:r>
              <a:rPr lang="el-GR" dirty="0" smtClean="0"/>
              <a:t>Διάμεσες πνευμονίτιδες</a:t>
            </a:r>
          </a:p>
          <a:p>
            <a:r>
              <a:rPr lang="el-GR" dirty="0" smtClean="0"/>
              <a:t>Πνευμονικό οίδημα</a:t>
            </a:r>
          </a:p>
          <a:p>
            <a:r>
              <a:rPr lang="el-GR" dirty="0" smtClean="0"/>
              <a:t>Νόσοι που κάνουν οζίδια</a:t>
            </a:r>
          </a:p>
          <a:p>
            <a:pPr lvl="1"/>
            <a:r>
              <a:rPr lang="el-GR" dirty="0" smtClean="0"/>
              <a:t>Καρκινωματώδης λεμφαγγειίτις</a:t>
            </a:r>
          </a:p>
          <a:p>
            <a:pPr lvl="1"/>
            <a:r>
              <a:rPr lang="el-GR" dirty="0" smtClean="0"/>
              <a:t>Σαρκοείδωση</a:t>
            </a:r>
          </a:p>
          <a:p>
            <a:pPr lvl="1"/>
            <a:r>
              <a:rPr lang="el-GR" dirty="0" smtClean="0"/>
              <a:t>Επαγγελματικές νόσοι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4678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Διάχυτη </a:t>
            </a:r>
            <a:r>
              <a:rPr lang="el-GR" dirty="0" smtClean="0"/>
              <a:t>πνευμονική </a:t>
            </a:r>
            <a:r>
              <a:rPr lang="el-GR" dirty="0" err="1" smtClean="0"/>
              <a:t>ίνωση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428868"/>
            <a:ext cx="6890733" cy="3743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331640" y="6211669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3"/>
              </a:rPr>
              <a:t>radiologyassistant.nl</a:t>
            </a:r>
            <a:endParaRPr lang="en-US" sz="1200" dirty="0">
              <a:latin typeface="+mn-lt"/>
            </a:endParaRPr>
          </a:p>
        </p:txBody>
      </p:sp>
      <p:pic>
        <p:nvPicPr>
          <p:cNvPr id="6" name="Picture 7" descr="bron0002"/>
          <p:cNvPicPr>
            <a:picLocks noChangeAspect="1" noChangeArrowheads="1"/>
          </p:cNvPicPr>
          <p:nvPr/>
        </p:nvPicPr>
        <p:blipFill>
          <a:blip r:embed="rId4" cstate="email">
            <a:lum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02943" y="188640"/>
            <a:ext cx="3209499" cy="1872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0284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Πνευμονικό </a:t>
            </a:r>
            <a:r>
              <a:rPr lang="el-GR" dirty="0" smtClean="0"/>
              <a:t>οίδημα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0287" y="2276872"/>
            <a:ext cx="6628249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954031" y="6073169"/>
            <a:ext cx="6000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radiologyassistant.nl</a:t>
            </a:r>
            <a:endParaRPr lang="en-US" sz="1200" dirty="0">
              <a:latin typeface="+mn-lt"/>
            </a:endParaRPr>
          </a:p>
        </p:txBody>
      </p:sp>
      <p:pic>
        <p:nvPicPr>
          <p:cNvPr id="6" name="Picture 7" descr="bron0002"/>
          <p:cNvPicPr>
            <a:picLocks noChangeAspect="1" noChangeArrowheads="1"/>
          </p:cNvPicPr>
          <p:nvPr/>
        </p:nvPicPr>
        <p:blipFill>
          <a:blip r:embed="rId4" cstate="email">
            <a:lum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58534" y="188640"/>
            <a:ext cx="308605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3062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Τεχνική </a:t>
            </a:r>
            <a:r>
              <a:rPr lang="el-GR" sz="3000" b="0" dirty="0" smtClean="0"/>
              <a:t>4/7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Παράγγελμα</a:t>
            </a:r>
          </a:p>
          <a:p>
            <a:pPr lvl="1"/>
            <a:r>
              <a:rPr lang="el-GR" dirty="0" smtClean="0"/>
              <a:t>Βεβαιωθείτε οτι ο ασθενής έχει καταλάβει τι πρέπει να κάνει</a:t>
            </a:r>
          </a:p>
          <a:p>
            <a:pPr lvl="1"/>
            <a:r>
              <a:rPr lang="el-GR" dirty="0" smtClean="0"/>
              <a:t>Κάνετε πρόβα </a:t>
            </a:r>
          </a:p>
          <a:p>
            <a:pPr lvl="1"/>
            <a:r>
              <a:rPr lang="el-GR" dirty="0" smtClean="0"/>
              <a:t>4-5 βαθειές </a:t>
            </a:r>
            <a:r>
              <a:rPr lang="el-GR" dirty="0" smtClean="0"/>
              <a:t>αναπνοές </a:t>
            </a:r>
            <a:r>
              <a:rPr lang="el-GR" dirty="0" smtClean="0"/>
              <a:t>αμέσως </a:t>
            </a:r>
            <a:r>
              <a:rPr lang="el-GR" dirty="0" smtClean="0"/>
              <a:t>πριν την έναρξη </a:t>
            </a:r>
            <a:r>
              <a:rPr lang="el-GR" dirty="0" smtClean="0"/>
              <a:t>της </a:t>
            </a:r>
            <a:r>
              <a:rPr lang="el-GR" dirty="0" smtClean="0"/>
              <a:t>σάρωσης (καλύτερη οξυγόνωση)</a:t>
            </a:r>
            <a:endParaRPr lang="el-GR" dirty="0" smtClean="0"/>
          </a:p>
          <a:p>
            <a:pPr lvl="1"/>
            <a:r>
              <a:rPr lang="el-GR" dirty="0" smtClean="0"/>
              <a:t>Παράγγελμα 3-4 </a:t>
            </a:r>
            <a:r>
              <a:rPr lang="en-US" dirty="0" smtClean="0"/>
              <a:t>sec</a:t>
            </a:r>
            <a:r>
              <a:rPr lang="el-GR" dirty="0" smtClean="0"/>
              <a:t> προ της έναρξης </a:t>
            </a:r>
          </a:p>
          <a:p>
            <a:pPr lvl="1"/>
            <a:r>
              <a:rPr lang="el-GR" dirty="0" smtClean="0"/>
              <a:t>Σάρωση ουροκεφαλικά</a:t>
            </a:r>
          </a:p>
          <a:p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1450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512168"/>
          </a:xfrm>
        </p:spPr>
        <p:txBody>
          <a:bodyPr>
            <a:normAutofit/>
          </a:bodyPr>
          <a:lstStyle/>
          <a:p>
            <a:r>
              <a:rPr lang="el-GR" dirty="0" err="1"/>
              <a:t>Λεμφαγγειακή</a:t>
            </a:r>
            <a:r>
              <a:rPr lang="el-GR" dirty="0"/>
              <a:t>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err="1" smtClean="0"/>
              <a:t>καρκινωμάτωση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3073" y="2357430"/>
            <a:ext cx="6800927" cy="3951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743156" y="6350168"/>
            <a:ext cx="6000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radiologyassistant.nl</a:t>
            </a:r>
            <a:endParaRPr lang="en-US" sz="1200" dirty="0">
              <a:latin typeface="+mn-lt"/>
            </a:endParaRPr>
          </a:p>
        </p:txBody>
      </p:sp>
      <p:pic>
        <p:nvPicPr>
          <p:cNvPr id="6" name="Picture 7" descr="bron0002"/>
          <p:cNvPicPr>
            <a:picLocks noChangeAspect="1" noChangeArrowheads="1"/>
          </p:cNvPicPr>
          <p:nvPr/>
        </p:nvPicPr>
        <p:blipFill>
          <a:blip r:embed="rId4" cstate="email">
            <a:lum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01927" y="188640"/>
            <a:ext cx="308605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6791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Διάχυτες πνευμονικές νόσοι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 smtClean="0"/>
              <a:t>Αύξηση της πυκνότητας του πνευμονικού παρεγχύματος</a:t>
            </a:r>
          </a:p>
          <a:p>
            <a:r>
              <a:rPr lang="el-GR" dirty="0" smtClean="0"/>
              <a:t>Αλλεργική κυψελιδίτις</a:t>
            </a:r>
          </a:p>
          <a:p>
            <a:r>
              <a:rPr lang="el-GR" dirty="0" smtClean="0"/>
              <a:t>Κυψελιδική πρωτείνωση</a:t>
            </a:r>
          </a:p>
          <a:p>
            <a:r>
              <a:rPr lang="el-GR" dirty="0" smtClean="0"/>
              <a:t>Λιπώδης πνευμονία</a:t>
            </a:r>
          </a:p>
          <a:p>
            <a:r>
              <a:rPr lang="el-GR" dirty="0" smtClean="0"/>
              <a:t>Ηωσινοφιλική πνευμονία</a:t>
            </a:r>
          </a:p>
          <a:p>
            <a:r>
              <a:rPr lang="el-GR" dirty="0" smtClean="0"/>
              <a:t>Φαρμακευτική πνευμονοπάθεια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2965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Κυψελιδική </a:t>
            </a:r>
            <a:r>
              <a:rPr lang="el-GR" dirty="0" err="1" smtClean="0"/>
              <a:t>πρωτεΐνωση</a:t>
            </a:r>
            <a:r>
              <a:rPr lang="el-GR" dirty="0" smtClean="0"/>
              <a:t> 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7321" y="2469163"/>
            <a:ext cx="7054137" cy="373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bron0002"/>
          <p:cNvPicPr>
            <a:picLocks noChangeAspect="1" noChangeArrowheads="1"/>
          </p:cNvPicPr>
          <p:nvPr/>
        </p:nvPicPr>
        <p:blipFill>
          <a:blip r:embed="rId3" cstate="email">
            <a:lum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06477" y="260648"/>
            <a:ext cx="320949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7399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Διάχυτες πνευμονικές νόσοι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Εμφύσημα </a:t>
            </a:r>
          </a:p>
          <a:p>
            <a:r>
              <a:rPr lang="el-GR" dirty="0" smtClean="0"/>
              <a:t>Σύνδρομο </a:t>
            </a:r>
            <a:r>
              <a:rPr lang="en-US" dirty="0" err="1" smtClean="0"/>
              <a:t>Swyer</a:t>
            </a:r>
            <a:r>
              <a:rPr lang="en-US" dirty="0" smtClean="0"/>
              <a:t>-James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2" y="2829831"/>
            <a:ext cx="5310198" cy="338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95006" y="2357430"/>
            <a:ext cx="394899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6329452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learningradiology.com</a:t>
            </a:r>
            <a:endParaRPr lang="en-US" sz="1200" dirty="0">
              <a:latin typeface="+mn-lt"/>
            </a:endParaRPr>
          </a:p>
        </p:txBody>
      </p:sp>
      <p:pic>
        <p:nvPicPr>
          <p:cNvPr id="7" name="Picture 7" descr="bron0002"/>
          <p:cNvPicPr>
            <a:picLocks noChangeAspect="1" noChangeArrowheads="1"/>
          </p:cNvPicPr>
          <p:nvPr/>
        </p:nvPicPr>
        <p:blipFill>
          <a:blip r:embed="rId5" cstate="email">
            <a:lum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53361" y="260648"/>
            <a:ext cx="296261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3771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Διάχυτες πνευμονικές νόσοι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2088232"/>
          </a:xfrm>
        </p:spPr>
        <p:txBody>
          <a:bodyPr/>
          <a:lstStyle/>
          <a:p>
            <a:pPr>
              <a:buNone/>
            </a:pPr>
            <a:r>
              <a:rPr lang="el-GR" dirty="0" smtClean="0"/>
              <a:t>Κυστικές νόσοι</a:t>
            </a:r>
            <a:endParaRPr lang="en-US" dirty="0" smtClean="0"/>
          </a:p>
          <a:p>
            <a:r>
              <a:rPr lang="el-GR" dirty="0" smtClean="0"/>
              <a:t>Ιστιοκύτωση – Χ, </a:t>
            </a:r>
            <a:r>
              <a:rPr lang="en-US" dirty="0" err="1" smtClean="0"/>
              <a:t>Langherhans</a:t>
            </a:r>
            <a:endParaRPr lang="el-GR" dirty="0" smtClean="0"/>
          </a:p>
          <a:p>
            <a:r>
              <a:rPr lang="el-GR" dirty="0" smtClean="0"/>
              <a:t>Πνευμονική λεμφαγγειωμάτωση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00" y="3571876"/>
            <a:ext cx="4643438" cy="262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71876"/>
            <a:ext cx="4365970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403648" y="6331504"/>
            <a:ext cx="69294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radiologyassistant.nl</a:t>
            </a:r>
            <a:endParaRPr lang="en-US" sz="12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6224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Διαταραχές της πνευμονικής αγγείωσης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4824536" cy="1944216"/>
          </a:xfrm>
        </p:spPr>
        <p:txBody>
          <a:bodyPr/>
          <a:lstStyle/>
          <a:p>
            <a:r>
              <a:rPr lang="el-GR" dirty="0" smtClean="0"/>
              <a:t>Θρομβοεμβολική νόσος</a:t>
            </a:r>
          </a:p>
          <a:p>
            <a:r>
              <a:rPr lang="el-GR" dirty="0" smtClean="0"/>
              <a:t>Φλεβοαποφρακτική νόσος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357562"/>
            <a:ext cx="7081784" cy="30432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00794" y="857232"/>
            <a:ext cx="2643206" cy="25711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60110" y="6400815"/>
            <a:ext cx="1984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4"/>
              </a:rPr>
              <a:t>radiologyassistant.nl</a:t>
            </a:r>
            <a:endParaRPr lang="en-US" sz="1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09446" y="3440033"/>
            <a:ext cx="16430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5"/>
              </a:rPr>
              <a:t>radiographics.rsna.org</a:t>
            </a:r>
            <a:endParaRPr lang="en-US" sz="12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422856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Τραυματικές νόσοι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Τραύμα </a:t>
            </a:r>
          </a:p>
          <a:p>
            <a:r>
              <a:rPr lang="el-GR" dirty="0" smtClean="0"/>
              <a:t>Σύνδρομο οξείας αναπνευστικής δυσχέρειας</a:t>
            </a:r>
          </a:p>
          <a:p>
            <a:r>
              <a:rPr lang="el-GR" dirty="0" smtClean="0"/>
              <a:t>Πνευμονεκτομή – λοβεκτομή</a:t>
            </a:r>
          </a:p>
          <a:p>
            <a:r>
              <a:rPr lang="el-GR" dirty="0" smtClean="0"/>
              <a:t>Μεταμόσχευση πνεύμονα</a:t>
            </a:r>
          </a:p>
          <a:p>
            <a:pPr lvl="1"/>
            <a:r>
              <a:rPr lang="el-GR" dirty="0" smtClean="0"/>
              <a:t>Οξεία απόρριψη</a:t>
            </a:r>
          </a:p>
          <a:p>
            <a:pPr lvl="1"/>
            <a:r>
              <a:rPr lang="el-GR" dirty="0" smtClean="0"/>
              <a:t>Χρόνια απόρριψη</a:t>
            </a:r>
          </a:p>
          <a:p>
            <a:pPr lvl="1"/>
            <a:r>
              <a:rPr lang="el-GR" dirty="0" smtClean="0"/>
              <a:t>Επιπλοκές από τους αεραγωγούς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5922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4963" y="175560"/>
            <a:ext cx="2495544" cy="837950"/>
          </a:xfrm>
        </p:spPr>
        <p:txBody>
          <a:bodyPr/>
          <a:lstStyle/>
          <a:p>
            <a:r>
              <a:rPr lang="el-GR" dirty="0" smtClean="0"/>
              <a:t>Τραύμα</a:t>
            </a:r>
            <a:endParaRPr lang="en-US" dirty="0"/>
          </a:p>
        </p:txBody>
      </p:sp>
      <p:pic>
        <p:nvPicPr>
          <p:cNvPr id="4" name="Picture 4" descr="stefan0001"/>
          <p:cNvPicPr>
            <a:picLocks noChangeAspect="1" noChangeArrowheads="1"/>
          </p:cNvPicPr>
          <p:nvPr/>
        </p:nvPicPr>
        <p:blipFill>
          <a:blip r:embed="rId2" cstate="email">
            <a:lum bright="6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0671" t="7269" r="23242"/>
          <a:stretch>
            <a:fillRect/>
          </a:stretch>
        </p:blipFill>
        <p:spPr bwMode="auto">
          <a:xfrm>
            <a:off x="2914204" y="1052240"/>
            <a:ext cx="3381375" cy="5589587"/>
          </a:xfrm>
          <a:prstGeom prst="rect">
            <a:avLst/>
          </a:prstGeom>
          <a:noFill/>
        </p:spPr>
      </p:pic>
      <p:pic>
        <p:nvPicPr>
          <p:cNvPr id="5" name="Picture 6" descr="stefan0006"/>
          <p:cNvPicPr>
            <a:picLocks noChangeAspect="1" noChangeArrowheads="1"/>
          </p:cNvPicPr>
          <p:nvPr/>
        </p:nvPicPr>
        <p:blipFill>
          <a:blip r:embed="rId3" cstate="email">
            <a:lum bright="6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1941" t="25374" r="26367" b="10124"/>
          <a:stretch>
            <a:fillRect/>
          </a:stretch>
        </p:blipFill>
        <p:spPr bwMode="auto">
          <a:xfrm>
            <a:off x="6298754" y="3212827"/>
            <a:ext cx="2747962" cy="3429000"/>
          </a:xfrm>
          <a:prstGeom prst="rect">
            <a:avLst/>
          </a:prstGeom>
          <a:noFill/>
        </p:spPr>
      </p:pic>
      <p:pic>
        <p:nvPicPr>
          <p:cNvPr id="6" name="Picture 7" descr="stefan5"/>
          <p:cNvPicPr>
            <a:picLocks noChangeAspect="1" noChangeArrowheads="1"/>
          </p:cNvPicPr>
          <p:nvPr/>
        </p:nvPicPr>
        <p:blipFill>
          <a:blip r:embed="rId4" cstate="email">
            <a:lum bright="6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3633" t="4953" r="29134"/>
          <a:stretch>
            <a:fillRect/>
          </a:stretch>
        </p:blipFill>
        <p:spPr bwMode="auto">
          <a:xfrm>
            <a:off x="107504" y="188640"/>
            <a:ext cx="2825750" cy="5688012"/>
          </a:xfrm>
          <a:prstGeom prst="rect">
            <a:avLst/>
          </a:prstGeom>
          <a:noFill/>
        </p:spPr>
      </p:pic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9367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2350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3214686"/>
            <a:ext cx="4500588" cy="3375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4467" y="369395"/>
            <a:ext cx="3619493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411760" y="6313128"/>
            <a:ext cx="17316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latin typeface="+mn-lt"/>
                <a:hlinkClick r:id="rId4"/>
              </a:rPr>
              <a:t>trauma.org</a:t>
            </a:r>
            <a:endParaRPr lang="en-US" sz="1200" dirty="0">
              <a:latin typeface="+mn-lt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928802"/>
            <a:ext cx="4071934" cy="305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8390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 smtClean="0"/>
              <a:t>Σκιαγραφικό Ε/Φ (ρουτίνας)</a:t>
            </a:r>
          </a:p>
          <a:p>
            <a:pPr lvl="1"/>
            <a:r>
              <a:rPr lang="el-GR" dirty="0" smtClean="0"/>
              <a:t>90 κεκ </a:t>
            </a:r>
          </a:p>
          <a:p>
            <a:pPr lvl="1"/>
            <a:r>
              <a:rPr lang="el-GR" dirty="0" smtClean="0"/>
              <a:t>2-3</a:t>
            </a:r>
            <a:r>
              <a:rPr lang="en-US" dirty="0" smtClean="0"/>
              <a:t>ml/sec</a:t>
            </a:r>
            <a:endParaRPr lang="en-US" dirty="0" smtClean="0"/>
          </a:p>
          <a:p>
            <a:pPr lvl="1"/>
            <a:r>
              <a:rPr lang="en-US" dirty="0" smtClean="0"/>
              <a:t>25 </a:t>
            </a:r>
            <a:r>
              <a:rPr lang="el-GR" dirty="0" smtClean="0"/>
              <a:t>(20-30) δευτερόπλεπτα καθυστέρηση</a:t>
            </a:r>
          </a:p>
          <a:p>
            <a:r>
              <a:rPr lang="el-GR" dirty="0" smtClean="0"/>
              <a:t>Σκιαγραφικό Ε/Φ αγγειογραφία</a:t>
            </a:r>
          </a:p>
          <a:p>
            <a:pPr lvl="1"/>
            <a:r>
              <a:rPr lang="el-GR" dirty="0" smtClean="0"/>
              <a:t>90-110 σκιαγραφικό + 40-50 κ</a:t>
            </a:r>
            <a:r>
              <a:rPr lang="en-US" dirty="0" smtClean="0"/>
              <a:t>.</a:t>
            </a:r>
            <a:r>
              <a:rPr lang="el-GR" dirty="0" smtClean="0"/>
              <a:t>εκ</a:t>
            </a:r>
            <a:r>
              <a:rPr lang="en-US" dirty="0" smtClean="0"/>
              <a:t>.</a:t>
            </a:r>
            <a:r>
              <a:rPr lang="el-GR" dirty="0" smtClean="0"/>
              <a:t> φυσιολογικός ορός</a:t>
            </a:r>
          </a:p>
          <a:p>
            <a:pPr lvl="1"/>
            <a:r>
              <a:rPr lang="el-GR" dirty="0" smtClean="0"/>
              <a:t>3-</a:t>
            </a:r>
            <a:r>
              <a:rPr lang="el-GR" dirty="0" smtClean="0"/>
              <a:t>4</a:t>
            </a:r>
            <a:r>
              <a:rPr lang="en-US" dirty="0" smtClean="0"/>
              <a:t>ml/sec</a:t>
            </a:r>
            <a:endParaRPr lang="en-US" dirty="0" smtClean="0"/>
          </a:p>
          <a:p>
            <a:pPr lvl="1"/>
            <a:r>
              <a:rPr lang="en-US" dirty="0" smtClean="0"/>
              <a:t>20sec </a:t>
            </a:r>
            <a:r>
              <a:rPr lang="el-GR" dirty="0" smtClean="0"/>
              <a:t>καθυστέρηση ή </a:t>
            </a:r>
            <a:r>
              <a:rPr lang="en-US" dirty="0" smtClean="0"/>
              <a:t>bolus tracking</a:t>
            </a:r>
            <a:r>
              <a:rPr lang="el-GR" dirty="0" smtClean="0"/>
              <a:t> </a:t>
            </a:r>
            <a:r>
              <a:rPr lang="en-US" dirty="0" smtClean="0"/>
              <a:t> </a:t>
            </a:r>
            <a:endParaRPr lang="el-GR" dirty="0" smtClean="0"/>
          </a:p>
          <a:p>
            <a:r>
              <a:rPr lang="el-GR" dirty="0" smtClean="0"/>
              <a:t>Από το στόμα</a:t>
            </a:r>
          </a:p>
          <a:p>
            <a:pPr lvl="1"/>
            <a:r>
              <a:rPr lang="el-GR" dirty="0" smtClean="0"/>
              <a:t>Έλεγχος οισοφάγου</a:t>
            </a:r>
          </a:p>
          <a:p>
            <a:pPr lvl="1"/>
            <a:r>
              <a:rPr lang="el-GR" dirty="0" smtClean="0"/>
              <a:t>Διήθηση από όγκο</a:t>
            </a:r>
          </a:p>
          <a:p>
            <a:pPr lvl="1"/>
            <a:r>
              <a:rPr lang="el-GR" dirty="0" smtClean="0"/>
              <a:t>Αμέσως προ της έναρξης της σάρωσης</a:t>
            </a:r>
            <a:endParaRPr lang="en-US" dirty="0"/>
          </a:p>
        </p:txBody>
      </p:sp>
      <p:sp>
        <p:nvSpPr>
          <p:cNvPr id="4" name="Τίτλος 3"/>
          <p:cNvSpPr txBox="1">
            <a:spLocks/>
          </p:cNvSpPr>
          <p:nvPr/>
        </p:nvSpPr>
        <p:spPr>
          <a:xfrm>
            <a:off x="61785" y="116632"/>
            <a:ext cx="9082215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68288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l-GR" dirty="0" smtClean="0"/>
              <a:t>Τεχνική </a:t>
            </a:r>
            <a:r>
              <a:rPr lang="el-GR" sz="3000" b="0" dirty="0"/>
              <a:t>5</a:t>
            </a:r>
            <a:r>
              <a:rPr lang="el-GR" sz="3000" b="0" dirty="0" smtClean="0"/>
              <a:t>/7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2888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90488"/>
            <a:r>
              <a:rPr lang="el-GR" dirty="0"/>
              <a:t>Σύνδρομο οξείας αναπνευστικής </a:t>
            </a:r>
            <a:r>
              <a:rPr lang="el-GR" dirty="0" smtClean="0"/>
              <a:t>δυσχέρειας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9393" y="2276872"/>
            <a:ext cx="6845213" cy="28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86000" y="530120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radiologyassistant.nl</a:t>
            </a:r>
            <a:endParaRPr lang="en-US" sz="1200" dirty="0">
              <a:latin typeface="+mn-lt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9394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0488"/>
            <a:r>
              <a:rPr lang="el-GR" dirty="0">
                <a:solidFill>
                  <a:prstClr val="white"/>
                </a:solidFill>
              </a:rPr>
              <a:t>Σύνδρομο οξείας αναπνευστικής δυσχέρειας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471" y="2132856"/>
            <a:ext cx="7861831" cy="331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57386" y="558924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radiologyassistant.nl</a:t>
            </a:r>
            <a:endParaRPr lang="en-US" sz="1200" dirty="0">
              <a:latin typeface="+mn-lt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2247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Πνευμονεκτομή – </a:t>
            </a:r>
            <a:r>
              <a:rPr lang="el-GR" dirty="0" err="1" smtClean="0"/>
              <a:t>λοβεκτομή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141" y="2000239"/>
            <a:ext cx="434139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1480" y="2000240"/>
            <a:ext cx="41910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907611" y="6201883"/>
            <a:ext cx="53578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radiographics.rsna.org</a:t>
            </a:r>
            <a:endParaRPr lang="en-US" sz="12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3940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124744"/>
            <a:ext cx="5383106" cy="479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563888" y="5934670"/>
            <a:ext cx="26431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3"/>
              </a:rPr>
              <a:t>radiographics.rsna.org</a:t>
            </a:r>
            <a:endParaRPr lang="en-US" sz="1200" dirty="0">
              <a:latin typeface="+mn-lt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406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097177"/>
            <a:ext cx="4191000" cy="3295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4191000" cy="3305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520457" y="6115828"/>
            <a:ext cx="24613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4"/>
              </a:rPr>
              <a:t>radiographics.rsna.org</a:t>
            </a:r>
            <a:endParaRPr lang="en-US" sz="1200" dirty="0">
              <a:latin typeface="+mn-lt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9873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Μετακτινικές αλλαγές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554082"/>
            <a:ext cx="41910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56792"/>
            <a:ext cx="41910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716016" y="5152976"/>
            <a:ext cx="20517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4"/>
              </a:rPr>
              <a:t>radiographics.rsna.org</a:t>
            </a:r>
            <a:endParaRPr lang="en-US" sz="1200" dirty="0">
              <a:latin typeface="+mn-lt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0306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145" y="188640"/>
            <a:ext cx="4595842" cy="4525963"/>
          </a:xfrm>
        </p:spPr>
        <p:txBody>
          <a:bodyPr/>
          <a:lstStyle/>
          <a:p>
            <a:r>
              <a:rPr lang="el-GR" sz="2800" dirty="0" smtClean="0"/>
              <a:t>Μεταμόσχευση πνεύμονα</a:t>
            </a:r>
          </a:p>
          <a:p>
            <a:pPr lvl="1"/>
            <a:r>
              <a:rPr lang="el-GR" dirty="0" smtClean="0"/>
              <a:t>Οξεία απόρριψη</a:t>
            </a:r>
          </a:p>
          <a:p>
            <a:pPr lvl="1"/>
            <a:r>
              <a:rPr lang="el-GR" dirty="0" smtClean="0"/>
              <a:t>Χρόνια απόρριψη</a:t>
            </a:r>
          </a:p>
          <a:p>
            <a:pPr lvl="1"/>
            <a:r>
              <a:rPr lang="el-GR" dirty="0" smtClean="0"/>
              <a:t>Επιπλοκές από τους αεραγωγούς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0"/>
            <a:ext cx="4191000" cy="2905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1739" y="3116296"/>
            <a:ext cx="4232261" cy="37417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00034" y="6211669"/>
            <a:ext cx="4500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4"/>
              </a:rPr>
              <a:t>radiographics.rsna.org</a:t>
            </a:r>
            <a:endParaRPr lang="en-US" sz="1200" dirty="0">
              <a:latin typeface="+mn-lt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000372"/>
            <a:ext cx="4191000" cy="306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3131840" y="1124744"/>
            <a:ext cx="2225978" cy="9126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55576" y="1743984"/>
            <a:ext cx="643656" cy="221457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491880" y="2348880"/>
            <a:ext cx="2294566" cy="343757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1401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4" y="1988840"/>
            <a:ext cx="9082215" cy="1008112"/>
          </a:xfrm>
        </p:spPr>
        <p:txBody>
          <a:bodyPr>
            <a:normAutofit/>
          </a:bodyPr>
          <a:lstStyle/>
          <a:p>
            <a:r>
              <a:rPr lang="el-GR" dirty="0" smtClean="0"/>
              <a:t>ΑΞΟΝΙΚΗ ΤΟΜΟΓΡΑΦΙΑ ΜΕΣΟΘΩΡΑΚΙΟΥ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374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89804"/>
          </a:xfrm>
        </p:spPr>
        <p:txBody>
          <a:bodyPr/>
          <a:lstStyle/>
          <a:p>
            <a:r>
              <a:rPr lang="el-GR" dirty="0" smtClean="0"/>
              <a:t>Χωρισμός σε διαμερίσματα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4488"/>
            <a:ext cx="4186238" cy="4929222"/>
          </a:xfrm>
        </p:spPr>
        <p:txBody>
          <a:bodyPr>
            <a:normAutofit/>
          </a:bodyPr>
          <a:lstStyle/>
          <a:p>
            <a:r>
              <a:rPr lang="el-GR" dirty="0" smtClean="0"/>
              <a:t>Πρόσθιο (θύμος, θυρεοειδής καταδυόμενος)</a:t>
            </a:r>
          </a:p>
          <a:p>
            <a:r>
              <a:rPr lang="el-GR" dirty="0" smtClean="0"/>
              <a:t>Μέσο (καρδιά μεγάλα αγγεία, τραχειοβρογχικό δένδρο &amp; πύλες)</a:t>
            </a:r>
          </a:p>
          <a:p>
            <a:r>
              <a:rPr lang="el-GR" dirty="0" smtClean="0"/>
              <a:t>Οπίσθιο (κατιούσα αορτή, οισοφάγος, θωρακικός πόρος και άζυγος-ημιάζυγος)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500174"/>
            <a:ext cx="4212017" cy="49291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714876" y="6488668"/>
            <a:ext cx="44291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3"/>
              </a:rPr>
              <a:t>radiologyassistant.nl</a:t>
            </a:r>
            <a:endParaRPr lang="en-US" sz="1200" dirty="0">
              <a:latin typeface="+mn-lt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6815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Τεχνική εξέτασης </a:t>
            </a:r>
            <a:r>
              <a:rPr lang="el-GR" sz="3000" b="0" dirty="0" smtClean="0"/>
              <a:t>1/2</a:t>
            </a:r>
            <a:endParaRPr lang="en-US" sz="3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Οι πληροφορίες προκύπτουν από την ΥΤ θώρακα </a:t>
            </a:r>
          </a:p>
          <a:p>
            <a:r>
              <a:rPr lang="el-GR" dirty="0" smtClean="0"/>
              <a:t>Λεπτές επικαλυπτόμενες ανακατασκευές  για πολυεπίπεδες ανασυνθέσεις</a:t>
            </a:r>
          </a:p>
          <a:p>
            <a:r>
              <a:rPr lang="el-GR" dirty="0" smtClean="0"/>
              <a:t>Το ΕΦ σκιαγραφικό διευκολύνει </a:t>
            </a:r>
            <a:r>
              <a:rPr lang="el-GR" dirty="0" smtClean="0"/>
              <a:t>(&amp; χωρίς </a:t>
            </a:r>
            <a:r>
              <a:rPr lang="el-GR" dirty="0" smtClean="0"/>
              <a:t>ΕΦ σε αιμορραγίες, ακαθόριστες μάζες)</a:t>
            </a:r>
          </a:p>
          <a:p>
            <a:r>
              <a:rPr lang="el-GR" dirty="0" smtClean="0"/>
              <a:t>Από το στόμα σε διερεύνηση του οισοφάγου</a:t>
            </a:r>
          </a:p>
          <a:p>
            <a:r>
              <a:rPr lang="el-GR" dirty="0" smtClean="0"/>
              <a:t>Αναδρομικός συγχρονισμός με ΗΚΓ (</a:t>
            </a:r>
            <a:r>
              <a:rPr lang="en-US" dirty="0" smtClean="0"/>
              <a:t>ECG gating) </a:t>
            </a:r>
            <a:r>
              <a:rPr lang="el-GR" dirty="0" smtClean="0"/>
              <a:t>για μείωση σφαλμάτων από την παλμικότητα της καρδιάς (αύξηση δόσης</a:t>
            </a:r>
            <a:r>
              <a:rPr lang="el-GR" dirty="0" smtClean="0"/>
              <a:t>) εφαρμόζεται </a:t>
            </a:r>
            <a:r>
              <a:rPr lang="el-GR" dirty="0" smtClean="0"/>
              <a:t>στη μελέτη της καρδιάς και της ανιούσης αορτής</a:t>
            </a:r>
          </a:p>
          <a:p>
            <a:r>
              <a:rPr lang="el-GR" dirty="0" smtClean="0"/>
              <a:t>Αλγόριθμοι επιλογής δεδομένων στη φάση ελάχιστης κίνησης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2709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smtClean="0"/>
              <a:t>Πάχος τομής</a:t>
            </a:r>
          </a:p>
          <a:p>
            <a:pPr lvl="1"/>
            <a:r>
              <a:rPr lang="el-GR" dirty="0" smtClean="0"/>
              <a:t>Ανακατασκευή λεπτές τομές</a:t>
            </a:r>
          </a:p>
          <a:p>
            <a:pPr lvl="1"/>
            <a:r>
              <a:rPr lang="el-GR" dirty="0" smtClean="0"/>
              <a:t>Παρουσίαση με παχύτερες τομές</a:t>
            </a:r>
          </a:p>
          <a:p>
            <a:r>
              <a:rPr lang="el-GR" dirty="0" smtClean="0"/>
              <a:t>Φίλτρα ανακατασκευής (</a:t>
            </a:r>
            <a:r>
              <a:rPr lang="en-US" dirty="0" smtClean="0"/>
              <a:t>raw data)</a:t>
            </a:r>
            <a:endParaRPr lang="el-GR" dirty="0" smtClean="0"/>
          </a:p>
          <a:p>
            <a:pPr lvl="1"/>
            <a:r>
              <a:rPr lang="en-US" dirty="0" smtClean="0"/>
              <a:t>Standard </a:t>
            </a:r>
            <a:r>
              <a:rPr lang="el-GR" dirty="0" smtClean="0"/>
              <a:t>(πνεύμονες &amp; μεσοθωράκιο)</a:t>
            </a:r>
          </a:p>
          <a:p>
            <a:pPr lvl="1"/>
            <a:r>
              <a:rPr lang="el-GR" dirty="0" smtClean="0"/>
              <a:t>Υψηλής ευκρίνειας </a:t>
            </a:r>
            <a:r>
              <a:rPr lang="en-US" dirty="0" smtClean="0"/>
              <a:t>(o</a:t>
            </a:r>
            <a:r>
              <a:rPr lang="el-GR" dirty="0" smtClean="0"/>
              <a:t>στών) για το πνευμονικό παρέγχυμα</a:t>
            </a:r>
          </a:p>
          <a:p>
            <a:pPr lvl="1"/>
            <a:r>
              <a:rPr lang="el-GR" dirty="0" smtClean="0"/>
              <a:t>Μπορούν να χρησιμοποιηθούν και φίλτρα παρουσίασης (σε ανακατασκευασμένες τομές)</a:t>
            </a:r>
          </a:p>
          <a:p>
            <a:r>
              <a:rPr lang="el-GR" dirty="0" smtClean="0"/>
              <a:t>Παράθυρα </a:t>
            </a:r>
          </a:p>
          <a:p>
            <a:pPr lvl="1"/>
            <a:r>
              <a:rPr lang="el-GR" dirty="0" smtClean="0"/>
              <a:t>Πνεύμονες:  1500 / -600</a:t>
            </a:r>
          </a:p>
          <a:p>
            <a:pPr lvl="1"/>
            <a:r>
              <a:rPr lang="el-GR" dirty="0" smtClean="0"/>
              <a:t>Μεσοθωράκιο: 400 / </a:t>
            </a:r>
            <a:r>
              <a:rPr lang="el-GR" dirty="0" smtClean="0"/>
              <a:t>50</a:t>
            </a:r>
            <a:endParaRPr lang="en-US" dirty="0"/>
          </a:p>
        </p:txBody>
      </p:sp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Τεχνική </a:t>
            </a:r>
            <a:r>
              <a:rPr lang="el-GR" sz="3000" b="0" dirty="0"/>
              <a:t>6</a:t>
            </a:r>
            <a:r>
              <a:rPr lang="el-GR" sz="3000" b="0" dirty="0" smtClean="0"/>
              <a:t>/7</a:t>
            </a:r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6028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Τεχνική εξέτασης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5256584"/>
          </a:xfrm>
        </p:spPr>
        <p:txBody>
          <a:bodyPr>
            <a:normAutofit/>
          </a:bodyPr>
          <a:lstStyle/>
          <a:p>
            <a:r>
              <a:rPr lang="el-GR" dirty="0" smtClean="0"/>
              <a:t>ΕΦ σκιαγραφικό</a:t>
            </a:r>
          </a:p>
          <a:p>
            <a:pPr lvl="1"/>
            <a:r>
              <a:rPr lang="el-GR" dirty="0" smtClean="0"/>
              <a:t>Απλή ανάδειξη αγγείων και διαχωρισμός από μάζες, λεμφαδένες χαμηλός ρυθμός έγχυσης, μικρός όγκος (&lt;90 κεκ με </a:t>
            </a:r>
            <a:r>
              <a:rPr lang="el-GR" dirty="0" smtClean="0"/>
              <a:t>2-3κεκ/δευτερόλεπτο</a:t>
            </a:r>
            <a:r>
              <a:rPr lang="el-GR" dirty="0" smtClean="0"/>
              <a:t>)</a:t>
            </a:r>
          </a:p>
          <a:p>
            <a:pPr lvl="1"/>
            <a:r>
              <a:rPr lang="el-GR" dirty="0" smtClean="0"/>
              <a:t>Εκτίμηση διήθησης φλεγμονής 120κεκ με καθυστέρηση 30-50 δευτερόλεπτα</a:t>
            </a:r>
          </a:p>
          <a:p>
            <a:pPr lvl="1"/>
            <a:r>
              <a:rPr lang="el-GR" dirty="0" smtClean="0"/>
              <a:t>Εκτίμηση αγγείων και αγγείωσης όγκων 150κεκ με 3-4κεκ/δευτερόλεπτο</a:t>
            </a:r>
          </a:p>
          <a:p>
            <a:pPr lvl="1"/>
            <a:r>
              <a:rPr lang="el-GR" dirty="0" smtClean="0"/>
              <a:t>Σε ασθενείς με καρκίνο θυρεοειδούς που πρόκειται να πάρουν θεραπευτικό ραδιενεργό ιώδιο δεν χορηγούμε ΕΦ σκιαγραφικό 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7205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Επεξεργασία εικόνων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Στεφανιαίες ανασυνθέσεις </a:t>
            </a:r>
          </a:p>
          <a:p>
            <a:r>
              <a:rPr lang="el-GR" dirty="0" smtClean="0"/>
              <a:t>Λοξές στεφανιαίες κατά μήκος της τραχείας</a:t>
            </a:r>
          </a:p>
          <a:p>
            <a:r>
              <a:rPr lang="el-GR" dirty="0" smtClean="0"/>
              <a:t>ΤΤΡ και </a:t>
            </a:r>
            <a:r>
              <a:rPr lang="en-US" dirty="0" err="1" smtClean="0"/>
              <a:t>minIP</a:t>
            </a:r>
            <a:endParaRPr lang="el-GR" dirty="0" smtClean="0"/>
          </a:p>
          <a:p>
            <a:r>
              <a:rPr lang="el-GR" dirty="0" smtClean="0"/>
              <a:t>ΜΙΡ και </a:t>
            </a:r>
            <a:r>
              <a:rPr lang="en-US" dirty="0" smtClean="0"/>
              <a:t>VRT</a:t>
            </a:r>
            <a:r>
              <a:rPr lang="el-GR" dirty="0" smtClean="0"/>
              <a:t>  για αγγειακές ανωμαλίες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4444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Πρόσθιο μεσοθωράκιο - Θύμος αδένας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Μέγεθος ποικίλει έως την ηλικία των 20 ετών</a:t>
            </a:r>
          </a:p>
          <a:p>
            <a:r>
              <a:rPr lang="el-GR" dirty="0" smtClean="0"/>
              <a:t>Σε νεαρούς ενήλικες μορφή βέλους</a:t>
            </a:r>
          </a:p>
          <a:p>
            <a:r>
              <a:rPr lang="el-GR" dirty="0" smtClean="0"/>
              <a:t>Λιγότερο συχνά δύο λοβοί</a:t>
            </a:r>
          </a:p>
          <a:p>
            <a:r>
              <a:rPr lang="el-GR" dirty="0" smtClean="0"/>
              <a:t>Υποστρέφει μέχρι την ηλικία των 60 ετών και αντικαθίσταται από λίπος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2368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424936" cy="5256584"/>
          </a:xfrm>
        </p:spPr>
        <p:txBody>
          <a:bodyPr>
            <a:normAutofit/>
          </a:bodyPr>
          <a:lstStyle/>
          <a:p>
            <a:r>
              <a:rPr lang="el-GR" dirty="0" smtClean="0"/>
              <a:t>Υπερπλασία </a:t>
            </a:r>
          </a:p>
          <a:p>
            <a:r>
              <a:rPr lang="el-GR" dirty="0" smtClean="0"/>
              <a:t>Θύμωμα - θυμολίπωμα</a:t>
            </a:r>
          </a:p>
          <a:p>
            <a:r>
              <a:rPr lang="el-GR" dirty="0" smtClean="0"/>
              <a:t>Καρκίνωμα </a:t>
            </a:r>
          </a:p>
          <a:p>
            <a:endParaRPr lang="el-GR" dirty="0" smtClean="0"/>
          </a:p>
          <a:p>
            <a:r>
              <a:rPr lang="el-GR" dirty="0" smtClean="0"/>
              <a:t>Όγκοι εκ γεννητικών κυττάρων</a:t>
            </a:r>
          </a:p>
          <a:p>
            <a:pPr lvl="1"/>
            <a:r>
              <a:rPr lang="el-GR" dirty="0" smtClean="0"/>
              <a:t>Τεράτωμα </a:t>
            </a:r>
          </a:p>
          <a:p>
            <a:pPr lvl="1"/>
            <a:r>
              <a:rPr lang="el-GR" dirty="0" smtClean="0"/>
              <a:t>Δερμοειδής κύστη</a:t>
            </a:r>
          </a:p>
          <a:p>
            <a:pPr lvl="1"/>
            <a:r>
              <a:rPr lang="el-GR" dirty="0" smtClean="0"/>
              <a:t>Σεμίνωμα </a:t>
            </a:r>
          </a:p>
          <a:p>
            <a:pPr lvl="1"/>
            <a:r>
              <a:rPr lang="el-GR" dirty="0" smtClean="0"/>
              <a:t>Χοριονικό καρκίνωμα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3710" y="404664"/>
            <a:ext cx="394268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3533" y="3429000"/>
            <a:ext cx="3929058" cy="248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173533" y="6021288"/>
            <a:ext cx="36610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4"/>
              </a:rPr>
              <a:t>radiologyassistant.nl</a:t>
            </a:r>
            <a:endParaRPr lang="en-US" sz="1200" dirty="0">
              <a:latin typeface="+mn-lt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6082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90488"/>
            <a:r>
              <a:rPr lang="el-GR" dirty="0" smtClean="0"/>
              <a:t>Πρόσθιο μεσοθωράκιο -Θυρεοειδής αδένας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4458982" cy="5328592"/>
          </a:xfrm>
        </p:spPr>
        <p:txBody>
          <a:bodyPr>
            <a:normAutofit/>
          </a:bodyPr>
          <a:lstStyle/>
          <a:p>
            <a:r>
              <a:rPr lang="el-GR" dirty="0" smtClean="0"/>
              <a:t>Καταδυομένη βρογχοκήλη</a:t>
            </a:r>
          </a:p>
          <a:p>
            <a:r>
              <a:rPr lang="el-GR" dirty="0" smtClean="0"/>
              <a:t>Προς τα κάτω επέκταση του ορθότοπου θυρεοειδικού ιστού</a:t>
            </a:r>
          </a:p>
          <a:p>
            <a:r>
              <a:rPr lang="el-GR" dirty="0" smtClean="0"/>
              <a:t>Η συνδεση </a:t>
            </a:r>
            <a:r>
              <a:rPr lang="el-GR" dirty="0" smtClean="0"/>
              <a:t>μπορεί να μην </a:t>
            </a:r>
            <a:endParaRPr lang="en-US" dirty="0" smtClean="0"/>
          </a:p>
          <a:p>
            <a:r>
              <a:rPr lang="el-GR" dirty="0" smtClean="0"/>
              <a:t>είναι </a:t>
            </a:r>
            <a:r>
              <a:rPr lang="el-GR" dirty="0" smtClean="0"/>
              <a:t>φανερή</a:t>
            </a:r>
          </a:p>
          <a:p>
            <a:r>
              <a:rPr lang="el-GR" dirty="0" smtClean="0"/>
              <a:t>Μπορεί η κατάδυση να γίνει και στο οπίσθιο μεσοθωράκιο</a:t>
            </a:r>
          </a:p>
          <a:p>
            <a:r>
              <a:rPr lang="el-GR" dirty="0" smtClean="0"/>
              <a:t>Μπορεί να προκαλέσει απώθηση και στένωση της τραχείας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83</a:t>
            </a:fld>
            <a:endParaRPr lang="el-GR"/>
          </a:p>
        </p:txBody>
      </p:sp>
      <p:pic>
        <p:nvPicPr>
          <p:cNvPr id="23554" name="Picture 2" descr="Retrosternal goitre Coronal CT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628800"/>
            <a:ext cx="3057525" cy="402907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588224" y="5805264"/>
            <a:ext cx="1440160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3" action="ppaction://hlinkfile"/>
              </a:rPr>
              <a:t>chestatlas.com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8692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90488"/>
            <a:r>
              <a:rPr lang="el-GR" dirty="0" smtClean="0"/>
              <a:t>Πρόσθιο μεσοθωράκιο - Παραθυρεοειδείς αδένες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602" y="1343813"/>
            <a:ext cx="4614866" cy="4618026"/>
          </a:xfrm>
        </p:spPr>
        <p:txBody>
          <a:bodyPr>
            <a:normAutofit/>
          </a:bodyPr>
          <a:lstStyle/>
          <a:p>
            <a:r>
              <a:rPr lang="en-US" dirty="0" smtClean="0"/>
              <a:t>B</a:t>
            </a:r>
            <a:r>
              <a:rPr lang="el-GR" dirty="0" smtClean="0"/>
              <a:t>ρίσκονται </a:t>
            </a:r>
            <a:r>
              <a:rPr lang="el-GR" dirty="0" smtClean="0"/>
              <a:t>πίσω απ΄τους άνω και κάτω πόλους του θυρεοειδούς αδένα</a:t>
            </a:r>
          </a:p>
          <a:p>
            <a:r>
              <a:rPr lang="el-GR" dirty="0" smtClean="0"/>
              <a:t>Έκτοπα αδενώματα εντοπίζονται οπουδήποτε στο μεσοθωράκιο (συχνά στην τραχειοοισοφαγική αύλακα</a:t>
            </a:r>
            <a:r>
              <a:rPr lang="en-US" dirty="0" smtClean="0"/>
              <a:t>)</a:t>
            </a:r>
            <a:endParaRPr lang="el-GR" dirty="0" smtClean="0"/>
          </a:p>
          <a:p>
            <a:r>
              <a:rPr lang="el-GR" dirty="0" smtClean="0"/>
              <a:t>ΜΤ η καλύτερη εξέταση</a:t>
            </a:r>
          </a:p>
          <a:p>
            <a:r>
              <a:rPr lang="el-GR" dirty="0" smtClean="0"/>
              <a:t>Έντονη πρόσληψη του σκιαγραφικού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0180" y="1484784"/>
            <a:ext cx="41910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940180" y="5168225"/>
            <a:ext cx="42038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ajronline.org</a:t>
            </a:r>
            <a:endParaRPr lang="en-US" sz="12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1946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Πρόσθιο μεσοθωράκιο - Λέμφωμα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ν. </a:t>
            </a:r>
            <a:r>
              <a:rPr lang="en-US" dirty="0" smtClean="0"/>
              <a:t>Hodgkin</a:t>
            </a:r>
            <a:endParaRPr lang="el-GR" dirty="0" smtClean="0"/>
          </a:p>
          <a:p>
            <a:pPr lvl="1"/>
            <a:r>
              <a:rPr lang="el-GR" dirty="0" smtClean="0"/>
              <a:t>Κυρίως στο πρόσθιο μεσοθωράκιο</a:t>
            </a:r>
          </a:p>
          <a:p>
            <a:pPr lvl="1"/>
            <a:r>
              <a:rPr lang="el-GR" dirty="0" smtClean="0"/>
              <a:t>Η απουσία πυλαίας λεμφαδενοπάθειας αποκλείει πνευμονική συμμετοχή στη νόσο</a:t>
            </a:r>
          </a:p>
          <a:p>
            <a:r>
              <a:rPr lang="en-US" dirty="0" smtClean="0"/>
              <a:t>Non-Hodgkin (NHL)</a:t>
            </a:r>
          </a:p>
          <a:p>
            <a:pPr lvl="1"/>
            <a:r>
              <a:rPr lang="el-GR" dirty="0" smtClean="0"/>
              <a:t>Ασθενείς με ανοσοανεπάρκεια, μεταμοσχεύσεις, κολλαγονοπάθειες</a:t>
            </a:r>
          </a:p>
          <a:p>
            <a:pPr lvl="1"/>
            <a:r>
              <a:rPr lang="el-GR" dirty="0" smtClean="0"/>
              <a:t>Πολλαπλές ασύνδετες λεμφαδενικές ομάδες</a:t>
            </a:r>
          </a:p>
          <a:p>
            <a:r>
              <a:rPr lang="el-GR" dirty="0" smtClean="0"/>
              <a:t>Η παραμονή μαζών μετά από θεραπεία δεν σημαίνει ενεργό νόσο (ΡΕΤ)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391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403" y="1844824"/>
            <a:ext cx="8288560" cy="362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571604" y="5589240"/>
            <a:ext cx="6000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radiologyassistant.nl</a:t>
            </a:r>
            <a:endParaRPr lang="en-US" sz="1200" dirty="0">
              <a:latin typeface="+mn-lt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0388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Μέσο μεσοθωράκιο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4686304" cy="5328592"/>
          </a:xfrm>
        </p:spPr>
        <p:txBody>
          <a:bodyPr>
            <a:normAutofit/>
          </a:bodyPr>
          <a:lstStyle/>
          <a:p>
            <a:r>
              <a:rPr lang="el-GR" dirty="0" smtClean="0"/>
              <a:t>Λέμφωμα</a:t>
            </a:r>
          </a:p>
          <a:p>
            <a:r>
              <a:rPr lang="el-GR" dirty="0" smtClean="0"/>
              <a:t>Όγκοι του τραχειοβρογχικού συστήματος</a:t>
            </a:r>
          </a:p>
          <a:p>
            <a:r>
              <a:rPr lang="el-GR" dirty="0" smtClean="0"/>
              <a:t>Βρογχογενής κύστη </a:t>
            </a:r>
          </a:p>
          <a:p>
            <a:r>
              <a:rPr lang="el-GR" dirty="0" smtClean="0"/>
              <a:t>Περικαρδιακή κύστη</a:t>
            </a:r>
          </a:p>
          <a:p>
            <a:r>
              <a:rPr lang="el-GR" dirty="0" smtClean="0"/>
              <a:t>Παραγαγγλίωμα – </a:t>
            </a:r>
          </a:p>
          <a:p>
            <a:pPr lvl="1"/>
            <a:r>
              <a:rPr lang="el-GR" dirty="0" smtClean="0"/>
              <a:t>Μη λειτουργικό – χημειοδέκτωμα</a:t>
            </a:r>
          </a:p>
          <a:p>
            <a:pPr lvl="1"/>
            <a:r>
              <a:rPr lang="el-GR" dirty="0" smtClean="0"/>
              <a:t>Λειτουργικό - φαιοχρωμοκύτωμα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4541" y="1268760"/>
            <a:ext cx="441649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588057" y="4653136"/>
            <a:ext cx="44629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radiographics.rsna.org</a:t>
            </a:r>
            <a:endParaRPr lang="en-US" sz="12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370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71546"/>
            <a:ext cx="8194665" cy="436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403648" y="5517232"/>
            <a:ext cx="6000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radiologyassistant.nl</a:t>
            </a:r>
            <a:endParaRPr lang="en-US" sz="1200" dirty="0">
              <a:latin typeface="+mn-lt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2199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Τεχνική </a:t>
            </a:r>
            <a:r>
              <a:rPr lang="el-GR" sz="3000" b="0" dirty="0" smtClean="0">
                <a:solidFill>
                  <a:prstClr val="white"/>
                </a:solidFill>
              </a:rPr>
              <a:t>7/7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Παράγοντες έκθεσης </a:t>
            </a:r>
          </a:p>
          <a:p>
            <a:pPr lvl="1"/>
            <a:r>
              <a:rPr lang="el-GR" dirty="0" smtClean="0"/>
              <a:t>120</a:t>
            </a:r>
            <a:r>
              <a:rPr lang="en-US" dirty="0" smtClean="0"/>
              <a:t>kV</a:t>
            </a:r>
            <a:endParaRPr lang="el-GR" dirty="0" smtClean="0"/>
          </a:p>
          <a:p>
            <a:pPr lvl="1"/>
            <a:r>
              <a:rPr lang="el-GR" dirty="0" smtClean="0"/>
              <a:t>Περίπου 150 </a:t>
            </a:r>
            <a:r>
              <a:rPr lang="en-US" dirty="0" err="1" smtClean="0"/>
              <a:t>mAs</a:t>
            </a:r>
            <a:r>
              <a:rPr lang="el-GR" dirty="0" smtClean="0"/>
              <a:t> </a:t>
            </a:r>
          </a:p>
          <a:p>
            <a:pPr lvl="1"/>
            <a:r>
              <a:rPr lang="en-US" dirty="0" err="1" smtClean="0"/>
              <a:t>CTDIvol</a:t>
            </a:r>
            <a:r>
              <a:rPr lang="en-US" dirty="0" smtClean="0"/>
              <a:t> </a:t>
            </a:r>
            <a:r>
              <a:rPr lang="el-GR" dirty="0" smtClean="0"/>
              <a:t>περίπου 5 - 10</a:t>
            </a:r>
            <a:r>
              <a:rPr lang="en-US" dirty="0" err="1" smtClean="0"/>
              <a:t>mGy</a:t>
            </a:r>
            <a:endParaRPr lang="en-US" dirty="0" smtClean="0"/>
          </a:p>
          <a:p>
            <a:pPr lvl="1"/>
            <a:r>
              <a:rPr lang="el-GR" dirty="0" smtClean="0"/>
              <a:t>Η χαμηλή δόση επιτρέπεται λόγω της υψηλής φυσικής αντίθεσης πνευμόνων </a:t>
            </a:r>
            <a:r>
              <a:rPr lang="el-GR" dirty="0" smtClean="0"/>
              <a:t>(αγγεία, αέρας) – μεσοθωρακίου (σκιαγραφικό, λίπος)</a:t>
            </a:r>
            <a:endParaRPr lang="el-GR" dirty="0" smtClean="0"/>
          </a:p>
          <a:p>
            <a:pPr lvl="1"/>
            <a:r>
              <a:rPr lang="el-GR" dirty="0" smtClean="0"/>
              <a:t>Η μείωση του </a:t>
            </a:r>
            <a:r>
              <a:rPr lang="en-US" dirty="0" smtClean="0"/>
              <a:t>SNR</a:t>
            </a:r>
            <a:r>
              <a:rPr lang="el-GR" dirty="0" smtClean="0"/>
              <a:t> στους ώμους και στην περιοχή του διαφράγματος (ήπαρ) βελτιώνεται με </a:t>
            </a:r>
            <a:r>
              <a:rPr lang="el-GR" dirty="0" smtClean="0"/>
              <a:t>τις τεχνικές διαμόρφωσης </a:t>
            </a:r>
            <a:r>
              <a:rPr lang="el-GR" dirty="0" smtClean="0"/>
              <a:t>της δόσης </a:t>
            </a:r>
            <a:r>
              <a:rPr lang="el-GR" dirty="0" smtClean="0"/>
              <a:t>των σύγχρονων πολυτομικών </a:t>
            </a:r>
            <a:r>
              <a:rPr lang="el-GR" dirty="0" smtClean="0"/>
              <a:t>αξονικών τομογράφων 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2988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Παθήσεις του υπεζωκότα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723312" cy="5517232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Όγκοι 	</a:t>
            </a:r>
          </a:p>
          <a:p>
            <a:pPr lvl="1"/>
            <a:r>
              <a:rPr lang="el-GR" dirty="0" smtClean="0"/>
              <a:t>Συνήθως μεταστάσεις</a:t>
            </a:r>
          </a:p>
          <a:p>
            <a:pPr lvl="1"/>
            <a:r>
              <a:rPr lang="el-GR" dirty="0" smtClean="0"/>
              <a:t>Μεσοθηλίωμα</a:t>
            </a:r>
          </a:p>
          <a:p>
            <a:pPr lvl="1"/>
            <a:r>
              <a:rPr lang="el-GR" dirty="0" smtClean="0"/>
              <a:t>Λέμφωμα  </a:t>
            </a:r>
          </a:p>
          <a:p>
            <a:r>
              <a:rPr lang="el-GR" dirty="0" smtClean="0"/>
              <a:t>Συλλογές </a:t>
            </a:r>
          </a:p>
          <a:p>
            <a:pPr lvl="1"/>
            <a:r>
              <a:rPr lang="el-GR" dirty="0" smtClean="0"/>
              <a:t>Αιμοθώρακας</a:t>
            </a:r>
          </a:p>
          <a:p>
            <a:pPr lvl="1"/>
            <a:r>
              <a:rPr lang="el-GR" dirty="0" smtClean="0"/>
              <a:t>Χυλοθώρακας</a:t>
            </a:r>
          </a:p>
          <a:p>
            <a:pPr lvl="1"/>
            <a:r>
              <a:rPr lang="el-GR" dirty="0" smtClean="0"/>
              <a:t>Εμπύημα </a:t>
            </a:r>
          </a:p>
          <a:p>
            <a:r>
              <a:rPr lang="el-GR" dirty="0" smtClean="0"/>
              <a:t>Ίνωση υπεζωκότα, έκθεση σε αμίαντο</a:t>
            </a:r>
          </a:p>
          <a:p>
            <a:r>
              <a:rPr lang="el-GR" dirty="0" smtClean="0"/>
              <a:t>Πνευμοθώρακας </a:t>
            </a:r>
          </a:p>
          <a:p>
            <a:r>
              <a:rPr lang="el-GR" dirty="0" smtClean="0"/>
              <a:t>Αιμάτωμα</a:t>
            </a:r>
          </a:p>
          <a:p>
            <a:r>
              <a:rPr lang="el-GR" dirty="0" smtClean="0"/>
              <a:t>Εμφύσημα καρδιοχειρουργικές επεμβάσεις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500174"/>
            <a:ext cx="4191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788024" y="4365104"/>
            <a:ext cx="41399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radiographics.rsna.org</a:t>
            </a:r>
            <a:endParaRPr lang="en-US" sz="12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905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Μεσοθηλίωμα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061" y="3009835"/>
            <a:ext cx="4191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60648"/>
            <a:ext cx="38671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567061" y="624834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latin typeface="+mn-lt"/>
                <a:hlinkClick r:id="rId4"/>
              </a:rPr>
              <a:t>radiographics.rsna.org</a:t>
            </a:r>
            <a:endParaRPr lang="en-US" sz="1200" dirty="0">
              <a:latin typeface="+mn-lt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7752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Σύνδρομο άνω κοίλης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2" y="1484784"/>
            <a:ext cx="4543428" cy="4572000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Ενδοαγγειακή ή εξωαγγειακή απόφραξη της άνω κοίλης</a:t>
            </a:r>
          </a:p>
          <a:p>
            <a:pPr lvl="1"/>
            <a:r>
              <a:rPr lang="el-GR" dirty="0" smtClean="0"/>
              <a:t>Συνήθως από κακοήθεια </a:t>
            </a:r>
          </a:p>
          <a:p>
            <a:pPr lvl="1"/>
            <a:r>
              <a:rPr lang="el-GR" dirty="0" smtClean="0"/>
              <a:t>Λίγοτερο από ίνωση (μεσοθωρακλιτιδα, μετακτινική)</a:t>
            </a:r>
          </a:p>
          <a:p>
            <a:r>
              <a:rPr lang="el-GR" dirty="0" smtClean="0"/>
              <a:t>Ανάπτυξη παράπλευρης κυκλοφορίας</a:t>
            </a:r>
          </a:p>
          <a:p>
            <a:pPr lvl="1"/>
            <a:r>
              <a:rPr lang="el-GR" dirty="0" smtClean="0"/>
              <a:t>Άζυγος, μεσοπλέυριες και δερματικές φλέβες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524266"/>
            <a:ext cx="41910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88024" y="3160738"/>
            <a:ext cx="4191000" cy="3076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4629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3" name="Ομάδα 2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9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0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Γεωργία Οικονόμου </a:t>
            </a:r>
            <a:r>
              <a:rPr lang="el-GR" sz="2000" dirty="0" smtClean="0"/>
              <a:t>2014. </a:t>
            </a:r>
            <a:r>
              <a:rPr lang="el-GR" sz="2000" dirty="0"/>
              <a:t>Γεωργία Οικονόμου. «Ιατρική Απεικόνιση ΙΙΙ (Θ). </a:t>
            </a:r>
            <a:r>
              <a:rPr lang="el-GR" sz="2000" dirty="0" smtClean="0"/>
              <a:t>Ενότητα </a:t>
            </a:r>
            <a:r>
              <a:rPr lang="el-GR" sz="2000" dirty="0"/>
              <a:t>3</a:t>
            </a:r>
            <a:r>
              <a:rPr lang="en-US" sz="2000" dirty="0" smtClean="0"/>
              <a:t>:</a:t>
            </a:r>
            <a:r>
              <a:rPr lang="el-GR" sz="2000" dirty="0"/>
              <a:t> Αξονική Τομογραφία Θώρακος - </a:t>
            </a:r>
            <a:r>
              <a:rPr lang="el-GR" sz="2000" dirty="0" err="1"/>
              <a:t>Μεσοθωράκιου</a:t>
            </a:r>
            <a:r>
              <a:rPr lang="el-GR" sz="2000" dirty="0"/>
              <a:t>». 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xmlns="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και δοθεί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090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άδεια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626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xmlns="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Αθηνών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e63e9eec434b6a22ddb5216a25ec256f5ce4e1fb"/>
</p:tagLst>
</file>

<file path=ppt/theme/theme1.xml><?xml version="1.0" encoding="utf-8"?>
<a:theme xmlns:a="http://schemas.openxmlformats.org/drawingml/2006/main" name="exo-opistho_simeiomata">
  <a:themeElements>
    <a:clrScheme name="Προσαρμοσμένο 30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FBFB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_template_updated">
  <a:themeElements>
    <a:clrScheme name="Προσαρμοσμένο 28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FBFBF"/>
      </a:hlink>
      <a:folHlink>
        <a:srgbClr val="B2A1C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exo-opistho_simeiomata</Template>
  <TotalTime>128</TotalTime>
  <Words>1903</Words>
  <Application>Microsoft Office PowerPoint</Application>
  <PresentationFormat>On-screen Show (4:3)</PresentationFormat>
  <Paragraphs>521</Paragraphs>
  <Slides>99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99</vt:i4>
      </vt:variant>
    </vt:vector>
  </HeadingPairs>
  <TitlesOfParts>
    <vt:vector size="101" baseType="lpstr">
      <vt:lpstr>exo-opistho_simeiomata</vt:lpstr>
      <vt:lpstr>OC_template_updated</vt:lpstr>
      <vt:lpstr>Ιατρική Απεικόνιση ΙΙΙ (Θ)</vt:lpstr>
      <vt:lpstr>ΑΞΟΝΙΚΗ ΤΟΜΟΓΡΑΦΙΑ ΘΩΡΑΚΟΣ</vt:lpstr>
      <vt:lpstr>Τεχνική 1/7</vt:lpstr>
      <vt:lpstr>Τεχνική 2/7</vt:lpstr>
      <vt:lpstr>Τεχνική 3/7</vt:lpstr>
      <vt:lpstr>Τεχνική 4/7</vt:lpstr>
      <vt:lpstr> </vt:lpstr>
      <vt:lpstr>Τεχνική 6/7</vt:lpstr>
      <vt:lpstr>Τεχνική 7/7</vt:lpstr>
      <vt:lpstr>Αξονική τομογραφία υψηλής ευκρίνειας  High Resolution CT (HRCT)</vt:lpstr>
      <vt:lpstr>CT χαμηλής δόσης</vt:lpstr>
      <vt:lpstr>CT χαμηλής δόσης έγκαιρη διάγνωση του καρκίνου του πνεύμονα</vt:lpstr>
      <vt:lpstr>Εικονική βρογχοσκόπηση</vt:lpstr>
      <vt:lpstr>Παθήσεις θώρακα</vt:lpstr>
      <vt:lpstr>Παθήσεις συγγενείς</vt:lpstr>
      <vt:lpstr>Αγενεσία, υποπλασία </vt:lpstr>
      <vt:lpstr>Τραχειοβρογχομεγαλία</vt:lpstr>
      <vt:lpstr>Slide 17</vt:lpstr>
      <vt:lpstr>Φλεβολοβαίο σύνδρομο (scimitar)</vt:lpstr>
      <vt:lpstr>Παθήσεις του τραχειοβρογχικού δένδρου</vt:lpstr>
      <vt:lpstr>Slide 20</vt:lpstr>
      <vt:lpstr>Slide 21</vt:lpstr>
      <vt:lpstr>Slide 22</vt:lpstr>
      <vt:lpstr>Βρογχικό καρκίνωμα</vt:lpstr>
      <vt:lpstr>Πνευμονικοί όζοι 1/2</vt:lpstr>
      <vt:lpstr>Πνευμονικοί όζοι 2/2</vt:lpstr>
      <vt:lpstr>Μονήρης όζος</vt:lpstr>
      <vt:lpstr>Slide 27</vt:lpstr>
      <vt:lpstr>Slide 28</vt:lpstr>
      <vt:lpstr>Slide 29</vt:lpstr>
      <vt:lpstr>Slide 30</vt:lpstr>
      <vt:lpstr>Όγκος Pancoast</vt:lpstr>
      <vt:lpstr>Όγκος Pancoast</vt:lpstr>
      <vt:lpstr>Slide 33</vt:lpstr>
      <vt:lpstr>Σταδιοποίηση – ΤΝΜ – Τ</vt:lpstr>
      <vt:lpstr>Σταδιοποίηση – ΤΝΜ – Ν</vt:lpstr>
      <vt:lpstr>Slide 36</vt:lpstr>
      <vt:lpstr>Slide 37</vt:lpstr>
      <vt:lpstr>Slide 38</vt:lpstr>
      <vt:lpstr>Slide 39</vt:lpstr>
      <vt:lpstr>Σταδιοποίηση – ΤΝΜ – Μ</vt:lpstr>
      <vt:lpstr>Πνευμονική Εμβολή</vt:lpstr>
      <vt:lpstr>Αρτηριοφλεβώδεις δυσπλασίες </vt:lpstr>
      <vt:lpstr>Slide 43</vt:lpstr>
      <vt:lpstr>Slide 44</vt:lpstr>
      <vt:lpstr>Slide 45</vt:lpstr>
      <vt:lpstr>Λοιμώδεις νόσοι</vt:lpstr>
      <vt:lpstr>Βακτηριακή</vt:lpstr>
      <vt:lpstr>Άτυπη -ιογενής</vt:lpstr>
      <vt:lpstr>Πνευμοκύστη Carinii  σε ανοσοκαταστολή</vt:lpstr>
      <vt:lpstr>Φυματίωση – 1παθής</vt:lpstr>
      <vt:lpstr>Φυματίωση – 2παθής</vt:lpstr>
      <vt:lpstr>Πριν και μετά θεραπεία 1/2</vt:lpstr>
      <vt:lpstr>Πριν και μετά θεραπεία 2/2</vt:lpstr>
      <vt:lpstr>Σαρκοείδωση </vt:lpstr>
      <vt:lpstr>Διάμεσα νοσήματα</vt:lpstr>
      <vt:lpstr>Διάχυτες πνευμονικές νόσοι</vt:lpstr>
      <vt:lpstr>Διάχυτη πνευμονική ίνωση</vt:lpstr>
      <vt:lpstr>Πνευμονικό οίδημα</vt:lpstr>
      <vt:lpstr>Λεμφαγγειακή  καρκινωμάτωση</vt:lpstr>
      <vt:lpstr>Διάχυτες πνευμονικές νόσοι</vt:lpstr>
      <vt:lpstr>Κυψελιδική πρωτεΐνωση </vt:lpstr>
      <vt:lpstr>Διάχυτες πνευμονικές νόσοι</vt:lpstr>
      <vt:lpstr>Διάχυτες πνευμονικές νόσοι</vt:lpstr>
      <vt:lpstr>Διαταραχές της πνευμονικής αγγείωσης</vt:lpstr>
      <vt:lpstr>Τραυματικές νόσοι</vt:lpstr>
      <vt:lpstr>Τραύμα</vt:lpstr>
      <vt:lpstr>Slide 67</vt:lpstr>
      <vt:lpstr>Slide 68</vt:lpstr>
      <vt:lpstr>Σύνδρομο οξείας αναπνευστικής δυσχέρειας</vt:lpstr>
      <vt:lpstr>Σύνδρομο οξείας αναπνευστικής δυσχέρειας</vt:lpstr>
      <vt:lpstr>Πνευμονεκτομή – λοβεκτομή</vt:lpstr>
      <vt:lpstr>Slide 72</vt:lpstr>
      <vt:lpstr>Slide 73</vt:lpstr>
      <vt:lpstr>Μετακτινικές αλλαγές</vt:lpstr>
      <vt:lpstr>Slide 75</vt:lpstr>
      <vt:lpstr>ΑΞΟΝΙΚΗ ΤΟΜΟΓΡΑΦΙΑ ΜΕΣΟΘΩΡΑΚΙΟΥ</vt:lpstr>
      <vt:lpstr>Χωρισμός σε διαμερίσματα</vt:lpstr>
      <vt:lpstr>Τεχνική εξέτασης 1/2</vt:lpstr>
      <vt:lpstr>Τεχνική εξέτασης 2/2</vt:lpstr>
      <vt:lpstr>Επεξεργασία εικόνων</vt:lpstr>
      <vt:lpstr>Πρόσθιο μεσοθωράκιο - Θύμος αδένας</vt:lpstr>
      <vt:lpstr>Slide 82</vt:lpstr>
      <vt:lpstr>Πρόσθιο μεσοθωράκιο -Θυρεοειδής αδένας</vt:lpstr>
      <vt:lpstr>Πρόσθιο μεσοθωράκιο - Παραθυρεοειδείς αδένες</vt:lpstr>
      <vt:lpstr>Πρόσθιο μεσοθωράκιο - Λέμφωμα</vt:lpstr>
      <vt:lpstr>Slide 86</vt:lpstr>
      <vt:lpstr>Μέσο μεσοθωράκιο </vt:lpstr>
      <vt:lpstr>Slide 88</vt:lpstr>
      <vt:lpstr>Παθήσεις του υπεζωκότα</vt:lpstr>
      <vt:lpstr>Μεσοθηλίωμα </vt:lpstr>
      <vt:lpstr>Σύνδρομο άνω κοίλης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Ιατρική Απεικόνιση ΙΙΙ (Θ)</dc:title>
  <dc:creator>opencourses@teiath.gr</dc:creator>
  <cp:lastModifiedBy>Georgia</cp:lastModifiedBy>
  <cp:revision>14</cp:revision>
  <dcterms:created xsi:type="dcterms:W3CDTF">2015-11-17T07:07:33Z</dcterms:created>
  <dcterms:modified xsi:type="dcterms:W3CDTF">2015-12-07T04:19:53Z</dcterms:modified>
</cp:coreProperties>
</file>