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57" r:id="rId19"/>
    <p:sldId id="262" r:id="rId20"/>
    <p:sldId id="264" r:id="rId21"/>
    <p:sldId id="267" r:id="rId22"/>
    <p:sldId id="268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1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74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7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6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5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9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2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1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6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5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5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5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8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4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1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1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1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2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4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06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8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1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7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6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0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7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8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6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6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Ναυπηγικό σχέδιο και αρχές </a:t>
            </a:r>
            <a:r>
              <a:rPr lang="el-GR" sz="4000" b="1" dirty="0" err="1" smtClean="0">
                <a:solidFill>
                  <a:schemeClr val="tx1"/>
                </a:solidFill>
                <a:latin typeface="+mn-lt"/>
              </a:rPr>
              <a:t>casd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 (Ε) 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6.8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Χάραξη καμπύλης κυρτότητας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Γεώργιος Κ. </a:t>
            </a:r>
            <a:r>
              <a:rPr lang="el-GR" sz="2200" dirty="0" err="1"/>
              <a:t>Χατζηκωνσταντής</a:t>
            </a:r>
            <a:r>
              <a:rPr lang="el-GR" sz="2200" dirty="0"/>
              <a:t> Επίκουρος Καθηγητής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Διπλ</a:t>
            </a:r>
            <a:r>
              <a:rPr lang="el-GR" sz="2200" dirty="0"/>
              <a:t>. Ναυπηγός Μηχανολόγος Μηχανικός </a:t>
            </a:r>
          </a:p>
          <a:p>
            <a:pPr>
              <a:spcBef>
                <a:spcPts val="0"/>
              </a:spcBef>
            </a:pPr>
            <a:r>
              <a:rPr lang="el-GR" sz="2200" dirty="0" err="1"/>
              <a:t>M.Sc</a:t>
            </a:r>
            <a:r>
              <a:rPr lang="el-GR" sz="2200" dirty="0"/>
              <a:t>. ‘’Διασφάλιση Ποιότητας’’, Τμήμα </a:t>
            </a:r>
            <a:r>
              <a:rPr lang="el-GR" sz="2200" dirty="0" smtClean="0"/>
              <a:t>Ναυπηγικών Μηχανικών ΤΕ</a:t>
            </a:r>
            <a:endParaRPr lang="el-GR" sz="2200" dirty="0"/>
          </a:p>
          <a:p>
            <a:pPr>
              <a:spcBef>
                <a:spcPts val="0"/>
              </a:spcBef>
            </a:pP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el-GR" sz="1400" b="1" u="sng"/>
              <a:t>2</a:t>
            </a:r>
            <a:r>
              <a:rPr lang="el-GR" altLang="el-GR" sz="1400" b="1" u="sng" baseline="30000"/>
              <a:t>η</a:t>
            </a:r>
            <a:r>
              <a:rPr lang="el-GR" altLang="el-GR" sz="1400" b="1" u="sng"/>
              <a:t> ΜΕΘΟΔΟΣ ΣΧΕΔΙΑΣΗΣ ΚΑΜΠΥΛΟΤΗΤΑΣ ΖΥΓΟΥ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l-GR" altLang="el-GR" sz="1400" b="1" u="sng"/>
          </a:p>
          <a:p>
            <a:pPr>
              <a:lnSpc>
                <a:spcPct val="90000"/>
              </a:lnSpc>
              <a:buFontTx/>
              <a:buNone/>
            </a:pPr>
            <a:endParaRPr lang="el-GR" alt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D7CA-06B0-4396-9D58-2C1FAE13E5BE}" type="slidenum">
              <a:rPr lang="el-GR" altLang="el-GR">
                <a:solidFill>
                  <a:prstClr val="black"/>
                </a:solidFill>
              </a:rPr>
              <a:pPr/>
              <a:t>9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3850" y="3716338"/>
            <a:ext cx="8569325" cy="218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24000" indent="-32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Επί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μιας ευθείας (ευθεία του συγκεκριμένου ζυγού για το οποίο ζητείται η σχεδίαση)  ορίζεται το πλάτος ΑΓ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του καταστρώματος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και Κ το μέσον.</a:t>
            </a:r>
          </a:p>
          <a:p>
            <a:pPr marL="324000" indent="-32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Επί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της 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CL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του ζυγού ορίζεται το τμήμα ΚΠ = (ύψος της επιθυμητής καμπυλότητας) = 1/50 (ΑΓ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597693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2η </a:t>
            </a:r>
            <a:r>
              <a:rPr lang="el-GR" dirty="0"/>
              <a:t>Μέθοδος σχεδίασης  καμπυλότητας ζυγού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6545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el-GR" sz="1400" b="1" u="sng"/>
              <a:t>2</a:t>
            </a:r>
            <a:r>
              <a:rPr lang="el-GR" altLang="el-GR" sz="1400" b="1" u="sng" baseline="30000"/>
              <a:t>η</a:t>
            </a:r>
            <a:r>
              <a:rPr lang="el-GR" altLang="el-GR" sz="1400" b="1" u="sng"/>
              <a:t> ΜΕΘΟΔΟΣ ΣΧΕΔΙΑΣΗΣ ΚΑΜΠΥΛΟΤΗΤΑΣ ΖΥΓΟΥ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l-GR" altLang="el-GR" sz="1400" b="1" u="sng"/>
          </a:p>
          <a:p>
            <a:pPr>
              <a:lnSpc>
                <a:spcPct val="90000"/>
              </a:lnSpc>
              <a:buFontTx/>
              <a:buNone/>
            </a:pPr>
            <a:endParaRPr lang="el-GR" alt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D7CA-06B0-4396-9D58-2C1FAE13E5BE}" type="slidenum">
              <a:rPr lang="el-GR" altLang="el-GR">
                <a:solidFill>
                  <a:prstClr val="black"/>
                </a:solidFill>
              </a:rPr>
              <a:pPr/>
              <a:t>10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3850" y="3716338"/>
            <a:ext cx="8569325" cy="274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24000" indent="-32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Το </a:t>
            </a:r>
            <a:r>
              <a:rPr lang="el-GR" altLang="el-GR" sz="2400" dirty="0" err="1">
                <a:solidFill>
                  <a:prstClr val="black"/>
                </a:solidFill>
                <a:latin typeface="Calibri"/>
              </a:rPr>
              <a:t>ημιπλάτος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της ΑΓ διαιρείται σε δύο ίσα τμήματα , ΚΔ = ΔΓ.</a:t>
            </a:r>
          </a:p>
          <a:p>
            <a:pPr marL="324000" indent="-32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Ενώνονται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με ευθεία γραμμή τα σημεία Π και Δ.</a:t>
            </a:r>
          </a:p>
          <a:p>
            <a:pPr marL="324000" indent="-32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Το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τμήμα ΚΔ διαιρείται σε 16 ίσα τμήματα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24000" indent="-32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Επί των υποδιαιρέσεων της ΚΔ υψώνονται κάθετες στην πρώτη υποδιαίρεση , στην τέταρτη και στην ένατη και προκύπτουν  τα σημεία Π1  ,Π2 , Π3.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597693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2η </a:t>
            </a:r>
            <a:r>
              <a:rPr lang="el-GR" dirty="0"/>
              <a:t>Μέθοδος σχεδίασης  καμπυλότητας ζυγού </a:t>
            </a:r>
            <a:r>
              <a:rPr lang="el-GR" sz="3200" b="0" dirty="0" smtClean="0"/>
              <a:t>(2 από 3)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325320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l-GR" altLang="el-GR" sz="1400" b="1" u="sng"/>
              <a:t>2</a:t>
            </a:r>
            <a:r>
              <a:rPr lang="el-GR" altLang="el-GR" sz="1400" b="1" u="sng" baseline="30000"/>
              <a:t>η</a:t>
            </a:r>
            <a:r>
              <a:rPr lang="el-GR" altLang="el-GR" sz="1400" b="1" u="sng"/>
              <a:t> ΜΕΘΟΔΟΣ ΣΧΕΔΙΑΣΗΣ ΚΑΜΠΥΛΟΤΗΤΑΣ ΖΥΓΟΥ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l-GR" altLang="el-GR" sz="1400" b="1" u="sng"/>
          </a:p>
          <a:p>
            <a:pPr>
              <a:lnSpc>
                <a:spcPct val="90000"/>
              </a:lnSpc>
              <a:buFontTx/>
              <a:buNone/>
            </a:pPr>
            <a:endParaRPr lang="el-GR" alt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D7CA-06B0-4396-9D58-2C1FAE13E5BE}" type="slidenum">
              <a:rPr lang="el-GR" altLang="el-GR">
                <a:solidFill>
                  <a:prstClr val="black"/>
                </a:solidFill>
              </a:rPr>
              <a:pPr/>
              <a:t>11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3850" y="3716338"/>
            <a:ext cx="8569325" cy="306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24000" indent="-32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Διαιρείται το </a:t>
            </a:r>
            <a:r>
              <a:rPr lang="el-GR" altLang="el-GR" sz="2400" dirty="0" err="1" smtClean="0">
                <a:solidFill>
                  <a:prstClr val="black"/>
                </a:solidFill>
                <a:latin typeface="Calibri"/>
              </a:rPr>
              <a:t>ημιπλάτος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 ΚΓ σε τέσσερα ίσα μέρη και υψώνονται οι κάθετες Χ</a:t>
            </a:r>
            <a:r>
              <a:rPr lang="el-GR" altLang="el-GR" sz="24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Υ</a:t>
            </a:r>
            <a:r>
              <a:rPr lang="el-GR" altLang="el-GR" sz="24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 , Χ</a:t>
            </a:r>
            <a:r>
              <a:rPr lang="el-GR" altLang="el-GR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Υ</a:t>
            </a:r>
            <a:r>
              <a:rPr lang="el-GR" altLang="el-GR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 , Χ</a:t>
            </a:r>
            <a:r>
              <a:rPr lang="el-GR" altLang="el-GR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Υ</a:t>
            </a:r>
            <a:r>
              <a:rPr lang="el-GR" altLang="el-GR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 .</a:t>
            </a:r>
          </a:p>
          <a:p>
            <a:pPr marL="324000" indent="-32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Από τα σημεία Π1 , Π2 , Π3 χαράσσονται παράλληλες προς την ΚΓ και επί των Χ</a:t>
            </a:r>
            <a:r>
              <a:rPr lang="el-GR" altLang="el-GR" sz="24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Υ</a:t>
            </a:r>
            <a:r>
              <a:rPr lang="el-GR" altLang="el-GR" sz="2400" baseline="-250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 , Χ</a:t>
            </a:r>
            <a:r>
              <a:rPr lang="el-GR" altLang="el-GR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Υ</a:t>
            </a:r>
            <a:r>
              <a:rPr lang="el-GR" altLang="el-GR" sz="2400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 , Χ</a:t>
            </a:r>
            <a:r>
              <a:rPr lang="el-GR" altLang="el-GR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Υ</a:t>
            </a:r>
            <a:r>
              <a:rPr lang="el-GR" altLang="el-GR" sz="2400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 προκύπτουν τα σημεία ε , ζ , η.</a:t>
            </a:r>
          </a:p>
          <a:p>
            <a:pPr marL="324000" indent="-3240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Ενώνοντας με </a:t>
            </a:r>
            <a:r>
              <a:rPr lang="el-GR" altLang="el-GR" sz="2400" dirty="0" err="1" smtClean="0">
                <a:solidFill>
                  <a:prstClr val="black"/>
                </a:solidFill>
                <a:latin typeface="Calibri"/>
              </a:rPr>
              <a:t>τερίζι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 τα σημεία Γ, η , ζ , ε , Π προκύπτει η ζητούμενη καμπύλη κυρτότητας του ζυγού. (συμμετρικά χαράσσεται και η καμπύλη προς ΠΑ).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5976938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2η Μέθοδος σχεδίασης καμπυλότητας ζυγού </a:t>
            </a:r>
            <a:r>
              <a:rPr lang="el-GR" sz="3200" b="0" dirty="0" smtClean="0"/>
              <a:t>(3 από 3)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398628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l-GR" altLang="el-GR" sz="1400" b="1" u="sng"/>
              <a:t>3</a:t>
            </a:r>
            <a:r>
              <a:rPr lang="el-GR" altLang="el-GR" sz="1400" b="1" u="sng" baseline="30000"/>
              <a:t>Η</a:t>
            </a:r>
            <a:r>
              <a:rPr lang="el-GR" altLang="el-GR" sz="1400" b="1" u="sng"/>
              <a:t> ΜΕΘΟΔΟΣ ΣΧΕΔΙΑΣΗΣ ΚΑΜΠΥΛΟΤΗΤΑΣ ΖΥΓΟΥ</a:t>
            </a:r>
          </a:p>
          <a:p>
            <a:pPr algn="ctr">
              <a:buFontTx/>
              <a:buNone/>
            </a:pPr>
            <a:endParaRPr lang="el-GR" altLang="el-GR" sz="1400" b="1" u="sng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C490-9ECB-480F-9725-05FABB6518C0}" type="slidenum">
              <a:rPr lang="el-GR" altLang="el-GR">
                <a:solidFill>
                  <a:prstClr val="black"/>
                </a:solidFill>
              </a:rPr>
              <a:pPr/>
              <a:t>12</a:t>
            </a:fld>
            <a:endParaRPr lang="el-GR" altLang="el-GR">
              <a:solidFill>
                <a:prstClr val="black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0" y="1268760"/>
            <a:ext cx="76327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8313" y="3429000"/>
            <a:ext cx="8424862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Η μέθοδος αυτή ονομάζεται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«χάραξη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καμπύλης κυρτότητας ζυγού με το νήμα της </a:t>
            </a: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στάθμης»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>chalk line camber)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.</a:t>
            </a:r>
          </a:p>
          <a:p>
            <a:pPr>
              <a:spcBef>
                <a:spcPts val="6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Χρησιμοποιείται σε μικρά σκάφη όπου χρειάζεται να δοθεί καμπυλότητα ζυγού μεγαλύτερη από αυτή που δίδουν οι δυο προηγούμενες μέθοδοι που βρίσκουν εφαρμογή σε μεγάλα πλοία.</a:t>
            </a:r>
          </a:p>
          <a:p>
            <a:pPr>
              <a:spcBef>
                <a:spcPts val="6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Επί της μέσης του καταστρώματος ορίζεται  ως μέγεθος κυρτότητας το διπλάσιο (επιλέγεται </a:t>
            </a: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κατ΄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αναλογία των δύο προηγούμενων μεθόδων) του (1/50) Β .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3η </a:t>
            </a:r>
            <a:r>
              <a:rPr lang="el-GR" dirty="0">
                <a:solidFill>
                  <a:schemeClr val="tx1"/>
                </a:solidFill>
              </a:rPr>
              <a:t>Μέθοδος σχεδίασης  καμπυλότητας ζυγού </a:t>
            </a:r>
            <a:r>
              <a:rPr lang="el-GR" sz="3200" b="0" dirty="0" smtClean="0">
                <a:solidFill>
                  <a:schemeClr val="tx1"/>
                </a:solidFill>
              </a:rPr>
              <a:t>(1 από 2)</a:t>
            </a:r>
            <a:endParaRPr lang="el-GR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9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l-GR" altLang="el-GR" sz="1400" b="1" u="sng"/>
              <a:t>3</a:t>
            </a:r>
            <a:r>
              <a:rPr lang="el-GR" altLang="el-GR" sz="1400" b="1" u="sng" baseline="30000"/>
              <a:t>Η</a:t>
            </a:r>
            <a:r>
              <a:rPr lang="el-GR" altLang="el-GR" sz="1400" b="1" u="sng"/>
              <a:t> ΜΕΘΟΔΟΣ ΣΧΕΔΙΑΣΗΣ ΚΑΜΠΥΛΟΤΗΤΑΣ ΖΥΓΟΥ</a:t>
            </a:r>
          </a:p>
          <a:p>
            <a:pPr algn="ctr">
              <a:buFontTx/>
              <a:buNone/>
            </a:pPr>
            <a:endParaRPr lang="el-GR" altLang="el-GR" sz="1400" b="1" u="sng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C490-9ECB-480F-9725-05FABB6518C0}" type="slidenum">
              <a:rPr lang="el-GR" altLang="el-GR">
                <a:solidFill>
                  <a:prstClr val="black"/>
                </a:solidFill>
              </a:rPr>
              <a:pPr/>
              <a:t>13</a:t>
            </a:fld>
            <a:endParaRPr lang="el-GR" altLang="el-GR">
              <a:solidFill>
                <a:prstClr val="black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1110237"/>
            <a:ext cx="76327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8313" y="3284984"/>
            <a:ext cx="842486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l-GR" altLang="el-GR" sz="2200" dirty="0" smtClean="0">
                <a:solidFill>
                  <a:prstClr val="black"/>
                </a:solidFill>
                <a:latin typeface="Calibri"/>
              </a:rPr>
              <a:t>Ευρίσκεται 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το σημείο Π και χαράσσονται οι ευθείες ΑΠ , ΠΓ.</a:t>
            </a:r>
          </a:p>
          <a:p>
            <a:pPr>
              <a:spcBef>
                <a:spcPts val="12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Τα </a:t>
            </a: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ημιπλάτη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ΑΚ και ΚΓ χωρίζονται σε </a:t>
            </a: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σε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όσο το δυνατόν περισσότερα ίσα τμήματα , χαράσσονται οι αντίστοιχες κάθετες και προσδιορίζονται επί των ΑΠ , ΠΓ τα σημεία τομής τα οποία αριθμούνται  από δεξιά προς αριστερά  από Α και Π.</a:t>
            </a:r>
          </a:p>
          <a:p>
            <a:pPr>
              <a:spcBef>
                <a:spcPts val="12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Ενώνεται  με το νήμα της στάθμης το κάθε σημείο της ΑΠ με το αντίστοιχο σημείο της  ΠΓ με την ίδια αρίθμηση και σχηματίζεται η ζητούμενη καμπύλη.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1"/>
            <a:ext cx="8229600" cy="993605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tx1"/>
                </a:solidFill>
              </a:rPr>
              <a:t>3η Μέθοδος σχεδίασης καμπυλότητας ζυγού </a:t>
            </a:r>
            <a:r>
              <a:rPr lang="el-GR" sz="3200" b="0" dirty="0" smtClean="0">
                <a:solidFill>
                  <a:schemeClr val="tx1"/>
                </a:solidFill>
              </a:rPr>
              <a:t>(2 από 2)</a:t>
            </a:r>
            <a:endParaRPr lang="el-GR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91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386D-EC38-460B-99C4-B4524FCB1A04}" type="slidenum">
              <a:rPr lang="el-GR" altLang="el-GR">
                <a:solidFill>
                  <a:prstClr val="black"/>
                </a:solidFill>
              </a:rPr>
              <a:pPr/>
              <a:t>14</a:t>
            </a:fld>
            <a:endParaRPr lang="el-GR" altLang="el-GR">
              <a:solidFill>
                <a:prstClr val="black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840537" cy="20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23528" y="3501008"/>
            <a:ext cx="8712968" cy="30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Όταν το τοπικό  πλάτος ΓΔ του καταστρώματος σε κάποια εγκάρσια τομή είναι διαφορετικό από αυτό της μέσης τομής , τότε μεταφέρεται το πλάτος αυτό επί της ΑΒ .</a:t>
            </a:r>
          </a:p>
          <a:p>
            <a:pPr>
              <a:spcBef>
                <a:spcPts val="6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Χαράσσονται από τα σημεία Γ και Δ οι κάθετες μέχρι την καμπύλη κυρτότητας και ευρίσκονται τα σημεία Γ ‘ και Δ ‘ .</a:t>
            </a:r>
          </a:p>
          <a:p>
            <a:pPr>
              <a:spcBef>
                <a:spcPts val="6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Η καμπύλη Γ ‘ Π Δ ‘ είναι η καμπύλη κυρτότητας του καταστρώματος στη συγκεκριμένη εγκάρσια τομή .</a:t>
            </a:r>
          </a:p>
          <a:p>
            <a:pPr>
              <a:spcBef>
                <a:spcPts val="6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Η κυρτότητα μετριέται από το τμήμα ΜΠ. 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tx1"/>
                </a:solidFill>
              </a:rPr>
              <a:t>Εύρεση κυρτότητας σε οποιαδήποτε εγκάρσια τομή με βάση την καμπύλη κυρτότητας της μέσης </a:t>
            </a:r>
            <a:r>
              <a:rPr lang="el-GR" dirty="0" smtClean="0">
                <a:solidFill>
                  <a:schemeClr val="tx1"/>
                </a:solidFill>
              </a:rPr>
              <a:t>τομής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1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</a:t>
            </a:r>
            <a:r>
              <a:rPr lang="el-GR" sz="2000" dirty="0" err="1" smtClean="0"/>
              <a:t>Χατζηκωνσταντής</a:t>
            </a:r>
            <a:r>
              <a:rPr lang="el-GR" sz="2000" dirty="0" smtClean="0"/>
              <a:t> 2014. </a:t>
            </a:r>
            <a:r>
              <a:rPr lang="el-GR" sz="2000" dirty="0"/>
              <a:t>Γεώργιος </a:t>
            </a:r>
            <a:r>
              <a:rPr lang="el-GR" sz="2000" dirty="0" err="1"/>
              <a:t>Χατζηκωνσταντής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Ναυπηγικό σχέδιο και αρχές </a:t>
            </a:r>
            <a:r>
              <a:rPr lang="el-GR" sz="2000" dirty="0" err="1" smtClean="0"/>
              <a:t>casd</a:t>
            </a:r>
            <a:r>
              <a:rPr lang="en-US" sz="2000" dirty="0" smtClean="0"/>
              <a:t> (</a:t>
            </a:r>
            <a:r>
              <a:rPr lang="el-GR" sz="2000" dirty="0" smtClean="0"/>
              <a:t>Ε). </a:t>
            </a:r>
            <a:r>
              <a:rPr lang="el-GR" sz="2000" dirty="0" smtClean="0"/>
              <a:t>Ενότητα 6.8</a:t>
            </a:r>
            <a:r>
              <a:rPr lang="en-US" sz="2000" dirty="0" smtClean="0"/>
              <a:t>:</a:t>
            </a:r>
            <a:r>
              <a:rPr lang="el-GR" sz="2000" dirty="0"/>
              <a:t> Χάραξη καμπύλης κυρτότητας».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3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34"/>
          <a:stretch/>
        </p:blipFill>
        <p:spPr>
          <a:xfrm>
            <a:off x="316307" y="1700808"/>
            <a:ext cx="8511386" cy="395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88446-C0AC-4F55-BD80-38D186A50AF6}" type="slidenum">
              <a:rPr lang="el-GR" altLang="el-GR">
                <a:solidFill>
                  <a:prstClr val="black"/>
                </a:solidFill>
              </a:rPr>
              <a:pPr/>
              <a:t>1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Σχεδίαση καταστρώματος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9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352928" cy="1800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4000"/>
              </a:lnSpc>
              <a:buNone/>
            </a:pPr>
            <a:r>
              <a:rPr lang="el-GR" altLang="el-GR" sz="2200" b="1" dirty="0" smtClean="0"/>
              <a:t>Προσδιορισμός ευθείας ζυγού</a:t>
            </a:r>
          </a:p>
          <a:p>
            <a:pPr marL="0" indent="0">
              <a:lnSpc>
                <a:spcPct val="124000"/>
              </a:lnSpc>
              <a:buNone/>
            </a:pPr>
            <a:r>
              <a:rPr lang="el-GR" altLang="el-GR" sz="2200" dirty="0" smtClean="0"/>
              <a:t>Η </a:t>
            </a:r>
            <a:r>
              <a:rPr lang="el-GR" altLang="el-GR" sz="2200" dirty="0"/>
              <a:t>ευθεία ζυγού είναι η ευθεία που διέρχεται από τα σημεία τομής ενός εγκάρσιου επιπέδου με το κατάστρωμα στην πλευρά (στα χαλύβδινα πλοία εσωτερικά του περιβλήματος).</a:t>
            </a:r>
          </a:p>
        </p:txBody>
      </p:sp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8C8-4F0A-4E86-BB83-4AAC1CD3BF04}" type="slidenum">
              <a:rPr lang="el-GR" altLang="el-GR">
                <a:solidFill>
                  <a:prstClr val="black"/>
                </a:solidFill>
              </a:rPr>
              <a:pPr/>
              <a:t>2</a:t>
            </a:fld>
            <a:endParaRPr lang="el-GR" altLang="el-GR">
              <a:solidFill>
                <a:prstClr val="black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4536504" cy="32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Μέθοδοι σχεδίασης της καμπυλότητας των ζυγών του καταστρώματος </a:t>
            </a:r>
            <a:r>
              <a:rPr lang="el-GR" altLang="el-GR" sz="3200" b="0" dirty="0" smtClean="0">
                <a:solidFill>
                  <a:schemeClr val="tx1"/>
                </a:solidFill>
              </a:rPr>
              <a:t>(1 από 2)</a:t>
            </a:r>
            <a:endParaRPr lang="el-GR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8C8-4F0A-4E86-BB83-4AAC1CD3BF04}" type="slidenum">
              <a:rPr lang="el-GR" altLang="el-GR">
                <a:solidFill>
                  <a:prstClr val="black"/>
                </a:solidFill>
              </a:rPr>
              <a:pPr/>
              <a:t>3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solidFill>
                  <a:schemeClr val="tx1"/>
                </a:solidFill>
              </a:rPr>
              <a:t>Μέθοδοι σχεδίασης της καμπυλότητας των ζυγών του καταστρώματος </a:t>
            </a:r>
            <a:r>
              <a:rPr lang="el-GR" altLang="el-GR" sz="3200" b="0" dirty="0" smtClean="0">
                <a:solidFill>
                  <a:schemeClr val="tx1"/>
                </a:solidFill>
              </a:rPr>
              <a:t>(2 από 2)</a:t>
            </a:r>
            <a:endParaRPr lang="el-GR" sz="3200" b="0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6747" y="1700808"/>
            <a:ext cx="8686800" cy="4311501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/>
              <a:t>Στα πλοία όπου το έλασμα του ζωστήρα είναι τόξο κύκλου , η ευθεία ζυγού διέρχεται από το σημείο τομής της εσωτερικής επιφάνειας του κατακόρυφου ελάσματος της πλευράς ελάσματος με την προέκταση της εσωτερικής επιφάνειας του ελάσματος του κυρίου καταστρώματος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52" y="3501008"/>
            <a:ext cx="4680520" cy="31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9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1749-9CA8-49E3-8326-8B59D6AED6AD}" type="slidenum">
              <a:rPr lang="el-GR" altLang="el-GR">
                <a:solidFill>
                  <a:prstClr val="black"/>
                </a:solidFill>
              </a:rPr>
              <a:pPr/>
              <a:t>4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dirty="0" smtClean="0">
                <a:solidFill>
                  <a:schemeClr val="tx1"/>
                </a:solidFill>
              </a:rPr>
              <a:t>Καμπυλότητα ζυγών – καμπυλότητα κυρίου καταστρώματος </a:t>
            </a:r>
            <a:r>
              <a:rPr lang="el-GR" altLang="el-GR" sz="3200" b="0" dirty="0" smtClean="0">
                <a:solidFill>
                  <a:schemeClr val="tx1"/>
                </a:solidFill>
              </a:rPr>
              <a:t>(1 από 2)</a:t>
            </a:r>
            <a:endParaRPr lang="el-GR" altLang="el-GR" sz="3200" b="0" dirty="0">
              <a:solidFill>
                <a:schemeClr val="tx1"/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6528" y="1628800"/>
            <a:ext cx="8677472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altLang="el-GR" sz="2400" dirty="0" smtClean="0"/>
              <a:t>Η </a:t>
            </a:r>
            <a:r>
              <a:rPr lang="el-GR" altLang="el-GR" sz="2400" dirty="0"/>
              <a:t>καμπυλότητα του ζυγού και επομένως η καμπυλότητα του καταστρώματος κατά το εγκάρσιο και το μέτρο μέτρησης αυτής ονομάζεται ΚΥΡΤΩΜΑ των ζυγών (κοινώς </a:t>
            </a:r>
            <a:r>
              <a:rPr lang="el-GR" altLang="el-GR" sz="2400" dirty="0" smtClean="0"/>
              <a:t>«βερέμη»).</a:t>
            </a:r>
            <a:endParaRPr lang="el-GR" altLang="el-GR" sz="2400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altLang="el-GR" sz="2400" dirty="0"/>
              <a:t>Ο σκοπός του κυρτώματος του ζυγού είναι η αύξηση της αντοχής του καταστρώματος , η ευχέρεια στα νερά να τρέχουν προς την υδρορροή , και από αισθητικής άποψης τα ζυγά δεν εμφανίζουν κοιλότητα στο κέντρο τους δια της οπτικής παραίσθησης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2457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1749-9CA8-49E3-8326-8B59D6AED6AD}" type="slidenum">
              <a:rPr lang="el-GR" altLang="el-GR">
                <a:solidFill>
                  <a:prstClr val="black"/>
                </a:solidFill>
              </a:rPr>
              <a:pPr/>
              <a:t>5</a:t>
            </a:fld>
            <a:endParaRPr lang="el-GR" altLang="el-GR">
              <a:solidFill>
                <a:prstClr val="black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3199807"/>
            <a:ext cx="5112568" cy="36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944216"/>
          </a:xfrm>
        </p:spPr>
        <p:txBody>
          <a:bodyPr>
            <a:normAutofit/>
          </a:bodyPr>
          <a:lstStyle/>
          <a:p>
            <a:pPr marL="0" lvl="0" indent="0">
              <a:lnSpc>
                <a:spcPct val="114000"/>
              </a:lnSpc>
              <a:buNone/>
            </a:pPr>
            <a:r>
              <a:rPr lang="el-GR" altLang="el-GR" sz="2400" dirty="0">
                <a:solidFill>
                  <a:prstClr val="black"/>
                </a:solidFill>
              </a:rPr>
              <a:t>Ως </a:t>
            </a:r>
            <a:r>
              <a:rPr lang="el-GR" altLang="el-GR" sz="2400" b="1" dirty="0" smtClean="0">
                <a:solidFill>
                  <a:prstClr val="black"/>
                </a:solidFill>
              </a:rPr>
              <a:t>κανονικό  κύρτωμα ζυγού</a:t>
            </a:r>
            <a:r>
              <a:rPr lang="el-GR" altLang="el-GR" sz="2400" dirty="0" smtClean="0">
                <a:solidFill>
                  <a:prstClr val="black"/>
                </a:solidFill>
              </a:rPr>
              <a:t>  λαμβάνεται </a:t>
            </a:r>
            <a:r>
              <a:rPr lang="el-GR" altLang="el-GR" sz="2400" dirty="0">
                <a:solidFill>
                  <a:prstClr val="black"/>
                </a:solidFill>
              </a:rPr>
              <a:t>το </a:t>
            </a:r>
            <a:r>
              <a:rPr lang="el-GR" altLang="el-GR" sz="2400" b="1" dirty="0">
                <a:solidFill>
                  <a:prstClr val="black"/>
                </a:solidFill>
              </a:rPr>
              <a:t>1/50 του πλάτους</a:t>
            </a:r>
            <a:r>
              <a:rPr lang="el-GR" altLang="el-GR" sz="2400" dirty="0">
                <a:solidFill>
                  <a:prstClr val="black"/>
                </a:solidFill>
              </a:rPr>
              <a:t> του πλοίου για το μέσο νομέα. Επομένως το κύρτωμα του κάθε ζυγού ελαττώνεται βαθμιαία προς πλώρη και  πρύμνη , ανάλογα με τη μείωση του αντίστοιχου πλάτους του καταστρώματος</a:t>
            </a:r>
            <a:r>
              <a:rPr lang="el-GR" altLang="el-GR" sz="2400" dirty="0" smtClean="0">
                <a:solidFill>
                  <a:prstClr val="black"/>
                </a:solidFill>
              </a:rPr>
              <a:t>.</a:t>
            </a:r>
            <a:endParaRPr lang="el-GR" altLang="el-GR" sz="2400" dirty="0">
              <a:solidFill>
                <a:prstClr val="black"/>
              </a:solidFill>
            </a:endParaRPr>
          </a:p>
        </p:txBody>
      </p:sp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</a:pPr>
            <a:r>
              <a:rPr lang="el-GR" altLang="el-GR" dirty="0" smtClean="0">
                <a:solidFill>
                  <a:schemeClr val="tx1"/>
                </a:solidFill>
              </a:rPr>
              <a:t>Καμπυλότητα ζυγών – καμπυλότητα κυρίου καταστρώματος </a:t>
            </a:r>
            <a:r>
              <a:rPr lang="el-GR" altLang="el-GR" sz="3200" b="0" dirty="0" smtClean="0">
                <a:solidFill>
                  <a:schemeClr val="tx1"/>
                </a:solidFill>
              </a:rPr>
              <a:t>(2 από 2)</a:t>
            </a:r>
            <a:endParaRPr lang="el-GR" altLang="el-GR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2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1314-679F-4576-B829-42AF97E5398D}" type="slidenum">
              <a:rPr lang="el-GR" altLang="el-GR">
                <a:solidFill>
                  <a:prstClr val="black"/>
                </a:solidFill>
              </a:rPr>
              <a:pPr/>
              <a:t>6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11188" y="3716338"/>
            <a:ext cx="7991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1400">
              <a:solidFill>
                <a:prstClr val="black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85750" y="3716338"/>
            <a:ext cx="864235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Επί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μιας ευθείας (ευθεία του συγκεκριμένου ζυγού για το οποίο ζητείται η σχεδίαση)  ορίζεται το πλάτος ΑΓ του      καταστρώματος και Κ το μέσον.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Επί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της 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CL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του ζυγού ορίζεται το τμήμα ΚΠ = (ύψος της επιθυμητής καμπυλότητας) = 1/50 (ΑΓ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11188" y="2133600"/>
            <a:ext cx="324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chemeClr val="tx1"/>
                </a:solidFill>
              </a:rPr>
              <a:t>1</a:t>
            </a:r>
            <a:r>
              <a:rPr lang="el-GR" sz="4400" baseline="30000" dirty="0" smtClean="0">
                <a:solidFill>
                  <a:schemeClr val="tx1"/>
                </a:solidFill>
              </a:rPr>
              <a:t>η</a:t>
            </a:r>
            <a:r>
              <a:rPr lang="el-GR" sz="4400" dirty="0" smtClean="0">
                <a:solidFill>
                  <a:schemeClr val="tx1"/>
                </a:solidFill>
              </a:rPr>
              <a:t> Μέθοδος σχεδίασης καμπυλότητας ζυγού </a:t>
            </a:r>
            <a:r>
              <a:rPr lang="el-GR" sz="3600" b="0" dirty="0" smtClean="0">
                <a:solidFill>
                  <a:schemeClr val="tx1"/>
                </a:solidFill>
              </a:rPr>
              <a:t>(1 από 3)</a:t>
            </a:r>
            <a:endParaRPr lang="el-GR" sz="36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96561" y="1560824"/>
                <a:ext cx="207460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ΚΠ</m:t>
                      </m:r>
                      <m:r>
                        <a:rPr lang="el-GR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50</m:t>
                          </m:r>
                        </m:den>
                      </m:f>
                      <m:d>
                        <m:d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ΑΓ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561" y="1560824"/>
                <a:ext cx="2074607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fkaram2\Desktop\Εικόνα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684717"/>
            <a:ext cx="6875462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4879" y="2811016"/>
                <a:ext cx="5043688" cy="402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, </m:t>
                      </m:r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, </m:t>
                      </m:r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l-GR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79" y="2811016"/>
                <a:ext cx="5043688" cy="402161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03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1314-679F-4576-B829-42AF97E5398D}" type="slidenum">
              <a:rPr lang="el-GR" altLang="el-GR">
                <a:solidFill>
                  <a:prstClr val="black"/>
                </a:solidFill>
              </a:rPr>
              <a:pPr/>
              <a:t>7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11188" y="3716338"/>
            <a:ext cx="7991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1400">
              <a:solidFill>
                <a:prstClr val="black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18624" y="1772816"/>
            <a:ext cx="871787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Με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κέντρο το Κ και ακτίνα ΚΠ διαγράφεται ημικύκλιο το οποίο τέμνει την ΑΓ στα σημεία α και β.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Η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βάση του ημικυκλίου διαιρείται σε αριθμό ίσων μερών (π.χ. 4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),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τα α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, α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, α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Το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τόξο </a:t>
            </a: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Πα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δεξιά (λόγω συμμετρίας σχεδιάζεται το μισό)  χωρίζεται σε -4- ίσα τμήματα τα Π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, Π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Π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 , τα οποία συνδέονται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με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τα αντίστοιχα σημεία της βάσης του τόξου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11188" y="2133600"/>
            <a:ext cx="324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chemeClr val="tx1"/>
                </a:solidFill>
              </a:rPr>
              <a:t>1</a:t>
            </a:r>
            <a:r>
              <a:rPr lang="el-GR" sz="4400" baseline="30000" dirty="0" smtClean="0">
                <a:solidFill>
                  <a:schemeClr val="tx1"/>
                </a:solidFill>
              </a:rPr>
              <a:t>η</a:t>
            </a:r>
            <a:r>
              <a:rPr lang="el-GR" sz="4400" dirty="0" smtClean="0">
                <a:solidFill>
                  <a:schemeClr val="tx1"/>
                </a:solidFill>
              </a:rPr>
              <a:t> Μέθοδος σχεδίασης καμπυλότητας ζυγού </a:t>
            </a:r>
            <a:r>
              <a:rPr lang="el-GR" sz="3600" b="0" dirty="0" smtClean="0">
                <a:solidFill>
                  <a:schemeClr val="tx1"/>
                </a:solidFill>
              </a:rPr>
              <a:t>(2 από 3)</a:t>
            </a:r>
            <a:endParaRPr lang="el-GR" sz="3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4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1314-679F-4576-B829-42AF97E5398D}" type="slidenum">
              <a:rPr lang="el-GR" altLang="el-GR">
                <a:solidFill>
                  <a:prstClr val="black"/>
                </a:solidFill>
              </a:rPr>
              <a:pPr/>
              <a:t>8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11188" y="3716338"/>
            <a:ext cx="7991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altLang="el-GR" sz="1400">
              <a:solidFill>
                <a:prstClr val="black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23850" y="1844824"/>
            <a:ext cx="86423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Διαιρείται το </a:t>
            </a:r>
            <a:r>
              <a:rPr lang="el-GR" altLang="el-GR" sz="2400" dirty="0" err="1">
                <a:solidFill>
                  <a:prstClr val="black"/>
                </a:solidFill>
                <a:latin typeface="Calibri"/>
              </a:rPr>
              <a:t>ημιπλάτος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ΚΓ σε αριθμό τμημάτων ίσο με τον αριθμό χωρισμού της βάσης του τόξου </a:t>
            </a:r>
            <a:r>
              <a:rPr lang="el-GR" altLang="el-GR" sz="2400" b="1" dirty="0">
                <a:solidFill>
                  <a:prstClr val="black"/>
                </a:solidFill>
                <a:latin typeface="Calibri"/>
              </a:rPr>
              <a:t>Κα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και στα σημεία αυτά     τα Γ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, Γ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, Γ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 υψώνονται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κάθετες.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Μετρώντας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τα πλάγια ευθύγραμμα τμήματα  α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Π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, α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Π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, α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Π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 σημειώνονται επί των  αντίστοιχων καθέτων και προκύπτουν τα σημεία Π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1’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, Π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2’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 , 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Π</a:t>
            </a:r>
            <a:r>
              <a:rPr lang="el-GR" altLang="el-GR" sz="2400" baseline="-25000" dirty="0" smtClean="0">
                <a:solidFill>
                  <a:prstClr val="black"/>
                </a:solidFill>
                <a:latin typeface="Calibri"/>
              </a:rPr>
              <a:t>3’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Ενώνοντας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με </a:t>
            </a:r>
            <a:r>
              <a:rPr lang="el-GR" altLang="el-GR" sz="2400" dirty="0" err="1">
                <a:solidFill>
                  <a:prstClr val="black"/>
                </a:solidFill>
                <a:latin typeface="Calibri"/>
              </a:rPr>
              <a:t>τερίζι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τα σημεία Γ , Π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1’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, Π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2’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 , Π</a:t>
            </a:r>
            <a:r>
              <a:rPr lang="el-GR" altLang="el-GR" sz="2400" baseline="-25000" dirty="0">
                <a:solidFill>
                  <a:prstClr val="black"/>
                </a:solidFill>
                <a:latin typeface="Calibri"/>
              </a:rPr>
              <a:t>3’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 (και τα συμμετρικά τους προς ΚΒ) προκύπτει η καμπύλη του ζυγού.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1</a:t>
            </a:r>
            <a:r>
              <a:rPr lang="el-GR" sz="4400" baseline="30000" dirty="0" smtClean="0"/>
              <a:t>η</a:t>
            </a:r>
            <a:r>
              <a:rPr lang="el-GR" sz="4400" dirty="0" smtClean="0"/>
              <a:t> Μέθοδος σχεδίασης καμπυλότητας ζυγού </a:t>
            </a:r>
            <a:r>
              <a:rPr lang="el-GR" sz="3600" b="0" dirty="0" smtClean="0"/>
              <a:t>(3 από 3)</a:t>
            </a:r>
            <a:endParaRPr lang="el-GR" sz="3600" b="0" dirty="0"/>
          </a:p>
        </p:txBody>
      </p:sp>
    </p:spTree>
    <p:extLst>
      <p:ext uri="{BB962C8B-B14F-4D97-AF65-F5344CB8AC3E}">
        <p14:creationId xmlns:p14="http://schemas.microsoft.com/office/powerpoint/2010/main" val="110494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</TotalTime>
  <Words>1655</Words>
  <Application>Microsoft Office PowerPoint</Application>
  <PresentationFormat>Προβολή στην οθόνη (4:3)</PresentationFormat>
  <Paragraphs>144</Paragraphs>
  <Slides>22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template</vt:lpstr>
      <vt:lpstr>OC_template_updated</vt:lpstr>
      <vt:lpstr>1_OC_template_updated</vt:lpstr>
      <vt:lpstr>Ναυπηγικό σχέδιο και αρχές casd (Ε) </vt:lpstr>
      <vt:lpstr>Σχεδίαση καταστρώματος</vt:lpstr>
      <vt:lpstr>Μέθοδοι σχεδίασης της καμπυλότητας των ζυγών του καταστρώματος (1 από 2)</vt:lpstr>
      <vt:lpstr>Μέθοδοι σχεδίασης της καμπυλότητας των ζυγών του καταστρώματος (2 από 2)</vt:lpstr>
      <vt:lpstr>Καμπυλότητα ζυγών – καμπυλότητα κυρίου καταστρώματος (1 από 2)</vt:lpstr>
      <vt:lpstr>Καμπυλότητα ζυγών – καμπυλότητα κυρίου καταστρώματος (2 από 2)</vt:lpstr>
      <vt:lpstr>1η Μέθοδος σχεδίασης καμπυλότητας ζυγού (1 από 3)</vt:lpstr>
      <vt:lpstr>1η Μέθοδος σχεδίασης καμπυλότητας ζυγού (2 από 3)</vt:lpstr>
      <vt:lpstr>1η Μέθοδος σχεδίασης καμπυλότητας ζυγού (3 από 3)</vt:lpstr>
      <vt:lpstr>2η Μέθοδος σχεδίασης  καμπυλότητας ζυγού (1 από 3)</vt:lpstr>
      <vt:lpstr>2η Μέθοδος σχεδίασης  καμπυλότητας ζυγού (2 από 3)</vt:lpstr>
      <vt:lpstr>2η Μέθοδος σχεδίασης καμπυλότητας ζυγού (3 από 3)</vt:lpstr>
      <vt:lpstr>3η Μέθοδος σχεδίασης  καμπυλότητας ζυγού (1 από 2)</vt:lpstr>
      <vt:lpstr>3η Μέθοδος σχεδίασης καμπυλότητας ζυγού (2 από 2)</vt:lpstr>
      <vt:lpstr>Εύρεση κυρτότητας σε οποιαδήποτε εγκάρσια τομή με βάση την καμπύλη κυρτότητας της μέσης τομής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Ναυπηγικό σχέδιο και αρχές casd (Ε) </dc:title>
  <dc:creator>opencourses@teiath.gr</dc:creator>
  <cp:lastModifiedBy>fkaram2</cp:lastModifiedBy>
  <cp:revision>2</cp:revision>
  <dcterms:created xsi:type="dcterms:W3CDTF">2015-06-08T13:26:54Z</dcterms:created>
  <dcterms:modified xsi:type="dcterms:W3CDTF">2015-06-08T13:32:59Z</dcterms:modified>
</cp:coreProperties>
</file>