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9"/>
  </p:notesMasterIdLst>
  <p:handoutMasterIdLst>
    <p:handoutMasterId r:id="rId30"/>
  </p:handoutMasterIdLst>
  <p:sldIdLst>
    <p:sldId id="25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57" r:id="rId23"/>
    <p:sldId id="262" r:id="rId24"/>
    <p:sldId id="264" r:id="rId25"/>
    <p:sldId id="265" r:id="rId26"/>
    <p:sldId id="266" r:id="rId27"/>
    <p:sldId id="261" r:id="rId28"/>
  </p:sldIdLst>
  <p:sldSz cx="9144000" cy="6858000" type="screen4x3"/>
  <p:notesSz cx="7104063" cy="10234613"/>
  <p:custDataLst>
    <p:tags r:id="rId3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28/1/2015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28/1/2015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3C945-2847-4049-9CBE-6020C4F2F2DB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26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 sz="2400"/>
            </a:lvl1pPr>
            <a:lvl2pPr>
              <a:spcBef>
                <a:spcPts val="600"/>
              </a:spcBef>
              <a:defRPr sz="2200"/>
            </a:lvl2pPr>
            <a:lvl3pPr>
              <a:defRPr sz="2000"/>
            </a:lvl3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7186E-D60B-4CDD-9FD8-A6DE36940F32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412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3B2D0-66B7-4D3E-BEFA-3A5749DB5A91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952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9588E-C273-4551-A61E-70770FDC1B10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393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DCBAF-4289-4E97-B8FE-D38388B28545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481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E3256-C28D-4585-A84E-B5EA5447E679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5443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DC37D-F420-40C5-A708-E2DBA986A6C4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083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AA404-5686-4959-B81B-38DF6B9F889F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777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C3A3F-F673-4AC3-A4F7-E7489CBDB55B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299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E47C7-DD63-4868-AE31-298FDA5F29AE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118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115888"/>
            <a:ext cx="82296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dirty="0" smtClean="0"/>
              <a:t>Στυλ κύριου τίτλου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82296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υποδείγματος κειμένου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F0A24D2A-0851-435F-A906-0013047BCCF1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15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004A8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Lab_glassware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creativecommons.org/licenses/by/3.0/deed.en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mhgrafix/3389644754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creativecommons.org/licenses/by-nc-sa/2.0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Offset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Katpatuka" TargetMode="External"/><Relationship Id="rId4" Type="http://schemas.openxmlformats.org/officeDocument/2006/relationships/hyperlink" Target="http://commons.wikimedia.org/wiki/User:Yrithinnd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kumimoji="0" lang="el-GR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Χημεία Γραφικών Τεχνών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2132657"/>
          </a:xfrm>
        </p:spPr>
        <p:txBody>
          <a:bodyPr>
            <a:normAutofit/>
          </a:bodyPr>
          <a:lstStyle/>
          <a:p>
            <a:pPr lvl="0"/>
            <a:r>
              <a:rPr lang="el-GR" sz="2600" b="1" dirty="0">
                <a:solidFill>
                  <a:prstClr val="black"/>
                </a:solidFill>
              </a:rPr>
              <a:t>Ενότητα </a:t>
            </a:r>
            <a:r>
              <a:rPr lang="el-GR" sz="2600" b="1" dirty="0" smtClean="0">
                <a:solidFill>
                  <a:prstClr val="black"/>
                </a:solidFill>
              </a:rPr>
              <a:t>12</a:t>
            </a:r>
            <a:r>
              <a:rPr lang="el-GR" sz="2600" dirty="0" smtClean="0">
                <a:solidFill>
                  <a:prstClr val="black"/>
                </a:solidFill>
              </a:rPr>
              <a:t>: </a:t>
            </a:r>
            <a:r>
              <a:rPr lang="el-GR" altLang="el-GR" sz="2600" dirty="0"/>
              <a:t>Ρυθμιστικά διαλύματα &amp; Γραφικές Τέχνες</a:t>
            </a:r>
            <a:br>
              <a:rPr lang="el-GR" altLang="el-GR" sz="2600" dirty="0"/>
            </a:br>
            <a:r>
              <a:rPr lang="el-GR" altLang="el-GR" sz="2600" dirty="0"/>
              <a:t>(Εφαρμογή: Τα διαλύματα ύγρανσης </a:t>
            </a:r>
            <a:r>
              <a:rPr lang="el-GR" altLang="el-GR" sz="2600" dirty="0" err="1"/>
              <a:t>offset</a:t>
            </a:r>
            <a:r>
              <a:rPr lang="el-GR" altLang="el-GR" sz="2600" dirty="0"/>
              <a:t>)</a:t>
            </a:r>
            <a:endParaRPr lang="en-US" sz="2600" dirty="0" smtClean="0">
              <a:solidFill>
                <a:prstClr val="black"/>
              </a:solidFill>
            </a:endParaRPr>
          </a:p>
          <a:p>
            <a:pPr lvl="0"/>
            <a:endParaRPr lang="en-US" sz="2200" dirty="0">
              <a:solidFill>
                <a:prstClr val="black"/>
              </a:solidFill>
            </a:endParaRPr>
          </a:p>
          <a:p>
            <a:pPr lvl="0"/>
            <a:r>
              <a:rPr lang="el-GR" altLang="el-GR" sz="2200" dirty="0">
                <a:solidFill>
                  <a:prstClr val="black"/>
                </a:solidFill>
              </a:rPr>
              <a:t>Δρ. </a:t>
            </a:r>
            <a:r>
              <a:rPr lang="el-GR" altLang="el-GR" sz="2200" dirty="0" err="1">
                <a:solidFill>
                  <a:prstClr val="black"/>
                </a:solidFill>
              </a:rPr>
              <a:t>Σταματίνα</a:t>
            </a:r>
            <a:r>
              <a:rPr lang="el-GR" altLang="el-GR" sz="2200" dirty="0">
                <a:solidFill>
                  <a:prstClr val="black"/>
                </a:solidFill>
              </a:rPr>
              <a:t> Θεοχάρη Καθηγήτρια Εφαρμογών</a:t>
            </a:r>
          </a:p>
          <a:p>
            <a:pPr lvl="0"/>
            <a:r>
              <a:rPr lang="el-GR" altLang="el-GR" sz="2200" dirty="0">
                <a:solidFill>
                  <a:prstClr val="black"/>
                </a:solidFill>
              </a:rPr>
              <a:t>Τμήμα Γραφιστικής/Κατεύθυνση Τεχνολογίας Γραφικών Τεχνών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</a:t>
            </a:r>
            <a:r>
              <a:rPr lang="el-GR" dirty="0" smtClean="0"/>
              <a:t>- Λύση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r>
              <a:rPr lang="el-GR" dirty="0"/>
              <a:t>Υπολογίζουμε πρώτα τις συγκεντρώσεις:</a:t>
            </a:r>
          </a:p>
          <a:p>
            <a:pPr marL="355600" indent="0">
              <a:lnSpc>
                <a:spcPct val="114000"/>
              </a:lnSpc>
              <a:buNone/>
            </a:pPr>
            <a:r>
              <a:rPr lang="el-GR" dirty="0" smtClean="0"/>
              <a:t>C </a:t>
            </a:r>
            <a:r>
              <a:rPr lang="el-GR" dirty="0"/>
              <a:t>(CH</a:t>
            </a:r>
            <a:r>
              <a:rPr lang="el-GR" baseline="-25000" dirty="0"/>
              <a:t>3</a:t>
            </a:r>
            <a:r>
              <a:rPr lang="el-GR" dirty="0"/>
              <a:t>COONa)=0,225/0,500=0,45 </a:t>
            </a:r>
            <a:r>
              <a:rPr lang="el-GR" dirty="0" err="1" smtClean="0"/>
              <a:t>mol</a:t>
            </a:r>
            <a:r>
              <a:rPr lang="el-GR" dirty="0" smtClean="0"/>
              <a:t>/L</a:t>
            </a:r>
            <a:r>
              <a:rPr lang="en-US" dirty="0" smtClean="0"/>
              <a:t>,</a:t>
            </a:r>
            <a:endParaRPr lang="el-GR" dirty="0"/>
          </a:p>
          <a:p>
            <a:pPr marL="355600" indent="0">
              <a:lnSpc>
                <a:spcPct val="114000"/>
              </a:lnSpc>
              <a:buNone/>
            </a:pPr>
            <a:r>
              <a:rPr lang="el-GR" dirty="0" smtClean="0"/>
              <a:t>C </a:t>
            </a:r>
            <a:r>
              <a:rPr lang="el-GR" dirty="0"/>
              <a:t>(</a:t>
            </a:r>
            <a:r>
              <a:rPr lang="el-GR" dirty="0" smtClean="0"/>
              <a:t>CH</a:t>
            </a:r>
            <a:r>
              <a:rPr lang="el-GR" baseline="-25000" dirty="0" smtClean="0"/>
              <a:t>3</a:t>
            </a:r>
            <a:r>
              <a:rPr lang="el-GR" dirty="0" smtClean="0"/>
              <a:t>COOH</a:t>
            </a:r>
            <a:r>
              <a:rPr lang="el-GR" dirty="0"/>
              <a:t>)=0,225/0,500=0,45 </a:t>
            </a:r>
            <a:r>
              <a:rPr lang="el-GR" dirty="0" err="1" smtClean="0"/>
              <a:t>mol</a:t>
            </a:r>
            <a:r>
              <a:rPr lang="el-GR" dirty="0" smtClean="0"/>
              <a:t>/L</a:t>
            </a:r>
            <a:r>
              <a:rPr lang="en-US" dirty="0" smtClean="0"/>
              <a:t>.</a:t>
            </a:r>
            <a:endParaRPr lang="el-GR" dirty="0"/>
          </a:p>
          <a:p>
            <a:pPr>
              <a:lnSpc>
                <a:spcPct val="114000"/>
              </a:lnSpc>
            </a:pPr>
            <a:r>
              <a:rPr lang="el-GR" dirty="0"/>
              <a:t>Επίσης, υπολογίζουμε </a:t>
            </a:r>
          </a:p>
          <a:p>
            <a:pPr marL="355600" indent="0">
              <a:lnSpc>
                <a:spcPct val="114000"/>
              </a:lnSpc>
              <a:buNone/>
            </a:pPr>
            <a:r>
              <a:rPr lang="el-GR" dirty="0" smtClean="0"/>
              <a:t>pKa</a:t>
            </a:r>
            <a:r>
              <a:rPr lang="el-GR" dirty="0"/>
              <a:t>=-log(1,8.10-5)=</a:t>
            </a:r>
            <a:r>
              <a:rPr lang="el-GR" dirty="0" smtClean="0"/>
              <a:t>5-log1,8=4,74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59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- Αποτέλεσμα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Αντικαθιστούμε </a:t>
            </a:r>
            <a:r>
              <a:rPr lang="el-GR" dirty="0" smtClean="0"/>
              <a:t>τα προηγούμενα στον </a:t>
            </a:r>
            <a:r>
              <a:rPr lang="el-GR" dirty="0"/>
              <a:t>τύπο κι έχουμε</a:t>
            </a:r>
            <a:r>
              <a:rPr lang="el-GR" dirty="0" smtClean="0"/>
              <a:t>: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   pH=pKa+log(0,45/0,45</a:t>
            </a:r>
            <a:r>
              <a:rPr lang="el-GR" dirty="0" smtClean="0"/>
              <a:t>)=</a:t>
            </a:r>
          </a:p>
          <a:p>
            <a:pPr marL="541338" indent="0">
              <a:buNone/>
            </a:pPr>
            <a:r>
              <a:rPr lang="el-GR" dirty="0" smtClean="0"/>
              <a:t>=</a:t>
            </a:r>
            <a:r>
              <a:rPr lang="el-GR" dirty="0"/>
              <a:t>4,74+log1</a:t>
            </a:r>
            <a:r>
              <a:rPr lang="el-GR" dirty="0" smtClean="0"/>
              <a:t>=</a:t>
            </a:r>
          </a:p>
          <a:p>
            <a:pPr marL="541338" indent="0">
              <a:buNone/>
            </a:pPr>
            <a:r>
              <a:rPr lang="el-GR" dirty="0" smtClean="0"/>
              <a:t>=4,74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24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008856"/>
          </a:xfrm>
        </p:spPr>
        <p:txBody>
          <a:bodyPr/>
          <a:lstStyle/>
          <a:p>
            <a:r>
              <a:rPr lang="el-GR" dirty="0"/>
              <a:t>Πειραματικό μέρος – </a:t>
            </a:r>
            <a:br>
              <a:rPr lang="el-GR" dirty="0"/>
            </a:br>
            <a:r>
              <a:rPr lang="el-GR" dirty="0"/>
              <a:t>Ρυθμιστικό διάλυμα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04"/>
          </a:xfrm>
        </p:spPr>
        <p:txBody>
          <a:bodyPr/>
          <a:lstStyle/>
          <a:p>
            <a:pPr algn="just">
              <a:lnSpc>
                <a:spcPct val="114000"/>
              </a:lnSpc>
            </a:pPr>
            <a:r>
              <a:rPr lang="el-GR" dirty="0"/>
              <a:t>Παρασκευάζεται ρυθμιστικό διάλυμα ως </a:t>
            </a:r>
            <a:r>
              <a:rPr lang="el-GR" dirty="0" smtClean="0"/>
              <a:t>εξής:</a:t>
            </a:r>
          </a:p>
          <a:p>
            <a:pPr marL="355600" indent="0" algn="just">
              <a:lnSpc>
                <a:spcPct val="114000"/>
              </a:lnSpc>
              <a:buNone/>
            </a:pPr>
            <a:r>
              <a:rPr lang="el-GR" dirty="0" smtClean="0"/>
              <a:t>Σε </a:t>
            </a:r>
            <a:r>
              <a:rPr lang="el-GR" dirty="0"/>
              <a:t>ποτήρι ζέσεως των 100 </a:t>
            </a:r>
            <a:r>
              <a:rPr lang="en-US" dirty="0"/>
              <a:t>ml</a:t>
            </a:r>
            <a:r>
              <a:rPr lang="el-GR" dirty="0"/>
              <a:t> μεταφέρονται με ακρίβεια 10 </a:t>
            </a:r>
            <a:r>
              <a:rPr lang="en-US" dirty="0"/>
              <a:t>ml</a:t>
            </a:r>
            <a:r>
              <a:rPr lang="el-GR" dirty="0"/>
              <a:t> διαλύματος </a:t>
            </a:r>
            <a:r>
              <a:rPr lang="en-US" dirty="0"/>
              <a:t>CH</a:t>
            </a:r>
            <a:r>
              <a:rPr lang="el-GR" baseline="-25000" dirty="0"/>
              <a:t>3</a:t>
            </a:r>
            <a:r>
              <a:rPr lang="en-US" dirty="0"/>
              <a:t>COOH</a:t>
            </a:r>
            <a:r>
              <a:rPr lang="el-GR" dirty="0"/>
              <a:t>    0,7 Μ    και   10 </a:t>
            </a:r>
            <a:r>
              <a:rPr lang="en-US" dirty="0"/>
              <a:t>ml</a:t>
            </a:r>
            <a:r>
              <a:rPr lang="el-GR" dirty="0"/>
              <a:t> διαλύματος </a:t>
            </a:r>
            <a:r>
              <a:rPr lang="en-US" dirty="0"/>
              <a:t>CH</a:t>
            </a:r>
            <a:r>
              <a:rPr lang="el-GR" baseline="-25000" dirty="0"/>
              <a:t>3</a:t>
            </a:r>
            <a:r>
              <a:rPr lang="en-US" dirty="0" err="1"/>
              <a:t>COONa</a:t>
            </a:r>
            <a:r>
              <a:rPr lang="el-GR" dirty="0"/>
              <a:t>    0,6</a:t>
            </a:r>
            <a:r>
              <a:rPr lang="en-US" dirty="0"/>
              <a:t>M</a:t>
            </a:r>
            <a:r>
              <a:rPr lang="el-GR" dirty="0"/>
              <a:t>. Δίνονται ΜΒ</a:t>
            </a:r>
            <a:r>
              <a:rPr lang="en-US" sz="1200" dirty="0"/>
              <a:t>CH</a:t>
            </a:r>
            <a:r>
              <a:rPr lang="el-GR" sz="1200" baseline="-25000" dirty="0"/>
              <a:t>3</a:t>
            </a:r>
            <a:r>
              <a:rPr lang="en-US" sz="1200" dirty="0"/>
              <a:t>COOH</a:t>
            </a:r>
            <a:r>
              <a:rPr lang="el-GR" dirty="0"/>
              <a:t>=60 και ΜΒ</a:t>
            </a:r>
            <a:r>
              <a:rPr lang="en-US" sz="1400" dirty="0"/>
              <a:t>CH</a:t>
            </a:r>
            <a:r>
              <a:rPr lang="el-GR" sz="1400" baseline="-25000" dirty="0"/>
              <a:t>3</a:t>
            </a:r>
            <a:r>
              <a:rPr lang="en-US" sz="1400" dirty="0" err="1"/>
              <a:t>COONa</a:t>
            </a:r>
            <a:r>
              <a:rPr lang="el-GR" sz="1400" dirty="0"/>
              <a:t> </a:t>
            </a:r>
            <a:r>
              <a:rPr lang="el-GR" dirty="0"/>
              <a:t>=82.</a:t>
            </a:r>
          </a:p>
          <a:p>
            <a:pPr algn="just">
              <a:lnSpc>
                <a:spcPct val="114000"/>
              </a:lnSpc>
            </a:pPr>
            <a:r>
              <a:rPr lang="el-GR" dirty="0"/>
              <a:t>Υπολογίζουμε το </a:t>
            </a:r>
            <a:r>
              <a:rPr lang="en-US" dirty="0"/>
              <a:t>pH </a:t>
            </a:r>
            <a:r>
              <a:rPr lang="el-GR" dirty="0"/>
              <a:t>του διαλύματος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99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Πειραματικό </a:t>
            </a:r>
            <a:r>
              <a:rPr lang="el-GR" dirty="0" smtClean="0"/>
              <a:t>μέρος</a:t>
            </a:r>
            <a:r>
              <a:rPr lang="en-US" dirty="0" smtClean="0"/>
              <a:t> </a:t>
            </a:r>
            <a:r>
              <a:rPr lang="en-US" sz="3200" b="0" dirty="0" smtClean="0"/>
              <a:t>(1 </a:t>
            </a:r>
            <a:r>
              <a:rPr lang="el-GR" sz="3200" b="0" dirty="0" smtClean="0"/>
              <a:t>από </a:t>
            </a:r>
            <a:r>
              <a:rPr lang="en-US" sz="3200" b="0" dirty="0" smtClean="0"/>
              <a:t>4</a:t>
            </a:r>
            <a:r>
              <a:rPr lang="el-GR" sz="3200" b="0" dirty="0" smtClean="0"/>
              <a:t>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14000"/>
              </a:lnSpc>
            </a:pPr>
            <a:r>
              <a:rPr lang="el-GR" dirty="0"/>
              <a:t>Παρασκευάζουμε, επίσης, διαλύματα HCI 0,1 Μ (8,4</a:t>
            </a:r>
            <a:r>
              <a:rPr lang="en-US" dirty="0"/>
              <a:t>mL </a:t>
            </a:r>
            <a:r>
              <a:rPr lang="en-US" dirty="0" err="1"/>
              <a:t>HCl</a:t>
            </a:r>
            <a:r>
              <a:rPr lang="el-GR" sz="1800" dirty="0"/>
              <a:t>εμπορίου</a:t>
            </a:r>
            <a:r>
              <a:rPr lang="en-US" dirty="0"/>
              <a:t>/L</a:t>
            </a:r>
            <a:r>
              <a:rPr lang="el-GR" dirty="0"/>
              <a:t>) και </a:t>
            </a:r>
            <a:r>
              <a:rPr lang="en-US" dirty="0" err="1"/>
              <a:t>NaOH</a:t>
            </a:r>
            <a:r>
              <a:rPr lang="el-GR" dirty="0"/>
              <a:t> 0,1Μ</a:t>
            </a:r>
            <a:r>
              <a:rPr lang="en-US" dirty="0"/>
              <a:t> (4g/L)</a:t>
            </a:r>
            <a:r>
              <a:rPr lang="el-GR" dirty="0"/>
              <a:t>.</a:t>
            </a:r>
          </a:p>
          <a:p>
            <a:pPr algn="just">
              <a:lnSpc>
                <a:spcPct val="114000"/>
              </a:lnSpc>
            </a:pPr>
            <a:r>
              <a:rPr lang="el-GR" dirty="0"/>
              <a:t>Υπολογίζουμε το </a:t>
            </a:r>
            <a:r>
              <a:rPr lang="en-US" dirty="0"/>
              <a:t>p</a:t>
            </a:r>
            <a:r>
              <a:rPr lang="el-GR" dirty="0"/>
              <a:t>Η των διαλυμάτων αυτών θεωρώντας ότι ο βαθμός διάστασής τους είναι 100</a:t>
            </a:r>
            <a:r>
              <a:rPr lang="el-GR" dirty="0" smtClean="0"/>
              <a:t>%.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86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Πειραματικό μέρος</a:t>
            </a:r>
            <a:r>
              <a:rPr lang="en-US" dirty="0"/>
              <a:t> </a:t>
            </a:r>
            <a:r>
              <a:rPr lang="en-US" sz="3200" b="0" dirty="0" smtClean="0"/>
              <a:t>(</a:t>
            </a:r>
            <a:r>
              <a:rPr lang="el-GR" sz="3200" b="0" dirty="0" smtClean="0"/>
              <a:t>2</a:t>
            </a:r>
            <a:r>
              <a:rPr lang="en-US" sz="3200" b="0" dirty="0" smtClean="0"/>
              <a:t> </a:t>
            </a:r>
            <a:r>
              <a:rPr lang="el-GR" sz="3200" b="0" dirty="0"/>
              <a:t>από </a:t>
            </a:r>
            <a:r>
              <a:rPr lang="en-US" sz="3200" b="0" dirty="0" smtClean="0"/>
              <a:t>4</a:t>
            </a:r>
            <a:r>
              <a:rPr lang="el-GR" sz="3200" b="0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dirty="0"/>
              <a:t>Μετράμε το </a:t>
            </a:r>
            <a:r>
              <a:rPr lang="en-US" dirty="0"/>
              <a:t>p</a:t>
            </a:r>
            <a:r>
              <a:rPr lang="el-GR" dirty="0"/>
              <a:t>Η των διαλυμάτων με τα </a:t>
            </a:r>
            <a:r>
              <a:rPr lang="el-GR" dirty="0" err="1"/>
              <a:t>πεχαμετρικά</a:t>
            </a:r>
            <a:r>
              <a:rPr lang="el-GR" dirty="0"/>
              <a:t> χαρτιά - ταινίες. </a:t>
            </a:r>
          </a:p>
          <a:p>
            <a:pPr algn="just"/>
            <a:r>
              <a:rPr lang="el-GR" dirty="0"/>
              <a:t>Μετράμε το </a:t>
            </a:r>
            <a:r>
              <a:rPr lang="en-US" dirty="0"/>
              <a:t>p</a:t>
            </a:r>
            <a:r>
              <a:rPr lang="el-GR" dirty="0"/>
              <a:t>Η των διαλυμάτων με </a:t>
            </a:r>
            <a:r>
              <a:rPr lang="el-GR" dirty="0" err="1"/>
              <a:t>πεχάμετρο</a:t>
            </a:r>
            <a:r>
              <a:rPr lang="el-GR" dirty="0"/>
              <a:t>.</a:t>
            </a:r>
          </a:p>
          <a:p>
            <a:pPr algn="just"/>
            <a:r>
              <a:rPr lang="el-GR" dirty="0"/>
              <a:t>Καταγράφουμε τα αποτελέσματα των μετρήσεων σε πίνακες.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67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Πειραματικό μέρος</a:t>
            </a:r>
            <a:r>
              <a:rPr lang="en-US" dirty="0"/>
              <a:t> </a:t>
            </a:r>
            <a:r>
              <a:rPr lang="en-US" sz="3200" b="0" dirty="0"/>
              <a:t>(</a:t>
            </a:r>
            <a:r>
              <a:rPr lang="el-GR" sz="3200" b="0" dirty="0"/>
              <a:t>3</a:t>
            </a:r>
            <a:r>
              <a:rPr lang="en-US" sz="3200" b="0" dirty="0"/>
              <a:t> </a:t>
            </a:r>
            <a:r>
              <a:rPr lang="el-GR" sz="3200" b="0" dirty="0"/>
              <a:t>από </a:t>
            </a:r>
            <a:r>
              <a:rPr lang="en-US" sz="3200" b="0" dirty="0" smtClean="0"/>
              <a:t>4</a:t>
            </a:r>
            <a:r>
              <a:rPr lang="el-GR" sz="3200" b="0" dirty="0" smtClean="0"/>
              <a:t>)</a:t>
            </a:r>
            <a:endParaRPr lang="el-GR" dirty="0"/>
          </a:p>
        </p:txBody>
      </p:sp>
      <p:graphicFrame>
        <p:nvGraphicFramePr>
          <p:cNvPr id="8" name="Πίνακας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552194"/>
              </p:ext>
            </p:extLst>
          </p:nvPr>
        </p:nvGraphicFramePr>
        <p:xfrm>
          <a:off x="118617" y="1340768"/>
          <a:ext cx="8928992" cy="4312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6144"/>
                <a:gridCol w="1213023"/>
                <a:gridCol w="1728192"/>
                <a:gridCol w="1008112"/>
                <a:gridCol w="1800200"/>
                <a:gridCol w="1883321"/>
              </a:tblGrid>
              <a:tr h="370840">
                <a:tc>
                  <a:txBody>
                    <a:bodyPr/>
                    <a:lstStyle/>
                    <a:p>
                      <a:r>
                        <a:rPr lang="el-GR" b="1" dirty="0" smtClean="0"/>
                        <a:t>Αρχικό διάλυμα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/>
                        <a:t>Προσθήκη 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/>
                        <a:t>Τελικό διάλυμα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err="1" smtClean="0"/>
                        <a:t>Υπ</a:t>
                      </a:r>
                      <a:r>
                        <a:rPr lang="el-GR" b="1" dirty="0" smtClean="0"/>
                        <a:t>/</a:t>
                      </a:r>
                      <a:r>
                        <a:rPr lang="el-GR" b="1" dirty="0" err="1" smtClean="0"/>
                        <a:t>μός</a:t>
                      </a:r>
                      <a:r>
                        <a:rPr lang="el-GR" b="1" dirty="0" smtClean="0"/>
                        <a:t> </a:t>
                      </a:r>
                      <a:r>
                        <a:rPr lang="en-US" b="1" dirty="0" smtClean="0"/>
                        <a:t>pH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/>
                        <a:t>Μέτρηση</a:t>
                      </a:r>
                      <a:r>
                        <a:rPr lang="el-GR" b="1" baseline="0" dirty="0" smtClean="0"/>
                        <a:t> </a:t>
                      </a:r>
                      <a:r>
                        <a:rPr lang="en-US" b="1" baseline="0" dirty="0" smtClean="0"/>
                        <a:t>pH </a:t>
                      </a:r>
                      <a:r>
                        <a:rPr lang="el-GR" b="1" baseline="0" dirty="0" smtClean="0"/>
                        <a:t>με ταινία/χαρτί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/>
                        <a:t>Μέτρηση </a:t>
                      </a:r>
                      <a:r>
                        <a:rPr lang="en-US" b="1" dirty="0" smtClean="0"/>
                        <a:t>pH </a:t>
                      </a:r>
                      <a:r>
                        <a:rPr lang="el-GR" b="1" dirty="0" smtClean="0"/>
                        <a:t>με</a:t>
                      </a:r>
                      <a:r>
                        <a:rPr lang="el-GR" b="1" baseline="0" dirty="0" smtClean="0"/>
                        <a:t> </a:t>
                      </a:r>
                      <a:r>
                        <a:rPr lang="en-US" b="1" baseline="0" dirty="0" smtClean="0"/>
                        <a:t>pH</a:t>
                      </a:r>
                      <a:r>
                        <a:rPr lang="el-GR" b="1" baseline="0" dirty="0" err="1" smtClean="0"/>
                        <a:t>μετρο</a:t>
                      </a:r>
                      <a:endParaRPr lang="el-G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b="0" dirty="0" smtClean="0"/>
                        <a:t>Η</a:t>
                      </a:r>
                      <a:r>
                        <a:rPr lang="el-GR" sz="1800" b="0" baseline="-25000" dirty="0" smtClean="0"/>
                        <a:t>2</a:t>
                      </a:r>
                      <a:r>
                        <a:rPr lang="el-GR" sz="1800" b="0" dirty="0" smtClean="0"/>
                        <a:t>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-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dirty="0" smtClean="0"/>
                        <a:t>Η</a:t>
                      </a:r>
                      <a:r>
                        <a:rPr lang="el-GR" sz="1800" b="0" baseline="-25000" dirty="0" smtClean="0"/>
                        <a:t>2</a:t>
                      </a:r>
                      <a:r>
                        <a:rPr lang="el-GR" sz="1800" b="0" dirty="0" smtClean="0"/>
                        <a:t>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dirty="0" smtClean="0"/>
                        <a:t>Η</a:t>
                      </a:r>
                      <a:r>
                        <a:rPr lang="el-GR" sz="1800" b="0" baseline="-25000" dirty="0" smtClean="0"/>
                        <a:t>2</a:t>
                      </a:r>
                      <a:r>
                        <a:rPr lang="el-GR" sz="1800" b="0" dirty="0" smtClean="0"/>
                        <a:t>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HCI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dirty="0" smtClean="0"/>
                        <a:t>Η</a:t>
                      </a:r>
                      <a:r>
                        <a:rPr lang="el-GR" sz="1800" b="0" baseline="-25000" dirty="0" smtClean="0"/>
                        <a:t>2</a:t>
                      </a:r>
                      <a:r>
                        <a:rPr lang="el-GR" sz="1800" b="0" dirty="0" smtClean="0"/>
                        <a:t>Ο</a:t>
                      </a:r>
                      <a:r>
                        <a:rPr lang="en-US" sz="1800" b="0" dirty="0" smtClean="0"/>
                        <a:t>+HCI</a:t>
                      </a:r>
                      <a:endParaRPr lang="el-GR" sz="18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dirty="0" smtClean="0"/>
                        <a:t>Η</a:t>
                      </a:r>
                      <a:r>
                        <a:rPr lang="el-GR" sz="1800" b="0" baseline="-25000" dirty="0" smtClean="0"/>
                        <a:t>2</a:t>
                      </a:r>
                      <a:r>
                        <a:rPr lang="el-GR" sz="1800" b="0" dirty="0" smtClean="0"/>
                        <a:t>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r>
                        <a:rPr lang="el-GR" dirty="0" smtClean="0"/>
                        <a:t>α</a:t>
                      </a:r>
                      <a:r>
                        <a:rPr lang="en-US" dirty="0" smtClean="0"/>
                        <a:t>OH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dirty="0" smtClean="0"/>
                        <a:t>Η</a:t>
                      </a:r>
                      <a:r>
                        <a:rPr lang="el-GR" sz="1800" b="0" baseline="-25000" dirty="0" smtClean="0"/>
                        <a:t>2</a:t>
                      </a:r>
                      <a:r>
                        <a:rPr lang="el-GR" sz="1800" b="0" dirty="0" smtClean="0"/>
                        <a:t>Ο</a:t>
                      </a:r>
                      <a:r>
                        <a:rPr lang="en-US" sz="1800" b="0" dirty="0" smtClean="0"/>
                        <a:t>+N</a:t>
                      </a:r>
                      <a:r>
                        <a:rPr lang="el-GR" sz="1800" b="0" dirty="0" smtClean="0"/>
                        <a:t>α</a:t>
                      </a:r>
                      <a:r>
                        <a:rPr lang="en-US" sz="1800" b="0" dirty="0" smtClean="0"/>
                        <a:t>OH</a:t>
                      </a:r>
                      <a:endParaRPr lang="el-GR" sz="18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Ρυθμιστικό διάλυμα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Ρυθμιστικό διάλυμα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Ρυθμιστικό διάλυμα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dirty="0" smtClean="0"/>
                        <a:t>Η</a:t>
                      </a:r>
                      <a:r>
                        <a:rPr lang="el-GR" sz="1800" b="0" baseline="-25000" dirty="0" smtClean="0"/>
                        <a:t>2</a:t>
                      </a:r>
                      <a:r>
                        <a:rPr lang="el-GR" sz="1800" b="0" dirty="0" smtClean="0"/>
                        <a:t>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Ρυθμιστικό διάλυμα</a:t>
                      </a:r>
                      <a:r>
                        <a:rPr lang="en-US" dirty="0" smtClean="0"/>
                        <a:t>+</a:t>
                      </a:r>
                      <a:r>
                        <a:rPr lang="el-GR" sz="1800" b="0" dirty="0" smtClean="0"/>
                        <a:t>Η</a:t>
                      </a:r>
                      <a:r>
                        <a:rPr lang="el-GR" sz="1800" b="0" baseline="-25000" dirty="0" smtClean="0"/>
                        <a:t>2</a:t>
                      </a:r>
                      <a:r>
                        <a:rPr lang="el-GR" sz="1800" b="0" dirty="0" smtClean="0"/>
                        <a:t>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Ρυθμιστικό διάλυμα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HCI</a:t>
                      </a:r>
                      <a:endParaRPr lang="el-G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Ρυθμιστικό διάλυμα</a:t>
                      </a:r>
                      <a:r>
                        <a:rPr lang="en-US" dirty="0" smtClean="0"/>
                        <a:t>+HCI</a:t>
                      </a:r>
                      <a:endParaRPr lang="el-G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Ρυθμιστικό διάλυμα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</a:t>
                      </a:r>
                      <a:r>
                        <a:rPr lang="el-GR" dirty="0" smtClean="0"/>
                        <a:t>α</a:t>
                      </a:r>
                      <a:r>
                        <a:rPr lang="en-US" dirty="0" smtClean="0"/>
                        <a:t>OH</a:t>
                      </a:r>
                      <a:endParaRPr lang="el-G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Ρυθμιστικό διάλυμα</a:t>
                      </a:r>
                      <a:r>
                        <a:rPr lang="en-US" dirty="0" smtClean="0"/>
                        <a:t>+N</a:t>
                      </a:r>
                      <a:r>
                        <a:rPr lang="el-GR" dirty="0" smtClean="0"/>
                        <a:t>α</a:t>
                      </a:r>
                      <a:r>
                        <a:rPr lang="en-US" dirty="0" smtClean="0"/>
                        <a:t>OH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69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Πειραματικό μέρος</a:t>
            </a:r>
            <a:r>
              <a:rPr lang="en-US" dirty="0"/>
              <a:t> </a:t>
            </a:r>
            <a:r>
              <a:rPr lang="en-US" sz="3200" b="0" dirty="0" smtClean="0"/>
              <a:t>(4 </a:t>
            </a:r>
            <a:r>
              <a:rPr lang="el-GR" sz="3200" b="0" dirty="0"/>
              <a:t>από </a:t>
            </a:r>
            <a:r>
              <a:rPr lang="en-US" sz="3200" b="0" dirty="0" smtClean="0"/>
              <a:t>4</a:t>
            </a:r>
            <a:r>
              <a:rPr lang="el-GR" sz="3200" b="0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1007889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b="1" dirty="0"/>
              <a:t>Παρατήρηση:</a:t>
            </a:r>
            <a:r>
              <a:rPr lang="el-GR" dirty="0"/>
              <a:t> </a:t>
            </a:r>
            <a:r>
              <a:rPr lang="el-GR" dirty="0" smtClean="0"/>
              <a:t>Αντί για την παρασκευή του ρυθμιστικού διαλύματος, η </a:t>
            </a:r>
            <a:r>
              <a:rPr lang="el-GR" dirty="0"/>
              <a:t>άσκηση μπορεί να </a:t>
            </a:r>
            <a:r>
              <a:rPr lang="el-GR" dirty="0" smtClean="0"/>
              <a:t>πραγματοποιηθεί </a:t>
            </a:r>
            <a:r>
              <a:rPr lang="el-GR" dirty="0"/>
              <a:t>με </a:t>
            </a:r>
            <a:r>
              <a:rPr lang="el-GR" dirty="0" smtClean="0"/>
              <a:t> ρυθμιστικό </a:t>
            </a:r>
            <a:r>
              <a:rPr lang="el-GR" dirty="0"/>
              <a:t>διάλυμα </a:t>
            </a:r>
            <a:r>
              <a:rPr lang="el-GR" dirty="0" smtClean="0"/>
              <a:t>της </a:t>
            </a:r>
            <a:r>
              <a:rPr lang="el-GR" dirty="0" err="1" smtClean="0"/>
              <a:t>offset</a:t>
            </a:r>
            <a:r>
              <a:rPr lang="el-GR" dirty="0" smtClean="0"/>
              <a:t> (εμπορίου).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26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Σχόλια - </a:t>
            </a:r>
            <a:r>
              <a:rPr lang="el-GR" dirty="0" smtClean="0"/>
              <a:t>συμπεράσματα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r>
              <a:rPr lang="el-GR" dirty="0"/>
              <a:t>Μετά την σύγκριση των αντιστοίχων τιμών του πίνακα βγάζουμε συμπεράσματα σχετικά με την σταθερότητα του </a:t>
            </a:r>
            <a:r>
              <a:rPr lang="el-GR" dirty="0" err="1"/>
              <a:t>pΗ</a:t>
            </a:r>
            <a:r>
              <a:rPr lang="el-GR" dirty="0"/>
              <a:t> των απλών υδατικών διαλυμάτων και των ρυθμιστικών  διαλυμάτων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86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Ρυθμιστικά διαλύματα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00" y="1134123"/>
            <a:ext cx="6451600" cy="5040313"/>
          </a:xfrm>
          <a:ln>
            <a:solidFill>
              <a:schemeClr val="tx1"/>
            </a:solidFill>
          </a:ln>
        </p:spPr>
      </p:pic>
      <p:sp>
        <p:nvSpPr>
          <p:cNvPr id="6" name="Rectangle 8"/>
          <p:cNvSpPr/>
          <p:nvPr/>
        </p:nvSpPr>
        <p:spPr>
          <a:xfrm>
            <a:off x="3239852" y="6237312"/>
            <a:ext cx="2664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3"/>
              </a:rPr>
              <a:t>Lab glassware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 </a:t>
            </a:r>
            <a:r>
              <a:rPr lang="en-US" sz="12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Tweenk</a:t>
            </a:r>
            <a:r>
              <a:rPr lang="el-GR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  <a:hlinkClick r:id="rId4"/>
              </a:rPr>
              <a:t>CC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  <a:hlinkClick r:id="rId4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  <a:hlinkClick r:id="rId4"/>
              </a:rPr>
              <a:t>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  <a:hlinkClick r:id="rId4"/>
              </a:rPr>
              <a:t>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Arial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48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Βιβλιογραφία </a:t>
            </a:r>
            <a:r>
              <a:rPr lang="el-GR" altLang="el-GR" sz="3200" b="0" dirty="0" smtClean="0"/>
              <a:t>(1 από 2) </a:t>
            </a:r>
          </a:p>
        </p:txBody>
      </p:sp>
      <p:sp>
        <p:nvSpPr>
          <p:cNvPr id="27651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975"/>
            <a:ext cx="8435280" cy="5040313"/>
          </a:xfrm>
        </p:spPr>
        <p:txBody>
          <a:bodyPr/>
          <a:lstStyle/>
          <a:p>
            <a:pPr lvl="0"/>
            <a:r>
              <a:rPr lang="el-GR" dirty="0" smtClean="0"/>
              <a:t>Χημεία Γραφικών Τεχνών, Ν. </a:t>
            </a:r>
            <a:r>
              <a:rPr lang="el-GR" dirty="0" err="1" smtClean="0"/>
              <a:t>Καρακασίδη</a:t>
            </a:r>
            <a:r>
              <a:rPr lang="el-GR" dirty="0" smtClean="0"/>
              <a:t>, </a:t>
            </a:r>
            <a:r>
              <a:rPr lang="el-GR" dirty="0" err="1" smtClean="0"/>
              <a:t>εκδ</a:t>
            </a:r>
            <a:r>
              <a:rPr lang="el-GR" dirty="0" smtClean="0"/>
              <a:t>. ΙΩΝ, Αθήνα 2005 </a:t>
            </a:r>
          </a:p>
          <a:p>
            <a:pPr lvl="0"/>
            <a:r>
              <a:rPr lang="el-GR" dirty="0" smtClean="0"/>
              <a:t>Γενική Χημεία, </a:t>
            </a:r>
            <a:r>
              <a:rPr lang="en-US" dirty="0" smtClean="0"/>
              <a:t>D</a:t>
            </a:r>
            <a:r>
              <a:rPr lang="el-GR" dirty="0" smtClean="0"/>
              <a:t>. </a:t>
            </a:r>
            <a:r>
              <a:rPr lang="en-US" dirty="0" smtClean="0"/>
              <a:t>Ebbing</a:t>
            </a:r>
            <a:r>
              <a:rPr lang="el-GR" dirty="0" smtClean="0"/>
              <a:t>, </a:t>
            </a:r>
            <a:r>
              <a:rPr lang="en-US" dirty="0" smtClean="0"/>
              <a:t>S</a:t>
            </a:r>
            <a:r>
              <a:rPr lang="el-GR" dirty="0" smtClean="0"/>
              <a:t>. </a:t>
            </a:r>
            <a:r>
              <a:rPr lang="en-US" dirty="0" smtClean="0"/>
              <a:t>Gammon</a:t>
            </a:r>
            <a:r>
              <a:rPr lang="el-GR" dirty="0" smtClean="0"/>
              <a:t>, </a:t>
            </a:r>
            <a:r>
              <a:rPr lang="el-GR" dirty="0" err="1" smtClean="0"/>
              <a:t>εκδ</a:t>
            </a:r>
            <a:r>
              <a:rPr lang="el-GR" dirty="0" smtClean="0"/>
              <a:t>. Τραυλός, Αθήνα, 2011</a:t>
            </a:r>
          </a:p>
          <a:p>
            <a:pPr lvl="0"/>
            <a:r>
              <a:rPr lang="el-GR" dirty="0" smtClean="0"/>
              <a:t>Χημεία, Εισαγωγικές Έννοιες, Ε. Λυμπεράκη, </a:t>
            </a:r>
            <a:r>
              <a:rPr lang="el-GR" dirty="0" err="1" smtClean="0"/>
              <a:t>εκδ</a:t>
            </a:r>
            <a:r>
              <a:rPr lang="el-GR" dirty="0" smtClean="0"/>
              <a:t>. </a:t>
            </a:r>
            <a:r>
              <a:rPr lang="el-GR" dirty="0" err="1" smtClean="0"/>
              <a:t>Αλτιντζή</a:t>
            </a:r>
            <a:r>
              <a:rPr lang="el-GR" dirty="0" smtClean="0"/>
              <a:t>, 2009</a:t>
            </a:r>
          </a:p>
          <a:p>
            <a:pPr lvl="0"/>
            <a:r>
              <a:rPr lang="el-GR" dirty="0" smtClean="0"/>
              <a:t>Χημεία για Τεχνολόγους, Φ. </a:t>
            </a:r>
            <a:r>
              <a:rPr lang="el-GR" dirty="0" err="1" smtClean="0"/>
              <a:t>Νόμπελη</a:t>
            </a:r>
            <a:r>
              <a:rPr lang="el-GR" dirty="0" smtClean="0"/>
              <a:t>, </a:t>
            </a:r>
            <a:r>
              <a:rPr lang="el-GR" dirty="0" err="1" smtClean="0"/>
              <a:t>εκδ</a:t>
            </a:r>
            <a:r>
              <a:rPr lang="el-GR" dirty="0" smtClean="0"/>
              <a:t>. ΙΩΝ, Αθήνα, 2003</a:t>
            </a:r>
          </a:p>
          <a:p>
            <a:pPr lvl="0"/>
            <a:r>
              <a:rPr lang="el-GR" dirty="0" smtClean="0"/>
              <a:t>Διδακτική της Χημείας ΙΙ, </a:t>
            </a:r>
            <a:r>
              <a:rPr lang="el-GR" dirty="0" err="1" smtClean="0"/>
              <a:t>Γιούρη</a:t>
            </a:r>
            <a:r>
              <a:rPr lang="el-GR" dirty="0" smtClean="0"/>
              <a:t>-</a:t>
            </a:r>
            <a:r>
              <a:rPr lang="el-GR" dirty="0" err="1" smtClean="0"/>
              <a:t>Τσοχατζή</a:t>
            </a:r>
            <a:r>
              <a:rPr lang="el-GR" dirty="0" smtClean="0"/>
              <a:t>, </a:t>
            </a:r>
            <a:r>
              <a:rPr lang="el-GR" dirty="0" err="1" smtClean="0"/>
              <a:t>Μανουσάκης</a:t>
            </a:r>
            <a:r>
              <a:rPr lang="el-GR" dirty="0" smtClean="0"/>
              <a:t>, </a:t>
            </a:r>
            <a:r>
              <a:rPr lang="el-GR" dirty="0" err="1" smtClean="0"/>
              <a:t>Θεσ</a:t>
            </a:r>
            <a:r>
              <a:rPr lang="el-GR" dirty="0" smtClean="0"/>
              <a:t>/κη, 1994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D24214-1666-4AB6-AC6E-5E57DA3C1AB4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09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ρόλος του νερού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2160017"/>
          </a:xfrm>
        </p:spPr>
        <p:txBody>
          <a:bodyPr/>
          <a:lstStyle/>
          <a:p>
            <a:r>
              <a:rPr lang="el-GR" dirty="0"/>
              <a:t>Στις </a:t>
            </a:r>
            <a:r>
              <a:rPr lang="el-GR" b="1" dirty="0"/>
              <a:t>Γραφικές Τέχνες </a:t>
            </a:r>
            <a:r>
              <a:rPr lang="el-GR" dirty="0"/>
              <a:t>το νερό αποτελεί βασικό συστατικό των λιθογραφικών </a:t>
            </a:r>
            <a:r>
              <a:rPr lang="el-GR" b="1" dirty="0"/>
              <a:t>διαλυμάτων  ύγρανσης</a:t>
            </a:r>
            <a:r>
              <a:rPr lang="el-GR" dirty="0"/>
              <a:t>, των φωτογραφικών εμφανιστών και των λουτρών στερέωσης. </a:t>
            </a:r>
          </a:p>
          <a:p>
            <a:r>
              <a:rPr lang="el-GR" dirty="0"/>
              <a:t>Η </a:t>
            </a:r>
            <a:r>
              <a:rPr lang="el-GR" b="1" dirty="0"/>
              <a:t>διατήρηση του </a:t>
            </a:r>
            <a:r>
              <a:rPr lang="el-GR" b="1" dirty="0" err="1"/>
              <a:t>pH</a:t>
            </a:r>
            <a:r>
              <a:rPr lang="el-GR" b="1" dirty="0"/>
              <a:t> </a:t>
            </a:r>
            <a:r>
              <a:rPr lang="el-GR" dirty="0"/>
              <a:t>σε σταθερές τιμές των διαλυμάτων ύγρανσης είναι καθοριστικής σημασίας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992" y="3645024"/>
            <a:ext cx="3594016" cy="21863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8"/>
          <p:cNvSpPr/>
          <p:nvPr/>
        </p:nvSpPr>
        <p:spPr>
          <a:xfrm>
            <a:off x="3056194" y="5847655"/>
            <a:ext cx="30316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3"/>
              </a:rPr>
              <a:t>WaterDrops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3"/>
              </a:rPr>
              <a:t>Mike </a:t>
            </a:r>
            <a:r>
              <a:rPr lang="en-US" sz="1200" dirty="0" err="1">
                <a:solidFill>
                  <a:prstClr val="black"/>
                </a:solidFill>
                <a:latin typeface="Calibri"/>
                <a:cs typeface="Arial" charset="0"/>
                <a:hlinkClick r:id="rId3"/>
              </a:rPr>
              <a:t>Haufe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  <a:hlinkClick r:id="rId4"/>
              </a:rPr>
              <a:t>CC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  <a:hlinkClick r:id="rId4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  <a:hlinkClick r:id="rId4"/>
              </a:rPr>
              <a:t>-NC-SA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  <a:hlinkClick r:id="rId4"/>
              </a:rPr>
              <a:t>2.0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Arial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85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Βιβλιογραφία</a:t>
            </a:r>
            <a:r>
              <a:rPr lang="el-GR" altLang="el-GR" b="0" dirty="0" smtClean="0"/>
              <a:t> </a:t>
            </a:r>
            <a:r>
              <a:rPr lang="el-GR" altLang="el-GR" sz="3200" b="0" dirty="0" smtClean="0"/>
              <a:t>(2 από 2)</a:t>
            </a:r>
            <a:r>
              <a:rPr lang="el-GR" altLang="el-GR" sz="3200" dirty="0" smtClean="0"/>
              <a:t> </a:t>
            </a:r>
          </a:p>
        </p:txBody>
      </p:sp>
      <p:sp>
        <p:nvSpPr>
          <p:cNvPr id="27651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975"/>
            <a:ext cx="8435280" cy="5040313"/>
          </a:xfrm>
        </p:spPr>
        <p:txBody>
          <a:bodyPr/>
          <a:lstStyle/>
          <a:p>
            <a:pPr lvl="0"/>
            <a:r>
              <a:rPr lang="el-GR" dirty="0" smtClean="0"/>
              <a:t>Εργαστηριακές ασκήσεις Χημείας, Ν. </a:t>
            </a:r>
            <a:r>
              <a:rPr lang="el-GR" dirty="0" err="1" smtClean="0"/>
              <a:t>Καρακασίδη</a:t>
            </a:r>
            <a:r>
              <a:rPr lang="el-GR" dirty="0" smtClean="0"/>
              <a:t>, ΤΕΙ Αθήνας, 1997</a:t>
            </a:r>
          </a:p>
          <a:p>
            <a:pPr lvl="0"/>
            <a:r>
              <a:rPr lang="el-GR" dirty="0" smtClean="0"/>
              <a:t>Εργαστηριακές ασκήσεις Χημικής &amp; </a:t>
            </a:r>
            <a:r>
              <a:rPr lang="el-GR" dirty="0" err="1" smtClean="0"/>
              <a:t>Περιβ</a:t>
            </a:r>
            <a:r>
              <a:rPr lang="el-GR" dirty="0" smtClean="0"/>
              <a:t>. Τεχνολογίας, Ε. </a:t>
            </a:r>
            <a:r>
              <a:rPr lang="el-GR" dirty="0" err="1" smtClean="0"/>
              <a:t>Φουντουκίδης</a:t>
            </a:r>
            <a:r>
              <a:rPr lang="el-GR" dirty="0" smtClean="0"/>
              <a:t>,  </a:t>
            </a:r>
            <a:r>
              <a:rPr lang="el-GR" dirty="0" err="1" smtClean="0"/>
              <a:t>εκδ</a:t>
            </a:r>
            <a:r>
              <a:rPr lang="el-GR" dirty="0" smtClean="0"/>
              <a:t>. Πουκαμισάς, 2009 </a:t>
            </a:r>
          </a:p>
          <a:p>
            <a:pPr lvl="0"/>
            <a:r>
              <a:rPr lang="el-GR" dirty="0" smtClean="0"/>
              <a:t>Σημειώσεις Εργαστηρίου Ηλεκτροχημείας, Σ. Καλογεροπούλου, ΤΕΙ Πειραιά, 2000 </a:t>
            </a:r>
          </a:p>
          <a:p>
            <a:pPr lvl="0"/>
            <a:r>
              <a:rPr lang="el-GR" dirty="0" smtClean="0"/>
              <a:t>Σημειώσεις Εργαστηρίου «Επιφανειακή επεξεργασία και χρωματισμός των υλικών», Ε. Τσαγκαράκη – </a:t>
            </a:r>
            <a:r>
              <a:rPr lang="el-GR" dirty="0" err="1" smtClean="0"/>
              <a:t>Καπλάνογλου</a:t>
            </a:r>
            <a:r>
              <a:rPr lang="el-GR" dirty="0" smtClean="0"/>
              <a:t>, Ε.Κ.Π.Α. 2006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D24214-1666-4AB6-AC6E-5E57DA3C1AB4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1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9" name="Ομάδα 8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10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2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err="1" smtClean="0"/>
              <a:t>Σταματίνα</a:t>
            </a:r>
            <a:r>
              <a:rPr lang="el-GR" sz="2000" dirty="0" smtClean="0"/>
              <a:t> Θεοχάρη 2014. </a:t>
            </a:r>
            <a:r>
              <a:rPr lang="el-GR" sz="2000" dirty="0" err="1" smtClean="0"/>
              <a:t>Σταματίνα</a:t>
            </a:r>
            <a:r>
              <a:rPr lang="el-GR" sz="2000" dirty="0" smtClean="0"/>
              <a:t> Θεοχάρη</a:t>
            </a:r>
            <a:r>
              <a:rPr lang="el-GR" sz="2000" dirty="0"/>
              <a:t>. </a:t>
            </a:r>
            <a:r>
              <a:rPr lang="el-GR" sz="2000" dirty="0" smtClean="0"/>
              <a:t>«</a:t>
            </a:r>
            <a:r>
              <a:rPr lang="el-GR" sz="2000" dirty="0"/>
              <a:t>Χημεία Γραφικών Τεχνών (Ε)</a:t>
            </a:r>
            <a:r>
              <a:rPr lang="el-GR" sz="2000" dirty="0" smtClean="0"/>
              <a:t>. Ενότητα 12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altLang="el-GR" sz="2000" dirty="0"/>
              <a:t>Ρυθμιστικά διαλύματα &amp; Γραφικές </a:t>
            </a:r>
            <a:r>
              <a:rPr lang="el-GR" altLang="el-GR" sz="2000" dirty="0" smtClean="0"/>
              <a:t>Τέχνες (Εφαρμογή</a:t>
            </a:r>
            <a:r>
              <a:rPr lang="el-GR" altLang="el-GR" sz="2000" dirty="0"/>
              <a:t>: Τα διαλύματα ύγρανσης </a:t>
            </a:r>
            <a:r>
              <a:rPr lang="el-GR" altLang="el-GR" sz="2000" dirty="0" err="1"/>
              <a:t>offset</a:t>
            </a:r>
            <a:r>
              <a:rPr lang="el-GR" altLang="el-GR" sz="2000" dirty="0"/>
              <a:t>)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1728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800" dirty="0" smtClean="0"/>
              <a:t>».                     </a:t>
            </a:r>
          </a:p>
          <a:p>
            <a:pPr marL="0" indent="0">
              <a:buNone/>
            </a:pPr>
            <a:endParaRPr lang="el-GR" sz="18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5500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155448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>
                <a:latin typeface="+mn-lt"/>
              </a:rPr>
              <a:t>[1] http://</a:t>
            </a:r>
            <a:r>
              <a:rPr lang="el-GR" dirty="0" smtClean="0">
                <a:latin typeface="+mn-lt"/>
              </a:rPr>
              <a:t>creativecommons.org/licenses/από-nc-sa/4.0</a:t>
            </a:r>
            <a:r>
              <a:rPr lang="el-GR" dirty="0">
                <a:latin typeface="+mn-lt"/>
              </a:rPr>
              <a:t>/ </a:t>
            </a:r>
            <a:endParaRPr lang="en-US" dirty="0" smtClean="0">
              <a:latin typeface="+mn-lt"/>
            </a:endParaRPr>
          </a:p>
          <a:p>
            <a:endParaRPr lang="el-GR" dirty="0">
              <a:latin typeface="+mn-lt"/>
            </a:endParaRPr>
          </a:p>
          <a:p>
            <a:r>
              <a:rPr lang="el-GR" dirty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>
              <a:latin typeface="+mn-lt"/>
            </a:endParaRPr>
          </a:p>
          <a:p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Σύστημα ύγρανσης</a:t>
            </a:r>
            <a:endParaRPr lang="el-GR" dirty="0"/>
          </a:p>
        </p:txBody>
      </p:sp>
      <p:pic>
        <p:nvPicPr>
          <p:cNvPr id="6" name="Picture 2" descr="File:Offse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628800"/>
            <a:ext cx="3762931" cy="42484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8"/>
          <p:cNvSpPr/>
          <p:nvPr/>
        </p:nvSpPr>
        <p:spPr>
          <a:xfrm>
            <a:off x="3446861" y="5976862"/>
            <a:ext cx="241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3"/>
              </a:rPr>
              <a:t>Offset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 </a:t>
            </a:r>
            <a:r>
              <a:rPr lang="en-US" sz="1200" dirty="0" err="1">
                <a:solidFill>
                  <a:prstClr val="black"/>
                </a:solidFill>
                <a:latin typeface="Calibri"/>
                <a:cs typeface="Arial" charset="0"/>
                <a:hlinkClick r:id="rId4" tooltip="User:Yrithinnd"/>
              </a:rPr>
              <a:t>Yrithinnd</a:t>
            </a:r>
            <a:r>
              <a:rPr lang="el-GR" sz="1200" dirty="0" smtClean="0">
                <a:solidFill>
                  <a:prstClr val="black"/>
                </a:solidFill>
                <a:latin typeface="Calibri"/>
                <a:cs typeface="Arial" charset="0"/>
                <a:hlinkClick r:id="rId5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6"/>
              </a:rPr>
              <a:t>CC </a:t>
            </a:r>
            <a:r>
              <a:rPr lang="el-GR" sz="1200" dirty="0" smtClean="0">
                <a:solidFill>
                  <a:prstClr val="black"/>
                </a:solidFill>
                <a:latin typeface="Calibri"/>
                <a:cs typeface="Arial" charset="0"/>
                <a:hlinkClick r:id="rId6"/>
              </a:rPr>
              <a:t>από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6"/>
              </a:rPr>
              <a:t>-SA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6"/>
              </a:rPr>
              <a:t>3.0</a:t>
            </a:r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54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Μελάνια υδατικής βάσης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dirty="0"/>
              <a:t>Επίσης, η </a:t>
            </a:r>
            <a:r>
              <a:rPr lang="el-GR" b="1" dirty="0"/>
              <a:t>διατήρηση σταθερού </a:t>
            </a:r>
            <a:r>
              <a:rPr lang="el-GR" b="1" dirty="0" err="1"/>
              <a:t>pH</a:t>
            </a:r>
            <a:r>
              <a:rPr lang="el-GR" b="1" dirty="0"/>
              <a:t> </a:t>
            </a:r>
            <a:r>
              <a:rPr lang="el-GR" dirty="0"/>
              <a:t>είναι σημαντική, στα </a:t>
            </a:r>
            <a:r>
              <a:rPr lang="el-GR" b="1" dirty="0"/>
              <a:t>μελάνια υδατικής βάσης </a:t>
            </a:r>
            <a:r>
              <a:rPr lang="el-GR" dirty="0"/>
              <a:t>(</a:t>
            </a:r>
            <a:r>
              <a:rPr lang="el-GR" dirty="0" err="1"/>
              <a:t>φλεξογραφικά</a:t>
            </a:r>
            <a:r>
              <a:rPr lang="el-GR" dirty="0"/>
              <a:t> και </a:t>
            </a:r>
            <a:r>
              <a:rPr lang="el-GR" dirty="0" err="1"/>
              <a:t>βαθυτυπικά</a:t>
            </a:r>
            <a:r>
              <a:rPr lang="el-GR" dirty="0"/>
              <a:t>), καθώς αυτά  κερδίζουν συνεχώς έδαφος στο χώρο των εκτυπώσεων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84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Σκοπός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r>
              <a:rPr lang="el-GR" dirty="0"/>
              <a:t>Σκοπός της άσκησης αυτής, είναι η μελέτη και η κατανόηση όλων των παραγόντων που αφορούν τα </a:t>
            </a:r>
            <a:r>
              <a:rPr lang="el-GR" b="1" dirty="0"/>
              <a:t>ρυθμιστικά διαλύματα.</a:t>
            </a:r>
          </a:p>
          <a:p>
            <a:pPr>
              <a:lnSpc>
                <a:spcPct val="114000"/>
              </a:lnSpc>
            </a:pPr>
            <a:r>
              <a:rPr lang="el-GR" dirty="0"/>
              <a:t>Στην άσκηση θα εξεταστούν οι </a:t>
            </a:r>
            <a:r>
              <a:rPr lang="el-GR" b="1" dirty="0"/>
              <a:t>ιδιότητες</a:t>
            </a:r>
            <a:r>
              <a:rPr lang="el-GR" dirty="0"/>
              <a:t> που έχουν, η </a:t>
            </a:r>
            <a:r>
              <a:rPr lang="el-GR" b="1" dirty="0"/>
              <a:t>σύστασή</a:t>
            </a:r>
            <a:r>
              <a:rPr lang="el-GR" dirty="0"/>
              <a:t> τους και ο τρόπος </a:t>
            </a:r>
            <a:r>
              <a:rPr lang="el-GR" b="1" dirty="0"/>
              <a:t>παρασκευής </a:t>
            </a:r>
            <a:r>
              <a:rPr lang="el-GR" dirty="0"/>
              <a:t>τους.</a:t>
            </a:r>
          </a:p>
          <a:p>
            <a:pPr>
              <a:lnSpc>
                <a:spcPct val="114000"/>
              </a:lnSpc>
            </a:pPr>
            <a:r>
              <a:rPr lang="el-GR" dirty="0"/>
              <a:t>Επίσης, θα μετρηθεί το </a:t>
            </a:r>
            <a:r>
              <a:rPr lang="el-GR" dirty="0" err="1"/>
              <a:t>pH</a:t>
            </a:r>
            <a:r>
              <a:rPr lang="el-GR" dirty="0"/>
              <a:t> των Ρ.Δ., ώστε να επαληθευτεί η σταθερότητα του </a:t>
            </a:r>
            <a:r>
              <a:rPr lang="el-GR" dirty="0" err="1"/>
              <a:t>pH</a:t>
            </a:r>
            <a:r>
              <a:rPr lang="el-GR" dirty="0"/>
              <a:t> τους, μετά την προσθήκη μικρής ποσότητας οξέος ή βάσης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1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3999" cy="1080864"/>
          </a:xfrm>
        </p:spPr>
        <p:txBody>
          <a:bodyPr/>
          <a:lstStyle/>
          <a:p>
            <a:r>
              <a:rPr lang="el-GR" dirty="0" smtClean="0"/>
              <a:t>Ρυθμιστικά Διαλύματα </a:t>
            </a:r>
            <a:r>
              <a:rPr lang="el-GR" sz="3200" b="0" dirty="0" smtClean="0"/>
              <a:t>(1 από 3)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04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el-GR" dirty="0"/>
              <a:t>Πολλές φορές, λοιπόν, είναι απαραίτητο να παρασκευάσουμε διαλύματα με ορισμένη τιμή </a:t>
            </a:r>
            <a:r>
              <a:rPr lang="el-GR" dirty="0" err="1"/>
              <a:t>pΗ</a:t>
            </a:r>
            <a:r>
              <a:rPr lang="el-GR" dirty="0"/>
              <a:t> (π.χ. </a:t>
            </a:r>
            <a:r>
              <a:rPr lang="el-GR" b="1" dirty="0"/>
              <a:t>συστήματα ύγρανσης </a:t>
            </a:r>
            <a:r>
              <a:rPr lang="el-GR" b="1" dirty="0" err="1"/>
              <a:t>offset</a:t>
            </a:r>
            <a:r>
              <a:rPr lang="el-GR" b="1" dirty="0"/>
              <a:t>, μελάνια υδατικής βάσης, </a:t>
            </a:r>
            <a:r>
              <a:rPr lang="el-GR" dirty="0" err="1"/>
              <a:t>κτλ</a:t>
            </a:r>
            <a:r>
              <a:rPr lang="el-GR" dirty="0"/>
              <a:t>). </a:t>
            </a:r>
          </a:p>
          <a:p>
            <a:pPr>
              <a:lnSpc>
                <a:spcPct val="114000"/>
              </a:lnSpc>
            </a:pPr>
            <a:r>
              <a:rPr lang="el-GR" dirty="0"/>
              <a:t>Για το λόγο αυτό, χρησιμοποιούμε τα </a:t>
            </a:r>
            <a:r>
              <a:rPr lang="el-GR" b="1" dirty="0"/>
              <a:t>ρυθμιστικά διαλύματα</a:t>
            </a:r>
            <a:r>
              <a:rPr lang="el-GR" dirty="0"/>
              <a:t>, τα οποία είναι ικανά να </a:t>
            </a:r>
            <a:r>
              <a:rPr lang="el-GR" b="1" dirty="0"/>
              <a:t>διατηρούν το </a:t>
            </a:r>
            <a:r>
              <a:rPr lang="el-GR" b="1" dirty="0" err="1"/>
              <a:t>pΗ</a:t>
            </a:r>
            <a:r>
              <a:rPr lang="el-GR" b="1" dirty="0"/>
              <a:t> τους σταθερό</a:t>
            </a:r>
            <a:r>
              <a:rPr lang="el-GR" dirty="0"/>
              <a:t>, όταν προστίθεται μικρή, αλλά υπολογίσιμη ποσότητα οξέος ή βάσης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67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Ρυθμιστικά Διαλύματα </a:t>
            </a:r>
            <a:r>
              <a:rPr lang="el-GR" sz="3200" b="0" dirty="0" smtClean="0"/>
              <a:t>(2 από 3)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14000"/>
              </a:lnSpc>
              <a:buFont typeface="+mj-lt"/>
              <a:buAutoNum type="romanUcPeriod"/>
            </a:pPr>
            <a:r>
              <a:rPr lang="el-GR" dirty="0"/>
              <a:t>Μίγμα ασθενούς οξέος και ενός άλατος του οξέος με ισχυρή βάση, π.χ. CH</a:t>
            </a:r>
            <a:r>
              <a:rPr lang="el-GR" sz="2000" baseline="-25000" dirty="0"/>
              <a:t>3</a:t>
            </a:r>
            <a:r>
              <a:rPr lang="el-GR" dirty="0"/>
              <a:t>COOH με CH</a:t>
            </a:r>
            <a:r>
              <a:rPr lang="el-GR" sz="2000" baseline="-25000" dirty="0"/>
              <a:t>3</a:t>
            </a:r>
            <a:r>
              <a:rPr lang="el-GR" dirty="0"/>
              <a:t>COONa ή μίγμα ασθενούς βάσης και ενός άλατος της βάσης με ισχυρό οξύ, π.χ. ΝΗ</a:t>
            </a:r>
            <a:r>
              <a:rPr lang="el-GR" sz="1800" baseline="-25000" dirty="0"/>
              <a:t>4</a:t>
            </a:r>
            <a:r>
              <a:rPr lang="el-GR" dirty="0"/>
              <a:t>ΟΗ με </a:t>
            </a:r>
            <a:r>
              <a:rPr lang="el-GR" dirty="0" smtClean="0"/>
              <a:t>NH</a:t>
            </a:r>
            <a:r>
              <a:rPr lang="el-GR" sz="2000" baseline="-25000" dirty="0" smtClean="0"/>
              <a:t>4</a:t>
            </a:r>
            <a:r>
              <a:rPr lang="el-GR" dirty="0" smtClean="0"/>
              <a:t>CI</a:t>
            </a:r>
            <a:endParaRPr lang="el-GR" dirty="0"/>
          </a:p>
          <a:p>
            <a:pPr marL="514350" indent="-514350">
              <a:lnSpc>
                <a:spcPct val="114000"/>
              </a:lnSpc>
              <a:buFont typeface="+mj-lt"/>
              <a:buAutoNum type="romanUcPeriod"/>
            </a:pPr>
            <a:r>
              <a:rPr lang="el-GR" dirty="0" smtClean="0"/>
              <a:t>Μερικώς </a:t>
            </a:r>
            <a:r>
              <a:rPr lang="el-GR" dirty="0"/>
              <a:t>εξουδετερωμένο ασθενές οξύ από ισχυρή βάση, π.χ. </a:t>
            </a:r>
            <a:r>
              <a:rPr lang="el-GR" dirty="0" smtClean="0"/>
              <a:t>CH</a:t>
            </a:r>
            <a:r>
              <a:rPr lang="el-GR" sz="1800" baseline="-25000" dirty="0" smtClean="0"/>
              <a:t>3</a:t>
            </a:r>
            <a:r>
              <a:rPr lang="el-GR" dirty="0" smtClean="0"/>
              <a:t>COOH </a:t>
            </a:r>
            <a:r>
              <a:rPr lang="el-GR" dirty="0"/>
              <a:t>με </a:t>
            </a:r>
            <a:r>
              <a:rPr lang="el-GR" dirty="0" err="1"/>
              <a:t>ΝαΟΗ</a:t>
            </a:r>
            <a:r>
              <a:rPr lang="el-GR" dirty="0"/>
              <a:t> ή μερικώς εξουδετερωμένη ασθενής βάση από ισχυρό οξύ, π.χ. </a:t>
            </a:r>
            <a:r>
              <a:rPr lang="el-GR" dirty="0" smtClean="0"/>
              <a:t>ΝΗ</a:t>
            </a:r>
            <a:r>
              <a:rPr lang="el-GR" sz="2000" baseline="-25000" dirty="0" smtClean="0"/>
              <a:t>4</a:t>
            </a:r>
            <a:r>
              <a:rPr lang="el-GR" dirty="0" smtClean="0"/>
              <a:t>ΟΗ </a:t>
            </a:r>
            <a:r>
              <a:rPr lang="el-GR" dirty="0"/>
              <a:t>με HCI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3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Ρυθμιστικά Διαλύματα </a:t>
            </a:r>
            <a:r>
              <a:rPr lang="el-GR" sz="3200" b="0" dirty="0" smtClean="0"/>
              <a:t>(3 από 3)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863873"/>
          </a:xfrm>
        </p:spPr>
        <p:txBody>
          <a:bodyPr/>
          <a:lstStyle/>
          <a:p>
            <a:r>
              <a:rPr lang="el-GR" dirty="0"/>
              <a:t>Το </a:t>
            </a:r>
            <a:r>
              <a:rPr lang="el-GR" dirty="0" err="1"/>
              <a:t>pH</a:t>
            </a:r>
            <a:r>
              <a:rPr lang="el-GR" dirty="0"/>
              <a:t> ενός Ρ.Δ. ασθενούς </a:t>
            </a:r>
            <a:r>
              <a:rPr lang="el-GR" dirty="0" err="1"/>
              <a:t>μονοπρωτικού</a:t>
            </a:r>
            <a:r>
              <a:rPr lang="el-GR" dirty="0"/>
              <a:t> οξέος και άλατος του υπολογίζεται από τον μαθηματικό τύπο: </a:t>
            </a:r>
          </a:p>
          <a:p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843808" y="2110106"/>
                <a:ext cx="3198183" cy="814838"/>
              </a:xfrm>
              <a:prstGeom prst="rect">
                <a:avLst/>
              </a:prstGeom>
              <a:noFill/>
              <a:ln>
                <a:solidFill>
                  <a:srgbClr val="004A82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𝑝𝐻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𝑝𝐾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𝛼𝜆𝛼𝜏𝜊𝜍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𝜊𝜉𝜀𝜔𝜍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el-GR" sz="24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2110106"/>
                <a:ext cx="3198183" cy="814838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  <a:ln>
                <a:solidFill>
                  <a:srgbClr val="004A82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Ορθογώνιο 5"/>
          <p:cNvSpPr/>
          <p:nvPr/>
        </p:nvSpPr>
        <p:spPr>
          <a:xfrm>
            <a:off x="468312" y="3139394"/>
            <a:ext cx="84241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prstClr val="black"/>
                </a:solidFill>
                <a:latin typeface="Calibri"/>
                <a:cs typeface="Arial" charset="0"/>
              </a:rPr>
              <a:t>Ενώ εάν το Ρ.Δ. αποτελείται από ασθενή </a:t>
            </a:r>
            <a:r>
              <a:rPr lang="el-GR" sz="2400" dirty="0" err="1">
                <a:solidFill>
                  <a:prstClr val="black"/>
                </a:solidFill>
                <a:latin typeface="Calibri"/>
                <a:cs typeface="Arial" charset="0"/>
              </a:rPr>
              <a:t>μονόξινη</a:t>
            </a:r>
            <a:r>
              <a:rPr lang="el-GR" sz="2400" dirty="0">
                <a:solidFill>
                  <a:prstClr val="black"/>
                </a:solidFill>
                <a:latin typeface="Calibri"/>
                <a:cs typeface="Arial" charset="0"/>
              </a:rPr>
              <a:t> βάση και άλας της, ο μαθ. τύπος γίνεται:</a:t>
            </a:r>
            <a:endParaRPr lang="en-US" sz="24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31162" y="4151378"/>
                <a:ext cx="3483453" cy="815031"/>
              </a:xfrm>
              <a:prstGeom prst="rect">
                <a:avLst/>
              </a:prstGeom>
              <a:noFill/>
              <a:ln>
                <a:solidFill>
                  <a:srgbClr val="004A82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m:rPr>
                          <m:sty m:val="p"/>
                        </m:rPr>
                        <a:rPr lang="en-US" sz="24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𝑝𝐾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𝛼𝜆𝛼𝜏𝜊𝜍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𝜊𝜉𝜀𝜔𝜍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el-GR" sz="24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1162" y="4151378"/>
                <a:ext cx="3483453" cy="815031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  <a:ln>
                <a:solidFill>
                  <a:srgbClr val="004A82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00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- Άσκηση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20000"/>
              </a:lnSpc>
            </a:pPr>
            <a:r>
              <a:rPr lang="el-GR" dirty="0"/>
              <a:t>Διαλύουμε σε νερό 0,225</a:t>
            </a:r>
            <a:r>
              <a:rPr lang="en-US" dirty="0" err="1"/>
              <a:t>mol</a:t>
            </a:r>
            <a:r>
              <a:rPr lang="en-US" dirty="0"/>
              <a:t> CH</a:t>
            </a:r>
            <a:r>
              <a:rPr lang="en-US" sz="1800" baseline="-25000" dirty="0"/>
              <a:t>3</a:t>
            </a:r>
            <a:r>
              <a:rPr lang="en-US" dirty="0"/>
              <a:t>COONa</a:t>
            </a:r>
            <a:r>
              <a:rPr lang="el-GR" dirty="0"/>
              <a:t> και 0,225</a:t>
            </a:r>
            <a:r>
              <a:rPr lang="en-US" dirty="0" err="1"/>
              <a:t>mol</a:t>
            </a:r>
            <a:r>
              <a:rPr lang="en-US" dirty="0"/>
              <a:t> CH</a:t>
            </a:r>
            <a:r>
              <a:rPr lang="en-US" sz="1800" baseline="-25000" dirty="0"/>
              <a:t>3</a:t>
            </a:r>
            <a:r>
              <a:rPr lang="en-US" dirty="0"/>
              <a:t>COOH</a:t>
            </a:r>
            <a:r>
              <a:rPr lang="el-GR" dirty="0"/>
              <a:t> μέχρι τον όγκο των 500</a:t>
            </a:r>
            <a:r>
              <a:rPr lang="en-US" dirty="0"/>
              <a:t> ml</a:t>
            </a:r>
            <a:r>
              <a:rPr lang="el-GR" dirty="0"/>
              <a:t>. Ποιο θα είναι το </a:t>
            </a:r>
            <a:r>
              <a:rPr lang="en-US" dirty="0"/>
              <a:t>pH </a:t>
            </a:r>
            <a:r>
              <a:rPr lang="el-GR" dirty="0"/>
              <a:t>του διαλύματος;</a:t>
            </a:r>
          </a:p>
          <a:p>
            <a:pPr algn="just">
              <a:lnSpc>
                <a:spcPct val="120000"/>
              </a:lnSpc>
            </a:pPr>
            <a:r>
              <a:rPr lang="el-GR" dirty="0"/>
              <a:t>Δίνεται:</a:t>
            </a:r>
            <a:r>
              <a:rPr lang="en-US" dirty="0"/>
              <a:t> </a:t>
            </a:r>
            <a:r>
              <a:rPr lang="en-US" dirty="0" err="1"/>
              <a:t>K</a:t>
            </a:r>
            <a:r>
              <a:rPr lang="en-US" sz="1800" dirty="0" err="1"/>
              <a:t>a</a:t>
            </a:r>
            <a:r>
              <a:rPr lang="en-US" dirty="0"/>
              <a:t>(CH</a:t>
            </a:r>
            <a:r>
              <a:rPr lang="en-US" sz="1800" baseline="-25000" dirty="0"/>
              <a:t>3</a:t>
            </a:r>
            <a:r>
              <a:rPr lang="en-US" dirty="0"/>
              <a:t>COOH)=</a:t>
            </a:r>
            <a:r>
              <a:rPr lang="en-US" dirty="0" smtClean="0"/>
              <a:t>1,8.10</a:t>
            </a:r>
            <a:r>
              <a:rPr lang="en-US" baseline="30000" dirty="0" smtClean="0"/>
              <a:t>-5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18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1d326e4a39859eface235d46597456408cd45d55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">
  <a:themeElements>
    <a:clrScheme name="Προσαρμοσμένο 9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3</TotalTime>
  <Words>1240</Words>
  <Application>Microsoft Office PowerPoint</Application>
  <PresentationFormat>On-screen Show (4:3)</PresentationFormat>
  <Paragraphs>152</Paragraphs>
  <Slides>26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OC_template_updated</vt:lpstr>
      <vt:lpstr>template</vt:lpstr>
      <vt:lpstr>Χημεία Γραφικών Τεχνών (Ε)</vt:lpstr>
      <vt:lpstr>Ο ρόλος του νερού</vt:lpstr>
      <vt:lpstr>Σύστημα ύγρανσης</vt:lpstr>
      <vt:lpstr>Μελάνια υδατικής βάσης</vt:lpstr>
      <vt:lpstr>Σκοπός</vt:lpstr>
      <vt:lpstr>Ρυθμιστικά Διαλύματα (1 από 3)</vt:lpstr>
      <vt:lpstr>Ρυθμιστικά Διαλύματα (2 από 3)</vt:lpstr>
      <vt:lpstr>Ρυθμιστικά Διαλύματα (3 από 3)</vt:lpstr>
      <vt:lpstr>Παράδειγμα - Άσκηση</vt:lpstr>
      <vt:lpstr>Παράδειγμα - Λύση</vt:lpstr>
      <vt:lpstr>Παράδειγμα - Αποτέλεσμα</vt:lpstr>
      <vt:lpstr>Πειραματικό μέρος –  Ρυθμιστικό διάλυμα</vt:lpstr>
      <vt:lpstr>Πειραματικό μέρος (1 από 4)</vt:lpstr>
      <vt:lpstr>Πειραματικό μέρος (2 από 4)</vt:lpstr>
      <vt:lpstr>Πειραματικό μέρος (3 από 4)</vt:lpstr>
      <vt:lpstr>Πειραματικό μέρος (4 από 4)</vt:lpstr>
      <vt:lpstr>Σχόλια - συμπεράσματα</vt:lpstr>
      <vt:lpstr>Ρυθμιστικά διαλύματα</vt:lpstr>
      <vt:lpstr>Βιβλιογραφία (1 από 2) </vt:lpstr>
      <vt:lpstr>Βιβλιογραφία (2 από 2) </vt:lpstr>
      <vt:lpstr>Τέλος Ενότητας</vt:lpstr>
      <vt:lpstr>Σημειώματα</vt:lpstr>
      <vt:lpstr>Σημείωμα Αναφοράς</vt:lpstr>
      <vt:lpstr>Σημείωμα Αδειοδότησης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Χημεία Γραφικών Τεχνών (Ε)</dc:title>
  <dc:creator>opencourses@teiath.gr</dc:creator>
  <cp:lastModifiedBy>alex</cp:lastModifiedBy>
  <cp:revision>5</cp:revision>
  <dcterms:created xsi:type="dcterms:W3CDTF">2014-09-29T07:03:11Z</dcterms:created>
  <dcterms:modified xsi:type="dcterms:W3CDTF">2015-01-28T14:04:21Z</dcterms:modified>
</cp:coreProperties>
</file>