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30"/>
  </p:notesMasterIdLst>
  <p:handoutMasterIdLst>
    <p:handoutMasterId r:id="rId31"/>
  </p:handoutMasterIdLst>
  <p:sldIdLst>
    <p:sldId id="256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57" r:id="rId23"/>
    <p:sldId id="262" r:id="rId24"/>
    <p:sldId id="264" r:id="rId25"/>
    <p:sldId id="269" r:id="rId26"/>
    <p:sldId id="270" r:id="rId27"/>
    <p:sldId id="266" r:id="rId28"/>
    <p:sldId id="261" r:id="rId29"/>
  </p:sldIdLst>
  <p:sldSz cx="9144000" cy="6858000" type="screen4x3"/>
  <p:notesSz cx="7104063" cy="10234613"/>
  <p:custDataLst>
    <p:tags r:id="rId32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0" autoAdjust="0"/>
    <p:restoredTop sz="94660"/>
  </p:normalViewPr>
  <p:slideViewPr>
    <p:cSldViewPr>
      <p:cViewPr varScale="1">
        <p:scale>
          <a:sx n="69" d="100"/>
          <a:sy n="69" d="100"/>
        </p:scale>
        <p:origin x="15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9450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707" r:id="rId3"/>
    <p:sldLayoutId id="2147483687" r:id="rId4"/>
    <p:sldLayoutId id="2147483688" r:id="rId5"/>
    <p:sldLayoutId id="2147483689" r:id="rId6"/>
    <p:sldLayoutId id="2147483690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Διατροφή-Διαιτολογία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1</a:t>
            </a:r>
            <a:r>
              <a:rPr lang="el-GR" sz="2600" b="1" dirty="0" smtClean="0"/>
              <a:t>9</a:t>
            </a:r>
            <a:r>
              <a:rPr lang="el-GR" sz="2600" dirty="0" smtClean="0"/>
              <a:t>: Είδη διαιτών</a:t>
            </a:r>
            <a:endParaRPr lang="el-GR" altLang="el-GR" sz="2800" dirty="0" smtClean="0"/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E5C8-1AAF-42BD-8A31-7B4B2F39E3CD}" type="slidenum">
              <a:rPr lang="el-GR" altLang="el-GR"/>
              <a:pPr/>
              <a:t>9</a:t>
            </a:fld>
            <a:endParaRPr lang="el-GR" altLang="el-GR" dirty="0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Δίαιτες με έμφαση στις πρωτεΐνες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Στηρίζονται στην ψηλότερη </a:t>
            </a:r>
            <a:r>
              <a:rPr lang="el-GR" altLang="el-GR" dirty="0"/>
              <a:t>τροφογενή θερμογένεση πρωτεΐνης (20</a:t>
            </a:r>
            <a:r>
              <a:rPr lang="el-GR" altLang="el-GR" dirty="0" smtClean="0"/>
              <a:t>%), </a:t>
            </a:r>
            <a:r>
              <a:rPr lang="el-GR" altLang="el-GR" dirty="0"/>
              <a:t>ενώ λιπίδια και υδατάνθρακες </a:t>
            </a:r>
            <a:r>
              <a:rPr lang="el-GR" altLang="el-GR" dirty="0" smtClean="0"/>
              <a:t>κυμαίνονται στο 5-10% αντίστοιχα</a:t>
            </a:r>
            <a:endParaRPr lang="el-GR" altLang="el-GR" dirty="0"/>
          </a:p>
          <a:p>
            <a:r>
              <a:rPr lang="el-GR" altLang="el-GR" dirty="0"/>
              <a:t>Μονοτονία περιορίζει όρεξη</a:t>
            </a:r>
          </a:p>
          <a:p>
            <a:endParaRPr lang="el-GR" altLang="el-GR" dirty="0"/>
          </a:p>
          <a:p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1380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Δίαιτα με βάση τα αυγά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Μεγάλες ποσότητες βραστών αυγών και λίγο κρέας, φρούτα, λαχανικά</a:t>
            </a:r>
          </a:p>
          <a:p>
            <a:pPr marL="0" indent="0">
              <a:buNone/>
            </a:pPr>
            <a:r>
              <a:rPr lang="el-GR" b="1" dirty="0"/>
              <a:t>Μayo-diet</a:t>
            </a:r>
          </a:p>
          <a:p>
            <a:r>
              <a:rPr lang="el-GR" dirty="0"/>
              <a:t>Προτείνει κάθε ημέρα αυγά σε κάθε γεύμα για 14 ημέρες</a:t>
            </a:r>
          </a:p>
          <a:p>
            <a:r>
              <a:rPr lang="el-GR" dirty="0"/>
              <a:t>Γεύμα περιέχει υδατάνθρακες, λίγα λιπίδια, πολλές πρωτεΐνες</a:t>
            </a:r>
          </a:p>
          <a:p>
            <a:r>
              <a:rPr lang="el-GR" dirty="0"/>
              <a:t>Περιέχουν πολύ χοληστερίνη, προκαλούν δυσκοιλιότητα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AC4FE-C726-4366-84B8-56DFC23486E8}" type="slidenum">
              <a:rPr lang="el-GR" altLang="el-GR"/>
              <a:pPr/>
              <a:t>10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043334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CB6DC-AE0E-498E-BD74-7133C72D4C29}" type="slidenum">
              <a:rPr lang="el-GR" altLang="el-GR"/>
              <a:pPr/>
              <a:t>11</a:t>
            </a:fld>
            <a:endParaRPr lang="el-GR" altLang="el-GR" dirty="0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Δίαιτα με βάση το κρέας</a:t>
            </a:r>
          </a:p>
        </p:txBody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800" dirty="0"/>
              <a:t>Επιτρέπουν μεγάλη  κατανάλωση κρέατος</a:t>
            </a:r>
          </a:p>
          <a:p>
            <a:r>
              <a:rPr lang="el-GR" altLang="el-GR" sz="2800" dirty="0"/>
              <a:t>Ορισμένες περιορίζουν νερό</a:t>
            </a:r>
          </a:p>
          <a:p>
            <a:pPr>
              <a:buFontTx/>
              <a:buNone/>
            </a:pPr>
            <a:r>
              <a:rPr lang="el-GR" altLang="el-GR" sz="2800" b="1" dirty="0" smtClean="0"/>
              <a:t>Άκρως </a:t>
            </a:r>
            <a:r>
              <a:rPr lang="el-GR" altLang="el-GR" sz="2800" b="1" dirty="0"/>
              <a:t>ακατάλληλες για παθήσεις</a:t>
            </a:r>
          </a:p>
          <a:p>
            <a:r>
              <a:rPr lang="el-GR" altLang="el-GR" sz="2800" dirty="0"/>
              <a:t>Ηπατος</a:t>
            </a:r>
          </a:p>
          <a:p>
            <a:r>
              <a:rPr lang="el-GR" altLang="el-GR" sz="2800" dirty="0"/>
              <a:t>Χολής </a:t>
            </a:r>
          </a:p>
          <a:p>
            <a:r>
              <a:rPr lang="el-GR" altLang="el-GR" sz="2800" dirty="0"/>
              <a:t>Νεφρών</a:t>
            </a:r>
          </a:p>
          <a:p>
            <a:r>
              <a:rPr lang="el-GR" altLang="el-GR" sz="2800" dirty="0"/>
              <a:t>Υπερχοληστερολαιμία</a:t>
            </a:r>
          </a:p>
          <a:p>
            <a:r>
              <a:rPr lang="el-GR" altLang="el-GR" sz="2800" dirty="0"/>
              <a:t>Αυξημένο ουρικό οξύ</a:t>
            </a:r>
          </a:p>
        </p:txBody>
      </p:sp>
    </p:spTree>
    <p:extLst>
      <p:ext uri="{BB962C8B-B14F-4D97-AF65-F5344CB8AC3E}">
        <p14:creationId xmlns:p14="http://schemas.microsoft.com/office/powerpoint/2010/main" val="3452592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A962-C3C8-4CF0-B807-BE9856EFC78F}" type="slidenum">
              <a:rPr lang="el-GR" altLang="el-GR"/>
              <a:pPr/>
              <a:t>12</a:t>
            </a:fld>
            <a:endParaRPr lang="el-GR" altLang="el-GR" dirty="0"/>
          </a:p>
        </p:txBody>
      </p:sp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Δίαιτα με ημέρες ψαριών</a:t>
            </a:r>
          </a:p>
        </p:txBody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2</a:t>
            </a:r>
            <a:r>
              <a:rPr lang="en-US" altLang="el-GR" dirty="0"/>
              <a:t>x </a:t>
            </a:r>
            <a:r>
              <a:rPr lang="el-GR" altLang="el-GR" dirty="0"/>
              <a:t>την εβδομάδα</a:t>
            </a:r>
          </a:p>
          <a:p>
            <a:r>
              <a:rPr lang="el-GR" altLang="el-GR" dirty="0"/>
              <a:t>Υπόλοιπες ημέρες είναι μειωμένα τα λιπίδια οι υδατάνθρακες και η ενέργεια</a:t>
            </a:r>
          </a:p>
        </p:txBody>
      </p:sp>
    </p:spTree>
    <p:extLst>
      <p:ext uri="{BB962C8B-B14F-4D97-AF65-F5344CB8AC3E}">
        <p14:creationId xmlns:p14="http://schemas.microsoft.com/office/powerpoint/2010/main" val="239393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DECA-B365-4E83-B007-4495FF809803}" type="slidenum">
              <a:rPr lang="el-GR" altLang="el-GR"/>
              <a:pPr/>
              <a:t>13</a:t>
            </a:fld>
            <a:endParaRPr lang="el-GR" altLang="el-GR" dirty="0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Δίαιτες χωρίς υδατάνθρακες</a:t>
            </a:r>
          </a:p>
        </p:txBody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l-GR" altLang="el-GR" sz="2800" dirty="0"/>
              <a:t>Δεν περιέχουν σχεδόν καθόλου υδατάνθρακες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Α</a:t>
            </a:r>
            <a:r>
              <a:rPr lang="en-US" altLang="el-GR" sz="2800" dirty="0"/>
              <a:t>tkins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Επιτρέπεται η κατανάλωση τροφών πλούσιων σε πρωτεΐνες και λιπίδια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Απαγορεύονται τα φρούτα και τα λαχανικά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Επιτρέπεται άφθονο τυρί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Υπόσχονται μεγάλη απώλεια βάρους και ποιότητα ζωής με την απεριόριστη κατανάλωση νόστιμων τροφών αλλά χωρίς υδατάνθρακες (ζάχαρη, πατάτα, ψωμί)</a:t>
            </a:r>
          </a:p>
        </p:txBody>
      </p:sp>
    </p:spTree>
    <p:extLst>
      <p:ext uri="{BB962C8B-B14F-4D97-AF65-F5344CB8AC3E}">
        <p14:creationId xmlns:p14="http://schemas.microsoft.com/office/powerpoint/2010/main" val="234940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7EC4-39A4-4C58-A201-E4483C4250D5}" type="slidenum">
              <a:rPr lang="el-GR" altLang="el-GR"/>
              <a:pPr/>
              <a:t>14</a:t>
            </a:fld>
            <a:endParaRPr lang="el-GR" altLang="el-GR" dirty="0"/>
          </a:p>
        </p:txBody>
      </p:sp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Κίνδυνοι διαιτών φτωχών σε </a:t>
            </a:r>
            <a:r>
              <a:rPr lang="el-GR" altLang="el-GR" sz="3200" dirty="0" smtClean="0"/>
              <a:t>υδατάνθρακες </a:t>
            </a:r>
            <a:r>
              <a:rPr lang="el-GR" altLang="el-GR" sz="3200" b="0" dirty="0" smtClean="0"/>
              <a:t>1/2</a:t>
            </a:r>
            <a:endParaRPr lang="el-GR" altLang="el-GR" sz="3200" b="0" dirty="0"/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Προκαλούν αίσθημα κορεσμού, έως απέχθειας και γίνονται έτσι υποθερμιδικές</a:t>
            </a:r>
          </a:p>
          <a:p>
            <a:r>
              <a:rPr lang="el-GR" altLang="el-GR" dirty="0"/>
              <a:t>Υπερβολική απώλεια νερού</a:t>
            </a:r>
          </a:p>
          <a:p>
            <a:r>
              <a:rPr lang="el-GR" altLang="el-GR" dirty="0"/>
              <a:t>Μεγάλη αποβολή κετονοσωμάτων</a:t>
            </a:r>
          </a:p>
          <a:p>
            <a:r>
              <a:rPr lang="el-GR" altLang="el-GR" dirty="0" smtClean="0"/>
              <a:t>Η ποσοστιαία συμμετοχή των θερμιδογόνων θρεπτικών συστατικών είναι αντίθετη με τις συστάσεις και κυμαίνεται για  </a:t>
            </a:r>
          </a:p>
          <a:p>
            <a:pPr lvl="1"/>
            <a:r>
              <a:rPr lang="el-GR" altLang="el-GR" dirty="0" smtClean="0"/>
              <a:t>τις πρωτεΐνες </a:t>
            </a:r>
            <a:r>
              <a:rPr lang="el-GR" altLang="el-GR" dirty="0"/>
              <a:t>12-33</a:t>
            </a:r>
            <a:r>
              <a:rPr lang="el-GR" altLang="el-GR" dirty="0" smtClean="0"/>
              <a:t>% (αντί για 15%)</a:t>
            </a:r>
            <a:endParaRPr lang="el-GR" altLang="el-GR" dirty="0"/>
          </a:p>
          <a:p>
            <a:pPr lvl="1"/>
            <a:r>
              <a:rPr lang="el-GR" altLang="el-GR" dirty="0" smtClean="0"/>
              <a:t>τα λιπίδια </a:t>
            </a:r>
            <a:r>
              <a:rPr lang="el-GR" altLang="el-GR" dirty="0"/>
              <a:t>63-84</a:t>
            </a:r>
            <a:r>
              <a:rPr lang="el-GR" altLang="el-GR" dirty="0" smtClean="0"/>
              <a:t>% (αντί για 35%)</a:t>
            </a:r>
            <a:endParaRPr lang="el-GR" altLang="el-GR" dirty="0"/>
          </a:p>
          <a:p>
            <a:pPr lvl="1"/>
            <a:r>
              <a:rPr lang="el-GR" altLang="el-GR" dirty="0" smtClean="0"/>
              <a:t>τους υδατάνθρακες </a:t>
            </a:r>
            <a:r>
              <a:rPr lang="el-GR" altLang="el-GR" dirty="0"/>
              <a:t>4</a:t>
            </a:r>
            <a:r>
              <a:rPr lang="el-GR" altLang="el-GR" dirty="0" smtClean="0"/>
              <a:t>%, αντί για 50% (ελάχιστο </a:t>
            </a:r>
            <a:r>
              <a:rPr lang="el-GR" altLang="el-GR" dirty="0"/>
              <a:t>όριο 10%)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757030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213A-5195-4992-AB7F-C9BCE78806BE}" type="slidenum">
              <a:rPr lang="el-GR" altLang="el-GR"/>
              <a:pPr/>
              <a:t>15</a:t>
            </a:fld>
            <a:endParaRPr lang="el-GR" altLang="el-GR" dirty="0"/>
          </a:p>
        </p:txBody>
      </p:sp>
      <p:sp>
        <p:nvSpPr>
          <p:cNvPr id="60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dirty="0">
                <a:solidFill>
                  <a:prstClr val="white"/>
                </a:solidFill>
              </a:rPr>
              <a:t>Κίνδυνοι διαιτών φτωχών σε υδατάνθρακες </a:t>
            </a:r>
            <a:r>
              <a:rPr lang="el-GR" altLang="el-GR" sz="3200" b="0" dirty="0" smtClean="0">
                <a:solidFill>
                  <a:prstClr val="white"/>
                </a:solidFill>
              </a:rPr>
              <a:t>2/2</a:t>
            </a:r>
            <a:endParaRPr lang="el-GR" altLang="el-GR" dirty="0"/>
          </a:p>
        </p:txBody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800" dirty="0"/>
              <a:t>Προϊόντα δημητριακών, πατάτες, φρούτα, λαχανικά </a:t>
            </a:r>
            <a:r>
              <a:rPr lang="el-GR" altLang="el-GR" sz="2800" dirty="0" smtClean="0"/>
              <a:t>απουσιάζουν (περιέχουν </a:t>
            </a:r>
            <a:r>
              <a:rPr lang="el-GR" altLang="el-GR" sz="2800" dirty="0"/>
              <a:t>απαραίτητα θρεπτικά συστατικά και </a:t>
            </a:r>
            <a:r>
              <a:rPr lang="el-GR" altLang="el-GR" sz="2800" dirty="0" smtClean="0"/>
              <a:t>διαιτητικές ίνες)</a:t>
            </a:r>
            <a:endParaRPr lang="el-GR" altLang="el-GR" sz="2800" dirty="0"/>
          </a:p>
          <a:p>
            <a:r>
              <a:rPr lang="el-GR" altLang="el-GR" sz="2800" dirty="0"/>
              <a:t>Τα πολλά λιπίδια, χοληστερίνη, πουρίνες συμβάλλουν στην εκδήλωση καρδιοπάθειας ή ουρικής αρθρίτιδας</a:t>
            </a:r>
          </a:p>
          <a:p>
            <a:r>
              <a:rPr lang="el-GR" altLang="el-GR" sz="2800" dirty="0"/>
              <a:t>Απαραίτητα τα διαιτητικά συμπληρώματα και τα καθαρτικά και φάρμακα που προστατεύουν από την ουρική αρθρίτιδα</a:t>
            </a:r>
          </a:p>
        </p:txBody>
      </p:sp>
    </p:spTree>
    <p:extLst>
      <p:ext uri="{BB962C8B-B14F-4D97-AF65-F5344CB8AC3E}">
        <p14:creationId xmlns:p14="http://schemas.microsoft.com/office/powerpoint/2010/main" val="3037933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0A760-E47B-49ED-AE95-FAE002FA2732}" type="slidenum">
              <a:rPr lang="el-GR" altLang="el-GR"/>
              <a:pPr/>
              <a:t>16</a:t>
            </a:fld>
            <a:endParaRPr lang="el-GR" altLang="el-GR" dirty="0"/>
          </a:p>
        </p:txBody>
      </p:sp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Δίαιτα με έμφαση στους υδατάνθρακες</a:t>
            </a:r>
          </a:p>
        </p:txBody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800" dirty="0"/>
              <a:t>Ημέρες φρούτων και λαχανικών</a:t>
            </a:r>
          </a:p>
          <a:p>
            <a:r>
              <a:rPr lang="el-GR" altLang="el-GR" sz="2800" dirty="0"/>
              <a:t>Ξηρά τροφή (ψωμί, παξιμάδια, σπόρους, ξηρούς καρπούς) και </a:t>
            </a:r>
            <a:r>
              <a:rPr lang="el-GR" altLang="el-GR" sz="2800" dirty="0" smtClean="0"/>
              <a:t>συγκεκριμένες </a:t>
            </a:r>
            <a:r>
              <a:rPr lang="el-GR" altLang="el-GR" sz="2800" dirty="0"/>
              <a:t>ποσότητες υγρών που διαφέρουν από μέρα σε ημέρα </a:t>
            </a:r>
            <a:r>
              <a:rPr lang="el-GR" altLang="el-GR" sz="2800" dirty="0" smtClean="0">
                <a:sym typeface="Wingdings" pitchFamily="2" charset="2"/>
              </a:rPr>
              <a:t></a:t>
            </a:r>
            <a:r>
              <a:rPr lang="el-GR" altLang="el-GR" sz="2800" dirty="0" smtClean="0">
                <a:sym typeface="Monotype Sorts" pitchFamily="2" charset="2"/>
              </a:rPr>
              <a:t> </a:t>
            </a:r>
            <a:r>
              <a:rPr lang="el-GR" altLang="el-GR" sz="2800" dirty="0">
                <a:sym typeface="Monotype Sorts" pitchFamily="2" charset="2"/>
              </a:rPr>
              <a:t>Αν υ</a:t>
            </a:r>
            <a:r>
              <a:rPr lang="el-GR" altLang="el-GR" sz="2800" dirty="0"/>
              <a:t>ποθερμιδική </a:t>
            </a:r>
            <a:r>
              <a:rPr lang="el-GR" altLang="el-GR" sz="2800" dirty="0" smtClean="0"/>
              <a:t>δίαιτα</a:t>
            </a:r>
            <a:r>
              <a:rPr lang="el-GR" altLang="el-GR" sz="2800" dirty="0" smtClean="0">
                <a:sym typeface="Wingdings" pitchFamily="2" charset="2"/>
              </a:rPr>
              <a:t></a:t>
            </a:r>
            <a:r>
              <a:rPr lang="el-GR" altLang="el-GR" sz="2800" dirty="0" smtClean="0">
                <a:sym typeface="Monotype Sorts" pitchFamily="2" charset="2"/>
              </a:rPr>
              <a:t> </a:t>
            </a:r>
            <a:r>
              <a:rPr lang="el-GR" altLang="el-GR" sz="2800" dirty="0">
                <a:sym typeface="Monotype Sorts" pitchFamily="2" charset="2"/>
              </a:rPr>
              <a:t>επιτυγχάνεται απώλεια βάρους</a:t>
            </a:r>
          </a:p>
          <a:p>
            <a:r>
              <a:rPr lang="el-GR" altLang="el-GR" sz="2800" dirty="0">
                <a:sym typeface="Monotype Sorts" pitchFamily="2" charset="2"/>
              </a:rPr>
              <a:t>Δίαιτα με πατάτα (1</a:t>
            </a:r>
            <a:r>
              <a:rPr lang="en-US" altLang="el-GR" sz="2800" dirty="0">
                <a:sym typeface="Monotype Sorts" pitchFamily="2" charset="2"/>
              </a:rPr>
              <a:t>kg) </a:t>
            </a:r>
            <a:r>
              <a:rPr lang="el-GR" altLang="el-GR" sz="2800" dirty="0">
                <a:sym typeface="Monotype Sorts" pitchFamily="2" charset="2"/>
              </a:rPr>
              <a:t>ή ρύζι (400-800 γρ ) και φρούτα. Σε 4 εβδομάδες </a:t>
            </a:r>
            <a:r>
              <a:rPr lang="el-GR" altLang="el-GR" sz="2800" dirty="0" smtClean="0">
                <a:sym typeface="Monotype Sorts" pitchFamily="2" charset="2"/>
              </a:rPr>
              <a:t>προστίθενται </a:t>
            </a:r>
            <a:r>
              <a:rPr lang="el-GR" altLang="el-GR" sz="2800" dirty="0">
                <a:sym typeface="Monotype Sorts" pitchFamily="2" charset="2"/>
              </a:rPr>
              <a:t>μικρές ποσότητες κρέατος και λαχανικών</a:t>
            </a:r>
          </a:p>
        </p:txBody>
      </p:sp>
    </p:spTree>
    <p:extLst>
      <p:ext uri="{BB962C8B-B14F-4D97-AF65-F5344CB8AC3E}">
        <p14:creationId xmlns:p14="http://schemas.microsoft.com/office/powerpoint/2010/main" val="2976039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B580A-035E-4775-8FD1-8DE7222C8137}" type="slidenum">
              <a:rPr lang="el-GR" altLang="el-GR"/>
              <a:pPr/>
              <a:t>17</a:t>
            </a:fld>
            <a:endParaRPr lang="el-GR" altLang="el-GR" dirty="0"/>
          </a:p>
        </p:txBody>
      </p:sp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Δίαιτα με </a:t>
            </a:r>
            <a:r>
              <a:rPr lang="el-GR" altLang="el-GR" dirty="0" smtClean="0"/>
              <a:t>λιποδιαλύτες, </a:t>
            </a:r>
            <a:r>
              <a:rPr lang="en-US" altLang="el-GR" dirty="0" smtClean="0"/>
              <a:t>Hollywood </a:t>
            </a:r>
            <a:r>
              <a:rPr lang="en-US" altLang="el-GR" dirty="0"/>
              <a:t>diet</a:t>
            </a:r>
            <a:endParaRPr lang="el-GR" altLang="el-GR" dirty="0"/>
          </a:p>
        </p:txBody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Ένζυμα τροπικών φρούτων ανανά, </a:t>
            </a:r>
            <a:r>
              <a:rPr lang="en-US" altLang="el-GR" dirty="0"/>
              <a:t>grapefruit </a:t>
            </a:r>
            <a:r>
              <a:rPr lang="el-GR" altLang="el-GR" dirty="0"/>
              <a:t>υποτίθεται ότι προκαλούν λιποδιάλυση (δεν ισχύει) ενεργοποιώντας ένζυμα και υγρά της πέψης στον ανθρώπινο οργανισμό.</a:t>
            </a:r>
          </a:p>
        </p:txBody>
      </p:sp>
    </p:spTree>
    <p:extLst>
      <p:ext uri="{BB962C8B-B14F-4D97-AF65-F5344CB8AC3E}">
        <p14:creationId xmlns:p14="http://schemas.microsoft.com/office/powerpoint/2010/main" val="1846504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3294-6A72-4864-BDCD-997D279DE7ED}" type="slidenum">
              <a:rPr lang="el-GR" altLang="el-GR"/>
              <a:pPr/>
              <a:t>18</a:t>
            </a:fld>
            <a:endParaRPr lang="el-GR" altLang="el-GR" dirty="0"/>
          </a:p>
        </p:txBody>
      </p:sp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Δίαιτα με βάση </a:t>
            </a:r>
            <a:br>
              <a:rPr lang="el-GR" altLang="el-GR" dirty="0"/>
            </a:br>
            <a:r>
              <a:rPr lang="el-GR" altLang="el-GR" dirty="0"/>
              <a:t>το «διαχωρισμό τροφών»</a:t>
            </a:r>
          </a:p>
        </p:txBody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Χωρίζονται οι υδατάνθρακες από τις πρωτεΐνες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Οι ιδανικές συνθήκες πέψης διαφέρουν, κυρίως ως προς το </a:t>
            </a:r>
            <a:r>
              <a:rPr lang="en-US" altLang="el-GR" sz="2800" dirty="0" smtClean="0"/>
              <a:t>pH</a:t>
            </a:r>
            <a:r>
              <a:rPr lang="el-GR" altLang="el-GR" sz="2800" dirty="0" smtClean="0"/>
              <a:t> </a:t>
            </a:r>
            <a:r>
              <a:rPr lang="el-GR" altLang="el-GR" sz="2800" dirty="0" smtClean="0">
                <a:sym typeface="Wingdings" pitchFamily="2" charset="2"/>
              </a:rPr>
              <a:t> όμως ο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οργανισμός μπορεί και τα πέπτει μαζί (πχ γάλα, όσπρια)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Είτε μαζί είτε </a:t>
            </a:r>
            <a:r>
              <a:rPr lang="el-GR" altLang="el-GR" sz="2800" dirty="0" smtClean="0"/>
              <a:t>χωριστά, </a:t>
            </a:r>
            <a:r>
              <a:rPr lang="el-GR" altLang="el-GR" sz="2800" dirty="0"/>
              <a:t>έχουν </a:t>
            </a:r>
            <a:r>
              <a:rPr lang="el-GR" altLang="el-GR" sz="2800" dirty="0" smtClean="0"/>
              <a:t>-οι </a:t>
            </a:r>
            <a:r>
              <a:rPr lang="el-GR" altLang="el-GR" sz="2800" dirty="0"/>
              <a:t>πρωτεΐνες και οι </a:t>
            </a:r>
            <a:r>
              <a:rPr lang="el-GR" altLang="el-GR" sz="2800" dirty="0" smtClean="0"/>
              <a:t>υδα/κες- </a:t>
            </a:r>
            <a:r>
              <a:rPr lang="el-GR" altLang="el-GR" sz="2800" dirty="0"/>
              <a:t>την ίδια ενεργειακή αξία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Αναγκαστικά αποκλείονται πολλές τροφές </a:t>
            </a:r>
            <a:r>
              <a:rPr lang="el-GR" altLang="el-GR" sz="2800" dirty="0" smtClean="0">
                <a:sym typeface="Wingdings" pitchFamily="2" charset="2"/>
              </a:rPr>
              <a:t> </a:t>
            </a:r>
            <a:r>
              <a:rPr lang="el-GR" altLang="el-GR" sz="2800" dirty="0" smtClean="0">
                <a:sym typeface="Monotype Sorts" pitchFamily="2" charset="2"/>
              </a:rPr>
              <a:t>κουράζει </a:t>
            </a:r>
            <a:r>
              <a:rPr lang="el-GR" altLang="el-GR" sz="2800" dirty="0">
                <a:sym typeface="Monotype Sorts" pitchFamily="2" charset="2"/>
              </a:rPr>
              <a:t>και καταλήγει </a:t>
            </a:r>
            <a:r>
              <a:rPr lang="el-GR" altLang="el-GR" sz="2800" dirty="0" smtClean="0">
                <a:sym typeface="Monotype Sorts" pitchFamily="2" charset="2"/>
              </a:rPr>
              <a:t>σε υποθερμιδική ή την σταματούν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423029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Είδη Διαιτών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Μηδενική Δίαιτα:</a:t>
            </a:r>
          </a:p>
          <a:p>
            <a:r>
              <a:rPr lang="el-GR" dirty="0"/>
              <a:t>Η  πιο αυστηρή</a:t>
            </a:r>
          </a:p>
          <a:p>
            <a:r>
              <a:rPr lang="el-GR" dirty="0"/>
              <a:t>Δεν γίνεται πρόσληψη ενέργειας</a:t>
            </a:r>
          </a:p>
          <a:p>
            <a:r>
              <a:rPr lang="el-GR" dirty="0"/>
              <a:t>Οργανισμός καταφεύγει σε αποθήκες του:</a:t>
            </a:r>
          </a:p>
          <a:p>
            <a:pPr lvl="1"/>
            <a:r>
              <a:rPr lang="el-GR" dirty="0"/>
              <a:t>Λίπος</a:t>
            </a:r>
          </a:p>
          <a:p>
            <a:pPr lvl="1"/>
            <a:r>
              <a:rPr lang="el-GR" dirty="0"/>
              <a:t>Πρωτεΐνες </a:t>
            </a:r>
          </a:p>
          <a:p>
            <a:pPr lvl="1"/>
            <a:r>
              <a:rPr lang="el-GR" dirty="0"/>
              <a:t>Γλυκογόνο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EE10-C11A-4CA5-9A64-AFD14A3A219E}" type="slidenum">
              <a:rPr lang="el-GR" altLang="el-GR"/>
              <a:pPr/>
              <a:t>1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66667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8C0B-4734-4A78-A306-CC1EEC02BA18}" type="slidenum">
              <a:rPr lang="el-GR" altLang="el-GR"/>
              <a:pPr/>
              <a:t>19</a:t>
            </a:fld>
            <a:endParaRPr lang="el-GR" altLang="el-GR" dirty="0"/>
          </a:p>
        </p:txBody>
      </p:sp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Δίαιτα βάσει της </a:t>
            </a:r>
            <a:br>
              <a:rPr lang="el-GR" altLang="el-GR" dirty="0"/>
            </a:br>
            <a:r>
              <a:rPr lang="el-GR" altLang="el-GR" dirty="0"/>
              <a:t>ομάδας αίματος</a:t>
            </a:r>
          </a:p>
        </p:txBody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Ισχυρίζεται ότι: ακατάλληλες – αλλεργιογόνες τροφές προκαλούν αύξηση βάρους</a:t>
            </a:r>
          </a:p>
          <a:p>
            <a:r>
              <a:rPr lang="el-GR" altLang="el-GR" dirty="0"/>
              <a:t>Βάσει ειδικής εξέτασης αποκλείονται συγκεκριμένες  τροφές </a:t>
            </a:r>
            <a:r>
              <a:rPr lang="el-GR" altLang="el-GR" dirty="0" smtClean="0">
                <a:sym typeface="Wingdings" pitchFamily="2" charset="2"/>
              </a:rPr>
              <a:t> </a:t>
            </a:r>
            <a:r>
              <a:rPr lang="el-GR" altLang="el-GR" dirty="0" smtClean="0">
                <a:sym typeface="Monotype Sorts" pitchFamily="2" charset="2"/>
              </a:rPr>
              <a:t>διαιτολόγιο </a:t>
            </a:r>
            <a:r>
              <a:rPr lang="el-GR" altLang="el-GR" dirty="0">
                <a:sym typeface="Monotype Sorts" pitchFamily="2" charset="2"/>
              </a:rPr>
              <a:t>γίνεται μονότονο, συνεπώς υποθερμιδικό αλλά συχνά ανθυγιεινό.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222815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/>
              <a:t>Αναστασία Κανέλλου 2014. Αναστασία Κανέλλου. «</a:t>
            </a:r>
            <a:r>
              <a:rPr lang="el-GR" sz="2000" dirty="0" smtClean="0"/>
              <a:t>Διατροφή γυναίκας</a:t>
            </a:r>
            <a:r>
              <a:rPr lang="el-GR" sz="2000" smtClean="0"/>
              <a:t>, παιδιού. </a:t>
            </a:r>
            <a:r>
              <a:rPr lang="el-GR" sz="2000" dirty="0"/>
              <a:t>Ενότητα </a:t>
            </a:r>
            <a:r>
              <a:rPr lang="en-US" sz="2000" dirty="0" smtClean="0"/>
              <a:t>1</a:t>
            </a:r>
            <a:r>
              <a:rPr lang="el-GR" sz="2000" dirty="0" smtClean="0"/>
              <a:t>9</a:t>
            </a:r>
            <a:r>
              <a:rPr lang="el-GR" sz="2000" dirty="0"/>
              <a:t>: Είδη διαιτών». </a:t>
            </a:r>
            <a:r>
              <a:rPr lang="el-GR" sz="2000" dirty="0" smtClean="0"/>
              <a:t>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Συνέπειες </a:t>
            </a:r>
            <a:r>
              <a:rPr lang="el-GR" altLang="el-GR" sz="3200" b="0" dirty="0" smtClean="0"/>
              <a:t>1/2</a:t>
            </a:r>
            <a:r>
              <a:rPr lang="el-GR" altLang="el-GR" dirty="0" smtClean="0"/>
              <a:t> 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Γλυκογόνο: επαρκεί για μια ημέρα για ανάγκες εγκεφάλου </a:t>
            </a:r>
          </a:p>
          <a:p>
            <a:r>
              <a:rPr lang="el-GR" dirty="0"/>
              <a:t>Πρωτεΐνη: για σύνθεση γλυκόζης (γλυκονεογένεση) επαρκεί για 4 εβδομάδες</a:t>
            </a:r>
          </a:p>
          <a:p>
            <a:pPr lvl="1"/>
            <a:r>
              <a:rPr lang="el-GR" dirty="0"/>
              <a:t>(75γρ/ημέρα από το 6-8 κιλά με δυνατότητα κατανάλωσης του 1/3 )</a:t>
            </a:r>
          </a:p>
          <a:p>
            <a:r>
              <a:rPr lang="el-GR" dirty="0"/>
              <a:t>Λιπώδης ιστός: επαρκεί για 40 ημέρες σε νορμοβαρές άτομο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λιπαρά οξέα ελευθερώνονται σε αυξανόμενες ποσότητες για όλα τα όργανα εκτός του εγκεφάλου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l-GR" dirty="0" smtClean="0"/>
              <a:t>κετονοσώματα </a:t>
            </a:r>
            <a:r>
              <a:rPr lang="el-GR" dirty="0"/>
              <a:t>αντί για γλυκόζη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B2F7D-B0C4-42D8-BD5C-1A2C1828E30F}" type="slidenum">
              <a:rPr lang="el-GR" altLang="el-GR"/>
              <a:pPr/>
              <a:t>2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939165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EB07-DA76-4295-B31A-24875A9951E9}" type="slidenum">
              <a:rPr lang="el-GR" altLang="el-GR"/>
              <a:pPr/>
              <a:t>3</a:t>
            </a:fld>
            <a:endParaRPr lang="el-GR" altLang="el-GR" dirty="0"/>
          </a:p>
        </p:txBody>
      </p:sp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Συνέπειες </a:t>
            </a:r>
            <a:r>
              <a:rPr lang="el-GR" altLang="el-GR" sz="3200" b="0" dirty="0" smtClean="0"/>
              <a:t>2/2</a:t>
            </a:r>
            <a:r>
              <a:rPr lang="el-GR" altLang="el-GR" dirty="0" smtClean="0"/>
              <a:t> </a:t>
            </a:r>
            <a:endParaRPr lang="el-GR" altLang="el-GR" dirty="0"/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Σε 2-3 ημέρες μειώνεται γλυκόζη </a:t>
            </a:r>
            <a:r>
              <a:rPr lang="en-US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περιορίζεται αίσθημα πείνας </a:t>
            </a:r>
            <a:r>
              <a:rPr lang="en-US" altLang="el-GR" dirty="0" smtClean="0">
                <a:sym typeface="Wingdings" pitchFamily="2" charset="2"/>
              </a:rPr>
              <a:t> </a:t>
            </a:r>
            <a:r>
              <a:rPr lang="el-GR" altLang="el-GR" dirty="0" smtClean="0">
                <a:sym typeface="Monotype Sorts" pitchFamily="2" charset="2"/>
              </a:rPr>
              <a:t>θεωρείται </a:t>
            </a:r>
            <a:r>
              <a:rPr lang="el-GR" altLang="el-GR" dirty="0">
                <a:sym typeface="Monotype Sorts" pitchFamily="2" charset="2"/>
              </a:rPr>
              <a:t>ευκολότερη η τήρησή της </a:t>
            </a:r>
            <a:r>
              <a:rPr lang="el-GR" altLang="el-GR" dirty="0" smtClean="0">
                <a:sym typeface="Monotype Sorts" pitchFamily="2" charset="2"/>
              </a:rPr>
              <a:t>σε σχέση με περιορισμό </a:t>
            </a:r>
            <a:r>
              <a:rPr lang="el-GR" altLang="el-GR" dirty="0">
                <a:sym typeface="Monotype Sorts" pitchFamily="2" charset="2"/>
              </a:rPr>
              <a:t>τροφής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Απώλεια βάρους ως 500 γρ/ημέρα</a:t>
            </a:r>
            <a:endParaRPr lang="en-US" altLang="el-GR" dirty="0">
              <a:sym typeface="Monotype Sorts" pitchFamily="2" charset="2"/>
            </a:endParaRPr>
          </a:p>
          <a:p>
            <a:pPr>
              <a:lnSpc>
                <a:spcPct val="90000"/>
              </a:lnSpc>
            </a:pPr>
            <a:r>
              <a:rPr lang="el-GR" altLang="el-GR" dirty="0" smtClean="0">
                <a:sym typeface="Monotype Sorts" pitchFamily="2" charset="2"/>
              </a:rPr>
              <a:t>Αμφισβητούμενα  </a:t>
            </a:r>
            <a:r>
              <a:rPr lang="el-GR" altLang="el-GR" dirty="0">
                <a:sym typeface="Monotype Sorts" pitchFamily="2" charset="2"/>
              </a:rPr>
              <a:t>τα μακροχρόνια αποτελέσματά της γιατί η μεγάλη απώλεια βάρους επανακτάται σύντομα.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81145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Παραλλαγές της μηδενικής </a:t>
            </a:r>
            <a:r>
              <a:rPr lang="el-GR" altLang="el-GR" dirty="0" smtClean="0"/>
              <a:t>δίαιτας </a:t>
            </a:r>
            <a:r>
              <a:rPr lang="el-GR" altLang="el-GR" sz="3200" b="0" dirty="0" smtClean="0"/>
              <a:t>1/3</a:t>
            </a:r>
            <a:endParaRPr lang="el-GR" altLang="el-GR" sz="3200" b="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30-40 γρ πρωτεΐνης + 50 γρ υδατάνθρακες </a:t>
            </a: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για περιορισμό κετοναιμίας, </a:t>
            </a:r>
            <a:r>
              <a:rPr lang="el-GR" dirty="0" smtClean="0"/>
              <a:t>κετουρίας </a:t>
            </a: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ανεβαίνει ουρικό οξύ.</a:t>
            </a:r>
          </a:p>
          <a:p>
            <a:r>
              <a:rPr lang="el-GR" dirty="0"/>
              <a:t>200 – 300 kcal/ημέρα</a:t>
            </a:r>
          </a:p>
          <a:p>
            <a:r>
              <a:rPr lang="el-GR" dirty="0"/>
              <a:t>Ρυθμός απώλειας βάρους παρόμοιος</a:t>
            </a:r>
          </a:p>
          <a:p>
            <a:r>
              <a:rPr lang="el-GR" dirty="0"/>
              <a:t>Απαραίτητα: </a:t>
            </a:r>
          </a:p>
          <a:p>
            <a:pPr lvl="1"/>
            <a:r>
              <a:rPr lang="el-GR" dirty="0"/>
              <a:t>3 λίτρα νερού /ημέρα</a:t>
            </a:r>
          </a:p>
          <a:p>
            <a:pPr lvl="1"/>
            <a:r>
              <a:rPr lang="el-GR" dirty="0"/>
              <a:t>Κάλυψη αναγκών σε βιταμίνες, </a:t>
            </a:r>
            <a:r>
              <a:rPr lang="el-GR" dirty="0" smtClean="0"/>
              <a:t>μέταλλα με συμπληρώματα</a:t>
            </a:r>
            <a:endParaRPr lang="el-GR" dirty="0"/>
          </a:p>
          <a:p>
            <a:pPr lvl="1"/>
            <a:r>
              <a:rPr lang="el-GR" dirty="0" smtClean="0"/>
              <a:t>Κίνδυνος Κετοναιμία</a:t>
            </a:r>
            <a:r>
              <a:rPr lang="el-GR" dirty="0"/>
              <a:t>: </a:t>
            </a:r>
            <a:r>
              <a:rPr lang="el-GR" dirty="0" smtClean="0"/>
              <a:t> απαραίτητη η συστηματική </a:t>
            </a:r>
            <a:r>
              <a:rPr lang="el-GR" dirty="0"/>
              <a:t>ιατρική παρακολούθηση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8A20-30B3-4BBB-945B-4F1028788E2B}" type="slidenum">
              <a:rPr lang="el-GR" altLang="el-GR"/>
              <a:pPr/>
              <a:t>4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31185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Παραλλαγές μηδενικής </a:t>
            </a:r>
            <a:r>
              <a:rPr lang="el-GR" altLang="el-GR" dirty="0" smtClean="0"/>
              <a:t>δίαιτας </a:t>
            </a:r>
            <a:r>
              <a:rPr lang="el-GR" altLang="el-GR" sz="3200" b="0" dirty="0" smtClean="0">
                <a:solidFill>
                  <a:prstClr val="white"/>
                </a:solidFill>
              </a:rPr>
              <a:t>2/3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Με βάση τους χυμούς</a:t>
            </a:r>
          </a:p>
          <a:p>
            <a:r>
              <a:rPr lang="el-GR" dirty="0"/>
              <a:t>Αφεψήματα με μέλι</a:t>
            </a:r>
          </a:p>
          <a:p>
            <a:r>
              <a:rPr lang="el-GR" dirty="0"/>
              <a:t>Ζωμό λαχανικών</a:t>
            </a:r>
          </a:p>
          <a:p>
            <a:r>
              <a:rPr lang="el-GR" dirty="0"/>
              <a:t>Χυμό φρούτων</a:t>
            </a:r>
          </a:p>
          <a:p>
            <a:pPr marL="0" indent="0">
              <a:buNone/>
            </a:pP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50 </a:t>
            </a:r>
            <a:r>
              <a:rPr lang="el-GR" dirty="0"/>
              <a:t>γρ υδατάνθρακες + βιταμίνες + μέταλλα</a:t>
            </a:r>
          </a:p>
          <a:p>
            <a:pPr marL="0" indent="0">
              <a:buNone/>
            </a:pP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αναπόφευκτες οι απώλειες σε πρωτεΐνη 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88D21-6F47-4DAD-9B17-A00BB6979E90}" type="slidenum">
              <a:rPr lang="el-GR" altLang="el-GR"/>
              <a:pPr/>
              <a:t>5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172993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Παραλλαγές της μηδενικής </a:t>
            </a:r>
            <a:r>
              <a:rPr lang="el-GR" altLang="el-GR" dirty="0" smtClean="0"/>
              <a:t>δίαιτας </a:t>
            </a:r>
            <a:r>
              <a:rPr lang="el-GR" altLang="el-GR" sz="3200" b="0" dirty="0" smtClean="0">
                <a:solidFill>
                  <a:prstClr val="white"/>
                </a:solidFill>
              </a:rPr>
              <a:t>3/3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Με βάση τα άλιπα γαλακτοκομικά</a:t>
            </a:r>
          </a:p>
          <a:p>
            <a:r>
              <a:rPr lang="el-GR" dirty="0"/>
              <a:t>1 –1,5 λίτρα τυρόγαλα/ημέρα</a:t>
            </a:r>
          </a:p>
          <a:p>
            <a:r>
              <a:rPr lang="el-GR" dirty="0"/>
              <a:t>Εκχυλίσματα βοτάνων</a:t>
            </a:r>
          </a:p>
          <a:p>
            <a:r>
              <a:rPr lang="el-GR" dirty="0"/>
              <a:t>Ζωμός λαχανικών</a:t>
            </a:r>
          </a:p>
          <a:p>
            <a:r>
              <a:rPr lang="el-GR" dirty="0"/>
              <a:t>Νερό</a:t>
            </a:r>
          </a:p>
          <a:p>
            <a:r>
              <a:rPr lang="el-GR" dirty="0"/>
              <a:t>~ 300- 350 Kcal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1531-3371-403C-85CC-87F8BC1F9252}" type="slidenum">
              <a:rPr lang="el-GR" altLang="el-GR"/>
              <a:pPr/>
              <a:t>6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600181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A694-F96B-450C-9510-EC862B2F90D5}" type="slidenum">
              <a:rPr lang="el-GR" altLang="el-GR"/>
              <a:pPr/>
              <a:t>7</a:t>
            </a:fld>
            <a:endParaRPr lang="el-GR" altLang="el-GR" dirty="0"/>
          </a:p>
        </p:txBody>
      </p:sp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Μονόπλευρες </a:t>
            </a:r>
            <a:r>
              <a:rPr lang="el-GR" altLang="el-GR" dirty="0" smtClean="0"/>
              <a:t>δίαιτες </a:t>
            </a:r>
            <a:r>
              <a:rPr lang="el-GR" altLang="el-GR" sz="3200" b="0" dirty="0" smtClean="0"/>
              <a:t>1/2</a:t>
            </a:r>
            <a:endParaRPr lang="el-GR" altLang="el-GR" sz="3200" b="0" dirty="0"/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Ολιγοθερμιδικές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Επιτρέπονται ή απουσιάζουν συγκεκριμένες τροφές ή θρεπτικά συστατικά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Επικίνδυνες από σκοπιά φυσιολογίας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Υπόσχονται απώλεια βάρους μεγαλύτερη και από τη μηδενική </a:t>
            </a:r>
            <a:r>
              <a:rPr lang="el-GR" altLang="el-GR" dirty="0" smtClean="0"/>
              <a:t>δίαιτα, </a:t>
            </a:r>
            <a:r>
              <a:rPr lang="el-GR" altLang="el-GR" dirty="0"/>
              <a:t>γιατί </a:t>
            </a:r>
            <a:r>
              <a:rPr lang="el-GR" altLang="el-GR" dirty="0" smtClean="0"/>
              <a:t>βασίζονται </a:t>
            </a:r>
            <a:r>
              <a:rPr lang="el-GR" altLang="el-GR" dirty="0"/>
              <a:t>σε μεγάλη απώλεια </a:t>
            </a:r>
            <a:r>
              <a:rPr lang="el-GR" altLang="el-GR" dirty="0" smtClean="0"/>
              <a:t>υγρών, το </a:t>
            </a:r>
            <a:r>
              <a:rPr lang="el-GR" altLang="el-GR" dirty="0"/>
              <a:t>οποίο αναπληρώνεται μετά το τέλος της δίαιτας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694066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Μονόπλευρες δίαιτες </a:t>
            </a:r>
            <a:r>
              <a:rPr lang="el-GR" altLang="el-GR" sz="3200" b="0" dirty="0" smtClean="0"/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Δεν περιέχουν απαραίτητα θρεπτικά συστατικά σε επαρκής ποσότητες </a:t>
            </a:r>
          </a:p>
          <a:p>
            <a:r>
              <a:rPr lang="el-GR" dirty="0"/>
              <a:t>Πρέπει να τηρούνται μόνο για περιορισμένο χρονικό </a:t>
            </a:r>
            <a:r>
              <a:rPr lang="el-GR" dirty="0" smtClean="0"/>
              <a:t>διάστημα (2-3 εβδομάδες)</a:t>
            </a:r>
            <a:endParaRPr lang="el-GR" dirty="0"/>
          </a:p>
          <a:p>
            <a:r>
              <a:rPr lang="el-GR" dirty="0"/>
              <a:t>Ανεπαρκής πρωτεΐνες </a:t>
            </a:r>
            <a:r>
              <a:rPr lang="el-GR" dirty="0" smtClean="0"/>
              <a:t> </a:t>
            </a: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 </a:t>
            </a:r>
            <a:r>
              <a:rPr lang="el-GR" dirty="0"/>
              <a:t>Έλλειψη</a:t>
            </a:r>
          </a:p>
          <a:p>
            <a:r>
              <a:rPr lang="el-GR" dirty="0"/>
              <a:t>Ανεπαρκής υδατάνθρακες </a:t>
            </a:r>
            <a:r>
              <a:rPr lang="el-GR" dirty="0" smtClean="0"/>
              <a:t> (&gt; </a:t>
            </a:r>
            <a:r>
              <a:rPr lang="el-GR" dirty="0"/>
              <a:t>50 γρ) </a:t>
            </a:r>
          </a:p>
          <a:p>
            <a:pPr lvl="1"/>
            <a:r>
              <a:rPr lang="el-GR" dirty="0"/>
              <a:t>μεγάλες απώλειες νερού και ηλεκτρολυτών</a:t>
            </a:r>
          </a:p>
          <a:p>
            <a:pPr lvl="1"/>
            <a:r>
              <a:rPr lang="el-GR" dirty="0"/>
              <a:t>κετοναιμία</a:t>
            </a:r>
          </a:p>
          <a:p>
            <a:r>
              <a:rPr lang="el-GR" dirty="0" smtClean="0"/>
              <a:t>Επιτρέπεται συχνά η αυξημένη πρόσληψη </a:t>
            </a:r>
            <a:r>
              <a:rPr lang="el-GR" dirty="0"/>
              <a:t>κορεσμένων </a:t>
            </a:r>
            <a:r>
              <a:rPr lang="el-GR" dirty="0" smtClean="0"/>
              <a:t>λιπαρών οξέων, οινοπνεύματος ή υπάρχει </a:t>
            </a:r>
            <a:r>
              <a:rPr lang="el-GR" dirty="0"/>
              <a:t>περιορισμός λήψης υγρών με σύγχρονη ψηλή λήψη πρωτεϊνών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C4B08-EE43-4FA0-92B2-87A24F694878}" type="slidenum">
              <a:rPr lang="el-GR" altLang="el-GR"/>
              <a:pPr/>
              <a:t>8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0460211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433</TotalTime>
  <Words>1410</Words>
  <Application>Microsoft Office PowerPoint</Application>
  <PresentationFormat>Προβολή στην οθόνη (4:3)</PresentationFormat>
  <Paragraphs>191</Paragraphs>
  <Slides>27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27</vt:i4>
      </vt:variant>
    </vt:vector>
  </HeadingPairs>
  <TitlesOfParts>
    <vt:vector size="35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Διατροφή-Διαιτολογία</vt:lpstr>
      <vt:lpstr>Είδη Διαιτών</vt:lpstr>
      <vt:lpstr>Συνέπειες 1/2 </vt:lpstr>
      <vt:lpstr>Συνέπειες 2/2 </vt:lpstr>
      <vt:lpstr>Παραλλαγές της μηδενικής δίαιτας 1/3</vt:lpstr>
      <vt:lpstr>Παραλλαγές μηδενικής δίαιτας 2/3</vt:lpstr>
      <vt:lpstr>Παραλλαγές της μηδενικής δίαιτας 3/3</vt:lpstr>
      <vt:lpstr>Μονόπλευρες δίαιτες 1/2</vt:lpstr>
      <vt:lpstr>Μονόπλευρες δίαιτες 2/2</vt:lpstr>
      <vt:lpstr>Δίαιτες με έμφαση στις πρωτεΐνες</vt:lpstr>
      <vt:lpstr>Δίαιτα με βάση τα αυγά</vt:lpstr>
      <vt:lpstr>Δίαιτα με βάση το κρέας</vt:lpstr>
      <vt:lpstr>Δίαιτα με ημέρες ψαριών</vt:lpstr>
      <vt:lpstr>Δίαιτες χωρίς υδατάνθρακες</vt:lpstr>
      <vt:lpstr>Κίνδυνοι διαιτών φτωχών σε υδατάνθρακες 1/2</vt:lpstr>
      <vt:lpstr>Κίνδυνοι διαιτών φτωχών σε υδατάνθρακες 2/2</vt:lpstr>
      <vt:lpstr>Δίαιτα με έμφαση στους υδατάνθρακες</vt:lpstr>
      <vt:lpstr>Δίαιτα με λιποδιαλύτες, Hollywood diet</vt:lpstr>
      <vt:lpstr>Δίαιτα με βάση  το «διαχωρισμό τροφών»</vt:lpstr>
      <vt:lpstr>Δίαιτα βάσει της  ομάδας αίματος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103</cp:revision>
  <dcterms:created xsi:type="dcterms:W3CDTF">2015-07-21T13:01:13Z</dcterms:created>
  <dcterms:modified xsi:type="dcterms:W3CDTF">2015-11-21T15:59:57Z</dcterms:modified>
</cp:coreProperties>
</file>